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70513" autoAdjust="0"/>
  </p:normalViewPr>
  <p:slideViewPr>
    <p:cSldViewPr>
      <p:cViewPr varScale="1">
        <p:scale>
          <a:sx n="49" d="100"/>
          <a:sy n="49" d="100"/>
        </p:scale>
        <p:origin x="1948" y="24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9FC2C-34EA-4D78-8B8D-12CAA870332E}" type="datetimeFigureOut">
              <a:rPr lang="ko-KR" altLang="en-US" smtClean="0"/>
              <a:t>2015-06-12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862CE-35F2-4F80-BD78-B0FCDFFEA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1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</a:t>
            </a:r>
            <a:endParaRPr lang="en-US" altLang="ko-KR" dirty="0" smtClean="0"/>
          </a:p>
          <a:p>
            <a:r>
              <a:rPr lang="ko-KR" altLang="en-US" dirty="0" smtClean="0"/>
              <a:t>프로젝트를 이루는 구성요소로는</a:t>
            </a:r>
            <a:endParaRPr lang="en-US" altLang="ko-KR" dirty="0" smtClean="0"/>
          </a:p>
          <a:p>
            <a:r>
              <a:rPr lang="ko-KR" altLang="en-US" dirty="0" smtClean="0"/>
              <a:t>크게 세가지 파트로 나뉘어 볼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첫번째는</a:t>
            </a:r>
            <a:r>
              <a:rPr lang="ko-KR" altLang="en-US" dirty="0" smtClean="0"/>
              <a:t> 사용자가 서버를 통해 차의 일부에 대해 제어할 수 있는 </a:t>
            </a:r>
            <a:r>
              <a:rPr lang="en-US" altLang="ko-KR" dirty="0" smtClean="0"/>
              <a:t>smart phone</a:t>
            </a:r>
          </a:p>
          <a:p>
            <a:r>
              <a:rPr lang="ko-KR" altLang="en-US" dirty="0" err="1" smtClean="0"/>
              <a:t>두번째는</a:t>
            </a:r>
            <a:r>
              <a:rPr lang="ko-KR" altLang="en-US" dirty="0" smtClean="0"/>
              <a:t> 자동차를 나타내는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보드와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세번째는</a:t>
            </a:r>
            <a:r>
              <a:rPr lang="ko-KR" altLang="en-US" dirty="0" smtClean="0"/>
              <a:t> 그 둘 사이에서 주어진 요청에 따라 데이터를 전송해주는 서버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862CE-35F2-4F80-BD78-B0FCDFFEA60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33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첫째로 </a:t>
            </a:r>
            <a:r>
              <a:rPr lang="ko-KR" altLang="en-US" dirty="0" err="1" smtClean="0"/>
              <a:t>스마트폰을</a:t>
            </a:r>
            <a:r>
              <a:rPr lang="ko-KR" altLang="en-US" dirty="0" smtClean="0"/>
              <a:t> 이용하여 자동차의 </a:t>
            </a:r>
            <a:r>
              <a:rPr lang="ko-KR" altLang="en-US" dirty="0" err="1" smtClean="0"/>
              <a:t>도어락을</a:t>
            </a:r>
            <a:r>
              <a:rPr lang="ko-KR" altLang="en-US" dirty="0" smtClean="0"/>
              <a:t> 제어하는 기능입니다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둘째로는 </a:t>
            </a:r>
            <a:r>
              <a:rPr lang="en-US" altLang="ko-KR" dirty="0" smtClean="0"/>
              <a:t>car</a:t>
            </a:r>
            <a:r>
              <a:rPr lang="en-US" altLang="ko-KR" baseline="0" dirty="0" smtClean="0"/>
              <a:t> sharing</a:t>
            </a:r>
            <a:r>
              <a:rPr lang="ko-KR" altLang="en-US" baseline="0" dirty="0" smtClean="0"/>
              <a:t>을 용이하게 할 수 있는 권한 부여 및 관리 기능입니다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자동차를 빌려줄 때 열쇠를 주지 않고 빌려줄 사용자를 등록함으로써 해당 사용자도 자동차를 이용할 수 있게 해주는 기능입니다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ko-KR" altLang="en-US" dirty="0" smtClean="0"/>
              <a:t>셋째로 </a:t>
            </a:r>
            <a:r>
              <a:rPr lang="ko-KR" altLang="en-US" dirty="0" err="1" smtClean="0"/>
              <a:t>정차중이나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주행중일때</a:t>
            </a:r>
            <a:r>
              <a:rPr lang="ko-KR" altLang="en-US" dirty="0" smtClean="0"/>
              <a:t> 사고에 준하는 충격이 발생했을 경우 긴급 신고를 자동차가 대신하여주는 기능입니다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862CE-35F2-4F80-BD78-B0FCDFFEA60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65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센서를 이용하여 정차 중 사고인지 운행 중 사고인지를 탐지하여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보드로 값을 전송해줍니다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저희가 테스트를 통해 정한 일정 수준 이상의 충격의 변화 그리고 </a:t>
            </a:r>
            <a:r>
              <a:rPr lang="ko-KR" altLang="en-US" dirty="0" err="1" smtClean="0"/>
              <a:t>자이로센서의</a:t>
            </a:r>
            <a:r>
              <a:rPr lang="ko-KR" altLang="en-US" dirty="0" smtClean="0"/>
              <a:t> 변화가 발생하면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보드로 충격이 발생되었다고 알려줍니다</a:t>
            </a:r>
            <a:endParaRPr lang="en-US" altLang="ko-KR" dirty="0" smtClean="0"/>
          </a:p>
          <a:p>
            <a:r>
              <a:rPr lang="ko-KR" altLang="en-US" dirty="0" smtClean="0"/>
              <a:t>이때 </a:t>
            </a:r>
            <a:r>
              <a:rPr lang="ko-KR" altLang="en-US" dirty="0" err="1" smtClean="0"/>
              <a:t>자이로센서</a:t>
            </a:r>
            <a:r>
              <a:rPr lang="ko-KR" altLang="en-US" dirty="0" smtClean="0"/>
              <a:t> 변동이 있으면 </a:t>
            </a:r>
            <a:r>
              <a:rPr lang="ko-KR" altLang="en-US" dirty="0" err="1" smtClean="0"/>
              <a:t>주행중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변동이 없으면 </a:t>
            </a:r>
            <a:r>
              <a:rPr lang="ko-KR" altLang="en-US" dirty="0" err="1" smtClean="0"/>
              <a:t>정차중</a:t>
            </a:r>
            <a:r>
              <a:rPr lang="ko-KR" altLang="en-US" dirty="0" smtClean="0"/>
              <a:t> 사고로 규정하여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보드에 값을 전송합니다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862CE-35F2-4F80-BD78-B0FCDFFEA60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085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862CE-35F2-4F80-BD78-B0FCDFFEA60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2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0EF2436-A120-44C6-8DEB-FB39AA37F16A}" type="datetimeFigureOut">
              <a:rPr lang="en-US"/>
              <a:pPr lvl="0">
                <a:defRPr lang="ko-KR" altLang="en-US"/>
              </a:pPr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C015D21-7A68-43FF-AD93-41204F113B81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0EF2436-A120-44C6-8DEB-FB39AA37F16A}" type="datetimeFigureOut">
              <a:rPr lang="en-US"/>
              <a:pPr lvl="0">
                <a:defRPr lang="ko-KR" altLang="en-US"/>
              </a:pPr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C015D21-7A68-43FF-AD93-41204F113B81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0EF2436-A120-44C6-8DEB-FB39AA37F16A}" type="datetimeFigureOut">
              <a:rPr lang="en-US"/>
              <a:pPr lvl="0">
                <a:defRPr lang="ko-KR" altLang="en-US"/>
              </a:pPr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C015D21-7A68-43FF-AD93-41204F113B81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0EF2436-A120-44C6-8DEB-FB39AA37F16A}" type="datetimeFigureOut">
              <a:rPr lang="en-US"/>
              <a:pPr lvl="0">
                <a:defRPr lang="ko-KR" altLang="en-US"/>
              </a:pPr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C015D21-7A68-43FF-AD93-41204F113B81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0EF2436-A120-44C6-8DEB-FB39AA37F16A}" type="datetimeFigureOut">
              <a:rPr lang="en-US"/>
              <a:pPr lvl="0">
                <a:defRPr lang="ko-KR" altLang="en-US"/>
              </a:pPr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C015D21-7A68-43FF-AD93-41204F113B81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0EF2436-A120-44C6-8DEB-FB39AA37F16A}" type="datetimeFigureOut">
              <a:rPr lang="en-US"/>
              <a:pPr lvl="0">
                <a:defRPr lang="ko-KR" altLang="en-US"/>
              </a:pPr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C015D21-7A68-43FF-AD93-41204F113B81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0EF2436-A120-44C6-8DEB-FB39AA37F16A}" type="datetimeFigureOut">
              <a:rPr lang="en-US"/>
              <a:pPr lvl="0">
                <a:defRPr lang="ko-KR" altLang="en-US"/>
              </a:pPr>
              <a:t>6/12/2015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C015D21-7A68-43FF-AD93-41204F113B81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0EF2436-A120-44C6-8DEB-FB39AA37F16A}" type="datetimeFigureOut">
              <a:rPr lang="en-US"/>
              <a:pPr lvl="0">
                <a:defRPr lang="ko-KR" altLang="en-US"/>
              </a:pPr>
              <a:t>6/12/2015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C015D21-7A68-43FF-AD93-41204F113B81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0EF2436-A120-44C6-8DEB-FB39AA37F16A}" type="datetimeFigureOut">
              <a:rPr lang="en-US"/>
              <a:pPr lvl="0">
                <a:defRPr lang="ko-KR" altLang="en-US"/>
              </a:pPr>
              <a:t>6/12/2015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C015D21-7A68-43FF-AD93-41204F113B81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0EF2436-A120-44C6-8DEB-FB39AA37F16A}" type="datetimeFigureOut">
              <a:rPr lang="en-US"/>
              <a:pPr lvl="0">
                <a:defRPr lang="ko-KR" altLang="en-US"/>
              </a:pPr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C015D21-7A68-43FF-AD93-41204F113B81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0EF2436-A120-44C6-8DEB-FB39AA37F16A}" type="datetimeFigureOut">
              <a:rPr lang="en-US"/>
              <a:pPr lvl="0">
                <a:defRPr lang="ko-KR" altLang="en-US"/>
              </a:pPr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C015D21-7A68-43FF-AD93-41204F113B81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N0062">
    <p:bg>
      <p:bgPr>
        <a:blipFill rotWithShape="1">
          <a:blip r:embed="rId1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C0EF2436-A120-44C6-8DEB-FB39AA37F16A}" type="datetimeFigureOut">
              <a:rPr lang="en-US"/>
              <a:pPr lvl="0">
                <a:defRPr lang="ko-KR" altLang="en-US"/>
              </a:pPr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6C015D21-7A68-43FF-AD93-41204F113B81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openxmlformats.org/officeDocument/2006/relationships/image" Target="../media/image45.jpeg"/><Relationship Id="rId7" Type="http://schemas.openxmlformats.org/officeDocument/2006/relationships/image" Target="../media/image4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852936"/>
            <a:ext cx="6019800" cy="1447800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sz="360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/>
                <a:ea typeface="맑은 고딕"/>
                <a:cs typeface="Andalus"/>
              </a:rPr>
              <a:t>System Programming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683568" y="5524872"/>
            <a:ext cx="6019800" cy="165618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sz="240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/>
                <a:ea typeface="맑은 고딕"/>
                <a:cs typeface="Andalus"/>
              </a:rPr>
              <a:t>Go With KO</a:t>
            </a:r>
          </a:p>
          <a:p>
            <a:pPr algn="l">
              <a:defRPr lang="ko-KR" altLang="en-US"/>
            </a:pPr>
            <a:endParaRPr lang="en-US" sz="2000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맑은 고딕"/>
              <a:ea typeface="맑은 고딕"/>
              <a:cs typeface="Andalus"/>
            </a:endParaRPr>
          </a:p>
          <a:p>
            <a:pPr algn="l">
              <a:defRPr lang="ko-KR" altLang="en-US"/>
            </a:pPr>
            <a:r>
              <a:rPr lang="ko-KR" altLang="en-US" sz="160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/>
                <a:ea typeface="맑은 고딕"/>
                <a:cs typeface="Andalus"/>
              </a:rPr>
              <a:t>강동현</a:t>
            </a:r>
            <a:r>
              <a:rPr lang="en-US" altLang="ko-KR" sz="160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/>
                <a:ea typeface="맑은 고딕"/>
                <a:cs typeface="Andalus"/>
              </a:rPr>
              <a:t> </a:t>
            </a:r>
            <a:r>
              <a:rPr lang="ko-KR" altLang="en-US" sz="160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/>
                <a:ea typeface="맑은 고딕"/>
                <a:cs typeface="Andalus"/>
              </a:rPr>
              <a:t>송범진 박준영 전현성</a:t>
            </a:r>
          </a:p>
          <a:p>
            <a:pPr algn="l">
              <a:defRPr lang="ko-KR" altLang="en-US"/>
            </a:pPr>
            <a:endParaRPr lang="en-US" altLang="ko-KR" sz="2000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맑은 고딕"/>
              <a:ea typeface="맑은 고딕"/>
              <a:cs typeface="Andalus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331640" y="4077072"/>
            <a:ext cx="6019800" cy="64807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sz="320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/>
                <a:ea typeface="맑은 고딕"/>
                <a:cs typeface="Andalus"/>
              </a:rPr>
              <a:t> - Car POLY -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20" y="381000"/>
            <a:ext cx="7244179" cy="838200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기능 및 구현 </a:t>
            </a:r>
            <a:r>
              <a:rPr lang="en-US" altLang="ko-KR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– UnConnection</a:t>
            </a:r>
            <a:endParaRPr lang="en-US" sz="3600">
              <a:solidFill>
                <a:schemeClr val="accent4">
                  <a:lumMod val="75000"/>
                  <a:lumOff val="25000"/>
                </a:scheme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j-ea"/>
            </a:endParaRPr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4849688" y="1772816"/>
            <a:ext cx="3970784" cy="3773015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ko-KR" altLang="en-US" sz="1800">
                <a:latin typeface="+mj-ea"/>
                <a:ea typeface="+mj-ea"/>
              </a:rPr>
              <a:t>안드로이드 </a:t>
            </a:r>
            <a:r>
              <a:rPr lang="en-US" altLang="ko-KR" sz="1800">
                <a:latin typeface="+mj-ea"/>
                <a:ea typeface="+mj-ea"/>
              </a:rPr>
              <a:t>Application</a:t>
            </a:r>
            <a:r>
              <a:rPr lang="ko-KR" altLang="en-US" sz="1800">
                <a:latin typeface="+mj-ea"/>
                <a:ea typeface="+mj-ea"/>
              </a:rPr>
              <a:t>을 통한 </a:t>
            </a:r>
            <a:r>
              <a:rPr lang="en-US" altLang="ko-KR" sz="1800">
                <a:latin typeface="+mj-ea"/>
                <a:ea typeface="+mj-ea"/>
              </a:rPr>
              <a:t>Carpoly </a:t>
            </a:r>
            <a:r>
              <a:rPr lang="ko-KR" altLang="en-US" sz="1800">
                <a:latin typeface="+mj-ea"/>
                <a:ea typeface="+mj-ea"/>
              </a:rPr>
              <a:t>로그인이 이루어 지지 않는 경우</a:t>
            </a:r>
            <a:r>
              <a:rPr lang="en-US" altLang="ko-KR" sz="1800">
                <a:latin typeface="+mj-ea"/>
                <a:ea typeface="+mj-ea"/>
              </a:rPr>
              <a:t>, Tablet </a:t>
            </a:r>
            <a:r>
              <a:rPr lang="ko-KR" altLang="en-US" sz="1800">
                <a:latin typeface="+mj-ea"/>
                <a:ea typeface="+mj-ea"/>
              </a:rPr>
              <a:t>화면을 통해 로그인 요청 메시지를 띄움</a:t>
            </a:r>
            <a:r>
              <a:rPr lang="en-US" altLang="ko-KR" sz="1800">
                <a:latin typeface="+mj-ea"/>
                <a:ea typeface="+mj-ea"/>
              </a:rPr>
              <a:t>.</a:t>
            </a:r>
          </a:p>
          <a:p>
            <a:pPr marL="0" indent="0">
              <a:buNone/>
              <a:defRPr lang="ko-KR" altLang="en-US"/>
            </a:pPr>
            <a:endParaRPr lang="en-US" altLang="ko-KR" sz="180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7904" y="1412776"/>
            <a:ext cx="3150000" cy="5040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20" y="381000"/>
            <a:ext cx="7244179" cy="838200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기능 및 구현 </a:t>
            </a:r>
            <a:r>
              <a:rPr lang="en-US" altLang="ko-KR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– Connection</a:t>
            </a:r>
            <a:endParaRPr lang="en-US" sz="3600">
              <a:solidFill>
                <a:schemeClr val="accent4">
                  <a:lumMod val="75000"/>
                  <a:lumOff val="25000"/>
                </a:scheme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j-ea"/>
            </a:endParaRPr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4849688" y="1772816"/>
            <a:ext cx="3970784" cy="3773015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ko-KR" altLang="en-US" sz="1800">
                <a:latin typeface="+mj-ea"/>
                <a:ea typeface="+mj-ea"/>
              </a:rPr>
              <a:t>로그인 이후에는 현재 차량 상태를 확인하여 </a:t>
            </a:r>
            <a:r>
              <a:rPr lang="en-US" altLang="ko-KR" sz="1800">
                <a:latin typeface="+mj-ea"/>
                <a:ea typeface="+mj-ea"/>
              </a:rPr>
              <a:t>Tablet</a:t>
            </a:r>
            <a:r>
              <a:rPr lang="ko-KR" altLang="en-US" sz="1800">
                <a:latin typeface="+mj-ea"/>
                <a:ea typeface="+mj-ea"/>
              </a:rPr>
              <a:t>에 사용자가 쉽게 확인할 수 있도록 </a:t>
            </a:r>
            <a:r>
              <a:rPr lang="en-US" altLang="ko-KR" sz="1800">
                <a:latin typeface="+mj-ea"/>
                <a:ea typeface="+mj-ea"/>
              </a:rPr>
              <a:t>UI</a:t>
            </a:r>
            <a:r>
              <a:rPr lang="ko-KR" altLang="en-US" sz="1800">
                <a:latin typeface="+mj-ea"/>
                <a:ea typeface="+mj-ea"/>
              </a:rPr>
              <a:t>를 제공하고</a:t>
            </a:r>
            <a:r>
              <a:rPr lang="en-US" altLang="ko-KR" sz="1800">
                <a:latin typeface="+mj-ea"/>
                <a:ea typeface="+mj-ea"/>
              </a:rPr>
              <a:t>, </a:t>
            </a:r>
            <a:r>
              <a:rPr lang="ko-KR" altLang="en-US" sz="1800">
                <a:latin typeface="+mj-ea"/>
                <a:ea typeface="+mj-ea"/>
              </a:rPr>
              <a:t>시동과 </a:t>
            </a:r>
            <a:r>
              <a:rPr lang="en-US" altLang="ko-KR" sz="1800">
                <a:latin typeface="+mj-ea"/>
                <a:ea typeface="+mj-ea"/>
              </a:rPr>
              <a:t>Lock</a:t>
            </a:r>
            <a:r>
              <a:rPr lang="ko-KR" altLang="en-US" sz="1800">
                <a:latin typeface="+mj-ea"/>
                <a:ea typeface="+mj-ea"/>
              </a:rPr>
              <a:t>상태 변경 시 이를 반영할 수 있도록 함</a:t>
            </a:r>
            <a:r>
              <a:rPr lang="en-US" altLang="ko-KR" sz="1800">
                <a:latin typeface="+mj-ea"/>
                <a:ea typeface="+mj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2959" y="3991424"/>
            <a:ext cx="3750698" cy="100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1262" y="5244744"/>
            <a:ext cx="3750698" cy="100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6026" y="2738104"/>
            <a:ext cx="3750698" cy="100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7330" y="1484784"/>
            <a:ext cx="3750697" cy="1008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20" y="381000"/>
            <a:ext cx="7244179" cy="838200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기능 및 구현 </a:t>
            </a:r>
            <a:r>
              <a:rPr lang="en-US" altLang="ko-KR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– </a:t>
            </a:r>
            <a:r>
              <a:rPr lang="ko-KR" altLang="en-US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시동</a:t>
            </a:r>
            <a:endParaRPr lang="en-US" sz="3600">
              <a:solidFill>
                <a:schemeClr val="accent4">
                  <a:lumMod val="75000"/>
                  <a:lumOff val="25000"/>
                </a:scheme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j-ea"/>
            </a:endParaRPr>
          </a:p>
        </p:txBody>
      </p:sp>
      <p:sp>
        <p:nvSpPr>
          <p:cNvPr id="5" name="내용 개체 틀 4"/>
          <p:cNvSpPr txBox="1"/>
          <p:nvPr/>
        </p:nvSpPr>
        <p:spPr>
          <a:xfrm>
            <a:off x="4860032" y="1772816"/>
            <a:ext cx="3970784" cy="377301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 lang="ko-KR" altLang="en-US"/>
            </a:pPr>
            <a:r>
              <a:rPr lang="en-US" altLang="ko-KR" sz="1800">
                <a:latin typeface="+mj-ea"/>
                <a:ea typeface="+mj-ea"/>
              </a:rPr>
              <a:t>Dip Switch</a:t>
            </a:r>
            <a:r>
              <a:rPr lang="ko-KR" altLang="en-US" sz="1800">
                <a:latin typeface="+mj-ea"/>
                <a:ea typeface="+mj-ea"/>
              </a:rPr>
              <a:t>와 </a:t>
            </a:r>
            <a:r>
              <a:rPr lang="en-US" altLang="ko-KR" sz="1800">
                <a:latin typeface="+mj-ea"/>
                <a:ea typeface="+mj-ea"/>
              </a:rPr>
              <a:t>Color LED</a:t>
            </a:r>
            <a:r>
              <a:rPr lang="ko-KR" altLang="en-US" sz="1800">
                <a:latin typeface="+mj-ea"/>
                <a:ea typeface="+mj-ea"/>
              </a:rPr>
              <a:t>를 이용하여 시동을 걸고</a:t>
            </a:r>
            <a:r>
              <a:rPr lang="en-US" altLang="ko-KR" sz="1800">
                <a:latin typeface="+mj-ea"/>
                <a:ea typeface="+mj-ea"/>
              </a:rPr>
              <a:t>, </a:t>
            </a:r>
            <a:r>
              <a:rPr lang="ko-KR" altLang="en-US" sz="1800">
                <a:latin typeface="+mj-ea"/>
                <a:ea typeface="+mj-ea"/>
              </a:rPr>
              <a:t>상태를 구현</a:t>
            </a:r>
            <a:r>
              <a:rPr lang="en-US" altLang="ko-KR" sz="1800">
                <a:latin typeface="+mj-ea"/>
                <a:ea typeface="+mj-ea"/>
              </a:rPr>
              <a:t>.</a:t>
            </a:r>
          </a:p>
          <a:p>
            <a:pPr marL="0" indent="0">
              <a:buFont typeface="Arial"/>
              <a:buNone/>
              <a:defRPr lang="ko-KR" altLang="en-US"/>
            </a:pPr>
            <a:endParaRPr lang="en-US" altLang="ko-KR" sz="1800">
              <a:latin typeface="+mj-ea"/>
              <a:ea typeface="+mj-ea"/>
            </a:endParaRPr>
          </a:p>
          <a:p>
            <a:pPr marL="0" indent="0">
              <a:buFont typeface="Arial"/>
              <a:buNone/>
              <a:defRPr lang="ko-KR" altLang="en-US"/>
            </a:pPr>
            <a:r>
              <a:rPr lang="en-US" altLang="ko-KR" sz="1800">
                <a:latin typeface="+mj-ea"/>
                <a:ea typeface="+mj-ea"/>
              </a:rPr>
              <a:t>Dip Switch</a:t>
            </a:r>
          </a:p>
          <a:p>
            <a:pPr marL="0" indent="0">
              <a:buFont typeface="Arial"/>
              <a:buNone/>
              <a:defRPr lang="ko-KR" altLang="en-US"/>
            </a:pPr>
            <a:r>
              <a:rPr lang="en-US" altLang="ko-KR" sz="1700">
                <a:latin typeface="+mj-ea"/>
                <a:ea typeface="+mj-ea"/>
              </a:rPr>
              <a:t> - </a:t>
            </a:r>
            <a:r>
              <a:rPr lang="ko-KR" altLang="en-US" sz="1700">
                <a:latin typeface="+mj-ea"/>
                <a:ea typeface="+mj-ea"/>
              </a:rPr>
              <a:t>값이 </a:t>
            </a:r>
            <a:r>
              <a:rPr lang="en-US" altLang="ko-KR" sz="1700">
                <a:latin typeface="+mj-ea"/>
                <a:ea typeface="+mj-ea"/>
              </a:rPr>
              <a:t>0</a:t>
            </a:r>
            <a:r>
              <a:rPr lang="ko-KR" altLang="en-US" sz="1700">
                <a:latin typeface="+mj-ea"/>
                <a:ea typeface="+mj-ea"/>
              </a:rPr>
              <a:t>일 경우 시동 </a:t>
            </a:r>
            <a:r>
              <a:rPr lang="en-US" altLang="ko-KR" sz="1700">
                <a:latin typeface="+mj-ea"/>
                <a:ea typeface="+mj-ea"/>
              </a:rPr>
              <a:t>OFF</a:t>
            </a:r>
          </a:p>
          <a:p>
            <a:pPr marL="0" indent="0">
              <a:buFont typeface="Arial"/>
              <a:buNone/>
              <a:defRPr lang="ko-KR" altLang="en-US"/>
            </a:pPr>
            <a:r>
              <a:rPr lang="en-US" altLang="ko-KR" sz="1700">
                <a:latin typeface="+mj-ea"/>
                <a:ea typeface="+mj-ea"/>
              </a:rPr>
              <a:t> - </a:t>
            </a:r>
            <a:r>
              <a:rPr lang="ko-KR" altLang="en-US" sz="1700">
                <a:latin typeface="+mj-ea"/>
                <a:ea typeface="+mj-ea"/>
              </a:rPr>
              <a:t>값이 </a:t>
            </a:r>
            <a:r>
              <a:rPr lang="en-US" altLang="ko-KR" sz="1700">
                <a:latin typeface="+mj-ea"/>
                <a:ea typeface="+mj-ea"/>
              </a:rPr>
              <a:t>1</a:t>
            </a:r>
            <a:r>
              <a:rPr lang="ko-KR" altLang="en-US" sz="1700">
                <a:latin typeface="+mj-ea"/>
                <a:ea typeface="+mj-ea"/>
              </a:rPr>
              <a:t>일 경우 시동 </a:t>
            </a:r>
            <a:r>
              <a:rPr lang="en-US" altLang="ko-KR" sz="1700">
                <a:latin typeface="+mj-ea"/>
                <a:ea typeface="+mj-ea"/>
              </a:rPr>
              <a:t>ON</a:t>
            </a:r>
          </a:p>
          <a:p>
            <a:pPr marL="0" indent="0">
              <a:buFont typeface="Arial"/>
              <a:buNone/>
              <a:defRPr lang="ko-KR" altLang="en-US"/>
            </a:pPr>
            <a:endParaRPr lang="en-US" altLang="ko-KR" sz="1800">
              <a:latin typeface="+mj-ea"/>
              <a:ea typeface="+mj-ea"/>
            </a:endParaRPr>
          </a:p>
          <a:p>
            <a:pPr marL="0" indent="0">
              <a:buFont typeface="Arial"/>
              <a:buNone/>
              <a:defRPr lang="ko-KR" altLang="en-US"/>
            </a:pPr>
            <a:r>
              <a:rPr lang="en-US" altLang="ko-KR" sz="1800">
                <a:latin typeface="+mj-ea"/>
                <a:ea typeface="+mj-ea"/>
              </a:rPr>
              <a:t>Color LED</a:t>
            </a:r>
          </a:p>
          <a:p>
            <a:pPr marL="0" indent="0">
              <a:buFont typeface="Arial"/>
              <a:buNone/>
              <a:defRPr lang="ko-KR" altLang="en-US"/>
            </a:pPr>
            <a:r>
              <a:rPr lang="en-US" altLang="ko-KR" sz="1700">
                <a:latin typeface="+mj-ea"/>
                <a:ea typeface="+mj-ea"/>
              </a:rPr>
              <a:t> - </a:t>
            </a:r>
            <a:r>
              <a:rPr lang="ko-KR" altLang="en-US" sz="1700">
                <a:latin typeface="+mj-ea"/>
                <a:ea typeface="+mj-ea"/>
              </a:rPr>
              <a:t>시동 </a:t>
            </a:r>
            <a:r>
              <a:rPr lang="en-US" altLang="ko-KR" sz="1700">
                <a:latin typeface="+mj-ea"/>
                <a:ea typeface="+mj-ea"/>
              </a:rPr>
              <a:t>OFF</a:t>
            </a:r>
            <a:r>
              <a:rPr lang="ko-KR" altLang="en-US" sz="1700">
                <a:latin typeface="+mj-ea"/>
                <a:ea typeface="+mj-ea"/>
              </a:rPr>
              <a:t>일 경우 </a:t>
            </a:r>
            <a:r>
              <a:rPr lang="en-US" altLang="ko-KR" sz="1700">
                <a:latin typeface="+mj-ea"/>
                <a:ea typeface="+mj-ea"/>
              </a:rPr>
              <a:t>RED</a:t>
            </a:r>
          </a:p>
          <a:p>
            <a:pPr marL="0" indent="0">
              <a:buFont typeface="Arial"/>
              <a:buNone/>
              <a:defRPr lang="ko-KR" altLang="en-US"/>
            </a:pPr>
            <a:r>
              <a:rPr lang="en-US" altLang="ko-KR" sz="1700">
                <a:latin typeface="+mj-ea"/>
                <a:ea typeface="+mj-ea"/>
              </a:rPr>
              <a:t> - </a:t>
            </a:r>
            <a:r>
              <a:rPr lang="ko-KR" altLang="en-US" sz="1700">
                <a:latin typeface="+mj-ea"/>
                <a:ea typeface="+mj-ea"/>
              </a:rPr>
              <a:t>시동 </a:t>
            </a:r>
            <a:r>
              <a:rPr lang="en-US" altLang="ko-KR" sz="1700">
                <a:latin typeface="+mj-ea"/>
                <a:ea typeface="+mj-ea"/>
              </a:rPr>
              <a:t>ON</a:t>
            </a:r>
            <a:r>
              <a:rPr lang="ko-KR" altLang="en-US" sz="1700">
                <a:latin typeface="+mj-ea"/>
                <a:ea typeface="+mj-ea"/>
              </a:rPr>
              <a:t>일 경우 </a:t>
            </a:r>
            <a:r>
              <a:rPr lang="en-US" altLang="ko-KR" sz="1700">
                <a:latin typeface="+mj-ea"/>
                <a:ea typeface="+mj-ea"/>
              </a:rPr>
              <a:t>GREEN</a:t>
            </a:r>
          </a:p>
          <a:p>
            <a:pPr marL="0" indent="0">
              <a:buFont typeface="Arial"/>
              <a:buNone/>
              <a:defRPr lang="ko-KR" altLang="en-US"/>
            </a:pPr>
            <a:endParaRPr lang="en-US" altLang="ko-KR" sz="180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1612" y="2656225"/>
            <a:ext cx="1382401" cy="126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45585" y="2673056"/>
            <a:ext cx="1382399" cy="126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5563" y="4545216"/>
            <a:ext cx="1982181" cy="828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699792" y="4545216"/>
            <a:ext cx="1982181" cy="82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1772816"/>
            <a:ext cx="1454461" cy="358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+mj-ea"/>
                <a:ea typeface="+mj-ea"/>
              </a:rPr>
              <a:t>시동 </a:t>
            </a:r>
            <a:r>
              <a:rPr lang="en-US" altLang="ko-KR">
                <a:latin typeface="+mj-ea"/>
                <a:ea typeface="+mj-ea"/>
              </a:rPr>
              <a:t>OFF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89547" y="1772816"/>
            <a:ext cx="1454461" cy="358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+mj-ea"/>
                <a:ea typeface="+mj-ea"/>
              </a:rPr>
              <a:t>시동 </a:t>
            </a:r>
            <a:r>
              <a:rPr lang="en-US" altLang="ko-KR">
                <a:latin typeface="+mj-ea"/>
                <a:ea typeface="+mj-ea"/>
              </a:rPr>
              <a:t>ON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10762" y="1700808"/>
            <a:ext cx="2160240" cy="38884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512" y="1700808"/>
            <a:ext cx="2160240" cy="38884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20" y="381000"/>
            <a:ext cx="7244179" cy="838200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기능 및 구현 </a:t>
            </a:r>
            <a:r>
              <a:rPr lang="en-US" altLang="ko-KR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– </a:t>
            </a:r>
            <a:r>
              <a:rPr lang="ko-KR" altLang="en-US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연료상태 </a:t>
            </a:r>
            <a:r>
              <a:rPr lang="en-US" altLang="ko-KR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&amp; Timer</a:t>
            </a:r>
            <a:endParaRPr lang="en-US" sz="3600">
              <a:solidFill>
                <a:schemeClr val="accent4">
                  <a:lumMod val="75000"/>
                  <a:lumOff val="25000"/>
                </a:scheme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j-ea"/>
            </a:endParaRPr>
          </a:p>
        </p:txBody>
      </p:sp>
      <p:sp>
        <p:nvSpPr>
          <p:cNvPr id="5" name="내용 개체 틀 4"/>
          <p:cNvSpPr txBox="1"/>
          <p:nvPr/>
        </p:nvSpPr>
        <p:spPr>
          <a:xfrm>
            <a:off x="4860032" y="1772816"/>
            <a:ext cx="4104456" cy="377301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 lang="ko-KR" altLang="en-US"/>
            </a:pPr>
            <a:r>
              <a:rPr lang="en-US" altLang="ko-KR" sz="1800" dirty="0">
                <a:latin typeface="+mj-ea"/>
                <a:ea typeface="+mj-ea"/>
              </a:rPr>
              <a:t>Bus LED</a:t>
            </a:r>
            <a:r>
              <a:rPr lang="ko-KR" altLang="en-US" sz="1800" dirty="0">
                <a:latin typeface="+mj-ea"/>
                <a:ea typeface="+mj-ea"/>
              </a:rPr>
              <a:t>를 통하여 현재 남은 차량의 연료량을 표시</a:t>
            </a:r>
            <a:r>
              <a:rPr lang="en-US" altLang="ko-KR" sz="1800" dirty="0">
                <a:latin typeface="+mj-ea"/>
                <a:ea typeface="+mj-ea"/>
              </a:rPr>
              <a:t>. </a:t>
            </a:r>
          </a:p>
          <a:p>
            <a:pPr marL="0" indent="0">
              <a:buNone/>
              <a:defRPr lang="ko-KR" altLang="en-US"/>
            </a:pPr>
            <a:r>
              <a:rPr lang="en-US" altLang="ko-KR" sz="1800" dirty="0">
                <a:latin typeface="+mj-ea"/>
                <a:ea typeface="+mj-ea"/>
              </a:rPr>
              <a:t>7-Segment</a:t>
            </a:r>
            <a:r>
              <a:rPr lang="ko-KR" altLang="en-US" sz="1800" dirty="0">
                <a:latin typeface="+mj-ea"/>
                <a:ea typeface="+mj-ea"/>
              </a:rPr>
              <a:t>를 이용하여 현재 로그인한 사용자가 접속한 시간을 구현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pPr marL="0" indent="0">
              <a:buFont typeface="Arial"/>
              <a:buNone/>
              <a:defRPr lang="ko-KR" altLang="en-US"/>
            </a:pP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Font typeface="Arial"/>
              <a:buNone/>
              <a:defRPr lang="ko-KR" altLang="en-US"/>
            </a:pPr>
            <a:r>
              <a:rPr lang="ko-KR" altLang="en-US" sz="1800" dirty="0">
                <a:latin typeface="+mj-ea"/>
                <a:ea typeface="+mj-ea"/>
              </a:rPr>
              <a:t>시간에 따라 연료 변화</a:t>
            </a:r>
          </a:p>
          <a:p>
            <a:pPr marL="0" indent="0">
              <a:buFont typeface="Arial"/>
              <a:buNone/>
              <a:defRPr lang="ko-KR" altLang="en-US"/>
            </a:pPr>
            <a:r>
              <a:rPr lang="en-US" altLang="ko-KR" sz="1700" dirty="0">
                <a:latin typeface="+mj-ea"/>
                <a:ea typeface="+mj-ea"/>
              </a:rPr>
              <a:t> - 40</a:t>
            </a:r>
            <a:r>
              <a:rPr lang="ko-KR" altLang="en-US" sz="1700" dirty="0">
                <a:latin typeface="+mj-ea"/>
                <a:ea typeface="+mj-ea"/>
              </a:rPr>
              <a:t>초 간격으로 연료 하락</a:t>
            </a:r>
          </a:p>
          <a:p>
            <a:pPr marL="0" indent="0">
              <a:buFont typeface="Arial"/>
              <a:buNone/>
              <a:defRPr lang="ko-KR" altLang="en-US"/>
            </a:pPr>
            <a:r>
              <a:rPr lang="en-US" altLang="ko-KR" sz="1700" dirty="0">
                <a:latin typeface="+mj-ea"/>
                <a:ea typeface="+mj-ea"/>
              </a:rPr>
              <a:t> - </a:t>
            </a:r>
            <a:r>
              <a:rPr lang="ko-KR" altLang="en-US" sz="1700" dirty="0">
                <a:latin typeface="+mj-ea"/>
                <a:ea typeface="+mj-ea"/>
              </a:rPr>
              <a:t>마지막 게이지에서 </a:t>
            </a:r>
            <a:r>
              <a:rPr lang="en-US" altLang="ko-KR" sz="1700" dirty="0">
                <a:latin typeface="+mj-ea"/>
                <a:ea typeface="+mj-ea"/>
              </a:rPr>
              <a:t>20</a:t>
            </a:r>
            <a:r>
              <a:rPr lang="ko-KR" altLang="en-US" sz="1700" dirty="0">
                <a:latin typeface="+mj-ea"/>
                <a:ea typeface="+mj-ea"/>
              </a:rPr>
              <a:t>초 경과 후 </a:t>
            </a:r>
            <a:r>
              <a:rPr lang="ko-KR" altLang="en-US" sz="1700" smtClean="0">
                <a:latin typeface="+mj-ea"/>
                <a:ea typeface="+mj-ea"/>
              </a:rPr>
              <a:t>깜빡거림</a:t>
            </a:r>
            <a:endParaRPr lang="ko-KR" altLang="en-US" sz="1700" dirty="0">
              <a:latin typeface="+mj-ea"/>
              <a:ea typeface="+mj-ea"/>
            </a:endParaRPr>
          </a:p>
          <a:p>
            <a:pPr marL="0" indent="0">
              <a:buNone/>
              <a:defRPr lang="ko-KR" altLang="en-US"/>
            </a:pP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None/>
              <a:defRPr lang="ko-KR" altLang="en-US"/>
            </a:pPr>
            <a:r>
              <a:rPr lang="ko-KR" altLang="en-US" sz="1800" dirty="0">
                <a:latin typeface="+mj-ea"/>
                <a:ea typeface="+mj-ea"/>
              </a:rPr>
              <a:t>시간 변화</a:t>
            </a:r>
          </a:p>
          <a:p>
            <a:pPr marL="0" indent="0">
              <a:buNone/>
              <a:defRPr lang="ko-KR" altLang="en-US"/>
            </a:pPr>
            <a:r>
              <a:rPr lang="en-US" altLang="ko-KR" sz="1700" dirty="0">
                <a:latin typeface="+mj-ea"/>
                <a:ea typeface="+mj-ea"/>
              </a:rPr>
              <a:t>- </a:t>
            </a:r>
            <a:r>
              <a:rPr lang="ko-KR" altLang="en-US" sz="1700" dirty="0">
                <a:latin typeface="+mj-ea"/>
                <a:ea typeface="+mj-ea"/>
              </a:rPr>
              <a:t>로그인한 사용자 변경 시 초기화</a:t>
            </a:r>
          </a:p>
          <a:p>
            <a:pPr marL="0" indent="0">
              <a:buFont typeface="Arial"/>
              <a:buNone/>
              <a:defRPr lang="ko-KR" altLang="en-US"/>
            </a:pPr>
            <a:endParaRPr lang="en-US" altLang="ko-KR" sz="17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9992" y="3382890"/>
            <a:ext cx="4140000" cy="6988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9992" y="2374671"/>
            <a:ext cx="4140000" cy="76629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9512" y="1772816"/>
            <a:ext cx="4536504" cy="244827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7419" y="1772816"/>
            <a:ext cx="1454461" cy="358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atin typeface="+mj-ea"/>
                <a:ea typeface="+mj-ea"/>
              </a:rPr>
              <a:t>Bus LED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4456547"/>
            <a:ext cx="4536504" cy="208823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4456547"/>
            <a:ext cx="4536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>
                <a:latin typeface="+mj-ea"/>
                <a:ea typeface="+mj-ea"/>
              </a:rPr>
              <a:t>7-Segment</a:t>
            </a:r>
            <a:endParaRPr lang="ko-KR" altLang="en-US"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4274" y="4963360"/>
            <a:ext cx="3986980" cy="14346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20" y="381000"/>
            <a:ext cx="7244179" cy="838200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기능 및 구현 </a:t>
            </a:r>
            <a:r>
              <a:rPr lang="en-US" altLang="ko-KR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– </a:t>
            </a:r>
            <a:r>
              <a:rPr lang="ko-KR" altLang="en-US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사용계정 권한</a:t>
            </a:r>
            <a:endParaRPr lang="en-US" sz="3600">
              <a:solidFill>
                <a:schemeClr val="accent4">
                  <a:lumMod val="75000"/>
                  <a:lumOff val="25000"/>
                </a:scheme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j-ea"/>
            </a:endParaRPr>
          </a:p>
        </p:txBody>
      </p:sp>
      <p:sp>
        <p:nvSpPr>
          <p:cNvPr id="5" name="내용 개체 틀 4"/>
          <p:cNvSpPr txBox="1"/>
          <p:nvPr/>
        </p:nvSpPr>
        <p:spPr>
          <a:xfrm>
            <a:off x="4860032" y="1772816"/>
            <a:ext cx="3970784" cy="377301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 lang="ko-KR" altLang="en-US"/>
            </a:pPr>
            <a:r>
              <a:rPr lang="en-US" altLang="ko-KR" sz="1800">
                <a:latin typeface="+mj-ea"/>
                <a:ea typeface="+mj-ea"/>
              </a:rPr>
              <a:t>OLED</a:t>
            </a:r>
            <a:r>
              <a:rPr lang="ko-KR" altLang="en-US" sz="1800">
                <a:latin typeface="+mj-ea"/>
                <a:ea typeface="+mj-ea"/>
              </a:rPr>
              <a:t>를 통하여 현재 로그인한 사용자의 권한에 따른 이미지 출력</a:t>
            </a:r>
            <a:r>
              <a:rPr lang="en-US" altLang="ko-KR" sz="1800">
                <a:latin typeface="+mj-ea"/>
                <a:ea typeface="+mj-ea"/>
              </a:rPr>
              <a:t>.</a:t>
            </a:r>
          </a:p>
          <a:p>
            <a:pPr marL="0" indent="0">
              <a:buFont typeface="Arial"/>
              <a:buNone/>
              <a:defRPr lang="ko-KR" altLang="en-US"/>
            </a:pPr>
            <a:endParaRPr lang="en-US" altLang="ko-KR" sz="1800">
              <a:latin typeface="+mj-ea"/>
              <a:ea typeface="+mj-ea"/>
            </a:endParaRPr>
          </a:p>
          <a:p>
            <a:pPr marL="0" indent="0">
              <a:buFont typeface="Arial"/>
              <a:buNone/>
              <a:defRPr lang="ko-KR" altLang="en-US"/>
            </a:pPr>
            <a:r>
              <a:rPr lang="en-US" altLang="ko-KR" sz="1800">
                <a:latin typeface="+mj-ea"/>
                <a:ea typeface="+mj-ea"/>
              </a:rPr>
              <a:t>OLED </a:t>
            </a:r>
            <a:r>
              <a:rPr lang="ko-KR" altLang="en-US" sz="1800">
                <a:latin typeface="+mj-ea"/>
                <a:ea typeface="+mj-ea"/>
              </a:rPr>
              <a:t>출력</a:t>
            </a:r>
          </a:p>
          <a:p>
            <a:pPr marL="0" indent="0">
              <a:buFont typeface="Arial"/>
              <a:buNone/>
              <a:defRPr lang="ko-KR" altLang="en-US"/>
            </a:pPr>
            <a:r>
              <a:rPr lang="en-US" altLang="ko-KR" sz="1700">
                <a:latin typeface="+mj-ea"/>
                <a:ea typeface="+mj-ea"/>
              </a:rPr>
              <a:t>- Owner</a:t>
            </a:r>
            <a:r>
              <a:rPr lang="ko-KR" altLang="en-US" sz="1700">
                <a:latin typeface="+mj-ea"/>
                <a:ea typeface="+mj-ea"/>
              </a:rPr>
              <a:t>와 </a:t>
            </a:r>
            <a:r>
              <a:rPr lang="en-US" altLang="ko-KR" sz="1700">
                <a:latin typeface="+mj-ea"/>
                <a:ea typeface="+mj-ea"/>
              </a:rPr>
              <a:t>Guest</a:t>
            </a:r>
            <a:r>
              <a:rPr lang="ko-KR" altLang="en-US" sz="1700">
                <a:latin typeface="+mj-ea"/>
                <a:ea typeface="+mj-ea"/>
              </a:rPr>
              <a:t>로 구분</a:t>
            </a:r>
            <a:endParaRPr lang="en-US" altLang="ko-KR" sz="170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27784" y="2225862"/>
            <a:ext cx="1800000" cy="28669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5736" y="2225862"/>
            <a:ext cx="1800000" cy="286692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51520" y="1700808"/>
            <a:ext cx="4320480" cy="352839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7419" y="1772816"/>
            <a:ext cx="1454461" cy="358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atin typeface="+mj-ea"/>
                <a:ea typeface="+mj-ea"/>
              </a:rPr>
              <a:t>OLED</a:t>
            </a:r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20" y="381000"/>
            <a:ext cx="7244179" cy="838200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기능 및 구현 </a:t>
            </a:r>
            <a:r>
              <a:rPr lang="en-US" altLang="ko-KR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– </a:t>
            </a:r>
            <a:r>
              <a:rPr lang="ko-KR" altLang="en-US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미러 기능</a:t>
            </a:r>
            <a:endParaRPr lang="en-US" sz="3600">
              <a:solidFill>
                <a:schemeClr val="accent4">
                  <a:lumMod val="75000"/>
                  <a:lumOff val="25000"/>
                </a:scheme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j-ea"/>
            </a:endParaRPr>
          </a:p>
        </p:txBody>
      </p:sp>
      <p:sp>
        <p:nvSpPr>
          <p:cNvPr id="5" name="내용 개체 틀 4"/>
          <p:cNvSpPr txBox="1"/>
          <p:nvPr/>
        </p:nvSpPr>
        <p:spPr>
          <a:xfrm>
            <a:off x="4860032" y="1772816"/>
            <a:ext cx="3970784" cy="377301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 lang="ko-KR" altLang="en-US"/>
            </a:pPr>
            <a:r>
              <a:rPr lang="en-US" altLang="ko-KR" sz="1800">
                <a:latin typeface="+mj-ea"/>
                <a:ea typeface="+mj-ea"/>
              </a:rPr>
              <a:t>Camera</a:t>
            </a:r>
            <a:r>
              <a:rPr lang="ko-KR" altLang="en-US" sz="1800">
                <a:latin typeface="+mj-ea"/>
                <a:ea typeface="+mj-ea"/>
              </a:rPr>
              <a:t>와 </a:t>
            </a:r>
            <a:r>
              <a:rPr lang="en-US" altLang="ko-KR" sz="1800">
                <a:latin typeface="+mj-ea"/>
                <a:ea typeface="+mj-ea"/>
              </a:rPr>
              <a:t>TouchPanel</a:t>
            </a:r>
            <a:r>
              <a:rPr lang="ko-KR" altLang="en-US" sz="1800">
                <a:latin typeface="+mj-ea"/>
                <a:ea typeface="+mj-ea"/>
              </a:rPr>
              <a:t>를 이용</a:t>
            </a:r>
            <a:r>
              <a:rPr lang="en-US" altLang="ko-KR" sz="1800">
                <a:latin typeface="+mj-ea"/>
                <a:ea typeface="+mj-ea"/>
              </a:rPr>
              <a:t>, </a:t>
            </a:r>
            <a:r>
              <a:rPr lang="ko-KR" altLang="en-US" sz="1800">
                <a:latin typeface="+mj-ea"/>
                <a:ea typeface="+mj-ea"/>
              </a:rPr>
              <a:t>미러 기능을 구현</a:t>
            </a:r>
            <a:r>
              <a:rPr lang="en-US" altLang="ko-KR" sz="1800">
                <a:latin typeface="+mj-ea"/>
                <a:ea typeface="+mj-ea"/>
              </a:rPr>
              <a:t>.</a:t>
            </a:r>
          </a:p>
          <a:p>
            <a:pPr marL="0" indent="0">
              <a:buFont typeface="Arial"/>
              <a:buNone/>
              <a:defRPr lang="ko-KR" altLang="en-US"/>
            </a:pPr>
            <a:endParaRPr lang="en-US" altLang="ko-KR" sz="1700">
              <a:latin typeface="+mj-ea"/>
              <a:ea typeface="+mj-ea"/>
            </a:endParaRPr>
          </a:p>
          <a:p>
            <a:pPr marL="0" indent="0">
              <a:buFont typeface="Arial"/>
              <a:buNone/>
              <a:defRPr lang="ko-KR" altLang="en-US"/>
            </a:pPr>
            <a:r>
              <a:rPr lang="ko-KR" altLang="en-US" sz="1800">
                <a:latin typeface="+mj-ea"/>
                <a:ea typeface="+mj-ea"/>
              </a:rPr>
              <a:t>기능</a:t>
            </a:r>
          </a:p>
          <a:p>
            <a:pPr marL="0" indent="0">
              <a:buNone/>
              <a:defRPr lang="ko-KR" altLang="en-US"/>
            </a:pPr>
            <a:r>
              <a:rPr lang="en-US" altLang="ko-KR" sz="1700">
                <a:latin typeface="+mj-ea"/>
                <a:ea typeface="+mj-ea"/>
              </a:rPr>
              <a:t>-</a:t>
            </a:r>
            <a:r>
              <a:rPr lang="ko-KR" altLang="en-US" sz="1700">
                <a:latin typeface="+mj-ea"/>
                <a:ea typeface="+mj-ea"/>
              </a:rPr>
              <a:t>로그인 이후 </a:t>
            </a:r>
            <a:r>
              <a:rPr lang="en-US" altLang="ko-KR" sz="1700">
                <a:latin typeface="+mj-ea"/>
                <a:ea typeface="+mj-ea"/>
              </a:rPr>
              <a:t>TouchPanel</a:t>
            </a:r>
            <a:r>
              <a:rPr lang="ko-KR" altLang="en-US" sz="1700">
                <a:latin typeface="+mj-ea"/>
                <a:ea typeface="+mj-ea"/>
              </a:rPr>
              <a:t> 클릭 시 실행</a:t>
            </a:r>
          </a:p>
          <a:p>
            <a:pPr marL="0" indent="0">
              <a:buNone/>
              <a:defRPr lang="ko-KR" altLang="en-US"/>
            </a:pPr>
            <a:r>
              <a:rPr lang="en-US" altLang="ko-KR" sz="1700">
                <a:latin typeface="+mj-ea"/>
                <a:ea typeface="+mj-ea"/>
              </a:rPr>
              <a:t>-</a:t>
            </a:r>
            <a:r>
              <a:rPr lang="ko-KR" altLang="en-US" sz="1700">
                <a:latin typeface="+mj-ea"/>
                <a:ea typeface="+mj-ea"/>
              </a:rPr>
              <a:t>미러 기능은 </a:t>
            </a:r>
            <a:r>
              <a:rPr lang="en-US" altLang="ko-KR" sz="1700">
                <a:latin typeface="+mj-ea"/>
                <a:ea typeface="+mj-ea"/>
              </a:rPr>
              <a:t>5</a:t>
            </a:r>
            <a:r>
              <a:rPr lang="ko-KR" altLang="en-US" sz="1700">
                <a:latin typeface="+mj-ea"/>
                <a:ea typeface="+mj-ea"/>
              </a:rPr>
              <a:t>초간 켜지고 자동 종료</a:t>
            </a:r>
            <a:endParaRPr lang="en-US" altLang="ko-KR" sz="170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47864" y="3356992"/>
            <a:ext cx="891333" cy="18671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5536" y="2460166"/>
            <a:ext cx="2592288" cy="363313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1520" y="1844824"/>
            <a:ext cx="4320480" cy="439248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051556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+mj-ea"/>
                <a:ea typeface="+mj-ea"/>
              </a:rPr>
              <a:t>미러 실행 화면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67349" y="2843644"/>
            <a:ext cx="1404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+mj-ea"/>
                <a:ea typeface="+mj-ea"/>
              </a:rPr>
              <a:t>카메라모듈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20" y="381000"/>
            <a:ext cx="7244179" cy="838200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ea typeface="+mn-ea"/>
              </a:rPr>
              <a:t>기능 및 구현 </a:t>
            </a:r>
            <a:r>
              <a:rPr lang="en-US" altLang="ko-KR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ea typeface="+mn-ea"/>
              </a:rPr>
              <a:t>– </a:t>
            </a:r>
            <a:r>
              <a:rPr lang="ko-KR" altLang="en-US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ea typeface="+mn-ea"/>
              </a:rPr>
              <a:t>충돌탐지기능</a:t>
            </a:r>
            <a:endParaRPr lang="en-US" sz="3600">
              <a:solidFill>
                <a:schemeClr val="accent4">
                  <a:lumMod val="75000"/>
                  <a:lumOff val="25000"/>
                </a:scheme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내용 개체 틀 4"/>
          <p:cNvSpPr txBox="1"/>
          <p:nvPr/>
        </p:nvSpPr>
        <p:spPr>
          <a:xfrm>
            <a:off x="683568" y="1772816"/>
            <a:ext cx="8147248" cy="460851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 lang="ko-KR" altLang="en-US"/>
            </a:pPr>
            <a:r>
              <a:rPr lang="ko-KR" altLang="en-US" sz="1800">
                <a:latin typeface="+mn-ea"/>
              </a:rPr>
              <a:t>아두이노로부터 받은 값을 이용하여 </a:t>
            </a:r>
            <a:r>
              <a:rPr lang="en-US" altLang="ko-KR" sz="1800">
                <a:latin typeface="+mn-ea"/>
              </a:rPr>
              <a:t>Buzzer, Dot matrix, Key matrix, Text LCD</a:t>
            </a:r>
            <a:r>
              <a:rPr lang="ko-KR" altLang="en-US" sz="1800">
                <a:latin typeface="+mn-ea"/>
              </a:rPr>
              <a:t>를 이용</a:t>
            </a:r>
            <a:r>
              <a:rPr lang="en-US" altLang="ko-KR" sz="1800">
                <a:latin typeface="+mn-ea"/>
              </a:rPr>
              <a:t>, </a:t>
            </a:r>
            <a:r>
              <a:rPr lang="ko-KR" altLang="en-US" sz="1800">
                <a:latin typeface="+mn-ea"/>
              </a:rPr>
              <a:t>충돌탐지기능 구현</a:t>
            </a:r>
            <a:r>
              <a:rPr lang="en-US" altLang="ko-KR" sz="1800">
                <a:latin typeface="+mn-ea"/>
              </a:rPr>
              <a:t>.</a:t>
            </a:r>
          </a:p>
          <a:p>
            <a:pPr marL="0" indent="0">
              <a:buFont typeface="Arial"/>
              <a:buNone/>
              <a:defRPr lang="ko-KR" altLang="en-US"/>
            </a:pPr>
            <a:endParaRPr lang="en-US" altLang="ko-KR" sz="1800">
              <a:latin typeface="+mn-ea"/>
            </a:endParaRPr>
          </a:p>
          <a:p>
            <a:pPr marL="0" indent="0">
              <a:buFont typeface="Arial"/>
              <a:buNone/>
              <a:defRPr lang="ko-KR" altLang="en-US"/>
            </a:pPr>
            <a:r>
              <a:rPr lang="en-US" altLang="ko-KR" sz="1800">
                <a:latin typeface="+mn-ea"/>
              </a:rPr>
              <a:t>Buzzer</a:t>
            </a:r>
          </a:p>
          <a:p>
            <a:pPr marL="0" indent="0">
              <a:buFont typeface="Arial"/>
              <a:buNone/>
              <a:defRPr lang="ko-KR" altLang="en-US"/>
            </a:pPr>
            <a:r>
              <a:rPr lang="en-US" altLang="ko-KR" sz="1700">
                <a:latin typeface="+mn-ea"/>
              </a:rPr>
              <a:t>- </a:t>
            </a:r>
            <a:r>
              <a:rPr lang="ko-KR" altLang="en-US" sz="1700">
                <a:latin typeface="+mn-ea"/>
              </a:rPr>
              <a:t>사고 발생시 종류에 따라 설정된 </a:t>
            </a:r>
            <a:r>
              <a:rPr lang="en-US" altLang="ko-KR" sz="1700">
                <a:latin typeface="+mn-ea"/>
              </a:rPr>
              <a:t>Sound </a:t>
            </a:r>
            <a:r>
              <a:rPr lang="ko-KR" altLang="en-US" sz="1700">
                <a:latin typeface="+mn-ea"/>
              </a:rPr>
              <a:t>출력</a:t>
            </a:r>
          </a:p>
          <a:p>
            <a:pPr marL="0" indent="0">
              <a:buFont typeface="Arial"/>
              <a:buNone/>
              <a:defRPr lang="ko-KR" altLang="en-US"/>
            </a:pPr>
            <a:endParaRPr lang="en-US" altLang="ko-KR" sz="1700">
              <a:latin typeface="+mn-ea"/>
            </a:endParaRPr>
          </a:p>
          <a:p>
            <a:pPr marL="0" indent="0">
              <a:buFont typeface="Arial"/>
              <a:buNone/>
              <a:defRPr lang="ko-KR" altLang="en-US"/>
            </a:pPr>
            <a:r>
              <a:rPr lang="en-US" altLang="ko-KR" sz="1800">
                <a:latin typeface="+mn-ea"/>
              </a:rPr>
              <a:t>Dot matrix</a:t>
            </a:r>
          </a:p>
          <a:p>
            <a:pPr marL="0" indent="0">
              <a:buFont typeface="Arial"/>
              <a:buNone/>
              <a:defRPr lang="ko-KR" altLang="en-US"/>
            </a:pPr>
            <a:r>
              <a:rPr lang="en-US" altLang="ko-KR" sz="1700">
                <a:latin typeface="+mn-ea"/>
              </a:rPr>
              <a:t>- </a:t>
            </a:r>
            <a:r>
              <a:rPr lang="ko-KR" altLang="en-US" sz="1700">
                <a:latin typeface="+mn-ea"/>
              </a:rPr>
              <a:t>사고 발생시 점멸</a:t>
            </a:r>
          </a:p>
          <a:p>
            <a:pPr marL="0" indent="0">
              <a:buFont typeface="Arial"/>
              <a:buNone/>
              <a:defRPr lang="ko-KR" altLang="en-US"/>
            </a:pPr>
            <a:endParaRPr lang="en-US" altLang="ko-KR" sz="1700">
              <a:latin typeface="+mn-ea"/>
            </a:endParaRPr>
          </a:p>
          <a:p>
            <a:pPr marL="0" indent="0">
              <a:buFont typeface="Arial"/>
              <a:buNone/>
              <a:defRPr lang="ko-KR" altLang="en-US"/>
            </a:pPr>
            <a:r>
              <a:rPr lang="en-US" altLang="ko-KR" sz="1800">
                <a:latin typeface="+mn-ea"/>
              </a:rPr>
              <a:t>Key matrix</a:t>
            </a:r>
          </a:p>
          <a:p>
            <a:pPr marL="0" indent="0">
              <a:buNone/>
              <a:defRPr lang="ko-KR" altLang="en-US"/>
            </a:pPr>
            <a:r>
              <a:rPr lang="en-US" altLang="ko-KR" sz="1700">
                <a:latin typeface="+mn-ea"/>
              </a:rPr>
              <a:t>- </a:t>
            </a:r>
            <a:r>
              <a:rPr lang="ko-KR" altLang="en-US" sz="1700">
                <a:latin typeface="+mn-ea"/>
              </a:rPr>
              <a:t>사고 신고 취소</a:t>
            </a:r>
          </a:p>
          <a:p>
            <a:pPr marL="0" indent="0">
              <a:buNone/>
              <a:defRPr lang="ko-KR" altLang="en-US"/>
            </a:pPr>
            <a:endParaRPr lang="en-US" altLang="ko-KR" sz="1700">
              <a:latin typeface="+mn-ea"/>
            </a:endParaRPr>
          </a:p>
          <a:p>
            <a:pPr marL="0" indent="0">
              <a:buNone/>
              <a:defRPr lang="ko-KR" altLang="en-US"/>
            </a:pPr>
            <a:r>
              <a:rPr lang="en-US" altLang="ko-KR" sz="1800">
                <a:latin typeface="+mn-ea"/>
              </a:rPr>
              <a:t>Text LCD</a:t>
            </a:r>
          </a:p>
          <a:p>
            <a:pPr marL="0" indent="0">
              <a:buNone/>
              <a:defRPr lang="ko-KR" altLang="en-US"/>
            </a:pPr>
            <a:r>
              <a:rPr lang="en-US" altLang="ko-KR" sz="1700">
                <a:latin typeface="+mn-ea"/>
              </a:rPr>
              <a:t>- </a:t>
            </a:r>
            <a:r>
              <a:rPr lang="ko-KR" altLang="en-US" sz="1700">
                <a:latin typeface="+mn-ea"/>
              </a:rPr>
              <a:t>현재 상태 출력</a:t>
            </a:r>
            <a:endParaRPr lang="en-US" altLang="ko-KR" sz="1700">
              <a:latin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20" y="381000"/>
            <a:ext cx="7244179" cy="838200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ea typeface="+mn-ea"/>
              </a:rPr>
              <a:t>기능 및 구현 </a:t>
            </a:r>
            <a:r>
              <a:rPr lang="en-US" altLang="ko-KR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ea typeface="+mn-ea"/>
              </a:rPr>
              <a:t>– </a:t>
            </a:r>
            <a:r>
              <a:rPr lang="ko-KR" altLang="en-US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ea typeface="+mn-ea"/>
              </a:rPr>
              <a:t>충돌탐지기능</a:t>
            </a:r>
            <a:endParaRPr lang="en-US" sz="3600">
              <a:solidFill>
                <a:schemeClr val="accent4">
                  <a:lumMod val="75000"/>
                  <a:lumOff val="25000"/>
                </a:scheme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556792"/>
            <a:ext cx="25922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dirty="0" smtClean="0">
                <a:latin typeface="+mn-ea"/>
              </a:rPr>
              <a:t>정차 상황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93602" y="2676737"/>
            <a:ext cx="1525561" cy="21924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38408" y="2577295"/>
            <a:ext cx="1074034" cy="8048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9455" y="2577296"/>
            <a:ext cx="1005517" cy="8048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30536" y="4537056"/>
            <a:ext cx="2011035" cy="7114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30536" y="5309836"/>
            <a:ext cx="2011035" cy="71145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14272" y="2204864"/>
            <a:ext cx="2413510" cy="127379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4272" y="4149080"/>
            <a:ext cx="2413510" cy="194421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71800" y="2204864"/>
            <a:ext cx="1741883" cy="271185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4273" y="2206413"/>
            <a:ext cx="2413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Dot matrix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4272" y="4149080"/>
            <a:ext cx="2413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Text LCD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71800" y="2256135"/>
            <a:ext cx="1741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Buzzer</a:t>
            </a:r>
            <a:endParaRPr lang="ko-KR" altLang="en-US"/>
          </a:p>
        </p:txBody>
      </p:sp>
      <p:sp>
        <p:nvSpPr>
          <p:cNvPr id="16" name="내용 개체 틀 4"/>
          <p:cNvSpPr txBox="1"/>
          <p:nvPr/>
        </p:nvSpPr>
        <p:spPr>
          <a:xfrm>
            <a:off x="4860032" y="1772816"/>
            <a:ext cx="3970784" cy="377301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 lang="ko-KR" altLang="en-US"/>
            </a:pPr>
            <a:r>
              <a:rPr lang="ko-KR" altLang="en-US" sz="1800">
                <a:latin typeface="+mj-ea"/>
                <a:ea typeface="+mj-ea"/>
              </a:rPr>
              <a:t>충돌 상황 발생 시 </a:t>
            </a:r>
            <a:r>
              <a:rPr lang="en-US" altLang="ko-KR" sz="1800">
                <a:latin typeface="+mj-ea"/>
                <a:ea typeface="+mj-ea"/>
              </a:rPr>
              <a:t>Dot matrix</a:t>
            </a:r>
            <a:r>
              <a:rPr lang="ko-KR" altLang="en-US" sz="1800">
                <a:latin typeface="+mj-ea"/>
                <a:ea typeface="+mj-ea"/>
              </a:rPr>
              <a:t>는 점멸이 되고</a:t>
            </a:r>
            <a:r>
              <a:rPr lang="en-US" altLang="ko-KR" sz="1800">
                <a:latin typeface="+mj-ea"/>
                <a:ea typeface="+mj-ea"/>
              </a:rPr>
              <a:t>, Buzzer</a:t>
            </a:r>
            <a:r>
              <a:rPr lang="ko-KR" altLang="en-US" sz="1800">
                <a:latin typeface="+mj-ea"/>
                <a:ea typeface="+mj-ea"/>
              </a:rPr>
              <a:t>와 </a:t>
            </a:r>
            <a:r>
              <a:rPr lang="en-US" altLang="ko-KR" sz="1800">
                <a:latin typeface="+mj-ea"/>
                <a:ea typeface="+mj-ea"/>
              </a:rPr>
              <a:t>Text LCD</a:t>
            </a:r>
            <a:r>
              <a:rPr lang="ko-KR" altLang="en-US" sz="1800">
                <a:latin typeface="+mj-ea"/>
                <a:ea typeface="+mj-ea"/>
              </a:rPr>
              <a:t>는 각 충돌사항에 알맞은 액션을 취함</a:t>
            </a:r>
            <a:r>
              <a:rPr lang="en-US" altLang="ko-KR" sz="1800">
                <a:latin typeface="+mj-ea"/>
                <a:ea typeface="+mj-ea"/>
              </a:rPr>
              <a:t>.</a:t>
            </a:r>
          </a:p>
          <a:p>
            <a:pPr marL="0" indent="0">
              <a:buFont typeface="Arial"/>
              <a:buNone/>
              <a:defRPr lang="ko-KR" altLang="en-US"/>
            </a:pPr>
            <a:endParaRPr lang="en-US" altLang="ko-KR" sz="1800">
              <a:latin typeface="+mj-ea"/>
              <a:ea typeface="+mj-ea"/>
            </a:endParaRPr>
          </a:p>
          <a:p>
            <a:pPr marL="0" indent="0">
              <a:buNone/>
              <a:defRPr lang="ko-KR" altLang="en-US"/>
            </a:pPr>
            <a:r>
              <a:rPr lang="ko-KR" altLang="en-US" sz="1800">
                <a:latin typeface="+mj-ea"/>
              </a:rPr>
              <a:t>상태에 따른 메시지</a:t>
            </a:r>
          </a:p>
          <a:p>
            <a:pPr marL="0" indent="0">
              <a:buNone/>
              <a:defRPr lang="ko-KR" altLang="en-US"/>
            </a:pPr>
            <a:r>
              <a:rPr lang="en-US" altLang="ko-KR" sz="1700">
                <a:latin typeface="+mj-ea"/>
              </a:rPr>
              <a:t>- </a:t>
            </a:r>
            <a:r>
              <a:rPr lang="ko-KR" altLang="en-US" sz="1700">
                <a:latin typeface="+mj-ea"/>
              </a:rPr>
              <a:t>평상 </a:t>
            </a:r>
            <a:r>
              <a:rPr lang="en-US" altLang="ko-KR" sz="1700">
                <a:latin typeface="+mj-ea"/>
              </a:rPr>
              <a:t>: Normal state</a:t>
            </a:r>
          </a:p>
          <a:p>
            <a:pPr marL="0" indent="0">
              <a:buNone/>
              <a:defRPr lang="ko-KR" altLang="en-US"/>
            </a:pPr>
            <a:r>
              <a:rPr lang="en-US" altLang="ko-KR" sz="1700">
                <a:latin typeface="+mj-ea"/>
              </a:rPr>
              <a:t>- </a:t>
            </a:r>
            <a:r>
              <a:rPr lang="ko-KR" altLang="en-US" sz="1700">
                <a:latin typeface="+mj-ea"/>
              </a:rPr>
              <a:t>정차추돌 </a:t>
            </a:r>
            <a:r>
              <a:rPr lang="en-US" altLang="ko-KR" sz="1700">
                <a:latin typeface="+mj-ea"/>
              </a:rPr>
              <a:t>: EmergencyState1</a:t>
            </a:r>
          </a:p>
          <a:p>
            <a:pPr marL="0" indent="0">
              <a:buNone/>
              <a:defRPr lang="ko-KR" altLang="en-US"/>
            </a:pPr>
            <a:r>
              <a:rPr lang="en-US" altLang="ko-KR" sz="1700">
                <a:latin typeface="+mj-ea"/>
              </a:rPr>
              <a:t>- </a:t>
            </a:r>
            <a:r>
              <a:rPr lang="ko-KR" altLang="en-US" sz="1700">
                <a:latin typeface="+mj-ea"/>
              </a:rPr>
              <a:t>주행추돌 </a:t>
            </a:r>
            <a:r>
              <a:rPr lang="en-US" altLang="ko-KR" sz="1700">
                <a:latin typeface="+mj-ea"/>
              </a:rPr>
              <a:t>: EmergencyState2</a:t>
            </a:r>
          </a:p>
          <a:p>
            <a:pPr marL="0" indent="0">
              <a:buFont typeface="Arial"/>
              <a:buNone/>
              <a:defRPr lang="ko-KR" altLang="en-US"/>
            </a:pPr>
            <a:endParaRPr lang="en-US" altLang="ko-KR" sz="1700">
              <a:latin typeface="+mj-ea"/>
              <a:ea typeface="+mj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20" y="381000"/>
            <a:ext cx="7244179" cy="838200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ea typeface="+mn-ea"/>
              </a:rPr>
              <a:t>기능 및 구현 </a:t>
            </a:r>
            <a:r>
              <a:rPr lang="en-US" altLang="ko-KR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ea typeface="+mn-ea"/>
              </a:rPr>
              <a:t>– </a:t>
            </a:r>
            <a:r>
              <a:rPr lang="ko-KR" altLang="en-US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ea typeface="+mn-ea"/>
              </a:rPr>
              <a:t>충돌탐지기능</a:t>
            </a:r>
            <a:endParaRPr lang="en-US" sz="3600">
              <a:solidFill>
                <a:schemeClr val="accent4">
                  <a:lumMod val="75000"/>
                  <a:lumOff val="25000"/>
                </a:scheme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556792"/>
            <a:ext cx="16561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dirty="0" smtClean="0">
                <a:latin typeface="+mn-ea"/>
              </a:rPr>
              <a:t>주행 상황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76172" y="2676737"/>
            <a:ext cx="924294" cy="13283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38408" y="2577295"/>
            <a:ext cx="1074034" cy="8048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9455" y="2577296"/>
            <a:ext cx="1005517" cy="8048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30536" y="4609064"/>
            <a:ext cx="2011035" cy="7114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30536" y="5381844"/>
            <a:ext cx="2011035" cy="71145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14272" y="2204864"/>
            <a:ext cx="2413510" cy="127379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4272" y="4221088"/>
            <a:ext cx="2413510" cy="194421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89181" y="2204864"/>
            <a:ext cx="1080120" cy="187220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4273" y="2206413"/>
            <a:ext cx="2413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Dot matrix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4272" y="4221088"/>
            <a:ext cx="2413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Text LCD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89180" y="2256135"/>
            <a:ext cx="1080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Buzzer</a:t>
            </a:r>
            <a:endParaRPr lang="ko-KR" altLang="en-US"/>
          </a:p>
        </p:txBody>
      </p:sp>
      <p:sp>
        <p:nvSpPr>
          <p:cNvPr id="16" name="내용 개체 틀 4"/>
          <p:cNvSpPr txBox="1"/>
          <p:nvPr/>
        </p:nvSpPr>
        <p:spPr>
          <a:xfrm>
            <a:off x="4860032" y="1772816"/>
            <a:ext cx="3970784" cy="377301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 lang="ko-KR" altLang="en-US"/>
            </a:pPr>
            <a:r>
              <a:rPr lang="ko-KR" altLang="en-US" sz="1700">
                <a:latin typeface="+mj-ea"/>
                <a:ea typeface="+mj-ea"/>
              </a:rPr>
              <a:t>충돌 사항 발생 시 </a:t>
            </a:r>
            <a:r>
              <a:rPr lang="en-US" altLang="ko-KR" sz="1700">
                <a:latin typeface="+mj-ea"/>
                <a:ea typeface="+mj-ea"/>
              </a:rPr>
              <a:t>Key matrix</a:t>
            </a:r>
            <a:r>
              <a:rPr lang="ko-KR" altLang="en-US" sz="1700">
                <a:latin typeface="+mj-ea"/>
                <a:ea typeface="+mj-ea"/>
              </a:rPr>
              <a:t>를 </a:t>
            </a:r>
            <a:r>
              <a:rPr lang="en-US" altLang="ko-KR" sz="1700">
                <a:latin typeface="+mj-ea"/>
                <a:ea typeface="+mj-ea"/>
              </a:rPr>
              <a:t>9</a:t>
            </a:r>
            <a:r>
              <a:rPr lang="ko-KR" altLang="en-US" sz="1700">
                <a:latin typeface="+mj-ea"/>
                <a:ea typeface="+mj-ea"/>
              </a:rPr>
              <a:t>초 이내 누르면 신고접수가 취소되고</a:t>
            </a:r>
            <a:r>
              <a:rPr lang="en-US" altLang="ko-KR" sz="1700">
                <a:latin typeface="+mj-ea"/>
                <a:ea typeface="+mj-ea"/>
              </a:rPr>
              <a:t>, Buzzer</a:t>
            </a:r>
            <a:r>
              <a:rPr lang="ko-KR" altLang="en-US" sz="1700">
                <a:latin typeface="+mj-ea"/>
                <a:ea typeface="+mj-ea"/>
              </a:rPr>
              <a:t>와 </a:t>
            </a:r>
            <a:r>
              <a:rPr lang="en-US" altLang="ko-KR" sz="1700">
                <a:latin typeface="+mj-ea"/>
                <a:ea typeface="+mj-ea"/>
              </a:rPr>
              <a:t>Dot matrix, Text LCD</a:t>
            </a:r>
            <a:r>
              <a:rPr lang="ko-KR" altLang="en-US" sz="1700">
                <a:latin typeface="+mj-ea"/>
                <a:ea typeface="+mj-ea"/>
              </a:rPr>
              <a:t>는 정상화 된다</a:t>
            </a:r>
            <a:r>
              <a:rPr lang="en-US" altLang="ko-KR" sz="1700">
                <a:latin typeface="+mj-ea"/>
                <a:ea typeface="+mj-ea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910026" y="4597025"/>
            <a:ext cx="1589966" cy="14962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89181" y="4221088"/>
            <a:ext cx="1782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Key matrix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89181" y="4221088"/>
            <a:ext cx="1782819" cy="194421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20" y="381000"/>
            <a:ext cx="7244179" cy="838200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제안서 대비 변동사항</a:t>
            </a:r>
            <a:endParaRPr lang="en-US" sz="3600">
              <a:solidFill>
                <a:schemeClr val="accent4">
                  <a:lumMod val="75000"/>
                  <a:lumOff val="25000"/>
                </a:scheme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5730" y="2867452"/>
            <a:ext cx="32448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- </a:t>
            </a:r>
            <a:r>
              <a:rPr lang="ko-KR" altLang="en-US"/>
              <a:t>근접에서도 </a:t>
            </a:r>
            <a:r>
              <a:rPr lang="en-US" altLang="ko-KR"/>
              <a:t>Door Control</a:t>
            </a:r>
            <a:r>
              <a:rPr lang="ko-KR" altLang="en-US"/>
              <a:t>이 가능 할 수 있도록 </a:t>
            </a:r>
            <a:r>
              <a:rPr lang="en-US" altLang="ko-KR"/>
              <a:t>NFC </a:t>
            </a:r>
            <a:r>
              <a:rPr lang="ko-KR" altLang="en-US"/>
              <a:t>기능을 탑재하여 할 수 있도록 함</a:t>
            </a:r>
            <a:endParaRPr lang="en-US" altLang="ko-KR"/>
          </a:p>
        </p:txBody>
      </p:sp>
      <p:sp>
        <p:nvSpPr>
          <p:cNvPr id="6" name="오른쪽 화살표 5"/>
          <p:cNvSpPr/>
          <p:nvPr/>
        </p:nvSpPr>
        <p:spPr>
          <a:xfrm>
            <a:off x="3779912" y="3076218"/>
            <a:ext cx="1021139" cy="50579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3606" y="2708920"/>
            <a:ext cx="37488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- </a:t>
            </a:r>
            <a:r>
              <a:rPr lang="ko-KR" altLang="en-US"/>
              <a:t>근접에서 이용하기 위해 </a:t>
            </a:r>
            <a:r>
              <a:rPr lang="en-US" altLang="ko-KR"/>
              <a:t>NFC</a:t>
            </a:r>
            <a:r>
              <a:rPr lang="ko-KR" altLang="en-US"/>
              <a:t>를 추가하는 것은 불필요하다 생각되어 안드로이드 </a:t>
            </a:r>
            <a:r>
              <a:rPr lang="en-US" altLang="ko-KR"/>
              <a:t>Application</a:t>
            </a:r>
            <a:r>
              <a:rPr lang="ko-KR" altLang="en-US"/>
              <a:t>을 통한 </a:t>
            </a:r>
            <a:r>
              <a:rPr lang="en-US" altLang="ko-KR"/>
              <a:t>Door Control</a:t>
            </a:r>
            <a:r>
              <a:rPr lang="ko-KR" altLang="en-US"/>
              <a:t>만 가능하도록 함</a:t>
            </a:r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599" y="152400"/>
            <a:ext cx="6248401" cy="91440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sz="3600">
                <a:solidFill>
                  <a:schemeClr val="accent4">
                    <a:lumMod val="75000"/>
                    <a:lumOff val="25000"/>
                  </a:schemeClr>
                </a:solidFill>
                <a:latin typeface="+mj-ea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1504" y="1295400"/>
            <a:ext cx="6477000" cy="5029200"/>
          </a:xfrm>
          <a:noFill/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defRPr lang="ko-KR" altLang="en-US"/>
            </a:pPr>
            <a:r>
              <a:rPr lang="ko-KR" altLang="en-US" sz="2378">
                <a:latin typeface="+mj-ea"/>
                <a:ea typeface="+mj-ea"/>
              </a:rPr>
              <a:t>프로젝트 개요</a:t>
            </a:r>
          </a:p>
          <a:p>
            <a:pPr marL="0" indent="0">
              <a:lnSpc>
                <a:spcPct val="90000"/>
              </a:lnSpc>
              <a:buNone/>
              <a:defRPr lang="ko-KR" altLang="en-US"/>
            </a:pPr>
            <a:r>
              <a:rPr lang="en-US" altLang="ko-KR" sz="2053">
                <a:latin typeface="+mj-ea"/>
                <a:ea typeface="+mj-ea"/>
              </a:rPr>
              <a:t>    - </a:t>
            </a:r>
            <a:r>
              <a:rPr lang="ko-KR" altLang="en-US" sz="2053">
                <a:latin typeface="+mj-ea"/>
                <a:ea typeface="+mj-ea"/>
              </a:rPr>
              <a:t>전체 개요</a:t>
            </a:r>
          </a:p>
          <a:p>
            <a:pPr marL="0" indent="0">
              <a:lnSpc>
                <a:spcPct val="90000"/>
              </a:lnSpc>
              <a:buNone/>
              <a:defRPr lang="ko-KR" altLang="en-US"/>
            </a:pPr>
            <a:r>
              <a:rPr lang="en-US" altLang="ko-KR" sz="2053">
                <a:latin typeface="+mj-ea"/>
                <a:ea typeface="+mj-ea"/>
              </a:rPr>
              <a:t>    - </a:t>
            </a:r>
            <a:r>
              <a:rPr lang="ko-KR" altLang="en-US" sz="2053">
                <a:latin typeface="+mj-ea"/>
                <a:ea typeface="+mj-ea"/>
              </a:rPr>
              <a:t>기능적 개요</a:t>
            </a:r>
            <a:r>
              <a:rPr lang="en-US" altLang="ko-KR" sz="2162">
                <a:latin typeface="+mj-ea"/>
                <a:ea typeface="+mj-ea"/>
              </a:rPr>
              <a:t>   </a:t>
            </a:r>
          </a:p>
          <a:p>
            <a:pPr marL="0" indent="0">
              <a:lnSpc>
                <a:spcPct val="90000"/>
              </a:lnSpc>
              <a:buNone/>
              <a:defRPr lang="ko-KR" altLang="en-US"/>
            </a:pPr>
            <a:endParaRPr lang="en-US" altLang="ko-KR" sz="2378">
              <a:latin typeface="+mj-ea"/>
              <a:ea typeface="+mj-ea"/>
            </a:endParaRPr>
          </a:p>
          <a:p>
            <a:pPr lvl="0">
              <a:lnSpc>
                <a:spcPct val="90000"/>
              </a:lnSpc>
              <a:defRPr lang="ko-KR" altLang="en-US"/>
            </a:pPr>
            <a:r>
              <a:rPr lang="ko-KR" altLang="en-US" sz="2378">
                <a:latin typeface="+mj-ea"/>
                <a:ea typeface="+mj-ea"/>
              </a:rPr>
              <a:t>기능 및 구현</a:t>
            </a:r>
          </a:p>
          <a:p>
            <a:pPr marL="0" indent="0">
              <a:lnSpc>
                <a:spcPct val="90000"/>
              </a:lnSpc>
              <a:buNone/>
              <a:defRPr lang="ko-KR" altLang="en-US"/>
            </a:pPr>
            <a:r>
              <a:rPr lang="en-US" altLang="ko-KR" sz="1945">
                <a:latin typeface="+mj-ea"/>
                <a:ea typeface="+mj-ea"/>
              </a:rPr>
              <a:t>    - </a:t>
            </a:r>
            <a:r>
              <a:rPr lang="ko-KR" altLang="en-US" sz="1945">
                <a:latin typeface="+mj-ea"/>
                <a:ea typeface="+mj-ea"/>
              </a:rPr>
              <a:t>상황별 구현</a:t>
            </a:r>
          </a:p>
          <a:p>
            <a:pPr marL="0" indent="0">
              <a:lnSpc>
                <a:spcPct val="90000"/>
              </a:lnSpc>
              <a:buNone/>
              <a:defRPr lang="ko-KR" altLang="en-US"/>
            </a:pPr>
            <a:r>
              <a:rPr lang="en-US" altLang="ko-KR" sz="1945">
                <a:latin typeface="+mj-ea"/>
                <a:ea typeface="+mj-ea"/>
              </a:rPr>
              <a:t>    - </a:t>
            </a:r>
            <a:r>
              <a:rPr lang="ko-KR" altLang="en-US" sz="1945">
                <a:latin typeface="+mj-ea"/>
                <a:ea typeface="+mj-ea"/>
              </a:rPr>
              <a:t>제안서 대비 변동사항</a:t>
            </a:r>
          </a:p>
          <a:p>
            <a:pPr marL="0" indent="0">
              <a:lnSpc>
                <a:spcPct val="90000"/>
              </a:lnSpc>
              <a:buNone/>
              <a:defRPr lang="ko-KR" altLang="en-US"/>
            </a:pPr>
            <a:endParaRPr lang="en-US" altLang="ko-KR" sz="2378">
              <a:latin typeface="+mj-ea"/>
              <a:ea typeface="+mj-ea"/>
            </a:endParaRPr>
          </a:p>
          <a:p>
            <a:pPr lvl="0">
              <a:lnSpc>
                <a:spcPct val="90000"/>
              </a:lnSpc>
              <a:defRPr lang="ko-KR" altLang="en-US"/>
            </a:pPr>
            <a:r>
              <a:rPr lang="ko-KR" altLang="en-US" sz="2378">
                <a:latin typeface="+mj-ea"/>
                <a:ea typeface="+mj-ea"/>
              </a:rPr>
              <a:t>발생한 문제</a:t>
            </a:r>
          </a:p>
          <a:p>
            <a:pPr marL="0" indent="0">
              <a:lnSpc>
                <a:spcPct val="90000"/>
              </a:lnSpc>
              <a:buNone/>
              <a:defRPr lang="ko-KR" altLang="en-US"/>
            </a:pPr>
            <a:endParaRPr lang="en-US" altLang="ko-KR" sz="2378">
              <a:latin typeface="+mj-ea"/>
              <a:ea typeface="+mj-ea"/>
            </a:endParaRPr>
          </a:p>
          <a:p>
            <a:pPr lvl="0">
              <a:lnSpc>
                <a:spcPct val="90000"/>
              </a:lnSpc>
              <a:defRPr lang="ko-KR" altLang="en-US"/>
            </a:pPr>
            <a:r>
              <a:rPr lang="ko-KR" altLang="en-US" sz="2378">
                <a:latin typeface="+mj-ea"/>
                <a:ea typeface="+mj-ea"/>
              </a:rPr>
              <a:t>프로젝트 구현도</a:t>
            </a:r>
          </a:p>
          <a:p>
            <a:pPr marL="0" indent="0">
              <a:lnSpc>
                <a:spcPct val="90000"/>
              </a:lnSpc>
              <a:buNone/>
              <a:defRPr lang="ko-KR" altLang="en-US"/>
            </a:pPr>
            <a:endParaRPr lang="en-US" altLang="ko-KR" sz="2378">
              <a:latin typeface="+mj-ea"/>
              <a:ea typeface="+mj-ea"/>
            </a:endParaRPr>
          </a:p>
          <a:p>
            <a:pPr lvl="0">
              <a:lnSpc>
                <a:spcPct val="90000"/>
              </a:lnSpc>
              <a:defRPr lang="ko-KR" altLang="en-US"/>
            </a:pPr>
            <a:r>
              <a:rPr lang="ko-KR" altLang="en-US" sz="2378">
                <a:latin typeface="+mj-ea"/>
                <a:ea typeface="+mj-ea"/>
              </a:rPr>
              <a:t>데모영상</a:t>
            </a:r>
            <a:endParaRPr lang="en-US" altLang="ko-KR" sz="2378">
              <a:latin typeface="+mj-ea"/>
              <a:ea typeface="+mj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20" y="381000"/>
            <a:ext cx="7244179" cy="838200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발생한 문제</a:t>
            </a:r>
            <a:endParaRPr lang="en-US" sz="3600">
              <a:solidFill>
                <a:schemeClr val="accent4">
                  <a:lumMod val="75000"/>
                  <a:lumOff val="25000"/>
                </a:scheme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800" dirty="0">
                <a:latin typeface="+mn-ea"/>
              </a:rPr>
              <a:t>TEXT LCD </a:t>
            </a:r>
            <a:r>
              <a:rPr lang="ko-KR" altLang="en-US" sz="2800" dirty="0">
                <a:latin typeface="+mn-ea"/>
              </a:rPr>
              <a:t>문제</a:t>
            </a:r>
          </a:p>
          <a:p>
            <a:pPr marL="0" indent="0">
              <a:buNone/>
              <a:defRPr lang="ko-KR" altLang="en-US"/>
            </a:pP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- TEXT LCD</a:t>
            </a:r>
            <a:r>
              <a:rPr lang="ko-KR" altLang="en-US" sz="2400" dirty="0">
                <a:latin typeface="+mn-ea"/>
              </a:rPr>
              <a:t>를 이용할 때 초기화를 한 후 다시 재사용을 하는 도중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정상적으로 출력되지 않는 경우가 자주 발생됨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0">
              <a:defRPr lang="ko-KR" altLang="en-US"/>
            </a:pPr>
            <a:endParaRPr lang="en-US" altLang="ko-KR" sz="2800" dirty="0">
              <a:latin typeface="+mn-ea"/>
            </a:endParaRPr>
          </a:p>
          <a:p>
            <a:pPr lvl="0">
              <a:defRPr lang="ko-KR" altLang="en-US"/>
            </a:pPr>
            <a:r>
              <a:rPr lang="en-US" altLang="ko-KR" sz="2800" dirty="0">
                <a:latin typeface="+mn-ea"/>
              </a:rPr>
              <a:t>DB </a:t>
            </a:r>
            <a:r>
              <a:rPr lang="ko-KR" altLang="en-US" sz="2800" dirty="0">
                <a:latin typeface="+mn-ea"/>
              </a:rPr>
              <a:t>연결 문제</a:t>
            </a:r>
          </a:p>
          <a:p>
            <a:pPr marL="0" indent="0">
              <a:buNone/>
              <a:defRPr lang="ko-KR" altLang="en-US"/>
            </a:pP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- </a:t>
            </a:r>
            <a:r>
              <a:rPr lang="en-US" altLang="ko-KR" sz="2400" dirty="0" err="1">
                <a:latin typeface="+mn-ea"/>
              </a:rPr>
              <a:t>Wifi</a:t>
            </a:r>
            <a:r>
              <a:rPr lang="ko-KR" altLang="en-US" sz="2400" dirty="0" err="1">
                <a:latin typeface="+mn-ea"/>
              </a:rPr>
              <a:t>를</a:t>
            </a:r>
            <a:r>
              <a:rPr lang="ko-KR" altLang="en-US" sz="2400" dirty="0">
                <a:latin typeface="+mn-ea"/>
              </a:rPr>
              <a:t> 통하여 서버에 접속하여 </a:t>
            </a:r>
            <a:r>
              <a:rPr lang="en-US" altLang="ko-KR" sz="2400" dirty="0">
                <a:latin typeface="+mn-ea"/>
              </a:rPr>
              <a:t>DB</a:t>
            </a:r>
            <a:r>
              <a:rPr lang="ko-KR" altLang="en-US" sz="2400" dirty="0">
                <a:latin typeface="+mn-ea"/>
              </a:rPr>
              <a:t>를 이용하는데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잦은 </a:t>
            </a:r>
            <a:r>
              <a:rPr lang="en-US" altLang="ko-KR" sz="2400" dirty="0">
                <a:latin typeface="+mn-ea"/>
              </a:rPr>
              <a:t>Ping loss</a:t>
            </a:r>
            <a:r>
              <a:rPr lang="ko-KR" altLang="en-US" sz="2400" dirty="0">
                <a:latin typeface="+mn-ea"/>
              </a:rPr>
              <a:t> 증상이 발생</a:t>
            </a:r>
            <a:r>
              <a:rPr lang="en-US" altLang="ko-KR" sz="2400" dirty="0">
                <a:latin typeface="+mn-ea"/>
              </a:rPr>
              <a:t>.</a:t>
            </a:r>
            <a:endParaRPr lang="ko-KR" altLang="en-US" sz="2400" dirty="0">
              <a:latin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20" y="381000"/>
            <a:ext cx="7244179" cy="838200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프로젝트 구현도</a:t>
            </a:r>
            <a:endParaRPr lang="en-US" sz="3600">
              <a:solidFill>
                <a:schemeClr val="accent4">
                  <a:lumMod val="75000"/>
                  <a:lumOff val="25000"/>
                </a:scheme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41" y="1933366"/>
            <a:ext cx="8545118" cy="299126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20" y="381000"/>
            <a:ext cx="7244179" cy="838200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데모영상</a:t>
            </a:r>
            <a:endParaRPr lang="en-US" sz="3600">
              <a:solidFill>
                <a:schemeClr val="accent4">
                  <a:lumMod val="75000"/>
                  <a:lumOff val="25000"/>
                </a:scheme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852936"/>
            <a:ext cx="6019800" cy="1447800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sz="880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/>
                <a:ea typeface="맑은 고딕"/>
                <a:cs typeface="Andalus"/>
              </a:rPr>
              <a:t>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20" y="381000"/>
            <a:ext cx="7244179" cy="838200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전체 개요</a:t>
            </a:r>
            <a:endParaRPr lang="en-US" sz="3600">
              <a:solidFill>
                <a:schemeClr val="accent4">
                  <a:lumMod val="75000"/>
                  <a:lumOff val="25000"/>
                </a:scheme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99058" y="3645024"/>
            <a:ext cx="1800200" cy="1800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258908" y="3573016"/>
            <a:ext cx="947612" cy="9476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918990" y="1641850"/>
            <a:ext cx="874418" cy="8744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056622" y="2401605"/>
            <a:ext cx="939586" cy="7945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19944" y="2326013"/>
            <a:ext cx="953459" cy="953459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475928" y="2132856"/>
            <a:ext cx="2808312" cy="3437469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702966" y="1412776"/>
            <a:ext cx="1309194" cy="130919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078117" y="3392225"/>
            <a:ext cx="1309194" cy="130919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3" name="직선 연결선 12"/>
          <p:cNvCxnSpPr>
            <a:stCxn id="9" idx="3"/>
            <a:endCxn id="10" idx="2"/>
          </p:cNvCxnSpPr>
          <p:nvPr/>
        </p:nvCxnSpPr>
        <p:spPr>
          <a:xfrm flipV="1">
            <a:off x="3284240" y="2067373"/>
            <a:ext cx="1418726" cy="17842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endCxn id="11" idx="1"/>
          </p:cNvCxnSpPr>
          <p:nvPr/>
        </p:nvCxnSpPr>
        <p:spPr>
          <a:xfrm>
            <a:off x="6009432" y="2223779"/>
            <a:ext cx="1260412" cy="13601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19672" y="2564831"/>
            <a:ext cx="5040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/>
              <a:t>+</a:t>
            </a:r>
            <a:endParaRPr lang="ko-KR" alt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691952" y="3252610"/>
            <a:ext cx="8292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/>
              <a:t>Arduino</a:t>
            </a:r>
            <a:endParaRPr lang="ko-KR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1628056" y="3265239"/>
            <a:ext cx="1791816" cy="295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/>
              <a:t>Embedded Board</a:t>
            </a:r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1518860" y="5157192"/>
            <a:ext cx="8292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/>
              <a:t>Car</a:t>
            </a:r>
            <a:endParaRPr lang="ko-KR" alt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4499992" y="2780928"/>
            <a:ext cx="1745547" cy="29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/>
              <a:t>Database Server</a:t>
            </a:r>
            <a:endParaRPr lang="ko-KR" alt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6858901" y="4797152"/>
            <a:ext cx="1745547" cy="296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/>
              <a:t>Smart Phone</a:t>
            </a:r>
            <a:endParaRPr lang="ko-KR" altLang="en-US" sz="14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20" y="381000"/>
            <a:ext cx="7244179" cy="838200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기능적 개요</a:t>
            </a:r>
            <a:endParaRPr lang="en-US" sz="3600">
              <a:solidFill>
                <a:schemeClr val="accent4">
                  <a:lumMod val="75000"/>
                  <a:lumOff val="25000"/>
                </a:scheme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97083" y="2515265"/>
            <a:ext cx="1245380" cy="12453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35401" y="4437112"/>
            <a:ext cx="1944216" cy="19442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87624" y="2564904"/>
            <a:ext cx="1080120" cy="10801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099516" y="2587273"/>
            <a:ext cx="1015985" cy="1015985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491880" y="4293096"/>
            <a:ext cx="2160240" cy="2232248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71600" y="2348880"/>
            <a:ext cx="1512168" cy="151216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815916" y="2348880"/>
            <a:ext cx="1512168" cy="151216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660232" y="2348880"/>
            <a:ext cx="1512168" cy="151216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7" name="직선 연결선 16"/>
          <p:cNvCxnSpPr>
            <a:stCxn id="13" idx="4"/>
            <a:endCxn id="12" idx="0"/>
          </p:cNvCxnSpPr>
          <p:nvPr/>
        </p:nvCxnSpPr>
        <p:spPr>
          <a:xfrm>
            <a:off x="1727684" y="3861048"/>
            <a:ext cx="2844316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0"/>
            <a:endCxn id="14" idx="4"/>
          </p:cNvCxnSpPr>
          <p:nvPr/>
        </p:nvCxnSpPr>
        <p:spPr>
          <a:xfrm flipV="1">
            <a:off x="4572000" y="3861048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2" idx="0"/>
            <a:endCxn id="15" idx="4"/>
          </p:cNvCxnSpPr>
          <p:nvPr/>
        </p:nvCxnSpPr>
        <p:spPr>
          <a:xfrm flipV="1">
            <a:off x="4572000" y="3861048"/>
            <a:ext cx="2844316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9592" y="1844824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원격 도어 조작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95936" y="1844824"/>
            <a:ext cx="201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권한 부여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88224" y="1860108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사고 자동 신고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20" y="381000"/>
            <a:ext cx="7244179" cy="838200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기능 및 구현 </a:t>
            </a:r>
            <a:r>
              <a:rPr lang="en-US" altLang="ko-KR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– Arduino Sensing</a:t>
            </a:r>
            <a:endParaRPr lang="en-US" sz="3600">
              <a:solidFill>
                <a:schemeClr val="accent4">
                  <a:lumMod val="75000"/>
                  <a:lumOff val="25000"/>
                </a:scheme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j-ea"/>
            </a:endParaRPr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4849688" y="1772816"/>
            <a:ext cx="3970784" cy="3773015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ko-KR" altLang="en-US" sz="1800">
                <a:latin typeface="+mj-ea"/>
                <a:ea typeface="+mj-ea"/>
              </a:rPr>
              <a:t>아두이노는 센서를 이용하여</a:t>
            </a:r>
            <a:r>
              <a:rPr lang="en-US" altLang="ko-KR" sz="1800">
                <a:latin typeface="+mj-ea"/>
                <a:ea typeface="+mj-ea"/>
              </a:rPr>
              <a:t>, </a:t>
            </a:r>
            <a:r>
              <a:rPr lang="ko-KR" altLang="en-US" sz="1800">
                <a:latin typeface="+mj-ea"/>
                <a:ea typeface="+mj-ea"/>
              </a:rPr>
              <a:t>정차 중 사고인지 운행 중 사고인지 탐지하여 임베디드 보드로 값 전송</a:t>
            </a:r>
          </a:p>
          <a:p>
            <a:pPr marL="0" indent="0">
              <a:buNone/>
              <a:defRPr lang="ko-KR" altLang="en-US"/>
            </a:pPr>
            <a:endParaRPr lang="en-US" altLang="ko-KR" sz="1800">
              <a:latin typeface="+mj-ea"/>
              <a:ea typeface="+mj-ea"/>
            </a:endParaRPr>
          </a:p>
          <a:p>
            <a:pPr marL="0" indent="0">
              <a:buNone/>
              <a:defRPr lang="ko-KR" altLang="en-US"/>
            </a:pPr>
            <a:r>
              <a:rPr lang="ko-KR" altLang="en-US" sz="1800">
                <a:latin typeface="+mj-ea"/>
                <a:ea typeface="+mj-ea"/>
              </a:rPr>
              <a:t>사용센서</a:t>
            </a:r>
          </a:p>
          <a:p>
            <a:pPr marL="0" indent="0">
              <a:buNone/>
              <a:defRPr lang="ko-KR" altLang="en-US"/>
            </a:pPr>
            <a:r>
              <a:rPr lang="ko-KR" altLang="en-US" sz="1800">
                <a:latin typeface="+mj-ea"/>
                <a:ea typeface="+mj-ea"/>
              </a:rPr>
              <a:t> </a:t>
            </a:r>
            <a:r>
              <a:rPr lang="en-US" altLang="ko-KR" sz="1800">
                <a:latin typeface="+mj-ea"/>
                <a:ea typeface="+mj-ea"/>
              </a:rPr>
              <a:t>- </a:t>
            </a:r>
            <a:r>
              <a:rPr lang="ko-KR" altLang="en-US" sz="1800">
                <a:latin typeface="+mj-ea"/>
                <a:ea typeface="+mj-ea"/>
              </a:rPr>
              <a:t>진동센서 자이로센서</a:t>
            </a:r>
            <a:endParaRPr lang="en-US" altLang="ko-KR" sz="180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5536" y="1488320"/>
            <a:ext cx="1440160" cy="14401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67544" y="3076032"/>
            <a:ext cx="1381120" cy="13811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67544" y="4884046"/>
            <a:ext cx="1381120" cy="13811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4293096"/>
            <a:ext cx="13811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/>
              <a:t>정차 중 사고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070" y="6042774"/>
            <a:ext cx="13811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/>
              <a:t>주행 중 사고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9412" y="4015904"/>
            <a:ext cx="319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269412" y="5754701"/>
            <a:ext cx="319482" cy="358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2</a:t>
            </a: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009642" y="3258530"/>
            <a:ext cx="1201607" cy="101612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009641" y="5076606"/>
            <a:ext cx="1201607" cy="101612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129269" y="3275374"/>
            <a:ext cx="711578" cy="71157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129269" y="5043123"/>
            <a:ext cx="711578" cy="71157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20" y="381000"/>
            <a:ext cx="7244179" cy="838200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기능 및 구현 </a:t>
            </a:r>
            <a:r>
              <a:rPr lang="en-US" altLang="ko-KR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– Android</a:t>
            </a:r>
            <a:endParaRPr lang="en-US" sz="3600">
              <a:solidFill>
                <a:schemeClr val="accent4">
                  <a:lumMod val="75000"/>
                  <a:lumOff val="25000"/>
                </a:scheme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j-ea"/>
            </a:endParaRPr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6048164" y="1542492"/>
            <a:ext cx="2772308" cy="3773015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endParaRPr lang="ko-KR" altLang="en-US" sz="1800">
              <a:latin typeface="+mj-ea"/>
              <a:ea typeface="+mj-ea"/>
            </a:endParaRPr>
          </a:p>
          <a:p>
            <a:pPr marL="0" indent="0">
              <a:buNone/>
              <a:defRPr lang="ko-KR" altLang="en-US"/>
            </a:pPr>
            <a:endParaRPr lang="ko-KR" altLang="en-US" sz="1800">
              <a:latin typeface="+mj-ea"/>
              <a:ea typeface="+mj-ea"/>
            </a:endParaRPr>
          </a:p>
          <a:p>
            <a:pPr marL="0" indent="0">
              <a:buNone/>
              <a:defRPr lang="ko-KR" altLang="en-US"/>
            </a:pPr>
            <a:endParaRPr lang="ko-KR" altLang="en-US" sz="1800">
              <a:latin typeface="+mj-ea"/>
              <a:ea typeface="+mj-ea"/>
            </a:endParaRPr>
          </a:p>
          <a:p>
            <a:pPr marL="0" indent="0">
              <a:buNone/>
              <a:defRPr lang="ko-KR" altLang="en-US"/>
            </a:pPr>
            <a:endParaRPr lang="ko-KR" altLang="en-US" sz="1800">
              <a:latin typeface="+mj-ea"/>
              <a:ea typeface="+mj-ea"/>
            </a:endParaRPr>
          </a:p>
          <a:p>
            <a:pPr marL="0" indent="0">
              <a:buNone/>
              <a:defRPr lang="ko-KR" altLang="en-US"/>
            </a:pPr>
            <a:endParaRPr lang="ko-KR" altLang="en-US" sz="1800">
              <a:latin typeface="+mj-ea"/>
              <a:ea typeface="+mj-ea"/>
            </a:endParaRPr>
          </a:p>
          <a:p>
            <a:pPr marL="0" indent="0">
              <a:buNone/>
              <a:defRPr lang="ko-KR" altLang="en-US"/>
            </a:pPr>
            <a:r>
              <a:rPr lang="ko-KR" altLang="en-US" sz="1800">
                <a:latin typeface="+mj-ea"/>
                <a:ea typeface="+mj-ea"/>
              </a:rPr>
              <a:t>1. 로그인 화면</a:t>
            </a:r>
          </a:p>
          <a:p>
            <a:pPr marL="0" indent="0">
              <a:buNone/>
              <a:defRPr lang="ko-KR" altLang="en-US"/>
            </a:pPr>
            <a:endParaRPr lang="ko-KR" altLang="en-US" sz="1800">
              <a:latin typeface="+mj-ea"/>
              <a:ea typeface="+mj-ea"/>
            </a:endParaRPr>
          </a:p>
          <a:p>
            <a:pPr marL="0" indent="0">
              <a:buNone/>
              <a:defRPr lang="ko-KR" altLang="en-US"/>
            </a:pPr>
            <a:r>
              <a:rPr lang="ko-KR" altLang="en-US" sz="1800">
                <a:latin typeface="+mj-ea"/>
                <a:ea typeface="+mj-ea"/>
              </a:rPr>
              <a:t>2. 회원 가입화면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1560" y="1628800"/>
            <a:ext cx="2389765" cy="424847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74692" y="1628800"/>
            <a:ext cx="2394614" cy="42570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20" y="381000"/>
            <a:ext cx="7244179" cy="838200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기능 및 구현 </a:t>
            </a:r>
            <a:r>
              <a:rPr lang="en-US" altLang="ko-KR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– Android</a:t>
            </a:r>
            <a:endParaRPr lang="en-US" sz="3600">
              <a:solidFill>
                <a:schemeClr val="accent4">
                  <a:lumMod val="75000"/>
                  <a:lumOff val="25000"/>
                </a:scheme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j-ea"/>
            </a:endParaRPr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6048164" y="1542492"/>
            <a:ext cx="2772308" cy="3773015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endParaRPr lang="ko-KR" altLang="en-US" sz="1800">
              <a:latin typeface="+mj-ea"/>
              <a:ea typeface="+mj-ea"/>
            </a:endParaRPr>
          </a:p>
          <a:p>
            <a:pPr marL="0" indent="0">
              <a:buNone/>
              <a:defRPr lang="ko-KR" altLang="en-US"/>
            </a:pPr>
            <a:endParaRPr lang="ko-KR" altLang="en-US" sz="1800">
              <a:latin typeface="+mj-ea"/>
              <a:ea typeface="+mj-ea"/>
            </a:endParaRPr>
          </a:p>
          <a:p>
            <a:pPr marL="0" indent="0">
              <a:buNone/>
              <a:defRPr lang="ko-KR" altLang="en-US"/>
            </a:pPr>
            <a:r>
              <a:rPr lang="ko-KR" altLang="en-US" sz="1800">
                <a:latin typeface="+mj-ea"/>
                <a:ea typeface="+mj-ea"/>
              </a:rPr>
              <a:t>3. 내 정보 </a:t>
            </a:r>
          </a:p>
          <a:p>
            <a:pPr marL="0" indent="0">
              <a:buNone/>
              <a:defRPr lang="ko-KR" altLang="en-US"/>
            </a:pPr>
            <a:r>
              <a:rPr lang="ko-KR" altLang="en-US" sz="1800">
                <a:latin typeface="+mj-ea"/>
                <a:ea typeface="+mj-ea"/>
              </a:rPr>
              <a:t>로그인한 사용자에 대한 정보를 출력.</a:t>
            </a:r>
          </a:p>
          <a:p>
            <a:pPr marL="0" indent="0">
              <a:buNone/>
              <a:defRPr lang="ko-KR" altLang="en-US"/>
            </a:pPr>
            <a:endParaRPr lang="ko-KR" altLang="en-US" sz="1800">
              <a:latin typeface="+mj-ea"/>
              <a:ea typeface="+mj-ea"/>
            </a:endParaRPr>
          </a:p>
          <a:p>
            <a:pPr marL="0" indent="0">
              <a:buNone/>
              <a:defRPr lang="ko-KR" altLang="en-US"/>
            </a:pPr>
            <a:r>
              <a:rPr lang="ko-KR" altLang="en-US" sz="1800">
                <a:latin typeface="+mj-ea"/>
                <a:ea typeface="+mj-ea"/>
              </a:rPr>
              <a:t>4. 사용 내역</a:t>
            </a:r>
          </a:p>
          <a:p>
            <a:pPr marL="0" indent="0">
              <a:buNone/>
              <a:defRPr lang="ko-KR" altLang="en-US"/>
            </a:pPr>
            <a:r>
              <a:rPr lang="ko-KR" altLang="en-US" sz="1800">
                <a:latin typeface="+mj-ea"/>
                <a:ea typeface="+mj-ea"/>
              </a:rPr>
              <a:t>해당 자동차에 대한 최근 사용 내역 출력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11560" y="1628800"/>
            <a:ext cx="2389765" cy="424847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374692" y="1628800"/>
            <a:ext cx="2394614" cy="42570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20" y="381000"/>
            <a:ext cx="7244179" cy="838200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기능 및 구현 </a:t>
            </a:r>
            <a:r>
              <a:rPr lang="en-US" altLang="ko-KR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– Android</a:t>
            </a:r>
            <a:endParaRPr lang="en-US" sz="3600">
              <a:solidFill>
                <a:schemeClr val="accent4">
                  <a:lumMod val="75000"/>
                  <a:lumOff val="25000"/>
                </a:scheme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j-ea"/>
            </a:endParaRPr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6048164" y="1542492"/>
            <a:ext cx="2772308" cy="3773015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endParaRPr lang="ko-KR" altLang="en-US" sz="1800">
              <a:latin typeface="+mj-ea"/>
              <a:ea typeface="+mj-ea"/>
            </a:endParaRPr>
          </a:p>
          <a:p>
            <a:pPr marL="0" indent="0">
              <a:buNone/>
              <a:defRPr lang="ko-KR" altLang="en-US"/>
            </a:pPr>
            <a:endParaRPr lang="ko-KR" altLang="en-US" sz="1800">
              <a:latin typeface="+mj-ea"/>
              <a:ea typeface="+mj-ea"/>
            </a:endParaRPr>
          </a:p>
          <a:p>
            <a:pPr marL="0" indent="0">
              <a:buNone/>
              <a:defRPr lang="ko-KR" altLang="en-US"/>
            </a:pPr>
            <a:r>
              <a:rPr lang="ko-KR" altLang="en-US" sz="1800">
                <a:latin typeface="+mj-ea"/>
                <a:ea typeface="+mj-ea"/>
              </a:rPr>
              <a:t>5. 권한</a:t>
            </a:r>
          </a:p>
          <a:p>
            <a:pPr marL="0" indent="0">
              <a:buNone/>
              <a:defRPr lang="ko-KR" altLang="en-US"/>
            </a:pPr>
            <a:r>
              <a:rPr lang="ko-KR" altLang="en-US" sz="1800">
                <a:latin typeface="+mj-ea"/>
                <a:ea typeface="+mj-ea"/>
              </a:rPr>
              <a:t>현재 자동차에 대한 권한을 갖고 있는 사용자 목록</a:t>
            </a:r>
          </a:p>
          <a:p>
            <a:pPr marL="0" indent="0">
              <a:buNone/>
              <a:defRPr lang="ko-KR" altLang="en-US"/>
            </a:pPr>
            <a:endParaRPr lang="ko-KR" altLang="en-US" sz="1800">
              <a:latin typeface="+mj-ea"/>
              <a:ea typeface="+mj-ea"/>
            </a:endParaRPr>
          </a:p>
          <a:p>
            <a:pPr marL="0" indent="0">
              <a:buNone/>
              <a:defRPr lang="ko-KR" altLang="en-US"/>
            </a:pPr>
            <a:r>
              <a:rPr lang="ko-KR" altLang="en-US" sz="1800">
                <a:latin typeface="+mj-ea"/>
                <a:ea typeface="+mj-ea"/>
              </a:rPr>
              <a:t>6. 권한 부여</a:t>
            </a:r>
          </a:p>
          <a:p>
            <a:pPr marL="0" indent="0">
              <a:buNone/>
              <a:defRPr lang="ko-KR" altLang="en-US"/>
            </a:pPr>
            <a:r>
              <a:rPr lang="ko-KR" altLang="en-US" sz="1800">
                <a:latin typeface="+mj-ea"/>
                <a:ea typeface="+mj-ea"/>
              </a:rPr>
              <a:t>해당 자동차에 대한 새로운 권한 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11560" y="1628800"/>
            <a:ext cx="2389765" cy="424847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374692" y="1628800"/>
            <a:ext cx="2394614" cy="42570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20" y="381000"/>
            <a:ext cx="7244179" cy="838200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기능 및 구현 </a:t>
            </a:r>
            <a:r>
              <a:rPr lang="en-US" altLang="ko-KR" sz="360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– Android</a:t>
            </a:r>
            <a:endParaRPr lang="en-US" sz="3600">
              <a:solidFill>
                <a:schemeClr val="accent4">
                  <a:lumMod val="75000"/>
                  <a:lumOff val="25000"/>
                </a:scheme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j-ea"/>
            </a:endParaRPr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6048164" y="1542492"/>
            <a:ext cx="2772308" cy="3773015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endParaRPr lang="ko-KR" altLang="en-US" sz="1800">
              <a:latin typeface="+mj-ea"/>
              <a:ea typeface="+mj-ea"/>
            </a:endParaRPr>
          </a:p>
          <a:p>
            <a:pPr marL="0" indent="0">
              <a:buNone/>
              <a:defRPr lang="ko-KR" altLang="en-US"/>
            </a:pPr>
            <a:endParaRPr lang="ko-KR" altLang="en-US" sz="1800">
              <a:latin typeface="+mj-ea"/>
              <a:ea typeface="+mj-ea"/>
            </a:endParaRPr>
          </a:p>
          <a:p>
            <a:pPr marL="0" indent="0">
              <a:buNone/>
              <a:defRPr lang="ko-KR" altLang="en-US"/>
            </a:pPr>
            <a:endParaRPr lang="ko-KR" altLang="en-US" sz="1800">
              <a:latin typeface="+mj-ea"/>
              <a:ea typeface="+mj-ea"/>
            </a:endParaRPr>
          </a:p>
          <a:p>
            <a:pPr marL="0" indent="0">
              <a:buNone/>
              <a:defRPr lang="ko-KR" altLang="en-US"/>
            </a:pPr>
            <a:endParaRPr lang="ko-KR" altLang="en-US" sz="1800">
              <a:latin typeface="+mj-ea"/>
              <a:ea typeface="+mj-ea"/>
            </a:endParaRPr>
          </a:p>
          <a:p>
            <a:pPr marL="0" indent="0">
              <a:buNone/>
              <a:defRPr lang="ko-KR" altLang="en-US"/>
            </a:pPr>
            <a:r>
              <a:rPr lang="ko-KR" altLang="en-US" sz="1800">
                <a:latin typeface="+mj-ea"/>
                <a:ea typeface="+mj-ea"/>
              </a:rPr>
              <a:t>7. </a:t>
            </a:r>
            <a:r>
              <a:rPr lang="en-US" altLang="ko-KR" sz="1800">
                <a:latin typeface="+mj-ea"/>
                <a:ea typeface="+mj-ea"/>
              </a:rPr>
              <a:t>Door Control</a:t>
            </a:r>
          </a:p>
          <a:p>
            <a:pPr marL="0" indent="0">
              <a:buNone/>
              <a:defRPr lang="ko-KR" altLang="en-US"/>
            </a:pPr>
            <a:r>
              <a:rPr lang="ko-KR" altLang="en-US" sz="1800">
                <a:latin typeface="+mj-ea"/>
                <a:ea typeface="+mj-ea"/>
              </a:rPr>
              <a:t>자동차 문에 대한 원격 제어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11560" y="1628800"/>
            <a:ext cx="2389765" cy="424847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374692" y="1628800"/>
            <a:ext cx="2394614" cy="42570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0062">
  <a:themeElements>
    <a:clrScheme name="Custom 142">
      <a:dk1>
        <a:srgbClr val="0C0600"/>
      </a:dk1>
      <a:lt1>
        <a:srgbClr val="FFFFFF"/>
      </a:lt1>
      <a:dk2>
        <a:srgbClr val="03B0B9"/>
      </a:dk2>
      <a:lt2>
        <a:srgbClr val="7BDEFD"/>
      </a:lt2>
      <a:accent1>
        <a:srgbClr val="9CBCC4"/>
      </a:accent1>
      <a:accent2>
        <a:srgbClr val="DCE9EC"/>
      </a:accent2>
      <a:accent3>
        <a:srgbClr val="9AA5A8"/>
      </a:accent3>
      <a:accent4>
        <a:srgbClr val="005658"/>
      </a:accent4>
      <a:accent5>
        <a:srgbClr val="14CECE"/>
      </a:accent5>
      <a:accent6>
        <a:srgbClr val="ECF6F8"/>
      </a:accent6>
      <a:hlink>
        <a:srgbClr val="FF0000"/>
      </a:hlink>
      <a:folHlink>
        <a:srgbClr val="0051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789</Words>
  <Application>Microsoft Office PowerPoint</Application>
  <PresentationFormat>화면 슬라이드 쇼(4:3)</PresentationFormat>
  <Paragraphs>178</Paragraphs>
  <Slides>23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Andalus</vt:lpstr>
      <vt:lpstr>Arial</vt:lpstr>
      <vt:lpstr>Calibri</vt:lpstr>
      <vt:lpstr>N0062</vt:lpstr>
      <vt:lpstr>System Programming</vt:lpstr>
      <vt:lpstr>Contents</vt:lpstr>
      <vt:lpstr>전체 개요</vt:lpstr>
      <vt:lpstr>기능적 개요</vt:lpstr>
      <vt:lpstr>기능 및 구현 – Arduino Sensing</vt:lpstr>
      <vt:lpstr>기능 및 구현 – Android</vt:lpstr>
      <vt:lpstr>기능 및 구현 – Android</vt:lpstr>
      <vt:lpstr>기능 및 구현 – Android</vt:lpstr>
      <vt:lpstr>기능 및 구현 – Android</vt:lpstr>
      <vt:lpstr>기능 및 구현 – UnConnection</vt:lpstr>
      <vt:lpstr>기능 및 구현 – Connection</vt:lpstr>
      <vt:lpstr>기능 및 구현 – 시동</vt:lpstr>
      <vt:lpstr>기능 및 구현 – 연료상태 &amp; Timer</vt:lpstr>
      <vt:lpstr>기능 및 구현 – 사용계정 권한</vt:lpstr>
      <vt:lpstr>기능 및 구현 – 미러 기능</vt:lpstr>
      <vt:lpstr>기능 및 구현 – 충돌탐지기능</vt:lpstr>
      <vt:lpstr>기능 및 구현 – 충돌탐지기능</vt:lpstr>
      <vt:lpstr>기능 및 구현 – 충돌탐지기능</vt:lpstr>
      <vt:lpstr>제안서 대비 변동사항</vt:lpstr>
      <vt:lpstr>발생한 문제</vt:lpstr>
      <vt:lpstr>프로젝트 구현도</vt:lpstr>
      <vt:lpstr>데모영상</vt:lpstr>
      <vt:lpstr>Q &amp; A</vt:lpstr>
    </vt:vector>
  </TitlesOfParts>
  <Manager/>
  <Company>Microsoft Corporation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</dc:title>
  <dc:subject/>
  <dc:creator>Registered User</dc:creator>
  <cp:keywords/>
  <dc:description/>
  <cp:lastModifiedBy>DongHyun Kang</cp:lastModifiedBy>
  <cp:revision>35</cp:revision>
  <dcterms:created xsi:type="dcterms:W3CDTF">2015-06-11T07:28:59Z</dcterms:created>
  <dcterms:modified xsi:type="dcterms:W3CDTF">2015-06-12T06:43:08Z</dcterms:modified>
  <cp:category/>
</cp:coreProperties>
</file>