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12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832"/>
    <a:srgbClr val="0DA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71163" autoAdjust="0"/>
  </p:normalViewPr>
  <p:slideViewPr>
    <p:cSldViewPr snapToGrid="0" showGuides="1">
      <p:cViewPr varScale="1">
        <p:scale>
          <a:sx n="48" d="100"/>
          <a:sy n="48" d="100"/>
        </p:scale>
        <p:origin x="1296" y="54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D07CF-EEAB-4641-B4DC-491DCD110F0B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58E0-0C83-42D2-8622-8893947AE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9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58E0-0C83-42D2-8622-8893947AEA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4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58E0-0C83-42D2-8622-8893947AEA4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00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16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5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650952F-546B-4C91-AED0-63B7E67336D0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2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78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50952F-546B-4C91-AED0-63B7E67336D0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85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54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6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4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52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52F-546B-4C91-AED0-63B7E67336D0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650952F-546B-4C91-AED0-63B7E67336D0}" type="datetimeFigureOut">
              <a:rPr lang="en-GB" smtClean="0"/>
              <a:t>23/01/2020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BD86654-9524-4F5A-A985-EB724635821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38" y="753631"/>
            <a:ext cx="2301119" cy="57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01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none" baseline="0">
          <a:solidFill>
            <a:schemeClr val="bg2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bg1"/>
          </a:solidFill>
          <a:latin typeface="Helvetica Neue" panose="02000503000000020004" pitchFamily="2"/>
          <a:ea typeface="+mn-ea"/>
          <a:cs typeface="Arial" panose="020B0604020202020204" pitchFamily="34" charset="0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Helvetica Neue" panose="02000503000000020004" pitchFamily="2"/>
          <a:ea typeface="+mn-ea"/>
          <a:cs typeface="Arial" panose="020B0604020202020204" pitchFamily="34" charset="0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Helvetica Neue" panose="02000503000000020004" pitchFamily="2"/>
          <a:ea typeface="+mn-ea"/>
          <a:cs typeface="Arial" panose="020B0604020202020204" pitchFamily="34" charset="0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Helvetica Neue" panose="02000503000000020004" pitchFamily="2"/>
          <a:ea typeface="+mn-ea"/>
          <a:cs typeface="Arial" panose="020B0604020202020204" pitchFamily="34" charset="0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Helvetica Neue" panose="02000503000000020004" pitchFamily="2"/>
          <a:ea typeface="+mn-ea"/>
          <a:cs typeface="Arial" panose="020B0604020202020204" pitchFamily="34" charset="0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" TargetMode="External"/><Relationship Id="rId2" Type="http://schemas.openxmlformats.org/officeDocument/2006/relationships/hyperlink" Target="https://www.w3schools.com/jquery/default.asp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anattali.com/shinyjs/" TargetMode="External"/><Relationship Id="rId4" Type="http://schemas.openxmlformats.org/officeDocument/2006/relationships/hyperlink" Target="https://api.jquer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anattali.com/shinyjs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300" dirty="0" smtClean="0"/>
              <a:t>Using Jquery in Shiny Apps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001" y="5550244"/>
            <a:ext cx="3346053" cy="831787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75488" y="5769736"/>
            <a:ext cx="11506200" cy="743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Helvetica Neue" panose="02000503000000020004" pitchFamily="2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 smtClean="0"/>
              <a:t>Jay Ware </a:t>
            </a:r>
          </a:p>
          <a:p>
            <a:pPr algn="l"/>
            <a:r>
              <a:rPr lang="en-GB" dirty="0" err="1" smtClean="0"/>
              <a:t>jaye.ware@gov.scot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7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W3schools tutorial</a:t>
            </a:r>
            <a:endParaRPr lang="en-GB" dirty="0" smtClean="0"/>
          </a:p>
          <a:p>
            <a:pPr lvl="1"/>
            <a:r>
              <a:rPr lang="en-GB" dirty="0" smtClean="0"/>
              <a:t>Also good tutorials for HTML and </a:t>
            </a:r>
            <a:r>
              <a:rPr lang="en-GB" dirty="0" err="1" smtClean="0"/>
              <a:t>CSS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Mozilla developer guide</a:t>
            </a:r>
            <a:endParaRPr lang="en-GB" dirty="0" smtClean="0"/>
          </a:p>
          <a:p>
            <a:pPr lvl="1"/>
            <a:r>
              <a:rPr lang="en-GB" dirty="0" smtClean="0"/>
              <a:t>More technical, but useful reference for all options available in </a:t>
            </a:r>
            <a:r>
              <a:rPr lang="en-GB" dirty="0" err="1" smtClean="0"/>
              <a:t>jquery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Jquery documentation</a:t>
            </a:r>
            <a:endParaRPr lang="en-GB" dirty="0" smtClean="0"/>
          </a:p>
          <a:p>
            <a:pPr lvl="1"/>
            <a:r>
              <a:rPr lang="en-GB" dirty="0" smtClean="0"/>
              <a:t>Lists all available </a:t>
            </a:r>
            <a:r>
              <a:rPr lang="en-GB" dirty="0" err="1" smtClean="0"/>
              <a:t>jquery</a:t>
            </a:r>
            <a:r>
              <a:rPr lang="en-GB" dirty="0" smtClean="0"/>
              <a:t> 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>
                <a:hlinkClick r:id="rId5"/>
              </a:rPr>
              <a:t>Shinyjs package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4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Shiny apps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Typical website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HTML</a:t>
            </a:r>
          </a:p>
          <a:p>
            <a:pPr lvl="1"/>
            <a:r>
              <a:rPr lang="en-GB" dirty="0" err="1" smtClean="0"/>
              <a:t>markup</a:t>
            </a:r>
            <a:r>
              <a:rPr lang="en-GB" dirty="0" smtClean="0"/>
              <a:t> language for creating web pages</a:t>
            </a:r>
          </a:p>
          <a:p>
            <a:r>
              <a:rPr lang="en-GB" dirty="0" err="1" smtClean="0"/>
              <a:t>CSS</a:t>
            </a:r>
            <a:endParaRPr lang="en-GB" dirty="0" smtClean="0"/>
          </a:p>
          <a:p>
            <a:pPr lvl="1"/>
            <a:r>
              <a:rPr lang="en-GB" dirty="0" smtClean="0"/>
              <a:t>Specifies how HTML components are displayed</a:t>
            </a:r>
          </a:p>
          <a:p>
            <a:r>
              <a:rPr lang="en-GB" dirty="0" err="1" smtClean="0"/>
              <a:t>Javascript</a:t>
            </a:r>
            <a:endParaRPr lang="en-GB" dirty="0" smtClean="0"/>
          </a:p>
          <a:p>
            <a:pPr lvl="1"/>
            <a:r>
              <a:rPr lang="en-GB" dirty="0" smtClean="0"/>
              <a:t>Adds interactivity to HTML components</a:t>
            </a:r>
            <a:endParaRPr lang="en-GB" dirty="0"/>
          </a:p>
          <a:p>
            <a:r>
              <a:rPr lang="en-GB" dirty="0" smtClean="0"/>
              <a:t>Done in user’s browser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Shiny app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Automatically generates the HTML/</a:t>
            </a:r>
            <a:r>
              <a:rPr lang="en-GB" dirty="0" err="1" smtClean="0"/>
              <a:t>CSS</a:t>
            </a:r>
            <a:r>
              <a:rPr lang="en-GB" dirty="0" smtClean="0"/>
              <a:t>/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Interactivity/reactivity handled on the server</a:t>
            </a:r>
          </a:p>
          <a:p>
            <a:pPr lvl="1"/>
            <a:r>
              <a:rPr lang="en-GB" dirty="0" smtClean="0"/>
              <a:t>Messages sent back and forth between user’s browser and the server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991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Shiny apps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Don’t need to worry about HTML/</a:t>
            </a:r>
            <a:r>
              <a:rPr lang="en-GB" dirty="0" err="1" smtClean="0"/>
              <a:t>CSS</a:t>
            </a:r>
            <a:r>
              <a:rPr lang="en-GB" dirty="0" smtClean="0"/>
              <a:t>/</a:t>
            </a:r>
            <a:r>
              <a:rPr lang="en-GB" dirty="0" err="1" smtClean="0"/>
              <a:t>JS</a:t>
            </a:r>
            <a:endParaRPr lang="en-GB" dirty="0" smtClean="0"/>
          </a:p>
          <a:p>
            <a:r>
              <a:rPr lang="en-GB" dirty="0" smtClean="0"/>
              <a:t>Browsers only need to load the UI initially</a:t>
            </a:r>
          </a:p>
          <a:p>
            <a:pPr lvl="1"/>
            <a:r>
              <a:rPr lang="en-GB" dirty="0" smtClean="0"/>
              <a:t>Quicker initial load times</a:t>
            </a:r>
          </a:p>
          <a:p>
            <a:r>
              <a:rPr lang="en-GB" dirty="0" smtClean="0"/>
              <a:t>Processing data</a:t>
            </a:r>
          </a:p>
          <a:p>
            <a:pPr lvl="1"/>
            <a:r>
              <a:rPr lang="en-GB" dirty="0" smtClean="0"/>
              <a:t>R more efficient than </a:t>
            </a:r>
            <a:r>
              <a:rPr lang="en-GB" dirty="0" err="1" smtClean="0"/>
              <a:t>Javascript</a:t>
            </a:r>
            <a:endParaRPr lang="en-GB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Disadvantages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More communication between server and browser</a:t>
            </a:r>
          </a:p>
          <a:p>
            <a:pPr lvl="1"/>
            <a:r>
              <a:rPr lang="en-GB" dirty="0" smtClean="0"/>
              <a:t>Slower running site</a:t>
            </a:r>
          </a:p>
          <a:p>
            <a:r>
              <a:rPr lang="en-GB" dirty="0" smtClean="0"/>
              <a:t>Server can only do one thing at once</a:t>
            </a:r>
          </a:p>
          <a:p>
            <a:pPr lvl="1"/>
            <a:r>
              <a:rPr lang="en-GB" dirty="0" smtClean="0"/>
              <a:t>If it’s busy, user has to wait</a:t>
            </a:r>
          </a:p>
          <a:p>
            <a:r>
              <a:rPr lang="en-GB" dirty="0" smtClean="0"/>
              <a:t>Customisation requires using HTML/</a:t>
            </a:r>
            <a:r>
              <a:rPr lang="en-GB" dirty="0" err="1" smtClean="0"/>
              <a:t>CSS</a:t>
            </a:r>
            <a:r>
              <a:rPr lang="en-GB" dirty="0" smtClean="0"/>
              <a:t>/</a:t>
            </a:r>
            <a:r>
              <a:rPr lang="en-GB" dirty="0" err="1" smtClean="0"/>
              <a:t>JS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50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/>
              <a:t>Javascript</a:t>
            </a:r>
            <a:r>
              <a:rPr lang="en-GB" sz="3600" dirty="0" smtClean="0"/>
              <a:t> in Evidence Finder</a:t>
            </a:r>
            <a:endParaRPr lang="en-GB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Grid navigator</a:t>
            </a:r>
          </a:p>
          <a:p>
            <a:pPr lvl="1"/>
            <a:r>
              <a:rPr lang="en-GB" dirty="0" smtClean="0"/>
              <a:t>Including back-button</a:t>
            </a:r>
          </a:p>
          <a:p>
            <a:r>
              <a:rPr lang="en-GB" dirty="0" smtClean="0"/>
              <a:t>Custom buttons</a:t>
            </a:r>
          </a:p>
          <a:p>
            <a:r>
              <a:rPr lang="en-GB" dirty="0" smtClean="0"/>
              <a:t>Google analytics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0001" y="2011363"/>
            <a:ext cx="3616436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3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Shinyjs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 package for adding custom </a:t>
            </a:r>
            <a:r>
              <a:rPr lang="en-GB" dirty="0" err="1" smtClean="0"/>
              <a:t>javascript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“lets you perform common useful JavaScript operations in Shiny apps that will greatly improve your apps. </a:t>
            </a:r>
            <a:r>
              <a:rPr lang="en-GB" i="1" dirty="0"/>
              <a:t>Without having to know any JavaScript.”</a:t>
            </a:r>
            <a:br>
              <a:rPr lang="en-GB" i="1" dirty="0"/>
            </a:br>
            <a:r>
              <a:rPr lang="en-GB" i="1" dirty="0">
                <a:hlinkClick r:id="rId2"/>
              </a:rPr>
              <a:t>https://deanattali.com/shinyjs/ 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Runs on server</a:t>
            </a:r>
          </a:p>
          <a:p>
            <a:pPr lvl="1"/>
            <a:r>
              <a:rPr lang="en-GB" dirty="0"/>
              <a:t>Performance issues</a:t>
            </a:r>
          </a:p>
          <a:p>
            <a:pPr lvl="1"/>
            <a:r>
              <a:rPr lang="en-GB" dirty="0"/>
              <a:t>Non-responsive when site is loading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1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Library that makes coding in </a:t>
            </a:r>
            <a:r>
              <a:rPr lang="en-GB" dirty="0" err="1" smtClean="0"/>
              <a:t>javascript</a:t>
            </a:r>
            <a:r>
              <a:rPr lang="en-GB" dirty="0" smtClean="0"/>
              <a:t> easier</a:t>
            </a:r>
          </a:p>
          <a:p>
            <a:pPr lvl="1"/>
            <a:r>
              <a:rPr lang="en-GB" dirty="0" err="1" smtClean="0"/>
              <a:t>Javascript’s</a:t>
            </a:r>
            <a:r>
              <a:rPr lang="en-GB" dirty="0" smtClean="0"/>
              <a:t> </a:t>
            </a:r>
            <a:r>
              <a:rPr lang="en-GB" dirty="0" err="1" smtClean="0"/>
              <a:t>tidyverse</a:t>
            </a:r>
            <a:endParaRPr lang="en-GB" dirty="0" smtClean="0"/>
          </a:p>
          <a:p>
            <a:r>
              <a:rPr lang="en-GB" dirty="0" smtClean="0"/>
              <a:t>Widely used across internet</a:t>
            </a:r>
          </a:p>
          <a:p>
            <a:pPr lvl="1"/>
            <a:r>
              <a:rPr lang="en-GB" dirty="0" smtClean="0"/>
              <a:t>(including by </a:t>
            </a:r>
            <a:r>
              <a:rPr lang="en-GB" dirty="0" err="1" smtClean="0"/>
              <a:t>shinyjs</a:t>
            </a:r>
            <a:r>
              <a:rPr lang="en-GB" dirty="0" smtClean="0"/>
              <a:t>)</a:t>
            </a:r>
          </a:p>
          <a:p>
            <a:r>
              <a:rPr lang="en-GB" dirty="0" smtClean="0"/>
              <a:t>Syntax:</a:t>
            </a:r>
          </a:p>
          <a:p>
            <a:pPr lvl="1"/>
            <a:r>
              <a:rPr lang="en-GB" dirty="0" smtClean="0"/>
              <a:t>$(</a:t>
            </a:r>
            <a:r>
              <a:rPr lang="en-GB" dirty="0" smtClean="0">
                <a:solidFill>
                  <a:srgbClr val="FF0000"/>
                </a:solidFill>
              </a:rPr>
              <a:t>selector</a:t>
            </a:r>
            <a:r>
              <a:rPr lang="en-GB" dirty="0" smtClean="0"/>
              <a:t>).</a:t>
            </a:r>
            <a:r>
              <a:rPr lang="en-GB" dirty="0" smtClean="0">
                <a:solidFill>
                  <a:srgbClr val="FF0000"/>
                </a:solidFill>
              </a:rPr>
              <a:t>action</a:t>
            </a:r>
            <a:r>
              <a:rPr lang="en-GB" dirty="0" smtClean="0"/>
              <a:t>();</a:t>
            </a:r>
          </a:p>
          <a:p>
            <a:pPr marL="228600" lvl="1" indent="0">
              <a:buNone/>
            </a:pPr>
            <a:endParaRPr lang="en-GB" dirty="0"/>
          </a:p>
          <a:p>
            <a:pPr marL="228600" lvl="1" indent="0">
              <a:buNone/>
            </a:pPr>
            <a:endParaRPr lang="en-GB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82" y="2243111"/>
            <a:ext cx="3160849" cy="337157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403564" y="5016137"/>
            <a:ext cx="13063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96789" y="4976948"/>
            <a:ext cx="0" cy="49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1338" y="5512525"/>
            <a:ext cx="19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Selects the HTML elements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52354" y="5473336"/>
            <a:ext cx="1998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e.g. click, show, hide, toggle,…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8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Jquery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453" y="2011680"/>
            <a:ext cx="7233262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200" dirty="0" smtClean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GB" sz="2200" dirty="0" smtClean="0">
                <a:latin typeface="Consolas" panose="020B0609020204030204" pitchFamily="49" charset="0"/>
              </a:rPr>
              <a:t>(</a:t>
            </a:r>
            <a:r>
              <a:rPr lang="en-GB" sz="2200" dirty="0" smtClean="0">
                <a:solidFill>
                  <a:srgbClr val="78B832"/>
                </a:solidFill>
                <a:latin typeface="Consolas" panose="020B0609020204030204" pitchFamily="49" charset="0"/>
              </a:rPr>
              <a:t>'#</a:t>
            </a:r>
            <a:r>
              <a:rPr lang="en-GB" sz="2200" dirty="0" err="1" smtClean="0">
                <a:solidFill>
                  <a:srgbClr val="78B832"/>
                </a:solidFill>
                <a:latin typeface="Consolas" panose="020B0609020204030204" pitchFamily="49" charset="0"/>
              </a:rPr>
              <a:t>my_text</a:t>
            </a:r>
            <a:r>
              <a:rPr lang="en-GB" sz="2200" dirty="0" smtClean="0">
                <a:solidFill>
                  <a:srgbClr val="78B832"/>
                </a:solidFill>
                <a:latin typeface="Consolas" panose="020B0609020204030204" pitchFamily="49" charset="0"/>
              </a:rPr>
              <a:t>'</a:t>
            </a:r>
            <a:r>
              <a:rPr lang="en-GB" sz="2200" dirty="0" smtClean="0">
                <a:latin typeface="Consolas" panose="020B0609020204030204" pitchFamily="49" charset="0"/>
              </a:rPr>
              <a:t>).hide();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GB" sz="2200" dirty="0" smtClean="0">
                <a:latin typeface="Consolas" panose="020B0609020204030204" pitchFamily="49" charset="0"/>
              </a:rPr>
              <a:t>(</a:t>
            </a:r>
            <a:r>
              <a:rPr lang="en-GB" sz="2200" dirty="0" smtClean="0">
                <a:solidFill>
                  <a:srgbClr val="78B832"/>
                </a:solidFill>
                <a:latin typeface="Consolas" panose="020B0609020204030204" pitchFamily="49" charset="0"/>
              </a:rPr>
              <a:t>'#</a:t>
            </a:r>
            <a:r>
              <a:rPr lang="en-GB" sz="2200" dirty="0" err="1" smtClean="0">
                <a:solidFill>
                  <a:srgbClr val="78B832"/>
                </a:solidFill>
                <a:latin typeface="Consolas" panose="020B0609020204030204" pitchFamily="49" charset="0"/>
              </a:rPr>
              <a:t>my_button</a:t>
            </a:r>
            <a:r>
              <a:rPr lang="en-GB" sz="2200" dirty="0" smtClean="0">
                <a:solidFill>
                  <a:srgbClr val="78B832"/>
                </a:solidFill>
                <a:latin typeface="Consolas" panose="020B0609020204030204" pitchFamily="49" charset="0"/>
              </a:rPr>
              <a:t>'</a:t>
            </a:r>
            <a:r>
              <a:rPr lang="en-GB" sz="2200" dirty="0" smtClean="0">
                <a:latin typeface="Consolas" panose="020B0609020204030204" pitchFamily="49" charset="0"/>
              </a:rPr>
              <a:t>).click(</a:t>
            </a:r>
            <a:r>
              <a:rPr lang="en-GB" sz="2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function</a:t>
            </a:r>
            <a:r>
              <a:rPr lang="en-GB" sz="2200" dirty="0" smtClean="0">
                <a:latin typeface="Consolas" panose="020B0609020204030204" pitchFamily="49" charset="0"/>
              </a:rPr>
              <a:t>(x){</a:t>
            </a:r>
          </a:p>
          <a:p>
            <a:pPr marL="0" indent="0">
              <a:buNone/>
            </a:pPr>
            <a:r>
              <a:rPr lang="en-GB" sz="22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$</a:t>
            </a:r>
            <a:r>
              <a:rPr lang="en-GB" sz="2200" dirty="0" smtClean="0">
                <a:latin typeface="Consolas" panose="020B0609020204030204" pitchFamily="49" charset="0"/>
              </a:rPr>
              <a:t>(</a:t>
            </a:r>
            <a:r>
              <a:rPr lang="en-GB" sz="2200" dirty="0" smtClean="0">
                <a:solidFill>
                  <a:srgbClr val="78B832"/>
                </a:solidFill>
                <a:latin typeface="Consolas" panose="020B0609020204030204" pitchFamily="49" charset="0"/>
              </a:rPr>
              <a:t>'#</a:t>
            </a:r>
            <a:r>
              <a:rPr lang="en-GB" sz="2200" dirty="0" err="1">
                <a:solidFill>
                  <a:srgbClr val="78B832"/>
                </a:solidFill>
                <a:latin typeface="Consolas" panose="020B0609020204030204" pitchFamily="49" charset="0"/>
              </a:rPr>
              <a:t>my_text</a:t>
            </a:r>
            <a:r>
              <a:rPr lang="en-GB" sz="2200" dirty="0" smtClean="0">
                <a:solidFill>
                  <a:srgbClr val="78B832"/>
                </a:solidFill>
                <a:latin typeface="Consolas" panose="020B0609020204030204" pitchFamily="49" charset="0"/>
              </a:rPr>
              <a:t>'</a:t>
            </a:r>
            <a:r>
              <a:rPr lang="en-GB" sz="2200" dirty="0" smtClean="0">
                <a:latin typeface="Consolas" panose="020B0609020204030204" pitchFamily="49" charset="0"/>
              </a:rPr>
              <a:t>).toggle();</a:t>
            </a:r>
          </a:p>
          <a:p>
            <a:pPr marL="0" indent="0">
              <a:buNone/>
            </a:pPr>
            <a:r>
              <a:rPr lang="en-GB" sz="2200" dirty="0" smtClean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GB" dirty="0" smtClean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0" y="2011680"/>
            <a:ext cx="5722123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Arial" panose="020B0604020202020204" pitchFamily="34" charset="0"/>
              </a:rPr>
              <a:t>Shinyjs equivalents:</a:t>
            </a:r>
          </a:p>
          <a:p>
            <a:pPr marL="0" indent="0">
              <a:buNone/>
            </a:pPr>
            <a:r>
              <a:rPr lang="en-GB" sz="2200" dirty="0" smtClean="0">
                <a:latin typeface="Consolas" panose="020B0609020204030204" pitchFamily="49" charset="0"/>
              </a:rPr>
              <a:t>hide(</a:t>
            </a:r>
            <a:r>
              <a:rPr lang="en-GB" sz="2200" dirty="0">
                <a:latin typeface="Consolas" panose="020B0609020204030204" pitchFamily="49" charset="0"/>
              </a:rPr>
              <a:t>'</a:t>
            </a:r>
            <a:r>
              <a:rPr lang="en-GB" sz="2200" dirty="0" err="1">
                <a:latin typeface="Consolas" panose="020B0609020204030204" pitchFamily="49" charset="0"/>
              </a:rPr>
              <a:t>my_text</a:t>
            </a:r>
            <a:r>
              <a:rPr lang="en-GB" sz="2200" dirty="0">
                <a:latin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click('</a:t>
            </a:r>
            <a:r>
              <a:rPr lang="en-GB" sz="2200" dirty="0" err="1">
                <a:latin typeface="Consolas" panose="020B0609020204030204" pitchFamily="49" charset="0"/>
              </a:rPr>
              <a:t>my_button',show</a:t>
            </a:r>
            <a:r>
              <a:rPr lang="en-GB" sz="2200" dirty="0">
                <a:latin typeface="Consolas" panose="020B0609020204030204" pitchFamily="49" charset="0"/>
              </a:rPr>
              <a:t>('</a:t>
            </a:r>
            <a:r>
              <a:rPr lang="en-GB" sz="2200" dirty="0" err="1">
                <a:latin typeface="Consolas" panose="020B0609020204030204" pitchFamily="49" charset="0"/>
              </a:rPr>
              <a:t>my_text</a:t>
            </a:r>
            <a:r>
              <a:rPr lang="en-GB" sz="2200" dirty="0">
                <a:latin typeface="Consolas" panose="020B0609020204030204" pitchFamily="49" charset="0"/>
              </a:rPr>
              <a:t>')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2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 from </a:t>
            </a:r>
            <a:r>
              <a:rPr lang="en-GB" dirty="0" err="1" smtClean="0"/>
              <a:t>JS</a:t>
            </a:r>
            <a:r>
              <a:rPr lang="en-GB" dirty="0" smtClean="0"/>
              <a:t> to Shiny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3" y="2011680"/>
            <a:ext cx="8408919" cy="4206240"/>
          </a:xfrm>
        </p:spPr>
        <p:txBody>
          <a:bodyPr/>
          <a:lstStyle/>
          <a:p>
            <a:r>
              <a:rPr lang="en-GB" dirty="0" err="1" smtClean="0"/>
              <a:t>Javascript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Shiny.onInputChange</a:t>
            </a:r>
            <a:r>
              <a:rPr lang="en-GB" dirty="0">
                <a:latin typeface="Consolas" panose="020B0609020204030204" pitchFamily="49" charset="0"/>
              </a:rPr>
              <a:t>('input_id',</a:t>
            </a:r>
            <a:r>
              <a:rPr lang="en-GB" dirty="0" err="1">
                <a:latin typeface="Consolas" panose="020B0609020204030204" pitchFamily="49" charset="0"/>
              </a:rPr>
              <a:t>new_value</a:t>
            </a:r>
            <a:r>
              <a:rPr lang="en-GB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Shiny server: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observeEvent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input$input_id</a:t>
            </a:r>
            <a:r>
              <a:rPr lang="en-GB" dirty="0">
                <a:latin typeface="Consolas" panose="020B0609020204030204" pitchFamily="49" charset="0"/>
              </a:rPr>
              <a:t>,{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smtClean="0">
                <a:latin typeface="Consolas" panose="020B0609020204030204" pitchFamily="49" charset="0"/>
              </a:rPr>
              <a:t>print(</a:t>
            </a:r>
            <a:r>
              <a:rPr lang="en-GB" dirty="0" err="1" smtClean="0">
                <a:latin typeface="Consolas" panose="020B0609020204030204" pitchFamily="49" charset="0"/>
              </a:rPr>
              <a:t>new_value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</a:rPr>
              <a:t>  ...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8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Jquery statements only work if the html element are already loaded!</a:t>
            </a:r>
          </a:p>
          <a:p>
            <a:r>
              <a:rPr lang="en-GB" dirty="0" smtClean="0"/>
              <a:t>You can wrap all </a:t>
            </a:r>
            <a:r>
              <a:rPr lang="en-GB" dirty="0" err="1" smtClean="0"/>
              <a:t>jquery</a:t>
            </a:r>
            <a:r>
              <a:rPr lang="en-GB" dirty="0" smtClean="0"/>
              <a:t> to tell browser to wait for the site to finish loading before running your code</a:t>
            </a:r>
          </a:p>
          <a:p>
            <a:pPr lvl="1"/>
            <a:r>
              <a:rPr lang="en-GB" dirty="0" smtClean="0"/>
              <a:t>$(document).ready({</a:t>
            </a:r>
            <a:br>
              <a:rPr lang="en-GB" dirty="0" smtClean="0"/>
            </a:br>
            <a:r>
              <a:rPr lang="en-GB" dirty="0" smtClean="0"/>
              <a:t>  …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})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R packages (e.g. </a:t>
            </a:r>
            <a:r>
              <a:rPr lang="en-GB" dirty="0" err="1" smtClean="0"/>
              <a:t>shinyjs</a:t>
            </a:r>
            <a:r>
              <a:rPr lang="en-GB" dirty="0" smtClean="0"/>
              <a:t>) can be useful if the </a:t>
            </a:r>
            <a:r>
              <a:rPr lang="en-GB" dirty="0" err="1" smtClean="0"/>
              <a:t>javascript</a:t>
            </a:r>
            <a:r>
              <a:rPr lang="en-GB" dirty="0" smtClean="0"/>
              <a:t> code changes based on user inputs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4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3">
      <a:dk1>
        <a:srgbClr val="2C2C2C"/>
      </a:dk1>
      <a:lt1>
        <a:srgbClr val="0068B3"/>
      </a:lt1>
      <a:dk2>
        <a:srgbClr val="FFFFFF"/>
      </a:dk2>
      <a:lt2>
        <a:srgbClr val="DDDDDD"/>
      </a:lt2>
      <a:accent1>
        <a:srgbClr val="0095FF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8CB85409-CBCA-4314-81B2-B836393CEE60}" vid="{C148A2EA-9230-4C3F-9089-F701B34628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825</TotalTime>
  <Words>374</Words>
  <Application>Microsoft Office PowerPoint</Application>
  <PresentationFormat>Widescreen</PresentationFormat>
  <Paragraphs>85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Helvetica Neue</vt:lpstr>
      <vt:lpstr>Wingdings</vt:lpstr>
      <vt:lpstr>Banded</vt:lpstr>
      <vt:lpstr>Using Jquery in Shiny Apps</vt:lpstr>
      <vt:lpstr>Shiny apps </vt:lpstr>
      <vt:lpstr>Using Shiny apps</vt:lpstr>
      <vt:lpstr>Javascript in Evidence Finder</vt:lpstr>
      <vt:lpstr>Shinyjs</vt:lpstr>
      <vt:lpstr>Jquery</vt:lpstr>
      <vt:lpstr>Jquery examples</vt:lpstr>
      <vt:lpstr>Sending message from JS to Shiny</vt:lpstr>
      <vt:lpstr>Tips</vt:lpstr>
      <vt:lpstr>Useful resources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risks when developing Shiny Apps</dc:title>
  <dc:creator>Ware J (Jaye)</dc:creator>
  <cp:lastModifiedBy>Ware J (Jaye)</cp:lastModifiedBy>
  <cp:revision>41</cp:revision>
  <dcterms:created xsi:type="dcterms:W3CDTF">2019-09-30T10:55:20Z</dcterms:created>
  <dcterms:modified xsi:type="dcterms:W3CDTF">2020-01-23T13:18:48Z</dcterms:modified>
</cp:coreProperties>
</file>