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  <p:sldMasterId id="2147483682" r:id="rId2"/>
  </p:sldMasterIdLst>
  <p:notesMasterIdLst>
    <p:notesMasterId r:id="rId8"/>
  </p:notesMasterIdLst>
  <p:handoutMasterIdLst>
    <p:handoutMasterId r:id="rId9"/>
  </p:handoutMasterIdLst>
  <p:sldIdLst>
    <p:sldId id="282" r:id="rId3"/>
    <p:sldId id="313" r:id="rId4"/>
    <p:sldId id="314" r:id="rId5"/>
    <p:sldId id="315" r:id="rId6"/>
    <p:sldId id="324" r:id="rId7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205" autoAdjust="0"/>
    <p:restoredTop sz="83192" autoAdjust="0"/>
  </p:normalViewPr>
  <p:slideViewPr>
    <p:cSldViewPr>
      <p:cViewPr varScale="1">
        <p:scale>
          <a:sx n="74" d="100"/>
          <a:sy n="74" d="100"/>
        </p:scale>
        <p:origin x="1411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150" y="-9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124E7-E08C-4A1F-B4FC-72D6609097A9}" type="datetimeFigureOut">
              <a:rPr lang="en-US" smtClean="0"/>
              <a:pPr/>
              <a:t>12/18/2013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B06338-D0B1-411A-8986-EC056B6B38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85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54077B-E038-4881-9183-8AE27FD3E7C1}" type="datetimeFigureOut">
              <a:rPr lang="en-US" smtClean="0"/>
              <a:pPr/>
              <a:t>12/18/2013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AB7BB1-0015-4544-870D-C9E66CC003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761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AB7BB1-0015-4544-870D-C9E66CC0031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4382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AB7BB1-0015-4544-870D-C9E66CC0031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6117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AB7BB1-0015-4544-870D-C9E66CC0031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711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15DA-CD26-4F10-A17A-669B0BE31A12}" type="datetime1">
              <a:rPr lang="sv-SE" smtClean="0"/>
              <a:t>2013-12-18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3D5AEA-B9E2-4FEB-B569-F36CC7E2BD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927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D7031-45D4-4926-932E-6F44239CD5BE}" type="datetime1">
              <a:rPr lang="sv-SE" smtClean="0"/>
              <a:t>2013-12-18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3D5AEA-B9E2-4FEB-B569-F36CC7E2BD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199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07469-0E63-45AD-82AB-6878B61403D7}" type="datetime1">
              <a:rPr lang="sv-SE" smtClean="0"/>
              <a:t>2013-12-18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3D5AEA-B9E2-4FEB-B569-F36CC7E2BD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Rounded Rectangle 5"/>
          <p:cNvSpPr/>
          <p:nvPr userDrawn="1"/>
        </p:nvSpPr>
        <p:spPr>
          <a:xfrm>
            <a:off x="683568" y="2111370"/>
            <a:ext cx="7776864" cy="338554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TextBox 6"/>
          <p:cNvSpPr txBox="1"/>
          <p:nvPr userDrawn="1"/>
        </p:nvSpPr>
        <p:spPr>
          <a:xfrm>
            <a:off x="827584" y="2111370"/>
            <a:ext cx="74168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 smtClean="0">
                <a:solidFill>
                  <a:schemeClr val="bg1"/>
                </a:solidFill>
              </a:rPr>
              <a:t>Section</a:t>
            </a:r>
            <a:r>
              <a:rPr lang="sv-SE" sz="1600" baseline="0" dirty="0" smtClean="0">
                <a:solidFill>
                  <a:schemeClr val="bg1"/>
                </a:solidFill>
              </a:rPr>
              <a:t> 2</a:t>
            </a:r>
            <a:endParaRPr lang="sv-SE" sz="1600" dirty="0">
              <a:solidFill>
                <a:schemeClr val="bg1"/>
              </a:solidFill>
            </a:endParaRPr>
          </a:p>
        </p:txBody>
      </p:sp>
      <p:sp>
        <p:nvSpPr>
          <p:cNvPr id="8" name="Rounded Rectangle 7"/>
          <p:cNvSpPr/>
          <p:nvPr userDrawn="1"/>
        </p:nvSpPr>
        <p:spPr>
          <a:xfrm>
            <a:off x="683568" y="1628800"/>
            <a:ext cx="7776864" cy="338554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" name="TextBox 8"/>
          <p:cNvSpPr txBox="1"/>
          <p:nvPr userDrawn="1"/>
        </p:nvSpPr>
        <p:spPr>
          <a:xfrm>
            <a:off x="827584" y="1628800"/>
            <a:ext cx="74168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 smtClean="0">
                <a:solidFill>
                  <a:schemeClr val="bg1"/>
                </a:solidFill>
              </a:rPr>
              <a:t>Section</a:t>
            </a:r>
            <a:r>
              <a:rPr lang="sv-SE" sz="1600" baseline="0" dirty="0" smtClean="0">
                <a:solidFill>
                  <a:schemeClr val="bg1"/>
                </a:solidFill>
              </a:rPr>
              <a:t> 1</a:t>
            </a:r>
            <a:endParaRPr lang="sv-SE" sz="1600" dirty="0">
              <a:solidFill>
                <a:schemeClr val="bg1"/>
              </a:solidFill>
            </a:endParaRPr>
          </a:p>
        </p:txBody>
      </p:sp>
      <p:sp>
        <p:nvSpPr>
          <p:cNvPr id="10" name="Rounded Rectangle 9"/>
          <p:cNvSpPr/>
          <p:nvPr userDrawn="1"/>
        </p:nvSpPr>
        <p:spPr>
          <a:xfrm>
            <a:off x="683568" y="3068960"/>
            <a:ext cx="7776864" cy="338554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TextBox 10"/>
          <p:cNvSpPr txBox="1"/>
          <p:nvPr userDrawn="1"/>
        </p:nvSpPr>
        <p:spPr>
          <a:xfrm>
            <a:off x="827584" y="3068960"/>
            <a:ext cx="74168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 smtClean="0">
                <a:solidFill>
                  <a:schemeClr val="bg1"/>
                </a:solidFill>
              </a:rPr>
              <a:t>Section</a:t>
            </a:r>
            <a:r>
              <a:rPr lang="sv-SE" sz="1600" baseline="0" dirty="0" smtClean="0">
                <a:solidFill>
                  <a:schemeClr val="bg1"/>
                </a:solidFill>
              </a:rPr>
              <a:t> 4</a:t>
            </a:r>
            <a:endParaRPr lang="sv-SE" sz="1600" dirty="0">
              <a:solidFill>
                <a:schemeClr val="bg1"/>
              </a:solidFill>
            </a:endParaRPr>
          </a:p>
        </p:txBody>
      </p:sp>
      <p:sp>
        <p:nvSpPr>
          <p:cNvPr id="12" name="Rounded Rectangle 11"/>
          <p:cNvSpPr/>
          <p:nvPr userDrawn="1"/>
        </p:nvSpPr>
        <p:spPr>
          <a:xfrm>
            <a:off x="683568" y="2586390"/>
            <a:ext cx="7776864" cy="338554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" name="TextBox 12"/>
          <p:cNvSpPr txBox="1"/>
          <p:nvPr userDrawn="1"/>
        </p:nvSpPr>
        <p:spPr>
          <a:xfrm>
            <a:off x="827584" y="2586390"/>
            <a:ext cx="74168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 smtClean="0">
                <a:solidFill>
                  <a:schemeClr val="bg1"/>
                </a:solidFill>
              </a:rPr>
              <a:t>Section</a:t>
            </a:r>
            <a:r>
              <a:rPr lang="sv-SE" sz="1600" baseline="0" dirty="0" smtClean="0">
                <a:solidFill>
                  <a:schemeClr val="bg1"/>
                </a:solidFill>
              </a:rPr>
              <a:t> 3</a:t>
            </a:r>
            <a:endParaRPr lang="sv-SE" sz="1600" dirty="0">
              <a:solidFill>
                <a:schemeClr val="bg1"/>
              </a:solidFill>
            </a:endParaRPr>
          </a:p>
        </p:txBody>
      </p:sp>
      <p:sp>
        <p:nvSpPr>
          <p:cNvPr id="14" name="Rounded Rectangle 13"/>
          <p:cNvSpPr/>
          <p:nvPr userDrawn="1"/>
        </p:nvSpPr>
        <p:spPr>
          <a:xfrm>
            <a:off x="654939" y="4055586"/>
            <a:ext cx="7776864" cy="338554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" name="TextBox 14"/>
          <p:cNvSpPr txBox="1"/>
          <p:nvPr userDrawn="1"/>
        </p:nvSpPr>
        <p:spPr>
          <a:xfrm>
            <a:off x="798955" y="4055586"/>
            <a:ext cx="74168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 smtClean="0">
                <a:solidFill>
                  <a:schemeClr val="bg1"/>
                </a:solidFill>
              </a:rPr>
              <a:t>Section</a:t>
            </a:r>
            <a:r>
              <a:rPr lang="sv-SE" sz="1600" baseline="0" dirty="0" smtClean="0">
                <a:solidFill>
                  <a:schemeClr val="bg1"/>
                </a:solidFill>
              </a:rPr>
              <a:t> 6</a:t>
            </a:r>
            <a:endParaRPr lang="sv-SE" sz="1600" dirty="0">
              <a:solidFill>
                <a:schemeClr val="bg1"/>
              </a:solidFill>
            </a:endParaRPr>
          </a:p>
        </p:txBody>
      </p:sp>
      <p:sp>
        <p:nvSpPr>
          <p:cNvPr id="16" name="Rounded Rectangle 15"/>
          <p:cNvSpPr/>
          <p:nvPr userDrawn="1"/>
        </p:nvSpPr>
        <p:spPr>
          <a:xfrm>
            <a:off x="654939" y="3573016"/>
            <a:ext cx="7776864" cy="338554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TextBox 16"/>
          <p:cNvSpPr txBox="1"/>
          <p:nvPr userDrawn="1"/>
        </p:nvSpPr>
        <p:spPr>
          <a:xfrm>
            <a:off x="798955" y="3573016"/>
            <a:ext cx="74168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 smtClean="0">
                <a:solidFill>
                  <a:schemeClr val="bg1"/>
                </a:solidFill>
              </a:rPr>
              <a:t>Section</a:t>
            </a:r>
            <a:r>
              <a:rPr lang="sv-SE" sz="1600" baseline="0" dirty="0" smtClean="0">
                <a:solidFill>
                  <a:schemeClr val="bg1"/>
                </a:solidFill>
              </a:rPr>
              <a:t> 5</a:t>
            </a:r>
            <a:endParaRPr lang="sv-SE" sz="1600" dirty="0">
              <a:solidFill>
                <a:schemeClr val="bg1"/>
              </a:solidFill>
            </a:endParaRPr>
          </a:p>
        </p:txBody>
      </p:sp>
      <p:sp>
        <p:nvSpPr>
          <p:cNvPr id="18" name="Rounded Rectangle 17"/>
          <p:cNvSpPr/>
          <p:nvPr userDrawn="1"/>
        </p:nvSpPr>
        <p:spPr>
          <a:xfrm>
            <a:off x="654939" y="5013176"/>
            <a:ext cx="7776864" cy="338554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" name="TextBox 18"/>
          <p:cNvSpPr txBox="1"/>
          <p:nvPr userDrawn="1"/>
        </p:nvSpPr>
        <p:spPr>
          <a:xfrm>
            <a:off x="798955" y="5013176"/>
            <a:ext cx="74168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 smtClean="0">
                <a:solidFill>
                  <a:schemeClr val="bg1"/>
                </a:solidFill>
              </a:rPr>
              <a:t>Section</a:t>
            </a:r>
            <a:r>
              <a:rPr lang="sv-SE" sz="1600" baseline="0" dirty="0" smtClean="0">
                <a:solidFill>
                  <a:schemeClr val="bg1"/>
                </a:solidFill>
              </a:rPr>
              <a:t> 8</a:t>
            </a:r>
            <a:endParaRPr lang="sv-SE" sz="1600" dirty="0">
              <a:solidFill>
                <a:schemeClr val="bg1"/>
              </a:solidFill>
            </a:endParaRPr>
          </a:p>
        </p:txBody>
      </p:sp>
      <p:sp>
        <p:nvSpPr>
          <p:cNvPr id="20" name="Rounded Rectangle 19"/>
          <p:cNvSpPr/>
          <p:nvPr userDrawn="1"/>
        </p:nvSpPr>
        <p:spPr>
          <a:xfrm>
            <a:off x="654939" y="4530606"/>
            <a:ext cx="7776864" cy="338554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1" name="TextBox 20"/>
          <p:cNvSpPr txBox="1"/>
          <p:nvPr userDrawn="1"/>
        </p:nvSpPr>
        <p:spPr>
          <a:xfrm>
            <a:off x="798955" y="4530606"/>
            <a:ext cx="74168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 smtClean="0">
                <a:solidFill>
                  <a:schemeClr val="bg1"/>
                </a:solidFill>
              </a:rPr>
              <a:t>Section</a:t>
            </a:r>
            <a:r>
              <a:rPr lang="sv-SE" sz="1600" baseline="0" dirty="0" smtClean="0">
                <a:solidFill>
                  <a:schemeClr val="bg1"/>
                </a:solidFill>
              </a:rPr>
              <a:t> 7</a:t>
            </a:r>
            <a:endParaRPr lang="sv-SE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7874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D373-B218-4ABB-A23B-B4E288587143}" type="datetime1">
              <a:rPr lang="sv-SE" smtClean="0"/>
              <a:t>2013-12-18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3D5AEA-B9E2-4FEB-B569-F36CC7E2BD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0056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473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F3B4-786D-4A21-8A4B-CB2908F0DF2A}" type="datetime1">
              <a:rPr lang="sv-SE" smtClean="0"/>
              <a:t>2013-12-18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3D5AEA-B9E2-4FEB-B569-F36CC7E2BD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001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01F8D-F9AE-40A4-9E3F-8179E4F6EB7F}" type="datetime1">
              <a:rPr lang="sv-SE" smtClean="0"/>
              <a:t>2013-12-18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3D5AEA-B9E2-4FEB-B569-F36CC7E2BD3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 descr="jayway_rgb.wm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00100" y="2428868"/>
            <a:ext cx="7006760" cy="194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417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385762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DA5A2-2229-4195-B779-AC8887551CA9}" type="datetime1">
              <a:rPr lang="sv-SE" smtClean="0"/>
              <a:t>2013-12-18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3D5AEA-B9E2-4FEB-B569-F36CC7E2BD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071934" y="274638"/>
            <a:ext cx="4614866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071938" y="1571643"/>
            <a:ext cx="4643437" cy="4357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11" name="Picture 10" descr="jay_sideview.wmf"/>
          <p:cNvPicPr>
            <a:picLocks noChangeAspect="1"/>
          </p:cNvPicPr>
          <p:nvPr userDrawn="1"/>
        </p:nvPicPr>
        <p:blipFill>
          <a:blip r:embed="rId2" cstate="print">
            <a:lum bright="-10000" contrast="-20000"/>
          </a:blip>
          <a:stretch>
            <a:fillRect/>
          </a:stretch>
        </p:blipFill>
        <p:spPr>
          <a:xfrm rot="1477427">
            <a:off x="-3105481" y="-111158"/>
            <a:ext cx="6716546" cy="629619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47938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EC91-18F0-438E-82D6-612BE058332E}" type="datetime1">
              <a:rPr lang="sv-SE" smtClean="0"/>
              <a:t>2013-12-18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3D5AEA-B9E2-4FEB-B569-F36CC7E2BD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082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E8BB7-FDC7-44CE-A088-E22F788EE23C}" type="datetime1">
              <a:rPr lang="sv-SE" smtClean="0"/>
              <a:t>2013-12-18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3D5AEA-B9E2-4FEB-B569-F36CC7E2BD3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59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EE6DF-F95C-4D95-BC06-A14C6431D141}" type="datetime1">
              <a:rPr lang="sv-SE" smtClean="0"/>
              <a:t>2013-12-18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3D5AEA-B9E2-4FEB-B569-F36CC7E2BD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30210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9B227-7C22-4D7C-87D3-8A25707A5B3D}" type="datetime1">
              <a:rPr lang="sv-SE" smtClean="0"/>
              <a:pPr/>
              <a:t>2013-12-18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3D5AEA-B9E2-4FEB-B569-F36CC7E2BD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0056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58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9B227-7C22-4D7C-87D3-8A25707A5B3D}" type="datetime1">
              <a:rPr lang="sv-SE" smtClean="0"/>
              <a:t>2013-12-18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3D5AEA-B9E2-4FEB-B569-F36CC7E2BD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0056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936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9B227-7C22-4D7C-87D3-8A25707A5B3D}" type="datetime1">
              <a:rPr lang="sv-SE" smtClean="0"/>
              <a:t>2013-12-18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3D5AEA-B9E2-4FEB-B569-F36CC7E2BD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0056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638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9B227-7C22-4D7C-87D3-8A25707A5B3D}" type="datetime1">
              <a:rPr lang="sv-SE" smtClean="0"/>
              <a:t>2013-12-18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3D5AEA-B9E2-4FEB-B569-F36CC7E2BD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0056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234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9B227-7C22-4D7C-87D3-8A25707A5B3D}" type="datetime1">
              <a:rPr lang="sv-SE" smtClean="0"/>
              <a:t>2013-12-18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3D5AEA-B9E2-4FEB-B569-F36CC7E2BD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0056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126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B9B78-5BE3-4D5E-96C7-641B79BFB780}" type="datetime1">
              <a:rPr lang="sv-SE" smtClean="0"/>
              <a:t>2013-12-18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3D5AEA-B9E2-4FEB-B569-F36CC7E2BD3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 descr="jayway_inverted_cmyk.wm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15558" y="2345122"/>
            <a:ext cx="6985466" cy="1941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790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E0B27-396F-4399-A5C3-F89247484EDC}" type="datetime1">
              <a:rPr lang="sv-SE" smtClean="0"/>
              <a:t>2013-12-18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3D5AEA-B9E2-4FEB-B569-F36CC7E2BD3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 descr="jay_rgb.wm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 rot="20692563">
            <a:off x="1934748" y="1005391"/>
            <a:ext cx="993044" cy="976494"/>
          </a:xfrm>
          <a:prstGeom prst="rect">
            <a:avLst/>
          </a:prstGeom>
        </p:spPr>
      </p:pic>
      <p:pic>
        <p:nvPicPr>
          <p:cNvPr id="6" name="Picture 5" descr="jay_rgb.wm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 rot="20926935">
            <a:off x="4921583" y="2084777"/>
            <a:ext cx="6189860" cy="6086696"/>
          </a:xfrm>
          <a:prstGeom prst="rect">
            <a:avLst/>
          </a:prstGeom>
        </p:spPr>
      </p:pic>
      <p:pic>
        <p:nvPicPr>
          <p:cNvPr id="7" name="Picture 6" descr="jay_rgb.wm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 rot="1884588">
            <a:off x="1289720" y="2087682"/>
            <a:ext cx="634184" cy="623614"/>
          </a:xfrm>
          <a:prstGeom prst="rect">
            <a:avLst/>
          </a:prstGeom>
        </p:spPr>
      </p:pic>
      <p:pic>
        <p:nvPicPr>
          <p:cNvPr id="8" name="Picture 7" descr="jay_rgb.wm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 rot="18558686">
            <a:off x="2548343" y="2551484"/>
            <a:ext cx="437244" cy="429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182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CEFFC-5899-414D-A895-DB8CD819531D}" type="datetime1">
              <a:rPr lang="sv-SE" smtClean="0"/>
              <a:t>2013-12-18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3D5AEA-B9E2-4FEB-B569-F36CC7E2BD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92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0DF56-5AFC-4D1F-A64B-10876D9B5A32}" type="datetime1">
              <a:rPr lang="sv-SE" smtClean="0"/>
              <a:t>2013-12-18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3D5AEA-B9E2-4FEB-B569-F36CC7E2BD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289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428A0-1002-4CB5-8581-CA0CD0B3AFF3}" type="datetime1">
              <a:rPr lang="sv-SE" smtClean="0"/>
              <a:t>2013-12-18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3D5AEA-B9E2-4FEB-B569-F36CC7E2BD3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386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E495D-B5D6-4A52-AEA7-47196AFA98DE}" type="datetime1">
              <a:rPr lang="sv-SE" smtClean="0"/>
              <a:t>2013-12-18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3D5AEA-B9E2-4FEB-B569-F36CC7E2BD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8786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D7031-45D4-4926-932E-6F44239CD5BE}" type="datetime1">
              <a:rPr lang="sv-SE" smtClean="0"/>
              <a:t>2013-12-18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3D5AEA-B9E2-4FEB-B569-F36CC7E2BD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864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w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5" Type="http://schemas.openxmlformats.org/officeDocument/2006/relationships/image" Target="../media/image3.wmf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400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8" name="Picture 7" descr="jayway_inverted_cmyk.wmf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871548" y="6183347"/>
            <a:ext cx="1843856" cy="512374"/>
          </a:xfrm>
          <a:prstGeom prst="rect">
            <a:avLst/>
          </a:prstGeom>
        </p:spPr>
      </p:pic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000100" y="621508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A7162C-D27F-401C-977B-08D8D142632F}" type="datetime1">
              <a:rPr lang="sv-SE" smtClean="0"/>
              <a:t>2013-12-18</a:t>
            </a:fld>
            <a:endParaRPr lang="en-US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438136" y="6215082"/>
            <a:ext cx="347650" cy="365125"/>
          </a:xfrm>
          <a:prstGeom prst="ellipse">
            <a:avLst/>
          </a:prstGeom>
          <a:solidFill>
            <a:schemeClr val="accent2"/>
          </a:solidFill>
        </p:spPr>
        <p:txBody>
          <a:bodyPr vert="horz" wrap="none" lIns="36000" tIns="36000" rIns="36000" bIns="36000" rtlCol="0" anchor="ctr">
            <a:noAutofit/>
          </a:bodyPr>
          <a:lstStyle>
            <a:lvl1pPr algn="ctr">
              <a:defRPr sz="1200" b="1">
                <a:solidFill>
                  <a:schemeClr val="bg1"/>
                </a:solidFill>
              </a:defRPr>
            </a:lvl1pPr>
          </a:lstStyle>
          <a:p>
            <a:fld id="{CF3D5AEA-B9E2-4FEB-B569-F36CC7E2BD3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37" r:id="rId9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400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9640" y="621508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2D359-8E67-4AAC-A073-790C6B99EA2E}" type="datetime1">
              <a:rPr lang="sv-SE" smtClean="0"/>
              <a:t>2013-12-18</a:t>
            </a:fld>
            <a:endParaRPr lang="en-US"/>
          </a:p>
        </p:txBody>
      </p:sp>
      <p:pic>
        <p:nvPicPr>
          <p:cNvPr id="9" name="Picture 8" descr="jayway_rgb.wmf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6858016" y="6185770"/>
            <a:ext cx="1905048" cy="529378"/>
          </a:xfrm>
          <a:prstGeom prst="rect">
            <a:avLst/>
          </a:prstGeom>
        </p:spPr>
      </p:pic>
      <p:sp>
        <p:nvSpPr>
          <p:cNvPr id="11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438136" y="6215082"/>
            <a:ext cx="347650" cy="365125"/>
          </a:xfrm>
          <a:prstGeom prst="ellipse">
            <a:avLst/>
          </a:prstGeom>
          <a:solidFill>
            <a:schemeClr val="accent2"/>
          </a:solidFill>
        </p:spPr>
        <p:txBody>
          <a:bodyPr vert="horz" wrap="none" lIns="36000" tIns="36000" rIns="36000" bIns="36000" rtlCol="0" anchor="ctr">
            <a:noAutofit/>
          </a:bodyPr>
          <a:lstStyle>
            <a:lvl1pPr algn="ctr">
              <a:defRPr sz="1200" b="1">
                <a:solidFill>
                  <a:schemeClr val="bg1"/>
                </a:solidFill>
              </a:defRPr>
            </a:lvl1pPr>
          </a:lstStyle>
          <a:p>
            <a:fld id="{CF3D5AEA-B9E2-4FEB-B569-F36CC7E2BD3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8" r:id="rId10"/>
    <p:sldLayoutId id="2147483740" r:id="rId11"/>
    <p:sldLayoutId id="2147483741" r:id="rId12"/>
    <p:sldLayoutId id="2147483742" r:id="rId13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windows/apps/dn263168.aspx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blogs.msdn.com/b/jerrynixon/archive/2012/02/20/c-for-c-developers.aspx" TargetMode="External"/><Relationship Id="rId4" Type="http://schemas.openxmlformats.org/officeDocument/2006/relationships/hyperlink" Target="http://msdn.microsoft.com/en-us/magazine/jj651573.aspx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C++ XAML Lab</a:t>
            </a:r>
            <a:endParaRPr lang="en-US" dirty="0"/>
          </a:p>
        </p:txBody>
      </p:sp>
      <p:sp>
        <p:nvSpPr>
          <p:cNvPr id="6" name="Subtitle 4"/>
          <p:cNvSpPr txBox="1">
            <a:spLocks/>
          </p:cNvSpPr>
          <p:nvPr/>
        </p:nvSpPr>
        <p:spPr>
          <a:xfrm>
            <a:off x="2419672" y="4955232"/>
            <a:ext cx="6400800" cy="68356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sv-SE" dirty="0" smtClean="0"/>
              <a:t>@roberthedgate - robert.hedgate@jayway.com</a:t>
            </a:r>
          </a:p>
        </p:txBody>
      </p:sp>
    </p:spTree>
    <p:extLst>
      <p:ext uri="{BB962C8B-B14F-4D97-AF65-F5344CB8AC3E}">
        <p14:creationId xmlns:p14="http://schemas.microsoft.com/office/powerpoint/2010/main" val="639756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C++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100 percent native and </a:t>
            </a:r>
            <a:r>
              <a:rPr lang="en-US" dirty="0" smtClean="0"/>
              <a:t>reference-counted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has </a:t>
            </a:r>
            <a:r>
              <a:rPr lang="en-US" dirty="0"/>
              <a:t>the ability to leverage existing </a:t>
            </a:r>
            <a:r>
              <a:rPr lang="en-US" dirty="0" smtClean="0"/>
              <a:t>libraries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supports native Direct3D and Direct2D surfaces inside Windows Store </a:t>
            </a:r>
            <a:r>
              <a:rPr lang="en-US" dirty="0" smtClean="0"/>
              <a:t>apps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04328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Benefits of C++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600202"/>
            <a:ext cx="8064896" cy="442108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Having </a:t>
            </a:r>
            <a:r>
              <a:rPr lang="en-US" dirty="0"/>
              <a:t>low overhead and high performance </a:t>
            </a:r>
            <a:endParaRPr lang="en-US" dirty="0" smtClean="0"/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/>
              <a:t>runs </a:t>
            </a:r>
            <a:r>
              <a:rPr lang="en-US" dirty="0" smtClean="0"/>
              <a:t>faster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/>
              <a:t>using fewer instructions to accomplish the same </a:t>
            </a:r>
            <a:r>
              <a:rPr lang="en-US" dirty="0" smtClean="0"/>
              <a:t>tasks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/>
              <a:t>reduces power consumption and gives your users better battery life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90760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msdn.microsoft.com/en-us/library/windows/apps/dn263168.aspx</a:t>
            </a: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msdn.microsoft.com/en-us/magazine/jj651573.aspx</a:t>
            </a: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blogs.msdn.com/b/jerrynixon/archive/2012/02/20/c-for-c-developers.aspx</a:t>
            </a: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871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Lab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dirty="0" smtClean="0"/>
              <a:t>Task 1</a:t>
            </a:r>
          </a:p>
          <a:p>
            <a:pPr marL="400050" lvl="1" indent="0"/>
            <a:r>
              <a:rPr lang="sv-SE" dirty="0" smtClean="0"/>
              <a:t>	Do a speed test </a:t>
            </a:r>
            <a:r>
              <a:rPr lang="sv-SE" dirty="0" err="1" smtClean="0"/>
              <a:t>using</a:t>
            </a:r>
            <a:r>
              <a:rPr lang="sv-SE" smtClean="0"/>
              <a:t> for-loop</a:t>
            </a:r>
            <a:endParaRPr lang="sv-SE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dirty="0" smtClean="0"/>
              <a:t>Task 2</a:t>
            </a:r>
          </a:p>
          <a:p>
            <a:pPr marL="400050" lvl="1" indent="0"/>
            <a:r>
              <a:rPr lang="sv-SE" dirty="0" smtClean="0"/>
              <a:t>	Change text in a textblock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dirty="0" smtClean="0"/>
              <a:t>Task 3</a:t>
            </a:r>
          </a:p>
          <a:p>
            <a:pPr marL="0" lvl="1" indent="0"/>
            <a:r>
              <a:rPr lang="sv-SE" dirty="0" smtClean="0"/>
              <a:t>	Bind textblocks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dirty="0" smtClean="0"/>
              <a:t>Task 4</a:t>
            </a:r>
          </a:p>
          <a:p>
            <a:pPr marL="400050" lvl="2" indent="0"/>
            <a:r>
              <a:rPr lang="sv-SE" sz="2800" dirty="0" smtClean="0"/>
              <a:t>	</a:t>
            </a:r>
            <a:r>
              <a:rPr lang="sv-SE" sz="2800" dirty="0" err="1" smtClean="0"/>
              <a:t>Use</a:t>
            </a:r>
            <a:r>
              <a:rPr lang="sv-SE" sz="2800" dirty="0" smtClean="0"/>
              <a:t> </a:t>
            </a:r>
            <a:r>
              <a:rPr lang="sv-SE" sz="2800" dirty="0" err="1" smtClean="0"/>
              <a:t>INotifyPropertyChanged</a:t>
            </a:r>
            <a:endParaRPr lang="sv-SE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dirty="0" smtClean="0"/>
              <a:t>Task 5</a:t>
            </a:r>
          </a:p>
          <a:p>
            <a:pPr marL="0" indent="0"/>
            <a:r>
              <a:rPr lang="sv-SE" dirty="0" smtClean="0"/>
              <a:t>	</a:t>
            </a:r>
            <a:r>
              <a:rPr lang="sv-SE" sz="2900" dirty="0" smtClean="0"/>
              <a:t>Bind </a:t>
            </a:r>
            <a:r>
              <a:rPr lang="sv-SE" sz="2900" dirty="0"/>
              <a:t>a </a:t>
            </a:r>
            <a:r>
              <a:rPr lang="sv-SE" sz="2900" dirty="0" err="1"/>
              <a:t>array</a:t>
            </a:r>
            <a:r>
              <a:rPr lang="sv-SE" sz="2900" dirty="0"/>
              <a:t> to a </a:t>
            </a:r>
            <a:r>
              <a:rPr lang="sv-SE" sz="2900" dirty="0" err="1"/>
              <a:t>ListView</a:t>
            </a:r>
            <a:endParaRPr lang="sv-SE" sz="29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dirty="0" smtClean="0"/>
              <a:t>Task 6</a:t>
            </a:r>
          </a:p>
          <a:p>
            <a:pPr marL="400050" lvl="1" indent="0"/>
            <a:r>
              <a:rPr lang="sv-SE" dirty="0" smtClean="0"/>
              <a:t>	</a:t>
            </a:r>
            <a:r>
              <a:rPr lang="sv-SE" dirty="0" err="1" smtClean="0"/>
              <a:t>Write</a:t>
            </a:r>
            <a:r>
              <a:rPr lang="sv-SE" dirty="0" smtClean="0"/>
              <a:t> an new </a:t>
            </a:r>
            <a:r>
              <a:rPr lang="sv-SE" dirty="0" err="1" smtClean="0"/>
              <a:t>App</a:t>
            </a:r>
            <a:endParaRPr lang="sv-SE" dirty="0" smtClean="0"/>
          </a:p>
          <a:p>
            <a:pPr marL="400050" lvl="1" indent="0"/>
            <a:r>
              <a:rPr lang="sv-SE" dirty="0" smtClean="0"/>
              <a:t>	</a:t>
            </a:r>
          </a:p>
          <a:p>
            <a:pPr marL="400050" lvl="1" indent="0"/>
            <a:endParaRPr lang="sv-SE" dirty="0" smtClean="0"/>
          </a:p>
        </p:txBody>
      </p:sp>
    </p:spTree>
    <p:extLst>
      <p:ext uri="{BB962C8B-B14F-4D97-AF65-F5344CB8AC3E}">
        <p14:creationId xmlns:p14="http://schemas.microsoft.com/office/powerpoint/2010/main" val="891882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Jayway_profile">
  <a:themeElements>
    <a:clrScheme name="jayway_profile_powerpoint">
      <a:dk1>
        <a:srgbClr val="FFFFFF"/>
      </a:dk1>
      <a:lt1>
        <a:srgbClr val="000000"/>
      </a:lt1>
      <a:dk2>
        <a:srgbClr val="000000"/>
      </a:dk2>
      <a:lt2>
        <a:srgbClr val="4FB4E2"/>
      </a:lt2>
      <a:accent1>
        <a:srgbClr val="7F9035"/>
      </a:accent1>
      <a:accent2>
        <a:srgbClr val="B2C548"/>
      </a:accent2>
      <a:accent3>
        <a:srgbClr val="DCE158"/>
      </a:accent3>
      <a:accent4>
        <a:srgbClr val="EA9738"/>
      </a:accent4>
      <a:accent5>
        <a:srgbClr val="F6C800"/>
      </a:accent5>
      <a:accent6>
        <a:srgbClr val="FFD975"/>
      </a:accent6>
      <a:hlink>
        <a:srgbClr val="B2C548"/>
      </a:hlink>
      <a:folHlink>
        <a:srgbClr val="DCE158"/>
      </a:folHlink>
    </a:clrScheme>
    <a:fontScheme name="jayway_profile_powerpoint">
      <a:majorFont>
        <a:latin typeface="Georgia"/>
        <a:ea typeface=""/>
        <a:cs typeface="Georgia"/>
      </a:majorFont>
      <a:minorFont>
        <a:latin typeface="Arial"/>
        <a:ea typeface=""/>
        <a:cs typeface=""/>
      </a:minorFont>
    </a:fontScheme>
    <a:fmtScheme name="jayway_profile_powerpoint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100000"/>
                <a:alpha val="100000"/>
              </a:schemeClr>
            </a:gs>
            <a:gs pos="100000">
              <a:schemeClr val="phClr">
                <a:tint val="100000"/>
                <a:shade val="100000"/>
                <a:alpha val="75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83000">
              <a:schemeClr val="phClr">
                <a:tint val="100000"/>
                <a:shade val="100000"/>
                <a:alpha val="50000"/>
              </a:schemeClr>
            </a:gs>
          </a:gsLst>
          <a:lin ang="5400000" scaled="1"/>
        </a:gradFill>
      </a:fillStyleLst>
      <a:lnStyleLst>
        <a:ln w="0" cap="rnd" cmpd="sng" algn="ctr">
          <a:solidFill>
            <a:schemeClr val="phClr"/>
          </a:solidFill>
          <a:prstDash val="solid"/>
        </a:ln>
        <a:ln w="0" cap="rnd" cmpd="sng" algn="ctr">
          <a:solidFill>
            <a:schemeClr val="phClr"/>
          </a:solidFill>
          <a:prstDash val="solid"/>
        </a:ln>
        <a:ln w="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jayway_profile_powerpoint">
  <a:themeElements>
    <a:clrScheme name="Jayway Profile">
      <a:dk1>
        <a:srgbClr val="FFFFFF"/>
      </a:dk1>
      <a:lt1>
        <a:srgbClr val="000000"/>
      </a:lt1>
      <a:dk2>
        <a:srgbClr val="000000"/>
      </a:dk2>
      <a:lt2>
        <a:srgbClr val="4FB4E2"/>
      </a:lt2>
      <a:accent1>
        <a:srgbClr val="7F9035"/>
      </a:accent1>
      <a:accent2>
        <a:srgbClr val="B2C548"/>
      </a:accent2>
      <a:accent3>
        <a:srgbClr val="DCE158"/>
      </a:accent3>
      <a:accent4>
        <a:srgbClr val="EA9738"/>
      </a:accent4>
      <a:accent5>
        <a:srgbClr val="F6C800"/>
      </a:accent5>
      <a:accent6>
        <a:srgbClr val="FFD975"/>
      </a:accent6>
      <a:hlink>
        <a:srgbClr val="B2C548"/>
      </a:hlink>
      <a:folHlink>
        <a:srgbClr val="DCE158"/>
      </a:folHlink>
    </a:clrScheme>
    <a:fontScheme name="Jayway Profile">
      <a:majorFont>
        <a:latin typeface="Georgia"/>
        <a:ea typeface=""/>
        <a:cs typeface="Georgia"/>
      </a:majorFont>
      <a:minorFont>
        <a:latin typeface="Arial"/>
        <a:ea typeface=""/>
        <a:cs typeface=""/>
      </a:minorFont>
    </a:fontScheme>
    <a:fmtScheme name="Jayway Profil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100000"/>
                <a:alpha val="100000"/>
              </a:schemeClr>
            </a:gs>
            <a:gs pos="100000">
              <a:schemeClr val="phClr">
                <a:tint val="80000"/>
                <a:shade val="10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83000">
              <a:schemeClr val="phClr">
                <a:tint val="70000"/>
                <a:shade val="100000"/>
                <a:alpha val="100000"/>
              </a:schemeClr>
            </a:gs>
          </a:gsLst>
          <a:lin ang="5400000" scaled="1"/>
        </a:gradFill>
      </a:fillStyleLst>
      <a:lnStyleLst>
        <a:ln w="0" cap="rnd" cmpd="sng" algn="ctr">
          <a:solidFill>
            <a:schemeClr val="phClr"/>
          </a:solidFill>
          <a:prstDash val="solid"/>
        </a:ln>
        <a:ln w="0" cap="rnd" cmpd="sng" algn="ctr">
          <a:solidFill>
            <a:schemeClr val="phClr"/>
          </a:solidFill>
          <a:prstDash val="solid"/>
        </a:ln>
        <a:ln w="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Jayway 2010-01-20</Template>
  <TotalTime>17747</TotalTime>
  <Words>79</Words>
  <Application>Microsoft Office PowerPoint</Application>
  <PresentationFormat>On-screen Show (4:3)</PresentationFormat>
  <Paragraphs>32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Georgia</vt:lpstr>
      <vt:lpstr>Jayway_profile</vt:lpstr>
      <vt:lpstr>jayway_profile_powerpoint</vt:lpstr>
      <vt:lpstr>C++ XAML Lab</vt:lpstr>
      <vt:lpstr>Why C++</vt:lpstr>
      <vt:lpstr>Benefits of C++</vt:lpstr>
      <vt:lpstr>Links</vt:lpstr>
      <vt:lpstr>Lab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Lars-Håkan Jönsson</dc:creator>
  <cp:keywords>Jayway</cp:keywords>
  <cp:lastModifiedBy>Robert Hedgate</cp:lastModifiedBy>
  <cp:revision>206</cp:revision>
  <cp:lastPrinted>2012-08-28T14:57:40Z</cp:lastPrinted>
  <dcterms:created xsi:type="dcterms:W3CDTF">2012-08-22T13:38:37Z</dcterms:created>
  <dcterms:modified xsi:type="dcterms:W3CDTF">2013-12-18T19:47:50Z</dcterms:modified>
</cp:coreProperties>
</file>