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 rot="5400000">
            <a:off x="7500300" y="504"/>
            <a:ext cx="1643701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" name="Shape 11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Shape 1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Shape 13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Shape 14"/>
            <p:cNvSpPr/>
            <p:nvPr/>
          </p:nvSpPr>
          <p:spPr>
            <a:xfrm rot="16200000">
              <a:off x="5785" y="-4290"/>
              <a:ext cx="2291522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06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Shape 107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Shape 108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Shape 109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Shape 110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Shape 1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Shape 112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Shape 11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Shape 114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Shape 115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Shape 116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Shape 117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Shape 118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Shape 119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Shape 120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Shape 121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Shape 122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Shape 123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Shape 124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1" name="Title Text"/>
          <p:cNvSpPr txBox="1"/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42"/>
          <p:cNvGrpSpPr/>
          <p:nvPr/>
        </p:nvGrpSpPr>
        <p:grpSpPr>
          <a:xfrm>
            <a:off x="-1" y="380998"/>
            <a:ext cx="1037855" cy="1016293"/>
            <a:chOff x="0" y="-1"/>
            <a:chExt cx="1037853" cy="1016291"/>
          </a:xfrm>
        </p:grpSpPr>
        <p:sp>
          <p:nvSpPr>
            <p:cNvPr id="187" name="Shape 43"/>
            <p:cNvSpPr/>
            <p:nvPr/>
          </p:nvSpPr>
          <p:spPr>
            <a:xfrm rot="16200000">
              <a:off x="0" y="-2"/>
              <a:ext cx="808803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" name="Shape 44"/>
            <p:cNvSpPr/>
            <p:nvPr/>
          </p:nvSpPr>
          <p:spPr>
            <a:xfrm flipH="1">
              <a:off x="229050" y="207487"/>
              <a:ext cx="808804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0" name="Title Text"/>
          <p:cNvSpPr txBox="1"/>
          <p:nvPr>
            <p:ph type="title"/>
          </p:nvPr>
        </p:nvSpPr>
        <p:spPr>
          <a:xfrm>
            <a:off x="1297498" y="393749"/>
            <a:ext cx="7038903" cy="9141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>
            <a:lvl2pPr marL="968662" indent="-352712"/>
            <a:lvl3pPr marL="1425862" indent="-352712"/>
            <a:lvl4pPr marL="1883062" indent="-352712"/>
            <a:lvl5pPr marL="2340262" indent="-35271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 lIns="91423" tIns="91423" rIns="91423" bIns="91423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20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Shape 21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Shape 22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Shape 2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Shape 24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Shape 25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Shape 26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Shape 27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28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29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30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31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Shape 32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Shape 33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Shape 34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Shape 35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Shape 36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Shape 37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Shape 38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Title Text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4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53" name="Shape 4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Shape 4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49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65" name="Shape 50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Shape 51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8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54"/>
          <p:cNvSpPr txBox="1"/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57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78" name="Shape 58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Shape 59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63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89" name="Shape 6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Shape 65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2" name="Title Text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70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Shape 71"/>
            <p:cNvSpPr/>
            <p:nvPr/>
          </p:nvSpPr>
          <p:spPr>
            <a:xfrm rot="5400000">
              <a:off x="1499" y="-1501"/>
              <a:ext cx="47346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Shape 72"/>
            <p:cNvSpPr/>
            <p:nvPr/>
          </p:nvSpPr>
          <p:spPr>
            <a:xfrm rot="5400000">
              <a:off x="434424" y="5999"/>
              <a:ext cx="4298701" cy="428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Shape 73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Shape 74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Shape 75"/>
            <p:cNvSpPr/>
            <p:nvPr/>
          </p:nvSpPr>
          <p:spPr>
            <a:xfrm rot="16200000">
              <a:off x="1580680" y="2469742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Shape 76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Shape 77"/>
            <p:cNvSpPr/>
            <p:nvPr/>
          </p:nvSpPr>
          <p:spPr>
            <a:xfrm rot="16200000">
              <a:off x="2268940" y="18622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Shape 78"/>
            <p:cNvSpPr/>
            <p:nvPr/>
          </p:nvSpPr>
          <p:spPr>
            <a:xfrm flipH="1">
              <a:off x="2501698" y="2069679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Shape 79"/>
            <p:cNvSpPr/>
            <p:nvPr/>
          </p:nvSpPr>
          <p:spPr>
            <a:xfrm rot="16200000">
              <a:off x="2454740" y="247808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Shape 80"/>
            <p:cNvSpPr/>
            <p:nvPr/>
          </p:nvSpPr>
          <p:spPr>
            <a:xfrm flipH="1">
              <a:off x="3558865" y="269319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Shape 81"/>
            <p:cNvSpPr/>
            <p:nvPr/>
          </p:nvSpPr>
          <p:spPr>
            <a:xfrm flipH="1">
              <a:off x="3738682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Shape 82"/>
            <p:cNvSpPr/>
            <p:nvPr/>
          </p:nvSpPr>
          <p:spPr>
            <a:xfrm rot="16200000">
              <a:off x="2641198" y="309534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Shape 83"/>
            <p:cNvSpPr/>
            <p:nvPr/>
          </p:nvSpPr>
          <p:spPr>
            <a:xfrm flipH="1">
              <a:off x="2870248" y="330278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Shape 84"/>
            <p:cNvSpPr/>
            <p:nvPr/>
          </p:nvSpPr>
          <p:spPr>
            <a:xfrm rot="16200000">
              <a:off x="2821013" y="3711189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Shape 85"/>
            <p:cNvSpPr/>
            <p:nvPr/>
          </p:nvSpPr>
          <p:spPr>
            <a:xfrm flipH="1">
              <a:off x="3056047" y="391862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Shape 86"/>
            <p:cNvSpPr/>
            <p:nvPr/>
          </p:nvSpPr>
          <p:spPr>
            <a:xfrm rot="16200000">
              <a:off x="3696091" y="37188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Shape 87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Shape 8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0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9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128" name="Shape 9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Shape 9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1" name="Title Text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97"/>
          <p:cNvSpPr txBox="1"/>
          <p:nvPr>
            <p:ph type="body" sz="quarter" idx="13"/>
          </p:nvPr>
        </p:nvSpPr>
        <p:spPr>
          <a:xfrm>
            <a:off x="4648200" y="1696599"/>
            <a:ext cx="3676800" cy="234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00"/>
          <p:cNvGrpSpPr/>
          <p:nvPr/>
        </p:nvGrpSpPr>
        <p:grpSpPr>
          <a:xfrm>
            <a:off x="-1" y="4128572"/>
            <a:ext cx="698927" cy="684658"/>
            <a:chOff x="0" y="0"/>
            <a:chExt cx="698925" cy="684656"/>
          </a:xfrm>
        </p:grpSpPr>
        <p:sp>
          <p:nvSpPr>
            <p:cNvPr id="141" name="Shape 101"/>
            <p:cNvSpPr/>
            <p:nvPr/>
          </p:nvSpPr>
          <p:spPr>
            <a:xfrm rot="16200000">
              <a:off x="-1" y="0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Shape 102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34"/>
          <p:cNvSpPr txBox="1"/>
          <p:nvPr>
            <p:ph type="ctrTitle"/>
          </p:nvPr>
        </p:nvSpPr>
        <p:spPr>
          <a:xfrm>
            <a:off x="3537150" y="1578399"/>
            <a:ext cx="5017500" cy="1578901"/>
          </a:xfrm>
          <a:prstGeom prst="rect">
            <a:avLst/>
          </a:prstGeom>
        </p:spPr>
        <p:txBody>
          <a:bodyPr/>
          <a:lstStyle>
            <a:lvl1pPr defTabSz="841247">
              <a:defRPr sz="3680"/>
            </a:lvl1pPr>
          </a:lstStyle>
          <a:p>
            <a:pPr/>
            <a:r>
              <a:t>ENSE 470, Milestone 7</a:t>
            </a:r>
          </a:p>
        </p:txBody>
      </p:sp>
      <p:sp>
        <p:nvSpPr>
          <p:cNvPr id="202" name="Shape 135"/>
          <p:cNvSpPr txBox="1"/>
          <p:nvPr>
            <p:ph type="subTitle" sz="quarter" idx="1"/>
          </p:nvPr>
        </p:nvSpPr>
        <p:spPr>
          <a:xfrm>
            <a:off x="4310549" y="3157299"/>
            <a:ext cx="3470702" cy="17445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defRPr sz="2256"/>
            </a:pPr>
            <a:r>
              <a:t>Tiger Vikings</a:t>
            </a:r>
          </a:p>
          <a:p>
            <a:pPr marL="0" indent="0" defTabSz="859536">
              <a:defRPr sz="1222"/>
            </a:pPr>
            <a:r>
              <a:t>Uys Kriek</a:t>
            </a:r>
          </a:p>
          <a:p>
            <a:pPr marL="0" indent="0" defTabSz="859536">
              <a:defRPr sz="1222"/>
            </a:pPr>
            <a:r>
              <a:t>Jay Denesik</a:t>
            </a:r>
          </a:p>
          <a:p>
            <a:pPr marL="0" indent="0" defTabSz="859536">
              <a:defRPr sz="1222"/>
            </a:pPr>
            <a:r>
              <a:t>Samuel Iregbu</a:t>
            </a:r>
          </a:p>
          <a:p>
            <a:pPr marL="0" indent="0" defTabSz="859536">
              <a:defRPr sz="1222"/>
            </a:pPr>
            <a:r>
              <a:t>Christian Anwanaodung</a:t>
            </a:r>
          </a:p>
          <a:p>
            <a:pPr marL="0" indent="0" defTabSz="859536">
              <a:defRPr sz="1222"/>
            </a:pPr>
          </a:p>
          <a:p>
            <a:pPr marL="0" indent="0" defTabSz="859536">
              <a:defRPr sz="1222"/>
            </a:pPr>
            <a:r>
              <a:t>April 11th,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96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9" name="Shape 197" descr="Shape 1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137" y="1748500"/>
            <a:ext cx="2867026" cy="2381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0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32" name="Shape 203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1261"/>
            </a:pPr>
            <a:endParaRPr sz="1746"/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-Code is very readable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Easy to follow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-Most of the ATDD’s passed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Some error notification ATDD’s failed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creen Shot 2018-04-12 at 3.27.05 AM.png" descr="Screen Shot 2018-04-12 at 3.27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" y="338931"/>
            <a:ext cx="9105732" cy="4465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creen Shot 2018-04-12 at 3.28.04 AM.png" descr="Screen Shot 2018-04-12 at 3.28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1504950"/>
            <a:ext cx="85852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creen Shot 2018-04-12 at 3.27.27 AM.png" descr="Screen Shot 2018-04-12 at 3.2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77" y="634266"/>
            <a:ext cx="9046046" cy="3874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creen Shot 2018-04-12 at 3.28.21 AM.png" descr="Screen Shot 2018-04-12 at 3.2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61081"/>
            <a:ext cx="8597900" cy="22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8-04-12 at 3.28.32 AM.png" descr="Screen Shot 2018-04-12 at 3.28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50" y="2659608"/>
            <a:ext cx="8572500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creen Shot 2018-04-12 at 3.28.53 AM.png" descr="Screen Shot 2018-04-12 at 3.28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46905"/>
            <a:ext cx="8597900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8-04-12 at 3.29.14 AM.png" descr="Screen Shot 2018-04-12 at 3.29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050" y="2682329"/>
            <a:ext cx="85979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creen Shot 2018-04-12 at 3.29.41 AM.png" descr="Screen Shot 2018-04-12 at 3.29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403350"/>
            <a:ext cx="8597900" cy="233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TDD REVIEW"/>
          <p:cNvSpPr txBox="1"/>
          <p:nvPr>
            <p:ph type="title"/>
          </p:nvPr>
        </p:nvSpPr>
        <p:spPr>
          <a:xfrm>
            <a:off x="1297499" y="432094"/>
            <a:ext cx="7038901" cy="914102"/>
          </a:xfrm>
          <a:prstGeom prst="rect">
            <a:avLst/>
          </a:prstGeom>
        </p:spPr>
        <p:txBody>
          <a:bodyPr/>
          <a:lstStyle/>
          <a:p>
            <a:pPr/>
            <a:r>
              <a:t>ATDD REVIEW </a:t>
            </a:r>
          </a:p>
        </p:txBody>
      </p:sp>
      <p:sp>
        <p:nvSpPr>
          <p:cNvPr id="249" name="Their ATDD’s were relative easy to find on Git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Their ATDD’s were relative easy to find on GitHub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From the ATDD tests provided from Milestone 5 only 4 of them failed out of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0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52" name="Shape 209"/>
          <p:cNvSpPr txBox="1"/>
          <p:nvPr>
            <p:ph type="body" idx="1"/>
          </p:nvPr>
        </p:nvSpPr>
        <p:spPr>
          <a:xfrm>
            <a:off x="1297500" y="1116149"/>
            <a:ext cx="7369150" cy="36648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b="1" sz="1800"/>
            </a:pPr>
            <a:r>
              <a:t>Long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A method contains too many lines of code</a:t>
            </a:r>
          </a:p>
          <a:p>
            <a:pPr marL="180473" indent="-180473" defTabSz="457200">
              <a:lnSpc>
                <a:spcPct val="100000"/>
              </a:lnSpc>
              <a:buClrTx/>
              <a:buSzPct val="100000"/>
              <a:buFontTx/>
              <a:buChar char="•"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This can be made better by using extract methods.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marL="180473" indent="-180473" defTabSz="457200">
              <a:lnSpc>
                <a:spcPct val="100000"/>
              </a:lnSpc>
              <a:buClrTx/>
              <a:buSzPct val="100000"/>
              <a:buFontTx/>
              <a:buChar char="•"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Example: function getUserNameAndEmail()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7" marL="0" indent="1600200" defTabSz="457200">
              <a:lnSpc>
                <a:spcPct val="100000"/>
              </a:lnSpc>
              <a:buClrTx/>
              <a:buSzTx/>
              <a:buFontTx/>
              <a:buNone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 function getAppName()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7" marL="0" indent="1600200" defTabSz="457200">
              <a:lnSpc>
                <a:spcPct val="100000"/>
              </a:lnSpc>
              <a:buClrTx/>
              <a:buSzTx/>
              <a:buFontTx/>
              <a:buNone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 function getApproverName()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7" marL="0" indent="1600200" defTabSz="457200">
              <a:lnSpc>
                <a:spcPct val="100000"/>
              </a:lnSpc>
              <a:buClrTx/>
              <a:buSzTx/>
              <a:buFontTx/>
              <a:buNone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The next slide shows an example of long methods in their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40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05" name="Shape 142" descr="Shape 1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024" y="1157868"/>
            <a:ext cx="7689851" cy="3828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creen Shot 2018-04-12 at 9.01.50 AM.png" descr="Screen Shot 2018-04-12 at 9.01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34950"/>
            <a:ext cx="7950200" cy="467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1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57" name="Shape 216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-Long Parameter List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Too many parameters being passed into a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Example: </a:t>
            </a:r>
          </a:p>
        </p:txBody>
      </p:sp>
      <p:pic>
        <p:nvPicPr>
          <p:cNvPr id="258" name="Screen Shot 2018-04-12 at 8.44.52 AM.png" descr="Screen Shot 2018-04-12 at 8.44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68762"/>
            <a:ext cx="9144000" cy="777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 Shot 2018-04-12 at 8.46.22 AM.png" descr="Screen Shot 2018-04-12 at 8.46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42317"/>
            <a:ext cx="9144000" cy="208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21"/>
          <p:cNvSpPr txBox="1"/>
          <p:nvPr>
            <p:ph type="title"/>
          </p:nvPr>
        </p:nvSpPr>
        <p:spPr>
          <a:xfrm>
            <a:off x="1052550" y="432094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62" name="Shape 222"/>
          <p:cNvSpPr txBox="1"/>
          <p:nvPr>
            <p:ph type="body" idx="1"/>
          </p:nvPr>
        </p:nvSpPr>
        <p:spPr>
          <a:xfrm>
            <a:off x="963800" y="1132074"/>
            <a:ext cx="5309700" cy="3692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-Data class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Request class contains only fields and constructor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Data is not operated on within the Request class</a:t>
            </a:r>
          </a:p>
        </p:txBody>
      </p:sp>
      <p:pic>
        <p:nvPicPr>
          <p:cNvPr id="263" name="Shape 223" descr="Shape 2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200" y="241675"/>
            <a:ext cx="2303225" cy="4565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factor review"/>
          <p:cNvSpPr txBox="1"/>
          <p:nvPr>
            <p:ph type="title"/>
          </p:nvPr>
        </p:nvSpPr>
        <p:spPr>
          <a:xfrm>
            <a:off x="1297498" y="393749"/>
            <a:ext cx="7038903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66" name="Code smells…"/>
          <p:cNvSpPr txBox="1"/>
          <p:nvPr>
            <p:ph type="body" idx="1"/>
          </p:nvPr>
        </p:nvSpPr>
        <p:spPr>
          <a:xfrm>
            <a:off x="1297498" y="1116149"/>
            <a:ext cx="7038903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Code smells</a:t>
            </a:r>
          </a:p>
          <a:p>
            <a:pPr marL="576872" indent="-430822">
              <a:spcBef>
                <a:spcPts val="1600"/>
              </a:spcBef>
              <a:buSzPts val="1800"/>
              <a:defRPr b="1" sz="1800"/>
            </a:pPr>
            <a:r>
              <a:t>Documentation:</a:t>
            </a:r>
            <a:r>
              <a:rPr b="0"/>
              <a:t> Documentation plays a vital role when it comes to development. One should always have comments that explains the logic of an entire program or the different code segments in the program.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ther men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mentions </a:t>
            </a:r>
          </a:p>
        </p:txBody>
      </p:sp>
      <p:sp>
        <p:nvSpPr>
          <p:cNvPr id="269" name="Some of the functionalities only worked on google chrome…"/>
          <p:cNvSpPr txBox="1"/>
          <p:nvPr>
            <p:ph type="body" idx="4294967295"/>
          </p:nvPr>
        </p:nvSpPr>
        <p:spPr>
          <a:xfrm>
            <a:off x="1297499" y="1116149"/>
            <a:ext cx="7038901" cy="29112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/>
          <a:p>
            <a:pPr marL="180473" indent="-180473">
              <a:buClrTx/>
              <a:buSzPct val="100000"/>
              <a:buFontTx/>
              <a:buChar char="•"/>
              <a:defRPr b="1" sz="1800"/>
            </a:pPr>
            <a:r>
              <a:t>Some of the functionalities only worked on google chrome </a:t>
            </a:r>
          </a:p>
          <a:p>
            <a:pPr marL="180473" indent="-180473">
              <a:buClrTx/>
              <a:buSzPct val="100000"/>
              <a:buFontTx/>
              <a:buChar char="•"/>
              <a:defRPr b="1" sz="1800"/>
            </a:pPr>
            <a:r>
              <a:t>No error messages were displayed if a mistake was made in the forms </a:t>
            </a:r>
          </a:p>
          <a:p>
            <a:pPr marL="180473" indent="-180473">
              <a:buClrTx/>
              <a:buSzPct val="100000"/>
              <a:buFontTx/>
              <a:buChar char="•"/>
              <a:defRPr b="1" sz="1800"/>
            </a:pPr>
            <a:r>
              <a:t>They had some security checks which were really nice </a:t>
            </a:r>
          </a:p>
          <a:p>
            <a:pPr marL="180473" indent="-180473">
              <a:buClrTx/>
              <a:buSzPct val="100000"/>
              <a:buFontTx/>
              <a:buChar char="•"/>
              <a:defRPr b="1" sz="1800"/>
            </a:pPr>
            <a:r>
              <a:t>However their design and view of the project was really nice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2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72" name="Shape 229"/>
          <p:cNvSpPr txBox="1"/>
          <p:nvPr>
            <p:ph type="body" idx="1"/>
          </p:nvPr>
        </p:nvSpPr>
        <p:spPr>
          <a:xfrm>
            <a:off x="1297499" y="1184999"/>
            <a:ext cx="71718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State design pattern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-Depending on which person you sign in as, defines what you can and cannot do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IE. Approvers cannot request software, whereas users can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3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75" name="Shape 235"/>
          <p:cNvSpPr txBox="1"/>
          <p:nvPr>
            <p:ph type="body" sz="half" idx="1"/>
          </p:nvPr>
        </p:nvSpPr>
        <p:spPr>
          <a:xfrm>
            <a:off x="1297499" y="1184999"/>
            <a:ext cx="63405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Main design pattern used was Model-View-Controller</a:t>
            </a:r>
          </a:p>
          <a:p>
            <a:pPr marL="0" indent="457200">
              <a:spcBef>
                <a:spcPts val="1600"/>
              </a:spcBef>
              <a:buSzTx/>
              <a:buNone/>
              <a:defRPr sz="1800"/>
            </a:pPr>
            <a:r>
              <a:t>-Appropriate for this project</a:t>
            </a:r>
          </a:p>
        </p:txBody>
      </p:sp>
      <p:pic>
        <p:nvPicPr>
          <p:cNvPr id="276" name="Shape 236" descr="Shape 2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199" y="2052299"/>
            <a:ext cx="2553001" cy="280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4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279" name="Shape 242"/>
          <p:cNvSpPr txBox="1"/>
          <p:nvPr>
            <p:ph type="body" idx="1"/>
          </p:nvPr>
        </p:nvSpPr>
        <p:spPr>
          <a:xfrm>
            <a:off x="1297500" y="1238824"/>
            <a:ext cx="6543300" cy="3653401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buSzTx/>
              <a:buNone/>
              <a:defRPr sz="1235"/>
            </a:pPr>
            <a:r>
              <a:t>How did you feel about this milestone? What did you like about it? What did you dislike?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-Understanding code could be difficult if not familiar with language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did you learn about yourself as you collaborated and worked through this milestone?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-We learned how to laugh and enjoy ourselves while working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-How will you use what you have learned going forward?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 Refactoring guru website was very useful. Taught us skills that will come in handy in our future careers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“stuff &amp; things” related to this milestone would you want help with?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- </a:t>
            </a:r>
            <a:r>
              <a:rPr sz="950"/>
              <a:t>Nothing it was good.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7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08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49" y="1269182"/>
            <a:ext cx="7038901" cy="3475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15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11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449" y="1307849"/>
            <a:ext cx="6659275" cy="330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16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14" name="Shape 163" descr="Shape 1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674" y="1052123"/>
            <a:ext cx="6950652" cy="3466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16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17" name="Shape 170" descr="Shape 1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499" y="1003748"/>
            <a:ext cx="6549002" cy="3537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17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0" name="Shape 177" descr="Shape 1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12" y="1130050"/>
            <a:ext cx="8031276" cy="3292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18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3" name="Shape 184" descr="Shape 1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61" y="1755450"/>
            <a:ext cx="7847564" cy="2094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189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6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301" y="1402424"/>
            <a:ext cx="7742226" cy="30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