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 b="def" i="def"/>
      <a:tcStyle>
        <a:tcBdr/>
        <a:fill>
          <a:solidFill>
            <a:srgbClr val="E6E8F1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381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381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381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381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381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381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1B212C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381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381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0"/>
          <p:cNvSpPr/>
          <p:nvPr/>
        </p:nvSpPr>
        <p:spPr>
          <a:xfrm rot="5400000">
            <a:off x="7500300" y="503"/>
            <a:ext cx="1643702" cy="1643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9" name="Shape 11"/>
          <p:cNvGrpSpPr/>
          <p:nvPr/>
        </p:nvGrpSpPr>
        <p:grpSpPr>
          <a:xfrm>
            <a:off x="-3" y="489"/>
            <a:ext cx="5153710" cy="5134402"/>
            <a:chOff x="-1" y="0"/>
            <a:chExt cx="5153708" cy="5134401"/>
          </a:xfrm>
        </p:grpSpPr>
        <p:sp>
          <p:nvSpPr>
            <p:cNvPr id="15" name="Shape 12"/>
            <p:cNvSpPr/>
            <p:nvPr/>
          </p:nvSpPr>
          <p:spPr>
            <a:xfrm rot="16200000">
              <a:off x="9730" y="-9577"/>
              <a:ext cx="5134252" cy="515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Shape 13"/>
            <p:cNvSpPr/>
            <p:nvPr/>
          </p:nvSpPr>
          <p:spPr>
            <a:xfrm rot="16200000">
              <a:off x="7343" y="1134429"/>
              <a:ext cx="3982215" cy="399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Shape 14"/>
            <p:cNvSpPr/>
            <p:nvPr/>
          </p:nvSpPr>
          <p:spPr>
            <a:xfrm rot="16200000">
              <a:off x="5785" y="-4291"/>
              <a:ext cx="2291523" cy="230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Shape 15"/>
            <p:cNvSpPr/>
            <p:nvPr/>
          </p:nvSpPr>
          <p:spPr>
            <a:xfrm flipH="1">
              <a:off x="652821" y="587836"/>
              <a:ext cx="2300103" cy="229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0" name="Title Text"/>
          <p:cNvSpPr txBox="1"/>
          <p:nvPr>
            <p:ph type="title"/>
          </p:nvPr>
        </p:nvSpPr>
        <p:spPr>
          <a:xfrm>
            <a:off x="3537148" y="1578399"/>
            <a:ext cx="5017502" cy="157890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5083950" y="3924925"/>
            <a:ext cx="3470702" cy="506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65100" indent="-19050">
              <a:lnSpc>
                <a:spcPct val="100000"/>
              </a:lnSpc>
              <a:buClrTx/>
              <a:buSzTx/>
              <a:buFontTx/>
              <a:buNone/>
            </a:lvl1pPr>
            <a:lvl2pPr marL="165100" indent="146050">
              <a:lnSpc>
                <a:spcPct val="100000"/>
              </a:lnSpc>
              <a:buClrTx/>
              <a:buSzTx/>
              <a:buFontTx/>
              <a:buNone/>
            </a:lvl2pPr>
            <a:lvl3pPr marL="165100" indent="146050">
              <a:lnSpc>
                <a:spcPct val="100000"/>
              </a:lnSpc>
              <a:buClrTx/>
              <a:buSzTx/>
              <a:buFontTx/>
              <a:buNone/>
            </a:lvl3pPr>
            <a:lvl4pPr marL="165100" indent="146050">
              <a:lnSpc>
                <a:spcPct val="100000"/>
              </a:lnSpc>
              <a:buClrTx/>
              <a:buSzTx/>
              <a:buFontTx/>
              <a:buNone/>
            </a:lvl4pPr>
            <a:lvl5pPr marL="165100" indent="14605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Shape 106"/>
          <p:cNvGrpSpPr/>
          <p:nvPr/>
        </p:nvGrpSpPr>
        <p:grpSpPr>
          <a:xfrm>
            <a:off x="4406398" y="-2"/>
            <a:ext cx="4737603" cy="5143070"/>
            <a:chOff x="0" y="0"/>
            <a:chExt cx="4737602" cy="5143068"/>
          </a:xfrm>
        </p:grpSpPr>
        <p:sp>
          <p:nvSpPr>
            <p:cNvPr id="140" name="Shape 107"/>
            <p:cNvSpPr/>
            <p:nvPr/>
          </p:nvSpPr>
          <p:spPr>
            <a:xfrm rot="5400000">
              <a:off x="1799" y="-1801"/>
              <a:ext cx="4734003" cy="4737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" name="Shape 108"/>
            <p:cNvSpPr/>
            <p:nvPr/>
          </p:nvSpPr>
          <p:spPr>
            <a:xfrm rot="5400000">
              <a:off x="434724" y="5700"/>
              <a:ext cx="4298103" cy="428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Shape 109"/>
            <p:cNvSpPr/>
            <p:nvPr/>
          </p:nvSpPr>
          <p:spPr>
            <a:xfrm rot="16200000">
              <a:off x="1211998" y="1236468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" name="Shape 110"/>
            <p:cNvSpPr/>
            <p:nvPr/>
          </p:nvSpPr>
          <p:spPr>
            <a:xfrm flipH="1">
              <a:off x="1443456" y="144395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" name="Shape 111"/>
            <p:cNvSpPr/>
            <p:nvPr/>
          </p:nvSpPr>
          <p:spPr>
            <a:xfrm rot="16200000">
              <a:off x="1580680" y="246946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" name="Shape 112"/>
            <p:cNvSpPr/>
            <p:nvPr/>
          </p:nvSpPr>
          <p:spPr>
            <a:xfrm flipH="1">
              <a:off x="1815714" y="2676954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Shape 113"/>
            <p:cNvSpPr/>
            <p:nvPr/>
          </p:nvSpPr>
          <p:spPr>
            <a:xfrm rot="16200000">
              <a:off x="2268940" y="1862018"/>
              <a:ext cx="808803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" name="Shape 114"/>
            <p:cNvSpPr/>
            <p:nvPr/>
          </p:nvSpPr>
          <p:spPr>
            <a:xfrm flipH="1">
              <a:off x="2501699" y="2069505"/>
              <a:ext cx="808802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Shape 115"/>
            <p:cNvSpPr/>
            <p:nvPr/>
          </p:nvSpPr>
          <p:spPr>
            <a:xfrm rot="16200000">
              <a:off x="2454740" y="2477811"/>
              <a:ext cx="808804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Shape 116"/>
            <p:cNvSpPr/>
            <p:nvPr/>
          </p:nvSpPr>
          <p:spPr>
            <a:xfrm flipH="1">
              <a:off x="3558866" y="2692964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Shape 117"/>
            <p:cNvSpPr/>
            <p:nvPr/>
          </p:nvSpPr>
          <p:spPr>
            <a:xfrm flipH="1">
              <a:off x="3738683" y="330875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Shape 118"/>
            <p:cNvSpPr/>
            <p:nvPr/>
          </p:nvSpPr>
          <p:spPr>
            <a:xfrm rot="16200000">
              <a:off x="2641199" y="3095016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Shape 119"/>
            <p:cNvSpPr/>
            <p:nvPr/>
          </p:nvSpPr>
          <p:spPr>
            <a:xfrm flipH="1">
              <a:off x="2870249" y="3302503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Shape 120"/>
            <p:cNvSpPr/>
            <p:nvPr/>
          </p:nvSpPr>
          <p:spPr>
            <a:xfrm rot="16200000">
              <a:off x="2821014" y="3710808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Shape 121"/>
            <p:cNvSpPr/>
            <p:nvPr/>
          </p:nvSpPr>
          <p:spPr>
            <a:xfrm flipH="1">
              <a:off x="3056048" y="3918295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Shape 122"/>
            <p:cNvSpPr/>
            <p:nvPr/>
          </p:nvSpPr>
          <p:spPr>
            <a:xfrm rot="16200000">
              <a:off x="3696092" y="3718474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Shape 123"/>
            <p:cNvSpPr/>
            <p:nvPr/>
          </p:nvSpPr>
          <p:spPr>
            <a:xfrm flipH="1">
              <a:off x="3928134" y="3925961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Shape 124"/>
            <p:cNvSpPr/>
            <p:nvPr/>
          </p:nvSpPr>
          <p:spPr>
            <a:xfrm rot="16200000">
              <a:off x="3881891" y="4334266"/>
              <a:ext cx="808802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9" name="Title Text"/>
          <p:cNvSpPr txBox="1"/>
          <p:nvPr>
            <p:ph type="title"/>
          </p:nvPr>
        </p:nvSpPr>
        <p:spPr>
          <a:xfrm>
            <a:off x="823850" y="1284674"/>
            <a:ext cx="4776000" cy="1300802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sz="quarter" idx="1"/>
          </p:nvPr>
        </p:nvSpPr>
        <p:spPr>
          <a:xfrm>
            <a:off x="823850" y="2643122"/>
            <a:ext cx="4776000" cy="1218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xfrm>
            <a:off x="1297498" y="393749"/>
            <a:ext cx="7038903" cy="914102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idx="1"/>
          </p:nvPr>
        </p:nvSpPr>
        <p:spPr>
          <a:xfrm>
            <a:off x="1297498" y="1567548"/>
            <a:ext cx="7038903" cy="2911202"/>
          </a:xfrm>
          <a:prstGeom prst="rect">
            <a:avLst/>
          </a:prstGeom>
        </p:spPr>
        <p:txBody>
          <a:bodyPr lIns="91422" tIns="91422" rIns="91422" bIns="91422">
            <a:normAutofit fontScale="100000" lnSpcReduction="0"/>
          </a:bodyPr>
          <a:lstStyle>
            <a:lvl2pPr marL="968661" indent="-352711"/>
            <a:lvl3pPr marL="1425861" indent="-352711"/>
            <a:lvl4pPr marL="1883061" indent="-352711"/>
            <a:lvl5pPr marL="2340261" indent="-352711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8684351" y="4692393"/>
            <a:ext cx="336810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20"/>
          <p:cNvGrpSpPr/>
          <p:nvPr/>
        </p:nvGrpSpPr>
        <p:grpSpPr>
          <a:xfrm>
            <a:off x="4406398" y="-2"/>
            <a:ext cx="4737603" cy="5143070"/>
            <a:chOff x="0" y="0"/>
            <a:chExt cx="4737602" cy="5143068"/>
          </a:xfrm>
        </p:grpSpPr>
        <p:sp>
          <p:nvSpPr>
            <p:cNvPr id="29" name="Shape 21"/>
            <p:cNvSpPr/>
            <p:nvPr/>
          </p:nvSpPr>
          <p:spPr>
            <a:xfrm rot="5400000">
              <a:off x="1799" y="-1801"/>
              <a:ext cx="4734003" cy="4737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Shape 22"/>
            <p:cNvSpPr/>
            <p:nvPr/>
          </p:nvSpPr>
          <p:spPr>
            <a:xfrm rot="5400000">
              <a:off x="434724" y="5700"/>
              <a:ext cx="4298103" cy="428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Shape 23"/>
            <p:cNvSpPr/>
            <p:nvPr/>
          </p:nvSpPr>
          <p:spPr>
            <a:xfrm rot="16200000">
              <a:off x="1211998" y="1236468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Shape 24"/>
            <p:cNvSpPr/>
            <p:nvPr/>
          </p:nvSpPr>
          <p:spPr>
            <a:xfrm flipH="1">
              <a:off x="1443456" y="144395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Shape 25"/>
            <p:cNvSpPr/>
            <p:nvPr/>
          </p:nvSpPr>
          <p:spPr>
            <a:xfrm rot="16200000">
              <a:off x="1580680" y="246946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Shape 26"/>
            <p:cNvSpPr/>
            <p:nvPr/>
          </p:nvSpPr>
          <p:spPr>
            <a:xfrm flipH="1">
              <a:off x="1815714" y="2676954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Shape 27"/>
            <p:cNvSpPr/>
            <p:nvPr/>
          </p:nvSpPr>
          <p:spPr>
            <a:xfrm rot="16200000">
              <a:off x="2268940" y="1862018"/>
              <a:ext cx="808803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Shape 28"/>
            <p:cNvSpPr/>
            <p:nvPr/>
          </p:nvSpPr>
          <p:spPr>
            <a:xfrm flipH="1">
              <a:off x="2501699" y="2069505"/>
              <a:ext cx="808802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Shape 29"/>
            <p:cNvSpPr/>
            <p:nvPr/>
          </p:nvSpPr>
          <p:spPr>
            <a:xfrm rot="16200000">
              <a:off x="2454740" y="2477811"/>
              <a:ext cx="808804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Shape 30"/>
            <p:cNvSpPr/>
            <p:nvPr/>
          </p:nvSpPr>
          <p:spPr>
            <a:xfrm flipH="1">
              <a:off x="3558866" y="2692964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Shape 31"/>
            <p:cNvSpPr/>
            <p:nvPr/>
          </p:nvSpPr>
          <p:spPr>
            <a:xfrm flipH="1">
              <a:off x="3738683" y="330875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Shape 32"/>
            <p:cNvSpPr/>
            <p:nvPr/>
          </p:nvSpPr>
          <p:spPr>
            <a:xfrm rot="16200000">
              <a:off x="2641199" y="3095016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Shape 33"/>
            <p:cNvSpPr/>
            <p:nvPr/>
          </p:nvSpPr>
          <p:spPr>
            <a:xfrm flipH="1">
              <a:off x="2870249" y="3302503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Shape 34"/>
            <p:cNvSpPr/>
            <p:nvPr/>
          </p:nvSpPr>
          <p:spPr>
            <a:xfrm rot="16200000">
              <a:off x="2821014" y="3710808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Shape 35"/>
            <p:cNvSpPr/>
            <p:nvPr/>
          </p:nvSpPr>
          <p:spPr>
            <a:xfrm flipH="1">
              <a:off x="3056048" y="3918295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" name="Shape 36"/>
            <p:cNvSpPr/>
            <p:nvPr/>
          </p:nvSpPr>
          <p:spPr>
            <a:xfrm rot="16200000">
              <a:off x="3696092" y="3718474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" name="Shape 37"/>
            <p:cNvSpPr/>
            <p:nvPr/>
          </p:nvSpPr>
          <p:spPr>
            <a:xfrm flipH="1">
              <a:off x="3928134" y="3925961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" name="Shape 38"/>
            <p:cNvSpPr/>
            <p:nvPr/>
          </p:nvSpPr>
          <p:spPr>
            <a:xfrm rot="16200000">
              <a:off x="3881891" y="4334266"/>
              <a:ext cx="808802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8" name="Title Text"/>
          <p:cNvSpPr txBox="1"/>
          <p:nvPr>
            <p:ph type="title"/>
          </p:nvPr>
        </p:nvSpPr>
        <p:spPr>
          <a:xfrm>
            <a:off x="823850" y="2053000"/>
            <a:ext cx="4587000" cy="114870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97498" y="1567548"/>
            <a:ext cx="7038903" cy="2911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1297498" y="1567548"/>
            <a:ext cx="3403203" cy="2911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54"/>
          <p:cNvSpPr txBox="1"/>
          <p:nvPr>
            <p:ph type="body" sz="half" idx="13"/>
          </p:nvPr>
        </p:nvSpPr>
        <p:spPr>
          <a:xfrm>
            <a:off x="4933219" y="1567548"/>
            <a:ext cx="3403202" cy="2911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1297498" y="393749"/>
            <a:ext cx="3798903" cy="14931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297498" y="1972548"/>
            <a:ext cx="3798903" cy="2415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70"/>
          <p:cNvGrpSpPr/>
          <p:nvPr/>
        </p:nvGrpSpPr>
        <p:grpSpPr>
          <a:xfrm>
            <a:off x="4406398" y="-3"/>
            <a:ext cx="4737603" cy="5143505"/>
            <a:chOff x="0" y="-1"/>
            <a:chExt cx="4737602" cy="5143504"/>
          </a:xfrm>
        </p:grpSpPr>
        <p:sp>
          <p:nvSpPr>
            <p:cNvPr id="92" name="Shape 71"/>
            <p:cNvSpPr/>
            <p:nvPr/>
          </p:nvSpPr>
          <p:spPr>
            <a:xfrm rot="5400000">
              <a:off x="1499" y="-1502"/>
              <a:ext cx="4734604" cy="473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" name="Shape 72"/>
            <p:cNvSpPr/>
            <p:nvPr/>
          </p:nvSpPr>
          <p:spPr>
            <a:xfrm rot="5400000">
              <a:off x="434424" y="5998"/>
              <a:ext cx="4298703" cy="428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" name="Shape 73"/>
            <p:cNvSpPr/>
            <p:nvPr/>
          </p:nvSpPr>
          <p:spPr>
            <a:xfrm rot="16200000">
              <a:off x="1211998" y="1236640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" name="Shape 74"/>
            <p:cNvSpPr/>
            <p:nvPr/>
          </p:nvSpPr>
          <p:spPr>
            <a:xfrm flipH="1">
              <a:off x="1443456" y="144407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" name="Shape 75"/>
            <p:cNvSpPr/>
            <p:nvPr/>
          </p:nvSpPr>
          <p:spPr>
            <a:xfrm rot="16200000">
              <a:off x="1580680" y="2469742"/>
              <a:ext cx="808802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" name="Shape 76"/>
            <p:cNvSpPr/>
            <p:nvPr/>
          </p:nvSpPr>
          <p:spPr>
            <a:xfrm flipH="1">
              <a:off x="1815714" y="2677179"/>
              <a:ext cx="808803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" name="Shape 77"/>
            <p:cNvSpPr/>
            <p:nvPr/>
          </p:nvSpPr>
          <p:spPr>
            <a:xfrm rot="16200000">
              <a:off x="2268940" y="1862243"/>
              <a:ext cx="808803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" name="Shape 78"/>
            <p:cNvSpPr/>
            <p:nvPr/>
          </p:nvSpPr>
          <p:spPr>
            <a:xfrm flipH="1">
              <a:off x="2501699" y="2069679"/>
              <a:ext cx="808802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" name="Shape 79"/>
            <p:cNvSpPr/>
            <p:nvPr/>
          </p:nvSpPr>
          <p:spPr>
            <a:xfrm rot="16200000">
              <a:off x="2454740" y="2478087"/>
              <a:ext cx="808804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" name="Shape 80"/>
            <p:cNvSpPr/>
            <p:nvPr/>
          </p:nvSpPr>
          <p:spPr>
            <a:xfrm flipH="1">
              <a:off x="3558866" y="2693192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Shape 81"/>
            <p:cNvSpPr/>
            <p:nvPr/>
          </p:nvSpPr>
          <p:spPr>
            <a:xfrm flipH="1">
              <a:off x="3738683" y="330903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Shape 82"/>
            <p:cNvSpPr/>
            <p:nvPr/>
          </p:nvSpPr>
          <p:spPr>
            <a:xfrm rot="16200000">
              <a:off x="2641199" y="3095346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Shape 83"/>
            <p:cNvSpPr/>
            <p:nvPr/>
          </p:nvSpPr>
          <p:spPr>
            <a:xfrm flipH="1">
              <a:off x="2870249" y="3302782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Shape 84"/>
            <p:cNvSpPr/>
            <p:nvPr/>
          </p:nvSpPr>
          <p:spPr>
            <a:xfrm rot="16200000">
              <a:off x="2821014" y="3711190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Shape 85"/>
            <p:cNvSpPr/>
            <p:nvPr/>
          </p:nvSpPr>
          <p:spPr>
            <a:xfrm flipH="1">
              <a:off x="3056048" y="3918626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Shape 86"/>
            <p:cNvSpPr/>
            <p:nvPr/>
          </p:nvSpPr>
          <p:spPr>
            <a:xfrm rot="16200000">
              <a:off x="3696092" y="371885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Shape 87"/>
            <p:cNvSpPr/>
            <p:nvPr/>
          </p:nvSpPr>
          <p:spPr>
            <a:xfrm flipH="1">
              <a:off x="3928134" y="3926293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Shape 88"/>
            <p:cNvSpPr/>
            <p:nvPr/>
          </p:nvSpPr>
          <p:spPr>
            <a:xfrm rot="16200000">
              <a:off x="3881891" y="4334701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Title Text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xfrm>
            <a:off x="1297498" y="1658323"/>
            <a:ext cx="3036302" cy="17517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1297498" y="3537999"/>
            <a:ext cx="3036302" cy="506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65100" indent="-19050">
              <a:lnSpc>
                <a:spcPct val="100000"/>
              </a:lnSpc>
              <a:buClrTx/>
              <a:buSzTx/>
              <a:buFontTx/>
              <a:buNone/>
            </a:lvl1pPr>
            <a:lvl2pPr marL="165100" indent="146050">
              <a:lnSpc>
                <a:spcPct val="100000"/>
              </a:lnSpc>
              <a:buClrTx/>
              <a:buSzTx/>
              <a:buFontTx/>
              <a:buNone/>
            </a:lvl2pPr>
            <a:lvl3pPr marL="165100" indent="146050">
              <a:lnSpc>
                <a:spcPct val="100000"/>
              </a:lnSpc>
              <a:buClrTx/>
              <a:buSzTx/>
              <a:buFontTx/>
              <a:buNone/>
            </a:lvl3pPr>
            <a:lvl4pPr marL="165100" indent="146050">
              <a:lnSpc>
                <a:spcPct val="100000"/>
              </a:lnSpc>
              <a:buClrTx/>
              <a:buSzTx/>
              <a:buFontTx/>
              <a:buNone/>
            </a:lvl4pPr>
            <a:lvl5pPr marL="165100" indent="14605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97"/>
          <p:cNvSpPr txBox="1"/>
          <p:nvPr>
            <p:ph type="body" sz="quarter" idx="13"/>
          </p:nvPr>
        </p:nvSpPr>
        <p:spPr>
          <a:xfrm>
            <a:off x="4648200" y="1696598"/>
            <a:ext cx="3676800" cy="23475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00"/>
          <p:cNvGrpSpPr/>
          <p:nvPr/>
        </p:nvGrpSpPr>
        <p:grpSpPr>
          <a:xfrm>
            <a:off x="-3" y="4128572"/>
            <a:ext cx="698931" cy="684660"/>
            <a:chOff x="-1" y="0"/>
            <a:chExt cx="698929" cy="684659"/>
          </a:xfrm>
        </p:grpSpPr>
        <p:sp>
          <p:nvSpPr>
            <p:cNvPr id="129" name="Shape 101"/>
            <p:cNvSpPr/>
            <p:nvPr/>
          </p:nvSpPr>
          <p:spPr>
            <a:xfrm rot="16200000">
              <a:off x="-2" y="0"/>
              <a:ext cx="544804" cy="54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Shape 102"/>
            <p:cNvSpPr/>
            <p:nvPr/>
          </p:nvSpPr>
          <p:spPr>
            <a:xfrm flipH="1">
              <a:off x="154125" y="139856"/>
              <a:ext cx="544804" cy="54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812725" y="4305375"/>
            <a:ext cx="6936000" cy="5238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57"/>
          <p:cNvGrpSpPr/>
          <p:nvPr/>
        </p:nvGrpSpPr>
        <p:grpSpPr>
          <a:xfrm>
            <a:off x="-1" y="380998"/>
            <a:ext cx="1037855" cy="1016293"/>
            <a:chOff x="0" y="-1"/>
            <a:chExt cx="1037853" cy="1016291"/>
          </a:xfrm>
        </p:grpSpPr>
        <p:sp>
          <p:nvSpPr>
            <p:cNvPr id="2" name="Shape 58"/>
            <p:cNvSpPr/>
            <p:nvPr/>
          </p:nvSpPr>
          <p:spPr>
            <a:xfrm rot="16200000">
              <a:off x="0" y="-2"/>
              <a:ext cx="808803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" name="Shape 59"/>
            <p:cNvSpPr/>
            <p:nvPr/>
          </p:nvSpPr>
          <p:spPr>
            <a:xfrm flipH="1">
              <a:off x="229050" y="207487"/>
              <a:ext cx="808804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1297498" y="393749"/>
            <a:ext cx="7038903" cy="914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34"/>
          <p:cNvSpPr txBox="1"/>
          <p:nvPr>
            <p:ph type="ctrTitle"/>
          </p:nvPr>
        </p:nvSpPr>
        <p:spPr>
          <a:xfrm>
            <a:off x="3537150" y="1578399"/>
            <a:ext cx="5017500" cy="1578902"/>
          </a:xfrm>
          <a:prstGeom prst="rect">
            <a:avLst/>
          </a:prstGeom>
        </p:spPr>
        <p:txBody>
          <a:bodyPr/>
          <a:lstStyle>
            <a:lvl1pPr defTabSz="841247">
              <a:defRPr sz="3600"/>
            </a:lvl1pPr>
          </a:lstStyle>
          <a:p>
            <a:pPr/>
            <a:r>
              <a:t>ENSE 470, Milestone 7</a:t>
            </a:r>
          </a:p>
        </p:txBody>
      </p:sp>
      <p:sp>
        <p:nvSpPr>
          <p:cNvPr id="187" name="Shape 135"/>
          <p:cNvSpPr txBox="1"/>
          <p:nvPr>
            <p:ph type="subTitle" sz="quarter" idx="1"/>
          </p:nvPr>
        </p:nvSpPr>
        <p:spPr>
          <a:xfrm>
            <a:off x="4310548" y="3157298"/>
            <a:ext cx="3470703" cy="1744500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defRPr sz="2200"/>
            </a:pPr>
            <a:r>
              <a:t>Tiger Vikings</a:t>
            </a:r>
          </a:p>
          <a:p>
            <a:pPr marL="0" indent="0" defTabSz="859536">
              <a:defRPr sz="1200"/>
            </a:pPr>
            <a:r>
              <a:t>Uys Kriek</a:t>
            </a:r>
          </a:p>
          <a:p>
            <a:pPr marL="0" indent="0" defTabSz="859536">
              <a:defRPr sz="1200"/>
            </a:pPr>
            <a:r>
              <a:t>Jay Denesik</a:t>
            </a:r>
          </a:p>
          <a:p>
            <a:pPr marL="0" indent="0" defTabSz="859536">
              <a:defRPr sz="1200"/>
            </a:pPr>
            <a:r>
              <a:t>Samuel Iregbu</a:t>
            </a:r>
          </a:p>
          <a:p>
            <a:pPr marL="0" indent="0" defTabSz="859536">
              <a:defRPr sz="1200"/>
            </a:pPr>
            <a:r>
              <a:t>Christian Anwanaodung</a:t>
            </a:r>
          </a:p>
          <a:p>
            <a:pPr marL="0" indent="0" defTabSz="859536">
              <a:defRPr sz="1200"/>
            </a:pPr>
          </a:p>
          <a:p>
            <a:pPr marL="0" indent="0" defTabSz="859536">
              <a:defRPr sz="1200"/>
            </a:pPr>
            <a:r>
              <a:t>April 11th,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196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14" name="Shape 197" descr="Shape 1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136" y="1748500"/>
            <a:ext cx="2867027" cy="2381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02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17" name="Shape 203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 defTabSz="886967">
              <a:buSzTx/>
              <a:buNone/>
              <a:defRPr sz="1700"/>
            </a:pPr>
          </a:p>
          <a:p>
            <a:pPr marL="0" indent="0" defTabSz="886967">
              <a:spcBef>
                <a:spcPts val="1500"/>
              </a:spcBef>
              <a:buSzTx/>
              <a:buNone/>
              <a:defRPr sz="1700"/>
            </a:pPr>
            <a:r>
              <a:t>-Code is very readable</a:t>
            </a:r>
          </a:p>
          <a:p>
            <a:pPr marL="0" indent="0" defTabSz="886967">
              <a:spcBef>
                <a:spcPts val="1500"/>
              </a:spcBef>
              <a:buSzTx/>
              <a:buNone/>
              <a:defRPr sz="1700"/>
            </a:pPr>
            <a:r>
              <a:t>	- Easy to follow</a:t>
            </a:r>
          </a:p>
          <a:p>
            <a:pPr marL="0" indent="0" defTabSz="886967">
              <a:spcBef>
                <a:spcPts val="1500"/>
              </a:spcBef>
              <a:buSzTx/>
              <a:buNone/>
              <a:defRPr sz="1700"/>
            </a:pPr>
            <a:r>
              <a:t>-Most of the ATDD’s passed</a:t>
            </a:r>
          </a:p>
          <a:p>
            <a:pPr marL="0" indent="0" defTabSz="886967">
              <a:spcBef>
                <a:spcPts val="1500"/>
              </a:spcBef>
              <a:buSzTx/>
              <a:buNone/>
              <a:defRPr sz="1700"/>
            </a:pPr>
            <a:r>
              <a:t>	- Some error notification ATDD’s failed</a:t>
            </a:r>
          </a:p>
          <a:p>
            <a:pPr marL="0" indent="0" defTabSz="886967">
              <a:spcBef>
                <a:spcPts val="1500"/>
              </a:spcBef>
              <a:buSzTx/>
              <a:buNone/>
              <a:defRPr sz="1700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creen Shot 2018-04-12 at 3.27.05 AM.png" descr="Screen Shot 2018-04-12 at 3.27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" y="338931"/>
            <a:ext cx="9105732" cy="4465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creen Shot 2018-04-12 at 3.28.04 AM.png" descr="Screen Shot 2018-04-12 at 3.28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" y="1504950"/>
            <a:ext cx="8585200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creen Shot 2018-04-12 at 3.27.27 AM.png" descr="Screen Shot 2018-04-12 at 3.27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77" y="634265"/>
            <a:ext cx="9046047" cy="3874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creen Shot 2018-04-12 at 3.28.21 AM.png" descr="Screen Shot 2018-04-12 at 3.2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61080"/>
            <a:ext cx="8597900" cy="2273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creen Shot 2018-04-12 at 3.28.32 AM.png" descr="Screen Shot 2018-04-12 at 3.28.3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750" y="2659608"/>
            <a:ext cx="8572500" cy="214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creen Shot 2018-04-12 at 3.28.53 AM.png" descr="Screen Shot 2018-04-12 at 3.28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46905"/>
            <a:ext cx="8597900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18-04-12 at 3.29.14 AM.png" descr="Screen Shot 2018-04-12 at 3.29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050" y="2682328"/>
            <a:ext cx="8597900" cy="213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 Shot 2018-04-12 at 3.29.41 AM.png" descr="Screen Shot 2018-04-12 at 3.29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403350"/>
            <a:ext cx="8597900" cy="233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TDD REVIEW"/>
          <p:cNvSpPr txBox="1"/>
          <p:nvPr>
            <p:ph type="title"/>
          </p:nvPr>
        </p:nvSpPr>
        <p:spPr>
          <a:xfrm>
            <a:off x="1297498" y="432094"/>
            <a:ext cx="7038903" cy="914102"/>
          </a:xfrm>
          <a:prstGeom prst="rect">
            <a:avLst/>
          </a:prstGeom>
        </p:spPr>
        <p:txBody>
          <a:bodyPr/>
          <a:lstStyle/>
          <a:p>
            <a:pPr/>
            <a:r>
              <a:t>ATDD REVIEW </a:t>
            </a:r>
          </a:p>
        </p:txBody>
      </p:sp>
      <p:sp>
        <p:nvSpPr>
          <p:cNvPr id="234" name="Their ATDD’s were relative easy to find on GitHub…"/>
          <p:cNvSpPr txBox="1"/>
          <p:nvPr>
            <p:ph type="body" idx="1"/>
          </p:nvPr>
        </p:nvSpPr>
        <p:spPr>
          <a:xfrm>
            <a:off x="1297498" y="1567548"/>
            <a:ext cx="7038903" cy="2911202"/>
          </a:xfrm>
          <a:prstGeom prst="rect">
            <a:avLst/>
          </a:prstGeom>
        </p:spPr>
        <p:txBody>
          <a:bodyPr/>
          <a:lstStyle/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Their ATDD’s were relative easy to find on GitHub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From the ATDD tests provided from Milestone 5 only 4 of them failed out of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08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37" name="Shape 209"/>
          <p:cNvSpPr txBox="1"/>
          <p:nvPr>
            <p:ph type="body" idx="1"/>
          </p:nvPr>
        </p:nvSpPr>
        <p:spPr>
          <a:xfrm>
            <a:off x="100950" y="1425549"/>
            <a:ext cx="7038900" cy="29112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Long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-A method contains too many lines of code</a:t>
            </a:r>
          </a:p>
        </p:txBody>
      </p:sp>
      <p:pic>
        <p:nvPicPr>
          <p:cNvPr id="238" name="Shape 210" descr="Shape 2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9748" y="435073"/>
            <a:ext cx="3502278" cy="4138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40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190" name="Shape 142" descr="Shape 1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024" y="1157867"/>
            <a:ext cx="7689851" cy="3828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15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41" name="Shape 216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-Long Parameter List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Too many parameters being passed into a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Example: </a:t>
            </a:r>
          </a:p>
        </p:txBody>
      </p:sp>
      <p:pic>
        <p:nvPicPr>
          <p:cNvPr id="242" name="Screen Shot 2018-04-12 at 8.44.52 AM.png" descr="Screen Shot 2018-04-12 at 8.44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68762"/>
            <a:ext cx="9144000" cy="777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 Shot 2018-04-12 at 8.46.22 AM.png" descr="Screen Shot 2018-04-12 at 8.46.2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042316"/>
            <a:ext cx="9144000" cy="208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21"/>
          <p:cNvSpPr txBox="1"/>
          <p:nvPr>
            <p:ph type="title"/>
          </p:nvPr>
        </p:nvSpPr>
        <p:spPr>
          <a:xfrm>
            <a:off x="1052550" y="432094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46" name="Shape 222"/>
          <p:cNvSpPr txBox="1"/>
          <p:nvPr>
            <p:ph type="body" idx="1"/>
          </p:nvPr>
        </p:nvSpPr>
        <p:spPr>
          <a:xfrm>
            <a:off x="976500" y="1144774"/>
            <a:ext cx="5309700" cy="36921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-Data class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Request class contains only fields and constructor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Data is not operated on within the Request class</a:t>
            </a:r>
          </a:p>
        </p:txBody>
      </p:sp>
      <p:pic>
        <p:nvPicPr>
          <p:cNvPr id="247" name="Shape 223" descr="Shape 2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200" y="241675"/>
            <a:ext cx="2303225" cy="456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factor review"/>
          <p:cNvSpPr txBox="1"/>
          <p:nvPr>
            <p:ph type="title"/>
          </p:nvPr>
        </p:nvSpPr>
        <p:spPr>
          <a:xfrm>
            <a:off x="1297498" y="393749"/>
            <a:ext cx="7038903" cy="914101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50" name="Code smells…"/>
          <p:cNvSpPr txBox="1"/>
          <p:nvPr>
            <p:ph type="body" idx="1"/>
          </p:nvPr>
        </p:nvSpPr>
        <p:spPr>
          <a:xfrm>
            <a:off x="1297498" y="1116149"/>
            <a:ext cx="7038903" cy="2911202"/>
          </a:xfrm>
          <a:prstGeom prst="rect">
            <a:avLst/>
          </a:prstGeom>
        </p:spPr>
        <p:txBody>
          <a:bodyPr/>
          <a:lstStyle/>
          <a:p>
            <a:pPr marL="576872" indent="-430822">
              <a:spcBef>
                <a:spcPts val="1600"/>
              </a:spcBef>
              <a:buSzPts val="1800"/>
              <a:defRPr b="1" sz="1800"/>
            </a:pPr>
            <a:r>
              <a:t>Documentation:</a:t>
            </a:r>
            <a:r>
              <a:rPr b="0"/>
              <a:t> Documentation plays a vital role when it comes to development. One should always have comments that explains the logic of an entire program or the different code segments in the program.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28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53" name="Shape 229"/>
          <p:cNvSpPr txBox="1"/>
          <p:nvPr>
            <p:ph type="body" idx="1"/>
          </p:nvPr>
        </p:nvSpPr>
        <p:spPr>
          <a:xfrm>
            <a:off x="1297499" y="1184998"/>
            <a:ext cx="7171802" cy="27735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State design pattern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-Depending on which person you sign in as, defines what you can and cannot do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IE. Approvers cannot request software, whereas users can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34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56" name="Shape 235"/>
          <p:cNvSpPr txBox="1"/>
          <p:nvPr>
            <p:ph type="body" sz="half" idx="1"/>
          </p:nvPr>
        </p:nvSpPr>
        <p:spPr>
          <a:xfrm>
            <a:off x="1297498" y="1184998"/>
            <a:ext cx="6340504" cy="27735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Main design pattern used was Model-View-Controller</a:t>
            </a:r>
          </a:p>
          <a:p>
            <a:pPr marL="0" indent="457200">
              <a:spcBef>
                <a:spcPts val="1600"/>
              </a:spcBef>
              <a:buSzTx/>
              <a:buNone/>
              <a:defRPr sz="1800"/>
            </a:pPr>
            <a:r>
              <a:t>-Appropriate for this project</a:t>
            </a:r>
          </a:p>
        </p:txBody>
      </p:sp>
      <p:pic>
        <p:nvPicPr>
          <p:cNvPr id="257" name="Shape 236" descr="Shape 2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199" y="2052298"/>
            <a:ext cx="2553001" cy="2808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41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Group reflection</a:t>
            </a:r>
          </a:p>
        </p:txBody>
      </p:sp>
      <p:sp>
        <p:nvSpPr>
          <p:cNvPr id="260" name="Shape 242"/>
          <p:cNvSpPr txBox="1"/>
          <p:nvPr>
            <p:ph type="body" idx="1"/>
          </p:nvPr>
        </p:nvSpPr>
        <p:spPr>
          <a:xfrm>
            <a:off x="1297500" y="1238823"/>
            <a:ext cx="6543300" cy="3653403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buSzTx/>
              <a:buNone/>
              <a:defRPr sz="1200"/>
            </a:pPr>
            <a:r>
              <a:t>How did you feel about this milestone? What did you like about it? What did you dislike?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	</a:t>
            </a:r>
            <a:r>
              <a:rPr sz="900"/>
              <a:t>-Understanding code could be difficult if not familiar with language</a:t>
            </a:r>
            <a:endParaRPr sz="900"/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-What did you learn about yourself as you collaborated and worked through this milestone?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	</a:t>
            </a:r>
            <a:r>
              <a:rPr sz="900"/>
              <a:t>-We learned how to laugh and enjoy ourselves while working</a:t>
            </a:r>
            <a:endParaRPr sz="900"/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-How will you use what you have learned going forward?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	</a:t>
            </a:r>
            <a:r>
              <a:rPr sz="900"/>
              <a:t>- Refactoring guru website was very useful. Taught us skills that will come in handy in our future careers</a:t>
            </a:r>
            <a:endParaRPr sz="900"/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-What “stuff &amp; things” related to this milestone would you want help with?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	- </a:t>
            </a:r>
            <a:r>
              <a:rPr sz="900"/>
              <a:t>Nothing it was good.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47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193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549" y="1269182"/>
            <a:ext cx="7038902" cy="3475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54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196" name="Shape 156" descr="Shape 1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449" y="1307849"/>
            <a:ext cx="6659275" cy="330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61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199" name="Shape 163" descr="Shape 1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673" y="1052122"/>
            <a:ext cx="6950653" cy="3466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68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02" name="Shape 170" descr="Shape 1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498" y="1003748"/>
            <a:ext cx="6549003" cy="3537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175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05" name="Shape 177" descr="Shape 1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11" y="1130050"/>
            <a:ext cx="8031277" cy="3292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82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08" name="Shape 184" descr="Shape 1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60" y="1755450"/>
            <a:ext cx="7847565" cy="2094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189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11" name="Shape 191" descr="Shape 1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301" y="1402423"/>
            <a:ext cx="7742226" cy="3064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212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212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