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EE2"/>
          </a:solidFill>
        </a:fill>
      </a:tcStyle>
    </a:wholeTbl>
    <a:band2H>
      <a:tcTxStyle b="def" i="def"/>
      <a:tcStyle>
        <a:tcBdr/>
        <a:fill>
          <a:solidFill>
            <a:srgbClr val="E6E8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0D2"/>
          </a:solidFill>
        </a:fill>
      </a:tcStyle>
    </a:wholeTbl>
    <a:band2H>
      <a:tcTxStyle b="def" i="def"/>
      <a:tcStyle>
        <a:tcBdr/>
        <a:fill>
          <a:solidFill>
            <a:srgbClr val="E8E9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1CB"/>
          </a:solidFill>
        </a:fill>
      </a:tcStyle>
    </a:wholeTbl>
    <a:band2H>
      <a:tcTxStyle b="def" i="def"/>
      <a:tcStyle>
        <a:tcBdr/>
        <a:fill>
          <a:solidFill>
            <a:srgbClr val="FCE9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1B212C"/>
        </a:fontRef>
        <a:srgbClr val="1B21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B212C"/>
        </a:fontRef>
        <a:srgbClr val="1B21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1B212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1B212C">
              <a:alpha val="20000"/>
            </a:srgbClr>
          </a:solidFill>
        </a:fill>
      </a:tcStyle>
    </a:firstCol>
    <a:lastRow>
      <a:tcTxStyle b="on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508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0"/>
          <p:cNvSpPr/>
          <p:nvPr/>
        </p:nvSpPr>
        <p:spPr>
          <a:xfrm rot="5400000">
            <a:off x="7500300" y="504"/>
            <a:ext cx="1643701" cy="1643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3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6" name="Shape 11"/>
          <p:cNvGrpSpPr/>
          <p:nvPr/>
        </p:nvGrpSpPr>
        <p:grpSpPr>
          <a:xfrm>
            <a:off x="-1" y="490"/>
            <a:ext cx="5153707" cy="5134399"/>
            <a:chOff x="0" y="0"/>
            <a:chExt cx="5153705" cy="5134398"/>
          </a:xfrm>
        </p:grpSpPr>
        <p:sp>
          <p:nvSpPr>
            <p:cNvPr id="12" name="Shape 12"/>
            <p:cNvSpPr/>
            <p:nvPr/>
          </p:nvSpPr>
          <p:spPr>
            <a:xfrm rot="16200000">
              <a:off x="9730" y="-9576"/>
              <a:ext cx="5134250" cy="5153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0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" name="Shape 13"/>
            <p:cNvSpPr/>
            <p:nvPr/>
          </p:nvSpPr>
          <p:spPr>
            <a:xfrm rot="16200000">
              <a:off x="7343" y="1134430"/>
              <a:ext cx="3982213" cy="3996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695"/>
                  </a:moveTo>
                  <a:lnTo>
                    <a:pt x="1269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0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" name="Shape 14"/>
            <p:cNvSpPr/>
            <p:nvPr/>
          </p:nvSpPr>
          <p:spPr>
            <a:xfrm rot="16200000">
              <a:off x="5785" y="-4290"/>
              <a:ext cx="2291522" cy="23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87836"/>
              <a:ext cx="2300101" cy="2291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7" name="Title Text"/>
          <p:cNvSpPr txBox="1"/>
          <p:nvPr>
            <p:ph type="title"/>
          </p:nvPr>
        </p:nvSpPr>
        <p:spPr>
          <a:xfrm>
            <a:off x="3537149" y="1578399"/>
            <a:ext cx="5017501" cy="15789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5083950" y="3924925"/>
            <a:ext cx="3470701" cy="506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Shape 106"/>
          <p:cNvGrpSpPr/>
          <p:nvPr/>
        </p:nvGrpSpPr>
        <p:grpSpPr>
          <a:xfrm>
            <a:off x="4406399" y="-1"/>
            <a:ext cx="4737602" cy="5143067"/>
            <a:chOff x="0" y="0"/>
            <a:chExt cx="4737600" cy="5143065"/>
          </a:xfrm>
        </p:grpSpPr>
        <p:sp>
          <p:nvSpPr>
            <p:cNvPr id="152" name="Shape 107"/>
            <p:cNvSpPr/>
            <p:nvPr/>
          </p:nvSpPr>
          <p:spPr>
            <a:xfrm rot="5400000">
              <a:off x="1799" y="-1801"/>
              <a:ext cx="4734001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" name="Shape 108"/>
            <p:cNvSpPr/>
            <p:nvPr/>
          </p:nvSpPr>
          <p:spPr>
            <a:xfrm rot="5400000">
              <a:off x="434724" y="5700"/>
              <a:ext cx="4298101" cy="428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" name="Shape 109"/>
            <p:cNvSpPr/>
            <p:nvPr/>
          </p:nvSpPr>
          <p:spPr>
            <a:xfrm rot="16200000">
              <a:off x="1211998" y="123646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" name="Shape 110"/>
            <p:cNvSpPr/>
            <p:nvPr/>
          </p:nvSpPr>
          <p:spPr>
            <a:xfrm flipH="1">
              <a:off x="1443456" y="144395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" name="Shape 111"/>
            <p:cNvSpPr/>
            <p:nvPr/>
          </p:nvSpPr>
          <p:spPr>
            <a:xfrm rot="16200000">
              <a:off x="1580680" y="24694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" name="Shape 112"/>
            <p:cNvSpPr/>
            <p:nvPr/>
          </p:nvSpPr>
          <p:spPr>
            <a:xfrm flipH="1">
              <a:off x="1815714" y="267695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" name="Shape 113"/>
            <p:cNvSpPr/>
            <p:nvPr/>
          </p:nvSpPr>
          <p:spPr>
            <a:xfrm rot="16200000">
              <a:off x="2268940" y="186201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" name="Shape 114"/>
            <p:cNvSpPr/>
            <p:nvPr/>
          </p:nvSpPr>
          <p:spPr>
            <a:xfrm flipH="1">
              <a:off x="2501698" y="206950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" name="Shape 115"/>
            <p:cNvSpPr/>
            <p:nvPr/>
          </p:nvSpPr>
          <p:spPr>
            <a:xfrm rot="16200000">
              <a:off x="2454740" y="2477810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" name="Shape 116"/>
            <p:cNvSpPr/>
            <p:nvPr/>
          </p:nvSpPr>
          <p:spPr>
            <a:xfrm flipH="1">
              <a:off x="3558865" y="2692963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" name="Shape 117"/>
            <p:cNvSpPr/>
            <p:nvPr/>
          </p:nvSpPr>
          <p:spPr>
            <a:xfrm flipH="1">
              <a:off x="3738682" y="330875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" name="Shape 118"/>
            <p:cNvSpPr/>
            <p:nvPr/>
          </p:nvSpPr>
          <p:spPr>
            <a:xfrm rot="16200000">
              <a:off x="2641198" y="3095015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" name="Shape 119"/>
            <p:cNvSpPr/>
            <p:nvPr/>
          </p:nvSpPr>
          <p:spPr>
            <a:xfrm flipH="1">
              <a:off x="2870248" y="3302502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" name="Shape 120"/>
            <p:cNvSpPr/>
            <p:nvPr/>
          </p:nvSpPr>
          <p:spPr>
            <a:xfrm rot="16200000">
              <a:off x="2821013" y="3710807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" name="Shape 121"/>
            <p:cNvSpPr/>
            <p:nvPr/>
          </p:nvSpPr>
          <p:spPr>
            <a:xfrm flipH="1">
              <a:off x="3056047" y="3918294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" name="Shape 122"/>
            <p:cNvSpPr/>
            <p:nvPr/>
          </p:nvSpPr>
          <p:spPr>
            <a:xfrm rot="16200000">
              <a:off x="3696091" y="371847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" name="Shape 123"/>
            <p:cNvSpPr/>
            <p:nvPr/>
          </p:nvSpPr>
          <p:spPr>
            <a:xfrm flipH="1">
              <a:off x="3928133" y="392596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" name="Shape 124"/>
            <p:cNvSpPr/>
            <p:nvPr/>
          </p:nvSpPr>
          <p:spPr>
            <a:xfrm rot="16200000">
              <a:off x="3881890" y="43342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71" name="Title Text"/>
          <p:cNvSpPr txBox="1"/>
          <p:nvPr>
            <p:ph type="title"/>
          </p:nvPr>
        </p:nvSpPr>
        <p:spPr>
          <a:xfrm>
            <a:off x="823850" y="1284674"/>
            <a:ext cx="4776000" cy="1300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sz="quarter" idx="1"/>
          </p:nvPr>
        </p:nvSpPr>
        <p:spPr>
          <a:xfrm>
            <a:off x="823850" y="2643123"/>
            <a:ext cx="4776000" cy="1218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Shape 42"/>
          <p:cNvGrpSpPr/>
          <p:nvPr/>
        </p:nvGrpSpPr>
        <p:grpSpPr>
          <a:xfrm>
            <a:off x="-1" y="380998"/>
            <a:ext cx="1037855" cy="1016293"/>
            <a:chOff x="0" y="-1"/>
            <a:chExt cx="1037853" cy="1016291"/>
          </a:xfrm>
        </p:grpSpPr>
        <p:sp>
          <p:nvSpPr>
            <p:cNvPr id="187" name="Shape 43"/>
            <p:cNvSpPr/>
            <p:nvPr/>
          </p:nvSpPr>
          <p:spPr>
            <a:xfrm rot="16200000">
              <a:off x="0" y="-2"/>
              <a:ext cx="808803" cy="808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8" name="Shape 44"/>
            <p:cNvSpPr/>
            <p:nvPr/>
          </p:nvSpPr>
          <p:spPr>
            <a:xfrm flipH="1">
              <a:off x="229050" y="207487"/>
              <a:ext cx="808804" cy="808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90" name="Title Text"/>
          <p:cNvSpPr txBox="1"/>
          <p:nvPr>
            <p:ph type="title"/>
          </p:nvPr>
        </p:nvSpPr>
        <p:spPr>
          <a:xfrm>
            <a:off x="1297498" y="393749"/>
            <a:ext cx="7038903" cy="914102"/>
          </a:xfrm>
          <a:prstGeom prst="rect">
            <a:avLst/>
          </a:prstGeom>
        </p:spPr>
        <p:txBody>
          <a:bodyPr lIns="91423" tIns="91423" rIns="91423" bIns="91423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91" name="Body Level One…"/>
          <p:cNvSpPr txBox="1"/>
          <p:nvPr>
            <p:ph type="body" idx="1"/>
          </p:nvPr>
        </p:nvSpPr>
        <p:spPr>
          <a:xfrm>
            <a:off x="1297498" y="1567548"/>
            <a:ext cx="7038903" cy="2911202"/>
          </a:xfrm>
          <a:prstGeom prst="rect">
            <a:avLst/>
          </a:prstGeom>
        </p:spPr>
        <p:txBody>
          <a:bodyPr lIns="91423" tIns="91423" rIns="91423" bIns="91423">
            <a:normAutofit fontScale="100000" lnSpcReduction="0"/>
          </a:bodyPr>
          <a:lstStyle>
            <a:lvl2pPr marL="968662" indent="-352712"/>
            <a:lvl3pPr marL="1425862" indent="-352712"/>
            <a:lvl4pPr marL="1883062" indent="-352712"/>
            <a:lvl5pPr marL="2340262" indent="-35271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xfrm>
            <a:off x="8684348" y="4692392"/>
            <a:ext cx="336812" cy="335249"/>
          </a:xfrm>
          <a:prstGeom prst="rect">
            <a:avLst/>
          </a:prstGeom>
        </p:spPr>
        <p:txBody>
          <a:bodyPr lIns="91423" tIns="91423" rIns="91423" bIns="91423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Shape 20"/>
          <p:cNvGrpSpPr/>
          <p:nvPr/>
        </p:nvGrpSpPr>
        <p:grpSpPr>
          <a:xfrm>
            <a:off x="4406399" y="-1"/>
            <a:ext cx="4737602" cy="5143067"/>
            <a:chOff x="0" y="0"/>
            <a:chExt cx="4737600" cy="5143065"/>
          </a:xfrm>
        </p:grpSpPr>
        <p:sp>
          <p:nvSpPr>
            <p:cNvPr id="26" name="Shape 21"/>
            <p:cNvSpPr/>
            <p:nvPr/>
          </p:nvSpPr>
          <p:spPr>
            <a:xfrm rot="5400000">
              <a:off x="1799" y="-1801"/>
              <a:ext cx="4734001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" name="Shape 22"/>
            <p:cNvSpPr/>
            <p:nvPr/>
          </p:nvSpPr>
          <p:spPr>
            <a:xfrm rot="5400000">
              <a:off x="434724" y="5700"/>
              <a:ext cx="4298101" cy="428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" name="Shape 23"/>
            <p:cNvSpPr/>
            <p:nvPr/>
          </p:nvSpPr>
          <p:spPr>
            <a:xfrm rot="16200000">
              <a:off x="1211998" y="123646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" name="Shape 24"/>
            <p:cNvSpPr/>
            <p:nvPr/>
          </p:nvSpPr>
          <p:spPr>
            <a:xfrm flipH="1">
              <a:off x="1443456" y="144395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" name="Shape 25"/>
            <p:cNvSpPr/>
            <p:nvPr/>
          </p:nvSpPr>
          <p:spPr>
            <a:xfrm rot="16200000">
              <a:off x="1580680" y="24694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" name="Shape 26"/>
            <p:cNvSpPr/>
            <p:nvPr/>
          </p:nvSpPr>
          <p:spPr>
            <a:xfrm flipH="1">
              <a:off x="1815714" y="267695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" name="Shape 27"/>
            <p:cNvSpPr/>
            <p:nvPr/>
          </p:nvSpPr>
          <p:spPr>
            <a:xfrm rot="16200000">
              <a:off x="2268940" y="186201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" name="Shape 28"/>
            <p:cNvSpPr/>
            <p:nvPr/>
          </p:nvSpPr>
          <p:spPr>
            <a:xfrm flipH="1">
              <a:off x="2501698" y="206950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" name="Shape 29"/>
            <p:cNvSpPr/>
            <p:nvPr/>
          </p:nvSpPr>
          <p:spPr>
            <a:xfrm rot="16200000">
              <a:off x="2454740" y="2477810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" name="Shape 30"/>
            <p:cNvSpPr/>
            <p:nvPr/>
          </p:nvSpPr>
          <p:spPr>
            <a:xfrm flipH="1">
              <a:off x="3558865" y="2692963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" name="Shape 31"/>
            <p:cNvSpPr/>
            <p:nvPr/>
          </p:nvSpPr>
          <p:spPr>
            <a:xfrm flipH="1">
              <a:off x="3738682" y="330875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" name="Shape 32"/>
            <p:cNvSpPr/>
            <p:nvPr/>
          </p:nvSpPr>
          <p:spPr>
            <a:xfrm rot="16200000">
              <a:off x="2641198" y="3095015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" name="Shape 33"/>
            <p:cNvSpPr/>
            <p:nvPr/>
          </p:nvSpPr>
          <p:spPr>
            <a:xfrm flipH="1">
              <a:off x="2870248" y="3302502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" name="Shape 34"/>
            <p:cNvSpPr/>
            <p:nvPr/>
          </p:nvSpPr>
          <p:spPr>
            <a:xfrm rot="16200000">
              <a:off x="2821013" y="3710807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" name="Shape 35"/>
            <p:cNvSpPr/>
            <p:nvPr/>
          </p:nvSpPr>
          <p:spPr>
            <a:xfrm flipH="1">
              <a:off x="3056047" y="3918294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" name="Shape 36"/>
            <p:cNvSpPr/>
            <p:nvPr/>
          </p:nvSpPr>
          <p:spPr>
            <a:xfrm rot="16200000">
              <a:off x="3696091" y="371847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" name="Shape 37"/>
            <p:cNvSpPr/>
            <p:nvPr/>
          </p:nvSpPr>
          <p:spPr>
            <a:xfrm flipH="1">
              <a:off x="3928133" y="392596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" name="Shape 38"/>
            <p:cNvSpPr/>
            <p:nvPr/>
          </p:nvSpPr>
          <p:spPr>
            <a:xfrm rot="16200000">
              <a:off x="3881890" y="43342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5" name="Title Text"/>
          <p:cNvSpPr txBox="1"/>
          <p:nvPr>
            <p:ph type="title"/>
          </p:nvPr>
        </p:nvSpPr>
        <p:spPr>
          <a:xfrm>
            <a:off x="823850" y="2053000"/>
            <a:ext cx="4587000" cy="11487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42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53" name="Shape 43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" name="Shape 44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6" name="Title Text"/>
          <p:cNvSpPr txBox="1"/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297499" y="1567549"/>
            <a:ext cx="7038901" cy="2911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49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65" name="Shape 50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" name="Shape 51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8" name="Title Text"/>
          <p:cNvSpPr txBox="1"/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half" idx="1"/>
          </p:nvPr>
        </p:nvSpPr>
        <p:spPr>
          <a:xfrm>
            <a:off x="1297499" y="1567549"/>
            <a:ext cx="3403201" cy="2911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54"/>
          <p:cNvSpPr txBox="1"/>
          <p:nvPr>
            <p:ph type="body" sz="half" idx="13"/>
          </p:nvPr>
        </p:nvSpPr>
        <p:spPr>
          <a:xfrm>
            <a:off x="4933220" y="1567549"/>
            <a:ext cx="3403201" cy="2911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 57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78" name="Shape 58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" name="Shape 59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81" name="Title Text"/>
          <p:cNvSpPr txBox="1"/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Shape 63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89" name="Shape 64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" name="Shape 65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2" name="Title Text"/>
          <p:cNvSpPr txBox="1"/>
          <p:nvPr>
            <p:ph type="title"/>
          </p:nvPr>
        </p:nvSpPr>
        <p:spPr>
          <a:xfrm>
            <a:off x="1297499" y="393749"/>
            <a:ext cx="3798901" cy="1493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97499" y="1972549"/>
            <a:ext cx="3798901" cy="2415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Shape 70"/>
          <p:cNvGrpSpPr/>
          <p:nvPr/>
        </p:nvGrpSpPr>
        <p:grpSpPr>
          <a:xfrm>
            <a:off x="4406399" y="-1"/>
            <a:ext cx="4737602" cy="5143502"/>
            <a:chOff x="0" y="0"/>
            <a:chExt cx="4737600" cy="5143500"/>
          </a:xfrm>
        </p:grpSpPr>
        <p:sp>
          <p:nvSpPr>
            <p:cNvPr id="101" name="Shape 71"/>
            <p:cNvSpPr/>
            <p:nvPr/>
          </p:nvSpPr>
          <p:spPr>
            <a:xfrm rot="5400000">
              <a:off x="1499" y="-1501"/>
              <a:ext cx="4734601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" name="Shape 72"/>
            <p:cNvSpPr/>
            <p:nvPr/>
          </p:nvSpPr>
          <p:spPr>
            <a:xfrm rot="5400000">
              <a:off x="434424" y="5999"/>
              <a:ext cx="4298701" cy="4286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" name="Shape 73"/>
            <p:cNvSpPr/>
            <p:nvPr/>
          </p:nvSpPr>
          <p:spPr>
            <a:xfrm rot="16200000">
              <a:off x="1211998" y="123664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" name="Shape 74"/>
            <p:cNvSpPr/>
            <p:nvPr/>
          </p:nvSpPr>
          <p:spPr>
            <a:xfrm flipH="1">
              <a:off x="1443456" y="1444077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" name="Shape 75"/>
            <p:cNvSpPr/>
            <p:nvPr/>
          </p:nvSpPr>
          <p:spPr>
            <a:xfrm rot="16200000">
              <a:off x="1580680" y="2469742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" name="Shape 76"/>
            <p:cNvSpPr/>
            <p:nvPr/>
          </p:nvSpPr>
          <p:spPr>
            <a:xfrm flipH="1">
              <a:off x="1815714" y="2677179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" name="Shape 77"/>
            <p:cNvSpPr/>
            <p:nvPr/>
          </p:nvSpPr>
          <p:spPr>
            <a:xfrm rot="16200000">
              <a:off x="2268940" y="186224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" name="Shape 78"/>
            <p:cNvSpPr/>
            <p:nvPr/>
          </p:nvSpPr>
          <p:spPr>
            <a:xfrm flipH="1">
              <a:off x="2501698" y="2069679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" name="Shape 79"/>
            <p:cNvSpPr/>
            <p:nvPr/>
          </p:nvSpPr>
          <p:spPr>
            <a:xfrm rot="16200000">
              <a:off x="2454740" y="2478087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0" name="Shape 80"/>
            <p:cNvSpPr/>
            <p:nvPr/>
          </p:nvSpPr>
          <p:spPr>
            <a:xfrm flipH="1">
              <a:off x="3558865" y="2693191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" name="Shape 81"/>
            <p:cNvSpPr/>
            <p:nvPr/>
          </p:nvSpPr>
          <p:spPr>
            <a:xfrm flipH="1">
              <a:off x="3738682" y="330903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" name="Shape 82"/>
            <p:cNvSpPr/>
            <p:nvPr/>
          </p:nvSpPr>
          <p:spPr>
            <a:xfrm rot="16200000">
              <a:off x="2641198" y="3095345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" name="Shape 83"/>
            <p:cNvSpPr/>
            <p:nvPr/>
          </p:nvSpPr>
          <p:spPr>
            <a:xfrm flipH="1">
              <a:off x="2870248" y="3302781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4" name="Shape 84"/>
            <p:cNvSpPr/>
            <p:nvPr/>
          </p:nvSpPr>
          <p:spPr>
            <a:xfrm rot="16200000">
              <a:off x="2821013" y="3711189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" name="Shape 85"/>
            <p:cNvSpPr/>
            <p:nvPr/>
          </p:nvSpPr>
          <p:spPr>
            <a:xfrm flipH="1">
              <a:off x="3056047" y="3918625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" name="Shape 86"/>
            <p:cNvSpPr/>
            <p:nvPr/>
          </p:nvSpPr>
          <p:spPr>
            <a:xfrm rot="16200000">
              <a:off x="3696091" y="371885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" name="Shape 87"/>
            <p:cNvSpPr/>
            <p:nvPr/>
          </p:nvSpPr>
          <p:spPr>
            <a:xfrm flipH="1">
              <a:off x="3928133" y="3926292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" name="Shape 88"/>
            <p:cNvSpPr/>
            <p:nvPr/>
          </p:nvSpPr>
          <p:spPr>
            <a:xfrm rot="16200000">
              <a:off x="3881890" y="433470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20" name="Title Text"/>
          <p:cNvSpPr txBox="1"/>
          <p:nvPr>
            <p:ph type="title"/>
          </p:nvPr>
        </p:nvSpPr>
        <p:spPr>
          <a:xfrm>
            <a:off x="823850" y="866775"/>
            <a:ext cx="4587000" cy="3521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Shape 92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128" name="Shape 93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" name="Shape 94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1" name="Title Text"/>
          <p:cNvSpPr txBox="1"/>
          <p:nvPr>
            <p:ph type="title"/>
          </p:nvPr>
        </p:nvSpPr>
        <p:spPr>
          <a:xfrm>
            <a:off x="1297499" y="1658324"/>
            <a:ext cx="3036301" cy="1751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32" name="Body Level One…"/>
          <p:cNvSpPr txBox="1"/>
          <p:nvPr>
            <p:ph type="body" sz="quarter" idx="1"/>
          </p:nvPr>
        </p:nvSpPr>
        <p:spPr>
          <a:xfrm>
            <a:off x="1297499" y="3537999"/>
            <a:ext cx="3036301" cy="506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hape 97"/>
          <p:cNvSpPr txBox="1"/>
          <p:nvPr>
            <p:ph type="body" sz="quarter" idx="13"/>
          </p:nvPr>
        </p:nvSpPr>
        <p:spPr>
          <a:xfrm>
            <a:off x="4648200" y="1696599"/>
            <a:ext cx="3676800" cy="2347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Shape 100"/>
          <p:cNvGrpSpPr/>
          <p:nvPr/>
        </p:nvGrpSpPr>
        <p:grpSpPr>
          <a:xfrm>
            <a:off x="-1" y="4128572"/>
            <a:ext cx="698927" cy="684658"/>
            <a:chOff x="0" y="0"/>
            <a:chExt cx="698925" cy="684656"/>
          </a:xfrm>
        </p:grpSpPr>
        <p:sp>
          <p:nvSpPr>
            <p:cNvPr id="141" name="Shape 101"/>
            <p:cNvSpPr/>
            <p:nvPr/>
          </p:nvSpPr>
          <p:spPr>
            <a:xfrm rot="16200000">
              <a:off x="-1" y="0"/>
              <a:ext cx="544801" cy="5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96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" name="Shape 102"/>
            <p:cNvSpPr/>
            <p:nvPr/>
          </p:nvSpPr>
          <p:spPr>
            <a:xfrm flipH="1">
              <a:off x="154125" y="139856"/>
              <a:ext cx="544801" cy="5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96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44" name="Body Level One…"/>
          <p:cNvSpPr txBox="1"/>
          <p:nvPr>
            <p:ph type="body" sz="quarter" idx="1"/>
          </p:nvPr>
        </p:nvSpPr>
        <p:spPr>
          <a:xfrm>
            <a:off x="812725" y="4305375"/>
            <a:ext cx="6936000" cy="523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134"/>
          <p:cNvSpPr txBox="1"/>
          <p:nvPr>
            <p:ph type="ctrTitle"/>
          </p:nvPr>
        </p:nvSpPr>
        <p:spPr>
          <a:xfrm>
            <a:off x="3537150" y="1578399"/>
            <a:ext cx="5017500" cy="1578901"/>
          </a:xfrm>
          <a:prstGeom prst="rect">
            <a:avLst/>
          </a:prstGeom>
        </p:spPr>
        <p:txBody>
          <a:bodyPr/>
          <a:lstStyle>
            <a:lvl1pPr defTabSz="841247">
              <a:defRPr sz="3680"/>
            </a:lvl1pPr>
          </a:lstStyle>
          <a:p>
            <a:pPr/>
            <a:r>
              <a:t>ENSE 470, Milestone 7</a:t>
            </a:r>
          </a:p>
        </p:txBody>
      </p:sp>
      <p:sp>
        <p:nvSpPr>
          <p:cNvPr id="202" name="Shape 135"/>
          <p:cNvSpPr txBox="1"/>
          <p:nvPr>
            <p:ph type="subTitle" sz="quarter" idx="1"/>
          </p:nvPr>
        </p:nvSpPr>
        <p:spPr>
          <a:xfrm>
            <a:off x="4310549" y="3157299"/>
            <a:ext cx="3470702" cy="1744500"/>
          </a:xfrm>
          <a:prstGeom prst="rect">
            <a:avLst/>
          </a:prstGeom>
        </p:spPr>
        <p:txBody>
          <a:bodyPr/>
          <a:lstStyle/>
          <a:p>
            <a:pPr marL="0" indent="0" defTabSz="859536">
              <a:defRPr sz="2256"/>
            </a:pPr>
            <a:r>
              <a:t>Tiger Vikings</a:t>
            </a:r>
          </a:p>
          <a:p>
            <a:pPr marL="0" indent="0" defTabSz="859536">
              <a:defRPr sz="1222"/>
            </a:pPr>
            <a:r>
              <a:t>Uys Kriek</a:t>
            </a:r>
          </a:p>
          <a:p>
            <a:pPr marL="0" indent="0" defTabSz="859536">
              <a:defRPr sz="1222"/>
            </a:pPr>
            <a:r>
              <a:t>Jay Denesik</a:t>
            </a:r>
          </a:p>
          <a:p>
            <a:pPr marL="0" indent="0" defTabSz="859536">
              <a:defRPr sz="1222"/>
            </a:pPr>
            <a:r>
              <a:t>Samuel Iregbu</a:t>
            </a:r>
          </a:p>
          <a:p>
            <a:pPr marL="0" indent="0" defTabSz="859536">
              <a:defRPr sz="1222"/>
            </a:pPr>
            <a:r>
              <a:t>Christian Anwanaodung</a:t>
            </a:r>
          </a:p>
          <a:p>
            <a:pPr marL="0" indent="0" defTabSz="859536">
              <a:defRPr sz="1222"/>
            </a:pPr>
          </a:p>
          <a:p>
            <a:pPr marL="0" indent="0" defTabSz="859536">
              <a:defRPr sz="1222"/>
            </a:pPr>
            <a:r>
              <a:t>April 11th,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196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pic>
        <p:nvPicPr>
          <p:cNvPr id="229" name="Shape 197" descr="Shape 19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0137" y="1748500"/>
            <a:ext cx="2867026" cy="2381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02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32" name="Shape 203"/>
          <p:cNvSpPr txBox="1"/>
          <p:nvPr>
            <p:ph type="body" idx="1"/>
          </p:nvPr>
        </p:nvSpPr>
        <p:spPr>
          <a:xfrm>
            <a:off x="1297500" y="919774"/>
            <a:ext cx="7038900" cy="2911201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buSzTx/>
              <a:buNone/>
              <a:defRPr sz="1261"/>
            </a:pPr>
            <a:endParaRPr sz="1746"/>
          </a:p>
          <a:p>
            <a:pPr marL="0" indent="0" defTabSz="886968">
              <a:spcBef>
                <a:spcPts val="1500"/>
              </a:spcBef>
              <a:buSzTx/>
              <a:buNone/>
              <a:defRPr sz="1746"/>
            </a:pPr>
            <a:r>
              <a:t>-Code is very readable</a:t>
            </a:r>
          </a:p>
          <a:p>
            <a:pPr marL="0" indent="0" defTabSz="886968">
              <a:spcBef>
                <a:spcPts val="1500"/>
              </a:spcBef>
              <a:buSzTx/>
              <a:buNone/>
              <a:defRPr sz="1746"/>
            </a:pPr>
            <a:r>
              <a:t>	- Easy to follow</a:t>
            </a:r>
          </a:p>
          <a:p>
            <a:pPr marL="0" indent="0" defTabSz="886968">
              <a:spcBef>
                <a:spcPts val="1500"/>
              </a:spcBef>
              <a:buSzTx/>
              <a:buNone/>
              <a:defRPr sz="1746"/>
            </a:pPr>
            <a:r>
              <a:t>-Most of the ATDD’s passed</a:t>
            </a:r>
          </a:p>
          <a:p>
            <a:pPr marL="0" indent="0" defTabSz="886968">
              <a:spcBef>
                <a:spcPts val="1500"/>
              </a:spcBef>
              <a:buSzTx/>
              <a:buNone/>
              <a:defRPr sz="1746"/>
            </a:pPr>
            <a:r>
              <a:t>	- Some error notification ATDD’s failed</a:t>
            </a:r>
          </a:p>
          <a:p>
            <a:pPr marL="0" indent="0" defTabSz="886968">
              <a:spcBef>
                <a:spcPts val="1500"/>
              </a:spcBef>
              <a:buSzTx/>
              <a:buNone/>
              <a:defRPr sz="1746"/>
            </a:pPr>
            <a:r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creen Shot 2018-04-12 at 3.27.05 AM.png" descr="Screen Shot 2018-04-12 at 3.27.0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" y="338931"/>
            <a:ext cx="9105732" cy="4465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creen Shot 2018-04-12 at 3.28.04 AM.png" descr="Screen Shot 2018-04-12 at 3.28.0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400" y="1504950"/>
            <a:ext cx="8585200" cy="213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creen Shot 2018-04-12 at 3.27.27 AM.png" descr="Screen Shot 2018-04-12 at 3.27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77" y="634266"/>
            <a:ext cx="9046046" cy="3874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creen Shot 2018-04-12 at 3.28.21 AM.png" descr="Screen Shot 2018-04-12 at 3.28.2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50" y="161081"/>
            <a:ext cx="8597900" cy="2273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Screen Shot 2018-04-12 at 3.28.32 AM.png" descr="Screen Shot 2018-04-12 at 3.28.3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5750" y="2659608"/>
            <a:ext cx="8572500" cy="2146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Screen Shot 2018-04-12 at 3.28.53 AM.png" descr="Screen Shot 2018-04-12 at 3.28.5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50" y="246905"/>
            <a:ext cx="8597900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Screen Shot 2018-04-12 at 3.29.14 AM.png" descr="Screen Shot 2018-04-12 at 3.29.1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3050" y="2682329"/>
            <a:ext cx="8597900" cy="213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Screen Shot 2018-04-12 at 3.29.41 AM.png" descr="Screen Shot 2018-04-12 at 3.29.4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50" y="1403350"/>
            <a:ext cx="8597900" cy="233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ATDD REVIEW"/>
          <p:cNvSpPr txBox="1"/>
          <p:nvPr>
            <p:ph type="title"/>
          </p:nvPr>
        </p:nvSpPr>
        <p:spPr>
          <a:xfrm>
            <a:off x="1297499" y="432094"/>
            <a:ext cx="7038901" cy="914102"/>
          </a:xfrm>
          <a:prstGeom prst="rect">
            <a:avLst/>
          </a:prstGeom>
        </p:spPr>
        <p:txBody>
          <a:bodyPr/>
          <a:lstStyle/>
          <a:p>
            <a:pPr/>
            <a:r>
              <a:t>ATDD REVIEW </a:t>
            </a:r>
          </a:p>
        </p:txBody>
      </p:sp>
      <p:sp>
        <p:nvSpPr>
          <p:cNvPr id="249" name="Their ATDD’s were relative easy to find on GitHu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685800" indent="-2286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Their ATDD’s were relative easy to find on GitHub</a:t>
            </a:r>
          </a:p>
          <a:p>
            <a:pPr lvl="1" marL="685800" indent="-2286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From the ATDD tests provided from Milestone 5 only 4 of them failed out of 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08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52" name="Shape 209"/>
          <p:cNvSpPr txBox="1"/>
          <p:nvPr>
            <p:ph type="body" idx="1"/>
          </p:nvPr>
        </p:nvSpPr>
        <p:spPr>
          <a:xfrm>
            <a:off x="100950" y="1425549"/>
            <a:ext cx="7038900" cy="29112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Code smells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Long method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-A method contains too many lines of code</a:t>
            </a:r>
          </a:p>
        </p:txBody>
      </p:sp>
      <p:pic>
        <p:nvPicPr>
          <p:cNvPr id="253" name="Shape 210" descr="Shape 2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9748" y="435074"/>
            <a:ext cx="3502277" cy="4138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140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Screenshots of Timbits completed product</a:t>
            </a:r>
          </a:p>
        </p:txBody>
      </p:sp>
      <p:pic>
        <p:nvPicPr>
          <p:cNvPr id="205" name="Shape 142" descr="Shape 1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024" y="1157868"/>
            <a:ext cx="7689851" cy="3828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15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56" name="Shape 216"/>
          <p:cNvSpPr txBox="1"/>
          <p:nvPr>
            <p:ph type="body" idx="1"/>
          </p:nvPr>
        </p:nvSpPr>
        <p:spPr>
          <a:xfrm>
            <a:off x="1297500" y="919774"/>
            <a:ext cx="7038900" cy="29112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Code smells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-Long Parameter List 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 Too many parameters being passed into a method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Example: </a:t>
            </a:r>
          </a:p>
        </p:txBody>
      </p:sp>
      <p:pic>
        <p:nvPicPr>
          <p:cNvPr id="257" name="Screen Shot 2018-04-12 at 8.44.52 AM.png" descr="Screen Shot 2018-04-12 at 8.44.5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968762"/>
            <a:ext cx="9144000" cy="7779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Screen Shot 2018-04-12 at 8.46.22 AM.png" descr="Screen Shot 2018-04-12 at 8.46.2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042317"/>
            <a:ext cx="9144000" cy="2084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21"/>
          <p:cNvSpPr txBox="1"/>
          <p:nvPr>
            <p:ph type="title"/>
          </p:nvPr>
        </p:nvSpPr>
        <p:spPr>
          <a:xfrm>
            <a:off x="1052550" y="432094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61" name="Shape 222"/>
          <p:cNvSpPr txBox="1"/>
          <p:nvPr>
            <p:ph type="body" idx="1"/>
          </p:nvPr>
        </p:nvSpPr>
        <p:spPr>
          <a:xfrm>
            <a:off x="963800" y="1132074"/>
            <a:ext cx="5309700" cy="36921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Code smells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-Data class 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 Request class contains only fields and constructor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 Data is not operated on within the Request class</a:t>
            </a:r>
          </a:p>
        </p:txBody>
      </p:sp>
      <p:pic>
        <p:nvPicPr>
          <p:cNvPr id="262" name="Shape 223" descr="Shape 2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6200" y="241675"/>
            <a:ext cx="2303225" cy="4565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factor review"/>
          <p:cNvSpPr txBox="1"/>
          <p:nvPr>
            <p:ph type="title"/>
          </p:nvPr>
        </p:nvSpPr>
        <p:spPr>
          <a:xfrm>
            <a:off x="1297498" y="393749"/>
            <a:ext cx="7038903" cy="914101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65" name="Code smells…"/>
          <p:cNvSpPr txBox="1"/>
          <p:nvPr>
            <p:ph type="body" idx="1"/>
          </p:nvPr>
        </p:nvSpPr>
        <p:spPr>
          <a:xfrm>
            <a:off x="1297498" y="1116149"/>
            <a:ext cx="7038903" cy="29112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1800"/>
            </a:pPr>
            <a:r>
              <a:t>Code smells</a:t>
            </a:r>
          </a:p>
          <a:p>
            <a:pPr marL="576872" indent="-430822">
              <a:spcBef>
                <a:spcPts val="1600"/>
              </a:spcBef>
              <a:buSzPts val="1800"/>
              <a:defRPr b="1" sz="1800"/>
            </a:pPr>
            <a:r>
              <a:t>Documentation:</a:t>
            </a:r>
            <a:r>
              <a:rPr b="0"/>
              <a:t> Documentation plays a vital role when it comes to development. One should always have comments that explains the logic of an entire program or the different code segments in the program.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ode smells…"/>
          <p:cNvSpPr txBox="1"/>
          <p:nvPr>
            <p:ph type="body" idx="1"/>
          </p:nvPr>
        </p:nvSpPr>
        <p:spPr>
          <a:xfrm>
            <a:off x="1297499" y="1116149"/>
            <a:ext cx="7038901" cy="29112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1800"/>
            </a:pPr>
            <a:r>
              <a:t>Code smells</a:t>
            </a:r>
          </a:p>
          <a:p>
            <a:pPr marL="180473" indent="-180473" defTabSz="457200">
              <a:lnSpc>
                <a:spcPct val="100000"/>
              </a:lnSpc>
              <a:buClrTx/>
              <a:buSzPct val="100000"/>
              <a:buFontTx/>
              <a:buChar char="•"/>
              <a:defRPr b="1" sz="6400">
                <a:latin typeface="PT Sans"/>
                <a:ea typeface="PT Sans"/>
                <a:cs typeface="PT Sans"/>
                <a:sym typeface="PT Sans"/>
              </a:defRPr>
            </a:pPr>
            <a:r>
              <a:rPr sz="1800">
                <a:latin typeface="Lato"/>
                <a:ea typeface="Lato"/>
                <a:cs typeface="Lato"/>
                <a:sym typeface="Lato"/>
              </a:rPr>
              <a:t>Long Method: </a:t>
            </a:r>
            <a:r>
              <a:rPr b="0" sz="1800">
                <a:latin typeface="Lato"/>
                <a:ea typeface="Lato"/>
                <a:cs typeface="Lato"/>
                <a:sym typeface="Lato"/>
              </a:rPr>
              <a:t>This can be made better by using extract methods.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marL="180473" indent="-180473" defTabSz="457200">
              <a:lnSpc>
                <a:spcPct val="100000"/>
              </a:lnSpc>
              <a:buClrTx/>
              <a:buSzPct val="100000"/>
              <a:buFontTx/>
              <a:buChar char="•"/>
              <a:defRPr b="1" sz="6400">
                <a:latin typeface="PT Sans"/>
                <a:ea typeface="PT Sans"/>
                <a:cs typeface="PT Sans"/>
                <a:sym typeface="PT Sans"/>
              </a:defRPr>
            </a:pPr>
            <a:r>
              <a:rPr b="0" sz="1800">
                <a:latin typeface="Lato"/>
                <a:ea typeface="Lato"/>
                <a:cs typeface="Lato"/>
                <a:sym typeface="Lato"/>
              </a:rPr>
              <a:t>Example: function getUserNameAndEmail()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lvl="7" marL="0" indent="1600200" defTabSz="457200">
              <a:lnSpc>
                <a:spcPct val="100000"/>
              </a:lnSpc>
              <a:buClrTx/>
              <a:buSzTx/>
              <a:buFontTx/>
              <a:buNone/>
              <a:defRPr b="1" sz="6400">
                <a:latin typeface="PT Sans"/>
                <a:ea typeface="PT Sans"/>
                <a:cs typeface="PT Sans"/>
                <a:sym typeface="PT Sans"/>
              </a:defRPr>
            </a:pPr>
            <a:r>
              <a:rPr b="0" sz="1800">
                <a:latin typeface="Lato"/>
                <a:ea typeface="Lato"/>
                <a:cs typeface="Lato"/>
                <a:sym typeface="Lato"/>
              </a:rPr>
              <a:t> function getAppName()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lvl="7" marL="0" indent="1600200" defTabSz="457200">
              <a:lnSpc>
                <a:spcPct val="100000"/>
              </a:lnSpc>
              <a:buClrTx/>
              <a:buSzTx/>
              <a:buFontTx/>
              <a:buNone/>
              <a:defRPr b="1" sz="6400">
                <a:latin typeface="PT Sans"/>
                <a:ea typeface="PT Sans"/>
                <a:cs typeface="PT Sans"/>
                <a:sym typeface="PT Sans"/>
              </a:defRPr>
            </a:pPr>
            <a:r>
              <a:rPr b="0" sz="1800">
                <a:latin typeface="Lato"/>
                <a:ea typeface="Lato"/>
                <a:cs typeface="Lato"/>
                <a:sym typeface="Lato"/>
              </a:rPr>
              <a:t> function getApproverName()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Refactor review"/>
          <p:cNvSpPr txBox="1"/>
          <p:nvPr>
            <p:ph type="title"/>
          </p:nvPr>
        </p:nvSpPr>
        <p:spPr>
          <a:xfrm>
            <a:off x="1052550" y="432094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Screen Shot 2018-04-12 at 9.01.50 AM.png" descr="Screen Shot 2018-04-12 at 9.01.5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00" y="234950"/>
            <a:ext cx="7950200" cy="467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Other men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mentions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28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Design pattern discussion (High-level focus)</a:t>
            </a:r>
          </a:p>
        </p:txBody>
      </p:sp>
      <p:sp>
        <p:nvSpPr>
          <p:cNvPr id="275" name="Shape 229"/>
          <p:cNvSpPr txBox="1"/>
          <p:nvPr>
            <p:ph type="body" idx="1"/>
          </p:nvPr>
        </p:nvSpPr>
        <p:spPr>
          <a:xfrm>
            <a:off x="1297499" y="1184999"/>
            <a:ext cx="7171802" cy="27735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State design pattern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-Depending on which person you sign in as, defines what you can and cannot do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 IE. Approvers cannot request software, whereas users can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34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Design pattern discussion (High-level focus)</a:t>
            </a:r>
          </a:p>
        </p:txBody>
      </p:sp>
      <p:sp>
        <p:nvSpPr>
          <p:cNvPr id="278" name="Shape 235"/>
          <p:cNvSpPr txBox="1"/>
          <p:nvPr>
            <p:ph type="body" sz="half" idx="1"/>
          </p:nvPr>
        </p:nvSpPr>
        <p:spPr>
          <a:xfrm>
            <a:off x="1297499" y="1184999"/>
            <a:ext cx="6340502" cy="27735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Main design pattern used was Model-View-Controller</a:t>
            </a:r>
          </a:p>
          <a:p>
            <a:pPr marL="0" indent="457200">
              <a:spcBef>
                <a:spcPts val="1600"/>
              </a:spcBef>
              <a:buSzTx/>
              <a:buNone/>
              <a:defRPr sz="1800"/>
            </a:pPr>
            <a:r>
              <a:t>-Appropriate for this project</a:t>
            </a:r>
          </a:p>
        </p:txBody>
      </p:sp>
      <p:pic>
        <p:nvPicPr>
          <p:cNvPr id="279" name="Shape 236" descr="Shape 2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8199" y="2052299"/>
            <a:ext cx="2553001" cy="2808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41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Group reflection</a:t>
            </a:r>
          </a:p>
        </p:txBody>
      </p:sp>
      <p:sp>
        <p:nvSpPr>
          <p:cNvPr id="282" name="Shape 242"/>
          <p:cNvSpPr txBox="1"/>
          <p:nvPr>
            <p:ph type="body" idx="1"/>
          </p:nvPr>
        </p:nvSpPr>
        <p:spPr>
          <a:xfrm>
            <a:off x="1297500" y="1238824"/>
            <a:ext cx="6543300" cy="3653401"/>
          </a:xfrm>
          <a:prstGeom prst="rect">
            <a:avLst/>
          </a:prstGeom>
        </p:spPr>
        <p:txBody>
          <a:bodyPr/>
          <a:lstStyle/>
          <a:p>
            <a:pPr marL="0" indent="0" defTabSz="868680">
              <a:buSzTx/>
              <a:buNone/>
              <a:defRPr sz="1235"/>
            </a:pPr>
            <a:r>
              <a:t>How did you feel about this milestone? What did you like about it? What did you dislike?</a:t>
            </a:r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	</a:t>
            </a:r>
            <a:r>
              <a:rPr sz="950"/>
              <a:t>-Understanding code could be difficult if not familiar with language</a:t>
            </a:r>
            <a:endParaRPr sz="950"/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-What did you learn about yourself as you collaborated and worked through this milestone?</a:t>
            </a:r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	</a:t>
            </a:r>
            <a:r>
              <a:rPr sz="950"/>
              <a:t>-We learned how to laugh and enjoy ourselves while working</a:t>
            </a:r>
            <a:endParaRPr sz="950"/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-How will you use what you have learned going forward?</a:t>
            </a:r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	</a:t>
            </a:r>
            <a:r>
              <a:rPr sz="950"/>
              <a:t>- Refactoring guru website was very useful. Taught us skills that will come in handy in our future careers</a:t>
            </a:r>
            <a:endParaRPr sz="950"/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-What “stuff &amp; things” related to this milestone would you want help with?</a:t>
            </a:r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	- </a:t>
            </a:r>
            <a:r>
              <a:rPr sz="950"/>
              <a:t>Nothing it was good.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147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Screenshots of Timbits completed product</a:t>
            </a:r>
          </a:p>
        </p:txBody>
      </p:sp>
      <p:pic>
        <p:nvPicPr>
          <p:cNvPr id="208" name="Shape 149" descr="Shape 1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2549" y="1269182"/>
            <a:ext cx="7038901" cy="34754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154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Screenshots of Timbits completed product</a:t>
            </a:r>
          </a:p>
        </p:txBody>
      </p:sp>
      <p:pic>
        <p:nvPicPr>
          <p:cNvPr id="211" name="Shape 156" descr="Shape 15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449" y="1307849"/>
            <a:ext cx="6659275" cy="3300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161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Screenshots of Timbits completed product</a:t>
            </a:r>
          </a:p>
        </p:txBody>
      </p:sp>
      <p:pic>
        <p:nvPicPr>
          <p:cNvPr id="214" name="Shape 163" descr="Shape 16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674" y="1052123"/>
            <a:ext cx="6950652" cy="3466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168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pic>
        <p:nvPicPr>
          <p:cNvPr id="217" name="Shape 170" descr="Shape 17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7499" y="1003748"/>
            <a:ext cx="6549002" cy="35375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175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pic>
        <p:nvPicPr>
          <p:cNvPr id="220" name="Shape 177" descr="Shape 17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312" y="1130050"/>
            <a:ext cx="8031276" cy="3292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182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pic>
        <p:nvPicPr>
          <p:cNvPr id="223" name="Shape 184" descr="Shape 18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661" y="1755450"/>
            <a:ext cx="7847564" cy="20942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189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pic>
        <p:nvPicPr>
          <p:cNvPr id="226" name="Shape 191" descr="Shape 19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4301" y="1402424"/>
            <a:ext cx="7742226" cy="306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1B212C"/>
      </a:lt1>
      <a:dk2>
        <a:srgbClr val="A7A7A7"/>
      </a:dk2>
      <a:lt2>
        <a:srgbClr val="535353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0000FF"/>
      </a:hlink>
      <a:folHlink>
        <a:srgbClr val="FF00FF"/>
      </a:folHlink>
    </a:clrScheme>
    <a:fontScheme name="Focu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Focu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0000FF"/>
      </a:hlink>
      <a:folHlink>
        <a:srgbClr val="FF00FF"/>
      </a:folHlink>
    </a:clrScheme>
    <a:fontScheme name="Focu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Focu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