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a217df0c8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9a217df0c8_1_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9a217df0c8_1_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da9fb638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da9fb638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217df0c8_1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9a217df0c8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97f4fb6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d97f4fb6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97f4fb6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9d97f4fb6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da9fb638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9da9fb638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a217df0c8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9a217df0c8_1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9a217df0c8_1_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d3599dbce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9d3599dbce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9d3599dbce_2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232ce3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62232ce3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2232ce3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2232ce32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62232ce32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232ce32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2232ce32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217df0c8_1_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9a217df0c8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2232ce32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2232ce32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2232ce32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62232ce32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2232ce32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2232ce32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a217df0c8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9a217df0c8_1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9a217df0c8_1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a217df0c8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9a217df0c8_1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9a217df0c8_1_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0e5dff28_7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620e5dff28_7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620e5dff28_7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0e5dff28_7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620e5dff28_7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620e5dff28_7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0e5dff2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620e5dff2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20e5dff2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a217df0c8_1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a217df0c8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3599dbc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d3599dbc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3599dbc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d3599dbc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04850" y="1279006"/>
            <a:ext cx="8615300" cy="36997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b="0"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517814" y="1243445"/>
            <a:ext cx="4972050" cy="5922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17813" y="2261647"/>
            <a:ext cx="4260273" cy="467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6"/>
          <p:cNvSpPr/>
          <p:nvPr>
            <p:ph idx="2" type="pic"/>
          </p:nvPr>
        </p:nvSpPr>
        <p:spPr>
          <a:xfrm>
            <a:off x="-1" y="1274502"/>
            <a:ext cx="1839212" cy="3431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1911926" y="1279007"/>
            <a:ext cx="6908222" cy="3394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b="0"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560"/>
              </a:buClr>
              <a:buSzPts val="1800"/>
              <a:buChar char="•"/>
              <a:defRPr sz="1800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214313" y="1220391"/>
            <a:ext cx="8605838" cy="3455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l content">
  <p:cSld name="Dual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8650" y="1206500"/>
            <a:ext cx="3886200" cy="34262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29150" y="1206500"/>
            <a:ext cx="3886200" cy="34262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Header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556260" y="1592757"/>
            <a:ext cx="30203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556260" y="2950668"/>
            <a:ext cx="3022759" cy="14510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Char char="•"/>
              <a:defRPr sz="18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3850" y="510778"/>
            <a:ext cx="43815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A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A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E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cFCO1AV1B-I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hyperlink" Target="https://www.youtube.com/watch?v=tJXzzxpCqG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Gilbert Scott Building" id="92" name="Google Shape;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>
            <p:ph type="ctrTitle"/>
          </p:nvPr>
        </p:nvSpPr>
        <p:spPr>
          <a:xfrm>
            <a:off x="517814" y="1243445"/>
            <a:ext cx="4972050" cy="5922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CSC1103 Programming Methodology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517813" y="1932709"/>
            <a:ext cx="4260273" cy="796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Mini-Project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Tic-Tac-Toe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Session 1 Group 08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Jiang Weimin (2301083)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628650" y="1206500"/>
            <a:ext cx="83277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b="1" lang="en" u="sng">
                <a:solidFill>
                  <a:schemeClr val="dk1"/>
                </a:solidFill>
              </a:rPr>
              <a:t>Slide 4 - Structure &amp; Pointers</a:t>
            </a:r>
            <a:endParaRPr b="1" u="sng"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Objective: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Improve code structure and memory efficiency</a:t>
            </a:r>
            <a:endParaRPr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Contributions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Code Refactoring: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Restricted code using structures and pointers.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Reduced redundancy for streamlined code.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Memory Efficiency: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Utilized pointers for optimal memory usage.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Enhanced resource management.</a:t>
            </a:r>
            <a:endParaRPr>
              <a:solidFill>
                <a:schemeClr val="dk1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Code Modularity: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Simplifies maintenance with modular structures.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Resource Optimization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Adaptability: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Prepared for future expansions or modifications.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00" y="2704550"/>
            <a:ext cx="3107099" cy="21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375" y="560925"/>
            <a:ext cx="3276825" cy="14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Felix Chang (2301105)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572975" y="1186975"/>
            <a:ext cx="6263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Contributions</a:t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Splitting of Codes to utilise a header file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Split based on usage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Two-Player Mode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Manual/Offline Two-Player Mode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2 Players taking turns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Check for winning combinations after each turn</a:t>
            </a:r>
            <a:endParaRPr sz="1800">
              <a:solidFill>
                <a:srgbClr val="003A5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Graphical User Interface (GUI)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Plotting using gnuplot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Migrated to RayLib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Interactive/Clickable Board works with game logic</a:t>
            </a:r>
            <a:endParaRPr sz="1800">
              <a:solidFill>
                <a:srgbClr val="003A5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Felix Chang (2301105)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572975" y="1186975"/>
            <a:ext cx="6263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Utilising a header file</a:t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t</a:t>
            </a:r>
            <a:r>
              <a:rPr lang="en" sz="1800">
                <a:solidFill>
                  <a:srgbClr val="003A58"/>
                </a:solidFill>
              </a:rPr>
              <a:t>ictactoe.h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tictactoeMain.c, tictactoeLogic.c, tictactoeGUI.c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Two-Player Mode</a:t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Player 1 (‘X’) and Player 2 (‘O’)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Take turns to input onto grid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Manual/Offline taking turns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Each input will be checked for validity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Whether grid choice already has an input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Winning combinations are checked after each input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Row, Column and Diagonal combinations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Game ends when winner is declared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Felix Chang (2301105)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572975" y="1186975"/>
            <a:ext cx="6263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Graphical User Interface (GUI)</a:t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Initial use of gnuplot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Placed the player’s input into a csv file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Use gnuplot to plot the Grid, Xs and Os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Using the csv datafile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Not a great GUI solution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Not interactive/clickable, have to replot on every move, additional file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Switch to RayLib GUI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Create an actual game program with GUI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Players can click on the grid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Displays moves, grid and messages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Player input sent to inner game logic</a:t>
            </a:r>
            <a:endParaRPr sz="1800">
              <a:solidFill>
                <a:srgbClr val="003A58"/>
              </a:solidFill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875" y="1564238"/>
            <a:ext cx="2463250" cy="20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Felix Chang (2301105)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572975" y="1186975"/>
            <a:ext cx="6263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Graphical User Interface (GUI)</a:t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Using RayLib functions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Draw Lines for game grid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Draw Circle and ‘X’ for player moves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Draw Text to display messages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Whose turn it is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Who Wins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Draw buttons for user navigation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Menu Buttons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Back and Restart Buttons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Keyboard Button Input</a:t>
            </a:r>
            <a:endParaRPr sz="1800">
              <a:solidFill>
                <a:srgbClr val="003A58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■"/>
            </a:pPr>
            <a:r>
              <a:rPr lang="en" sz="1800">
                <a:solidFill>
                  <a:srgbClr val="003A58"/>
                </a:solidFill>
              </a:rPr>
              <a:t>Press “R” to Restart, “Esc” to Quit</a:t>
            </a:r>
            <a:endParaRPr sz="1800">
              <a:solidFill>
                <a:srgbClr val="003A58"/>
              </a:solidFill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050" y="1197473"/>
            <a:ext cx="2632000" cy="27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 Jing Chuan Jonathan (2300923)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165200" y="1159175"/>
            <a:ext cx="6263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GNU Plotting(before)</a:t>
            </a:r>
            <a:endParaRPr b="1" sz="1800" u="sng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A58"/>
                </a:solidFill>
              </a:rPr>
              <a:t>Contributions: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Plotting out the output result in GNUPlot.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https://youtu.be/cFCO1AV1B-I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A58"/>
                </a:solidFill>
              </a:rPr>
              <a:t>Pros: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Provides </a:t>
            </a:r>
            <a:r>
              <a:rPr lang="en" sz="1800">
                <a:solidFill>
                  <a:srgbClr val="003A58"/>
                </a:solidFill>
              </a:rPr>
              <a:t>better visual representation compare to terminal GUI.</a:t>
            </a:r>
            <a:endParaRPr sz="1800">
              <a:solidFill>
                <a:srgbClr val="003A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A58"/>
                </a:solidFill>
              </a:rPr>
              <a:t>Limitation: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lang="en" sz="1800">
                <a:solidFill>
                  <a:srgbClr val="003A58"/>
                </a:solidFill>
              </a:rPr>
              <a:t>Non-interactive, input still has to be done in terminal. </a:t>
            </a:r>
            <a:endParaRPr sz="1800">
              <a:solidFill>
                <a:srgbClr val="003A58"/>
              </a:solidFill>
            </a:endParaRPr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550" y="1414425"/>
            <a:ext cx="1726775" cy="14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903" y="1414422"/>
            <a:ext cx="1670418" cy="141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7"/>
          <p:cNvCxnSpPr>
            <a:endCxn id="196" idx="1"/>
          </p:cNvCxnSpPr>
          <p:nvPr/>
        </p:nvCxnSpPr>
        <p:spPr>
          <a:xfrm flipH="1" rot="10800000">
            <a:off x="4835903" y="2120710"/>
            <a:ext cx="540000" cy="7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7"/>
          <p:cNvCxnSpPr/>
          <p:nvPr/>
        </p:nvCxnSpPr>
        <p:spPr>
          <a:xfrm flipH="1" rot="10800000">
            <a:off x="5682100" y="2889425"/>
            <a:ext cx="2004000" cy="45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 Jing Chuan Jonathan (2300923)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201350" y="1066800"/>
            <a:ext cx="47841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RayLib(After)</a:t>
            </a:r>
            <a:endParaRPr b="1" sz="1800" u="sng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3A58"/>
                </a:solidFill>
              </a:rPr>
              <a:t>Pros: </a:t>
            </a:r>
            <a:endParaRPr sz="17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3A5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700"/>
              <a:buChar char="●"/>
            </a:pPr>
            <a:r>
              <a:rPr lang="en" sz="1700">
                <a:solidFill>
                  <a:srgbClr val="003A58"/>
                </a:solidFill>
              </a:rPr>
              <a:t>Provides interactive GUI.</a:t>
            </a:r>
            <a:br>
              <a:rPr lang="en" sz="1700">
                <a:solidFill>
                  <a:srgbClr val="003A58"/>
                </a:solidFill>
              </a:rPr>
            </a:br>
            <a:endParaRPr sz="17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3A58"/>
                </a:solidFill>
              </a:rPr>
              <a:t>Contributions:</a:t>
            </a:r>
            <a:endParaRPr sz="17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3A5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700"/>
              <a:buChar char="●"/>
            </a:pPr>
            <a:r>
              <a:rPr lang="en" sz="1700">
                <a:solidFill>
                  <a:srgbClr val="003A58"/>
                </a:solidFill>
              </a:rPr>
              <a:t>Strikethrough effect for winning combination.</a:t>
            </a:r>
            <a:endParaRPr sz="1700">
              <a:solidFill>
                <a:srgbClr val="003A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3A5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700"/>
              <a:buChar char="●"/>
            </a:pPr>
            <a:r>
              <a:rPr lang="en" sz="1700">
                <a:solidFill>
                  <a:srgbClr val="003A58"/>
                </a:solidFill>
              </a:rPr>
              <a:t>Sound effect for restart button and click selection.</a:t>
            </a:r>
            <a:endParaRPr sz="1700">
              <a:solidFill>
                <a:srgbClr val="003A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3A58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700"/>
              <a:buChar char="●"/>
            </a:pPr>
            <a:r>
              <a:rPr lang="en" sz="1700">
                <a:solidFill>
                  <a:srgbClr val="003A58"/>
                </a:solidFill>
              </a:rPr>
              <a:t>Overall outlook of GUI.</a:t>
            </a:r>
            <a:endParaRPr sz="1700">
              <a:solidFill>
                <a:srgbClr val="003A58"/>
              </a:solidFill>
            </a:endParaRPr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300" y="1963536"/>
            <a:ext cx="27908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/>
        </p:nvSpPr>
        <p:spPr>
          <a:xfrm>
            <a:off x="5454713" y="41066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https://www.youtube.com/watch?v=tJXzzxpCqGA</a:t>
            </a:r>
            <a:endParaRPr/>
          </a:p>
        </p:txBody>
      </p:sp>
      <p:cxnSp>
        <p:nvCxnSpPr>
          <p:cNvPr id="208" name="Google Shape;208;p38"/>
          <p:cNvCxnSpPr/>
          <p:nvPr/>
        </p:nvCxnSpPr>
        <p:spPr>
          <a:xfrm flipH="1" rot="10800000">
            <a:off x="3973550" y="3014150"/>
            <a:ext cx="2409900" cy="56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 Oh Tian Guan</a:t>
            </a:r>
            <a:r>
              <a:rPr lang="en">
                <a:solidFill>
                  <a:schemeClr val="dk1"/>
                </a:solidFill>
              </a:rPr>
              <a:t> (2300916)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214313" y="1220391"/>
            <a:ext cx="86058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Contributions Overview: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Extraction and Splitting of Tic Tac Toe Dataset for ML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Naive Bayes ML </a:t>
            </a:r>
            <a:r>
              <a:rPr lang="en">
                <a:solidFill>
                  <a:schemeClr val="dk1"/>
                </a:solidFill>
              </a:rPr>
              <a:t>classifier</a:t>
            </a:r>
            <a:r>
              <a:rPr lang="en">
                <a:solidFill>
                  <a:schemeClr val="dk1"/>
                </a:solidFill>
              </a:rPr>
              <a:t> training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Designing the Naive Bayes AI based on </a:t>
            </a:r>
            <a:r>
              <a:rPr lang="en">
                <a:solidFill>
                  <a:schemeClr val="dk1"/>
                </a:solidFill>
              </a:rPr>
              <a:t>predicted probability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572975" y="1186975"/>
            <a:ext cx="6263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Extracting and Splitting of Tic Tac Toe Dataset for ML</a:t>
            </a:r>
            <a:endParaRPr b="1" sz="1800" u="sng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b="1" lang="en" sz="1800">
                <a:solidFill>
                  <a:srgbClr val="003A58"/>
                </a:solidFill>
              </a:rPr>
              <a:t>Extracting Dataset from file</a:t>
            </a:r>
            <a:endParaRPr b="1"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Conditional statements for error handling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Assign allocated memory for the data which is stored in structure 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Splitting of commas to ensure relevant data is stored </a:t>
            </a:r>
            <a:endParaRPr sz="1800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b="1" lang="en" sz="1800">
                <a:solidFill>
                  <a:srgbClr val="003A58"/>
                </a:solidFill>
              </a:rPr>
              <a:t>Splitting of Dataset to training and testing sets</a:t>
            </a:r>
            <a:endParaRPr b="1"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Shuffle the dataset randomly 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Split the dataset into 80% and 20% </a:t>
            </a:r>
            <a:endParaRPr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Allocate memories for both training and testing sets to be stored in structure</a:t>
            </a:r>
            <a:endParaRPr sz="1800">
              <a:solidFill>
                <a:srgbClr val="003A5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 Oh Tian Guan (2300916)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572975" y="1186975"/>
            <a:ext cx="82470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Naive Bayes ML classifier training </a:t>
            </a:r>
            <a:br>
              <a:rPr lang="en" sz="1800">
                <a:solidFill>
                  <a:schemeClr val="dk1"/>
                </a:solidFill>
              </a:rPr>
            </a:b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b="1" lang="en" sz="1800">
                <a:solidFill>
                  <a:srgbClr val="003A58"/>
                </a:solidFill>
              </a:rPr>
              <a:t>Training the model to calculate total counts </a:t>
            </a:r>
            <a:endParaRPr b="1"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For each feature/move in each grid, calculate the number of features that correspond to positive or negative outcome 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Illustration: 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{x,o,x,o,b,x,o,o,x,p}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{o,b,x,x,o,o,b,o,x,n}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{b,x,b,b,x,b,x,b,b,p}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Grid 1: 				Grid 2: 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Feature x, outcome p: 1 		Feature x, outcome p: 1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Feature x, outcome n: 0		Feature x, outcome n: 0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Feature o, outcome p: 0		Feature o, outcome p: 1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Feature o, outcome n: 1		Feature o, outcome n: 0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Feature b, outcome p: 1		Feature b, outcome p: 0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A58"/>
                </a:solidFill>
              </a:rPr>
              <a:t>Feature b, outcome n: 0		Feature b, outcome n: 1		…..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</p:txBody>
      </p:sp>
      <p:sp>
        <p:nvSpPr>
          <p:cNvPr id="227" name="Google Shape;227;p41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 Oh Tian Guan (2300916)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Members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1911926" y="1279007"/>
            <a:ext cx="6908222" cy="3394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Elroy Lee (2300950)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Jiang Weimin (2301083)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Felix Chang (2301105)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 Jing Chuan Jonathan (2300923)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Ryan Oh Tian Guan (2300916)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60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Agenda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Overview of individual parts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Brief run through of individual parts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Demo Video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60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/>
        </p:nvSpPr>
        <p:spPr>
          <a:xfrm>
            <a:off x="572975" y="1186975"/>
            <a:ext cx="8247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Naive Bayes ML classifier training </a:t>
            </a:r>
            <a:br>
              <a:rPr lang="en" sz="1800">
                <a:solidFill>
                  <a:schemeClr val="dk1"/>
                </a:solidFill>
              </a:rPr>
            </a:b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b="1" lang="en" sz="1800">
                <a:solidFill>
                  <a:srgbClr val="003A58"/>
                </a:solidFill>
              </a:rPr>
              <a:t>Calculating probability of each grid’s feature given the outcome</a:t>
            </a:r>
            <a:endParaRPr b="1"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Calculation: Total count of each grid’s feature and their corresponding outcome / total corresponding outcome number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Earlier Illustration: 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{x,o,x,o,b,x,o,o,x,p}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{o,b,x,x,o,o,b,o,x,n}						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{b,x,b,b,x,b,x,b,b,p}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	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Grid 1: 				Grid 2: 								Total counts of p: 800	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x, outcome p: 1 		Feature x, outcome p: 1						Total counts of n: 158			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x, outcome n: 0		Feature x, outcome n: 0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o, outcome p: 0		Feature o, outcome p: 1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o, outcome n: 1		Feature o, outcome n: 0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b, outcome p: 1		Feature b, outcome p: 0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b, outcome n: 0		Feature b, outcome n: 1		…..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</p:txBody>
      </p:sp>
      <p:sp>
        <p:nvSpPr>
          <p:cNvPr id="233" name="Google Shape;233;p42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 Oh Tian Guan (2300916)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42"/>
          <p:cNvSpPr/>
          <p:nvPr/>
        </p:nvSpPr>
        <p:spPr>
          <a:xfrm>
            <a:off x="4731075" y="3527900"/>
            <a:ext cx="751200" cy="6666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/>
        </p:nvSpPr>
        <p:spPr>
          <a:xfrm>
            <a:off x="572975" y="1186975"/>
            <a:ext cx="8247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Designing the Naive Bayes AI based on predicted probability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b="1" lang="en" sz="1800">
                <a:solidFill>
                  <a:srgbClr val="003A58"/>
                </a:solidFill>
              </a:rPr>
              <a:t>Prediction logic </a:t>
            </a:r>
            <a:endParaRPr b="1" sz="1800">
              <a:solidFill>
                <a:srgbClr val="003A5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○"/>
            </a:pPr>
            <a:r>
              <a:rPr lang="en" sz="1800">
                <a:solidFill>
                  <a:srgbClr val="003A58"/>
                </a:solidFill>
              </a:rPr>
              <a:t>With the probability statistics of each feature in each grid, given the outcome, we can compare an example dataset to calculate the outcome of the game.</a:t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Illustration: 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{x,o,x,o,b,x,o,o,x,p} - Example dataset 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Probabilities: 	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Grid 1: 				Grid 2: 					Positive outcome = Probability of p * 0.6 * 0.3 * ….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x, outcome p: 0.6 		Feature x, outcome p: 0.1			Negative outcome = Probability of n * 0.3 * 0.2 * ….		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x, outcome n: 0.3		Feature x, outcome n: 0.5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o, outcome p: 0.2		Feature o, outcome p: 0.3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o, outcome n: 0.8		Feature o, outcome n: 0.2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b, outcome p: 0.2		Feature b, outcome p: 0.9</a:t>
            </a:r>
            <a:endParaRPr sz="9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A58"/>
                </a:solidFill>
              </a:rPr>
              <a:t>Feature b, outcome n: 0.1		Feature b, outcome n: 0.2		…..	If probability of p &gt; n, returns p. If not, returns n</a:t>
            </a:r>
            <a:endParaRPr sz="1800">
              <a:solidFill>
                <a:srgbClr val="003A58"/>
              </a:solidFill>
            </a:endParaRPr>
          </a:p>
        </p:txBody>
      </p:sp>
      <p:sp>
        <p:nvSpPr>
          <p:cNvPr id="240" name="Google Shape;240;p43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 Oh Tian Guan (2300916)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/>
        </p:nvSpPr>
        <p:spPr>
          <a:xfrm>
            <a:off x="572975" y="1186975"/>
            <a:ext cx="82470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3A58"/>
                </a:solidFill>
              </a:rPr>
              <a:t>Designing the Naive Bayes AI based on predicted probability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3A5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Char char="●"/>
            </a:pPr>
            <a:r>
              <a:rPr b="1" lang="en" sz="1800">
                <a:solidFill>
                  <a:srgbClr val="003A58"/>
                </a:solidFill>
              </a:rPr>
              <a:t>Prediction logic for AI’s move</a:t>
            </a:r>
            <a:endParaRPr b="1" sz="1800">
              <a:solidFill>
                <a:srgbClr val="003A5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500"/>
              <a:buChar char="○"/>
            </a:pPr>
            <a:r>
              <a:rPr lang="en" sz="1500">
                <a:solidFill>
                  <a:srgbClr val="003A58"/>
                </a:solidFill>
              </a:rPr>
              <a:t>Based on each move made by player, the AI will loop through all empty grids and capture each scenarios to compute the probability of p and n. </a:t>
            </a:r>
            <a:endParaRPr sz="1500">
              <a:solidFill>
                <a:srgbClr val="003A5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500"/>
              <a:buChar char="○"/>
            </a:pPr>
            <a:r>
              <a:rPr lang="en" sz="1500">
                <a:solidFill>
                  <a:srgbClr val="003A58"/>
                </a:solidFill>
              </a:rPr>
              <a:t>When posterior probability of p &gt; n, AI will find a move that produces a conditional probability of n that is higher than the rest. It will choose that move. </a:t>
            </a:r>
            <a:endParaRPr sz="1500">
              <a:solidFill>
                <a:srgbClr val="003A5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500"/>
              <a:buChar char="○"/>
            </a:pPr>
            <a:r>
              <a:rPr lang="en" sz="1500">
                <a:solidFill>
                  <a:srgbClr val="003A58"/>
                </a:solidFill>
              </a:rPr>
              <a:t>When posterior probability of p &lt; n, AI will choose a random move</a:t>
            </a:r>
            <a:endParaRPr sz="15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A58"/>
              </a:solidFill>
            </a:endParaRPr>
          </a:p>
        </p:txBody>
      </p:sp>
      <p:sp>
        <p:nvSpPr>
          <p:cNvPr id="246" name="Google Shape;246;p44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Ryan Oh Tian Guan (2300916)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375" y="3453525"/>
            <a:ext cx="1567925" cy="15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/>
          <p:nvPr/>
        </p:nvSpPr>
        <p:spPr>
          <a:xfrm rot="-2700000">
            <a:off x="2908508" y="4438248"/>
            <a:ext cx="512511" cy="53924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4"/>
          <p:cNvSpPr/>
          <p:nvPr/>
        </p:nvSpPr>
        <p:spPr>
          <a:xfrm>
            <a:off x="1911925" y="355440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4"/>
          <p:cNvSpPr/>
          <p:nvPr/>
        </p:nvSpPr>
        <p:spPr>
          <a:xfrm>
            <a:off x="2428788" y="355440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2945675" y="355440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/>
          <p:nvPr/>
        </p:nvSpPr>
        <p:spPr>
          <a:xfrm>
            <a:off x="1911925" y="4047438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/>
          <p:nvPr/>
        </p:nvSpPr>
        <p:spPr>
          <a:xfrm>
            <a:off x="2428800" y="4047438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/>
          <p:nvPr/>
        </p:nvSpPr>
        <p:spPr>
          <a:xfrm>
            <a:off x="2945675" y="404745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/>
          <p:nvPr/>
        </p:nvSpPr>
        <p:spPr>
          <a:xfrm>
            <a:off x="1911925" y="454050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/>
          <p:nvPr/>
        </p:nvSpPr>
        <p:spPr>
          <a:xfrm>
            <a:off x="2428788" y="455935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/>
          <p:nvPr/>
        </p:nvSpPr>
        <p:spPr>
          <a:xfrm>
            <a:off x="3979425" y="3934500"/>
            <a:ext cx="7437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00" y="3421825"/>
            <a:ext cx="1567925" cy="15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/>
          <p:nvPr/>
        </p:nvSpPr>
        <p:spPr>
          <a:xfrm rot="-2700000">
            <a:off x="6127558" y="4411673"/>
            <a:ext cx="512511" cy="53924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/>
          <p:nvPr/>
        </p:nvSpPr>
        <p:spPr>
          <a:xfrm>
            <a:off x="5683213" y="4035550"/>
            <a:ext cx="371100" cy="3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idx="4294967295" type="title"/>
          </p:nvPr>
        </p:nvSpPr>
        <p:spPr>
          <a:xfrm>
            <a:off x="484415" y="1417013"/>
            <a:ext cx="4381500" cy="14486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Closing slide – You can add contact details, a call to action or a simple thank you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pic>
        <p:nvPicPr>
          <p:cNvPr descr="The University at sunset" id="267" name="Google Shape;2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 txBox="1"/>
          <p:nvPr/>
        </p:nvSpPr>
        <p:spPr>
          <a:xfrm>
            <a:off x="3211050" y="2209350"/>
            <a:ext cx="27219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Thank You!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Elroy Lee (2300950)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214313" y="1220391"/>
            <a:ext cx="8605838" cy="3455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Contributions Overview</a:t>
            </a:r>
            <a:r>
              <a:rPr b="1" lang="en" u="sng">
                <a:solidFill>
                  <a:schemeClr val="dk1"/>
                </a:solidFill>
              </a:rPr>
              <a:t>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Basic Tic-tac-toe functions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Perfect Minimax AI to win the game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Naive Bayes Machine Learning Algorithm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Elroy Lee (2300950)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214313" y="1220391"/>
            <a:ext cx="86058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Basic Tic-tac-toe functions</a:t>
            </a:r>
            <a:r>
              <a:rPr b="1" lang="en" u="sng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Board Representation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Utilized array to represent game board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Win Conditions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Identifying </a:t>
            </a:r>
            <a:r>
              <a:rPr lang="en">
                <a:solidFill>
                  <a:schemeClr val="dk1"/>
                </a:solidFill>
              </a:rPr>
              <a:t>patterns or combinations of moves that result in win.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Board Completion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Ensures game recognizes where board is full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Elroy Lee (2300950)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214313" y="1220391"/>
            <a:ext cx="86058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Perfect Minimax AI to win the game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Minimax Algorithm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Recursive Algorithm used for decision-making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Analyzes all possible outcomes to make the best decision.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Game Tree Exploration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Constructs game tree representing all possible moves and outcomes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Searches through the tree recursively to determine best possible move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Benefits: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Optimal Strategy Assured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 training data required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Elroy Lee (2300950)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214313" y="1220391"/>
            <a:ext cx="86058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Machine Learning Algorithm (Naive Bayes)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Calculating Accuracy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Ensured the effectiveness of Naive Bayes classifier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Developed confusion matrix for detailed breakdown of predictions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5542575" y="4490750"/>
            <a:ext cx="340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A58"/>
                </a:solidFill>
              </a:rPr>
              <a:t>Sample dataset from testing set: 87.7% accuracy</a:t>
            </a:r>
            <a:endParaRPr sz="1000">
              <a:solidFill>
                <a:srgbClr val="003A58"/>
              </a:solidFill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72" y="2571750"/>
            <a:ext cx="3835675" cy="21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575" y="2454325"/>
            <a:ext cx="2700028" cy="21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1911927" y="400211"/>
            <a:ext cx="6908222" cy="666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Jiang Weimin (2301083)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628650" y="1206500"/>
            <a:ext cx="81915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u="sng">
                <a:solidFill>
                  <a:schemeClr val="dk1"/>
                </a:solidFill>
              </a:rPr>
              <a:t>Slide 1 - Contributions </a:t>
            </a:r>
            <a:r>
              <a:rPr b="1" lang="en" u="sng">
                <a:solidFill>
                  <a:schemeClr val="dk1"/>
                </a:solidFill>
              </a:rPr>
              <a:t>Overview</a:t>
            </a:r>
            <a:r>
              <a:rPr b="1" lang="en" u="sng">
                <a:solidFill>
                  <a:schemeClr val="dk1"/>
                </a:solidFill>
              </a:rPr>
              <a:t>: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One Player Mode: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Minimax AI (Imperfect)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Easy &amp; Medium Mode.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GUI with RayLib: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Included menus, scoreboard.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Navigation controls (home, back, restart, exit).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Mode selection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Background music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Structures and Pointers: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Transformed the entire codebase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Employing structures &amp; pointers.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Jiang Weimin (2301083)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628650" y="1206500"/>
            <a:ext cx="78408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Slide 2 - Minimax Imperfect AI for Engaging Challenges</a:t>
            </a:r>
            <a:endParaRPr b="1" u="sng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Objective: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Develop balanced AI for a positive gaming experience.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Approach: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Implemented an imperfect minimax algorithm for single-player mode.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Adaptive Depth: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Introduced dynamic depth adjustments for different AI difficulty levels.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Easy Mode: Shallow depth for quicker and less challenging moves.</a:t>
            </a:r>
            <a:endParaRPr>
              <a:solidFill>
                <a:schemeClr val="dk1"/>
              </a:solidFill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Medium Mode: Moderate depth for a balanced gaming experience.</a:t>
            </a:r>
            <a:endParaRPr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Prevents frustration,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ensure player wins are achievable.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25" y="3226150"/>
            <a:ext cx="2893225" cy="12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1911927" y="400210"/>
            <a:ext cx="6908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Jiang Weimin (2301083)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628650" y="1206500"/>
            <a:ext cx="50577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b="1" lang="en" u="sng">
                <a:solidFill>
                  <a:schemeClr val="dk1"/>
                </a:solidFill>
              </a:rPr>
              <a:t>Slide 3 - GUI with Menus using RayLib</a:t>
            </a:r>
            <a:endParaRPr b="1" u="sng">
              <a:solidFill>
                <a:schemeClr val="dk1"/>
              </a:solidFill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Objective: 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Enhance user experience with an intuitive GUI.</a:t>
            </a:r>
            <a:endParaRPr>
              <a:solidFill>
                <a:schemeClr val="dk1"/>
              </a:solidFill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Features: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Menu Integration: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Seamless mode selection within the GUI.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Easy navigation for childrens.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Scoreboard: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Track and display game progress.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Adds a competitive and engaging element.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Navigation Controls: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Back, home, restart, exit buttons for user convenience.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Efficient controls enhance overall usability.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Background Music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Press ‘M’ to mute/unmute</a:t>
            </a:r>
            <a:endParaRPr>
              <a:solidFill>
                <a:schemeClr val="dk1"/>
              </a:solidFill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User-Friendly: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Designed with children in mind.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Appealing and easy to navigate.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Enhanced Engagement: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•"/>
            </a:pPr>
            <a:r>
              <a:rPr lang="en">
                <a:solidFill>
                  <a:schemeClr val="dk1"/>
                </a:solidFill>
              </a:rPr>
              <a:t>Encourages players to explore different modes.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A58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900" y="918825"/>
            <a:ext cx="1607125" cy="168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450" y="919862"/>
            <a:ext cx="1607116" cy="16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425" y="2807875"/>
            <a:ext cx="1841100" cy="19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