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81" r:id="rId3"/>
    <p:sldId id="318" r:id="rId4"/>
    <p:sldId id="319" r:id="rId5"/>
    <p:sldId id="320" r:id="rId6"/>
    <p:sldId id="321" r:id="rId7"/>
    <p:sldId id="286" r:id="rId8"/>
    <p:sldId id="287" r:id="rId9"/>
    <p:sldId id="328" r:id="rId10"/>
    <p:sldId id="329" r:id="rId11"/>
    <p:sldId id="360" r:id="rId12"/>
    <p:sldId id="369" r:id="rId13"/>
    <p:sldId id="335" r:id="rId14"/>
    <p:sldId id="363" r:id="rId15"/>
    <p:sldId id="366" r:id="rId16"/>
    <p:sldId id="367" r:id="rId17"/>
    <p:sldId id="368" r:id="rId18"/>
    <p:sldId id="331" r:id="rId19"/>
    <p:sldId id="332" r:id="rId20"/>
    <p:sldId id="361" r:id="rId21"/>
    <p:sldId id="362" r:id="rId22"/>
    <p:sldId id="336" r:id="rId23"/>
    <p:sldId id="337" r:id="rId24"/>
    <p:sldId id="343" r:id="rId25"/>
    <p:sldId id="344" r:id="rId26"/>
    <p:sldId id="370" r:id="rId27"/>
    <p:sldId id="342" r:id="rId28"/>
    <p:sldId id="346" r:id="rId29"/>
    <p:sldId id="347" r:id="rId30"/>
    <p:sldId id="348" r:id="rId31"/>
    <p:sldId id="349" r:id="rId32"/>
    <p:sldId id="351" r:id="rId33"/>
    <p:sldId id="352" r:id="rId34"/>
    <p:sldId id="354" r:id="rId35"/>
    <p:sldId id="353" r:id="rId36"/>
    <p:sldId id="355" r:id="rId37"/>
    <p:sldId id="356" r:id="rId38"/>
    <p:sldId id="357" r:id="rId39"/>
    <p:sldId id="358" r:id="rId40"/>
    <p:sldId id="359" r:id="rId41"/>
    <p:sldId id="26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255" autoAdjust="0"/>
  </p:normalViewPr>
  <p:slideViewPr>
    <p:cSldViewPr>
      <p:cViewPr>
        <p:scale>
          <a:sx n="66" d="100"/>
          <a:sy n="66" d="100"/>
        </p:scale>
        <p:origin x="-2322"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9.8922325551096257E-2"/>
          <c:y val="0.17194035816453732"/>
          <c:w val="0.88465057069193065"/>
          <c:h val="0.60816956409868161"/>
        </c:manualLayout>
      </c:layout>
      <c:barChart>
        <c:barDir val="col"/>
        <c:grouping val="clustered"/>
        <c:ser>
          <c:idx val="0"/>
          <c:order val="0"/>
          <c:tx>
            <c:strRef>
              <c:f>Sheet1!$B$1</c:f>
              <c:strCache>
                <c:ptCount val="1"/>
                <c:pt idx="0">
                  <c:v>Percentage of context bug-fixes with respect to all bug-fixes in code clones</c:v>
                </c:pt>
              </c:strCache>
            </c:strRef>
          </c:tx>
          <c:cat>
            <c:strRef>
              <c:f>Sheet1!$A$2:$A$19</c:f>
              <c:strCache>
                <c:ptCount val="18"/>
                <c:pt idx="0">
                  <c:v>Ctags, Type 1</c:v>
                </c:pt>
                <c:pt idx="1">
                  <c:v>Ctags, Type 2</c:v>
                </c:pt>
                <c:pt idx="2">
                  <c:v>Ctags, Type 3</c:v>
                </c:pt>
                <c:pt idx="3">
                  <c:v>Carol, Type 1</c:v>
                </c:pt>
                <c:pt idx="4">
                  <c:v>Carol, Type 2</c:v>
                </c:pt>
                <c:pt idx="5">
                  <c:v>Carol, Type 3</c:v>
                </c:pt>
                <c:pt idx="6">
                  <c:v>Freecol, Type 1</c:v>
                </c:pt>
                <c:pt idx="7">
                  <c:v>Freecol, Type 2</c:v>
                </c:pt>
                <c:pt idx="8">
                  <c:v>Freecol, Type 3</c:v>
                </c:pt>
                <c:pt idx="9">
                  <c:v>jEdit, Type 1</c:v>
                </c:pt>
                <c:pt idx="10">
                  <c:v>jEdit, Type 2</c:v>
                </c:pt>
                <c:pt idx="11">
                  <c:v>jEdit, Type 3</c:v>
                </c:pt>
                <c:pt idx="12">
                  <c:v>Jabref, Type 1</c:v>
                </c:pt>
                <c:pt idx="13">
                  <c:v>Jabref, Type 2</c:v>
                </c:pt>
                <c:pt idx="14">
                  <c:v>Jabref, Type 3</c:v>
                </c:pt>
                <c:pt idx="15">
                  <c:v>MonoOSC, Type 1</c:v>
                </c:pt>
                <c:pt idx="16">
                  <c:v>MonoOSC, Type 2</c:v>
                </c:pt>
                <c:pt idx="17">
                  <c:v>MonoOSC, Type 3</c:v>
                </c:pt>
              </c:strCache>
            </c:strRef>
          </c:cat>
          <c:val>
            <c:numRef>
              <c:f>Sheet1!$B$2:$B$19</c:f>
              <c:numCache>
                <c:formatCode>General</c:formatCode>
                <c:ptCount val="18"/>
                <c:pt idx="0">
                  <c:v>50</c:v>
                </c:pt>
                <c:pt idx="1">
                  <c:v>80</c:v>
                </c:pt>
                <c:pt idx="2">
                  <c:v>38.095238100000067</c:v>
                </c:pt>
                <c:pt idx="3">
                  <c:v>22.222222219999949</c:v>
                </c:pt>
                <c:pt idx="4">
                  <c:v>11.111111109999998</c:v>
                </c:pt>
                <c:pt idx="5">
                  <c:v>41.935483869999999</c:v>
                </c:pt>
                <c:pt idx="6">
                  <c:v>54.545454549999995</c:v>
                </c:pt>
                <c:pt idx="7">
                  <c:v>38.46153846</c:v>
                </c:pt>
                <c:pt idx="8">
                  <c:v>50.877192980000011</c:v>
                </c:pt>
                <c:pt idx="9">
                  <c:v>84.210526320000099</c:v>
                </c:pt>
                <c:pt idx="10">
                  <c:v>55.555555560000002</c:v>
                </c:pt>
                <c:pt idx="11">
                  <c:v>72.727272729999981</c:v>
                </c:pt>
                <c:pt idx="12">
                  <c:v>50</c:v>
                </c:pt>
                <c:pt idx="13">
                  <c:v>25</c:v>
                </c:pt>
                <c:pt idx="14">
                  <c:v>26.315789469999999</c:v>
                </c:pt>
                <c:pt idx="15">
                  <c:v>50</c:v>
                </c:pt>
                <c:pt idx="16">
                  <c:v>0</c:v>
                </c:pt>
                <c:pt idx="17">
                  <c:v>28.571428569999988</c:v>
                </c:pt>
              </c:numCache>
            </c:numRef>
          </c:val>
        </c:ser>
        <c:axId val="151922560"/>
        <c:axId val="151924096"/>
      </c:barChart>
      <c:catAx>
        <c:axId val="151922560"/>
        <c:scaling>
          <c:orientation val="minMax"/>
        </c:scaling>
        <c:axPos val="b"/>
        <c:tickLblPos val="nextTo"/>
        <c:txPr>
          <a:bodyPr/>
          <a:lstStyle/>
          <a:p>
            <a:pPr>
              <a:defRPr sz="1000" baseline="0"/>
            </a:pPr>
            <a:endParaRPr lang="en-US"/>
          </a:p>
        </c:txPr>
        <c:crossAx val="151924096"/>
        <c:crosses val="autoZero"/>
        <c:auto val="1"/>
        <c:lblAlgn val="ctr"/>
        <c:lblOffset val="100"/>
      </c:catAx>
      <c:valAx>
        <c:axId val="151924096"/>
        <c:scaling>
          <c:orientation val="minMax"/>
        </c:scaling>
        <c:axPos val="l"/>
        <c:majorGridlines/>
        <c:numFmt formatCode="General" sourceLinked="1"/>
        <c:tickLblPos val="nextTo"/>
        <c:crossAx val="151922560"/>
        <c:crosses val="autoZero"/>
        <c:crossBetween val="between"/>
      </c:valAx>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802472837660498"/>
          <c:y val="0.18395822397200379"/>
          <c:w val="0.86859257701865833"/>
          <c:h val="0.59440660542432133"/>
        </c:manualLayout>
      </c:layout>
      <c:barChart>
        <c:barDir val="col"/>
        <c:grouping val="percentStacked"/>
        <c:ser>
          <c:idx val="0"/>
          <c:order val="0"/>
          <c:tx>
            <c:strRef>
              <c:f>Sheet1!$B$1</c:f>
              <c:strCache>
                <c:ptCount val="1"/>
                <c:pt idx="0">
                  <c:v>% of Pattern 1 context bug-fixes in code clones</c:v>
                </c:pt>
              </c:strCache>
            </c:strRef>
          </c:tx>
          <c:cat>
            <c:strRef>
              <c:f>Sheet1!$A$2:$A$19</c:f>
              <c:strCache>
                <c:ptCount val="18"/>
                <c:pt idx="0">
                  <c:v>Ctags, Type 1</c:v>
                </c:pt>
                <c:pt idx="1">
                  <c:v>Ctags, Type 2</c:v>
                </c:pt>
                <c:pt idx="2">
                  <c:v>Ctags, Type 3</c:v>
                </c:pt>
                <c:pt idx="3">
                  <c:v>Carol, Type 1</c:v>
                </c:pt>
                <c:pt idx="4">
                  <c:v>Carol, Type 2</c:v>
                </c:pt>
                <c:pt idx="5">
                  <c:v>Carol, Type 3</c:v>
                </c:pt>
                <c:pt idx="6">
                  <c:v>Freecol, Type 1</c:v>
                </c:pt>
                <c:pt idx="7">
                  <c:v>Freecol, Type 2</c:v>
                </c:pt>
                <c:pt idx="8">
                  <c:v>Freecol, Type 3</c:v>
                </c:pt>
                <c:pt idx="9">
                  <c:v>jEdit, Type 1</c:v>
                </c:pt>
                <c:pt idx="10">
                  <c:v>jEdit, Type 2</c:v>
                </c:pt>
                <c:pt idx="11">
                  <c:v>jEdit, Type 3</c:v>
                </c:pt>
                <c:pt idx="12">
                  <c:v>Jabref, Type 1</c:v>
                </c:pt>
                <c:pt idx="13">
                  <c:v>Jabref, Type 2</c:v>
                </c:pt>
                <c:pt idx="14">
                  <c:v>Jabref, Type 3</c:v>
                </c:pt>
                <c:pt idx="15">
                  <c:v>MonoOSC, Type 1</c:v>
                </c:pt>
                <c:pt idx="16">
                  <c:v>MonoOSC, Type 2</c:v>
                </c:pt>
                <c:pt idx="17">
                  <c:v>MonoOSC, Type 3</c:v>
                </c:pt>
              </c:strCache>
            </c:strRef>
          </c:cat>
          <c:val>
            <c:numRef>
              <c:f>Sheet1!$B$2:$B$19</c:f>
              <c:numCache>
                <c:formatCode>General</c:formatCode>
                <c:ptCount val="18"/>
                <c:pt idx="0">
                  <c:v>0</c:v>
                </c:pt>
                <c:pt idx="1">
                  <c:v>0</c:v>
                </c:pt>
                <c:pt idx="2">
                  <c:v>62.5</c:v>
                </c:pt>
                <c:pt idx="3">
                  <c:v>50</c:v>
                </c:pt>
                <c:pt idx="4">
                  <c:v>0</c:v>
                </c:pt>
                <c:pt idx="5">
                  <c:v>23.07692308</c:v>
                </c:pt>
                <c:pt idx="6">
                  <c:v>0</c:v>
                </c:pt>
                <c:pt idx="7">
                  <c:v>0</c:v>
                </c:pt>
                <c:pt idx="8">
                  <c:v>17.241379309999989</c:v>
                </c:pt>
                <c:pt idx="9">
                  <c:v>25</c:v>
                </c:pt>
                <c:pt idx="10">
                  <c:v>20</c:v>
                </c:pt>
                <c:pt idx="11">
                  <c:v>6.25</c:v>
                </c:pt>
                <c:pt idx="12">
                  <c:v>0</c:v>
                </c:pt>
                <c:pt idx="13">
                  <c:v>0</c:v>
                </c:pt>
                <c:pt idx="14">
                  <c:v>20</c:v>
                </c:pt>
                <c:pt idx="15">
                  <c:v>0</c:v>
                </c:pt>
                <c:pt idx="16">
                  <c:v>0</c:v>
                </c:pt>
                <c:pt idx="17">
                  <c:v>50</c:v>
                </c:pt>
              </c:numCache>
            </c:numRef>
          </c:val>
        </c:ser>
        <c:ser>
          <c:idx val="1"/>
          <c:order val="1"/>
          <c:tx>
            <c:strRef>
              <c:f>Sheet1!$C$1</c:f>
              <c:strCache>
                <c:ptCount val="1"/>
                <c:pt idx="0">
                  <c:v>% of Pattern 2 context bug-fixes in code clones</c:v>
                </c:pt>
              </c:strCache>
            </c:strRef>
          </c:tx>
          <c:cat>
            <c:strRef>
              <c:f>Sheet1!$A$2:$A$19</c:f>
              <c:strCache>
                <c:ptCount val="18"/>
                <c:pt idx="0">
                  <c:v>Ctags, Type 1</c:v>
                </c:pt>
                <c:pt idx="1">
                  <c:v>Ctags, Type 2</c:v>
                </c:pt>
                <c:pt idx="2">
                  <c:v>Ctags, Type 3</c:v>
                </c:pt>
                <c:pt idx="3">
                  <c:v>Carol, Type 1</c:v>
                </c:pt>
                <c:pt idx="4">
                  <c:v>Carol, Type 2</c:v>
                </c:pt>
                <c:pt idx="5">
                  <c:v>Carol, Type 3</c:v>
                </c:pt>
                <c:pt idx="6">
                  <c:v>Freecol, Type 1</c:v>
                </c:pt>
                <c:pt idx="7">
                  <c:v>Freecol, Type 2</c:v>
                </c:pt>
                <c:pt idx="8">
                  <c:v>Freecol, Type 3</c:v>
                </c:pt>
                <c:pt idx="9">
                  <c:v>jEdit, Type 1</c:v>
                </c:pt>
                <c:pt idx="10">
                  <c:v>jEdit, Type 2</c:v>
                </c:pt>
                <c:pt idx="11">
                  <c:v>jEdit, Type 3</c:v>
                </c:pt>
                <c:pt idx="12">
                  <c:v>Jabref, Type 1</c:v>
                </c:pt>
                <c:pt idx="13">
                  <c:v>Jabref, Type 2</c:v>
                </c:pt>
                <c:pt idx="14">
                  <c:v>Jabref, Type 3</c:v>
                </c:pt>
                <c:pt idx="15">
                  <c:v>MonoOSC, Type 1</c:v>
                </c:pt>
                <c:pt idx="16">
                  <c:v>MonoOSC, Type 2</c:v>
                </c:pt>
                <c:pt idx="17">
                  <c:v>MonoOSC, Type 3</c:v>
                </c:pt>
              </c:strCache>
            </c:strRef>
          </c:cat>
          <c:val>
            <c:numRef>
              <c:f>Sheet1!$C$2:$C$19</c:f>
              <c:numCache>
                <c:formatCode>General</c:formatCode>
                <c:ptCount val="18"/>
                <c:pt idx="0">
                  <c:v>100</c:v>
                </c:pt>
                <c:pt idx="1">
                  <c:v>100</c:v>
                </c:pt>
                <c:pt idx="2">
                  <c:v>37.5</c:v>
                </c:pt>
                <c:pt idx="3">
                  <c:v>50</c:v>
                </c:pt>
                <c:pt idx="4">
                  <c:v>100</c:v>
                </c:pt>
                <c:pt idx="5">
                  <c:v>76.92307692</c:v>
                </c:pt>
                <c:pt idx="6">
                  <c:v>100</c:v>
                </c:pt>
                <c:pt idx="7">
                  <c:v>100</c:v>
                </c:pt>
                <c:pt idx="8">
                  <c:v>82.758620690000058</c:v>
                </c:pt>
                <c:pt idx="9">
                  <c:v>75</c:v>
                </c:pt>
                <c:pt idx="10">
                  <c:v>80</c:v>
                </c:pt>
                <c:pt idx="11">
                  <c:v>93.75</c:v>
                </c:pt>
                <c:pt idx="12">
                  <c:v>100</c:v>
                </c:pt>
                <c:pt idx="13">
                  <c:v>100</c:v>
                </c:pt>
                <c:pt idx="14">
                  <c:v>80</c:v>
                </c:pt>
                <c:pt idx="15">
                  <c:v>100</c:v>
                </c:pt>
                <c:pt idx="16">
                  <c:v>0</c:v>
                </c:pt>
                <c:pt idx="17">
                  <c:v>50</c:v>
                </c:pt>
              </c:numCache>
            </c:numRef>
          </c:val>
        </c:ser>
        <c:overlap val="100"/>
        <c:axId val="154993792"/>
        <c:axId val="154995328"/>
      </c:barChart>
      <c:catAx>
        <c:axId val="154993792"/>
        <c:scaling>
          <c:orientation val="minMax"/>
        </c:scaling>
        <c:axPos val="b"/>
        <c:numFmt formatCode="General" sourceLinked="1"/>
        <c:tickLblPos val="nextTo"/>
        <c:txPr>
          <a:bodyPr/>
          <a:lstStyle/>
          <a:p>
            <a:pPr>
              <a:defRPr sz="1000" baseline="0"/>
            </a:pPr>
            <a:endParaRPr lang="en-US"/>
          </a:p>
        </c:txPr>
        <c:crossAx val="154995328"/>
        <c:crosses val="autoZero"/>
        <c:auto val="1"/>
        <c:lblAlgn val="ctr"/>
        <c:lblOffset val="100"/>
      </c:catAx>
      <c:valAx>
        <c:axId val="154995328"/>
        <c:scaling>
          <c:orientation val="minMax"/>
        </c:scaling>
        <c:axPos val="l"/>
        <c:majorGridlines/>
        <c:numFmt formatCode="0%" sourceLinked="1"/>
        <c:tickLblPos val="nextTo"/>
        <c:crossAx val="154993792"/>
        <c:crosses val="autoZero"/>
        <c:crossBetween val="between"/>
      </c:valAx>
    </c:plotArea>
    <c:legend>
      <c:legendPos val="r"/>
      <c:layout>
        <c:manualLayout>
          <c:xMode val="edge"/>
          <c:yMode val="edge"/>
          <c:x val="1.9712524508368676E-2"/>
          <c:y val="1.4138232720910067E-3"/>
          <c:w val="0.9489266410464996"/>
          <c:h val="0.14717235345581803"/>
        </c:manualLayout>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414695825775428E-2"/>
          <c:y val="0.30062489063867076"/>
          <c:w val="0.92996562419819473"/>
          <c:h val="0.56598272090988622"/>
        </c:manualLayout>
      </c:layout>
      <c:barChart>
        <c:barDir val="col"/>
        <c:grouping val="clustered"/>
        <c:ser>
          <c:idx val="0"/>
          <c:order val="0"/>
          <c:tx>
            <c:strRef>
              <c:f>Sheet1!$B$1</c:f>
              <c:strCache>
                <c:ptCount val="1"/>
                <c:pt idx="0">
                  <c:v>Percentage of Type 1 clone fragments that experienced context bug-fixes</c:v>
                </c:pt>
              </c:strCache>
            </c:strRef>
          </c:tx>
          <c:cat>
            <c:strRef>
              <c:f>Sheet1!$A$2:$A$8</c:f>
              <c:strCache>
                <c:ptCount val="7"/>
                <c:pt idx="0">
                  <c:v>Ctags</c:v>
                </c:pt>
                <c:pt idx="1">
                  <c:v>Carol</c:v>
                </c:pt>
                <c:pt idx="2">
                  <c:v>Freecol</c:v>
                </c:pt>
                <c:pt idx="3">
                  <c:v>jEdit</c:v>
                </c:pt>
                <c:pt idx="4">
                  <c:v>Jabref</c:v>
                </c:pt>
                <c:pt idx="5">
                  <c:v>MonoOSC</c:v>
                </c:pt>
                <c:pt idx="6">
                  <c:v>Overall</c:v>
                </c:pt>
              </c:strCache>
            </c:strRef>
          </c:cat>
          <c:val>
            <c:numRef>
              <c:f>Sheet1!$B$2:$B$8</c:f>
              <c:numCache>
                <c:formatCode>General</c:formatCode>
                <c:ptCount val="7"/>
                <c:pt idx="0">
                  <c:v>1.886792453</c:v>
                </c:pt>
                <c:pt idx="1">
                  <c:v>0.48076923100000002</c:v>
                </c:pt>
                <c:pt idx="2">
                  <c:v>4.6025104599999889</c:v>
                </c:pt>
                <c:pt idx="3">
                  <c:v>0.85192697799999995</c:v>
                </c:pt>
                <c:pt idx="4">
                  <c:v>1.2396694209999988</c:v>
                </c:pt>
                <c:pt idx="5">
                  <c:v>0.65359477100000063</c:v>
                </c:pt>
                <c:pt idx="6">
                  <c:v>1.052631579</c:v>
                </c:pt>
              </c:numCache>
            </c:numRef>
          </c:val>
        </c:ser>
        <c:ser>
          <c:idx val="1"/>
          <c:order val="1"/>
          <c:tx>
            <c:strRef>
              <c:f>Sheet1!$C$1</c:f>
              <c:strCache>
                <c:ptCount val="1"/>
                <c:pt idx="0">
                  <c:v>Percentage of Type 2 clone fragments that experienced context bug-fixes</c:v>
                </c:pt>
              </c:strCache>
            </c:strRef>
          </c:tx>
          <c:cat>
            <c:strRef>
              <c:f>Sheet1!$A$2:$A$8</c:f>
              <c:strCache>
                <c:ptCount val="7"/>
                <c:pt idx="0">
                  <c:v>Ctags</c:v>
                </c:pt>
                <c:pt idx="1">
                  <c:v>Carol</c:v>
                </c:pt>
                <c:pt idx="2">
                  <c:v>Freecol</c:v>
                </c:pt>
                <c:pt idx="3">
                  <c:v>jEdit</c:v>
                </c:pt>
                <c:pt idx="4">
                  <c:v>Jabref</c:v>
                </c:pt>
                <c:pt idx="5">
                  <c:v>MonoOSC</c:v>
                </c:pt>
                <c:pt idx="6">
                  <c:v>Overall</c:v>
                </c:pt>
              </c:strCache>
            </c:strRef>
          </c:cat>
          <c:val>
            <c:numRef>
              <c:f>Sheet1!$C$2:$C$8</c:f>
              <c:numCache>
                <c:formatCode>General</c:formatCode>
                <c:ptCount val="7"/>
                <c:pt idx="0">
                  <c:v>4.4943820219999955</c:v>
                </c:pt>
                <c:pt idx="1">
                  <c:v>0.47393364900000001</c:v>
                </c:pt>
                <c:pt idx="2">
                  <c:v>3.0674846630000001</c:v>
                </c:pt>
                <c:pt idx="3">
                  <c:v>2.2556390980000001</c:v>
                </c:pt>
                <c:pt idx="4">
                  <c:v>0.87336244499999949</c:v>
                </c:pt>
                <c:pt idx="5">
                  <c:v>0</c:v>
                </c:pt>
                <c:pt idx="6">
                  <c:v>2.0318021199999965</c:v>
                </c:pt>
              </c:numCache>
            </c:numRef>
          </c:val>
        </c:ser>
        <c:ser>
          <c:idx val="2"/>
          <c:order val="2"/>
          <c:tx>
            <c:strRef>
              <c:f>Sheet1!$D$1</c:f>
              <c:strCache>
                <c:ptCount val="1"/>
                <c:pt idx="0">
                  <c:v>Percentage of Type 3 clone fragments that experienced context bug-fixes</c:v>
                </c:pt>
              </c:strCache>
            </c:strRef>
          </c:tx>
          <c:cat>
            <c:strRef>
              <c:f>Sheet1!$A$2:$A$8</c:f>
              <c:strCache>
                <c:ptCount val="7"/>
                <c:pt idx="0">
                  <c:v>Ctags</c:v>
                </c:pt>
                <c:pt idx="1">
                  <c:v>Carol</c:v>
                </c:pt>
                <c:pt idx="2">
                  <c:v>Freecol</c:v>
                </c:pt>
                <c:pt idx="3">
                  <c:v>jEdit</c:v>
                </c:pt>
                <c:pt idx="4">
                  <c:v>Jabref</c:v>
                </c:pt>
                <c:pt idx="5">
                  <c:v>MonoOSC</c:v>
                </c:pt>
                <c:pt idx="6">
                  <c:v>Overall</c:v>
                </c:pt>
              </c:strCache>
            </c:strRef>
          </c:cat>
          <c:val>
            <c:numRef>
              <c:f>Sheet1!$D$2:$D$8</c:f>
              <c:numCache>
                <c:formatCode>General</c:formatCode>
                <c:ptCount val="7"/>
                <c:pt idx="0">
                  <c:v>5.769230769</c:v>
                </c:pt>
                <c:pt idx="1">
                  <c:v>3.074670571</c:v>
                </c:pt>
                <c:pt idx="2">
                  <c:v>6.5073041169999941</c:v>
                </c:pt>
                <c:pt idx="3">
                  <c:v>3.607288955</c:v>
                </c:pt>
                <c:pt idx="4">
                  <c:v>0.36656891500000066</c:v>
                </c:pt>
                <c:pt idx="5">
                  <c:v>1.0869565220000001</c:v>
                </c:pt>
                <c:pt idx="6">
                  <c:v>4.666323555</c:v>
                </c:pt>
              </c:numCache>
            </c:numRef>
          </c:val>
        </c:ser>
        <c:overlap val="-16"/>
        <c:axId val="155140864"/>
        <c:axId val="155142400"/>
      </c:barChart>
      <c:catAx>
        <c:axId val="155140864"/>
        <c:scaling>
          <c:orientation val="minMax"/>
        </c:scaling>
        <c:axPos val="b"/>
        <c:tickLblPos val="nextTo"/>
        <c:crossAx val="155142400"/>
        <c:crosses val="autoZero"/>
        <c:auto val="1"/>
        <c:lblAlgn val="ctr"/>
        <c:lblOffset val="100"/>
      </c:catAx>
      <c:valAx>
        <c:axId val="155142400"/>
        <c:scaling>
          <c:orientation val="minMax"/>
        </c:scaling>
        <c:axPos val="l"/>
        <c:majorGridlines/>
        <c:numFmt formatCode="General" sourceLinked="1"/>
        <c:tickLblPos val="nextTo"/>
        <c:crossAx val="155140864"/>
        <c:crosses val="autoZero"/>
        <c:crossBetween val="between"/>
      </c:valAx>
    </c:plotArea>
    <c:legend>
      <c:legendPos val="r"/>
      <c:layout>
        <c:manualLayout>
          <c:xMode val="edge"/>
          <c:yMode val="edge"/>
          <c:x val="9.7143330184314928E-3"/>
          <c:y val="1.8130358705161869E-2"/>
          <c:w val="0.9708718170869638"/>
          <c:h val="0.23040594925634311"/>
        </c:manualLayout>
      </c:layout>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853600287292064"/>
          <c:y val="0.28395822397200404"/>
          <c:w val="0.8685779960532618"/>
          <c:h val="0.49440660542432241"/>
        </c:manualLayout>
      </c:layout>
      <c:barChart>
        <c:barDir val="col"/>
        <c:grouping val="percentStacked"/>
        <c:ser>
          <c:idx val="0"/>
          <c:order val="0"/>
          <c:tx>
            <c:strRef>
              <c:f>Sheet1!$B$1</c:f>
              <c:strCache>
                <c:ptCount val="1"/>
                <c:pt idx="0">
                  <c:v>Percentage of same-file-pairs with respect to all clone-pairs that followed the context bug-fix patterns</c:v>
                </c:pt>
              </c:strCache>
            </c:strRef>
          </c:tx>
          <c:cat>
            <c:strRef>
              <c:f>Sheet1!$A$2:$A$19</c:f>
              <c:strCache>
                <c:ptCount val="18"/>
                <c:pt idx="0">
                  <c:v>Ctags, Type 1</c:v>
                </c:pt>
                <c:pt idx="1">
                  <c:v>Ctags, Type 2</c:v>
                </c:pt>
                <c:pt idx="2">
                  <c:v>Ctags, Type 3</c:v>
                </c:pt>
                <c:pt idx="3">
                  <c:v>Carol, Type 1</c:v>
                </c:pt>
                <c:pt idx="4">
                  <c:v>Carol, Type 2</c:v>
                </c:pt>
                <c:pt idx="5">
                  <c:v>Carol, Type 3</c:v>
                </c:pt>
                <c:pt idx="6">
                  <c:v>Freecol, Type 1</c:v>
                </c:pt>
                <c:pt idx="7">
                  <c:v>Freecol, Type 2</c:v>
                </c:pt>
                <c:pt idx="8">
                  <c:v>Freecol, Type 3</c:v>
                </c:pt>
                <c:pt idx="9">
                  <c:v>jEdit, Type 1</c:v>
                </c:pt>
                <c:pt idx="10">
                  <c:v>jEdit, Type 2</c:v>
                </c:pt>
                <c:pt idx="11">
                  <c:v>jEdit, Type 3</c:v>
                </c:pt>
                <c:pt idx="12">
                  <c:v>Jabref, Type 1</c:v>
                </c:pt>
                <c:pt idx="13">
                  <c:v>Jabref, Type 2</c:v>
                </c:pt>
                <c:pt idx="14">
                  <c:v>Jabref, Type 3</c:v>
                </c:pt>
                <c:pt idx="15">
                  <c:v>MonoOSC, Type 1</c:v>
                </c:pt>
                <c:pt idx="16">
                  <c:v>MonoOSC, Type 2</c:v>
                </c:pt>
                <c:pt idx="17">
                  <c:v>MonoOSC, Type 3</c:v>
                </c:pt>
              </c:strCache>
            </c:strRef>
          </c:cat>
          <c:val>
            <c:numRef>
              <c:f>Sheet1!$B$2:$B$19</c:f>
              <c:numCache>
                <c:formatCode>General</c:formatCode>
                <c:ptCount val="18"/>
                <c:pt idx="0">
                  <c:v>0</c:v>
                </c:pt>
                <c:pt idx="1">
                  <c:v>75</c:v>
                </c:pt>
                <c:pt idx="2">
                  <c:v>21.052631579999982</c:v>
                </c:pt>
                <c:pt idx="3">
                  <c:v>0</c:v>
                </c:pt>
                <c:pt idx="4">
                  <c:v>100</c:v>
                </c:pt>
                <c:pt idx="5">
                  <c:v>42.30769231</c:v>
                </c:pt>
                <c:pt idx="6">
                  <c:v>0</c:v>
                </c:pt>
                <c:pt idx="7">
                  <c:v>40</c:v>
                </c:pt>
                <c:pt idx="8">
                  <c:v>13.253012050000002</c:v>
                </c:pt>
                <c:pt idx="9">
                  <c:v>0</c:v>
                </c:pt>
                <c:pt idx="10">
                  <c:v>0</c:v>
                </c:pt>
                <c:pt idx="11">
                  <c:v>2.9197080289999993</c:v>
                </c:pt>
                <c:pt idx="12">
                  <c:v>0</c:v>
                </c:pt>
                <c:pt idx="13">
                  <c:v>50</c:v>
                </c:pt>
                <c:pt idx="14">
                  <c:v>20</c:v>
                </c:pt>
                <c:pt idx="15">
                  <c:v>0</c:v>
                </c:pt>
                <c:pt idx="16">
                  <c:v>0</c:v>
                </c:pt>
                <c:pt idx="17">
                  <c:v>50</c:v>
                </c:pt>
              </c:numCache>
            </c:numRef>
          </c:val>
        </c:ser>
        <c:ser>
          <c:idx val="1"/>
          <c:order val="1"/>
          <c:tx>
            <c:strRef>
              <c:f>Sheet1!$C$1</c:f>
              <c:strCache>
                <c:ptCount val="1"/>
                <c:pt idx="0">
                  <c:v>Percentage of different-files-pairs with respect to all clone-pairs that followed the context bug-fix patterns</c:v>
                </c:pt>
              </c:strCache>
            </c:strRef>
          </c:tx>
          <c:cat>
            <c:strRef>
              <c:f>Sheet1!$A$2:$A$19</c:f>
              <c:strCache>
                <c:ptCount val="18"/>
                <c:pt idx="0">
                  <c:v>Ctags, Type 1</c:v>
                </c:pt>
                <c:pt idx="1">
                  <c:v>Ctags, Type 2</c:v>
                </c:pt>
                <c:pt idx="2">
                  <c:v>Ctags, Type 3</c:v>
                </c:pt>
                <c:pt idx="3">
                  <c:v>Carol, Type 1</c:v>
                </c:pt>
                <c:pt idx="4">
                  <c:v>Carol, Type 2</c:v>
                </c:pt>
                <c:pt idx="5">
                  <c:v>Carol, Type 3</c:v>
                </c:pt>
                <c:pt idx="6">
                  <c:v>Freecol, Type 1</c:v>
                </c:pt>
                <c:pt idx="7">
                  <c:v>Freecol, Type 2</c:v>
                </c:pt>
                <c:pt idx="8">
                  <c:v>Freecol, Type 3</c:v>
                </c:pt>
                <c:pt idx="9">
                  <c:v>jEdit, Type 1</c:v>
                </c:pt>
                <c:pt idx="10">
                  <c:v>jEdit, Type 2</c:v>
                </c:pt>
                <c:pt idx="11">
                  <c:v>jEdit, Type 3</c:v>
                </c:pt>
                <c:pt idx="12">
                  <c:v>Jabref, Type 1</c:v>
                </c:pt>
                <c:pt idx="13">
                  <c:v>Jabref, Type 2</c:v>
                </c:pt>
                <c:pt idx="14">
                  <c:v>Jabref, Type 3</c:v>
                </c:pt>
                <c:pt idx="15">
                  <c:v>MonoOSC, Type 1</c:v>
                </c:pt>
                <c:pt idx="16">
                  <c:v>MonoOSC, Type 2</c:v>
                </c:pt>
                <c:pt idx="17">
                  <c:v>MonoOSC, Type 3</c:v>
                </c:pt>
              </c:strCache>
            </c:strRef>
          </c:cat>
          <c:val>
            <c:numRef>
              <c:f>Sheet1!$C$2:$C$19</c:f>
              <c:numCache>
                <c:formatCode>General</c:formatCode>
                <c:ptCount val="18"/>
                <c:pt idx="0">
                  <c:v>100</c:v>
                </c:pt>
                <c:pt idx="1">
                  <c:v>25</c:v>
                </c:pt>
                <c:pt idx="2">
                  <c:v>78.947368420000075</c:v>
                </c:pt>
                <c:pt idx="3">
                  <c:v>100</c:v>
                </c:pt>
                <c:pt idx="4">
                  <c:v>0</c:v>
                </c:pt>
                <c:pt idx="5">
                  <c:v>57.692307690000028</c:v>
                </c:pt>
                <c:pt idx="6">
                  <c:v>100</c:v>
                </c:pt>
                <c:pt idx="7">
                  <c:v>60</c:v>
                </c:pt>
                <c:pt idx="8">
                  <c:v>86.746987950000005</c:v>
                </c:pt>
                <c:pt idx="9">
                  <c:v>100</c:v>
                </c:pt>
                <c:pt idx="10">
                  <c:v>100</c:v>
                </c:pt>
                <c:pt idx="11">
                  <c:v>97.080291970000005</c:v>
                </c:pt>
                <c:pt idx="12">
                  <c:v>100</c:v>
                </c:pt>
                <c:pt idx="13">
                  <c:v>50</c:v>
                </c:pt>
                <c:pt idx="14">
                  <c:v>80</c:v>
                </c:pt>
                <c:pt idx="15">
                  <c:v>100</c:v>
                </c:pt>
                <c:pt idx="16">
                  <c:v>0</c:v>
                </c:pt>
                <c:pt idx="17">
                  <c:v>50</c:v>
                </c:pt>
              </c:numCache>
            </c:numRef>
          </c:val>
        </c:ser>
        <c:overlap val="100"/>
        <c:axId val="155286912"/>
        <c:axId val="155296896"/>
      </c:barChart>
      <c:catAx>
        <c:axId val="155286912"/>
        <c:scaling>
          <c:orientation val="minMax"/>
        </c:scaling>
        <c:axPos val="b"/>
        <c:tickLblPos val="nextTo"/>
        <c:txPr>
          <a:bodyPr/>
          <a:lstStyle/>
          <a:p>
            <a:pPr>
              <a:defRPr sz="1000" baseline="0"/>
            </a:pPr>
            <a:endParaRPr lang="en-US"/>
          </a:p>
        </c:txPr>
        <c:crossAx val="155296896"/>
        <c:crosses val="autoZero"/>
        <c:auto val="1"/>
        <c:lblAlgn val="ctr"/>
        <c:lblOffset val="100"/>
      </c:catAx>
      <c:valAx>
        <c:axId val="155296896"/>
        <c:scaling>
          <c:orientation val="minMax"/>
        </c:scaling>
        <c:axPos val="l"/>
        <c:majorGridlines/>
        <c:numFmt formatCode="0%" sourceLinked="1"/>
        <c:tickLblPos val="nextTo"/>
        <c:crossAx val="155286912"/>
        <c:crosses val="autoZero"/>
        <c:crossBetween val="between"/>
      </c:valAx>
    </c:plotArea>
    <c:legend>
      <c:legendPos val="r"/>
      <c:layout>
        <c:manualLayout>
          <c:xMode val="edge"/>
          <c:yMode val="edge"/>
          <c:x val="1.6240373329156614E-2"/>
          <c:y val="1.6034558180227483E-2"/>
          <c:w val="0.98226625360202757"/>
          <c:h val="0.23459755030621171"/>
        </c:manualLayout>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844A2-9EC2-47A0-AEC8-D4FBFD4FBE4D}" type="datetimeFigureOut">
              <a:rPr lang="en-US" smtClean="0"/>
              <a:pPr/>
              <a:t>9/27/2019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EBD7FA-CE57-4FF7-A0C9-20E266203F70}"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us have an evolutionary explanation of a context bug.</a:t>
            </a:r>
          </a:p>
          <a:p>
            <a:endParaRPr lang="en-US" baseline="0" dirty="0" smtClean="0"/>
          </a:p>
          <a:p>
            <a:endParaRPr lang="en-US" baseline="0" dirty="0" smtClean="0"/>
          </a:p>
          <a:p>
            <a:r>
              <a:rPr lang="en-US" baseline="0" dirty="0" smtClean="0"/>
              <a:t>The slide shows the evolutionary history of two clone fragments, CF1 and CF2, through seven commit operations (C1 to C7). CF1 was created in the first commit operation C1. However, CF2 was created from CF1 in commit C3. Then in commit C6, it experienced a bug-fix. Before experiencing the bug-fix, CF2 did not experience any change. CF1 did not experience a bug-fix. In such a situation, we realize that CF2 was not properly adapted in its context when it was created from CF1 in commit C3. As CF1 did not experience a bug-fix, we can say that it was not buggy in its own context. Finally, CF2 contained a context bug just after its creation and it was fixed in commit C6.</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were two Type 2 clone fragments in Revision 524 of </a:t>
            </a:r>
            <a:r>
              <a:rPr lang="en-US" dirty="0" err="1" smtClean="0"/>
              <a:t>Ctags</a:t>
            </a:r>
            <a:r>
              <a:rPr lang="en-US" dirty="0" smtClean="0"/>
              <a:t>.</a:t>
            </a:r>
            <a:r>
              <a:rPr lang="en-US" baseline="0" dirty="0" smtClean="0"/>
              <a:t> The commit operation which was applied on Revision 524 was a bug-fix commit.</a:t>
            </a:r>
          </a:p>
          <a:p>
            <a:endParaRPr lang="en-US" baseline="0" dirty="0" smtClean="0"/>
          </a:p>
          <a:p>
            <a:r>
              <a:rPr lang="en-US" baseline="0" dirty="0" smtClean="0"/>
              <a:t>There were no changes to the first fragment in the commit operation.</a:t>
            </a:r>
          </a:p>
          <a:p>
            <a:endParaRPr lang="en-US" baseline="0" dirty="0" smtClean="0"/>
          </a:p>
          <a:p>
            <a:r>
              <a:rPr lang="en-US" baseline="0" dirty="0" smtClean="0"/>
              <a:t>However, there were some changes in the second clone fragment. We see that the parameter was updated and the corresponding changes were made to the if condition.</a:t>
            </a:r>
          </a:p>
          <a:p>
            <a:endParaRPr lang="en-US" baseline="0" dirty="0" smtClean="0"/>
          </a:p>
          <a:p>
            <a:endParaRPr lang="en-US" baseline="0" dirty="0" smtClean="0"/>
          </a:p>
          <a:p>
            <a:endParaRPr lang="en-US" baseline="0" dirty="0" smtClean="0"/>
          </a:p>
          <a:p>
            <a:r>
              <a:rPr lang="en-US" baseline="0" dirty="0" smtClean="0"/>
              <a:t>The bug-fix commit message</a:t>
            </a:r>
          </a:p>
          <a:p>
            <a:r>
              <a:rPr lang="en-US" baseline="0" dirty="0" smtClean="0"/>
              <a:t>------------------------------------</a:t>
            </a:r>
          </a:p>
          <a:p>
            <a:r>
              <a:rPr lang="en-US" baseline="0" dirty="0" smtClean="0"/>
              <a:t>(bug #1515910) add support for C# verbatim string literals such as @"C:\" which causes </a:t>
            </a:r>
            <a:r>
              <a:rPr lang="en-US" baseline="0" dirty="0" err="1" smtClean="0"/>
              <a:t>ctags</a:t>
            </a:r>
            <a:r>
              <a:rPr lang="en-US" baseline="0" dirty="0" smtClean="0"/>
              <a:t> 5.6 to swallow everything up to the next ".</a:t>
            </a:r>
          </a:p>
        </p:txBody>
      </p:sp>
      <p:sp>
        <p:nvSpPr>
          <p:cNvPr id="4" name="Slide Number Placeholder 3"/>
          <p:cNvSpPr>
            <a:spLocks noGrp="1"/>
          </p:cNvSpPr>
          <p:nvPr>
            <p:ph type="sldNum" sz="quarter" idx="10"/>
          </p:nvPr>
        </p:nvSpPr>
        <p:spPr/>
        <p:txBody>
          <a:bodyPr/>
          <a:lstStyle/>
          <a:p>
            <a:fld id="{2AEBD7FA-CE57-4FF7-A0C9-20E266203F70}"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contains</a:t>
            </a:r>
            <a:r>
              <a:rPr lang="en-US" baseline="0" dirty="0" smtClean="0"/>
              <a:t> a real-world example of context bug.</a:t>
            </a:r>
          </a:p>
          <a:p>
            <a:endParaRPr lang="en-US" baseline="0" dirty="0" smtClean="0"/>
          </a:p>
          <a:p>
            <a:r>
              <a:rPr lang="en-US" dirty="0" smtClean="0"/>
              <a:t>This figure shows an example of context bug-fix in a clone fragment denoted as Clone Fragment 2 (CF2) from our subject system Carol. The bug-fix commit was applied on revision 151. We can see the snapshots of CF2 both in revision 151 and 152. The changes (in Line 1 and Line 5) have been highlighted. The commit message says "Bug 283 correction: IIOP Reference binding problem". The figure contains another clone fragment called Clone Fragment 1 (CF1) in revision 151. Both CF1 and CF2 were created in revision 140 and they make a Type 3 clone-pair. None of these fragments was changed until revision 151 where CF2 experienced the bug-fix change as we have just described. CF1 never experienced a bug-fix. CF1 and CF2 follow the second bug-fix pattern. If we carefully look at CF1 and CF2 and the bug-fix changes experienced by CF2 we realize that the bug that was fixed in CF2 is a context-bug according to our definition. If we look at the lines 1 and 5 of CF1 and CF2 in revision 151, we see that the corresponding lines of the clone fragments are similar except that line 1 in CF2 throws an exception which is absent in line 1 of CF1, and line 5 of CF1 contains a type-casting (i.e., \</a:t>
            </a:r>
            <a:r>
              <a:rPr lang="en-US" dirty="0" err="1" smtClean="0"/>
              <a:t>emph</a:t>
            </a:r>
            <a:r>
              <a:rPr lang="en-US" dirty="0" smtClean="0"/>
              <a:t>{(</a:t>
            </a:r>
            <a:r>
              <a:rPr lang="en-US" dirty="0" err="1" smtClean="0"/>
              <a:t>Referenceable</a:t>
            </a:r>
            <a:r>
              <a:rPr lang="en-US" dirty="0" smtClean="0"/>
              <a:t>)}) which is not present in line 5 of CF2. However, the bug-fix changes that occurred in CF2 indicate that CF2 was not properly adapted to its context at the time of its creation (possibly through copy/pasting from CF1) and the bug, \</a:t>
            </a:r>
            <a:r>
              <a:rPr lang="en-US" dirty="0" err="1" smtClean="0"/>
              <a:t>emph</a:t>
            </a:r>
            <a:r>
              <a:rPr lang="en-US" dirty="0" smtClean="0"/>
              <a:t>{Bug 283}, was introduced to it. The bug-fix commit adapted it by adding an extra parameter called \</a:t>
            </a:r>
            <a:r>
              <a:rPr lang="en-US" dirty="0" err="1" smtClean="0"/>
              <a:t>emph</a:t>
            </a:r>
            <a:r>
              <a:rPr lang="en-US" dirty="0" smtClean="0"/>
              <a:t>{name} of type \</a:t>
            </a:r>
            <a:r>
              <a:rPr lang="en-US" dirty="0" err="1" smtClean="0"/>
              <a:t>emph</a:t>
            </a:r>
            <a:r>
              <a:rPr lang="en-US" dirty="0" smtClean="0"/>
              <a:t>{Name} to it and making corresponding changes in its fifth line.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elaborate the previous example in this slide. The upper two boxes show the corresponding unchanged portion of the unchanged clone fragment. The lower two boxes show the changes that occurred in the other clone fragment.</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14</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a:t>
            </a:r>
            <a:r>
              <a:rPr lang="en-US" baseline="0" dirty="0" smtClean="0"/>
              <a:t> implementation obtain this example from Type 1 clones of </a:t>
            </a:r>
            <a:r>
              <a:rPr lang="en-US" baseline="0" dirty="0" err="1" smtClean="0"/>
              <a:t>Ctags</a:t>
            </a:r>
            <a:endParaRPr lang="en-US" baseline="0" dirty="0" smtClean="0"/>
          </a:p>
        </p:txBody>
      </p:sp>
      <p:sp>
        <p:nvSpPr>
          <p:cNvPr id="4" name="Slide Number Placeholder 3"/>
          <p:cNvSpPr>
            <a:spLocks noGrp="1"/>
          </p:cNvSpPr>
          <p:nvPr>
            <p:ph type="sldNum" sz="quarter" idx="10"/>
          </p:nvPr>
        </p:nvSpPr>
        <p:spPr/>
        <p:txBody>
          <a:bodyPr/>
          <a:lstStyle/>
          <a:p>
            <a:fld id="{2AEBD7FA-CE57-4FF7-A0C9-20E266203F70}" type="slidenum">
              <a:rPr lang="en-CA" smtClean="0"/>
              <a:pPr/>
              <a:t>15</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a:t>
            </a:r>
            <a:r>
              <a:rPr lang="en-US" baseline="0" dirty="0" smtClean="0"/>
              <a:t> implementation obtain this example from Type 2 clones of </a:t>
            </a:r>
            <a:r>
              <a:rPr lang="en-US" baseline="0" dirty="0" err="1" smtClean="0"/>
              <a:t>Freecol</a:t>
            </a:r>
            <a:endParaRPr lang="en-US" baseline="0" dirty="0" smtClean="0"/>
          </a:p>
        </p:txBody>
      </p:sp>
      <p:sp>
        <p:nvSpPr>
          <p:cNvPr id="4" name="Slide Number Placeholder 3"/>
          <p:cNvSpPr>
            <a:spLocks noGrp="1"/>
          </p:cNvSpPr>
          <p:nvPr>
            <p:ph type="sldNum" sz="quarter" idx="10"/>
          </p:nvPr>
        </p:nvSpPr>
        <p:spPr/>
        <p:txBody>
          <a:bodyPr/>
          <a:lstStyle/>
          <a:p>
            <a:fld id="{2AEBD7FA-CE57-4FF7-A0C9-20E266203F70}" type="slidenum">
              <a:rPr lang="en-CA" smtClean="0"/>
              <a:pPr/>
              <a:t>16</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a:t>
            </a:r>
            <a:r>
              <a:rPr lang="en-US" baseline="0" dirty="0" smtClean="0"/>
              <a:t> example from Type 2 clones of </a:t>
            </a:r>
            <a:r>
              <a:rPr lang="en-US" baseline="0" dirty="0" err="1" smtClean="0"/>
              <a:t>Freecol</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17</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studies have been done on the bug-proneness of code clones. However, none of the preexisting studies investigated how often clone fragments contain context bugs. </a:t>
            </a:r>
          </a:p>
          <a:p>
            <a:endParaRPr lang="en-US" dirty="0" smtClean="0"/>
          </a:p>
          <a:p>
            <a:r>
              <a:rPr lang="en-US" dirty="0" smtClean="0"/>
              <a:t>Without investigating context bugs, we cannot properly realize the impact of code clones on software evolution and maintenance.</a:t>
            </a:r>
          </a:p>
        </p:txBody>
      </p:sp>
      <p:sp>
        <p:nvSpPr>
          <p:cNvPr id="4" name="Slide Number Placeholder 3"/>
          <p:cNvSpPr>
            <a:spLocks noGrp="1"/>
          </p:cNvSpPr>
          <p:nvPr>
            <p:ph type="sldNum" sz="quarter" idx="10"/>
          </p:nvPr>
        </p:nvSpPr>
        <p:spPr/>
        <p:txBody>
          <a:bodyPr/>
          <a:lstStyle/>
          <a:p>
            <a:fld id="{2AEBD7FA-CE57-4FF7-A0C9-20E266203F70}" type="slidenum">
              <a:rPr lang="en-CA" smtClean="0"/>
              <a:pPr/>
              <a:t>18</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19</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slide shows the evolution of two code fragments CF1 and CF2</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through seven commit operations: C1 through C7. CF1 is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older than CF2 because they were created in the commits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C1 and C3 respectively. Moreover, just after the creation of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CF2, the fragments CF1 and CF2 make a clone-pair. CF2</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experienced a bug-fix change in the commit operation C6. The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figure also indicates that CF2 did not experience any change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before experiencing the bug-fix (i.e., in the commits C4 and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C5). Moreover, CF1 did not experience a bug-fix. In this scenario</a:t>
            </a:r>
            <a:r>
              <a:rPr lang="en-US" sz="1200" b="0" i="0" kern="1200" baseline="0" dirty="0" smtClean="0">
                <a:solidFill>
                  <a:schemeClr val="tx1"/>
                </a:solidFill>
                <a:latin typeface="+mn-lt"/>
                <a:ea typeface="+mn-ea"/>
                <a:cs typeface="+mn-cs"/>
              </a:rPr>
              <a:t>, it is expected that CF2 contained a context bug just after its creation and the bug was fixed in C6. This is our first pattern of bug-propagation.</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20</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1 clones are exactly the same code fragments in a code-base.</a:t>
            </a:r>
          </a:p>
          <a:p>
            <a:endParaRPr lang="en-US" dirty="0" smtClean="0"/>
          </a:p>
          <a:p>
            <a:r>
              <a:rPr lang="en-US" dirty="0" smtClean="0"/>
              <a:t>The two code</a:t>
            </a:r>
            <a:r>
              <a:rPr lang="en-US" baseline="0" dirty="0" smtClean="0"/>
              <a:t> fragments in the slide are Type 1 clones of each other. We see that there is a comment in the right side fragment. If we disregard this comment, these two code fragments become exactly the same.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a:t>
            </a:r>
            <a:r>
              <a:rPr lang="en-US" sz="1200" b="0" i="0" kern="1200" baseline="0" dirty="0" smtClean="0">
                <a:solidFill>
                  <a:schemeClr val="tx1"/>
                </a:solidFill>
                <a:latin typeface="+mn-lt"/>
                <a:ea typeface="+mn-ea"/>
                <a:cs typeface="+mn-cs"/>
              </a:rPr>
              <a:t> slide</a:t>
            </a:r>
            <a:r>
              <a:rPr lang="en-US" sz="1200" b="0" i="0" kern="1200" dirty="0" smtClean="0">
                <a:solidFill>
                  <a:schemeClr val="tx1"/>
                </a:solidFill>
                <a:latin typeface="+mn-lt"/>
                <a:ea typeface="+mn-ea"/>
                <a:cs typeface="+mn-cs"/>
              </a:rPr>
              <a:t> explains the second pattern (Pattern 2) using an example.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evolutionary scenario in this slide is similar to the scenario</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depicted in the</a:t>
            </a:r>
            <a:r>
              <a:rPr lang="en-US" sz="1200" b="0" i="0" kern="1200" baseline="0" dirty="0" smtClean="0">
                <a:solidFill>
                  <a:schemeClr val="tx1"/>
                </a:solidFill>
                <a:latin typeface="+mn-lt"/>
                <a:ea typeface="+mn-ea"/>
                <a:cs typeface="+mn-cs"/>
              </a:rPr>
              <a:t> previous slide</a:t>
            </a:r>
            <a:r>
              <a:rPr lang="en-US" sz="1200" b="0" i="0" kern="1200" dirty="0" smtClean="0">
                <a:solidFill>
                  <a:schemeClr val="tx1"/>
                </a:solidFill>
                <a:latin typeface="+mn-lt"/>
                <a:ea typeface="+mn-ea"/>
                <a:cs typeface="+mn-cs"/>
              </a:rPr>
              <a:t> with the exception that both of the fragments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CF1 and CF2 in this</a:t>
            </a:r>
            <a:r>
              <a:rPr lang="en-US" sz="1200" b="0" i="0" kern="1200" baseline="0" dirty="0" smtClean="0">
                <a:solidFill>
                  <a:schemeClr val="tx1"/>
                </a:solidFill>
                <a:latin typeface="+mn-lt"/>
                <a:ea typeface="+mn-ea"/>
                <a:cs typeface="+mn-cs"/>
              </a:rPr>
              <a:t> slide</a:t>
            </a:r>
            <a:r>
              <a:rPr lang="en-US" sz="1200" b="0" i="0" kern="1200" dirty="0" smtClean="0">
                <a:solidFill>
                  <a:schemeClr val="tx1"/>
                </a:solidFill>
                <a:latin typeface="+mn-lt"/>
                <a:ea typeface="+mn-ea"/>
                <a:cs typeface="+mn-cs"/>
              </a:rPr>
              <a:t> were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created in the same commit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operation (i.e., C1). In the</a:t>
            </a:r>
            <a:r>
              <a:rPr lang="en-US" sz="1200" b="0" i="0" kern="1200" baseline="0" dirty="0" smtClean="0">
                <a:solidFill>
                  <a:schemeClr val="tx1"/>
                </a:solidFill>
                <a:latin typeface="+mn-lt"/>
                <a:ea typeface="+mn-ea"/>
                <a:cs typeface="+mn-cs"/>
              </a:rPr>
              <a:t> previous slide</a:t>
            </a:r>
            <a:r>
              <a:rPr lang="en-US" sz="1200" b="0" i="0" kern="1200" dirty="0" smtClean="0">
                <a:solidFill>
                  <a:schemeClr val="tx1"/>
                </a:solidFill>
                <a:latin typeface="+mn-lt"/>
                <a:ea typeface="+mn-ea"/>
                <a:cs typeface="+mn-cs"/>
              </a:rPr>
              <a:t>, CF1 and CF2</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were created in different commits. Finally, this slide presents an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evolutionary scenario which</a:t>
            </a:r>
            <a:r>
              <a:rPr lang="en-US" sz="1200" b="0" i="0" kern="1200" baseline="0" dirty="0" smtClean="0">
                <a:solidFill>
                  <a:schemeClr val="tx1"/>
                </a:solidFill>
                <a:latin typeface="+mn-lt"/>
                <a:ea typeface="+mn-ea"/>
                <a:cs typeface="+mn-cs"/>
              </a:rPr>
              <a:t> we call the second pattern of context bug-fix</a:t>
            </a:r>
            <a:r>
              <a:rPr lang="en-US" sz="1200" b="0" i="0" kern="1200" dirty="0" smtClean="0">
                <a:solidFill>
                  <a:schemeClr val="tx1"/>
                </a:solidFill>
                <a:latin typeface="+mn-lt"/>
                <a:ea typeface="+mn-ea"/>
                <a:cs typeface="+mn-cs"/>
              </a:rPr>
              <a:t>. CF2 contained</a:t>
            </a:r>
            <a:r>
              <a:rPr lang="en-US" sz="1200" b="0" i="0" kern="1200" baseline="0" dirty="0" smtClean="0">
                <a:solidFill>
                  <a:schemeClr val="tx1"/>
                </a:solidFill>
                <a:latin typeface="+mn-lt"/>
                <a:ea typeface="+mn-ea"/>
                <a:cs typeface="+mn-cs"/>
              </a:rPr>
              <a:t> the bug just after its creation in commit C1.</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21</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detecting context bugs,</a:t>
            </a:r>
            <a:r>
              <a:rPr lang="en-US" baseline="0" dirty="0" smtClean="0"/>
              <a:t> we first identify the potential clone pairs. For each of these potential pairs, we analyze its past evolution in order to realize whether the fragments in the pair evolved by following any of the two patterns.</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22</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shows an example of a potential clone pair. We see that there is a clone pair (i.e., the two circles) in revision R of a subject system. The commit operation</a:t>
            </a:r>
            <a:r>
              <a:rPr lang="en-US" baseline="0" dirty="0" smtClean="0"/>
              <a:t> that was applied on this revision is a bug-fix commit and one of the two clone fragments was changed in this bug-fix commit. In each of our two patterns described previously we saw that one fragment experiences the context bug-fix, however, the other fragment does not. Thus, the clone-pair where one of the two fragments in the pair experienced a bug-fix is considered a potential clone pair. After identifying such a pair, we analyze its past evolutionary history. If the past evolutionary history of such a clone-pair matches any of the two previously described patterns (i.e., pattern 1 and pattern 2), we realize that the potential clone pair evolved by following a context bug-fix pattern.</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23</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perform our investigation</a:t>
            </a:r>
            <a:r>
              <a:rPr lang="en-US" baseline="0" dirty="0" smtClean="0"/>
              <a:t> on six subject systems as listed in the table. Four of these systems were implemented in Java programming language. The remaining two were implemented in C and C#. We see that the subject systems are of diverse variety in terms of size (LOC), application domains, and revision history lengths (number of revisions).</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24</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NiCad clone</a:t>
            </a:r>
            <a:r>
              <a:rPr lang="en-US" baseline="0" dirty="0" smtClean="0"/>
              <a:t> detector for detecting clones because NiCad can detect three types of code clones separately, and with high precision and recall. </a:t>
            </a:r>
            <a:r>
              <a:rPr lang="en-US" sz="1200" dirty="0" smtClean="0"/>
              <a:t>We detect block clones of at least 10 LOC with 30% dissimilarity threshold and blind renaming of identifiers. We use these</a:t>
            </a:r>
            <a:r>
              <a:rPr lang="en-US" sz="1200" baseline="0" dirty="0" smtClean="0"/>
              <a:t> settings because in a study published in ICSME 2014 it was found that these settings provide us with better clone detection results in terms of precision and recall.</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25</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experimental steps that we complete are as follows:</a:t>
            </a:r>
          </a:p>
          <a:p>
            <a:r>
              <a:rPr lang="en-US" dirty="0" smtClean="0"/>
              <a:t>---------------------------------------------------------------------</a:t>
            </a:r>
          </a:p>
          <a:p>
            <a:endParaRPr lang="en-US" dirty="0" smtClean="0"/>
          </a:p>
          <a:p>
            <a:r>
              <a:rPr lang="en-US" dirty="0" smtClean="0"/>
              <a:t>Extraction of all revisions of each of the subject systems from the online SVN repository.</a:t>
            </a:r>
          </a:p>
          <a:p>
            <a:endParaRPr lang="en-US" dirty="0" smtClean="0"/>
          </a:p>
          <a:p>
            <a:r>
              <a:rPr lang="en-US" dirty="0" smtClean="0"/>
              <a:t>Method detection and extraction from each of the revisions.</a:t>
            </a:r>
          </a:p>
          <a:p>
            <a:endParaRPr lang="en-US" dirty="0" smtClean="0"/>
          </a:p>
          <a:p>
            <a:r>
              <a:rPr lang="en-US" dirty="0" smtClean="0"/>
              <a:t>Detection and extraction of code clones from each revision.</a:t>
            </a:r>
          </a:p>
          <a:p>
            <a:endParaRPr lang="en-US" dirty="0" smtClean="0"/>
          </a:p>
          <a:p>
            <a:r>
              <a:rPr lang="en-US" dirty="0" smtClean="0"/>
              <a:t>Detection of changes between every two consecutive revisions.</a:t>
            </a:r>
          </a:p>
          <a:p>
            <a:endParaRPr lang="en-US" dirty="0" smtClean="0"/>
          </a:p>
          <a:p>
            <a:r>
              <a:rPr lang="en-US" dirty="0" smtClean="0"/>
              <a:t>Locating these changes to the already detected methods and clones of corresponding revisions.</a:t>
            </a:r>
          </a:p>
          <a:p>
            <a:endParaRPr lang="en-US" dirty="0" smtClean="0"/>
          </a:p>
          <a:p>
            <a:r>
              <a:rPr lang="en-US" dirty="0" smtClean="0"/>
              <a:t>Locating the code clones detected from each revision to the already detected methods of that revision.</a:t>
            </a:r>
          </a:p>
          <a:p>
            <a:endParaRPr lang="en-US" dirty="0" smtClean="0"/>
          </a:p>
          <a:p>
            <a:r>
              <a:rPr lang="en-US" dirty="0" smtClean="0"/>
              <a:t>Detection of method </a:t>
            </a:r>
            <a:r>
              <a:rPr lang="en-US" dirty="0" smtClean="0"/>
              <a:t>genealogies</a:t>
            </a:r>
            <a:r>
              <a:rPr lang="en-US" baseline="0" dirty="0" smtClean="0"/>
              <a:t> using the technique proposed by Lozano and </a:t>
            </a:r>
            <a:r>
              <a:rPr lang="en-US" baseline="0" dirty="0" err="1" smtClean="0"/>
              <a:t>Wemelinger</a:t>
            </a:r>
            <a:r>
              <a:rPr lang="en-US" baseline="0" dirty="0" smtClean="0"/>
              <a:t> []</a:t>
            </a:r>
            <a:endParaRPr lang="en-US" dirty="0" smtClean="0"/>
          </a:p>
          <a:p>
            <a:endParaRPr lang="en-US" dirty="0" smtClean="0"/>
          </a:p>
          <a:p>
            <a:r>
              <a:rPr lang="en-US" dirty="0" smtClean="0"/>
              <a:t>Detection of clone genealogies by identifying the propagation of clones through the method genealogies.</a:t>
            </a:r>
          </a:p>
          <a:p>
            <a:endParaRPr lang="en-US" dirty="0" smtClean="0"/>
          </a:p>
          <a:p>
            <a:r>
              <a:rPr lang="en-US" dirty="0" smtClean="0"/>
              <a:t>Identifying code clones that experienced bug-fixes.</a:t>
            </a:r>
          </a:p>
          <a:p>
            <a:endParaRPr lang="en-US" dirty="0" smtClean="0"/>
          </a:p>
          <a:p>
            <a:r>
              <a:rPr lang="en-US" dirty="0" smtClean="0"/>
              <a:t>Detecting and analyzing the context bug-fix patterns.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26</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answered four research questions through our investigation. The first question is written here. For</a:t>
            </a:r>
            <a:r>
              <a:rPr lang="en-US" baseline="0" dirty="0" smtClean="0"/>
              <a:t> answering this question, we perform the following two things:</a:t>
            </a:r>
          </a:p>
          <a:p>
            <a:endParaRPr lang="en-US" baseline="0" dirty="0" smtClean="0"/>
          </a:p>
          <a:p>
            <a:pPr marL="228600" indent="-228600">
              <a:buAutoNum type="arabicPeriod"/>
            </a:pPr>
            <a:r>
              <a:rPr lang="en-US" dirty="0" smtClean="0"/>
              <a:t>We first identify all the bug-fix changes that were experienced by code clones</a:t>
            </a:r>
          </a:p>
          <a:p>
            <a:pPr marL="228600" indent="-228600">
              <a:buAutoNum type="arabicPeriod"/>
            </a:pPr>
            <a:r>
              <a:rPr lang="en-US" dirty="0" smtClean="0"/>
              <a:t>We then identify which of these bug-fix changes occurred for fixing context bugs</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27</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Out of 19</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bug-fixes experienced by the Type 1 clones of </a:t>
            </a:r>
            <a:r>
              <a:rPr lang="en-US" sz="1200" b="1" i="0" kern="1200" dirty="0" err="1" smtClean="0">
                <a:solidFill>
                  <a:schemeClr val="tx1"/>
                </a:solidFill>
                <a:latin typeface="+mn-lt"/>
                <a:ea typeface="+mn-ea"/>
                <a:cs typeface="+mn-cs"/>
              </a:rPr>
              <a:t>jEdit</a:t>
            </a:r>
            <a:r>
              <a:rPr lang="en-US" sz="1200" b="1" i="0" kern="1200" dirty="0" smtClean="0">
                <a:solidFill>
                  <a:schemeClr val="tx1"/>
                </a:solidFill>
                <a:latin typeface="+mn-lt"/>
                <a:ea typeface="+mn-ea"/>
                <a:cs typeface="+mn-cs"/>
              </a:rPr>
              <a:t>, 16 were</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context bug-fixes</a:t>
            </a:r>
            <a:r>
              <a:rPr lang="en-US" sz="1200" b="0" i="0" kern="1200" dirty="0" smtClean="0">
                <a:solidFill>
                  <a:schemeClr val="tx1"/>
                </a:solidFill>
                <a:latin typeface="+mn-lt"/>
                <a:ea typeface="+mn-ea"/>
                <a:cs typeface="+mn-cs"/>
              </a:rPr>
              <a:t>. </a:t>
            </a:r>
            <a:endParaRPr lang="en-US" dirty="0" smtClean="0"/>
          </a:p>
          <a:p>
            <a:endParaRPr lang="en-US" dirty="0" smtClean="0"/>
          </a:p>
          <a:p>
            <a:r>
              <a:rPr lang="en-US" dirty="0" smtClean="0"/>
              <a:t>We </a:t>
            </a:r>
            <a:r>
              <a:rPr lang="en-US" dirty="0" smtClean="0"/>
              <a:t>obtain this graph by plotting our experimental data.</a:t>
            </a:r>
          </a:p>
          <a:p>
            <a:endParaRPr lang="en-US" dirty="0" smtClean="0"/>
          </a:p>
          <a:p>
            <a:r>
              <a:rPr lang="en-US" sz="1200" b="0" i="0" kern="1200" dirty="0" smtClean="0">
                <a:solidFill>
                  <a:schemeClr val="tx1"/>
                </a:solidFill>
                <a:latin typeface="+mn-lt"/>
                <a:ea typeface="+mn-ea"/>
                <a:cs typeface="+mn-cs"/>
              </a:rPr>
              <a:t>This graph shows the percentage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of context bug-fixes with respect to all bug-fixes in code clones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considering each clone-type of each of our subject systems. We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see that Type 1 clones of </a:t>
            </a:r>
            <a:r>
              <a:rPr lang="en-US" sz="1200" b="0" i="0" kern="1200" dirty="0" err="1" smtClean="0">
                <a:solidFill>
                  <a:schemeClr val="tx1"/>
                </a:solidFill>
                <a:latin typeface="+mn-lt"/>
                <a:ea typeface="+mn-ea"/>
                <a:cs typeface="+mn-cs"/>
              </a:rPr>
              <a:t>jEdit</a:t>
            </a:r>
            <a:r>
              <a:rPr lang="en-US" sz="1200" b="0" i="0" kern="1200" dirty="0" smtClean="0">
                <a:solidFill>
                  <a:schemeClr val="tx1"/>
                </a:solidFill>
                <a:latin typeface="+mn-lt"/>
                <a:ea typeface="+mn-ea"/>
                <a:cs typeface="+mn-cs"/>
              </a:rPr>
              <a:t> shows the highest percentage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(84%) of context bug-fixes. According to our experimental data, </a:t>
            </a:r>
            <a:r>
              <a:rPr lang="en-US" sz="1200" b="1" i="0" kern="1200" dirty="0" smtClean="0">
                <a:solidFill>
                  <a:schemeClr val="tx1"/>
                </a:solidFill>
                <a:latin typeface="+mn-lt"/>
                <a:ea typeface="+mn-ea"/>
                <a:cs typeface="+mn-cs"/>
              </a:rPr>
              <a:t>out of 19</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bug-fixes experienced by the Type 1 clones of </a:t>
            </a:r>
            <a:r>
              <a:rPr lang="en-US" sz="1200" b="1" i="0" kern="1200" dirty="0" err="1" smtClean="0">
                <a:solidFill>
                  <a:schemeClr val="tx1"/>
                </a:solidFill>
                <a:latin typeface="+mn-lt"/>
                <a:ea typeface="+mn-ea"/>
                <a:cs typeface="+mn-cs"/>
              </a:rPr>
              <a:t>jEdit</a:t>
            </a:r>
            <a:r>
              <a:rPr lang="en-US" sz="1200" b="1" i="0" kern="1200" dirty="0" smtClean="0">
                <a:solidFill>
                  <a:schemeClr val="tx1"/>
                </a:solidFill>
                <a:latin typeface="+mn-lt"/>
                <a:ea typeface="+mn-ea"/>
                <a:cs typeface="+mn-cs"/>
              </a:rPr>
              <a:t>, 16 were</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context bug-fixes</a:t>
            </a:r>
            <a:r>
              <a:rPr lang="en-US" sz="1200" b="0" i="0" kern="1200" dirty="0" smtClean="0">
                <a:solidFill>
                  <a:schemeClr val="tx1"/>
                </a:solidFill>
                <a:latin typeface="+mn-lt"/>
                <a:ea typeface="+mn-ea"/>
                <a:cs typeface="+mn-cs"/>
              </a:rPr>
              <a:t>. We also determine the overall percentage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of context bug-fixes considering all</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clone-types of all subject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systems. We observe that overall around 50% of the bug-fixes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experienced by code clones can be context bug-fixes.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We see that there is</a:t>
            </a:r>
            <a:r>
              <a:rPr lang="en-US" sz="1200" b="0" i="0" kern="1200" baseline="0" dirty="0" smtClean="0">
                <a:solidFill>
                  <a:schemeClr val="tx1"/>
                </a:solidFill>
                <a:latin typeface="+mn-lt"/>
                <a:ea typeface="+mn-ea"/>
                <a:cs typeface="+mn-cs"/>
              </a:rPr>
              <a:t> no bar for the Type 2 case of </a:t>
            </a:r>
            <a:r>
              <a:rPr lang="en-US" sz="1200" b="0" i="0" kern="1200" baseline="0" dirty="0" err="1" smtClean="0">
                <a:solidFill>
                  <a:schemeClr val="tx1"/>
                </a:solidFill>
                <a:latin typeface="+mn-lt"/>
                <a:ea typeface="+mn-ea"/>
                <a:cs typeface="+mn-cs"/>
              </a:rPr>
              <a:t>MonoOSC</a:t>
            </a:r>
            <a:r>
              <a:rPr lang="en-US" sz="1200" b="0" i="0" kern="1200" baseline="0" dirty="0" smtClean="0">
                <a:solidFill>
                  <a:schemeClr val="tx1"/>
                </a:solidFill>
                <a:latin typeface="+mn-lt"/>
                <a:ea typeface="+mn-ea"/>
                <a:cs typeface="+mn-cs"/>
              </a:rPr>
              <a:t>. Actually, the Type 2 clones of </a:t>
            </a:r>
            <a:r>
              <a:rPr lang="en-US" sz="1200" b="0" i="0" kern="1200" baseline="0" dirty="0" err="1" smtClean="0">
                <a:solidFill>
                  <a:schemeClr val="tx1"/>
                </a:solidFill>
                <a:latin typeface="+mn-lt"/>
                <a:ea typeface="+mn-ea"/>
                <a:cs typeface="+mn-cs"/>
              </a:rPr>
              <a:t>MonoOSC</a:t>
            </a:r>
            <a:r>
              <a:rPr lang="en-US" sz="1200" b="0" i="0" kern="1200" baseline="0" dirty="0" smtClean="0">
                <a:solidFill>
                  <a:schemeClr val="tx1"/>
                </a:solidFill>
                <a:latin typeface="+mn-lt"/>
                <a:ea typeface="+mn-ea"/>
                <a:cs typeface="+mn-cs"/>
              </a:rPr>
              <a:t> did not experience any bug-fix.</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28</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29</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30</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2 clones are syntactically similar code fragments. These are mainly created from Type 1 clones because of renaming variables or changing data-types. </a:t>
            </a:r>
          </a:p>
          <a:p>
            <a:endParaRPr lang="en-US" dirty="0" smtClean="0"/>
          </a:p>
          <a:p>
            <a:r>
              <a:rPr lang="en-US" dirty="0" smtClean="0"/>
              <a:t>The left side code fragment in the slide contains a variable</a:t>
            </a:r>
            <a:r>
              <a:rPr lang="en-US" baseline="0" dirty="0" smtClean="0"/>
              <a:t> called ‘n’. This variable has been renamed as ‘num’ in the right side fragment. Thus, these two code fragments become Type 2 clones of each other.</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4</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shows a stacked bar graph</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showing the percentages of Pattern 1 or Pattern 2 context bug-fixes with respect to all context bug-fixes. We see that there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are seventeen bars in the figure. For Type 2 case of our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subject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system, </a:t>
            </a:r>
            <a:r>
              <a:rPr lang="en-US" sz="1200" b="0" i="0" kern="1200" dirty="0" err="1" smtClean="0">
                <a:solidFill>
                  <a:schemeClr val="tx1"/>
                </a:solidFill>
                <a:latin typeface="+mn-lt"/>
                <a:ea typeface="+mn-ea"/>
                <a:cs typeface="+mn-cs"/>
              </a:rPr>
              <a:t>MonoOSc</a:t>
            </a:r>
            <a:r>
              <a:rPr lang="en-US" sz="1200" b="0" i="0" kern="1200" dirty="0" smtClean="0">
                <a:solidFill>
                  <a:schemeClr val="tx1"/>
                </a:solidFill>
                <a:latin typeface="+mn-lt"/>
                <a:ea typeface="+mn-ea"/>
                <a:cs typeface="+mn-cs"/>
              </a:rPr>
              <a:t>, we did not get any context bug-fixes. For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most of the bars in the figure except for three bars (i.e., the bars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regarding Type 3 case of </a:t>
            </a:r>
            <a:r>
              <a:rPr lang="en-US" sz="1200" b="0" i="0" kern="1200" dirty="0" err="1" smtClean="0">
                <a:solidFill>
                  <a:schemeClr val="tx1"/>
                </a:solidFill>
                <a:latin typeface="+mn-lt"/>
                <a:ea typeface="+mn-ea"/>
                <a:cs typeface="+mn-cs"/>
              </a:rPr>
              <a:t>Ctags</a:t>
            </a:r>
            <a:r>
              <a:rPr lang="en-US" sz="1200" b="0" i="0" kern="1200" dirty="0" smtClean="0">
                <a:solidFill>
                  <a:schemeClr val="tx1"/>
                </a:solidFill>
                <a:latin typeface="+mn-lt"/>
                <a:ea typeface="+mn-ea"/>
                <a:cs typeface="+mn-cs"/>
              </a:rPr>
              <a:t>, Type 1 case of Carol, and Type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3 case of </a:t>
            </a:r>
            <a:r>
              <a:rPr lang="en-US" sz="1200" b="0" i="0" kern="1200" dirty="0" err="1" smtClean="0">
                <a:solidFill>
                  <a:schemeClr val="tx1"/>
                </a:solidFill>
                <a:latin typeface="+mn-lt"/>
                <a:ea typeface="+mn-ea"/>
                <a:cs typeface="+mn-cs"/>
              </a:rPr>
              <a:t>MonoOSC</a:t>
            </a:r>
            <a:r>
              <a:rPr lang="en-US" sz="1200" b="0" i="0" kern="1200" dirty="0" smtClean="0">
                <a:solidFill>
                  <a:schemeClr val="tx1"/>
                </a:solidFill>
                <a:latin typeface="+mn-lt"/>
                <a:ea typeface="+mn-ea"/>
                <a:cs typeface="+mn-cs"/>
              </a:rPr>
              <a:t>), the percentage of Pattern 2 context bug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fixes is much higher than the percentage of Pattern 1 context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bug fixes. For Type 3 case of </a:t>
            </a:r>
            <a:r>
              <a:rPr lang="en-US" sz="1200" b="0" i="0" kern="1200" dirty="0" err="1" smtClean="0">
                <a:solidFill>
                  <a:schemeClr val="tx1"/>
                </a:solidFill>
                <a:latin typeface="+mn-lt"/>
                <a:ea typeface="+mn-ea"/>
                <a:cs typeface="+mn-cs"/>
              </a:rPr>
              <a:t>Ctags</a:t>
            </a:r>
            <a:r>
              <a:rPr lang="en-US" sz="1200" b="0" i="0" kern="1200" dirty="0" smtClean="0">
                <a:solidFill>
                  <a:schemeClr val="tx1"/>
                </a:solidFill>
                <a:latin typeface="+mn-lt"/>
                <a:ea typeface="+mn-ea"/>
                <a:cs typeface="+mn-cs"/>
              </a:rPr>
              <a:t>, the percentage regarding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Pattern1 is higher. For the other two cases (Type 1 case of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Carol and Type 3 case of </a:t>
            </a:r>
            <a:r>
              <a:rPr lang="en-US" sz="1200" b="0" i="0" kern="1200" dirty="0" err="1" smtClean="0">
                <a:solidFill>
                  <a:schemeClr val="tx1"/>
                </a:solidFill>
                <a:latin typeface="+mn-lt"/>
                <a:ea typeface="+mn-ea"/>
                <a:cs typeface="+mn-cs"/>
              </a:rPr>
              <a:t>MonoOSC</a:t>
            </a:r>
            <a:r>
              <a:rPr lang="en-US" sz="1200" b="0" i="0" kern="1200" dirty="0" smtClean="0">
                <a:solidFill>
                  <a:schemeClr val="tx1"/>
                </a:solidFill>
                <a:latin typeface="+mn-lt"/>
                <a:ea typeface="+mn-ea"/>
                <a:cs typeface="+mn-cs"/>
              </a:rPr>
              <a:t>), both patterns show</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same percentage (50%). We also determine the overall</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percentages of Pattern 1 and Pattern 2 bug-fixes considering all</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context bug-fixes of all clone-types of all subject systems.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These overall percentages for Pattern 1 and Pattern 2 are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respectively 16.79% and 83.21%. Thus, around 83.21% of the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context bug-fixes follow Pattern 2 during evolution.</a:t>
            </a:r>
          </a:p>
          <a:p>
            <a:endParaRPr lang="en-US" sz="1200" b="0" i="0" kern="1200" dirty="0" smtClean="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AEBD7FA-CE57-4FF7-A0C9-20E266203F70}" type="slidenum">
              <a:rPr lang="en-CA" smtClean="0"/>
              <a:pPr/>
              <a:t>31</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see the context bug-fix patterns here. In the second pattern, both of the clone fragments were created in the same commit operation. In other words, CF2 was created from</a:t>
            </a:r>
            <a:r>
              <a:rPr lang="en-US" baseline="0" dirty="0" smtClean="0"/>
              <a:t> a code fragment (CF1) which was not committed before. Thus, copying from an uncommitted code is riskier according to our findings.</a:t>
            </a: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32</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33</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shows the percentages of clone fragments in each</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clone-type that contained context bugs (i.e., that experienced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context bug-fixes). According to the figure, Type 3 clones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of our subject system </a:t>
            </a:r>
            <a:r>
              <a:rPr lang="en-US" sz="1200" b="0" i="0" kern="1200" dirty="0" err="1" smtClean="0">
                <a:solidFill>
                  <a:schemeClr val="tx1"/>
                </a:solidFill>
                <a:latin typeface="+mn-lt"/>
                <a:ea typeface="+mn-ea"/>
                <a:cs typeface="+mn-cs"/>
              </a:rPr>
              <a:t>Freecol</a:t>
            </a:r>
            <a:r>
              <a:rPr lang="en-US" sz="1200" b="0" i="0" kern="1200" dirty="0" smtClean="0">
                <a:solidFill>
                  <a:schemeClr val="tx1"/>
                </a:solidFill>
                <a:latin typeface="+mn-lt"/>
                <a:ea typeface="+mn-ea"/>
                <a:cs typeface="+mn-cs"/>
              </a:rPr>
              <a:t> exhibit the highest percentage (6.5%). According to our experimental data, among 753 Type 3</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clone fragments that were created during the whole period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of evolution of </a:t>
            </a:r>
            <a:r>
              <a:rPr lang="en-US" sz="1200" b="0" i="0" kern="1200" dirty="0" err="1" smtClean="0">
                <a:solidFill>
                  <a:schemeClr val="tx1"/>
                </a:solidFill>
                <a:latin typeface="+mn-lt"/>
                <a:ea typeface="+mn-ea"/>
                <a:cs typeface="+mn-cs"/>
              </a:rPr>
              <a:t>Freecol</a:t>
            </a:r>
            <a:r>
              <a:rPr lang="en-US" sz="1200" b="0" i="0" kern="1200" dirty="0" smtClean="0">
                <a:solidFill>
                  <a:schemeClr val="tx1"/>
                </a:solidFill>
                <a:latin typeface="+mn-lt"/>
                <a:ea typeface="+mn-ea"/>
                <a:cs typeface="+mn-cs"/>
              </a:rPr>
              <a:t>, 49 fragments experienced context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bug-fixes. From Fig. 7 we also observe that for most of the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subject systems except </a:t>
            </a:r>
            <a:r>
              <a:rPr lang="en-US" sz="1200" b="0" i="0" kern="1200" dirty="0" err="1" smtClean="0">
                <a:solidFill>
                  <a:schemeClr val="tx1"/>
                </a:solidFill>
                <a:latin typeface="+mn-lt"/>
                <a:ea typeface="+mn-ea"/>
                <a:cs typeface="+mn-cs"/>
              </a:rPr>
              <a:t>Jabref</a:t>
            </a:r>
            <a:r>
              <a:rPr lang="en-US" sz="1200" b="0" i="0" kern="1200" dirty="0" smtClean="0">
                <a:solidFill>
                  <a:schemeClr val="tx1"/>
                </a:solidFill>
                <a:latin typeface="+mn-lt"/>
                <a:ea typeface="+mn-ea"/>
                <a:cs typeface="+mn-cs"/>
              </a:rPr>
              <a:t>, Type 3 clones exhibit the highest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percentage. In the case of </a:t>
            </a:r>
            <a:r>
              <a:rPr lang="en-US" sz="1200" b="0" i="0" kern="1200" dirty="0" err="1" smtClean="0">
                <a:solidFill>
                  <a:schemeClr val="tx1"/>
                </a:solidFill>
                <a:latin typeface="+mn-lt"/>
                <a:ea typeface="+mn-ea"/>
                <a:cs typeface="+mn-cs"/>
              </a:rPr>
              <a:t>Jabref</a:t>
            </a:r>
            <a:r>
              <a:rPr lang="en-US" sz="1200" b="0" i="0" kern="1200" dirty="0" smtClean="0">
                <a:solidFill>
                  <a:schemeClr val="tx1"/>
                </a:solidFill>
                <a:latin typeface="+mn-lt"/>
                <a:ea typeface="+mn-ea"/>
                <a:cs typeface="+mn-cs"/>
              </a:rPr>
              <a:t>, the highest percentage is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exhibited by the Type 1 clones. We also determine clone-type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wise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overall percentages considering all subject systems and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show these percentages in the figure. Type 3 clones show the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highest overall percentage (around 4.67%) among all clone-types. The percentage regarding Type 1 clones is the lowest.</a:t>
            </a: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34</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35</a:t>
            </a:fld>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36</a:t>
            </a:fld>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 determine the percentages of same-file-pairs and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different-files-pairs with respect to all clone-pairs that followed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context bug-fix patterns, and show these percentages in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stacked bar-graph</a:t>
            </a:r>
            <a:r>
              <a:rPr lang="en-US" sz="1200" b="0" i="0" kern="1200" baseline="0" dirty="0" smtClean="0">
                <a:solidFill>
                  <a:schemeClr val="tx1"/>
                </a:solidFill>
                <a:latin typeface="+mn-lt"/>
                <a:ea typeface="+mn-ea"/>
                <a:cs typeface="+mn-cs"/>
              </a:rPr>
              <a:t> in this slide</a:t>
            </a:r>
            <a:r>
              <a:rPr lang="en-US" sz="1200" b="0" i="0" kern="1200" dirty="0" smtClean="0">
                <a:solidFill>
                  <a:schemeClr val="tx1"/>
                </a:solidFill>
                <a:latin typeface="+mn-lt"/>
                <a:ea typeface="+mn-ea"/>
                <a:cs typeface="+mn-cs"/>
              </a:rPr>
              <a:t> for each clone-type of each</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subject system. The figure shows seventeen bars in total. For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Type 2 case of </a:t>
            </a:r>
            <a:r>
              <a:rPr lang="en-US" sz="1200" b="0" i="0" kern="1200" dirty="0" err="1" smtClean="0">
                <a:solidFill>
                  <a:schemeClr val="tx1"/>
                </a:solidFill>
                <a:latin typeface="+mn-lt"/>
                <a:ea typeface="+mn-ea"/>
                <a:cs typeface="+mn-cs"/>
              </a:rPr>
              <a:t>MonoOSC</a:t>
            </a:r>
            <a:r>
              <a:rPr lang="en-US" sz="1200" b="0" i="0" kern="1200" dirty="0" smtClean="0">
                <a:solidFill>
                  <a:schemeClr val="tx1"/>
                </a:solidFill>
                <a:latin typeface="+mn-lt"/>
                <a:ea typeface="+mn-ea"/>
                <a:cs typeface="+mn-cs"/>
              </a:rPr>
              <a:t>, we did not get any clone-pair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that followed any of the context bug-fix patterns. The figure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does not contain a bar for this case. For most of the other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cases (i.e., for 13 out of 17 cases), the percentage of different-files-pairs is higher than the percentage of same-file-pairs. By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considering all clone-types of all subject systems we find that</a:t>
            </a:r>
          </a:p>
          <a:p>
            <a:r>
              <a:rPr lang="en-US" sz="1200" b="0" i="0" kern="1200" dirty="0" smtClean="0">
                <a:solidFill>
                  <a:schemeClr val="tx1"/>
                </a:solidFill>
                <a:latin typeface="+mn-lt"/>
                <a:ea typeface="+mn-ea"/>
                <a:cs typeface="+mn-cs"/>
              </a:rPr>
              <a:t>the overall percentages of different-files-pairs and same-file-pairs are 89.92% and 10.08% respectively.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is interesting to see that for the Type 1 case of each of our subject systems, all the clone pairs that followed context bug-fix patterns</a:t>
            </a:r>
            <a:r>
              <a:rPr lang="en-US" sz="1200" b="0" i="0" kern="1200" baseline="0" dirty="0" smtClean="0">
                <a:solidFill>
                  <a:schemeClr val="tx1"/>
                </a:solidFill>
                <a:latin typeface="+mn-lt"/>
                <a:ea typeface="+mn-ea"/>
                <a:cs typeface="+mn-cs"/>
              </a:rPr>
              <a:t> contain clone fragments residing in two different files.</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37</a:t>
            </a:fld>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38</a:t>
            </a:fld>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Programmers should be more careful about method calls and if conditions while cloning.</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39</a:t>
            </a:fld>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written in the slide.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40</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3 clones are mainly created from Type 1 or Type 2 clones because of addition or deletion of source code lines.</a:t>
            </a:r>
          </a:p>
          <a:p>
            <a:endParaRPr lang="en-US" dirty="0" smtClean="0"/>
          </a:p>
          <a:p>
            <a:r>
              <a:rPr lang="en-US" dirty="0" smtClean="0"/>
              <a:t>In the right side fragment,</a:t>
            </a:r>
            <a:r>
              <a:rPr lang="en-US" baseline="0" dirty="0" smtClean="0"/>
              <a:t> there is a line ‘k = 0’. This line is not present in the left side fragment. As a result, the two code fragments in the slide become Type 3 clones of each other.</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4 clones are semantically similar code fragments. According to the literature, if two code fragments perform the same task but are implemented in two different ways, those code</a:t>
            </a:r>
            <a:r>
              <a:rPr lang="en-US" baseline="0" dirty="0" smtClean="0"/>
              <a:t> fragments become Type 4 clones of each other.</a:t>
            </a:r>
          </a:p>
          <a:p>
            <a:endParaRPr lang="en-US" baseline="0" dirty="0" smtClean="0"/>
          </a:p>
          <a:p>
            <a:r>
              <a:rPr lang="en-US" baseline="0" dirty="0" smtClean="0"/>
              <a:t>The left side fragment in the slide calculates the summation from 1 to ‘n’ using a for loop. However, the task has been done using recursion in the right side code fragment. Thus, these two code fragments are semantically similar and are Type 4 clones of each other.</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is no doubt that clones have some positive impacts during software development. However, as we can see in the slide, clone has some serious negative impacts too.</a:t>
            </a:r>
            <a:endParaRPr lang="en-US"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number of studies have identified the positive</a:t>
            </a:r>
            <a:r>
              <a:rPr lang="en-US" baseline="0" dirty="0" smtClean="0"/>
              <a:t> and negative impacts of code clones.</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number of studies show that code clones</a:t>
            </a:r>
            <a:r>
              <a:rPr lang="en-US" baseline="0" dirty="0" smtClean="0"/>
              <a:t> are directly related to bugs and inconsistencies in the code base.</a:t>
            </a:r>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 common belief that if a copied fragment is not properly adapted to its own context, the fragment might contain a bug/inconsistency. We</a:t>
            </a:r>
            <a:r>
              <a:rPr lang="en-US" baseline="0" dirty="0" smtClean="0"/>
              <a:t> call this bug a context adaptation bug (or context bug) in our research.</a:t>
            </a:r>
            <a:endParaRPr lang="en-US" dirty="0" smtClean="0"/>
          </a:p>
          <a:p>
            <a:endParaRPr lang="en-US" dirty="0" smtClean="0"/>
          </a:p>
          <a:p>
            <a:r>
              <a:rPr lang="en-US" dirty="0" smtClean="0"/>
              <a:t>Although there are many studies on clone bug-proneness, we still do not know how many of these bugs are context adaptation bugs. An in-depth investigation on</a:t>
            </a:r>
            <a:r>
              <a:rPr lang="en-US" baseline="0" dirty="0" smtClean="0"/>
              <a:t> context bugs might help us gain insight into risky cloning patterns. Such an investigation can also help us realize the impacts of code cloning properly.</a:t>
            </a:r>
          </a:p>
          <a:p>
            <a:endParaRPr lang="en-US" baseline="0" dirty="0" smtClean="0"/>
          </a:p>
          <a:p>
            <a:endParaRPr lang="en-US" baseline="0" dirty="0" smtClean="0"/>
          </a:p>
          <a:p>
            <a:r>
              <a:rPr lang="en-US" dirty="0" smtClean="0"/>
              <a:t>Description</a:t>
            </a:r>
            <a:r>
              <a:rPr lang="en-US" baseline="0" dirty="0" smtClean="0"/>
              <a:t> of the figure</a:t>
            </a:r>
          </a:p>
          <a:p>
            <a:r>
              <a:rPr lang="en-US" baseline="0" dirty="0" smtClean="0"/>
              <a:t>-----------------------------</a:t>
            </a:r>
          </a:p>
          <a:p>
            <a:r>
              <a:rPr lang="en-US" baseline="0" dirty="0" smtClean="0"/>
              <a:t>Let us assume that a software system contains a source code file called ‘Source File 1’. A particular code fragment from this file has been copied to another file called ‘Source File 2’. However, the fragment in Source File 2 needs to be adapted to its surrounding context. If a developer fails to perform this adaptation, the copied fragment might appear as a buggy fragment. The bug in such a fragment has been called a context bug in our research.</a:t>
            </a:r>
          </a:p>
          <a:p>
            <a:endParaRPr lang="en-US" dirty="0"/>
          </a:p>
        </p:txBody>
      </p:sp>
      <p:sp>
        <p:nvSpPr>
          <p:cNvPr id="4" name="Slide Number Placeholder 3"/>
          <p:cNvSpPr>
            <a:spLocks noGrp="1"/>
          </p:cNvSpPr>
          <p:nvPr>
            <p:ph type="sldNum" sz="quarter" idx="10"/>
          </p:nvPr>
        </p:nvSpPr>
        <p:spPr/>
        <p:txBody>
          <a:bodyPr/>
          <a:lstStyle/>
          <a:p>
            <a:fld id="{2AEBD7FA-CE57-4FF7-A0C9-20E266203F70}"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79C793F-9EF7-4C5C-B0DD-BF07C04C3733}" type="datetime1">
              <a:rPr lang="en-US" smtClean="0"/>
              <a:pPr/>
              <a:t>9/27/2019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b="1">
                <a:solidFill>
                  <a:schemeClr val="tx1"/>
                </a:solidFill>
                <a:latin typeface="Calibri" pitchFamily="34" charset="0"/>
              </a:defRPr>
            </a:lvl1pPr>
          </a:lstStyle>
          <a:p>
            <a:r>
              <a:rPr kumimoji="0" lang="en-US" dirty="0" smtClean="0"/>
              <a:t>Click to edit Master 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8E522-08B8-4B1F-BC32-EAAC513E6153}" type="datetime1">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3468CB-46CB-43BA-B5DE-AF56C012043A}" type="datetime1">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Calibri"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lstStyle>
          <a:p>
            <a:fld id="{79E85FD3-5658-4401-90F1-72CBA4AE9F64}" type="datetime1">
              <a:rPr lang="en-US" smtClean="0"/>
              <a:pPr/>
              <a:t>9/27/2019</a:t>
            </a:fld>
            <a:endParaRPr lang="en-US"/>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lvl1pPr>
              <a:defRPr>
                <a:latin typeface="Calibri" pitchFamily="34" charset="0"/>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lvl1pPr>
              <a:buClr>
                <a:schemeClr val="tx1"/>
              </a:buClr>
              <a:buFont typeface="Wingdings" pitchFamily="2" charset="2"/>
              <a:buChar char="§"/>
              <a:defRPr sz="2400">
                <a:latin typeface="Calibri" pitchFamily="34" charset="0"/>
              </a:defRPr>
            </a:lvl1pPr>
            <a:lvl2pPr>
              <a:buClr>
                <a:schemeClr val="tx1"/>
              </a:buClr>
              <a:buFont typeface="Wingdings" pitchFamily="2" charset="2"/>
              <a:buChar char="§"/>
              <a:defRPr sz="2000">
                <a:latin typeface="Calibri" pitchFamily="34" charset="0"/>
              </a:defRPr>
            </a:lvl2pPr>
            <a:lvl3pPr>
              <a:buClr>
                <a:schemeClr val="tx1"/>
              </a:buClr>
              <a:buFont typeface="Wingdings" pitchFamily="2" charset="2"/>
              <a:buChar char="§"/>
              <a:defRPr sz="2000">
                <a:latin typeface="Calibri" pitchFamily="34" charset="0"/>
              </a:defRPr>
            </a:lvl3pPr>
            <a:lvl4pPr>
              <a:defRPr sz="2000">
                <a:latin typeface="Calibri" pitchFamily="34" charset="0"/>
              </a:defRPr>
            </a:lvl4pPr>
            <a:lvl5pPr>
              <a:defRPr sz="2000">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6193DE0-4D29-4E19-B185-46F0A7FB689C}" type="datetime1">
              <a:rPr lang="en-US" smtClean="0"/>
              <a:pPr/>
              <a:t>9/27/2019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FB7A84D-0E1E-4322-9076-03ED6B430426}" type="datetime1">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5BB277-74AA-4732-BD5E-DBE07461A3CC}" type="datetime1">
              <a:rPr lang="en-US" smtClean="0"/>
              <a:pPr/>
              <a:t>9/27/2019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EA478B-45DA-4646-8E49-9CF00AE235FE}" type="datetime1">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31C592F-C813-4303-A179-726C52CB0EBA}" type="datetime1">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8AAD83-1C21-450C-816D-A9F90910E059}" type="datetime1">
              <a:rPr lang="en-US" smtClean="0"/>
              <a:pPr/>
              <a:t>9/27/2019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CDB2140-0D5F-41AD-83E1-0202A7009D35}" type="datetime1">
              <a:rPr lang="en-US" smtClean="0"/>
              <a:pPr/>
              <a:t>9/27/2019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46C7EF2-41D2-4FA9-81AB-53D16199FA62}" type="datetime1">
              <a:rPr lang="en-US" smtClean="0"/>
              <a:pPr/>
              <a:t>9/27/2019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47800"/>
          </a:xfrm>
        </p:spPr>
        <p:txBody>
          <a:bodyPr>
            <a:normAutofit/>
          </a:bodyPr>
          <a:lstStyle/>
          <a:p>
            <a:r>
              <a:rPr lang="en-US" dirty="0" smtClean="0"/>
              <a:t>Investigating Context Adaptation Bugs in Code Clones</a:t>
            </a:r>
            <a:endParaRPr lang="en-US" dirty="0"/>
          </a:p>
        </p:txBody>
      </p:sp>
      <p:sp>
        <p:nvSpPr>
          <p:cNvPr id="5" name="TextBox 4"/>
          <p:cNvSpPr txBox="1"/>
          <p:nvPr/>
        </p:nvSpPr>
        <p:spPr>
          <a:xfrm>
            <a:off x="3657600" y="2971800"/>
            <a:ext cx="1828800" cy="523220"/>
          </a:xfrm>
          <a:prstGeom prst="rect">
            <a:avLst/>
          </a:prstGeom>
          <a:noFill/>
        </p:spPr>
        <p:txBody>
          <a:bodyPr wrap="square" rtlCol="0">
            <a:spAutoFit/>
          </a:bodyPr>
          <a:lstStyle/>
          <a:p>
            <a:pPr algn="ctr"/>
            <a:r>
              <a:rPr lang="en-CA" sz="2800" b="1" dirty="0" smtClean="0">
                <a:latin typeface="Calibri" pitchFamily="34" charset="0"/>
                <a:cs typeface="Times New Roman" pitchFamily="18" charset="0"/>
              </a:rPr>
              <a:t>Authors</a:t>
            </a:r>
            <a:endParaRPr lang="en-CA" sz="2800" b="1" dirty="0">
              <a:latin typeface="Calibri" pitchFamily="34" charset="0"/>
              <a:cs typeface="Times New Roman" pitchFamily="18" charset="0"/>
            </a:endParaRPr>
          </a:p>
        </p:txBody>
      </p:sp>
      <p:sp>
        <p:nvSpPr>
          <p:cNvPr id="6" name="TextBox 5"/>
          <p:cNvSpPr txBox="1"/>
          <p:nvPr/>
        </p:nvSpPr>
        <p:spPr>
          <a:xfrm>
            <a:off x="228600" y="4038600"/>
            <a:ext cx="2286000" cy="923330"/>
          </a:xfrm>
          <a:prstGeom prst="rect">
            <a:avLst/>
          </a:prstGeom>
          <a:noFill/>
        </p:spPr>
        <p:txBody>
          <a:bodyPr wrap="square" rtlCol="0">
            <a:spAutoFit/>
          </a:bodyPr>
          <a:lstStyle/>
          <a:p>
            <a:r>
              <a:rPr lang="en-CA" b="1" dirty="0" smtClean="0">
                <a:latin typeface="Calibri" pitchFamily="34" charset="0"/>
                <a:cs typeface="Times New Roman" pitchFamily="18" charset="0"/>
              </a:rPr>
              <a:t>Manishankar Mondal</a:t>
            </a:r>
          </a:p>
          <a:p>
            <a:r>
              <a:rPr lang="en-CA" sz="1200" b="1" dirty="0" smtClean="0">
                <a:latin typeface="Calibri" pitchFamily="34" charset="0"/>
                <a:cs typeface="Times New Roman" pitchFamily="18" charset="0"/>
              </a:rPr>
              <a:t>Postdoctoral Fellow</a:t>
            </a:r>
            <a:endParaRPr lang="en-CA" sz="1200" dirty="0" smtClean="0">
              <a:latin typeface="Calibri" pitchFamily="34" charset="0"/>
              <a:cs typeface="Times New Roman" pitchFamily="18" charset="0"/>
            </a:endParaRPr>
          </a:p>
          <a:p>
            <a:r>
              <a:rPr lang="en-CA" sz="1200" dirty="0" smtClean="0">
                <a:latin typeface="Calibri" pitchFamily="34" charset="0"/>
                <a:cs typeface="Times New Roman" pitchFamily="18" charset="0"/>
              </a:rPr>
              <a:t>Computer Science Department</a:t>
            </a:r>
          </a:p>
          <a:p>
            <a:r>
              <a:rPr lang="en-CA" sz="1200" dirty="0" smtClean="0">
                <a:latin typeface="Calibri" pitchFamily="34" charset="0"/>
                <a:cs typeface="Times New Roman" pitchFamily="18" charset="0"/>
              </a:rPr>
              <a:t>University of Saskatchewan</a:t>
            </a:r>
            <a:endParaRPr lang="en-CA" sz="1200" dirty="0">
              <a:latin typeface="Calibri" pitchFamily="34" charset="0"/>
              <a:cs typeface="Times New Roman" pitchFamily="18" charset="0"/>
            </a:endParaRPr>
          </a:p>
        </p:txBody>
      </p:sp>
      <p:sp>
        <p:nvSpPr>
          <p:cNvPr id="7" name="TextBox 6"/>
          <p:cNvSpPr txBox="1"/>
          <p:nvPr/>
        </p:nvSpPr>
        <p:spPr>
          <a:xfrm>
            <a:off x="4800600" y="4038600"/>
            <a:ext cx="2133600" cy="923330"/>
          </a:xfrm>
          <a:prstGeom prst="rect">
            <a:avLst/>
          </a:prstGeom>
          <a:noFill/>
        </p:spPr>
        <p:txBody>
          <a:bodyPr wrap="square" rtlCol="0">
            <a:spAutoFit/>
          </a:bodyPr>
          <a:lstStyle/>
          <a:p>
            <a:r>
              <a:rPr lang="en-CA" b="1" dirty="0" err="1" smtClean="0">
                <a:latin typeface="Calibri" pitchFamily="34" charset="0"/>
                <a:cs typeface="Times New Roman" pitchFamily="18" charset="0"/>
              </a:rPr>
              <a:t>Chanchal</a:t>
            </a:r>
            <a:r>
              <a:rPr lang="en-CA" b="1" dirty="0" smtClean="0">
                <a:latin typeface="Calibri" pitchFamily="34" charset="0"/>
                <a:cs typeface="Times New Roman" pitchFamily="18" charset="0"/>
              </a:rPr>
              <a:t> K. Roy</a:t>
            </a:r>
          </a:p>
          <a:p>
            <a:r>
              <a:rPr lang="en-CA" sz="1200" b="1" dirty="0" smtClean="0">
                <a:latin typeface="Calibri" pitchFamily="34" charset="0"/>
                <a:cs typeface="Times New Roman" pitchFamily="18" charset="0"/>
              </a:rPr>
              <a:t>Professor</a:t>
            </a:r>
          </a:p>
          <a:p>
            <a:r>
              <a:rPr lang="en-CA" sz="1200" dirty="0" smtClean="0">
                <a:latin typeface="Calibri" pitchFamily="34" charset="0"/>
                <a:cs typeface="Times New Roman" pitchFamily="18" charset="0"/>
              </a:rPr>
              <a:t>Computer Science Department</a:t>
            </a:r>
          </a:p>
          <a:p>
            <a:r>
              <a:rPr lang="en-CA" sz="1200" dirty="0" smtClean="0">
                <a:latin typeface="Calibri" pitchFamily="34" charset="0"/>
                <a:cs typeface="Times New Roman" pitchFamily="18" charset="0"/>
              </a:rPr>
              <a:t>University of Saskatchewan</a:t>
            </a:r>
            <a:endParaRPr lang="en-CA" sz="1200" dirty="0">
              <a:latin typeface="Calibri" pitchFamily="34" charset="0"/>
              <a:cs typeface="Times New Roman" pitchFamily="18" charset="0"/>
            </a:endParaRPr>
          </a:p>
        </p:txBody>
      </p:sp>
      <p:sp>
        <p:nvSpPr>
          <p:cNvPr id="8" name="TextBox 7"/>
          <p:cNvSpPr txBox="1"/>
          <p:nvPr/>
        </p:nvSpPr>
        <p:spPr>
          <a:xfrm>
            <a:off x="6934200" y="4038600"/>
            <a:ext cx="2133600" cy="923330"/>
          </a:xfrm>
          <a:prstGeom prst="rect">
            <a:avLst/>
          </a:prstGeom>
          <a:noFill/>
        </p:spPr>
        <p:txBody>
          <a:bodyPr wrap="square" rtlCol="0">
            <a:spAutoFit/>
          </a:bodyPr>
          <a:lstStyle/>
          <a:p>
            <a:r>
              <a:rPr lang="en-CA" b="1" dirty="0" smtClean="0">
                <a:latin typeface="Calibri" pitchFamily="34" charset="0"/>
                <a:cs typeface="Times New Roman" pitchFamily="18" charset="0"/>
              </a:rPr>
              <a:t>Kevin A. Schneider</a:t>
            </a:r>
          </a:p>
          <a:p>
            <a:r>
              <a:rPr lang="en-CA" sz="1200" b="1" dirty="0" smtClean="0">
                <a:latin typeface="Calibri" pitchFamily="34" charset="0"/>
                <a:cs typeface="Times New Roman" pitchFamily="18" charset="0"/>
              </a:rPr>
              <a:t>Professor</a:t>
            </a:r>
          </a:p>
          <a:p>
            <a:r>
              <a:rPr lang="en-CA" sz="1200" dirty="0" smtClean="0">
                <a:latin typeface="Calibri" pitchFamily="34" charset="0"/>
                <a:cs typeface="Times New Roman" pitchFamily="18" charset="0"/>
              </a:rPr>
              <a:t>Computer Science Department</a:t>
            </a:r>
          </a:p>
          <a:p>
            <a:r>
              <a:rPr lang="en-CA" sz="1200" dirty="0" smtClean="0">
                <a:latin typeface="Calibri" pitchFamily="34" charset="0"/>
                <a:cs typeface="Times New Roman" pitchFamily="18" charset="0"/>
              </a:rPr>
              <a:t>University of Saskatchewan</a:t>
            </a:r>
            <a:endParaRPr lang="en-CA" sz="1200" dirty="0">
              <a:latin typeface="Calibr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
        <p:nvSpPr>
          <p:cNvPr id="10" name="TextBox 9"/>
          <p:cNvSpPr txBox="1"/>
          <p:nvPr/>
        </p:nvSpPr>
        <p:spPr>
          <a:xfrm>
            <a:off x="2667000" y="4038600"/>
            <a:ext cx="2133600" cy="923330"/>
          </a:xfrm>
          <a:prstGeom prst="rect">
            <a:avLst/>
          </a:prstGeom>
          <a:noFill/>
        </p:spPr>
        <p:txBody>
          <a:bodyPr wrap="square" rtlCol="0">
            <a:spAutoFit/>
          </a:bodyPr>
          <a:lstStyle/>
          <a:p>
            <a:r>
              <a:rPr lang="en-CA" b="1" dirty="0" err="1" smtClean="0">
                <a:latin typeface="Calibri" pitchFamily="34" charset="0"/>
                <a:cs typeface="Times New Roman" pitchFamily="18" charset="0"/>
              </a:rPr>
              <a:t>Banani</a:t>
            </a:r>
            <a:r>
              <a:rPr lang="en-CA" b="1" dirty="0" smtClean="0">
                <a:latin typeface="Calibri" pitchFamily="34" charset="0"/>
                <a:cs typeface="Times New Roman" pitchFamily="18" charset="0"/>
              </a:rPr>
              <a:t> Roy</a:t>
            </a:r>
          </a:p>
          <a:p>
            <a:r>
              <a:rPr lang="en-CA" sz="1200" b="1" dirty="0" smtClean="0">
                <a:latin typeface="Calibri" pitchFamily="34" charset="0"/>
                <a:cs typeface="Times New Roman" pitchFamily="18" charset="0"/>
              </a:rPr>
              <a:t>Assistant Professor</a:t>
            </a:r>
          </a:p>
          <a:p>
            <a:r>
              <a:rPr lang="en-CA" sz="1200" dirty="0" smtClean="0">
                <a:latin typeface="Calibri" pitchFamily="34" charset="0"/>
                <a:cs typeface="Times New Roman" pitchFamily="18" charset="0"/>
              </a:rPr>
              <a:t>Computer Science Department</a:t>
            </a:r>
          </a:p>
          <a:p>
            <a:r>
              <a:rPr lang="en-CA" sz="1200" dirty="0" smtClean="0">
                <a:latin typeface="Calibri" pitchFamily="34" charset="0"/>
                <a:cs typeface="Times New Roman" pitchFamily="18" charset="0"/>
              </a:rPr>
              <a:t>University of Saskatchewan</a:t>
            </a:r>
            <a:endParaRPr lang="en-CA" sz="1200" dirty="0">
              <a:latin typeface="Calibri" pitchFamily="34" charset="0"/>
              <a:cs typeface="Times New Roman" pitchFamily="18" charset="0"/>
            </a:endParaRPr>
          </a:p>
        </p:txBody>
      </p:sp>
      <p:sp>
        <p:nvSpPr>
          <p:cNvPr id="11" name="TextBox 10"/>
          <p:cNvSpPr txBox="1"/>
          <p:nvPr/>
        </p:nvSpPr>
        <p:spPr>
          <a:xfrm>
            <a:off x="228600" y="6368142"/>
            <a:ext cx="8686800" cy="369332"/>
          </a:xfrm>
          <a:prstGeom prst="rect">
            <a:avLst/>
          </a:prstGeom>
          <a:noFill/>
        </p:spPr>
        <p:txBody>
          <a:bodyPr wrap="square" rtlCol="0">
            <a:spAutoFit/>
          </a:bodyPr>
          <a:lstStyle/>
          <a:p>
            <a:pPr algn="ctr"/>
            <a:r>
              <a:rPr lang="en-US" dirty="0" smtClean="0">
                <a:solidFill>
                  <a:schemeClr val="bg1"/>
                </a:solidFill>
              </a:rPr>
              <a:t>ICSME, 2019, Cleveland OH USA, September 30 to October 4, 2019</a:t>
            </a:r>
            <a:endParaRPr lang="en-US" dirty="0">
              <a:solidFill>
                <a:schemeClr val="bg1"/>
              </a:solidFill>
            </a:endParaRPr>
          </a:p>
        </p:txBody>
      </p:sp>
    </p:spTree>
  </p:cSld>
  <p:clrMapOvr>
    <a:masterClrMapping/>
  </p:clrMapOvr>
  <p:transition advTm="3452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Context Bug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normAutofit/>
          </a:bodyPr>
          <a:lstStyle/>
          <a:p>
            <a:r>
              <a:rPr lang="en-US" dirty="0" smtClean="0"/>
              <a:t>There is a common belief that if a copied fragment is not properly adapted to its own context, the fragment might contain a bug. We call this bug a context adaptation bug (i.e., context-bug) in our research.</a:t>
            </a:r>
          </a:p>
          <a:p>
            <a:endParaRPr lang="en-US" dirty="0" smtClean="0"/>
          </a:p>
        </p:txBody>
      </p:sp>
      <p:sp>
        <p:nvSpPr>
          <p:cNvPr id="5" name="Rectangle 4"/>
          <p:cNvSpPr/>
          <p:nvPr/>
        </p:nvSpPr>
        <p:spPr>
          <a:xfrm>
            <a:off x="2438400" y="3657600"/>
            <a:ext cx="1447800" cy="1905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3657600"/>
            <a:ext cx="1447800" cy="1905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4038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4038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0"/>
          </p:cNvCxnSpPr>
          <p:nvPr/>
        </p:nvCxnSpPr>
        <p:spPr>
          <a:xfrm rot="5400000" flipH="1" flipV="1">
            <a:off x="2781300" y="3695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24200" y="33528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524500" y="3695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257800" y="3886200"/>
            <a:ext cx="1295400" cy="8382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62400" y="2971800"/>
            <a:ext cx="990600" cy="369332"/>
          </a:xfrm>
          <a:prstGeom prst="rect">
            <a:avLst/>
          </a:prstGeom>
          <a:noFill/>
        </p:spPr>
        <p:txBody>
          <a:bodyPr wrap="square" rtlCol="0">
            <a:spAutoFit/>
          </a:bodyPr>
          <a:lstStyle/>
          <a:p>
            <a:pPr algn="ctr"/>
            <a:r>
              <a:rPr lang="en-US" dirty="0" smtClean="0"/>
              <a:t>Cloning</a:t>
            </a:r>
            <a:endParaRPr lang="en-US" dirty="0"/>
          </a:p>
        </p:txBody>
      </p:sp>
      <p:sp>
        <p:nvSpPr>
          <p:cNvPr id="18" name="TextBox 17"/>
          <p:cNvSpPr txBox="1"/>
          <p:nvPr/>
        </p:nvSpPr>
        <p:spPr>
          <a:xfrm>
            <a:off x="2514600" y="5638800"/>
            <a:ext cx="1524000" cy="369332"/>
          </a:xfrm>
          <a:prstGeom prst="rect">
            <a:avLst/>
          </a:prstGeom>
          <a:noFill/>
        </p:spPr>
        <p:txBody>
          <a:bodyPr wrap="square" rtlCol="0">
            <a:spAutoFit/>
          </a:bodyPr>
          <a:lstStyle/>
          <a:p>
            <a:r>
              <a:rPr lang="en-US" dirty="0" smtClean="0"/>
              <a:t>Source File 1</a:t>
            </a:r>
            <a:endParaRPr lang="en-US" dirty="0"/>
          </a:p>
        </p:txBody>
      </p:sp>
      <p:sp>
        <p:nvSpPr>
          <p:cNvPr id="19" name="TextBox 18"/>
          <p:cNvSpPr txBox="1"/>
          <p:nvPr/>
        </p:nvSpPr>
        <p:spPr>
          <a:xfrm>
            <a:off x="5181600" y="5638800"/>
            <a:ext cx="1524000" cy="369332"/>
          </a:xfrm>
          <a:prstGeom prst="rect">
            <a:avLst/>
          </a:prstGeom>
          <a:noFill/>
        </p:spPr>
        <p:txBody>
          <a:bodyPr wrap="square" rtlCol="0">
            <a:spAutoFit/>
          </a:bodyPr>
          <a:lstStyle/>
          <a:p>
            <a:r>
              <a:rPr lang="en-US" dirty="0" smtClean="0"/>
              <a:t>Source File 2</a:t>
            </a:r>
            <a:endParaRPr lang="en-US" dirty="0"/>
          </a:p>
        </p:txBody>
      </p:sp>
      <p:cxnSp>
        <p:nvCxnSpPr>
          <p:cNvPr id="38" name="Straight Arrow Connector 37"/>
          <p:cNvCxnSpPr/>
          <p:nvPr/>
        </p:nvCxnSpPr>
        <p:spPr>
          <a:xfrm rot="10800000">
            <a:off x="6553200" y="4495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60770" y="4299858"/>
            <a:ext cx="1045030" cy="369332"/>
          </a:xfrm>
          <a:prstGeom prst="rect">
            <a:avLst/>
          </a:prstGeom>
          <a:noFill/>
        </p:spPr>
        <p:txBody>
          <a:bodyPr wrap="square" rtlCol="0">
            <a:spAutoFit/>
          </a:bodyPr>
          <a:lstStyle/>
          <a:p>
            <a:r>
              <a:rPr lang="en-US" dirty="0" smtClean="0"/>
              <a:t>Context</a:t>
            </a:r>
            <a:endParaRPr lang="en-US" dirty="0"/>
          </a:p>
        </p:txBody>
      </p:sp>
      <p:cxnSp>
        <p:nvCxnSpPr>
          <p:cNvPr id="41" name="Straight Arrow Connector 40"/>
          <p:cNvCxnSpPr/>
          <p:nvPr/>
        </p:nvCxnSpPr>
        <p:spPr>
          <a:xfrm>
            <a:off x="1981200" y="4343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7200" y="4114800"/>
            <a:ext cx="1600200" cy="646331"/>
          </a:xfrm>
          <a:prstGeom prst="rect">
            <a:avLst/>
          </a:prstGeom>
          <a:noFill/>
        </p:spPr>
        <p:txBody>
          <a:bodyPr wrap="square" rtlCol="0">
            <a:spAutoFit/>
          </a:bodyPr>
          <a:lstStyle/>
          <a:p>
            <a:r>
              <a:rPr lang="en-US" dirty="0" smtClean="0"/>
              <a:t>Original code fragment</a:t>
            </a:r>
            <a:endParaRPr lang="en-US" dirty="0"/>
          </a:p>
        </p:txBody>
      </p:sp>
      <p:cxnSp>
        <p:nvCxnSpPr>
          <p:cNvPr id="44" name="Straight Connector 43"/>
          <p:cNvCxnSpPr/>
          <p:nvPr/>
        </p:nvCxnSpPr>
        <p:spPr>
          <a:xfrm>
            <a:off x="6934200" y="3962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flipV="1">
            <a:off x="6248400" y="3962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511142" y="3599097"/>
            <a:ext cx="1524000" cy="646331"/>
          </a:xfrm>
          <a:prstGeom prst="rect">
            <a:avLst/>
          </a:prstGeom>
          <a:noFill/>
        </p:spPr>
        <p:txBody>
          <a:bodyPr wrap="square" rtlCol="0">
            <a:spAutoFit/>
          </a:bodyPr>
          <a:lstStyle/>
          <a:p>
            <a:r>
              <a:rPr lang="en-US" dirty="0" smtClean="0"/>
              <a:t>Copied code fragment</a:t>
            </a:r>
            <a:endParaRPr lang="en-US" dirty="0"/>
          </a:p>
        </p:txBody>
      </p:sp>
      <p:pic>
        <p:nvPicPr>
          <p:cNvPr id="23"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5715000" y="4191000"/>
            <a:ext cx="302013" cy="304800"/>
          </a:xfrm>
          <a:prstGeom prst="rect">
            <a:avLst/>
          </a:prstGeom>
          <a:noFill/>
        </p:spPr>
      </p:pic>
      <p:cxnSp>
        <p:nvCxnSpPr>
          <p:cNvPr id="27" name="Straight Arrow Connector 26"/>
          <p:cNvCxnSpPr/>
          <p:nvPr/>
        </p:nvCxnSpPr>
        <p:spPr>
          <a:xfrm rot="5400000" flipH="1" flipV="1">
            <a:off x="5752306" y="4838700"/>
            <a:ext cx="5341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19800" y="5105400"/>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86600" y="4840069"/>
            <a:ext cx="1905000" cy="830997"/>
          </a:xfrm>
          <a:prstGeom prst="rect">
            <a:avLst/>
          </a:prstGeom>
          <a:noFill/>
        </p:spPr>
        <p:txBody>
          <a:bodyPr wrap="square" rtlCol="0">
            <a:spAutoFit/>
          </a:bodyPr>
          <a:lstStyle/>
          <a:p>
            <a:r>
              <a:rPr lang="en-US" sz="1600" dirty="0" smtClean="0"/>
              <a:t>There was a context adaptation problem</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down)">
                                      <p:cBhvr>
                                        <p:cTn id="15" dur="500"/>
                                        <p:tgtEl>
                                          <p:spTgt spid="4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down)">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par>
                                <p:cTn id="39" presetID="22" presetClass="entr" presetSubtype="4"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down)">
                                      <p:cBhvr>
                                        <p:cTn id="41" dur="500"/>
                                        <p:tgtEl>
                                          <p:spTgt spid="46"/>
                                        </p:tgtEl>
                                      </p:cBhvr>
                                    </p:animEffect>
                                  </p:childTnLst>
                                </p:cTn>
                              </p:par>
                              <p:par>
                                <p:cTn id="42" presetID="22" presetClass="entr" presetSubtype="4"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ox(in)">
                                      <p:cBhvr>
                                        <p:cTn id="50" dur="500"/>
                                        <p:tgtEl>
                                          <p:spTgt spid="19"/>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ox(in)">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par>
                                <p:cTn id="59" presetID="22" presetClass="entr" presetSubtype="4"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down)">
                                      <p:cBhvr>
                                        <p:cTn id="61" dur="500"/>
                                        <p:tgtEl>
                                          <p:spTgt spid="3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ox(in)">
                                      <p:cBhvr>
                                        <p:cTn id="69" dur="500"/>
                                        <p:tgtEl>
                                          <p:spTgt spid="27"/>
                                        </p:tgtEl>
                                      </p:cBhvr>
                                    </p:animEffect>
                                  </p:childTnLst>
                                </p:cTn>
                              </p:par>
                              <p:par>
                                <p:cTn id="70" presetID="4" presetClass="entr" presetSubtype="16"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box(in)">
                                      <p:cBhvr>
                                        <p:cTn id="72" dur="500"/>
                                        <p:tgtEl>
                                          <p:spTgt spid="30"/>
                                        </p:tgtEl>
                                      </p:cBhvr>
                                    </p:animEffect>
                                  </p:childTnLst>
                                </p:cTn>
                              </p:par>
                              <p:par>
                                <p:cTn id="73" presetID="4" presetClass="entr" presetSubtype="16" fill="hold" grpId="1"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ox(in)">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ox(in)">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6" grpId="0" animBg="1"/>
      <p:bldP spid="17" grpId="0"/>
      <p:bldP spid="18" grpId="0"/>
      <p:bldP spid="19" grpId="0"/>
      <p:bldP spid="39" grpId="0"/>
      <p:bldP spid="42" grpId="0"/>
      <p:bldP spid="47" grpId="0"/>
      <p:bldP spid="3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Context Bug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Oval 4"/>
          <p:cNvSpPr/>
          <p:nvPr/>
        </p:nvSpPr>
        <p:spPr>
          <a:xfrm>
            <a:off x="23948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330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12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094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476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858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24058" y="2608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71258" y="3370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09458" y="3370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47658" y="3370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585858" y="3370162"/>
            <a:ext cx="304800" cy="27292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24058" y="3370162"/>
            <a:ext cx="304800" cy="272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752600" y="274083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3491946"/>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632858" y="307987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4827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3209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1591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9973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33950"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72149"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19200" y="2546476"/>
            <a:ext cx="685800" cy="369332"/>
          </a:xfrm>
          <a:prstGeom prst="rect">
            <a:avLst/>
          </a:prstGeom>
          <a:noFill/>
        </p:spPr>
        <p:txBody>
          <a:bodyPr wrap="square" rtlCol="0">
            <a:spAutoFit/>
          </a:bodyPr>
          <a:lstStyle/>
          <a:p>
            <a:r>
              <a:rPr lang="en-US" dirty="0" smtClean="0"/>
              <a:t>CF 1</a:t>
            </a:r>
            <a:endParaRPr lang="en-US" dirty="0"/>
          </a:p>
        </p:txBody>
      </p:sp>
      <p:sp>
        <p:nvSpPr>
          <p:cNvPr id="33" name="TextBox 32"/>
          <p:cNvSpPr txBox="1"/>
          <p:nvPr/>
        </p:nvSpPr>
        <p:spPr>
          <a:xfrm>
            <a:off x="1219200" y="3308476"/>
            <a:ext cx="685800" cy="369332"/>
          </a:xfrm>
          <a:prstGeom prst="rect">
            <a:avLst/>
          </a:prstGeom>
          <a:noFill/>
        </p:spPr>
        <p:txBody>
          <a:bodyPr wrap="square" rtlCol="0">
            <a:spAutoFit/>
          </a:bodyPr>
          <a:lstStyle/>
          <a:p>
            <a:r>
              <a:rPr lang="en-US" dirty="0" smtClean="0"/>
              <a:t>CF 2</a:t>
            </a:r>
            <a:endParaRPr lang="en-US" dirty="0"/>
          </a:p>
        </p:txBody>
      </p:sp>
      <p:sp>
        <p:nvSpPr>
          <p:cNvPr id="34" name="Left Brace 33"/>
          <p:cNvSpPr/>
          <p:nvPr/>
        </p:nvSpPr>
        <p:spPr>
          <a:xfrm>
            <a:off x="990600" y="2470276"/>
            <a:ext cx="304800"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184667" y="2895210"/>
            <a:ext cx="1981200" cy="369332"/>
          </a:xfrm>
          <a:prstGeom prst="rect">
            <a:avLst/>
          </a:prstGeom>
          <a:noFill/>
        </p:spPr>
        <p:txBody>
          <a:bodyPr wrap="square" rtlCol="0">
            <a:spAutoFit/>
          </a:bodyPr>
          <a:lstStyle/>
          <a:p>
            <a:r>
              <a:rPr lang="en-US" dirty="0" smtClean="0"/>
              <a:t>Clone Fragments</a:t>
            </a:r>
            <a:endParaRPr lang="en-US" dirty="0"/>
          </a:p>
        </p:txBody>
      </p:sp>
      <p:sp>
        <p:nvSpPr>
          <p:cNvPr id="36" name="TextBox 35"/>
          <p:cNvSpPr txBox="1"/>
          <p:nvPr/>
        </p:nvSpPr>
        <p:spPr>
          <a:xfrm>
            <a:off x="2362200" y="1796144"/>
            <a:ext cx="5562600" cy="369332"/>
          </a:xfrm>
          <a:prstGeom prst="rect">
            <a:avLst/>
          </a:prstGeom>
          <a:noFill/>
        </p:spPr>
        <p:txBody>
          <a:bodyPr wrap="square" rtlCol="0">
            <a:spAutoFit/>
          </a:bodyPr>
          <a:lstStyle/>
          <a:p>
            <a:r>
              <a:rPr lang="en-US" dirty="0" smtClean="0"/>
              <a:t>C1           C2          C3          C4          C5           C6          C7</a:t>
            </a:r>
            <a:endParaRPr lang="en-US" dirty="0"/>
          </a:p>
        </p:txBody>
      </p:sp>
      <p:sp>
        <p:nvSpPr>
          <p:cNvPr id="37" name="TextBox 36"/>
          <p:cNvSpPr txBox="1"/>
          <p:nvPr/>
        </p:nvSpPr>
        <p:spPr>
          <a:xfrm>
            <a:off x="914400" y="1447800"/>
            <a:ext cx="1143000" cy="369332"/>
          </a:xfrm>
          <a:prstGeom prst="rect">
            <a:avLst/>
          </a:prstGeom>
          <a:noFill/>
        </p:spPr>
        <p:txBody>
          <a:bodyPr wrap="square" rtlCol="0">
            <a:spAutoFit/>
          </a:bodyPr>
          <a:lstStyle/>
          <a:p>
            <a:r>
              <a:rPr lang="en-US" dirty="0" smtClean="0"/>
              <a:t>Commits</a:t>
            </a:r>
            <a:endParaRPr lang="en-US" dirty="0"/>
          </a:p>
        </p:txBody>
      </p:sp>
      <p:cxnSp>
        <p:nvCxnSpPr>
          <p:cNvPr id="39" name="Straight Connector 38"/>
          <p:cNvCxnSpPr/>
          <p:nvPr/>
        </p:nvCxnSpPr>
        <p:spPr>
          <a:xfrm rot="5400000">
            <a:off x="1333500" y="1855234"/>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47800" y="1969534"/>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3775528" y="2785961"/>
            <a:ext cx="370114" cy="678543"/>
          </a:xfrm>
          <a:custGeom>
            <a:avLst/>
            <a:gdLst>
              <a:gd name="connsiteX0" fmla="*/ 328386 w 370114"/>
              <a:gd name="connsiteY0" fmla="*/ 0 h 678543"/>
              <a:gd name="connsiteX1" fmla="*/ 1814 w 370114"/>
              <a:gd name="connsiteY1" fmla="*/ 337458 h 678543"/>
              <a:gd name="connsiteX2" fmla="*/ 317500 w 370114"/>
              <a:gd name="connsiteY2" fmla="*/ 631372 h 678543"/>
              <a:gd name="connsiteX3" fmla="*/ 317500 w 370114"/>
              <a:gd name="connsiteY3" fmla="*/ 620486 h 678543"/>
            </a:gdLst>
            <a:ahLst/>
            <a:cxnLst>
              <a:cxn ang="0">
                <a:pos x="connsiteX0" y="connsiteY0"/>
              </a:cxn>
              <a:cxn ang="0">
                <a:pos x="connsiteX1" y="connsiteY1"/>
              </a:cxn>
              <a:cxn ang="0">
                <a:pos x="connsiteX2" y="connsiteY2"/>
              </a:cxn>
              <a:cxn ang="0">
                <a:pos x="connsiteX3" y="connsiteY3"/>
              </a:cxn>
            </a:cxnLst>
            <a:rect l="l" t="t" r="r" b="b"/>
            <a:pathLst>
              <a:path w="370114" h="678543">
                <a:moveTo>
                  <a:pt x="328386" y="0"/>
                </a:moveTo>
                <a:cubicBezTo>
                  <a:pt x="166007" y="116114"/>
                  <a:pt x="3628" y="232229"/>
                  <a:pt x="1814" y="337458"/>
                </a:cubicBezTo>
                <a:cubicBezTo>
                  <a:pt x="0" y="442687"/>
                  <a:pt x="264886" y="584201"/>
                  <a:pt x="317500" y="631372"/>
                </a:cubicBezTo>
                <a:cubicBezTo>
                  <a:pt x="370114" y="678543"/>
                  <a:pt x="343807" y="649514"/>
                  <a:pt x="317500" y="62048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Straight Connector 43"/>
          <p:cNvCxnSpPr/>
          <p:nvPr/>
        </p:nvCxnSpPr>
        <p:spPr>
          <a:xfrm rot="5400000">
            <a:off x="2152650" y="2832226"/>
            <a:ext cx="304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371600" y="3918076"/>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47800" y="4603876"/>
            <a:ext cx="1143000" cy="646331"/>
          </a:xfrm>
          <a:prstGeom prst="rect">
            <a:avLst/>
          </a:prstGeom>
          <a:noFill/>
        </p:spPr>
        <p:txBody>
          <a:bodyPr wrap="square" rtlCol="0">
            <a:spAutoFit/>
          </a:bodyPr>
          <a:lstStyle/>
          <a:p>
            <a:r>
              <a:rPr lang="en-US" dirty="0" smtClean="0"/>
              <a:t>CF 1 was created</a:t>
            </a:r>
            <a:endParaRPr lang="en-US" dirty="0"/>
          </a:p>
        </p:txBody>
      </p:sp>
      <p:cxnSp>
        <p:nvCxnSpPr>
          <p:cNvPr id="49" name="Straight Arrow Connector 48"/>
          <p:cNvCxnSpPr/>
          <p:nvPr/>
        </p:nvCxnSpPr>
        <p:spPr>
          <a:xfrm rot="5400000">
            <a:off x="2754880" y="4386162"/>
            <a:ext cx="22634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43000" y="5442076"/>
            <a:ext cx="7543800" cy="646331"/>
          </a:xfrm>
          <a:prstGeom prst="rect">
            <a:avLst/>
          </a:prstGeom>
          <a:noFill/>
        </p:spPr>
        <p:txBody>
          <a:bodyPr wrap="square" rtlCol="0">
            <a:spAutoFit/>
          </a:bodyPr>
          <a:lstStyle/>
          <a:p>
            <a:r>
              <a:rPr lang="en-US" dirty="0" smtClean="0"/>
              <a:t>CF 2 was created from CF 1 through copy/pasting. However, CF 2 was not properly adapted to its context, and thus, it contains a bug.</a:t>
            </a:r>
            <a:endParaRPr lang="en-US" dirty="0"/>
          </a:p>
        </p:txBody>
      </p:sp>
      <p:sp>
        <p:nvSpPr>
          <p:cNvPr id="52" name="Rectangle 51"/>
          <p:cNvSpPr/>
          <p:nvPr/>
        </p:nvSpPr>
        <p:spPr>
          <a:xfrm>
            <a:off x="3886200" y="3291114"/>
            <a:ext cx="3048000" cy="3810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rot="5400000">
            <a:off x="4229894" y="4184776"/>
            <a:ext cx="989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14800" y="4603876"/>
            <a:ext cx="1828800" cy="646331"/>
          </a:xfrm>
          <a:prstGeom prst="rect">
            <a:avLst/>
          </a:prstGeom>
          <a:noFill/>
        </p:spPr>
        <p:txBody>
          <a:bodyPr wrap="square" rtlCol="0">
            <a:spAutoFit/>
          </a:bodyPr>
          <a:lstStyle/>
          <a:p>
            <a:r>
              <a:rPr lang="en-US" dirty="0" smtClean="0"/>
              <a:t>CF 2 contains a context bug</a:t>
            </a:r>
            <a:endParaRPr lang="en-US" dirty="0"/>
          </a:p>
        </p:txBody>
      </p:sp>
      <p:cxnSp>
        <p:nvCxnSpPr>
          <p:cNvPr id="58" name="Straight Connector 57"/>
          <p:cNvCxnSpPr/>
          <p:nvPr/>
        </p:nvCxnSpPr>
        <p:spPr>
          <a:xfrm rot="16200000" flipH="1">
            <a:off x="6743700" y="3651376"/>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6972300" y="441337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29400" y="4603876"/>
            <a:ext cx="1905000" cy="646331"/>
          </a:xfrm>
          <a:prstGeom prst="rect">
            <a:avLst/>
          </a:prstGeom>
          <a:noFill/>
        </p:spPr>
        <p:txBody>
          <a:bodyPr wrap="square" rtlCol="0">
            <a:spAutoFit/>
          </a:bodyPr>
          <a:lstStyle/>
          <a:p>
            <a:r>
              <a:rPr lang="en-US" dirty="0" smtClean="0"/>
              <a:t>The context bug in CF 2 was fixed</a:t>
            </a:r>
            <a:endParaRPr lang="en-US" dirty="0"/>
          </a:p>
        </p:txBody>
      </p:sp>
      <p:pic>
        <p:nvPicPr>
          <p:cNvPr id="6146"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114800" y="3429000"/>
            <a:ext cx="200025" cy="201871"/>
          </a:xfrm>
          <a:prstGeom prst="rect">
            <a:avLst/>
          </a:prstGeom>
          <a:noFill/>
        </p:spPr>
      </p:pic>
      <p:pic>
        <p:nvPicPr>
          <p:cNvPr id="48"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981575" y="3429000"/>
            <a:ext cx="200025" cy="201871"/>
          </a:xfrm>
          <a:prstGeom prst="rect">
            <a:avLst/>
          </a:prstGeom>
          <a:noFill/>
        </p:spPr>
      </p:pic>
      <p:pic>
        <p:nvPicPr>
          <p:cNvPr id="51"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5819775" y="3429000"/>
            <a:ext cx="200025" cy="20187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par>
                                <p:cTn id="8" presetID="4" presetClass="entr" presetSubtype="16"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in)">
                                      <p:cBhvr>
                                        <p:cTn id="10" dur="500"/>
                                        <p:tgtEl>
                                          <p:spTgt spid="4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ox(in)">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ox(in)">
                                      <p:cBhvr>
                                        <p:cTn id="18" dur="500"/>
                                        <p:tgtEl>
                                          <p:spTgt spid="42"/>
                                        </p:tgtEl>
                                      </p:cBhvr>
                                    </p:animEffect>
                                  </p:childTnLst>
                                </p:cTn>
                              </p:par>
                              <p:par>
                                <p:cTn id="19" presetID="4" presetClass="entr" presetSubtype="16"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ox(in)">
                                      <p:cBhvr>
                                        <p:cTn id="21" dur="500"/>
                                        <p:tgtEl>
                                          <p:spTgt spid="4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box(in)">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ox(in)">
                                      <p:cBhvr>
                                        <p:cTn id="29" dur="500"/>
                                        <p:tgtEl>
                                          <p:spTgt spid="5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ox(in)">
                                      <p:cBhvr>
                                        <p:cTn id="32" dur="500"/>
                                        <p:tgtEl>
                                          <p:spTgt spid="5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box(in)">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ox(in)">
                                      <p:cBhvr>
                                        <p:cTn id="40" dur="500"/>
                                        <p:tgtEl>
                                          <p:spTgt spid="58"/>
                                        </p:tgtEl>
                                      </p:cBhvr>
                                    </p:animEffect>
                                  </p:childTnLst>
                                </p:cTn>
                              </p:par>
                              <p:par>
                                <p:cTn id="41" presetID="4" presetClass="entr" presetSubtype="16"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ox(in)">
                                      <p:cBhvr>
                                        <p:cTn id="43" dur="500"/>
                                        <p:tgtEl>
                                          <p:spTgt spid="6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ox(in)">
                                      <p:cBhvr>
                                        <p:cTn id="4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p:bldP spid="50" grpId="0"/>
      <p:bldP spid="52" grpId="0" animBg="1"/>
      <p:bldP spid="55"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Context Bug-fix in Type 2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04800" y="4247983"/>
            <a:ext cx="3733800" cy="1815882"/>
          </a:xfrm>
          <a:prstGeom prst="rect">
            <a:avLst/>
          </a:prstGeom>
          <a:noFill/>
          <a:ln>
            <a:solidFill>
              <a:schemeClr val="accent1">
                <a:shade val="50000"/>
              </a:schemeClr>
            </a:solidFill>
          </a:ln>
        </p:spPr>
        <p:txBody>
          <a:bodyPr wrap="square" rtlCol="0">
            <a:spAutoFit/>
          </a:bodyPr>
          <a:lstStyle/>
          <a:p>
            <a:r>
              <a:rPr lang="en-US" sz="1400" dirty="0" smtClean="0"/>
              <a:t>static </a:t>
            </a:r>
            <a:r>
              <a:rPr lang="en-US" sz="1400" dirty="0" err="1" smtClean="0"/>
              <a:t>int</a:t>
            </a:r>
            <a:r>
              <a:rPr lang="en-US" sz="1400" dirty="0" smtClean="0"/>
              <a:t> </a:t>
            </a:r>
            <a:r>
              <a:rPr lang="en-US" sz="1400" dirty="0" err="1" smtClean="0"/>
              <a:t>skipToEndOfString</a:t>
            </a:r>
            <a:r>
              <a:rPr lang="en-US" sz="1400" dirty="0" smtClean="0"/>
              <a:t> (void) {</a:t>
            </a:r>
          </a:p>
          <a:p>
            <a:endParaRPr lang="en-US" sz="1400" dirty="0" smtClean="0"/>
          </a:p>
          <a:p>
            <a:r>
              <a:rPr lang="en-US" sz="1400" dirty="0" err="1" smtClean="0"/>
              <a:t>int</a:t>
            </a:r>
            <a:r>
              <a:rPr lang="en-US" sz="1400" dirty="0" smtClean="0"/>
              <a:t> c;</a:t>
            </a:r>
          </a:p>
          <a:p>
            <a:r>
              <a:rPr lang="en-US" sz="1400" dirty="0" smtClean="0"/>
              <a:t>while ((c = </a:t>
            </a:r>
            <a:r>
              <a:rPr lang="en-US" sz="1400" dirty="0" err="1" smtClean="0"/>
              <a:t>fileGetc</a:t>
            </a:r>
            <a:r>
              <a:rPr lang="en-US" sz="1400" dirty="0" smtClean="0"/>
              <a:t> ()) != EOF) {</a:t>
            </a:r>
          </a:p>
          <a:p>
            <a:r>
              <a:rPr lang="en-US" sz="1400" dirty="0" smtClean="0"/>
              <a:t>if (c == BACKSLASH)</a:t>
            </a:r>
          </a:p>
          <a:p>
            <a:r>
              <a:rPr lang="en-US" sz="1400" dirty="0" err="1" smtClean="0"/>
              <a:t>fileGetc</a:t>
            </a:r>
            <a:r>
              <a:rPr lang="en-US" sz="1400" dirty="0" smtClean="0"/>
              <a:t> ();</a:t>
            </a:r>
          </a:p>
          <a:p>
            <a:r>
              <a:rPr lang="en-US" sz="1400" dirty="0" smtClean="0"/>
              <a:t>else if (c == DOUBLE_QUOTE)</a:t>
            </a:r>
          </a:p>
          <a:p>
            <a:r>
              <a:rPr lang="en-US" sz="1400" dirty="0" smtClean="0"/>
              <a:t>break; }</a:t>
            </a:r>
            <a:endParaRPr lang="en-US" sz="1400" dirty="0"/>
          </a:p>
        </p:txBody>
      </p:sp>
      <p:sp>
        <p:nvSpPr>
          <p:cNvPr id="6" name="TextBox 5"/>
          <p:cNvSpPr txBox="1"/>
          <p:nvPr/>
        </p:nvSpPr>
        <p:spPr>
          <a:xfrm>
            <a:off x="4495800" y="4247983"/>
            <a:ext cx="4267200" cy="1815882"/>
          </a:xfrm>
          <a:prstGeom prst="rect">
            <a:avLst/>
          </a:prstGeom>
          <a:noFill/>
          <a:ln>
            <a:solidFill>
              <a:schemeClr val="accent1">
                <a:shade val="50000"/>
              </a:schemeClr>
            </a:solidFill>
          </a:ln>
        </p:spPr>
        <p:txBody>
          <a:bodyPr wrap="square" rtlCol="0">
            <a:spAutoFit/>
          </a:bodyPr>
          <a:lstStyle/>
          <a:p>
            <a:r>
              <a:rPr lang="en-US" sz="1400" dirty="0" smtClean="0"/>
              <a:t>static </a:t>
            </a:r>
            <a:r>
              <a:rPr lang="en-US" sz="1400" dirty="0" err="1" smtClean="0"/>
              <a:t>int</a:t>
            </a:r>
            <a:r>
              <a:rPr lang="en-US" sz="1400" dirty="0" smtClean="0"/>
              <a:t> </a:t>
            </a:r>
            <a:r>
              <a:rPr lang="en-US" sz="1400" dirty="0" err="1" smtClean="0"/>
              <a:t>skipToEndOfString</a:t>
            </a:r>
            <a:r>
              <a:rPr lang="en-US" sz="1400" dirty="0" smtClean="0"/>
              <a:t> (</a:t>
            </a:r>
            <a:r>
              <a:rPr lang="en-US" sz="1400" dirty="0" err="1" smtClean="0"/>
              <a:t>boolean</a:t>
            </a:r>
            <a:r>
              <a:rPr lang="en-US" sz="1400" dirty="0" smtClean="0"/>
              <a:t> </a:t>
            </a:r>
            <a:r>
              <a:rPr lang="en-US" sz="1400" dirty="0" err="1" smtClean="0"/>
              <a:t>ignoreSlash</a:t>
            </a:r>
            <a:r>
              <a:rPr lang="en-US" sz="1400" dirty="0" smtClean="0"/>
              <a:t>) {</a:t>
            </a:r>
          </a:p>
          <a:p>
            <a:r>
              <a:rPr lang="en-US" sz="1400" dirty="0" err="1" smtClean="0"/>
              <a:t>int</a:t>
            </a:r>
            <a:r>
              <a:rPr lang="en-US" sz="1400" dirty="0" smtClean="0"/>
              <a:t> c;</a:t>
            </a:r>
          </a:p>
          <a:p>
            <a:r>
              <a:rPr lang="en-US" sz="1400" dirty="0" smtClean="0"/>
              <a:t>while ((c = </a:t>
            </a:r>
            <a:r>
              <a:rPr lang="en-US" sz="1400" dirty="0" err="1" smtClean="0"/>
              <a:t>fileGetc</a:t>
            </a:r>
            <a:r>
              <a:rPr lang="en-US" sz="1400" dirty="0" smtClean="0"/>
              <a:t> ()) != EOF) {</a:t>
            </a:r>
          </a:p>
          <a:p>
            <a:r>
              <a:rPr lang="en-US" sz="1400" dirty="0" smtClean="0"/>
              <a:t>if (c == BACKSLASH &amp;&amp; ! </a:t>
            </a:r>
            <a:r>
              <a:rPr lang="en-US" sz="1400" dirty="0" err="1" smtClean="0"/>
              <a:t>ignoreSlash</a:t>
            </a:r>
            <a:r>
              <a:rPr lang="en-US" sz="1400" dirty="0" smtClean="0"/>
              <a:t>)</a:t>
            </a:r>
          </a:p>
          <a:p>
            <a:r>
              <a:rPr lang="en-US" sz="1400" dirty="0" err="1" smtClean="0"/>
              <a:t>fileGetc</a:t>
            </a:r>
            <a:r>
              <a:rPr lang="en-US" sz="1400" dirty="0" smtClean="0"/>
              <a:t> ();</a:t>
            </a:r>
          </a:p>
          <a:p>
            <a:r>
              <a:rPr lang="en-US" sz="1400" dirty="0" smtClean="0"/>
              <a:t>else if (c == DOUBLE_QUOTE)</a:t>
            </a:r>
          </a:p>
          <a:p>
            <a:r>
              <a:rPr lang="en-US" sz="1400" dirty="0" smtClean="0"/>
              <a:t>break; }</a:t>
            </a:r>
            <a:endParaRPr lang="en-US" sz="1400" dirty="0"/>
          </a:p>
        </p:txBody>
      </p:sp>
      <p:sp>
        <p:nvSpPr>
          <p:cNvPr id="7" name="TextBox 6"/>
          <p:cNvSpPr txBox="1"/>
          <p:nvPr/>
        </p:nvSpPr>
        <p:spPr>
          <a:xfrm>
            <a:off x="304800" y="1810941"/>
            <a:ext cx="3733800" cy="1600438"/>
          </a:xfrm>
          <a:prstGeom prst="rect">
            <a:avLst/>
          </a:prstGeom>
          <a:noFill/>
          <a:ln>
            <a:solidFill>
              <a:schemeClr val="accent1">
                <a:shade val="50000"/>
              </a:schemeClr>
            </a:solidFill>
          </a:ln>
        </p:spPr>
        <p:txBody>
          <a:bodyPr wrap="square" rtlCol="0">
            <a:spAutoFit/>
          </a:bodyPr>
          <a:lstStyle/>
          <a:p>
            <a:r>
              <a:rPr lang="en-US" sz="1400" dirty="0" smtClean="0"/>
              <a:t>static </a:t>
            </a:r>
            <a:r>
              <a:rPr lang="en-US" sz="1400" dirty="0" err="1" smtClean="0"/>
              <a:t>int</a:t>
            </a:r>
            <a:r>
              <a:rPr lang="en-US" sz="1400" dirty="0" smtClean="0"/>
              <a:t> </a:t>
            </a:r>
            <a:r>
              <a:rPr lang="en-US" sz="1400" dirty="0" err="1" smtClean="0"/>
              <a:t>skipOverCplusComment</a:t>
            </a:r>
            <a:r>
              <a:rPr lang="en-US" sz="1400" dirty="0" smtClean="0"/>
              <a:t> (void) { </a:t>
            </a:r>
          </a:p>
          <a:p>
            <a:r>
              <a:rPr lang="en-US" sz="1400" dirty="0" err="1" smtClean="0"/>
              <a:t>int</a:t>
            </a:r>
            <a:r>
              <a:rPr lang="en-US" sz="1400" dirty="0" smtClean="0"/>
              <a:t> c;</a:t>
            </a:r>
          </a:p>
          <a:p>
            <a:r>
              <a:rPr lang="en-US" sz="1400" dirty="0" smtClean="0"/>
              <a:t>while ((c = </a:t>
            </a:r>
            <a:r>
              <a:rPr lang="en-US" sz="1400" dirty="0" err="1" smtClean="0"/>
              <a:t>fileGetc</a:t>
            </a:r>
            <a:r>
              <a:rPr lang="en-US" sz="1400" dirty="0" smtClean="0"/>
              <a:t> ()) != EOF) {</a:t>
            </a:r>
          </a:p>
          <a:p>
            <a:r>
              <a:rPr lang="en-US" sz="1400" dirty="0" smtClean="0"/>
              <a:t>if (c == BACKSLASH)</a:t>
            </a:r>
          </a:p>
          <a:p>
            <a:r>
              <a:rPr lang="en-US" sz="1400" dirty="0" err="1" smtClean="0"/>
              <a:t>fileGetc</a:t>
            </a:r>
            <a:r>
              <a:rPr lang="en-US" sz="1400" dirty="0" smtClean="0"/>
              <a:t> ();</a:t>
            </a:r>
          </a:p>
          <a:p>
            <a:r>
              <a:rPr lang="en-US" sz="1400" dirty="0" smtClean="0"/>
              <a:t>else if (c == NEWLINE) </a:t>
            </a:r>
          </a:p>
          <a:p>
            <a:r>
              <a:rPr lang="en-US" sz="1400" dirty="0" smtClean="0"/>
              <a:t>break; }</a:t>
            </a:r>
            <a:endParaRPr lang="en-US" sz="1400" dirty="0"/>
          </a:p>
        </p:txBody>
      </p:sp>
      <p:sp>
        <p:nvSpPr>
          <p:cNvPr id="8" name="TextBox 7"/>
          <p:cNvSpPr txBox="1"/>
          <p:nvPr/>
        </p:nvSpPr>
        <p:spPr>
          <a:xfrm>
            <a:off x="4495800" y="1813894"/>
            <a:ext cx="4267200" cy="1600438"/>
          </a:xfrm>
          <a:prstGeom prst="rect">
            <a:avLst/>
          </a:prstGeom>
          <a:noFill/>
          <a:ln>
            <a:solidFill>
              <a:schemeClr val="accent1">
                <a:shade val="50000"/>
              </a:schemeClr>
            </a:solidFill>
          </a:ln>
        </p:spPr>
        <p:txBody>
          <a:bodyPr wrap="square" rtlCol="0">
            <a:spAutoFit/>
          </a:bodyPr>
          <a:lstStyle/>
          <a:p>
            <a:r>
              <a:rPr lang="en-US" sz="1400" dirty="0" smtClean="0"/>
              <a:t>static </a:t>
            </a:r>
            <a:r>
              <a:rPr lang="en-US" sz="1400" dirty="0" err="1" smtClean="0"/>
              <a:t>int</a:t>
            </a:r>
            <a:r>
              <a:rPr lang="en-US" sz="1400" dirty="0" smtClean="0"/>
              <a:t> </a:t>
            </a:r>
            <a:r>
              <a:rPr lang="en-US" sz="1400" dirty="0" err="1" smtClean="0"/>
              <a:t>skipOverCplusComment</a:t>
            </a:r>
            <a:r>
              <a:rPr lang="en-US" sz="1400" dirty="0" smtClean="0"/>
              <a:t> (void) { </a:t>
            </a:r>
          </a:p>
          <a:p>
            <a:r>
              <a:rPr lang="en-US" sz="1400" dirty="0" err="1" smtClean="0"/>
              <a:t>int</a:t>
            </a:r>
            <a:r>
              <a:rPr lang="en-US" sz="1400" dirty="0" smtClean="0"/>
              <a:t> c;</a:t>
            </a:r>
          </a:p>
          <a:p>
            <a:r>
              <a:rPr lang="en-US" sz="1400" dirty="0" smtClean="0"/>
              <a:t>while ((c = </a:t>
            </a:r>
            <a:r>
              <a:rPr lang="en-US" sz="1400" dirty="0" err="1" smtClean="0"/>
              <a:t>fileGetc</a:t>
            </a:r>
            <a:r>
              <a:rPr lang="en-US" sz="1400" dirty="0" smtClean="0"/>
              <a:t> ()) != EOF) {</a:t>
            </a:r>
          </a:p>
          <a:p>
            <a:r>
              <a:rPr lang="en-US" sz="1400" dirty="0" smtClean="0"/>
              <a:t>if (c == BACKSLASH)</a:t>
            </a:r>
          </a:p>
          <a:p>
            <a:r>
              <a:rPr lang="en-US" sz="1400" dirty="0" err="1" smtClean="0"/>
              <a:t>fileGetc</a:t>
            </a:r>
            <a:r>
              <a:rPr lang="en-US" sz="1400" dirty="0" smtClean="0"/>
              <a:t> ();</a:t>
            </a:r>
          </a:p>
          <a:p>
            <a:r>
              <a:rPr lang="en-US" sz="1400" dirty="0" smtClean="0"/>
              <a:t>else if (c == NEWLINE) </a:t>
            </a:r>
          </a:p>
          <a:p>
            <a:r>
              <a:rPr lang="en-US" sz="1400" dirty="0" smtClean="0"/>
              <a:t>break; }</a:t>
            </a:r>
            <a:endParaRPr lang="en-US" sz="1400" dirty="0"/>
          </a:p>
        </p:txBody>
      </p:sp>
      <p:sp>
        <p:nvSpPr>
          <p:cNvPr id="9" name="TextBox 8"/>
          <p:cNvSpPr txBox="1"/>
          <p:nvPr/>
        </p:nvSpPr>
        <p:spPr>
          <a:xfrm>
            <a:off x="304800" y="1476828"/>
            <a:ext cx="4038600" cy="338554"/>
          </a:xfrm>
          <a:prstGeom prst="rect">
            <a:avLst/>
          </a:prstGeom>
          <a:noFill/>
        </p:spPr>
        <p:txBody>
          <a:bodyPr wrap="square" rtlCol="0">
            <a:spAutoFit/>
          </a:bodyPr>
          <a:lstStyle/>
          <a:p>
            <a:r>
              <a:rPr lang="en-US" sz="1600" dirty="0" smtClean="0"/>
              <a:t>Revision 524      Clone Fragment 1</a:t>
            </a:r>
            <a:endParaRPr lang="en-US" sz="1600" dirty="0"/>
          </a:p>
        </p:txBody>
      </p:sp>
      <p:sp>
        <p:nvSpPr>
          <p:cNvPr id="10" name="TextBox 9"/>
          <p:cNvSpPr txBox="1"/>
          <p:nvPr/>
        </p:nvSpPr>
        <p:spPr>
          <a:xfrm>
            <a:off x="4724400" y="1476828"/>
            <a:ext cx="4038600" cy="338554"/>
          </a:xfrm>
          <a:prstGeom prst="rect">
            <a:avLst/>
          </a:prstGeom>
          <a:noFill/>
        </p:spPr>
        <p:txBody>
          <a:bodyPr wrap="square" rtlCol="0">
            <a:spAutoFit/>
          </a:bodyPr>
          <a:lstStyle/>
          <a:p>
            <a:r>
              <a:rPr lang="en-US" sz="1600" dirty="0" smtClean="0"/>
              <a:t>Revision 525     Clone Fragment 1</a:t>
            </a:r>
            <a:endParaRPr lang="en-US" sz="1600" dirty="0"/>
          </a:p>
        </p:txBody>
      </p:sp>
      <p:sp>
        <p:nvSpPr>
          <p:cNvPr id="11" name="TextBox 10"/>
          <p:cNvSpPr txBox="1"/>
          <p:nvPr/>
        </p:nvSpPr>
        <p:spPr>
          <a:xfrm>
            <a:off x="304800" y="3918858"/>
            <a:ext cx="4038600" cy="338554"/>
          </a:xfrm>
          <a:prstGeom prst="rect">
            <a:avLst/>
          </a:prstGeom>
          <a:noFill/>
        </p:spPr>
        <p:txBody>
          <a:bodyPr wrap="square" rtlCol="0">
            <a:spAutoFit/>
          </a:bodyPr>
          <a:lstStyle/>
          <a:p>
            <a:r>
              <a:rPr lang="en-US" sz="1600" dirty="0" smtClean="0"/>
              <a:t>Revision 524      Clone Fragment 2</a:t>
            </a:r>
            <a:endParaRPr lang="en-US" sz="1600" dirty="0"/>
          </a:p>
        </p:txBody>
      </p:sp>
      <p:sp>
        <p:nvSpPr>
          <p:cNvPr id="12" name="TextBox 11"/>
          <p:cNvSpPr txBox="1"/>
          <p:nvPr/>
        </p:nvSpPr>
        <p:spPr>
          <a:xfrm>
            <a:off x="4724400" y="3918858"/>
            <a:ext cx="4038600" cy="338554"/>
          </a:xfrm>
          <a:prstGeom prst="rect">
            <a:avLst/>
          </a:prstGeom>
          <a:noFill/>
        </p:spPr>
        <p:txBody>
          <a:bodyPr wrap="square" rtlCol="0">
            <a:spAutoFit/>
          </a:bodyPr>
          <a:lstStyle/>
          <a:p>
            <a:r>
              <a:rPr lang="en-US" sz="1600" dirty="0" smtClean="0"/>
              <a:t>Revision 525     Clone Fragment 2</a:t>
            </a:r>
            <a:endParaRPr lang="en-US" sz="1600" dirty="0"/>
          </a:p>
        </p:txBody>
      </p:sp>
      <p:cxnSp>
        <p:nvCxnSpPr>
          <p:cNvPr id="14" name="Straight Arrow Connector 13"/>
          <p:cNvCxnSpPr/>
          <p:nvPr/>
        </p:nvCxnSpPr>
        <p:spPr>
          <a:xfrm>
            <a:off x="4038600" y="28194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3924300" y="3162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0000" y="3429000"/>
            <a:ext cx="1295400" cy="369332"/>
          </a:xfrm>
          <a:prstGeom prst="rect">
            <a:avLst/>
          </a:prstGeom>
          <a:noFill/>
        </p:spPr>
        <p:txBody>
          <a:bodyPr wrap="square" rtlCol="0">
            <a:spAutoFit/>
          </a:bodyPr>
          <a:lstStyle/>
          <a:p>
            <a:r>
              <a:rPr lang="en-US" dirty="0" smtClean="0"/>
              <a:t>No Change</a:t>
            </a:r>
            <a:endParaRPr lang="en-US" dirty="0"/>
          </a:p>
        </p:txBody>
      </p:sp>
      <p:sp>
        <p:nvSpPr>
          <p:cNvPr id="18" name="Rectangle 17"/>
          <p:cNvSpPr/>
          <p:nvPr/>
        </p:nvSpPr>
        <p:spPr>
          <a:xfrm>
            <a:off x="304800" y="4311265"/>
            <a:ext cx="3657600" cy="381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72000" y="4281714"/>
            <a:ext cx="4114800" cy="4572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 y="5162769"/>
            <a:ext cx="3657600" cy="1905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72000" y="5134951"/>
            <a:ext cx="4114800" cy="2286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3962400" y="4616065"/>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62400" y="5251069"/>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10000" y="6042352"/>
            <a:ext cx="1295400" cy="369332"/>
          </a:xfrm>
          <a:prstGeom prst="rect">
            <a:avLst/>
          </a:prstGeom>
          <a:noFill/>
        </p:spPr>
        <p:txBody>
          <a:bodyPr wrap="square" rtlCol="0">
            <a:spAutoFit/>
          </a:bodyPr>
          <a:lstStyle/>
          <a:p>
            <a:r>
              <a:rPr lang="en-US" dirty="0" smtClean="0"/>
              <a:t>Changes</a:t>
            </a:r>
            <a:endParaRPr lang="en-US" dirty="0"/>
          </a:p>
        </p:txBody>
      </p:sp>
      <p:cxnSp>
        <p:nvCxnSpPr>
          <p:cNvPr id="30" name="Straight Arrow Connector 29"/>
          <p:cNvCxnSpPr/>
          <p:nvPr/>
        </p:nvCxnSpPr>
        <p:spPr>
          <a:xfrm rot="5400000" flipH="1" flipV="1">
            <a:off x="3886200"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ox(in)">
                                      <p:cBhvr>
                                        <p:cTn id="15" dur="500"/>
                                        <p:tgtEl>
                                          <p:spTgt spid="14"/>
                                        </p:tgtEl>
                                      </p:cBhvr>
                                    </p:animEffect>
                                  </p:childTnLst>
                                </p:cTn>
                              </p:par>
                              <p:par>
                                <p:cTn id="16" presetID="4"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ox(in)">
                                      <p:cBhvr>
                                        <p:cTn id="43" dur="500"/>
                                        <p:tgtEl>
                                          <p:spTgt spid="19"/>
                                        </p:tgtEl>
                                      </p:cBhvr>
                                    </p:animEffect>
                                  </p:childTnLst>
                                </p:cTn>
                              </p:par>
                              <p:par>
                                <p:cTn id="44" presetID="4" presetClass="entr" presetSubtype="16"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ox(in)">
                                      <p:cBhvr>
                                        <p:cTn id="46" dur="500"/>
                                        <p:tgtEl>
                                          <p:spTgt spid="27"/>
                                        </p:tgtEl>
                                      </p:cBhvr>
                                    </p:animEffect>
                                  </p:childTnLst>
                                </p:cTn>
                              </p:par>
                              <p:par>
                                <p:cTn id="47" presetID="4" presetClass="entr" presetSubtype="16"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ox(in)">
                                      <p:cBhvr>
                                        <p:cTn id="49" dur="500"/>
                                        <p:tgtEl>
                                          <p:spTgt spid="23"/>
                                        </p:tgtEl>
                                      </p:cBhvr>
                                    </p:animEffect>
                                  </p:childTnLst>
                                </p:cTn>
                              </p:par>
                              <p:par>
                                <p:cTn id="50" presetID="4" presetClass="entr" presetSubtype="16"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ox(in)">
                                      <p:cBhvr>
                                        <p:cTn id="52" dur="500"/>
                                        <p:tgtEl>
                                          <p:spTgt spid="3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ox(in)">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2" grpId="0"/>
      <p:bldP spid="17" grpId="0"/>
      <p:bldP spid="18" grpId="0" animBg="1"/>
      <p:bldP spid="19" grpId="0" animBg="1"/>
      <p:bldP spid="20" grpId="0" animBg="1"/>
      <p:bldP spid="21"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2: Context Bug-fix in Type 3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36866" name="Picture 2" descr="C:\Users\Manishankar\Dropbox\________postdoc details\research\context bugs in code clones\paper\paper 1\figures\example4.png"/>
          <p:cNvPicPr>
            <a:picLocks noGrp="1" noChangeAspect="1" noChangeArrowheads="1"/>
          </p:cNvPicPr>
          <p:nvPr>
            <p:ph sz="quarter" idx="1"/>
          </p:nvPr>
        </p:nvPicPr>
        <p:blipFill>
          <a:blip r:embed="rId3"/>
          <a:srcRect/>
          <a:stretch>
            <a:fillRect/>
          </a:stretch>
        </p:blipFill>
        <p:spPr bwMode="auto">
          <a:xfrm>
            <a:off x="185712" y="1948345"/>
            <a:ext cx="8762344" cy="3842855"/>
          </a:xfrm>
          <a:prstGeom prst="rect">
            <a:avLst/>
          </a:prstGeom>
          <a:noFill/>
        </p:spPr>
      </p:pic>
      <p:sp>
        <p:nvSpPr>
          <p:cNvPr id="5" name="TextBox 4"/>
          <p:cNvSpPr txBox="1"/>
          <p:nvPr/>
        </p:nvSpPr>
        <p:spPr>
          <a:xfrm>
            <a:off x="257628" y="2229056"/>
            <a:ext cx="4038600" cy="1661993"/>
          </a:xfrm>
          <a:prstGeom prst="rect">
            <a:avLst/>
          </a:prstGeom>
          <a:solidFill>
            <a:schemeClr val="bg1"/>
          </a:solidFill>
          <a:ln>
            <a:solidFill>
              <a:schemeClr val="accent1"/>
            </a:solidFill>
          </a:ln>
        </p:spPr>
        <p:txBody>
          <a:bodyPr wrap="square" rtlCol="0">
            <a:spAutoFit/>
          </a:bodyPr>
          <a:lstStyle/>
          <a:p>
            <a:pPr marL="342900" indent="-342900"/>
            <a:endParaRPr lang="en-US" sz="1400" dirty="0" smtClean="0"/>
          </a:p>
          <a:p>
            <a:pPr marL="342900" indent="-342900"/>
            <a:endParaRPr lang="en-US" sz="1400" dirty="0" smtClean="0"/>
          </a:p>
          <a:p>
            <a:pPr marL="342900" indent="-342900"/>
            <a:r>
              <a:rPr lang="en-US" sz="1600" dirty="0" smtClean="0"/>
              <a:t>return (</a:t>
            </a:r>
            <a:r>
              <a:rPr lang="en-US" sz="1600" dirty="0" err="1" smtClean="0"/>
              <a:t>Referenceable</a:t>
            </a:r>
            <a:r>
              <a:rPr lang="en-US" sz="1600" dirty="0" smtClean="0"/>
              <a:t>) </a:t>
            </a:r>
            <a:r>
              <a:rPr lang="en-US" sz="1600" dirty="0" err="1" smtClean="0"/>
              <a:t>objFact</a:t>
            </a:r>
            <a:r>
              <a:rPr lang="en-US" sz="1600" dirty="0" smtClean="0"/>
              <a:t>.</a:t>
            </a:r>
          </a:p>
          <a:p>
            <a:pPr marL="342900" indent="-342900"/>
            <a:r>
              <a:rPr lang="en-US" sz="1600" dirty="0" err="1" smtClean="0"/>
              <a:t>getObjectInstance</a:t>
            </a:r>
            <a:r>
              <a:rPr lang="en-US" sz="1600" dirty="0" smtClean="0"/>
              <a:t>(</a:t>
            </a:r>
            <a:r>
              <a:rPr lang="en-US" sz="1600" dirty="0" err="1" smtClean="0"/>
              <a:t>objRef,null,null,null</a:t>
            </a:r>
            <a:r>
              <a:rPr lang="en-US" sz="1600" dirty="0" smtClean="0"/>
              <a:t>);} </a:t>
            </a:r>
          </a:p>
          <a:p>
            <a:pPr marL="342900" indent="-342900"/>
            <a:endParaRPr lang="en-US" sz="1400" dirty="0" smtClean="0"/>
          </a:p>
          <a:p>
            <a:pPr marL="342900" indent="-342900"/>
            <a:endParaRPr lang="en-US" sz="1400" dirty="0" smtClean="0"/>
          </a:p>
          <a:p>
            <a:pPr marL="342900" indent="-342900"/>
            <a:endParaRPr lang="en-US" sz="1400" dirty="0" smtClean="0"/>
          </a:p>
        </p:txBody>
      </p:sp>
      <p:sp>
        <p:nvSpPr>
          <p:cNvPr id="6" name="TextBox 5"/>
          <p:cNvSpPr txBox="1"/>
          <p:nvPr/>
        </p:nvSpPr>
        <p:spPr>
          <a:xfrm>
            <a:off x="4572000" y="2238828"/>
            <a:ext cx="4267200" cy="1661993"/>
          </a:xfrm>
          <a:prstGeom prst="rect">
            <a:avLst/>
          </a:prstGeom>
          <a:solidFill>
            <a:schemeClr val="bg1"/>
          </a:solidFill>
          <a:ln>
            <a:solidFill>
              <a:schemeClr val="accent1"/>
            </a:solidFill>
          </a:ln>
        </p:spPr>
        <p:txBody>
          <a:bodyPr wrap="square" rtlCol="0">
            <a:spAutoFit/>
          </a:bodyPr>
          <a:lstStyle/>
          <a:p>
            <a:pPr marL="342900" indent="-342900"/>
            <a:endParaRPr lang="en-US" sz="1400" dirty="0" smtClean="0"/>
          </a:p>
          <a:p>
            <a:pPr marL="342900" indent="-342900"/>
            <a:endParaRPr lang="en-US" sz="1400" dirty="0" smtClean="0"/>
          </a:p>
          <a:p>
            <a:pPr marL="342900" indent="-342900"/>
            <a:r>
              <a:rPr lang="en-US" sz="1600" dirty="0" smtClean="0"/>
              <a:t>return (</a:t>
            </a:r>
            <a:r>
              <a:rPr lang="en-US" sz="1600" dirty="0" err="1" smtClean="0"/>
              <a:t>Referenceable</a:t>
            </a:r>
            <a:r>
              <a:rPr lang="en-US" sz="1600" dirty="0" smtClean="0"/>
              <a:t>) </a:t>
            </a:r>
            <a:r>
              <a:rPr lang="en-US" sz="1600" dirty="0" err="1" smtClean="0"/>
              <a:t>objFact</a:t>
            </a:r>
            <a:r>
              <a:rPr lang="en-US" sz="1600" dirty="0" smtClean="0"/>
              <a:t>.</a:t>
            </a:r>
          </a:p>
          <a:p>
            <a:pPr marL="342900" indent="-342900"/>
            <a:r>
              <a:rPr lang="en-US" sz="1600" dirty="0" err="1" smtClean="0"/>
              <a:t>getObjectInstance</a:t>
            </a:r>
            <a:r>
              <a:rPr lang="en-US" sz="1600" dirty="0" smtClean="0"/>
              <a:t>(</a:t>
            </a:r>
            <a:r>
              <a:rPr lang="en-US" sz="1600" dirty="0" err="1" smtClean="0"/>
              <a:t>objRef,null,null,null</a:t>
            </a:r>
            <a:r>
              <a:rPr lang="en-US" sz="1600" dirty="0" smtClean="0"/>
              <a:t>);}</a:t>
            </a:r>
            <a:r>
              <a:rPr lang="en-US" sz="1400" dirty="0" smtClean="0"/>
              <a:t> </a:t>
            </a:r>
          </a:p>
          <a:p>
            <a:pPr marL="342900" indent="-342900"/>
            <a:endParaRPr lang="en-US" sz="1400" dirty="0" smtClean="0"/>
          </a:p>
          <a:p>
            <a:pPr marL="342900" indent="-342900"/>
            <a:endParaRPr lang="en-US" sz="1400" dirty="0" smtClean="0"/>
          </a:p>
          <a:p>
            <a:pPr marL="342900" indent="-342900"/>
            <a:endParaRPr lang="en-US" sz="1400" dirty="0" smtClean="0"/>
          </a:p>
        </p:txBody>
      </p:sp>
      <p:sp>
        <p:nvSpPr>
          <p:cNvPr id="7" name="TextBox 6"/>
          <p:cNvSpPr txBox="1"/>
          <p:nvPr/>
        </p:nvSpPr>
        <p:spPr>
          <a:xfrm>
            <a:off x="272142" y="4250829"/>
            <a:ext cx="4009572" cy="1508105"/>
          </a:xfrm>
          <a:prstGeom prst="rect">
            <a:avLst/>
          </a:prstGeom>
          <a:solidFill>
            <a:schemeClr val="bg1"/>
          </a:solidFill>
          <a:ln>
            <a:solidFill>
              <a:schemeClr val="accent1"/>
            </a:solidFill>
          </a:ln>
        </p:spPr>
        <p:txBody>
          <a:bodyPr wrap="square" rtlCol="0">
            <a:spAutoFit/>
          </a:bodyPr>
          <a:lstStyle/>
          <a:p>
            <a:r>
              <a:rPr lang="en-US" sz="1400" dirty="0" smtClean="0">
                <a:solidFill>
                  <a:srgbClr val="5D3AF0"/>
                </a:solidFill>
              </a:rPr>
              <a:t>private Object  </a:t>
            </a:r>
            <a:r>
              <a:rPr lang="en-US" sz="1400" dirty="0" err="1" smtClean="0">
                <a:solidFill>
                  <a:srgbClr val="5D3AF0"/>
                </a:solidFill>
              </a:rPr>
              <a:t>resolveObject</a:t>
            </a:r>
            <a:r>
              <a:rPr lang="en-US" sz="1400" dirty="0" smtClean="0">
                <a:solidFill>
                  <a:srgbClr val="5D3AF0"/>
                </a:solidFill>
              </a:rPr>
              <a:t> (Object o) throws </a:t>
            </a:r>
            <a:r>
              <a:rPr lang="en-US" sz="1400" dirty="0" err="1" smtClean="0">
                <a:solidFill>
                  <a:srgbClr val="5D3AF0"/>
                </a:solidFill>
              </a:rPr>
              <a:t>NamingException</a:t>
            </a:r>
            <a:endParaRPr lang="en-US" sz="1400" dirty="0" smtClean="0">
              <a:solidFill>
                <a:srgbClr val="5D3AF0"/>
              </a:solidFill>
            </a:endParaRPr>
          </a:p>
          <a:p>
            <a:endParaRPr lang="en-US" sz="1600" dirty="0" smtClean="0">
              <a:solidFill>
                <a:srgbClr val="5D3AF0"/>
              </a:solidFill>
            </a:endParaRPr>
          </a:p>
          <a:p>
            <a:r>
              <a:rPr lang="en-US" sz="1600" dirty="0" smtClean="0">
                <a:solidFill>
                  <a:srgbClr val="5D3AF0"/>
                </a:solidFill>
              </a:rPr>
              <a:t>return </a:t>
            </a:r>
            <a:r>
              <a:rPr lang="en-US" sz="1600" dirty="0" err="1" smtClean="0">
                <a:solidFill>
                  <a:srgbClr val="5D3AF0"/>
                </a:solidFill>
              </a:rPr>
              <a:t>objFact</a:t>
            </a:r>
            <a:r>
              <a:rPr lang="en-US" sz="1600" dirty="0" smtClean="0">
                <a:solidFill>
                  <a:srgbClr val="5D3AF0"/>
                </a:solidFill>
              </a:rPr>
              <a:t>.</a:t>
            </a:r>
          </a:p>
          <a:p>
            <a:r>
              <a:rPr lang="en-US" sz="1600" dirty="0" err="1" smtClean="0">
                <a:solidFill>
                  <a:srgbClr val="5D3AF0"/>
                </a:solidFill>
              </a:rPr>
              <a:t>getObjectInstance</a:t>
            </a:r>
            <a:r>
              <a:rPr lang="en-US" sz="1600" dirty="0" smtClean="0">
                <a:solidFill>
                  <a:srgbClr val="5D3AF0"/>
                </a:solidFill>
              </a:rPr>
              <a:t>(</a:t>
            </a:r>
            <a:r>
              <a:rPr lang="en-US" sz="1600" dirty="0" err="1" smtClean="0">
                <a:solidFill>
                  <a:srgbClr val="5D3AF0"/>
                </a:solidFill>
              </a:rPr>
              <a:t>objRef,null,null,null</a:t>
            </a:r>
            <a:r>
              <a:rPr lang="en-US" sz="1600" dirty="0" smtClean="0">
                <a:solidFill>
                  <a:srgbClr val="5D3AF0"/>
                </a:solidFill>
              </a:rPr>
              <a:t>); </a:t>
            </a:r>
            <a:r>
              <a:rPr lang="en-US" sz="1600" dirty="0" smtClean="0">
                <a:solidFill>
                  <a:srgbClr val="5D3AF0"/>
                </a:solidFill>
              </a:rPr>
              <a:t/>
            </a:r>
            <a:br>
              <a:rPr lang="en-US" sz="1600" dirty="0" smtClean="0">
                <a:solidFill>
                  <a:srgbClr val="5D3AF0"/>
                </a:solidFill>
              </a:rPr>
            </a:br>
            <a:endParaRPr lang="en-US" sz="1600" dirty="0" smtClean="0">
              <a:solidFill>
                <a:srgbClr val="5D3AF0"/>
              </a:solidFill>
            </a:endParaRPr>
          </a:p>
        </p:txBody>
      </p:sp>
      <p:sp>
        <p:nvSpPr>
          <p:cNvPr id="8" name="TextBox 7"/>
          <p:cNvSpPr txBox="1"/>
          <p:nvPr/>
        </p:nvSpPr>
        <p:spPr>
          <a:xfrm>
            <a:off x="4601028" y="4250829"/>
            <a:ext cx="4238172" cy="1508105"/>
          </a:xfrm>
          <a:prstGeom prst="rect">
            <a:avLst/>
          </a:prstGeom>
          <a:solidFill>
            <a:schemeClr val="bg1"/>
          </a:solidFill>
          <a:ln>
            <a:solidFill>
              <a:schemeClr val="accent1"/>
            </a:solidFill>
          </a:ln>
        </p:spPr>
        <p:txBody>
          <a:bodyPr wrap="square" rtlCol="0">
            <a:spAutoFit/>
          </a:bodyPr>
          <a:lstStyle/>
          <a:p>
            <a:r>
              <a:rPr lang="en-US" sz="1400" dirty="0" smtClean="0">
                <a:solidFill>
                  <a:srgbClr val="5D3AF0"/>
                </a:solidFill>
              </a:rPr>
              <a:t>private Object  </a:t>
            </a:r>
            <a:r>
              <a:rPr lang="en-US" sz="1400" dirty="0" err="1" smtClean="0">
                <a:solidFill>
                  <a:srgbClr val="5D3AF0"/>
                </a:solidFill>
              </a:rPr>
              <a:t>resolveObject</a:t>
            </a:r>
            <a:r>
              <a:rPr lang="en-US" sz="1400" dirty="0" smtClean="0">
                <a:solidFill>
                  <a:srgbClr val="5D3AF0"/>
                </a:solidFill>
              </a:rPr>
              <a:t> (Object </a:t>
            </a:r>
            <a:r>
              <a:rPr lang="en-US" sz="1400" dirty="0" smtClean="0">
                <a:solidFill>
                  <a:srgbClr val="5D3AF0"/>
                </a:solidFill>
              </a:rPr>
              <a:t>o, Name </a:t>
            </a:r>
            <a:r>
              <a:rPr lang="en-US" sz="1400" dirty="0" err="1" smtClean="0">
                <a:solidFill>
                  <a:srgbClr val="5D3AF0"/>
                </a:solidFill>
              </a:rPr>
              <a:t>name</a:t>
            </a:r>
            <a:r>
              <a:rPr lang="en-US" sz="1400" dirty="0" smtClean="0">
                <a:solidFill>
                  <a:srgbClr val="5D3AF0"/>
                </a:solidFill>
              </a:rPr>
              <a:t>) </a:t>
            </a:r>
            <a:r>
              <a:rPr lang="en-US" sz="1400" dirty="0" smtClean="0">
                <a:solidFill>
                  <a:srgbClr val="5D3AF0"/>
                </a:solidFill>
              </a:rPr>
              <a:t>throws </a:t>
            </a:r>
            <a:r>
              <a:rPr lang="en-US" sz="1400" dirty="0" err="1" smtClean="0">
                <a:solidFill>
                  <a:srgbClr val="5D3AF0"/>
                </a:solidFill>
              </a:rPr>
              <a:t>NamingException</a:t>
            </a:r>
            <a:endParaRPr lang="en-US" sz="1400" dirty="0" smtClean="0">
              <a:solidFill>
                <a:srgbClr val="5D3AF0"/>
              </a:solidFill>
            </a:endParaRPr>
          </a:p>
          <a:p>
            <a:r>
              <a:rPr lang="en-US" sz="1600" dirty="0" smtClean="0">
                <a:solidFill>
                  <a:srgbClr val="5D3AF0"/>
                </a:solidFill>
              </a:rPr>
              <a:t/>
            </a:r>
            <a:br>
              <a:rPr lang="en-US" sz="1600" dirty="0" smtClean="0">
                <a:solidFill>
                  <a:srgbClr val="5D3AF0"/>
                </a:solidFill>
              </a:rPr>
            </a:br>
            <a:r>
              <a:rPr lang="en-US" sz="1600" dirty="0" smtClean="0">
                <a:solidFill>
                  <a:srgbClr val="5D3AF0"/>
                </a:solidFill>
              </a:rPr>
              <a:t>return </a:t>
            </a:r>
            <a:r>
              <a:rPr lang="en-US" sz="1600" dirty="0" err="1" smtClean="0">
                <a:solidFill>
                  <a:srgbClr val="5D3AF0"/>
                </a:solidFill>
              </a:rPr>
              <a:t>objFact</a:t>
            </a:r>
            <a:r>
              <a:rPr lang="en-US" sz="1600" dirty="0" smtClean="0">
                <a:solidFill>
                  <a:srgbClr val="5D3AF0"/>
                </a:solidFill>
              </a:rPr>
              <a:t>.</a:t>
            </a:r>
          </a:p>
          <a:p>
            <a:r>
              <a:rPr lang="en-US" sz="1600" dirty="0" err="1" smtClean="0">
                <a:solidFill>
                  <a:srgbClr val="5D3AF0"/>
                </a:solidFill>
              </a:rPr>
              <a:t>getObjectInstance</a:t>
            </a:r>
            <a:r>
              <a:rPr lang="en-US" sz="1600" dirty="0" smtClean="0">
                <a:solidFill>
                  <a:srgbClr val="5D3AF0"/>
                </a:solidFill>
              </a:rPr>
              <a:t>(</a:t>
            </a:r>
            <a:r>
              <a:rPr lang="en-US" sz="1600" dirty="0" err="1" smtClean="0">
                <a:solidFill>
                  <a:srgbClr val="5D3AF0"/>
                </a:solidFill>
              </a:rPr>
              <a:t>objRef,name</a:t>
            </a:r>
            <a:r>
              <a:rPr lang="en-US" sz="1600" dirty="0" smtClean="0">
                <a:solidFill>
                  <a:srgbClr val="5D3AF0"/>
                </a:solidFill>
              </a:rPr>
              <a:t>,</a:t>
            </a:r>
          </a:p>
          <a:p>
            <a:r>
              <a:rPr lang="en-US" sz="1600" dirty="0" err="1" smtClean="0">
                <a:solidFill>
                  <a:srgbClr val="5D3AF0"/>
                </a:solidFill>
              </a:rPr>
              <a:t>this,iiopContext.getEnvironment</a:t>
            </a:r>
            <a:r>
              <a:rPr lang="en-US" sz="1600" dirty="0" smtClean="0">
                <a:solidFill>
                  <a:srgbClr val="5D3AF0"/>
                </a:solidFill>
              </a:rPr>
              <a:t>()); </a:t>
            </a:r>
          </a:p>
        </p:txBody>
      </p:sp>
      <p:sp>
        <p:nvSpPr>
          <p:cNvPr id="11" name="Rectangle 10"/>
          <p:cNvSpPr/>
          <p:nvPr/>
        </p:nvSpPr>
        <p:spPr>
          <a:xfrm>
            <a:off x="228600" y="4299858"/>
            <a:ext cx="8610600" cy="4572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4982028"/>
            <a:ext cx="8610600" cy="73297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Elaborated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228600" y="1967805"/>
            <a:ext cx="4114800" cy="1446550"/>
          </a:xfrm>
          <a:prstGeom prst="rect">
            <a:avLst/>
          </a:prstGeom>
          <a:noFill/>
          <a:ln>
            <a:solidFill>
              <a:schemeClr val="accent1"/>
            </a:solidFill>
          </a:ln>
        </p:spPr>
        <p:txBody>
          <a:bodyPr wrap="square" rtlCol="0">
            <a:spAutoFit/>
          </a:bodyPr>
          <a:lstStyle/>
          <a:p>
            <a:pPr marL="342900" indent="-342900"/>
            <a:r>
              <a:rPr lang="en-US" sz="1400" dirty="0" smtClean="0"/>
              <a:t>.</a:t>
            </a:r>
          </a:p>
          <a:p>
            <a:pPr marL="342900" indent="-342900"/>
            <a:r>
              <a:rPr lang="en-US" sz="1400" dirty="0" smtClean="0"/>
              <a:t>.</a:t>
            </a:r>
          </a:p>
          <a:p>
            <a:pPr marL="342900" indent="-342900"/>
            <a:r>
              <a:rPr lang="en-US" sz="1600" dirty="0" smtClean="0"/>
              <a:t>return (</a:t>
            </a:r>
            <a:r>
              <a:rPr lang="en-US" sz="1600" dirty="0" err="1" smtClean="0"/>
              <a:t>Referenceable</a:t>
            </a:r>
            <a:r>
              <a:rPr lang="en-US" sz="1600" dirty="0" smtClean="0"/>
              <a:t>) </a:t>
            </a:r>
            <a:r>
              <a:rPr lang="en-US" sz="1600" dirty="0" err="1" smtClean="0"/>
              <a:t>objFact</a:t>
            </a:r>
            <a:r>
              <a:rPr lang="en-US" sz="1600" dirty="0" smtClean="0"/>
              <a:t>.</a:t>
            </a:r>
          </a:p>
          <a:p>
            <a:pPr marL="342900" indent="-342900"/>
            <a:r>
              <a:rPr lang="en-US" sz="1600" dirty="0" err="1" smtClean="0"/>
              <a:t>getObjectInstance</a:t>
            </a:r>
            <a:r>
              <a:rPr lang="en-US" sz="1600" dirty="0" smtClean="0"/>
              <a:t>(</a:t>
            </a:r>
            <a:r>
              <a:rPr lang="en-US" sz="1600" dirty="0" err="1" smtClean="0"/>
              <a:t>objRef,null,null,null</a:t>
            </a:r>
            <a:r>
              <a:rPr lang="en-US" sz="1600" dirty="0" smtClean="0"/>
              <a:t>);} </a:t>
            </a:r>
          </a:p>
          <a:p>
            <a:pPr marL="342900" indent="-342900"/>
            <a:r>
              <a:rPr lang="en-US" sz="1400" dirty="0" smtClean="0"/>
              <a:t>.</a:t>
            </a:r>
          </a:p>
          <a:p>
            <a:pPr marL="342900" indent="-342900"/>
            <a:r>
              <a:rPr lang="en-US" sz="1400" dirty="0" smtClean="0"/>
              <a:t>.</a:t>
            </a:r>
          </a:p>
        </p:txBody>
      </p:sp>
      <p:sp>
        <p:nvSpPr>
          <p:cNvPr id="7" name="TextBox 6"/>
          <p:cNvSpPr txBox="1"/>
          <p:nvPr/>
        </p:nvSpPr>
        <p:spPr>
          <a:xfrm>
            <a:off x="4724400" y="1967805"/>
            <a:ext cx="4114800" cy="1446550"/>
          </a:xfrm>
          <a:prstGeom prst="rect">
            <a:avLst/>
          </a:prstGeom>
          <a:noFill/>
          <a:ln>
            <a:solidFill>
              <a:schemeClr val="accent1"/>
            </a:solidFill>
          </a:ln>
        </p:spPr>
        <p:txBody>
          <a:bodyPr wrap="square" rtlCol="0">
            <a:spAutoFit/>
          </a:bodyPr>
          <a:lstStyle/>
          <a:p>
            <a:pPr marL="342900" indent="-342900"/>
            <a:r>
              <a:rPr lang="en-US" sz="1400" dirty="0" smtClean="0"/>
              <a:t>.</a:t>
            </a:r>
          </a:p>
          <a:p>
            <a:pPr marL="342900" indent="-342900"/>
            <a:r>
              <a:rPr lang="en-US" sz="1400" dirty="0" smtClean="0"/>
              <a:t>.</a:t>
            </a:r>
          </a:p>
          <a:p>
            <a:pPr marL="342900" indent="-342900"/>
            <a:r>
              <a:rPr lang="en-US" sz="1600" dirty="0" smtClean="0"/>
              <a:t>return (</a:t>
            </a:r>
            <a:r>
              <a:rPr lang="en-US" sz="1600" dirty="0" err="1" smtClean="0"/>
              <a:t>Referenceable</a:t>
            </a:r>
            <a:r>
              <a:rPr lang="en-US" sz="1600" dirty="0" smtClean="0"/>
              <a:t>) </a:t>
            </a:r>
            <a:r>
              <a:rPr lang="en-US" sz="1600" dirty="0" err="1" smtClean="0"/>
              <a:t>objFact</a:t>
            </a:r>
            <a:r>
              <a:rPr lang="en-US" sz="1600" dirty="0" smtClean="0"/>
              <a:t>.</a:t>
            </a:r>
          </a:p>
          <a:p>
            <a:pPr marL="342900" indent="-342900"/>
            <a:r>
              <a:rPr lang="en-US" sz="1600" dirty="0" err="1" smtClean="0"/>
              <a:t>getObjectInstance</a:t>
            </a:r>
            <a:r>
              <a:rPr lang="en-US" sz="1600" dirty="0" smtClean="0"/>
              <a:t>(</a:t>
            </a:r>
            <a:r>
              <a:rPr lang="en-US" sz="1600" dirty="0" err="1" smtClean="0"/>
              <a:t>objRef,null,null,null</a:t>
            </a:r>
            <a:r>
              <a:rPr lang="en-US" sz="1600" dirty="0" smtClean="0"/>
              <a:t>);}</a:t>
            </a:r>
            <a:r>
              <a:rPr lang="en-US" sz="1400" dirty="0" smtClean="0"/>
              <a:t> </a:t>
            </a:r>
          </a:p>
          <a:p>
            <a:pPr marL="342900" indent="-342900"/>
            <a:r>
              <a:rPr lang="en-US" sz="1400" dirty="0" smtClean="0"/>
              <a:t>.</a:t>
            </a:r>
          </a:p>
          <a:p>
            <a:pPr marL="342900" indent="-342900"/>
            <a:r>
              <a:rPr lang="en-US" sz="1400" dirty="0" smtClean="0"/>
              <a:t>.</a:t>
            </a:r>
          </a:p>
        </p:txBody>
      </p:sp>
      <p:sp>
        <p:nvSpPr>
          <p:cNvPr id="8" name="TextBox 7"/>
          <p:cNvSpPr txBox="1"/>
          <p:nvPr/>
        </p:nvSpPr>
        <p:spPr>
          <a:xfrm>
            <a:off x="228600" y="4190762"/>
            <a:ext cx="4191000" cy="1446550"/>
          </a:xfrm>
          <a:prstGeom prst="rect">
            <a:avLst/>
          </a:prstGeom>
          <a:noFill/>
          <a:ln>
            <a:solidFill>
              <a:schemeClr val="accent1"/>
            </a:solidFill>
          </a:ln>
        </p:spPr>
        <p:txBody>
          <a:bodyPr wrap="square" rtlCol="0">
            <a:spAutoFit/>
          </a:bodyPr>
          <a:lstStyle/>
          <a:p>
            <a:r>
              <a:rPr lang="en-US" sz="1400" dirty="0" smtClean="0">
                <a:solidFill>
                  <a:srgbClr val="5D3AF0"/>
                </a:solidFill>
              </a:rPr>
              <a:t>.</a:t>
            </a:r>
          </a:p>
          <a:p>
            <a:r>
              <a:rPr lang="en-US" sz="1400" dirty="0" smtClean="0">
                <a:solidFill>
                  <a:srgbClr val="5D3AF0"/>
                </a:solidFill>
              </a:rPr>
              <a:t>.</a:t>
            </a:r>
          </a:p>
          <a:p>
            <a:r>
              <a:rPr lang="en-US" sz="1600" dirty="0" smtClean="0">
                <a:solidFill>
                  <a:srgbClr val="5D3AF0"/>
                </a:solidFill>
              </a:rPr>
              <a:t>return </a:t>
            </a:r>
            <a:r>
              <a:rPr lang="en-US" sz="1600" dirty="0" err="1" smtClean="0">
                <a:solidFill>
                  <a:srgbClr val="5D3AF0"/>
                </a:solidFill>
              </a:rPr>
              <a:t>objFact</a:t>
            </a:r>
            <a:r>
              <a:rPr lang="en-US" sz="1600" dirty="0" smtClean="0">
                <a:solidFill>
                  <a:srgbClr val="5D3AF0"/>
                </a:solidFill>
              </a:rPr>
              <a:t>.</a:t>
            </a:r>
          </a:p>
          <a:p>
            <a:r>
              <a:rPr lang="en-US" sz="1600" dirty="0" err="1" smtClean="0">
                <a:solidFill>
                  <a:srgbClr val="5D3AF0"/>
                </a:solidFill>
              </a:rPr>
              <a:t>getObjectInstance</a:t>
            </a:r>
            <a:r>
              <a:rPr lang="en-US" sz="1600" dirty="0" smtClean="0">
                <a:solidFill>
                  <a:srgbClr val="5D3AF0"/>
                </a:solidFill>
              </a:rPr>
              <a:t>(</a:t>
            </a:r>
            <a:r>
              <a:rPr lang="en-US" sz="1600" dirty="0" err="1" smtClean="0">
                <a:solidFill>
                  <a:srgbClr val="5D3AF0"/>
                </a:solidFill>
              </a:rPr>
              <a:t>objRef,null,null,null</a:t>
            </a:r>
            <a:r>
              <a:rPr lang="en-US" sz="1600" dirty="0" smtClean="0">
                <a:solidFill>
                  <a:srgbClr val="5D3AF0"/>
                </a:solidFill>
              </a:rPr>
              <a:t>); </a:t>
            </a:r>
          </a:p>
          <a:p>
            <a:r>
              <a:rPr lang="en-US" sz="1400" dirty="0" smtClean="0">
                <a:solidFill>
                  <a:srgbClr val="5D3AF0"/>
                </a:solidFill>
              </a:rPr>
              <a:t>.</a:t>
            </a:r>
          </a:p>
          <a:p>
            <a:r>
              <a:rPr lang="en-US" sz="1400" dirty="0" smtClean="0">
                <a:solidFill>
                  <a:srgbClr val="5D3AF0"/>
                </a:solidFill>
              </a:rPr>
              <a:t>.</a:t>
            </a:r>
          </a:p>
        </p:txBody>
      </p:sp>
      <p:sp>
        <p:nvSpPr>
          <p:cNvPr id="9" name="TextBox 8"/>
          <p:cNvSpPr txBox="1"/>
          <p:nvPr/>
        </p:nvSpPr>
        <p:spPr>
          <a:xfrm>
            <a:off x="4724400" y="4190762"/>
            <a:ext cx="4114800" cy="1692771"/>
          </a:xfrm>
          <a:prstGeom prst="rect">
            <a:avLst/>
          </a:prstGeom>
          <a:noFill/>
          <a:ln>
            <a:solidFill>
              <a:schemeClr val="accent1"/>
            </a:solidFill>
          </a:ln>
        </p:spPr>
        <p:txBody>
          <a:bodyPr wrap="square" rtlCol="0">
            <a:spAutoFit/>
          </a:bodyPr>
          <a:lstStyle/>
          <a:p>
            <a:r>
              <a:rPr lang="en-US" sz="1400" dirty="0" smtClean="0">
                <a:solidFill>
                  <a:srgbClr val="5D3AF0"/>
                </a:solidFill>
              </a:rPr>
              <a:t>.</a:t>
            </a:r>
          </a:p>
          <a:p>
            <a:r>
              <a:rPr lang="en-US" sz="1400" dirty="0" smtClean="0">
                <a:solidFill>
                  <a:srgbClr val="5D3AF0"/>
                </a:solidFill>
              </a:rPr>
              <a:t>.</a:t>
            </a:r>
          </a:p>
          <a:p>
            <a:r>
              <a:rPr lang="en-US" sz="1600" dirty="0" smtClean="0">
                <a:solidFill>
                  <a:srgbClr val="5D3AF0"/>
                </a:solidFill>
              </a:rPr>
              <a:t>return </a:t>
            </a:r>
            <a:r>
              <a:rPr lang="en-US" sz="1600" dirty="0" err="1" smtClean="0">
                <a:solidFill>
                  <a:srgbClr val="5D3AF0"/>
                </a:solidFill>
              </a:rPr>
              <a:t>objFact</a:t>
            </a:r>
            <a:r>
              <a:rPr lang="en-US" sz="1600" dirty="0" smtClean="0">
                <a:solidFill>
                  <a:srgbClr val="5D3AF0"/>
                </a:solidFill>
              </a:rPr>
              <a:t>.</a:t>
            </a:r>
          </a:p>
          <a:p>
            <a:r>
              <a:rPr lang="en-US" sz="1600" dirty="0" err="1" smtClean="0">
                <a:solidFill>
                  <a:srgbClr val="5D3AF0"/>
                </a:solidFill>
              </a:rPr>
              <a:t>getObjectInstance</a:t>
            </a:r>
            <a:r>
              <a:rPr lang="en-US" sz="1600" dirty="0" smtClean="0">
                <a:solidFill>
                  <a:srgbClr val="5D3AF0"/>
                </a:solidFill>
              </a:rPr>
              <a:t>(</a:t>
            </a:r>
            <a:r>
              <a:rPr lang="en-US" sz="1600" dirty="0" err="1" smtClean="0">
                <a:solidFill>
                  <a:srgbClr val="5D3AF0"/>
                </a:solidFill>
              </a:rPr>
              <a:t>objRef,name</a:t>
            </a:r>
            <a:r>
              <a:rPr lang="en-US" sz="1600" dirty="0" smtClean="0">
                <a:solidFill>
                  <a:srgbClr val="5D3AF0"/>
                </a:solidFill>
              </a:rPr>
              <a:t>,</a:t>
            </a:r>
          </a:p>
          <a:p>
            <a:r>
              <a:rPr lang="en-US" sz="1600" dirty="0" err="1" smtClean="0">
                <a:solidFill>
                  <a:srgbClr val="5D3AF0"/>
                </a:solidFill>
              </a:rPr>
              <a:t>this,iiopContext.getEnvironment</a:t>
            </a:r>
            <a:r>
              <a:rPr lang="en-US" sz="1600" dirty="0" smtClean="0">
                <a:solidFill>
                  <a:srgbClr val="5D3AF0"/>
                </a:solidFill>
              </a:rPr>
              <a:t>()); </a:t>
            </a:r>
          </a:p>
          <a:p>
            <a:r>
              <a:rPr lang="en-US" sz="1400" dirty="0" smtClean="0">
                <a:solidFill>
                  <a:srgbClr val="5D3AF0"/>
                </a:solidFill>
              </a:rPr>
              <a:t>.</a:t>
            </a:r>
          </a:p>
          <a:p>
            <a:r>
              <a:rPr lang="en-US" sz="1400" dirty="0" smtClean="0">
                <a:solidFill>
                  <a:srgbClr val="5D3AF0"/>
                </a:solidFill>
              </a:rPr>
              <a:t>.</a:t>
            </a:r>
          </a:p>
        </p:txBody>
      </p:sp>
      <p:sp>
        <p:nvSpPr>
          <p:cNvPr id="10" name="TextBox 9"/>
          <p:cNvSpPr txBox="1"/>
          <p:nvPr/>
        </p:nvSpPr>
        <p:spPr>
          <a:xfrm>
            <a:off x="457200" y="1600200"/>
            <a:ext cx="3962400" cy="369332"/>
          </a:xfrm>
          <a:prstGeom prst="rect">
            <a:avLst/>
          </a:prstGeom>
          <a:noFill/>
        </p:spPr>
        <p:txBody>
          <a:bodyPr wrap="square" rtlCol="0">
            <a:spAutoFit/>
          </a:bodyPr>
          <a:lstStyle/>
          <a:p>
            <a:r>
              <a:rPr lang="en-US" dirty="0" smtClean="0"/>
              <a:t>Clone Fragment 1             Revision 151</a:t>
            </a:r>
            <a:endParaRPr lang="en-US" dirty="0"/>
          </a:p>
        </p:txBody>
      </p:sp>
      <p:sp>
        <p:nvSpPr>
          <p:cNvPr id="11" name="TextBox 10"/>
          <p:cNvSpPr txBox="1"/>
          <p:nvPr/>
        </p:nvSpPr>
        <p:spPr>
          <a:xfrm>
            <a:off x="4724400" y="1600200"/>
            <a:ext cx="4191000" cy="369332"/>
          </a:xfrm>
          <a:prstGeom prst="rect">
            <a:avLst/>
          </a:prstGeom>
          <a:noFill/>
        </p:spPr>
        <p:txBody>
          <a:bodyPr wrap="square" rtlCol="0">
            <a:spAutoFit/>
          </a:bodyPr>
          <a:lstStyle/>
          <a:p>
            <a:r>
              <a:rPr lang="en-US" dirty="0" smtClean="0"/>
              <a:t>Clone Fragment 1             Revision 152</a:t>
            </a:r>
            <a:endParaRPr lang="en-US" dirty="0"/>
          </a:p>
        </p:txBody>
      </p:sp>
      <p:sp>
        <p:nvSpPr>
          <p:cNvPr id="12" name="TextBox 11"/>
          <p:cNvSpPr txBox="1"/>
          <p:nvPr/>
        </p:nvSpPr>
        <p:spPr>
          <a:xfrm>
            <a:off x="457200" y="3821430"/>
            <a:ext cx="3962400" cy="369332"/>
          </a:xfrm>
          <a:prstGeom prst="rect">
            <a:avLst/>
          </a:prstGeom>
          <a:noFill/>
        </p:spPr>
        <p:txBody>
          <a:bodyPr wrap="square" rtlCol="0">
            <a:spAutoFit/>
          </a:bodyPr>
          <a:lstStyle/>
          <a:p>
            <a:r>
              <a:rPr lang="en-US" dirty="0" smtClean="0"/>
              <a:t>Clone Fragment 2            Revision 151</a:t>
            </a:r>
            <a:endParaRPr lang="en-US" dirty="0"/>
          </a:p>
        </p:txBody>
      </p:sp>
      <p:sp>
        <p:nvSpPr>
          <p:cNvPr id="13" name="TextBox 12"/>
          <p:cNvSpPr txBox="1"/>
          <p:nvPr/>
        </p:nvSpPr>
        <p:spPr>
          <a:xfrm>
            <a:off x="4724400" y="3821430"/>
            <a:ext cx="4191000" cy="369332"/>
          </a:xfrm>
          <a:prstGeom prst="rect">
            <a:avLst/>
          </a:prstGeom>
          <a:noFill/>
        </p:spPr>
        <p:txBody>
          <a:bodyPr wrap="square" rtlCol="0">
            <a:spAutoFit/>
          </a:bodyPr>
          <a:lstStyle/>
          <a:p>
            <a:r>
              <a:rPr lang="en-US" dirty="0" smtClean="0"/>
              <a:t>Clone Fragment 2            Revision 152</a:t>
            </a:r>
            <a:endParaRPr lang="en-US" dirty="0"/>
          </a:p>
        </p:txBody>
      </p:sp>
      <p:sp>
        <p:nvSpPr>
          <p:cNvPr id="16" name="Rounded Rectangle 15"/>
          <p:cNvSpPr/>
          <p:nvPr/>
        </p:nvSpPr>
        <p:spPr>
          <a:xfrm>
            <a:off x="228600" y="4648200"/>
            <a:ext cx="8610600" cy="8382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5400000" flipH="1" flipV="1">
            <a:off x="4300652" y="5791200"/>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6019800"/>
            <a:ext cx="1676400" cy="369332"/>
          </a:xfrm>
          <a:prstGeom prst="rect">
            <a:avLst/>
          </a:prstGeom>
          <a:noFill/>
        </p:spPr>
        <p:txBody>
          <a:bodyPr wrap="square" rtlCol="0">
            <a:spAutoFit/>
          </a:bodyPr>
          <a:lstStyle/>
          <a:p>
            <a:pPr algn="ctr"/>
            <a:r>
              <a:rPr lang="en-US" dirty="0" smtClean="0"/>
              <a:t>Bug-fix</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4"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ox(in)">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3: Context bug-fix in Type 1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p:cNvPicPr>
            <a:picLocks noChangeAspect="1" noChangeArrowheads="1"/>
          </p:cNvPicPr>
          <p:nvPr/>
        </p:nvPicPr>
        <p:blipFill>
          <a:blip r:embed="rId3"/>
          <a:srcRect/>
          <a:stretch>
            <a:fillRect/>
          </a:stretch>
        </p:blipFill>
        <p:spPr bwMode="auto">
          <a:xfrm>
            <a:off x="1066800" y="1600200"/>
            <a:ext cx="7315200" cy="230693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295400" y="4267200"/>
            <a:ext cx="7010400" cy="2035896"/>
          </a:xfrm>
          <a:prstGeom prst="rect">
            <a:avLst/>
          </a:prstGeom>
          <a:noFill/>
          <a:ln w="9525">
            <a:noFill/>
            <a:miter lim="800000"/>
            <a:headEnd/>
            <a:tailEnd/>
          </a:ln>
          <a:effectLst/>
        </p:spPr>
      </p:pic>
      <p:sp>
        <p:nvSpPr>
          <p:cNvPr id="7" name="Rectangle 6"/>
          <p:cNvSpPr/>
          <p:nvPr/>
        </p:nvSpPr>
        <p:spPr>
          <a:xfrm>
            <a:off x="1066800" y="1524000"/>
            <a:ext cx="7467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4191000"/>
            <a:ext cx="74676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Context bug-fix in Type 2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4098" name="Picture 2"/>
          <p:cNvPicPr>
            <a:picLocks noChangeAspect="1" noChangeArrowheads="1"/>
          </p:cNvPicPr>
          <p:nvPr/>
        </p:nvPicPr>
        <p:blipFill>
          <a:blip r:embed="rId3"/>
          <a:srcRect/>
          <a:stretch>
            <a:fillRect/>
          </a:stretch>
        </p:blipFill>
        <p:spPr bwMode="auto">
          <a:xfrm>
            <a:off x="1219200" y="3810000"/>
            <a:ext cx="6629400" cy="204228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219200" y="1752600"/>
            <a:ext cx="6638925" cy="1620401"/>
          </a:xfrm>
          <a:prstGeom prst="rect">
            <a:avLst/>
          </a:prstGeom>
          <a:noFill/>
          <a:ln w="9525">
            <a:noFill/>
            <a:miter lim="800000"/>
            <a:headEnd/>
            <a:tailEnd/>
          </a:ln>
          <a:effectLst/>
        </p:spPr>
      </p:pic>
      <p:sp>
        <p:nvSpPr>
          <p:cNvPr id="7" name="Rectangle 6"/>
          <p:cNvSpPr/>
          <p:nvPr/>
        </p:nvSpPr>
        <p:spPr>
          <a:xfrm>
            <a:off x="1143000" y="1676400"/>
            <a:ext cx="68580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3810000"/>
            <a:ext cx="6858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 Context bug-fix in Type 2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5122" name="Picture 2"/>
          <p:cNvPicPr>
            <a:picLocks noChangeAspect="1" noChangeArrowheads="1"/>
          </p:cNvPicPr>
          <p:nvPr/>
        </p:nvPicPr>
        <p:blipFill>
          <a:blip r:embed="rId3"/>
          <a:srcRect/>
          <a:stretch>
            <a:fillRect/>
          </a:stretch>
        </p:blipFill>
        <p:spPr bwMode="auto">
          <a:xfrm>
            <a:off x="533400" y="3962400"/>
            <a:ext cx="8153400" cy="182559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09587" y="1828800"/>
            <a:ext cx="8177213" cy="1808753"/>
          </a:xfrm>
          <a:prstGeom prst="rect">
            <a:avLst/>
          </a:prstGeom>
          <a:noFill/>
          <a:ln w="9525">
            <a:noFill/>
            <a:miter lim="800000"/>
            <a:headEnd/>
            <a:tailEnd/>
          </a:ln>
          <a:effectLst/>
        </p:spPr>
      </p:pic>
      <p:sp>
        <p:nvSpPr>
          <p:cNvPr id="7" name="Rectangle 6"/>
          <p:cNvSpPr/>
          <p:nvPr/>
        </p:nvSpPr>
        <p:spPr>
          <a:xfrm>
            <a:off x="457200" y="1752600"/>
            <a:ext cx="83058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3886200"/>
            <a:ext cx="83058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lstStyle/>
          <a:p>
            <a:r>
              <a:rPr lang="en-US" dirty="0" smtClean="0"/>
              <a:t>Likeliness of context adaptation bugs is still unknown.</a:t>
            </a:r>
          </a:p>
          <a:p>
            <a:endParaRPr lang="en-US" dirty="0" smtClean="0"/>
          </a:p>
          <a:p>
            <a:r>
              <a:rPr lang="en-US" dirty="0" smtClean="0"/>
              <a:t>Realizing the impacts of code clones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Bug-fix Patterns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We investigate two bug-fix patterns that indicate fixing of context bugs.</a:t>
            </a:r>
          </a:p>
          <a:p>
            <a:endParaRPr lang="en-US" dirty="0" smtClean="0"/>
          </a:p>
          <a:p>
            <a:r>
              <a:rPr lang="en-US" dirty="0" smtClean="0"/>
              <a:t>We will describe these patterns in the next slides.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a:bodyPr>
          <a:lstStyle/>
          <a:p>
            <a:r>
              <a:rPr lang="en-CA" b="1" dirty="0" smtClean="0">
                <a:solidFill>
                  <a:schemeClr val="tx1"/>
                </a:solidFill>
                <a:cs typeface="Times New Roman" pitchFamily="18" charset="0"/>
              </a:rPr>
              <a:t>Code Clones</a:t>
            </a:r>
            <a:endParaRPr lang="en-CA" b="1" dirty="0">
              <a:solidFill>
                <a:schemeClr val="tx1"/>
              </a:solidFill>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Clr>
                <a:schemeClr val="tx1"/>
              </a:buClr>
              <a:buFont typeface="Wingdings" pitchFamily="2" charset="2"/>
              <a:buChar char="§"/>
            </a:pPr>
            <a:r>
              <a:rPr lang="en-US" sz="2400" b="1" dirty="0" smtClean="0"/>
              <a:t>Code Clones:</a:t>
            </a:r>
            <a:r>
              <a:rPr lang="en-US" sz="2400" dirty="0" smtClean="0"/>
              <a:t> Code clones are exactly or nearly similar code fragments in a code base disregarding the comments and indentations.</a:t>
            </a:r>
          </a:p>
          <a:p>
            <a:pPr>
              <a:buClr>
                <a:schemeClr val="tx1"/>
              </a:buClr>
              <a:buFont typeface="Wingdings" pitchFamily="2" charset="2"/>
              <a:buChar char="§"/>
            </a:pPr>
            <a:endParaRPr lang="en-US" sz="2400" dirty="0" smtClean="0"/>
          </a:p>
          <a:p>
            <a:pPr>
              <a:buClr>
                <a:schemeClr val="tx1"/>
              </a:buClr>
              <a:buFont typeface="Wingdings" pitchFamily="2" charset="2"/>
              <a:buChar char="§"/>
            </a:pPr>
            <a:r>
              <a:rPr lang="en-US" b="1" dirty="0" smtClean="0"/>
              <a:t>Clone Class:</a:t>
            </a:r>
            <a:r>
              <a:rPr lang="en-US" dirty="0" smtClean="0"/>
              <a:t> A group (two or more) of similar code fragments forms a clone class.</a:t>
            </a:r>
            <a:endParaRPr lang="en-US" sz="2400" dirty="0" smtClean="0"/>
          </a:p>
          <a:p>
            <a:pPr>
              <a:buClr>
                <a:schemeClr val="tx1"/>
              </a:buClr>
              <a:buFont typeface="Wingdings" pitchFamily="2" charset="2"/>
              <a:buChar char="§"/>
            </a:pPr>
            <a:endParaRPr lang="en-US" sz="2400" dirty="0" smtClean="0"/>
          </a:p>
          <a:p>
            <a:pPr>
              <a:buClr>
                <a:schemeClr val="tx1"/>
              </a:buClr>
              <a:buFont typeface="Wingdings" pitchFamily="2" charset="2"/>
              <a:buChar char="§"/>
            </a:pPr>
            <a:r>
              <a:rPr lang="en-US" sz="2400" b="1" dirty="0" smtClean="0"/>
              <a:t>Types of clones</a:t>
            </a:r>
          </a:p>
          <a:p>
            <a:pPr lvl="1">
              <a:buClr>
                <a:schemeClr val="tx1"/>
              </a:buClr>
              <a:buFont typeface="Wingdings" pitchFamily="2" charset="2"/>
              <a:buChar char="§"/>
            </a:pPr>
            <a:r>
              <a:rPr lang="en-US" sz="2000" dirty="0" smtClean="0">
                <a:solidFill>
                  <a:schemeClr val="tx1"/>
                </a:solidFill>
              </a:rPr>
              <a:t>Type </a:t>
            </a:r>
            <a:r>
              <a:rPr lang="en-US" dirty="0" smtClean="0">
                <a:solidFill>
                  <a:schemeClr val="tx1"/>
                </a:solidFill>
              </a:rPr>
              <a:t>1</a:t>
            </a:r>
            <a:endParaRPr lang="en-US" sz="2000" dirty="0" smtClean="0">
              <a:solidFill>
                <a:schemeClr val="tx1"/>
              </a:solidFill>
            </a:endParaRPr>
          </a:p>
          <a:p>
            <a:pPr lvl="1">
              <a:buClr>
                <a:schemeClr val="tx1"/>
              </a:buClr>
              <a:buFont typeface="Wingdings" pitchFamily="2" charset="2"/>
              <a:buChar char="§"/>
            </a:pPr>
            <a:r>
              <a:rPr lang="en-US" sz="2000" dirty="0" smtClean="0">
                <a:solidFill>
                  <a:schemeClr val="tx1"/>
                </a:solidFill>
              </a:rPr>
              <a:t>Type </a:t>
            </a:r>
            <a:r>
              <a:rPr lang="en-US" dirty="0" smtClean="0">
                <a:solidFill>
                  <a:schemeClr val="tx1"/>
                </a:solidFill>
              </a:rPr>
              <a:t>2</a:t>
            </a:r>
            <a:endParaRPr lang="en-US" sz="2000" dirty="0" smtClean="0">
              <a:solidFill>
                <a:schemeClr val="tx1"/>
              </a:solidFill>
            </a:endParaRPr>
          </a:p>
          <a:p>
            <a:pPr lvl="1">
              <a:buClr>
                <a:schemeClr val="tx1"/>
              </a:buClr>
              <a:buFont typeface="Wingdings" pitchFamily="2" charset="2"/>
              <a:buChar char="§"/>
            </a:pPr>
            <a:r>
              <a:rPr lang="en-US" sz="2000" dirty="0" smtClean="0">
                <a:solidFill>
                  <a:schemeClr val="tx1"/>
                </a:solidFill>
              </a:rPr>
              <a:t>Type </a:t>
            </a:r>
            <a:r>
              <a:rPr lang="en-US" dirty="0" smtClean="0">
                <a:solidFill>
                  <a:schemeClr val="tx1"/>
                </a:solidFill>
              </a:rPr>
              <a:t>3</a:t>
            </a:r>
            <a:endParaRPr lang="en-US" sz="2000" dirty="0" smtClean="0">
              <a:solidFill>
                <a:schemeClr val="tx1"/>
              </a:solidFill>
            </a:endParaRPr>
          </a:p>
          <a:p>
            <a:pPr lvl="1">
              <a:buClr>
                <a:schemeClr val="tx1"/>
              </a:buClr>
              <a:buFont typeface="Wingdings" pitchFamily="2" charset="2"/>
              <a:buChar char="§"/>
            </a:pPr>
            <a:r>
              <a:rPr lang="en-US" sz="2000" dirty="0" smtClean="0">
                <a:solidFill>
                  <a:schemeClr val="tx1"/>
                </a:solidFill>
              </a:rPr>
              <a:t>Type </a:t>
            </a:r>
            <a:r>
              <a:rPr lang="en-US" dirty="0" smtClean="0">
                <a:solidFill>
                  <a:schemeClr val="tx1"/>
                </a:solidFill>
              </a:rPr>
              <a:t>4</a:t>
            </a:r>
            <a:endParaRPr lang="en-US" sz="2000" dirty="0" smtClean="0">
              <a:solidFill>
                <a:schemeClr val="tx1"/>
              </a:solidFill>
            </a:endParaRPr>
          </a:p>
          <a:p>
            <a:endParaRPr lang="en-US" sz="2400" dirty="0" smtClean="0"/>
          </a:p>
          <a:p>
            <a:endParaRPr lang="en-US" sz="2400" dirty="0" smtClean="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advTm="1783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Bug-fix Patterns: Pattern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5" name="Oval 4"/>
          <p:cNvSpPr/>
          <p:nvPr/>
        </p:nvSpPr>
        <p:spPr>
          <a:xfrm>
            <a:off x="24384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766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148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530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12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294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676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530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29400" y="3384676"/>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676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752600" y="274083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3491946"/>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632858" y="307987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4827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3209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1591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9973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33950"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72149"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19200" y="2546476"/>
            <a:ext cx="685800" cy="369332"/>
          </a:xfrm>
          <a:prstGeom prst="rect">
            <a:avLst/>
          </a:prstGeom>
          <a:noFill/>
        </p:spPr>
        <p:txBody>
          <a:bodyPr wrap="square" rtlCol="0">
            <a:spAutoFit/>
          </a:bodyPr>
          <a:lstStyle/>
          <a:p>
            <a:r>
              <a:rPr lang="en-US" dirty="0" smtClean="0"/>
              <a:t>CF 1</a:t>
            </a:r>
            <a:endParaRPr lang="en-US" dirty="0"/>
          </a:p>
        </p:txBody>
      </p:sp>
      <p:sp>
        <p:nvSpPr>
          <p:cNvPr id="33" name="TextBox 32"/>
          <p:cNvSpPr txBox="1"/>
          <p:nvPr/>
        </p:nvSpPr>
        <p:spPr>
          <a:xfrm>
            <a:off x="1219200" y="3308476"/>
            <a:ext cx="685800" cy="369332"/>
          </a:xfrm>
          <a:prstGeom prst="rect">
            <a:avLst/>
          </a:prstGeom>
          <a:noFill/>
        </p:spPr>
        <p:txBody>
          <a:bodyPr wrap="square" rtlCol="0">
            <a:spAutoFit/>
          </a:bodyPr>
          <a:lstStyle/>
          <a:p>
            <a:r>
              <a:rPr lang="en-US" dirty="0" smtClean="0"/>
              <a:t>CF 2</a:t>
            </a:r>
            <a:endParaRPr lang="en-US" dirty="0"/>
          </a:p>
        </p:txBody>
      </p:sp>
      <p:sp>
        <p:nvSpPr>
          <p:cNvPr id="34" name="Left Brace 33"/>
          <p:cNvSpPr/>
          <p:nvPr/>
        </p:nvSpPr>
        <p:spPr>
          <a:xfrm>
            <a:off x="990600" y="2470276"/>
            <a:ext cx="304800"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184667" y="2895210"/>
            <a:ext cx="1981200" cy="369332"/>
          </a:xfrm>
          <a:prstGeom prst="rect">
            <a:avLst/>
          </a:prstGeom>
          <a:noFill/>
        </p:spPr>
        <p:txBody>
          <a:bodyPr wrap="square" rtlCol="0">
            <a:spAutoFit/>
          </a:bodyPr>
          <a:lstStyle/>
          <a:p>
            <a:r>
              <a:rPr lang="en-US" dirty="0" smtClean="0"/>
              <a:t>Clone Fragments</a:t>
            </a:r>
            <a:endParaRPr lang="en-US" dirty="0"/>
          </a:p>
        </p:txBody>
      </p:sp>
      <p:sp>
        <p:nvSpPr>
          <p:cNvPr id="36" name="TextBox 35"/>
          <p:cNvSpPr txBox="1"/>
          <p:nvPr/>
        </p:nvSpPr>
        <p:spPr>
          <a:xfrm>
            <a:off x="2362200" y="1796144"/>
            <a:ext cx="5562600" cy="369332"/>
          </a:xfrm>
          <a:prstGeom prst="rect">
            <a:avLst/>
          </a:prstGeom>
          <a:noFill/>
        </p:spPr>
        <p:txBody>
          <a:bodyPr wrap="square" rtlCol="0">
            <a:spAutoFit/>
          </a:bodyPr>
          <a:lstStyle/>
          <a:p>
            <a:r>
              <a:rPr lang="en-US" dirty="0" smtClean="0"/>
              <a:t>C1           C2          C3          C4          C5           C6          C7</a:t>
            </a:r>
            <a:endParaRPr lang="en-US" dirty="0"/>
          </a:p>
        </p:txBody>
      </p:sp>
      <p:sp>
        <p:nvSpPr>
          <p:cNvPr id="37" name="TextBox 36"/>
          <p:cNvSpPr txBox="1"/>
          <p:nvPr/>
        </p:nvSpPr>
        <p:spPr>
          <a:xfrm>
            <a:off x="914400" y="1447800"/>
            <a:ext cx="1143000" cy="369332"/>
          </a:xfrm>
          <a:prstGeom prst="rect">
            <a:avLst/>
          </a:prstGeom>
          <a:noFill/>
        </p:spPr>
        <p:txBody>
          <a:bodyPr wrap="square" rtlCol="0">
            <a:spAutoFit/>
          </a:bodyPr>
          <a:lstStyle/>
          <a:p>
            <a:r>
              <a:rPr lang="en-US" dirty="0" smtClean="0"/>
              <a:t>Commits</a:t>
            </a:r>
            <a:endParaRPr lang="en-US" dirty="0"/>
          </a:p>
        </p:txBody>
      </p:sp>
      <p:cxnSp>
        <p:nvCxnSpPr>
          <p:cNvPr id="39" name="Straight Connector 38"/>
          <p:cNvCxnSpPr/>
          <p:nvPr/>
        </p:nvCxnSpPr>
        <p:spPr>
          <a:xfrm rot="5400000">
            <a:off x="1333500" y="1855234"/>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47800" y="1969534"/>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152650" y="2832226"/>
            <a:ext cx="304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371600" y="3918076"/>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47800" y="4603876"/>
            <a:ext cx="1143000" cy="646331"/>
          </a:xfrm>
          <a:prstGeom prst="rect">
            <a:avLst/>
          </a:prstGeom>
          <a:noFill/>
        </p:spPr>
        <p:txBody>
          <a:bodyPr wrap="square" rtlCol="0">
            <a:spAutoFit/>
          </a:bodyPr>
          <a:lstStyle/>
          <a:p>
            <a:r>
              <a:rPr lang="en-US" dirty="0" smtClean="0"/>
              <a:t>CF 1 was created</a:t>
            </a:r>
            <a:endParaRPr lang="en-US" dirty="0"/>
          </a:p>
        </p:txBody>
      </p:sp>
      <p:sp>
        <p:nvSpPr>
          <p:cNvPr id="52" name="Rectangle 51"/>
          <p:cNvSpPr/>
          <p:nvPr/>
        </p:nvSpPr>
        <p:spPr>
          <a:xfrm>
            <a:off x="4800600" y="3308476"/>
            <a:ext cx="1447800" cy="3810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rot="5400000">
            <a:off x="4763294" y="4184776"/>
            <a:ext cx="989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00600" y="4636534"/>
            <a:ext cx="1447800" cy="646331"/>
          </a:xfrm>
          <a:prstGeom prst="rect">
            <a:avLst/>
          </a:prstGeom>
          <a:noFill/>
        </p:spPr>
        <p:txBody>
          <a:bodyPr wrap="square" rtlCol="0">
            <a:spAutoFit/>
          </a:bodyPr>
          <a:lstStyle/>
          <a:p>
            <a:r>
              <a:rPr lang="en-US" dirty="0" smtClean="0"/>
              <a:t>CF 2 had no change</a:t>
            </a:r>
            <a:endParaRPr lang="en-US" dirty="0"/>
          </a:p>
        </p:txBody>
      </p:sp>
      <p:cxnSp>
        <p:nvCxnSpPr>
          <p:cNvPr id="58" name="Straight Connector 57"/>
          <p:cNvCxnSpPr>
            <a:stCxn id="17" idx="5"/>
          </p:cNvCxnSpPr>
          <p:nvPr/>
        </p:nvCxnSpPr>
        <p:spPr>
          <a:xfrm rot="16200000" flipH="1">
            <a:off x="6748322" y="3655998"/>
            <a:ext cx="5668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6972300" y="441337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29400" y="4603876"/>
            <a:ext cx="2057400" cy="646331"/>
          </a:xfrm>
          <a:prstGeom prst="rect">
            <a:avLst/>
          </a:prstGeom>
          <a:noFill/>
        </p:spPr>
        <p:txBody>
          <a:bodyPr wrap="square" rtlCol="0">
            <a:spAutoFit/>
          </a:bodyPr>
          <a:lstStyle/>
          <a:p>
            <a:r>
              <a:rPr lang="en-US" dirty="0" smtClean="0"/>
              <a:t>CF 2 experienced a bug fix</a:t>
            </a:r>
            <a:endParaRPr lang="en-US" dirty="0"/>
          </a:p>
        </p:txBody>
      </p:sp>
      <p:sp>
        <p:nvSpPr>
          <p:cNvPr id="45" name="Oval 44"/>
          <p:cNvSpPr/>
          <p:nvPr/>
        </p:nvSpPr>
        <p:spPr>
          <a:xfrm>
            <a:off x="3962400" y="2514600"/>
            <a:ext cx="533400" cy="12954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124200" y="4611469"/>
            <a:ext cx="1143000" cy="646331"/>
          </a:xfrm>
          <a:prstGeom prst="rect">
            <a:avLst/>
          </a:prstGeom>
          <a:noFill/>
        </p:spPr>
        <p:txBody>
          <a:bodyPr wrap="square" rtlCol="0">
            <a:spAutoFit/>
          </a:bodyPr>
          <a:lstStyle/>
          <a:p>
            <a:r>
              <a:rPr lang="en-US" dirty="0" smtClean="0"/>
              <a:t>CF 2 was created</a:t>
            </a:r>
            <a:endParaRPr lang="en-US" dirty="0"/>
          </a:p>
        </p:txBody>
      </p:sp>
      <p:cxnSp>
        <p:nvCxnSpPr>
          <p:cNvPr id="53" name="Straight Connector 52"/>
          <p:cNvCxnSpPr/>
          <p:nvPr/>
        </p:nvCxnSpPr>
        <p:spPr>
          <a:xfrm rot="5400000">
            <a:off x="3619501" y="3619501"/>
            <a:ext cx="533400" cy="45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33528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5562600"/>
            <a:ext cx="3505200" cy="369332"/>
          </a:xfrm>
          <a:prstGeom prst="rect">
            <a:avLst/>
          </a:prstGeom>
          <a:noFill/>
        </p:spPr>
        <p:txBody>
          <a:bodyPr wrap="square" rtlCol="0">
            <a:spAutoFit/>
          </a:bodyPr>
          <a:lstStyle/>
          <a:p>
            <a:r>
              <a:rPr lang="en-US" dirty="0" smtClean="0"/>
              <a:t>CF 1 and CF 2 make a clone pair</a:t>
            </a:r>
            <a:endParaRPr lang="en-US" dirty="0"/>
          </a:p>
        </p:txBody>
      </p:sp>
      <p:cxnSp>
        <p:nvCxnSpPr>
          <p:cNvPr id="69" name="Straight Connector 68"/>
          <p:cNvCxnSpPr/>
          <p:nvPr/>
        </p:nvCxnSpPr>
        <p:spPr>
          <a:xfrm>
            <a:off x="4495800" y="2971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3352800" y="42672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0"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114800" y="3429000"/>
            <a:ext cx="200025" cy="201871"/>
          </a:xfrm>
          <a:prstGeom prst="rect">
            <a:avLst/>
          </a:prstGeom>
          <a:noFill/>
        </p:spPr>
      </p:pic>
      <p:pic>
        <p:nvPicPr>
          <p:cNvPr id="51"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953000" y="3429000"/>
            <a:ext cx="200025" cy="201871"/>
          </a:xfrm>
          <a:prstGeom prst="rect">
            <a:avLst/>
          </a:prstGeom>
          <a:noFill/>
        </p:spPr>
      </p:pic>
      <p:pic>
        <p:nvPicPr>
          <p:cNvPr id="56"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5791200" y="3429000"/>
            <a:ext cx="200025" cy="20187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ox(in)">
                                      <p:cBhvr>
                                        <p:cTn id="10" dur="500"/>
                                        <p:tgtEl>
                                          <p:spTgt spid="46"/>
                                        </p:tgtEl>
                                      </p:cBhvr>
                                    </p:animEffect>
                                  </p:childTnLst>
                                </p:cTn>
                              </p:par>
                              <p:par>
                                <p:cTn id="11" presetID="4" presetClass="entr" presetSubtype="16"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ox(i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ox(in)">
                                      <p:cBhvr>
                                        <p:cTn id="18" dur="500"/>
                                        <p:tgtEl>
                                          <p:spTgt spid="62"/>
                                        </p:tgtEl>
                                      </p:cBhvr>
                                    </p:animEffect>
                                  </p:childTnLst>
                                </p:cTn>
                              </p:par>
                              <p:par>
                                <p:cTn id="19" presetID="4" presetClass="entr" presetSubtype="16"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box(in)">
                                      <p:cBhvr>
                                        <p:cTn id="21" dur="500"/>
                                        <p:tgtEl>
                                          <p:spTgt spid="53"/>
                                        </p:tgtEl>
                                      </p:cBhvr>
                                    </p:animEffect>
                                  </p:childTnLst>
                                </p:cTn>
                              </p:par>
                              <p:par>
                                <p:cTn id="22" presetID="4" presetClass="entr" presetSubtype="16"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box(in)">
                                      <p:cBhvr>
                                        <p:cTn id="24" dur="500"/>
                                        <p:tgtEl>
                                          <p:spTgt spid="6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ox(in)">
                                      <p:cBhvr>
                                        <p:cTn id="27" dur="500"/>
                                        <p:tgtEl>
                                          <p:spTgt spid="45"/>
                                        </p:tgtEl>
                                      </p:cBhvr>
                                    </p:animEffect>
                                  </p:childTnLst>
                                </p:cTn>
                              </p:par>
                              <p:par>
                                <p:cTn id="28" presetID="4" presetClass="entr" presetSubtype="16"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ox(in)">
                                      <p:cBhvr>
                                        <p:cTn id="30" dur="500"/>
                                        <p:tgtEl>
                                          <p:spTgt spid="7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ox(in)">
                                      <p:cBhvr>
                                        <p:cTn id="33" dur="500"/>
                                        <p:tgtEl>
                                          <p:spTgt spid="6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box(in)">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box(in)">
                                      <p:cBhvr>
                                        <p:cTn id="41" dur="500"/>
                                        <p:tgtEl>
                                          <p:spTgt spid="52"/>
                                        </p:tgtEl>
                                      </p:cBhvr>
                                    </p:animEffect>
                                  </p:childTnLst>
                                </p:cTn>
                              </p:par>
                              <p:par>
                                <p:cTn id="42" presetID="4" presetClass="entr" presetSubtype="16"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ox(in)">
                                      <p:cBhvr>
                                        <p:cTn id="44" dur="500"/>
                                        <p:tgtEl>
                                          <p:spTgt spid="54"/>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ox(in)">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ox(in)">
                                      <p:cBhvr>
                                        <p:cTn id="52" dur="500"/>
                                        <p:tgtEl>
                                          <p:spTgt spid="58"/>
                                        </p:tgtEl>
                                      </p:cBhvr>
                                    </p:animEffect>
                                  </p:childTnLst>
                                </p:cTn>
                              </p:par>
                              <p:par>
                                <p:cTn id="53" presetID="4" presetClass="entr" presetSubtype="16"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5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ox(in)">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animBg="1"/>
      <p:bldP spid="55" grpId="0"/>
      <p:bldP spid="61" grpId="0"/>
      <p:bldP spid="45" grpId="0" animBg="1"/>
      <p:bldP spid="48" grpId="0"/>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Bug-fix Patterns: Pattern 2</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5" name="Oval 4"/>
          <p:cNvSpPr/>
          <p:nvPr/>
        </p:nvSpPr>
        <p:spPr>
          <a:xfrm>
            <a:off x="24384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766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148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530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12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294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67600" y="2622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530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29400" y="3384676"/>
            <a:ext cx="228600" cy="228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67600" y="3384676"/>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752600" y="274083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3491946"/>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632858" y="307987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4827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3209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1591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997338"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33950"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72149" y="307908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19200" y="2546476"/>
            <a:ext cx="685800" cy="369332"/>
          </a:xfrm>
          <a:prstGeom prst="rect">
            <a:avLst/>
          </a:prstGeom>
          <a:noFill/>
        </p:spPr>
        <p:txBody>
          <a:bodyPr wrap="square" rtlCol="0">
            <a:spAutoFit/>
          </a:bodyPr>
          <a:lstStyle/>
          <a:p>
            <a:r>
              <a:rPr lang="en-US" dirty="0" smtClean="0"/>
              <a:t>CF 1</a:t>
            </a:r>
            <a:endParaRPr lang="en-US" dirty="0"/>
          </a:p>
        </p:txBody>
      </p:sp>
      <p:sp>
        <p:nvSpPr>
          <p:cNvPr id="33" name="TextBox 32"/>
          <p:cNvSpPr txBox="1"/>
          <p:nvPr/>
        </p:nvSpPr>
        <p:spPr>
          <a:xfrm>
            <a:off x="1219200" y="3308476"/>
            <a:ext cx="685800" cy="369332"/>
          </a:xfrm>
          <a:prstGeom prst="rect">
            <a:avLst/>
          </a:prstGeom>
          <a:noFill/>
        </p:spPr>
        <p:txBody>
          <a:bodyPr wrap="square" rtlCol="0">
            <a:spAutoFit/>
          </a:bodyPr>
          <a:lstStyle/>
          <a:p>
            <a:r>
              <a:rPr lang="en-US" dirty="0" smtClean="0"/>
              <a:t>CF 2</a:t>
            </a:r>
            <a:endParaRPr lang="en-US" dirty="0"/>
          </a:p>
        </p:txBody>
      </p:sp>
      <p:sp>
        <p:nvSpPr>
          <p:cNvPr id="34" name="Left Brace 33"/>
          <p:cNvSpPr/>
          <p:nvPr/>
        </p:nvSpPr>
        <p:spPr>
          <a:xfrm>
            <a:off x="990600" y="2470276"/>
            <a:ext cx="304800"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184667" y="2895210"/>
            <a:ext cx="1981200" cy="369332"/>
          </a:xfrm>
          <a:prstGeom prst="rect">
            <a:avLst/>
          </a:prstGeom>
          <a:noFill/>
        </p:spPr>
        <p:txBody>
          <a:bodyPr wrap="square" rtlCol="0">
            <a:spAutoFit/>
          </a:bodyPr>
          <a:lstStyle/>
          <a:p>
            <a:r>
              <a:rPr lang="en-US" dirty="0" smtClean="0"/>
              <a:t>Clone Fragments</a:t>
            </a:r>
            <a:endParaRPr lang="en-US" dirty="0"/>
          </a:p>
        </p:txBody>
      </p:sp>
      <p:sp>
        <p:nvSpPr>
          <p:cNvPr id="36" name="TextBox 35"/>
          <p:cNvSpPr txBox="1"/>
          <p:nvPr/>
        </p:nvSpPr>
        <p:spPr>
          <a:xfrm>
            <a:off x="2362200" y="1796144"/>
            <a:ext cx="5562600" cy="369332"/>
          </a:xfrm>
          <a:prstGeom prst="rect">
            <a:avLst/>
          </a:prstGeom>
          <a:noFill/>
        </p:spPr>
        <p:txBody>
          <a:bodyPr wrap="square" rtlCol="0">
            <a:spAutoFit/>
          </a:bodyPr>
          <a:lstStyle/>
          <a:p>
            <a:r>
              <a:rPr lang="en-US" dirty="0" smtClean="0"/>
              <a:t>C1           C2          C3          C4          C5           C6          C7</a:t>
            </a:r>
            <a:endParaRPr lang="en-US" dirty="0"/>
          </a:p>
        </p:txBody>
      </p:sp>
      <p:sp>
        <p:nvSpPr>
          <p:cNvPr id="37" name="TextBox 36"/>
          <p:cNvSpPr txBox="1"/>
          <p:nvPr/>
        </p:nvSpPr>
        <p:spPr>
          <a:xfrm>
            <a:off x="914400" y="1447800"/>
            <a:ext cx="1143000" cy="369332"/>
          </a:xfrm>
          <a:prstGeom prst="rect">
            <a:avLst/>
          </a:prstGeom>
          <a:noFill/>
        </p:spPr>
        <p:txBody>
          <a:bodyPr wrap="square" rtlCol="0">
            <a:spAutoFit/>
          </a:bodyPr>
          <a:lstStyle/>
          <a:p>
            <a:r>
              <a:rPr lang="en-US" dirty="0" smtClean="0"/>
              <a:t>Commits</a:t>
            </a:r>
            <a:endParaRPr lang="en-US" dirty="0"/>
          </a:p>
        </p:txBody>
      </p:sp>
      <p:cxnSp>
        <p:nvCxnSpPr>
          <p:cNvPr id="39" name="Straight Connector 38"/>
          <p:cNvCxnSpPr/>
          <p:nvPr/>
        </p:nvCxnSpPr>
        <p:spPr>
          <a:xfrm rot="5400000">
            <a:off x="1333500" y="1855234"/>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47800" y="1969534"/>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152650" y="2832226"/>
            <a:ext cx="304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371600" y="3918076"/>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47800" y="4603876"/>
            <a:ext cx="1143000" cy="646331"/>
          </a:xfrm>
          <a:prstGeom prst="rect">
            <a:avLst/>
          </a:prstGeom>
          <a:noFill/>
        </p:spPr>
        <p:txBody>
          <a:bodyPr wrap="square" rtlCol="0">
            <a:spAutoFit/>
          </a:bodyPr>
          <a:lstStyle/>
          <a:p>
            <a:r>
              <a:rPr lang="en-US" dirty="0" smtClean="0"/>
              <a:t>CF 1 was created</a:t>
            </a:r>
            <a:endParaRPr lang="en-US" dirty="0"/>
          </a:p>
        </p:txBody>
      </p:sp>
      <p:sp>
        <p:nvSpPr>
          <p:cNvPr id="52" name="Rectangle 51"/>
          <p:cNvSpPr/>
          <p:nvPr/>
        </p:nvSpPr>
        <p:spPr>
          <a:xfrm>
            <a:off x="3124200" y="3308476"/>
            <a:ext cx="3200400" cy="3810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a:stCxn id="17" idx="5"/>
          </p:cNvCxnSpPr>
          <p:nvPr/>
        </p:nvCxnSpPr>
        <p:spPr>
          <a:xfrm rot="16200000" flipH="1">
            <a:off x="6748322" y="3655998"/>
            <a:ext cx="5668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6972300" y="441337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29400" y="4603876"/>
            <a:ext cx="2057400" cy="646331"/>
          </a:xfrm>
          <a:prstGeom prst="rect">
            <a:avLst/>
          </a:prstGeom>
          <a:noFill/>
        </p:spPr>
        <p:txBody>
          <a:bodyPr wrap="square" rtlCol="0">
            <a:spAutoFit/>
          </a:bodyPr>
          <a:lstStyle/>
          <a:p>
            <a:r>
              <a:rPr lang="en-US" dirty="0" smtClean="0"/>
              <a:t>CF 2 experienced a bug fix</a:t>
            </a:r>
            <a:endParaRPr lang="en-US" dirty="0"/>
          </a:p>
        </p:txBody>
      </p:sp>
      <p:sp>
        <p:nvSpPr>
          <p:cNvPr id="45" name="Oval 44"/>
          <p:cNvSpPr/>
          <p:nvPr/>
        </p:nvSpPr>
        <p:spPr>
          <a:xfrm>
            <a:off x="2438400" y="3374572"/>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276600" y="3374572"/>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667000" y="4611469"/>
            <a:ext cx="1143000" cy="646331"/>
          </a:xfrm>
          <a:prstGeom prst="rect">
            <a:avLst/>
          </a:prstGeom>
          <a:noFill/>
        </p:spPr>
        <p:txBody>
          <a:bodyPr wrap="square" rtlCol="0">
            <a:spAutoFit/>
          </a:bodyPr>
          <a:lstStyle/>
          <a:p>
            <a:r>
              <a:rPr lang="en-US" dirty="0" smtClean="0"/>
              <a:t>CF 2 was created</a:t>
            </a:r>
            <a:endParaRPr lang="en-US" dirty="0"/>
          </a:p>
        </p:txBody>
      </p:sp>
      <p:cxnSp>
        <p:nvCxnSpPr>
          <p:cNvPr id="56" name="Straight Connector 55"/>
          <p:cNvCxnSpPr/>
          <p:nvPr/>
        </p:nvCxnSpPr>
        <p:spPr>
          <a:xfrm>
            <a:off x="2667000" y="35814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2628900" y="4229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4763294" y="4184776"/>
            <a:ext cx="989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648200" y="4636534"/>
            <a:ext cx="1828800" cy="646331"/>
          </a:xfrm>
          <a:prstGeom prst="rect">
            <a:avLst/>
          </a:prstGeom>
          <a:noFill/>
        </p:spPr>
        <p:txBody>
          <a:bodyPr wrap="square" rtlCol="0">
            <a:spAutoFit/>
          </a:bodyPr>
          <a:lstStyle/>
          <a:p>
            <a:r>
              <a:rPr lang="en-US" dirty="0" smtClean="0"/>
              <a:t>CF 2 had no change</a:t>
            </a:r>
            <a:endParaRPr lang="en-US" dirty="0"/>
          </a:p>
        </p:txBody>
      </p:sp>
      <p:sp>
        <p:nvSpPr>
          <p:cNvPr id="64" name="Oval 63"/>
          <p:cNvSpPr/>
          <p:nvPr/>
        </p:nvSpPr>
        <p:spPr>
          <a:xfrm>
            <a:off x="2286000" y="2514600"/>
            <a:ext cx="533400" cy="12954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2819400" y="3048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2400300" y="43815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209800" y="5650468"/>
            <a:ext cx="3505200" cy="369332"/>
          </a:xfrm>
          <a:prstGeom prst="rect">
            <a:avLst/>
          </a:prstGeom>
          <a:noFill/>
        </p:spPr>
        <p:txBody>
          <a:bodyPr wrap="square" rtlCol="0">
            <a:spAutoFit/>
          </a:bodyPr>
          <a:lstStyle/>
          <a:p>
            <a:r>
              <a:rPr lang="en-US" dirty="0" smtClean="0"/>
              <a:t>CF 1 and CF 2 make a clone pair</a:t>
            </a:r>
            <a:endParaRPr lang="en-US" dirty="0"/>
          </a:p>
        </p:txBody>
      </p:sp>
      <p:pic>
        <p:nvPicPr>
          <p:cNvPr id="53"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938486" y="3414486"/>
            <a:ext cx="200025" cy="201871"/>
          </a:xfrm>
          <a:prstGeom prst="rect">
            <a:avLst/>
          </a:prstGeom>
          <a:noFill/>
        </p:spPr>
      </p:pic>
      <p:pic>
        <p:nvPicPr>
          <p:cNvPr id="54"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5805261" y="3414486"/>
            <a:ext cx="200025" cy="201871"/>
          </a:xfrm>
          <a:prstGeom prst="rect">
            <a:avLst/>
          </a:prstGeom>
          <a:noFill/>
        </p:spPr>
      </p:pic>
      <p:pic>
        <p:nvPicPr>
          <p:cNvPr id="55"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4100286" y="3414486"/>
            <a:ext cx="200025" cy="201871"/>
          </a:xfrm>
          <a:prstGeom prst="rect">
            <a:avLst/>
          </a:prstGeom>
          <a:noFill/>
        </p:spPr>
      </p:pic>
      <p:pic>
        <p:nvPicPr>
          <p:cNvPr id="57"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3262086" y="3414486"/>
            <a:ext cx="200025" cy="201871"/>
          </a:xfrm>
          <a:prstGeom prst="rect">
            <a:avLst/>
          </a:prstGeom>
          <a:noFill/>
        </p:spPr>
      </p:pic>
      <p:pic>
        <p:nvPicPr>
          <p:cNvPr id="65" name="Picture 2" descr="C:\Users\Manishankar\Dropbox\________postdoc details\research\other works\slides\ldebug-650.png"/>
          <p:cNvPicPr>
            <a:picLocks noChangeAspect="1" noChangeArrowheads="1"/>
          </p:cNvPicPr>
          <p:nvPr/>
        </p:nvPicPr>
        <p:blipFill>
          <a:blip r:embed="rId3" cstate="print"/>
          <a:srcRect/>
          <a:stretch>
            <a:fillRect/>
          </a:stretch>
        </p:blipFill>
        <p:spPr bwMode="auto">
          <a:xfrm>
            <a:off x="2423886" y="3414486"/>
            <a:ext cx="200025" cy="20187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ox(in)">
                                      <p:cBhvr>
                                        <p:cTn id="7" dur="500"/>
                                        <p:tgtEl>
                                          <p:spTgt spid="44"/>
                                        </p:tgtEl>
                                      </p:cBhvr>
                                    </p:animEffect>
                                  </p:childTnLst>
                                </p:cTn>
                              </p:par>
                              <p:par>
                                <p:cTn id="8" presetID="4" presetClass="entr" presetSubtype="16"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ox(in)">
                                      <p:cBhvr>
                                        <p:cTn id="10" dur="500"/>
                                        <p:tgtEl>
                                          <p:spTgt spid="4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box(in)">
                                      <p:cBhvr>
                                        <p:cTn id="13" dur="500"/>
                                        <p:tgtEl>
                                          <p:spTgt spid="64"/>
                                        </p:tgtEl>
                                      </p:cBhvr>
                                    </p:animEffect>
                                  </p:childTnLst>
                                </p:cTn>
                              </p:par>
                              <p:par>
                                <p:cTn id="14" presetID="4" presetClass="entr" presetSubtype="16"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ox(in)">
                                      <p:cBhvr>
                                        <p:cTn id="16" dur="500"/>
                                        <p:tgtEl>
                                          <p:spTgt spid="59"/>
                                        </p:tgtEl>
                                      </p:cBhvr>
                                    </p:animEffect>
                                  </p:childTnLst>
                                </p:cTn>
                              </p:par>
                              <p:par>
                                <p:cTn id="17" presetID="4" presetClass="entr" presetSubtype="16"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ox(in)">
                                      <p:cBhvr>
                                        <p:cTn id="19" dur="500"/>
                                        <p:tgtEl>
                                          <p:spTgt spid="5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ox(in)">
                                      <p:cBhvr>
                                        <p:cTn id="22" dur="500"/>
                                        <p:tgtEl>
                                          <p:spTgt spid="5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ox(in)">
                                      <p:cBhvr>
                                        <p:cTn id="25" dur="500"/>
                                        <p:tgtEl>
                                          <p:spTgt spid="47"/>
                                        </p:tgtEl>
                                      </p:cBhvr>
                                    </p:animEffect>
                                  </p:childTnLst>
                                </p:cTn>
                              </p:par>
                              <p:par>
                                <p:cTn id="26" presetID="4" presetClass="entr" presetSubtype="16"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box(in)">
                                      <p:cBhvr>
                                        <p:cTn id="28" dur="500"/>
                                        <p:tgtEl>
                                          <p:spTgt spid="68"/>
                                        </p:tgtEl>
                                      </p:cBhvr>
                                    </p:animEffect>
                                  </p:childTnLst>
                                </p:cTn>
                              </p:par>
                              <p:par>
                                <p:cTn id="29" presetID="4" presetClass="entr" presetSubtype="16"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ox(in)">
                                      <p:cBhvr>
                                        <p:cTn id="31" dur="500"/>
                                        <p:tgtEl>
                                          <p:spTgt spid="7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box(in)">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ox(in)">
                                      <p:cBhvr>
                                        <p:cTn id="39" dur="500"/>
                                        <p:tgtEl>
                                          <p:spTgt spid="52"/>
                                        </p:tgtEl>
                                      </p:cBhvr>
                                    </p:animEffect>
                                  </p:childTnLst>
                                </p:cTn>
                              </p:par>
                              <p:par>
                                <p:cTn id="40" presetID="4" presetClass="entr" presetSubtype="16"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ox(in)">
                                      <p:cBhvr>
                                        <p:cTn id="42" dur="500"/>
                                        <p:tgtEl>
                                          <p:spTgt spid="6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box(in)">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box(in)">
                                      <p:cBhvr>
                                        <p:cTn id="50" dur="500"/>
                                        <p:tgtEl>
                                          <p:spTgt spid="58"/>
                                        </p:tgtEl>
                                      </p:cBhvr>
                                    </p:animEffect>
                                  </p:childTnLst>
                                </p:cTn>
                              </p:par>
                              <p:par>
                                <p:cTn id="51" presetID="4" presetClass="entr" presetSubtype="16"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box(in)">
                                      <p:cBhvr>
                                        <p:cTn id="53" dur="500"/>
                                        <p:tgtEl>
                                          <p:spTgt spid="6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box(in)">
                                      <p:cBhvr>
                                        <p:cTn id="5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animBg="1"/>
      <p:bldP spid="61" grpId="0"/>
      <p:bldP spid="51" grpId="0"/>
      <p:bldP spid="63" grpId="0"/>
      <p:bldP spid="64" grpId="0" animBg="1"/>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Context Bug-fix Patterns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Oval 5"/>
          <p:cNvSpPr/>
          <p:nvPr/>
        </p:nvSpPr>
        <p:spPr>
          <a:xfrm>
            <a:off x="2667000" y="1828800"/>
            <a:ext cx="3810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the Potential Clone-Pairs</a:t>
            </a:r>
            <a:endParaRPr lang="en-US" dirty="0"/>
          </a:p>
        </p:txBody>
      </p:sp>
      <p:sp>
        <p:nvSpPr>
          <p:cNvPr id="7" name="Rectangle 6"/>
          <p:cNvSpPr/>
          <p:nvPr/>
        </p:nvSpPr>
        <p:spPr>
          <a:xfrm>
            <a:off x="3276600" y="35052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Potential Clone-Pairs</a:t>
            </a:r>
            <a:endParaRPr lang="en-US" dirty="0"/>
          </a:p>
        </p:txBody>
      </p:sp>
      <p:sp>
        <p:nvSpPr>
          <p:cNvPr id="8" name="Oval 7"/>
          <p:cNvSpPr/>
          <p:nvPr/>
        </p:nvSpPr>
        <p:spPr>
          <a:xfrm>
            <a:off x="2362200" y="4800600"/>
            <a:ext cx="4419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 the past evolution of the potential pairs</a:t>
            </a:r>
            <a:endParaRPr lang="en-US" dirty="0"/>
          </a:p>
        </p:txBody>
      </p:sp>
      <p:cxnSp>
        <p:nvCxnSpPr>
          <p:cNvPr id="10" name="Straight Arrow Connector 9"/>
          <p:cNvCxnSpPr>
            <a:stCxn id="6" idx="4"/>
            <a:endCxn id="7" idx="0"/>
          </p:cNvCxnSpPr>
          <p:nvPr/>
        </p:nvCxnSpPr>
        <p:spPr>
          <a:xfrm rot="5400000">
            <a:off x="4229100" y="3162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rot="5400000">
            <a:off x="4229100" y="4457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Clone-Pair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5" name="Oval 4"/>
          <p:cNvSpPr/>
          <p:nvPr/>
        </p:nvSpPr>
        <p:spPr>
          <a:xfrm>
            <a:off x="4419600" y="33528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19600" y="4419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209800" y="3656012"/>
            <a:ext cx="5029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4722812"/>
            <a:ext cx="5029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157652" y="3809206"/>
            <a:ext cx="3048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71800" y="17526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Bug-fix Commit Operation</a:t>
            </a:r>
            <a:endParaRPr lang="en-US" dirty="0"/>
          </a:p>
        </p:txBody>
      </p:sp>
      <p:sp>
        <p:nvSpPr>
          <p:cNvPr id="15" name="Rectangle 14"/>
          <p:cNvSpPr/>
          <p:nvPr/>
        </p:nvSpPr>
        <p:spPr>
          <a:xfrm>
            <a:off x="3581400" y="2971800"/>
            <a:ext cx="22098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05200" y="5638800"/>
            <a:ext cx="2362200" cy="646331"/>
          </a:xfrm>
          <a:prstGeom prst="rect">
            <a:avLst/>
          </a:prstGeom>
          <a:noFill/>
        </p:spPr>
        <p:txBody>
          <a:bodyPr wrap="square" rtlCol="0">
            <a:spAutoFit/>
          </a:bodyPr>
          <a:lstStyle/>
          <a:p>
            <a:r>
              <a:rPr lang="en-US" dirty="0" smtClean="0"/>
              <a:t>A potential clone pair </a:t>
            </a:r>
          </a:p>
          <a:p>
            <a:r>
              <a:rPr lang="en-US" dirty="0" smtClean="0"/>
              <a:t>in Revision R</a:t>
            </a:r>
            <a:endParaRPr lang="en-US" dirty="0"/>
          </a:p>
        </p:txBody>
      </p:sp>
      <p:sp>
        <p:nvSpPr>
          <p:cNvPr id="17" name="Rounded Rectangle 16"/>
          <p:cNvSpPr/>
          <p:nvPr/>
        </p:nvSpPr>
        <p:spPr>
          <a:xfrm>
            <a:off x="609600" y="3581400"/>
            <a:ext cx="1295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Past Evolution</a:t>
            </a:r>
            <a:endParaRPr lang="en-US" dirty="0"/>
          </a:p>
        </p:txBody>
      </p:sp>
      <p:sp>
        <p:nvSpPr>
          <p:cNvPr id="18" name="TextBox 17"/>
          <p:cNvSpPr txBox="1"/>
          <p:nvPr/>
        </p:nvSpPr>
        <p:spPr>
          <a:xfrm>
            <a:off x="6629400" y="2362200"/>
            <a:ext cx="2057400" cy="646331"/>
          </a:xfrm>
          <a:prstGeom prst="rect">
            <a:avLst/>
          </a:prstGeom>
          <a:noFill/>
        </p:spPr>
        <p:txBody>
          <a:bodyPr wrap="square" rtlCol="0">
            <a:spAutoFit/>
          </a:bodyPr>
          <a:lstStyle/>
          <a:p>
            <a:r>
              <a:rPr lang="en-US" dirty="0" smtClean="0"/>
              <a:t>Unchanged clone fragment</a:t>
            </a:r>
            <a:endParaRPr lang="en-US" dirty="0"/>
          </a:p>
        </p:txBody>
      </p:sp>
      <p:cxnSp>
        <p:nvCxnSpPr>
          <p:cNvPr id="20" name="Straight Arrow Connector 19"/>
          <p:cNvCxnSpPr/>
          <p:nvPr/>
        </p:nvCxnSpPr>
        <p:spPr>
          <a:xfrm rot="10800000" flipV="1">
            <a:off x="4953000" y="2895600"/>
            <a:ext cx="1676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144869"/>
            <a:ext cx="2057400" cy="646331"/>
          </a:xfrm>
          <a:prstGeom prst="rect">
            <a:avLst/>
          </a:prstGeom>
          <a:noFill/>
        </p:spPr>
        <p:txBody>
          <a:bodyPr wrap="square" rtlCol="0">
            <a:spAutoFit/>
          </a:bodyPr>
          <a:lstStyle/>
          <a:p>
            <a:r>
              <a:rPr lang="en-US" dirty="0" smtClean="0"/>
              <a:t>Changed clone fragment</a:t>
            </a:r>
            <a:endParaRPr lang="en-US" dirty="0"/>
          </a:p>
        </p:txBody>
      </p:sp>
      <p:cxnSp>
        <p:nvCxnSpPr>
          <p:cNvPr id="23" name="Straight Arrow Connector 22"/>
          <p:cNvCxnSpPr>
            <a:stCxn id="21" idx="1"/>
          </p:cNvCxnSpPr>
          <p:nvPr/>
        </p:nvCxnSpPr>
        <p:spPr>
          <a:xfrm rot="10800000">
            <a:off x="5029200" y="4876801"/>
            <a:ext cx="1676400" cy="59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 Subject Systems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lstStyle/>
          <a:p>
            <a:r>
              <a:rPr lang="en-US" dirty="0" smtClean="0"/>
              <a:t>Subject Systems</a:t>
            </a:r>
            <a:endParaRPr lang="en-US" dirty="0"/>
          </a:p>
        </p:txBody>
      </p:sp>
      <p:graphicFrame>
        <p:nvGraphicFramePr>
          <p:cNvPr id="5" name="Content Placeholder 3"/>
          <p:cNvGraphicFramePr>
            <a:graphicFrameLocks/>
          </p:cNvGraphicFramePr>
          <p:nvPr/>
        </p:nvGraphicFramePr>
        <p:xfrm>
          <a:off x="457200" y="2214880"/>
          <a:ext cx="8229600" cy="2844800"/>
        </p:xfrm>
        <a:graphic>
          <a:graphicData uri="http://schemas.openxmlformats.org/drawingml/2006/table">
            <a:tbl>
              <a:tblPr firstRow="1" bandRow="1">
                <a:tableStyleId>{5C22544A-7EE6-4342-B048-85BDC9FD1C3A}</a:tableStyleId>
              </a:tblPr>
              <a:tblGrid>
                <a:gridCol w="914400"/>
                <a:gridCol w="1524000"/>
                <a:gridCol w="3276600"/>
                <a:gridCol w="1295400"/>
                <a:gridCol w="1219200"/>
              </a:tblGrid>
              <a:tr h="370840">
                <a:tc>
                  <a:txBody>
                    <a:bodyPr/>
                    <a:lstStyle/>
                    <a:p>
                      <a:r>
                        <a:rPr lang="en-CA" sz="1800" dirty="0" smtClean="0"/>
                        <a:t>Lang.</a:t>
                      </a:r>
                      <a:endParaRPr lang="en-CA" sz="1800" dirty="0">
                        <a:solidFill>
                          <a:schemeClr val="tx1"/>
                        </a:solidFill>
                        <a:latin typeface="Calibri" pitchFamily="34" charset="0"/>
                        <a:cs typeface="Times New Roman" pitchFamily="18" charset="0"/>
                      </a:endParaRPr>
                    </a:p>
                  </a:txBody>
                  <a:tcPr/>
                </a:tc>
                <a:tc>
                  <a:txBody>
                    <a:bodyPr/>
                    <a:lstStyle/>
                    <a:p>
                      <a:r>
                        <a:rPr lang="en-CA" sz="1800" dirty="0" smtClean="0"/>
                        <a:t>Systems</a:t>
                      </a:r>
                      <a:endParaRPr lang="en-CA" sz="1800" dirty="0">
                        <a:solidFill>
                          <a:schemeClr val="tx1"/>
                        </a:solidFill>
                        <a:latin typeface="Calibri" pitchFamily="34" charset="0"/>
                        <a:cs typeface="Times New Roman" pitchFamily="18" charset="0"/>
                      </a:endParaRPr>
                    </a:p>
                  </a:txBody>
                  <a:tcPr/>
                </a:tc>
                <a:tc>
                  <a:txBody>
                    <a:bodyPr/>
                    <a:lstStyle/>
                    <a:p>
                      <a:r>
                        <a:rPr lang="en-CA" sz="1800" dirty="0" smtClean="0"/>
                        <a:t>Application Domain</a:t>
                      </a:r>
                      <a:endParaRPr lang="en-CA" sz="1800" dirty="0">
                        <a:solidFill>
                          <a:schemeClr val="tx1"/>
                        </a:solidFill>
                        <a:latin typeface="Calibri" pitchFamily="34" charset="0"/>
                        <a:cs typeface="Times New Roman" pitchFamily="18" charset="0"/>
                      </a:endParaRPr>
                    </a:p>
                  </a:txBody>
                  <a:tcPr/>
                </a:tc>
                <a:tc>
                  <a:txBody>
                    <a:bodyPr/>
                    <a:lstStyle/>
                    <a:p>
                      <a:r>
                        <a:rPr lang="en-CA" sz="1800" dirty="0" smtClean="0"/>
                        <a:t>LOC</a:t>
                      </a:r>
                      <a:endParaRPr lang="en-CA" sz="1800" dirty="0">
                        <a:solidFill>
                          <a:schemeClr val="tx1"/>
                        </a:solidFill>
                        <a:latin typeface="Calibri" pitchFamily="34" charset="0"/>
                        <a:cs typeface="Times New Roman" pitchFamily="18" charset="0"/>
                      </a:endParaRPr>
                    </a:p>
                  </a:txBody>
                  <a:tcPr/>
                </a:tc>
                <a:tc>
                  <a:txBody>
                    <a:bodyPr/>
                    <a:lstStyle/>
                    <a:p>
                      <a:r>
                        <a:rPr lang="en-CA" sz="1800" dirty="0" smtClean="0"/>
                        <a:t>Revisions</a:t>
                      </a:r>
                      <a:endParaRPr lang="en-CA" sz="1800" dirty="0">
                        <a:solidFill>
                          <a:schemeClr val="tx1"/>
                        </a:solidFill>
                        <a:latin typeface="Calibri" pitchFamily="34" charset="0"/>
                        <a:cs typeface="Times New Roman" pitchFamily="18" charset="0"/>
                      </a:endParaRPr>
                    </a:p>
                  </a:txBody>
                  <a:tcPr/>
                </a:tc>
              </a:tr>
              <a:tr h="370840">
                <a:tc rowSpan="4">
                  <a:txBody>
                    <a:bodyPr/>
                    <a:lstStyle/>
                    <a:p>
                      <a:endParaRPr lang="en-CA" sz="1800" dirty="0" smtClean="0"/>
                    </a:p>
                    <a:p>
                      <a:endParaRPr lang="en-CA" sz="1800" dirty="0" smtClean="0"/>
                    </a:p>
                    <a:p>
                      <a:endParaRPr lang="en-CA" sz="1800" dirty="0" smtClean="0"/>
                    </a:p>
                    <a:p>
                      <a:r>
                        <a:rPr lang="en-CA" sz="1800" dirty="0" smtClean="0"/>
                        <a:t>Java</a:t>
                      </a:r>
                      <a:endParaRPr lang="en-CA" sz="1800" dirty="0">
                        <a:latin typeface="Calibri" pitchFamily="34" charset="0"/>
                        <a:cs typeface="Times New Roman" pitchFamily="18" charset="0"/>
                      </a:endParaRPr>
                    </a:p>
                  </a:txBody>
                  <a:tcPr/>
                </a:tc>
                <a:tc>
                  <a:txBody>
                    <a:bodyPr/>
                    <a:lstStyle/>
                    <a:p>
                      <a:r>
                        <a:rPr lang="en-CA" sz="1800" dirty="0" err="1" smtClean="0"/>
                        <a:t>Freecol</a:t>
                      </a:r>
                      <a:endParaRPr lang="en-CA" sz="1800" dirty="0">
                        <a:latin typeface="Calibri" pitchFamily="34" charset="0"/>
                        <a:cs typeface="Times New Roman" pitchFamily="18" charset="0"/>
                      </a:endParaRPr>
                    </a:p>
                  </a:txBody>
                  <a:tcPr/>
                </a:tc>
                <a:tc>
                  <a:txBody>
                    <a:bodyPr/>
                    <a:lstStyle/>
                    <a:p>
                      <a:r>
                        <a:rPr lang="en-CA" sz="1800" dirty="0" smtClean="0"/>
                        <a:t>Game</a:t>
                      </a:r>
                      <a:endParaRPr lang="en-CA" sz="1800" dirty="0">
                        <a:latin typeface="Calibri" pitchFamily="34"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t>91,626</a:t>
                      </a:r>
                      <a:endParaRPr lang="en-CA" sz="1800" dirty="0" smtClean="0">
                        <a:latin typeface="Calibri" pitchFamily="34" charset="0"/>
                        <a:cs typeface="Times New Roman" pitchFamily="18" charset="0"/>
                      </a:endParaRPr>
                    </a:p>
                  </a:txBody>
                  <a:tcPr/>
                </a:tc>
                <a:tc>
                  <a:txBody>
                    <a:bodyPr/>
                    <a:lstStyle/>
                    <a:p>
                      <a:pPr algn="ctr"/>
                      <a:r>
                        <a:rPr lang="en-CA" sz="1800" dirty="0" smtClean="0"/>
                        <a:t>1,950</a:t>
                      </a:r>
                      <a:endParaRPr lang="en-CA" sz="1800" dirty="0">
                        <a:latin typeface="Calibri" pitchFamily="34" charset="0"/>
                        <a:cs typeface="Times New Roman" pitchFamily="18" charset="0"/>
                      </a:endParaRPr>
                    </a:p>
                  </a:txBody>
                  <a:tcPr/>
                </a:tc>
              </a:tr>
              <a:tr h="370840">
                <a:tc vMerge="1">
                  <a:txBody>
                    <a:bodyPr/>
                    <a:lstStyle/>
                    <a:p>
                      <a:endParaRPr lang="en-CA" sz="1400" dirty="0"/>
                    </a:p>
                  </a:txBody>
                  <a:tcPr/>
                </a:tc>
                <a:tc>
                  <a:txBody>
                    <a:bodyPr/>
                    <a:lstStyle/>
                    <a:p>
                      <a:r>
                        <a:rPr lang="en-CA" sz="1800" dirty="0" err="1" smtClean="0"/>
                        <a:t>jEdit</a:t>
                      </a:r>
                      <a:endParaRPr lang="en-CA" sz="1800" dirty="0">
                        <a:latin typeface="Calibri" pitchFamily="34" charset="0"/>
                        <a:cs typeface="Times New Roman" pitchFamily="18" charset="0"/>
                      </a:endParaRPr>
                    </a:p>
                  </a:txBody>
                  <a:tcPr/>
                </a:tc>
                <a:tc>
                  <a:txBody>
                    <a:bodyPr/>
                    <a:lstStyle/>
                    <a:p>
                      <a:r>
                        <a:rPr lang="en-CA" sz="1800" dirty="0" smtClean="0"/>
                        <a:t>Text Editor</a:t>
                      </a:r>
                      <a:endParaRPr lang="en-CA" sz="1800" dirty="0">
                        <a:latin typeface="Calibri" pitchFamily="34" charset="0"/>
                        <a:cs typeface="Times New Roman" pitchFamily="18" charset="0"/>
                      </a:endParaRPr>
                    </a:p>
                  </a:txBody>
                  <a:tcPr/>
                </a:tc>
                <a:tc>
                  <a:txBody>
                    <a:bodyPr/>
                    <a:lstStyle/>
                    <a:p>
                      <a:pPr algn="ctr"/>
                      <a:r>
                        <a:rPr lang="en-CA" sz="1800" dirty="0" smtClean="0"/>
                        <a:t>1,91,804</a:t>
                      </a:r>
                      <a:endParaRPr lang="en-CA" sz="1800" dirty="0">
                        <a:latin typeface="Calibri" pitchFamily="34" charset="0"/>
                        <a:cs typeface="Times New Roman" pitchFamily="18" charset="0"/>
                      </a:endParaRPr>
                    </a:p>
                  </a:txBody>
                  <a:tcPr/>
                </a:tc>
                <a:tc>
                  <a:txBody>
                    <a:bodyPr/>
                    <a:lstStyle/>
                    <a:p>
                      <a:pPr algn="ctr"/>
                      <a:r>
                        <a:rPr lang="en-CA" sz="1800" dirty="0" smtClean="0"/>
                        <a:t>4,000</a:t>
                      </a:r>
                      <a:endParaRPr lang="en-CA" sz="1800" dirty="0">
                        <a:latin typeface="Calibri" pitchFamily="34" charset="0"/>
                        <a:cs typeface="Times New Roman" pitchFamily="18" charset="0"/>
                      </a:endParaRPr>
                    </a:p>
                  </a:txBody>
                  <a:tcPr/>
                </a:tc>
              </a:tr>
              <a:tr h="0">
                <a:tc vMerge="1">
                  <a:txBody>
                    <a:bodyPr/>
                    <a:lstStyle/>
                    <a:p>
                      <a:endParaRPr lang="en-CA" sz="1400" dirty="0"/>
                    </a:p>
                  </a:txBody>
                  <a:tcPr/>
                </a:tc>
                <a:tc>
                  <a:txBody>
                    <a:bodyPr/>
                    <a:lstStyle/>
                    <a:p>
                      <a:r>
                        <a:rPr lang="en-CA" sz="1800" dirty="0" smtClean="0"/>
                        <a:t>Carol</a:t>
                      </a:r>
                      <a:endParaRPr lang="en-CA" sz="1800" dirty="0">
                        <a:latin typeface="Calibri" pitchFamily="34" charset="0"/>
                        <a:cs typeface="Times New Roman" pitchFamily="18" charset="0"/>
                      </a:endParaRPr>
                    </a:p>
                  </a:txBody>
                  <a:tcPr/>
                </a:tc>
                <a:tc>
                  <a:txBody>
                    <a:bodyPr/>
                    <a:lstStyle/>
                    <a:p>
                      <a:r>
                        <a:rPr lang="en-CA" sz="1800" dirty="0" smtClean="0"/>
                        <a:t>Game</a:t>
                      </a:r>
                      <a:endParaRPr lang="en-CA" sz="1800" dirty="0">
                        <a:latin typeface="Calibri" pitchFamily="34" charset="0"/>
                        <a:cs typeface="Times New Roman" pitchFamily="18" charset="0"/>
                      </a:endParaRPr>
                    </a:p>
                  </a:txBody>
                  <a:tcPr/>
                </a:tc>
                <a:tc>
                  <a:txBody>
                    <a:bodyPr/>
                    <a:lstStyle/>
                    <a:p>
                      <a:pPr algn="ctr"/>
                      <a:r>
                        <a:rPr lang="en-CA" sz="1800" dirty="0" smtClean="0"/>
                        <a:t>25,092</a:t>
                      </a:r>
                      <a:endParaRPr lang="en-CA" sz="1800" dirty="0">
                        <a:latin typeface="Calibri" pitchFamily="34" charset="0"/>
                        <a:cs typeface="Times New Roman" pitchFamily="18" charset="0"/>
                      </a:endParaRPr>
                    </a:p>
                  </a:txBody>
                  <a:tcPr/>
                </a:tc>
                <a:tc>
                  <a:txBody>
                    <a:bodyPr/>
                    <a:lstStyle/>
                    <a:p>
                      <a:pPr algn="ctr"/>
                      <a:r>
                        <a:rPr lang="en-CA" sz="1800" dirty="0" smtClean="0"/>
                        <a:t>1,699</a:t>
                      </a:r>
                      <a:endParaRPr lang="en-CA" sz="1800" dirty="0" smtClean="0">
                        <a:latin typeface="Calibri" pitchFamily="34" charset="0"/>
                        <a:cs typeface="Times New Roman" pitchFamily="18" charset="0"/>
                      </a:endParaRPr>
                    </a:p>
                  </a:txBody>
                  <a:tcPr/>
                </a:tc>
              </a:tr>
              <a:tr h="0">
                <a:tc vMerge="1">
                  <a:txBody>
                    <a:bodyPr/>
                    <a:lstStyle/>
                    <a:p>
                      <a:endParaRPr lang="en-CA" sz="1400" dirty="0"/>
                    </a:p>
                  </a:txBody>
                  <a:tcPr/>
                </a:tc>
                <a:tc>
                  <a:txBody>
                    <a:bodyPr/>
                    <a:lstStyle/>
                    <a:p>
                      <a:r>
                        <a:rPr lang="en-CA" sz="1800" dirty="0" err="1" smtClean="0"/>
                        <a:t>Jabref</a:t>
                      </a:r>
                      <a:endParaRPr lang="en-CA" sz="1800" dirty="0">
                        <a:latin typeface="Calibri" pitchFamily="34" charset="0"/>
                        <a:cs typeface="Times New Roman" pitchFamily="18" charset="0"/>
                      </a:endParaRPr>
                    </a:p>
                  </a:txBody>
                  <a:tcPr/>
                </a:tc>
                <a:tc>
                  <a:txBody>
                    <a:bodyPr/>
                    <a:lstStyle/>
                    <a:p>
                      <a:r>
                        <a:rPr lang="en-CA" sz="1800" dirty="0" smtClean="0"/>
                        <a:t>Reference</a:t>
                      </a:r>
                      <a:r>
                        <a:rPr lang="en-CA" sz="1800" baseline="0" dirty="0" smtClean="0"/>
                        <a:t> Management</a:t>
                      </a:r>
                      <a:endParaRPr lang="en-CA" sz="1800" dirty="0">
                        <a:latin typeface="Calibri" pitchFamily="34" charset="0"/>
                        <a:cs typeface="Times New Roman" pitchFamily="18" charset="0"/>
                      </a:endParaRPr>
                    </a:p>
                  </a:txBody>
                  <a:tcPr/>
                </a:tc>
                <a:tc>
                  <a:txBody>
                    <a:bodyPr/>
                    <a:lstStyle/>
                    <a:p>
                      <a:pPr algn="ctr"/>
                      <a:r>
                        <a:rPr lang="en-CA" sz="1800" dirty="0" smtClean="0"/>
                        <a:t>45,515</a:t>
                      </a:r>
                      <a:endParaRPr lang="en-CA" sz="1800" dirty="0">
                        <a:latin typeface="Calibri" pitchFamily="34" charset="0"/>
                        <a:cs typeface="Times New Roman" pitchFamily="18" charset="0"/>
                      </a:endParaRPr>
                    </a:p>
                  </a:txBody>
                  <a:tcPr/>
                </a:tc>
                <a:tc>
                  <a:txBody>
                    <a:bodyPr/>
                    <a:lstStyle/>
                    <a:p>
                      <a:pPr algn="ctr"/>
                      <a:r>
                        <a:rPr lang="en-CA" sz="1800" dirty="0" smtClean="0"/>
                        <a:t>1,545</a:t>
                      </a:r>
                      <a:endParaRPr lang="en-CA" sz="1800" dirty="0">
                        <a:latin typeface="Calibri" pitchFamily="34" charset="0"/>
                        <a:cs typeface="Times New Roman" pitchFamily="18" charset="0"/>
                      </a:endParaRPr>
                    </a:p>
                  </a:txBody>
                  <a:tcPr/>
                </a:tc>
              </a:tr>
              <a:tr h="289560">
                <a:tc>
                  <a:txBody>
                    <a:bodyPr/>
                    <a:lstStyle/>
                    <a:p>
                      <a:r>
                        <a:rPr lang="en-CA" sz="1800" dirty="0" smtClean="0"/>
                        <a:t>C</a:t>
                      </a:r>
                      <a:endParaRPr lang="en-CA" sz="1800" dirty="0">
                        <a:latin typeface="Calibri" pitchFamily="34" charset="0"/>
                        <a:cs typeface="Times New Roman" pitchFamily="18" charset="0"/>
                      </a:endParaRPr>
                    </a:p>
                  </a:txBody>
                  <a:tcPr/>
                </a:tc>
                <a:tc>
                  <a:txBody>
                    <a:bodyPr/>
                    <a:lstStyle/>
                    <a:p>
                      <a:r>
                        <a:rPr lang="en-CA" sz="1800" dirty="0" err="1" smtClean="0"/>
                        <a:t>Ctags</a:t>
                      </a:r>
                      <a:endParaRPr lang="en-CA" sz="1800" dirty="0">
                        <a:latin typeface="Calibri" pitchFamily="34" charset="0"/>
                        <a:cs typeface="Times New Roman" pitchFamily="18" charset="0"/>
                      </a:endParaRPr>
                    </a:p>
                  </a:txBody>
                  <a:tcPr/>
                </a:tc>
                <a:tc>
                  <a:txBody>
                    <a:bodyPr/>
                    <a:lstStyle/>
                    <a:p>
                      <a:r>
                        <a:rPr lang="en-CA" sz="1800" dirty="0" smtClean="0"/>
                        <a:t>Code Definition Generator</a:t>
                      </a:r>
                      <a:endParaRPr lang="en-CA" sz="1800" dirty="0">
                        <a:latin typeface="Calibri" pitchFamily="34" charset="0"/>
                        <a:cs typeface="Times New Roman" pitchFamily="18" charset="0"/>
                      </a:endParaRPr>
                    </a:p>
                  </a:txBody>
                  <a:tcPr/>
                </a:tc>
                <a:tc>
                  <a:txBody>
                    <a:bodyPr/>
                    <a:lstStyle/>
                    <a:p>
                      <a:pPr algn="ctr"/>
                      <a:r>
                        <a:rPr lang="en-CA" sz="1800" dirty="0" smtClean="0"/>
                        <a:t>33,270</a:t>
                      </a:r>
                      <a:endParaRPr lang="en-CA" sz="1800" dirty="0">
                        <a:latin typeface="Calibri" pitchFamily="34" charset="0"/>
                        <a:cs typeface="Times New Roman" pitchFamily="18" charset="0"/>
                      </a:endParaRPr>
                    </a:p>
                  </a:txBody>
                  <a:tcPr/>
                </a:tc>
                <a:tc>
                  <a:txBody>
                    <a:bodyPr/>
                    <a:lstStyle/>
                    <a:p>
                      <a:pPr algn="ctr"/>
                      <a:r>
                        <a:rPr lang="en-CA" sz="1800" dirty="0" smtClean="0"/>
                        <a:t>774</a:t>
                      </a:r>
                      <a:endParaRPr lang="en-CA" sz="1800" dirty="0" smtClean="0">
                        <a:latin typeface="Calibri" pitchFamily="34" charset="0"/>
                        <a:cs typeface="Times New Roman" pitchFamily="18" charset="0"/>
                      </a:endParaRPr>
                    </a:p>
                  </a:txBody>
                  <a:tcPr/>
                </a:tc>
              </a:tr>
              <a:tr h="289560">
                <a:tc>
                  <a:txBody>
                    <a:bodyPr/>
                    <a:lstStyle/>
                    <a:p>
                      <a:r>
                        <a:rPr lang="en-CA" sz="1800" dirty="0" smtClean="0"/>
                        <a:t>C#</a:t>
                      </a:r>
                      <a:endParaRPr lang="en-CA" sz="1800" dirty="0">
                        <a:latin typeface="Calibri" pitchFamily="34" charset="0"/>
                        <a:cs typeface="Times New Roman" pitchFamily="18" charset="0"/>
                      </a:endParaRPr>
                    </a:p>
                  </a:txBody>
                  <a:tcPr/>
                </a:tc>
                <a:tc>
                  <a:txBody>
                    <a:bodyPr/>
                    <a:lstStyle/>
                    <a:p>
                      <a:r>
                        <a:rPr lang="en-CA" sz="1800" dirty="0" err="1" smtClean="0"/>
                        <a:t>MonoOSC</a:t>
                      </a:r>
                      <a:endParaRPr lang="en-CA" sz="1800" dirty="0">
                        <a:latin typeface="Calibri" pitchFamily="34" charset="0"/>
                        <a:cs typeface="Times New Roman" pitchFamily="18" charset="0"/>
                      </a:endParaRPr>
                    </a:p>
                  </a:txBody>
                  <a:tcPr/>
                </a:tc>
                <a:tc>
                  <a:txBody>
                    <a:bodyPr/>
                    <a:lstStyle/>
                    <a:p>
                      <a:r>
                        <a:rPr lang="en-CA" sz="1800" dirty="0" smtClean="0"/>
                        <a:t>Formats and Protocols</a:t>
                      </a:r>
                      <a:endParaRPr lang="en-CA" sz="1800" dirty="0">
                        <a:latin typeface="Calibri" pitchFamily="34" charset="0"/>
                        <a:cs typeface="Times New Roman" pitchFamily="18" charset="0"/>
                      </a:endParaRPr>
                    </a:p>
                  </a:txBody>
                  <a:tcPr/>
                </a:tc>
                <a:tc>
                  <a:txBody>
                    <a:bodyPr/>
                    <a:lstStyle/>
                    <a:p>
                      <a:pPr algn="ctr"/>
                      <a:r>
                        <a:rPr lang="en-CA" sz="1800" dirty="0" smtClean="0"/>
                        <a:t>14,883</a:t>
                      </a:r>
                      <a:endParaRPr lang="en-CA" sz="1800" dirty="0">
                        <a:latin typeface="Calibri" pitchFamily="34" charset="0"/>
                        <a:cs typeface="Times New Roman" pitchFamily="18" charset="0"/>
                      </a:endParaRPr>
                    </a:p>
                  </a:txBody>
                  <a:tcPr/>
                </a:tc>
                <a:tc>
                  <a:txBody>
                    <a:bodyPr/>
                    <a:lstStyle/>
                    <a:p>
                      <a:pPr algn="ctr"/>
                      <a:r>
                        <a:rPr lang="en-CA" sz="1800" dirty="0" smtClean="0"/>
                        <a:t>355</a:t>
                      </a:r>
                      <a:endParaRPr lang="en-CA" sz="1800" dirty="0">
                        <a:latin typeface="Calibri" pitchFamily="34"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 Clone Detection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normAutofit/>
          </a:bodyPr>
          <a:lstStyle/>
          <a:p>
            <a:pPr lvl="1"/>
            <a:r>
              <a:rPr lang="en-US" sz="2400" dirty="0" smtClean="0"/>
              <a:t>We have used </a:t>
            </a:r>
            <a:r>
              <a:rPr lang="en-US" sz="2400" b="1" dirty="0" smtClean="0"/>
              <a:t>NiCad clone detector</a:t>
            </a:r>
            <a:r>
              <a:rPr lang="en-US" sz="2400" dirty="0" smtClean="0"/>
              <a:t> [</a:t>
            </a:r>
            <a:r>
              <a:rPr lang="en-US" sz="2400" dirty="0" err="1" smtClean="0"/>
              <a:t>Cordy</a:t>
            </a:r>
            <a:r>
              <a:rPr lang="en-US" sz="2400" dirty="0" smtClean="0"/>
              <a:t> and Roy, ICPC 2011] for detecting clones because NiCad can detect the major three types of clones (Type 1, Type 2, and Type 3) with high precision and recall [Roy et al., SCP 2009] [</a:t>
            </a:r>
            <a:r>
              <a:rPr lang="en-US" sz="2400" dirty="0" err="1" smtClean="0"/>
              <a:t>Svajlenko</a:t>
            </a:r>
            <a:r>
              <a:rPr lang="en-US" sz="2400" dirty="0" smtClean="0"/>
              <a:t> and Roy, ICSME 2014].</a:t>
            </a:r>
          </a:p>
          <a:p>
            <a:pPr lvl="1"/>
            <a:endParaRPr lang="en-US" sz="2400" dirty="0" smtClean="0"/>
          </a:p>
          <a:p>
            <a:pPr lvl="1"/>
            <a:r>
              <a:rPr lang="en-US" sz="2400" dirty="0" smtClean="0"/>
              <a:t>We consider all three major types of clones in our experiment.</a:t>
            </a:r>
          </a:p>
          <a:p>
            <a:pPr lvl="1"/>
            <a:endParaRPr lang="en-US" sz="2400" dirty="0" smtClean="0"/>
          </a:p>
          <a:p>
            <a:pPr lvl="1"/>
            <a:r>
              <a:rPr lang="en-US" sz="2400" dirty="0" smtClean="0"/>
              <a:t>We detect </a:t>
            </a:r>
            <a:r>
              <a:rPr lang="en-US" sz="2400" b="1" dirty="0" smtClean="0"/>
              <a:t>block clones of at least 10 LOC with 30% dissimilarity threshold and blind renaming of identifiers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Steps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6" name="Rectangle 5"/>
          <p:cNvSpPr/>
          <p:nvPr/>
        </p:nvSpPr>
        <p:spPr>
          <a:xfrm>
            <a:off x="1992084" y="1400628"/>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Detection and Extraction from Each Revision</a:t>
            </a:r>
            <a:endParaRPr lang="en-US" dirty="0"/>
          </a:p>
        </p:txBody>
      </p:sp>
      <p:sp>
        <p:nvSpPr>
          <p:cNvPr id="7" name="Rectangle 6"/>
          <p:cNvSpPr/>
          <p:nvPr/>
        </p:nvSpPr>
        <p:spPr>
          <a:xfrm>
            <a:off x="1992084" y="2543628"/>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Detection between Consecutive Revisions</a:t>
            </a:r>
            <a:endParaRPr lang="en-US" dirty="0"/>
          </a:p>
        </p:txBody>
      </p:sp>
      <p:sp>
        <p:nvSpPr>
          <p:cNvPr id="8" name="Rectangle 7"/>
          <p:cNvSpPr/>
          <p:nvPr/>
        </p:nvSpPr>
        <p:spPr>
          <a:xfrm>
            <a:off x="1992084" y="3581400"/>
            <a:ext cx="2362200"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Extraction of Clones from Each Revision</a:t>
            </a:r>
            <a:endParaRPr lang="en-US" dirty="0"/>
          </a:p>
        </p:txBody>
      </p:sp>
      <p:sp>
        <p:nvSpPr>
          <p:cNvPr id="11" name="Rectangle 10"/>
          <p:cNvSpPr/>
          <p:nvPr/>
        </p:nvSpPr>
        <p:spPr>
          <a:xfrm>
            <a:off x="4659084" y="2391228"/>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Locating Changes to Methods and Clones</a:t>
            </a:r>
            <a:endParaRPr lang="en-US" dirty="0"/>
          </a:p>
        </p:txBody>
      </p:sp>
      <p:sp>
        <p:nvSpPr>
          <p:cNvPr id="12" name="Rectangle 11"/>
          <p:cNvSpPr/>
          <p:nvPr/>
        </p:nvSpPr>
        <p:spPr>
          <a:xfrm>
            <a:off x="7072086" y="1973940"/>
            <a:ext cx="1676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Locating Clones to Methods in Each Revision</a:t>
            </a:r>
            <a:endParaRPr lang="en-US" dirty="0"/>
          </a:p>
        </p:txBody>
      </p:sp>
      <p:sp>
        <p:nvSpPr>
          <p:cNvPr id="13" name="Rectangle 12"/>
          <p:cNvSpPr/>
          <p:nvPr/>
        </p:nvSpPr>
        <p:spPr>
          <a:xfrm>
            <a:off x="7097484" y="3534228"/>
            <a:ext cx="1600200" cy="80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Genealogy Detection</a:t>
            </a:r>
            <a:endParaRPr lang="en-US" dirty="0"/>
          </a:p>
        </p:txBody>
      </p:sp>
      <p:sp>
        <p:nvSpPr>
          <p:cNvPr id="14" name="Rectangle 13"/>
          <p:cNvSpPr/>
          <p:nvPr/>
        </p:nvSpPr>
        <p:spPr>
          <a:xfrm>
            <a:off x="7097484" y="4648200"/>
            <a:ext cx="1600200" cy="87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Clone Genealogy Detection</a:t>
            </a:r>
            <a:endParaRPr lang="en-US" dirty="0"/>
          </a:p>
        </p:txBody>
      </p:sp>
      <p:sp>
        <p:nvSpPr>
          <p:cNvPr id="15" name="Rectangle 14"/>
          <p:cNvSpPr/>
          <p:nvPr/>
        </p:nvSpPr>
        <p:spPr>
          <a:xfrm>
            <a:off x="4735284" y="4638728"/>
            <a:ext cx="1828800" cy="87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Detection of Bug-fix Clones</a:t>
            </a:r>
            <a:endParaRPr lang="en-US" dirty="0"/>
          </a:p>
        </p:txBody>
      </p:sp>
      <p:sp>
        <p:nvSpPr>
          <p:cNvPr id="30" name="Rectangle 29"/>
          <p:cNvSpPr/>
          <p:nvPr/>
        </p:nvSpPr>
        <p:spPr>
          <a:xfrm>
            <a:off x="4735284" y="5744028"/>
            <a:ext cx="396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Identification of Bug-fix Commits</a:t>
            </a:r>
            <a:endParaRPr lang="en-US" dirty="0"/>
          </a:p>
        </p:txBody>
      </p:sp>
      <p:sp>
        <p:nvSpPr>
          <p:cNvPr id="31" name="Rectangle 30"/>
          <p:cNvSpPr/>
          <p:nvPr/>
        </p:nvSpPr>
        <p:spPr>
          <a:xfrm>
            <a:off x="1839684" y="4677228"/>
            <a:ext cx="2514600" cy="164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Detecting and Analyzing the Context Bug-fix Patterns</a:t>
            </a:r>
            <a:endParaRPr lang="en-US" dirty="0"/>
          </a:p>
        </p:txBody>
      </p:sp>
      <p:sp>
        <p:nvSpPr>
          <p:cNvPr id="34" name="Flowchart: Magnetic Disk 33"/>
          <p:cNvSpPr/>
          <p:nvPr/>
        </p:nvSpPr>
        <p:spPr>
          <a:xfrm>
            <a:off x="239484" y="1553028"/>
            <a:ext cx="1219200" cy="2590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All </a:t>
            </a:r>
            <a:r>
              <a:rPr lang="en-US" dirty="0" smtClean="0"/>
              <a:t>Revisions of a Subject System</a:t>
            </a:r>
          </a:p>
          <a:p>
            <a:pPr algn="ctr"/>
            <a:endParaRPr lang="en-US" dirty="0" smtClean="0"/>
          </a:p>
          <a:p>
            <a:pPr algn="ctr"/>
            <a:endParaRPr lang="en-US" dirty="0"/>
          </a:p>
        </p:txBody>
      </p:sp>
      <p:sp>
        <p:nvSpPr>
          <p:cNvPr id="36" name="Flowchart: Magnetic Disk 35"/>
          <p:cNvSpPr/>
          <p:nvPr/>
        </p:nvSpPr>
        <p:spPr>
          <a:xfrm>
            <a:off x="4706256" y="3458028"/>
            <a:ext cx="1905000" cy="838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Clones </a:t>
            </a:r>
            <a:r>
              <a:rPr lang="en-US" dirty="0" smtClean="0"/>
              <a:t>in Each Revision</a:t>
            </a:r>
          </a:p>
          <a:p>
            <a:pPr algn="ctr"/>
            <a:endParaRPr lang="en-US" dirty="0"/>
          </a:p>
        </p:txBody>
      </p:sp>
      <p:sp>
        <p:nvSpPr>
          <p:cNvPr id="37" name="Flowchart: Magnetic Disk 36"/>
          <p:cNvSpPr/>
          <p:nvPr/>
        </p:nvSpPr>
        <p:spPr>
          <a:xfrm>
            <a:off x="4659084" y="1476828"/>
            <a:ext cx="19812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Methods </a:t>
            </a:r>
            <a:r>
              <a:rPr lang="en-US" dirty="0" smtClean="0"/>
              <a:t>in Each Revision</a:t>
            </a:r>
          </a:p>
          <a:p>
            <a:pPr algn="ctr"/>
            <a:endParaRPr lang="en-US" dirty="0"/>
          </a:p>
        </p:txBody>
      </p:sp>
      <p:cxnSp>
        <p:nvCxnSpPr>
          <p:cNvPr id="49" name="Straight Arrow Connector 48"/>
          <p:cNvCxnSpPr/>
          <p:nvPr/>
        </p:nvCxnSpPr>
        <p:spPr>
          <a:xfrm>
            <a:off x="4354284" y="1857828"/>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54284" y="277064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54284" y="391364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0"/>
          </p:cNvCxnSpPr>
          <p:nvPr/>
        </p:nvCxnSpPr>
        <p:spPr>
          <a:xfrm rot="5400000" flipH="1" flipV="1">
            <a:off x="5536575" y="2276531"/>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6" idx="1"/>
          </p:cNvCxnSpPr>
          <p:nvPr/>
        </p:nvCxnSpPr>
        <p:spPr>
          <a:xfrm rot="16200000" flipH="1">
            <a:off x="5539920" y="3339192"/>
            <a:ext cx="228600" cy="9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40284" y="269444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6564084" y="5056639"/>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5534193" y="5630125"/>
            <a:ext cx="2293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4354284" y="5058228"/>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7784078" y="336731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7767975" y="4495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543490" y="2848428"/>
            <a:ext cx="2286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687284" y="1705428"/>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87284" y="3991428"/>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458684" y="2924628"/>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15684" y="4876800"/>
            <a:ext cx="1284516" cy="1384995"/>
          </a:xfrm>
          <a:prstGeom prst="rect">
            <a:avLst/>
          </a:prstGeom>
          <a:noFill/>
          <a:ln>
            <a:solidFill>
              <a:schemeClr val="tx1"/>
            </a:solidFill>
            <a:prstDash val="dash"/>
          </a:ln>
        </p:spPr>
        <p:txBody>
          <a:bodyPr wrap="square" rtlCol="0">
            <a:spAutoFit/>
          </a:bodyPr>
          <a:lstStyle/>
          <a:p>
            <a:r>
              <a:rPr lang="en-US" sz="1400" dirty="0" smtClean="0"/>
              <a:t>Clones and methods are identified by file path, and start and end line numbers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box(in)">
                                      <p:cBhvr>
                                        <p:cTn id="16" dur="500"/>
                                        <p:tgtEl>
                                          <p:spTgt spid="80"/>
                                        </p:tgtEl>
                                      </p:cBhvr>
                                    </p:animEffect>
                                  </p:childTnLst>
                                </p:cTn>
                              </p:par>
                              <p:par>
                                <p:cTn id="17" presetID="4" presetClass="entr" presetSubtype="16"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box(in)">
                                      <p:cBhvr>
                                        <p:cTn id="19" dur="500"/>
                                        <p:tgtEl>
                                          <p:spTgt spid="83"/>
                                        </p:tgtEl>
                                      </p:cBhvr>
                                    </p:animEffect>
                                  </p:childTnLst>
                                </p:cTn>
                              </p:par>
                              <p:par>
                                <p:cTn id="20" presetID="4" presetClass="entr" presetSubtype="16"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box(in)">
                                      <p:cBhvr>
                                        <p:cTn id="22" dur="500"/>
                                        <p:tgtEl>
                                          <p:spTgt spid="87"/>
                                        </p:tgtEl>
                                      </p:cBhvr>
                                    </p:animEffect>
                                  </p:childTnLst>
                                </p:cTn>
                              </p:par>
                              <p:par>
                                <p:cTn id="23" presetID="4" presetClass="entr" presetSubtype="16"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box(in)">
                                      <p:cBhvr>
                                        <p:cTn id="25" dur="500"/>
                                        <p:tgtEl>
                                          <p:spTgt spid="9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box(in)">
                                      <p:cBhvr>
                                        <p:cTn id="28" dur="500"/>
                                        <p:tgtEl>
                                          <p:spTgt spid="9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ox(in)">
                                      <p:cBhvr>
                                        <p:cTn id="36" dur="500"/>
                                        <p:tgtEl>
                                          <p:spTgt spid="3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ox(in)">
                                      <p:cBhvr>
                                        <p:cTn id="39" dur="500"/>
                                        <p:tgtEl>
                                          <p:spTgt spid="37"/>
                                        </p:tgtEl>
                                      </p:cBhvr>
                                    </p:animEffect>
                                  </p:childTnLst>
                                </p:cTn>
                              </p:par>
                              <p:par>
                                <p:cTn id="40" presetID="4" presetClass="entr" presetSubtype="16"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ox(in)">
                                      <p:cBhvr>
                                        <p:cTn id="42" dur="500"/>
                                        <p:tgtEl>
                                          <p:spTgt spid="49"/>
                                        </p:tgtEl>
                                      </p:cBhvr>
                                    </p:animEffect>
                                  </p:childTnLst>
                                </p:cTn>
                              </p:par>
                              <p:par>
                                <p:cTn id="43" presetID="4" presetClass="entr" presetSubtype="16"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ox(in)">
                                      <p:cBhvr>
                                        <p:cTn id="45" dur="500"/>
                                        <p:tgtEl>
                                          <p:spTgt spid="50"/>
                                        </p:tgtEl>
                                      </p:cBhvr>
                                    </p:animEffect>
                                  </p:childTnLst>
                                </p:cTn>
                              </p:par>
                              <p:par>
                                <p:cTn id="46" presetID="4" presetClass="entr" presetSubtype="16"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box(in)">
                                      <p:cBhvr>
                                        <p:cTn id="48" dur="500"/>
                                        <p:tgtEl>
                                          <p:spTgt spid="51"/>
                                        </p:tgtEl>
                                      </p:cBhvr>
                                    </p:animEffect>
                                  </p:childTnLst>
                                </p:cTn>
                              </p:par>
                              <p:par>
                                <p:cTn id="49" presetID="4" presetClass="entr" presetSubtype="16"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ox(in)">
                                      <p:cBhvr>
                                        <p:cTn id="51" dur="500"/>
                                        <p:tgtEl>
                                          <p:spTgt spid="53"/>
                                        </p:tgtEl>
                                      </p:cBhvr>
                                    </p:animEffect>
                                  </p:childTnLst>
                                </p:cTn>
                              </p:par>
                              <p:par>
                                <p:cTn id="52" presetID="4" presetClass="entr" presetSubtype="16"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box(in)">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box(in)">
                                      <p:cBhvr>
                                        <p:cTn id="59" dur="500"/>
                                        <p:tgtEl>
                                          <p:spTgt spid="57"/>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ox(in)">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box(in)">
                                      <p:cBhvr>
                                        <p:cTn id="67" dur="500"/>
                                        <p:tgtEl>
                                          <p:spTgt spid="73"/>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ox(in)">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box(in)">
                                      <p:cBhvr>
                                        <p:cTn id="75" dur="500"/>
                                        <p:tgtEl>
                                          <p:spTgt spid="75"/>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box(in)">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box(in)">
                                      <p:cBhvr>
                                        <p:cTn id="83" dur="500"/>
                                        <p:tgtEl>
                                          <p:spTgt spid="15"/>
                                        </p:tgtEl>
                                      </p:cBhvr>
                                    </p:animEffect>
                                  </p:childTnLst>
                                </p:cTn>
                              </p:par>
                              <p:par>
                                <p:cTn id="84" presetID="4" presetClass="entr" presetSubtype="16" fill="hold" nodeType="with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box(in)">
                                      <p:cBhvr>
                                        <p:cTn id="86" dur="500"/>
                                        <p:tgtEl>
                                          <p:spTgt spid="65"/>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box(in)">
                                      <p:cBhvr>
                                        <p:cTn id="89" dur="500"/>
                                        <p:tgtEl>
                                          <p:spTgt spid="30"/>
                                        </p:tgtEl>
                                      </p:cBhvr>
                                    </p:animEffect>
                                  </p:childTnLst>
                                </p:cTn>
                              </p:par>
                              <p:par>
                                <p:cTn id="90" presetID="4" presetClass="entr" presetSubtype="16"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box(in)">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box(in)">
                                      <p:cBhvr>
                                        <p:cTn id="97" dur="500"/>
                                        <p:tgtEl>
                                          <p:spTgt spid="68"/>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box(in)">
                                      <p:cBhvr>
                                        <p:cTn id="10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30" grpId="0" animBg="1"/>
      <p:bldP spid="31" grpId="0" animBg="1"/>
      <p:bldP spid="36" grpId="0" animBg="1"/>
      <p:bldP spid="37" grpId="0" animBg="1"/>
      <p:bldP spid="9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r>
              <a:rPr lang="en-US" dirty="0" smtClean="0"/>
              <a:t>RQ 1: What proportion of clone-related bug fixes are associated with context-bugs?</a:t>
            </a:r>
          </a:p>
          <a:p>
            <a:endParaRPr lang="en-US" dirty="0" smtClean="0"/>
          </a:p>
          <a:p>
            <a:r>
              <a:rPr lang="en-US" dirty="0" smtClean="0"/>
              <a:t>For answering RQ 1</a:t>
            </a:r>
          </a:p>
          <a:p>
            <a:endParaRPr lang="en-US" dirty="0" smtClean="0"/>
          </a:p>
          <a:p>
            <a:pPr lvl="1"/>
            <a:r>
              <a:rPr lang="en-US" dirty="0" smtClean="0"/>
              <a:t>We first identify all the bug-fix changes that were experienced by code clones</a:t>
            </a:r>
          </a:p>
          <a:p>
            <a:pPr lvl="1"/>
            <a:endParaRPr lang="en-US" dirty="0" smtClean="0"/>
          </a:p>
          <a:p>
            <a:pPr lvl="1"/>
            <a:r>
              <a:rPr lang="en-US" dirty="0" smtClean="0"/>
              <a:t>We then identify which of these bug-fix changes occurred for fixing context bugs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Content Placeholder 4"/>
          <p:cNvGraphicFramePr>
            <a:graphicFrameLocks noGrp="1"/>
          </p:cNvGraphicFramePr>
          <p:nvPr>
            <p:ph sz="quarter" idx="1"/>
          </p:nvPr>
        </p:nvGraphicFramePr>
        <p:xfrm>
          <a:off x="301625" y="1527174"/>
          <a:ext cx="8504238" cy="487362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4953000" y="2286000"/>
            <a:ext cx="304800" cy="31242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to RQ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lstStyle/>
          <a:p>
            <a:r>
              <a:rPr lang="en-US" dirty="0" smtClean="0"/>
              <a:t>A considerable proportion of the bug-fixes in code clones can occur for fixing context bugs.</a:t>
            </a:r>
          </a:p>
          <a:p>
            <a:endParaRPr lang="en-US" dirty="0" smtClean="0"/>
          </a:p>
          <a:p>
            <a:r>
              <a:rPr lang="en-US" dirty="0" smtClean="0"/>
              <a:t>The overall proportion considering all subject systems and clone types is around 50%.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533400" y="2023170"/>
            <a:ext cx="3657600" cy="3046988"/>
          </a:xfrm>
          <a:prstGeom prst="rect">
            <a:avLst/>
          </a:prstGeom>
          <a:noFill/>
          <a:ln w="25400">
            <a:solidFill>
              <a:schemeClr val="accent1"/>
            </a:solidFill>
          </a:ln>
        </p:spPr>
        <p:txBody>
          <a:bodyPr wrap="square" rtlCol="0">
            <a:spAutoFit/>
          </a:bodyPr>
          <a:lstStyle/>
          <a:p>
            <a:r>
              <a:rPr lang="en-US" sz="1200" dirty="0" smtClean="0">
                <a:latin typeface="Calibri" pitchFamily="34" charset="0"/>
              </a:rPr>
              <a:t>public  void   </a:t>
            </a:r>
            <a:r>
              <a:rPr lang="en-US" sz="1200" dirty="0" err="1" smtClean="0">
                <a:latin typeface="Calibri" pitchFamily="34" charset="0"/>
              </a:rPr>
              <a:t>isPrime</a:t>
            </a:r>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n)</a:t>
            </a:r>
          </a:p>
          <a:p>
            <a:r>
              <a:rPr lang="en-US" sz="1200" dirty="0" smtClean="0">
                <a:latin typeface="Calibri" pitchFamily="34" charset="0"/>
              </a:rPr>
              <a:t>{</a:t>
            </a:r>
          </a:p>
          <a:p>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i</a:t>
            </a:r>
            <a:r>
              <a:rPr lang="en-US" sz="1200" dirty="0" smtClean="0">
                <a:latin typeface="Calibri" pitchFamily="34" charset="0"/>
              </a:rPr>
              <a:t> = 1, j = 1, k = 1;	</a:t>
            </a:r>
          </a:p>
          <a:p>
            <a:r>
              <a:rPr lang="en-US" sz="1200" dirty="0" smtClean="0">
                <a:latin typeface="Calibri" pitchFamily="34" charset="0"/>
              </a:rPr>
              <a:t>        for (</a:t>
            </a:r>
            <a:r>
              <a:rPr lang="en-US" sz="1200" dirty="0" err="1" smtClean="0">
                <a:latin typeface="Calibri" pitchFamily="34" charset="0"/>
              </a:rPr>
              <a:t>i</a:t>
            </a:r>
            <a:r>
              <a:rPr lang="en-US" sz="1200" dirty="0" smtClean="0">
                <a:latin typeface="Calibri" pitchFamily="34" charset="0"/>
              </a:rPr>
              <a:t> = 2; </a:t>
            </a:r>
            <a:r>
              <a:rPr lang="en-US" sz="1200" dirty="0" err="1" smtClean="0">
                <a:latin typeface="Calibri" pitchFamily="34" charset="0"/>
              </a:rPr>
              <a:t>i</a:t>
            </a:r>
            <a:r>
              <a:rPr lang="en-US" sz="1200" dirty="0" smtClean="0">
                <a:latin typeface="Calibri" pitchFamily="34" charset="0"/>
              </a:rPr>
              <a:t> &lt;= n-1; </a:t>
            </a:r>
            <a:r>
              <a:rPr lang="en-US" sz="1200" dirty="0" err="1" smtClean="0">
                <a:latin typeface="Calibri" pitchFamily="34" charset="0"/>
              </a:rPr>
              <a:t>i</a:t>
            </a:r>
            <a:r>
              <a:rPr lang="en-US" sz="1200" dirty="0" smtClean="0">
                <a:latin typeface="Calibri" pitchFamily="34" charset="0"/>
              </a:rPr>
              <a:t>++)</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n%i</a:t>
            </a:r>
            <a:r>
              <a:rPr lang="en-US" sz="1200" dirty="0" smtClean="0">
                <a:latin typeface="Calibri" pitchFamily="34" charset="0"/>
              </a:rPr>
              <a:t> == 0)</a:t>
            </a:r>
          </a:p>
          <a:p>
            <a:r>
              <a:rPr lang="en-US" sz="1200" dirty="0" smtClean="0">
                <a:latin typeface="Calibri" pitchFamily="34" charset="0"/>
              </a:rPr>
              <a:t>                {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("not prime");</a:t>
            </a:r>
          </a:p>
          <a:p>
            <a:r>
              <a:rPr lang="en-US" sz="1200" dirty="0" smtClean="0">
                <a:latin typeface="Calibri" pitchFamily="34" charset="0"/>
              </a:rPr>
              <a:t>                        break;</a:t>
            </a:r>
          </a:p>
          <a:p>
            <a:r>
              <a:rPr lang="en-US" sz="1200" dirty="0" smtClean="0">
                <a:latin typeface="Calibri" pitchFamily="34" charset="0"/>
              </a:rPr>
              <a:t>                }</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i</a:t>
            </a:r>
            <a:r>
              <a:rPr lang="en-US" sz="1200" dirty="0" smtClean="0">
                <a:latin typeface="Calibri" pitchFamily="34" charset="0"/>
              </a:rPr>
              <a:t> == n)</a:t>
            </a:r>
          </a:p>
          <a:p>
            <a:r>
              <a:rPr lang="en-US" sz="1200" dirty="0" smtClean="0">
                <a:latin typeface="Calibri" pitchFamily="34" charset="0"/>
              </a:rPr>
              <a:t>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("prime");</a:t>
            </a:r>
          </a:p>
          <a:p>
            <a:r>
              <a:rPr lang="en-US" sz="1200" dirty="0" smtClean="0">
                <a:latin typeface="Calibri" pitchFamily="34" charset="0"/>
              </a:rPr>
              <a:t>        }</a:t>
            </a:r>
          </a:p>
          <a:p>
            <a:r>
              <a:rPr lang="en-US" sz="1200" dirty="0" smtClean="0">
                <a:latin typeface="Calibri" pitchFamily="34" charset="0"/>
              </a:rPr>
              <a:t>}</a:t>
            </a:r>
            <a:endParaRPr lang="en-US" sz="1200" dirty="0">
              <a:latin typeface="Calibri" pitchFamily="34" charset="0"/>
            </a:endParaRPr>
          </a:p>
        </p:txBody>
      </p:sp>
      <p:sp>
        <p:nvSpPr>
          <p:cNvPr id="7" name="TextBox 6"/>
          <p:cNvSpPr txBox="1"/>
          <p:nvPr/>
        </p:nvSpPr>
        <p:spPr>
          <a:xfrm>
            <a:off x="5029200" y="2023169"/>
            <a:ext cx="3581400" cy="3600986"/>
          </a:xfrm>
          <a:prstGeom prst="rect">
            <a:avLst/>
          </a:prstGeom>
          <a:noFill/>
          <a:ln w="25400">
            <a:solidFill>
              <a:schemeClr val="accent1"/>
            </a:solidFill>
          </a:ln>
        </p:spPr>
        <p:txBody>
          <a:bodyPr wrap="square" rtlCol="0">
            <a:spAutoFit/>
          </a:bodyPr>
          <a:lstStyle/>
          <a:p>
            <a:r>
              <a:rPr lang="en-US" sz="1200" dirty="0" smtClean="0">
                <a:latin typeface="Calibri" pitchFamily="34" charset="0"/>
              </a:rPr>
              <a:t>public  void   </a:t>
            </a:r>
            <a:r>
              <a:rPr lang="en-US" sz="1200" dirty="0" err="1" smtClean="0">
                <a:latin typeface="Calibri" pitchFamily="34" charset="0"/>
              </a:rPr>
              <a:t>isPrime</a:t>
            </a:r>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n)</a:t>
            </a:r>
          </a:p>
          <a:p>
            <a:r>
              <a:rPr lang="en-US" sz="1200" dirty="0" smtClean="0">
                <a:latin typeface="Calibri" pitchFamily="34" charset="0"/>
              </a:rPr>
              <a:t>{</a:t>
            </a:r>
          </a:p>
          <a:p>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i</a:t>
            </a:r>
            <a:r>
              <a:rPr lang="en-US" sz="1200" dirty="0" smtClean="0">
                <a:latin typeface="Calibri" pitchFamily="34" charset="0"/>
              </a:rPr>
              <a:t> = 1, j = 1, k = 1;	</a:t>
            </a:r>
          </a:p>
          <a:p>
            <a:endParaRPr lang="en-US" sz="1200" dirty="0" smtClean="0">
              <a:latin typeface="Calibri" pitchFamily="34" charset="0"/>
            </a:endParaRPr>
          </a:p>
          <a:p>
            <a:r>
              <a:rPr lang="en-US" sz="1200" dirty="0" smtClean="0">
                <a:latin typeface="Calibri" pitchFamily="34" charset="0"/>
              </a:rPr>
              <a:t>        </a:t>
            </a:r>
            <a:r>
              <a:rPr lang="en-US" sz="1400" b="1" dirty="0" smtClean="0">
                <a:solidFill>
                  <a:srgbClr val="FF0000"/>
                </a:solidFill>
                <a:latin typeface="Calibri" pitchFamily="34" charset="0"/>
              </a:rPr>
              <a:t>//whether n is prime or not</a:t>
            </a:r>
            <a:endParaRPr lang="en-US" sz="1200" b="1" dirty="0" smtClean="0">
              <a:solidFill>
                <a:srgbClr val="FF0000"/>
              </a:solidFill>
              <a:latin typeface="Calibri" pitchFamily="34" charset="0"/>
            </a:endParaRPr>
          </a:p>
          <a:p>
            <a:endParaRPr lang="en-US" sz="1200" dirty="0" smtClean="0">
              <a:latin typeface="Calibri" pitchFamily="34" charset="0"/>
            </a:endParaRPr>
          </a:p>
          <a:p>
            <a:r>
              <a:rPr lang="en-US" sz="1200" dirty="0" smtClean="0">
                <a:latin typeface="Calibri" pitchFamily="34" charset="0"/>
              </a:rPr>
              <a:t>        for (</a:t>
            </a:r>
            <a:r>
              <a:rPr lang="en-US" sz="1200" dirty="0" err="1" smtClean="0">
                <a:latin typeface="Calibri" pitchFamily="34" charset="0"/>
              </a:rPr>
              <a:t>i</a:t>
            </a:r>
            <a:r>
              <a:rPr lang="en-US" sz="1200" dirty="0" smtClean="0">
                <a:latin typeface="Calibri" pitchFamily="34" charset="0"/>
              </a:rPr>
              <a:t> = 2; </a:t>
            </a:r>
            <a:r>
              <a:rPr lang="en-US" sz="1200" dirty="0" err="1" smtClean="0">
                <a:latin typeface="Calibri" pitchFamily="34" charset="0"/>
              </a:rPr>
              <a:t>i</a:t>
            </a:r>
            <a:r>
              <a:rPr lang="en-US" sz="1200" dirty="0" smtClean="0">
                <a:latin typeface="Calibri" pitchFamily="34" charset="0"/>
              </a:rPr>
              <a:t> &lt;= n-1; </a:t>
            </a:r>
            <a:r>
              <a:rPr lang="en-US" sz="1200" dirty="0" err="1" smtClean="0">
                <a:latin typeface="Calibri" pitchFamily="34" charset="0"/>
              </a:rPr>
              <a:t>i</a:t>
            </a:r>
            <a:r>
              <a:rPr lang="en-US" sz="1200" dirty="0" smtClean="0">
                <a:latin typeface="Calibri" pitchFamily="34" charset="0"/>
              </a:rPr>
              <a:t>++)</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n%i</a:t>
            </a:r>
            <a:r>
              <a:rPr lang="en-US" sz="1200" dirty="0" smtClean="0">
                <a:latin typeface="Calibri" pitchFamily="34" charset="0"/>
              </a:rPr>
              <a:t> == 0)</a:t>
            </a:r>
          </a:p>
          <a:p>
            <a:r>
              <a:rPr lang="en-US" sz="1200" dirty="0" smtClean="0">
                <a:latin typeface="Calibri" pitchFamily="34" charset="0"/>
              </a:rPr>
              <a:t>                {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("not prime");</a:t>
            </a:r>
          </a:p>
          <a:p>
            <a:r>
              <a:rPr lang="en-US" sz="1200" dirty="0" smtClean="0">
                <a:latin typeface="Calibri" pitchFamily="34" charset="0"/>
              </a:rPr>
              <a:t>                        break;</a:t>
            </a:r>
          </a:p>
          <a:p>
            <a:r>
              <a:rPr lang="en-US" sz="1200" dirty="0" smtClean="0">
                <a:latin typeface="Calibri" pitchFamily="34" charset="0"/>
              </a:rPr>
              <a:t>                }</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i</a:t>
            </a:r>
            <a:r>
              <a:rPr lang="en-US" sz="1200" dirty="0" smtClean="0">
                <a:latin typeface="Calibri" pitchFamily="34" charset="0"/>
              </a:rPr>
              <a:t> == n)</a:t>
            </a:r>
          </a:p>
          <a:p>
            <a:r>
              <a:rPr lang="en-US" sz="1200" dirty="0" smtClean="0">
                <a:latin typeface="Calibri" pitchFamily="34" charset="0"/>
              </a:rPr>
              <a:t>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("prime");</a:t>
            </a:r>
          </a:p>
          <a:p>
            <a:r>
              <a:rPr lang="en-US" sz="1200" dirty="0" smtClean="0">
                <a:latin typeface="Calibri" pitchFamily="34" charset="0"/>
              </a:rPr>
              <a:t>        }</a:t>
            </a:r>
          </a:p>
          <a:p>
            <a:r>
              <a:rPr lang="en-US" sz="1200" dirty="0" smtClean="0">
                <a:latin typeface="Calibri" pitchFamily="34" charset="0"/>
              </a:rPr>
              <a:t>}</a:t>
            </a:r>
            <a:endParaRPr lang="en-US" sz="1200" dirty="0">
              <a:latin typeface="Calibri" pitchFamily="34" charset="0"/>
            </a:endParaRPr>
          </a:p>
        </p:txBody>
      </p:sp>
      <p:sp>
        <p:nvSpPr>
          <p:cNvPr id="8" name="TextBox 7"/>
          <p:cNvSpPr txBox="1"/>
          <p:nvPr/>
        </p:nvSpPr>
        <p:spPr>
          <a:xfrm>
            <a:off x="990600" y="5710535"/>
            <a:ext cx="7010400" cy="461665"/>
          </a:xfrm>
          <a:prstGeom prst="rect">
            <a:avLst/>
          </a:prstGeom>
          <a:noFill/>
        </p:spPr>
        <p:txBody>
          <a:bodyPr wrap="square" rtlCol="0">
            <a:spAutoFit/>
          </a:bodyPr>
          <a:lstStyle/>
          <a:p>
            <a:pPr algn="ctr"/>
            <a:r>
              <a:rPr lang="en-US" sz="2400" dirty="0" smtClean="0">
                <a:latin typeface="Calibri" pitchFamily="34" charset="0"/>
              </a:rPr>
              <a:t>Example of Type 1 clone fragments</a:t>
            </a:r>
            <a:endParaRPr lang="en-US" sz="2400" dirty="0">
              <a:latin typeface="Calibri" pitchFamily="34" charset="0"/>
            </a:endParaRPr>
          </a:p>
        </p:txBody>
      </p:sp>
      <p:sp>
        <p:nvSpPr>
          <p:cNvPr id="9" name="TextBox 8"/>
          <p:cNvSpPr txBox="1"/>
          <p:nvPr/>
        </p:nvSpPr>
        <p:spPr>
          <a:xfrm>
            <a:off x="3962400" y="1600200"/>
            <a:ext cx="1295400" cy="369332"/>
          </a:xfrm>
          <a:prstGeom prst="rect">
            <a:avLst/>
          </a:prstGeom>
          <a:noFill/>
        </p:spPr>
        <p:txBody>
          <a:bodyPr wrap="square" rtlCol="0">
            <a:spAutoFit/>
          </a:bodyPr>
          <a:lstStyle/>
          <a:p>
            <a:r>
              <a:rPr lang="en-US" dirty="0" smtClean="0">
                <a:latin typeface="Calibri" pitchFamily="34" charset="0"/>
              </a:rPr>
              <a:t>Comment</a:t>
            </a:r>
            <a:endParaRPr lang="en-US" dirty="0">
              <a:latin typeface="Calibri" pitchFamily="34" charset="0"/>
            </a:endParaRPr>
          </a:p>
        </p:txBody>
      </p:sp>
      <p:cxnSp>
        <p:nvCxnSpPr>
          <p:cNvPr id="15" name="Straight Connector 14"/>
          <p:cNvCxnSpPr/>
          <p:nvPr/>
        </p:nvCxnSpPr>
        <p:spPr>
          <a:xfrm rot="5400000">
            <a:off x="4077097" y="2411478"/>
            <a:ext cx="9906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572000" y="2907175"/>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2</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lstStyle/>
          <a:p>
            <a:r>
              <a:rPr lang="en-US" dirty="0" smtClean="0"/>
              <a:t>RQ 2: Which pattern of context bugs is more likely to occur during software evolution?</a:t>
            </a:r>
          </a:p>
          <a:p>
            <a:endParaRPr lang="en-US" dirty="0" smtClean="0"/>
          </a:p>
          <a:p>
            <a:r>
              <a:rPr lang="en-US" dirty="0" smtClean="0"/>
              <a:t>For answering RQ 2</a:t>
            </a:r>
          </a:p>
          <a:p>
            <a:endParaRPr lang="en-US" dirty="0" smtClean="0"/>
          </a:p>
          <a:p>
            <a:pPr lvl="1"/>
            <a:r>
              <a:rPr lang="en-US" dirty="0" smtClean="0"/>
              <a:t>We identify all those bug-fixes that indicate context-fixes in code clones.</a:t>
            </a:r>
          </a:p>
          <a:p>
            <a:pPr lvl="1"/>
            <a:endParaRPr lang="en-US" dirty="0" smtClean="0"/>
          </a:p>
          <a:p>
            <a:pPr lvl="1"/>
            <a:r>
              <a:rPr lang="en-US" dirty="0" smtClean="0"/>
              <a:t>We then determine which bug-fixes followed the first pattern and which ones followed the second pattern.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2</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Content Placeholder 4"/>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to RQ 2</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a:xfrm>
            <a:off x="301752" y="1527048"/>
            <a:ext cx="8503920" cy="911352"/>
          </a:xfrm>
        </p:spPr>
        <p:txBody>
          <a:bodyPr>
            <a:normAutofit/>
          </a:bodyPr>
          <a:lstStyle/>
          <a:p>
            <a:r>
              <a:rPr lang="en-US" dirty="0" smtClean="0"/>
              <a:t>The context bug-fixes of Pattern 2 are significantly more likely to occur than those of Pattern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lstStyle/>
          <a:p>
            <a:r>
              <a:rPr lang="en-US" dirty="0" smtClean="0"/>
              <a:t>RQ 3: Which type of code clones have a high possibility of containing context-bugs?</a:t>
            </a:r>
          </a:p>
          <a:p>
            <a:endParaRPr lang="en-US" dirty="0" smtClean="0"/>
          </a:p>
          <a:p>
            <a:r>
              <a:rPr lang="en-US" dirty="0" smtClean="0"/>
              <a:t>For answering this research question</a:t>
            </a:r>
          </a:p>
          <a:p>
            <a:endParaRPr lang="en-US" dirty="0" smtClean="0"/>
          </a:p>
          <a:p>
            <a:pPr lvl="1"/>
            <a:r>
              <a:rPr lang="en-US" dirty="0" smtClean="0"/>
              <a:t>We identify which clone fragments of which clone type experienced context-fixes.</a:t>
            </a:r>
          </a:p>
          <a:p>
            <a:pPr lvl="1"/>
            <a:endParaRPr lang="en-US" dirty="0" smtClean="0"/>
          </a:p>
          <a:p>
            <a:pPr lvl="1"/>
            <a:r>
              <a:rPr lang="en-US" dirty="0" smtClean="0"/>
              <a:t>We then compare the percentages of context bug-fix clones of the three clone types.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7" name="Content Placeholder 6"/>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 to RQ 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p:txBody>
          <a:bodyPr/>
          <a:lstStyle/>
          <a:p>
            <a:r>
              <a:rPr lang="en-US" dirty="0" smtClean="0"/>
              <a:t>Type 3 clones generally have the highest possibility of containing context bugs during evolution.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4</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lstStyle/>
          <a:p>
            <a:r>
              <a:rPr lang="en-US" dirty="0" smtClean="0"/>
              <a:t>RQ 4: Does cloning within the same file or cloning across different files promote context bugs?</a:t>
            </a:r>
          </a:p>
          <a:p>
            <a:endParaRPr lang="en-US" dirty="0" smtClean="0"/>
          </a:p>
          <a:p>
            <a:r>
              <a:rPr lang="en-US" dirty="0" smtClean="0"/>
              <a:t>For answering this research question</a:t>
            </a:r>
          </a:p>
          <a:p>
            <a:endParaRPr lang="en-US" dirty="0" smtClean="0"/>
          </a:p>
          <a:p>
            <a:pPr lvl="1"/>
            <a:r>
              <a:rPr lang="en-US" dirty="0" smtClean="0"/>
              <a:t>We first identify which clone pairs in each clone-type evolved by following the context bug-fix patterns.</a:t>
            </a:r>
          </a:p>
          <a:p>
            <a:pPr lvl="1"/>
            <a:endParaRPr lang="en-US" dirty="0" smtClean="0"/>
          </a:p>
          <a:p>
            <a:pPr lvl="1"/>
            <a:r>
              <a:rPr lang="en-US" dirty="0" smtClean="0"/>
              <a:t>We then identify whether the two clone fragments in each such pair resides in the same file or in different files.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RQ 4</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5" name="Content Placeholder 4"/>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219200"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38400"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701142"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953000"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72200"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391400" y="2667000"/>
            <a:ext cx="381000" cy="25146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to RQ 4</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p:txBody>
          <a:bodyPr/>
          <a:lstStyle/>
          <a:p>
            <a:r>
              <a:rPr lang="en-US" dirty="0" smtClean="0"/>
              <a:t>Clone fragments residing in different files have a higher possibility of containing context bugs compared to clone fragments residing in the same file.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p:txBody>
          <a:bodyPr/>
          <a:lstStyle/>
          <a:p>
            <a:r>
              <a:rPr lang="en-US" dirty="0" smtClean="0"/>
              <a:t>From our manual analysis we realize that context adaptation bugs mostly occur because of not adapting </a:t>
            </a:r>
            <a:r>
              <a:rPr lang="en-US" b="1" dirty="0" smtClean="0"/>
              <a:t>method calls</a:t>
            </a:r>
            <a:r>
              <a:rPr lang="en-US" dirty="0" smtClean="0"/>
              <a:t> and </a:t>
            </a:r>
            <a:r>
              <a:rPr lang="en-US" b="1" dirty="0" smtClean="0"/>
              <a:t>if conditions</a:t>
            </a:r>
            <a:r>
              <a:rPr lang="en-US" dirty="0" smtClean="0"/>
              <a:t> in the copied fragments. </a:t>
            </a:r>
          </a:p>
          <a:p>
            <a:pPr>
              <a:buNone/>
            </a:pPr>
            <a:endParaRPr lang="en-US" dirty="0" smtClean="0"/>
          </a:p>
          <a:p>
            <a:r>
              <a:rPr lang="en-US" b="1" dirty="0" smtClean="0"/>
              <a:t>Cloning across different files</a:t>
            </a:r>
            <a:r>
              <a:rPr lang="en-US" dirty="0" smtClean="0"/>
              <a:t> can be riskier than cloning in the same file.</a:t>
            </a:r>
          </a:p>
          <a:p>
            <a:endParaRPr lang="en-US" dirty="0" smtClean="0"/>
          </a:p>
          <a:p>
            <a:r>
              <a:rPr lang="en-US" b="1" dirty="0" smtClean="0"/>
              <a:t>Type 3 clones should be given a higher priority</a:t>
            </a:r>
            <a:r>
              <a:rPr lang="en-US" dirty="0" smtClean="0"/>
              <a:t> than the other two clone types when making clone management decisions.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ox(in)">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533400" y="2315878"/>
            <a:ext cx="3657600" cy="3539430"/>
          </a:xfrm>
          <a:prstGeom prst="rect">
            <a:avLst/>
          </a:prstGeom>
          <a:noFill/>
          <a:ln w="25400">
            <a:solidFill>
              <a:schemeClr val="accent1"/>
            </a:solidFill>
          </a:ln>
        </p:spPr>
        <p:txBody>
          <a:bodyPr wrap="square" rtlCol="0">
            <a:spAutoFit/>
          </a:bodyPr>
          <a:lstStyle/>
          <a:p>
            <a:r>
              <a:rPr lang="en-US" sz="1400" dirty="0" smtClean="0">
                <a:latin typeface="Calibri" pitchFamily="34" charset="0"/>
              </a:rPr>
              <a:t>public  void   </a:t>
            </a:r>
            <a:r>
              <a:rPr lang="en-US" sz="1400" dirty="0" err="1" smtClean="0">
                <a:latin typeface="Calibri" pitchFamily="34" charset="0"/>
              </a:rPr>
              <a:t>isPrime</a:t>
            </a:r>
            <a:r>
              <a:rPr lang="en-US" sz="1400" dirty="0" smtClean="0">
                <a:latin typeface="Calibri" pitchFamily="34" charset="0"/>
              </a:rPr>
              <a:t> (</a:t>
            </a:r>
            <a:r>
              <a:rPr lang="en-US" sz="1400" dirty="0" err="1" smtClean="0">
                <a:latin typeface="Calibri" pitchFamily="34" charset="0"/>
              </a:rPr>
              <a:t>int</a:t>
            </a:r>
            <a:r>
              <a:rPr lang="en-US" sz="1400" dirty="0" smtClean="0">
                <a:latin typeface="Calibri" pitchFamily="34" charset="0"/>
              </a:rPr>
              <a:t>   n   )</a:t>
            </a:r>
          </a:p>
          <a:p>
            <a:r>
              <a:rPr lang="en-US" sz="1400" dirty="0" smtClean="0">
                <a:latin typeface="Calibri" pitchFamily="34" charset="0"/>
              </a:rPr>
              <a:t>{</a:t>
            </a:r>
          </a:p>
          <a:p>
            <a:r>
              <a:rPr lang="en-US" sz="1400" dirty="0" smtClean="0">
                <a:latin typeface="Calibri" pitchFamily="34" charset="0"/>
              </a:rPr>
              <a:t>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i</a:t>
            </a:r>
            <a:r>
              <a:rPr lang="en-US" sz="1400" dirty="0" smtClean="0">
                <a:latin typeface="Calibri" pitchFamily="34" charset="0"/>
              </a:rPr>
              <a:t> = 1, j = 1, k = 1;	</a:t>
            </a:r>
          </a:p>
          <a:p>
            <a:r>
              <a:rPr lang="en-US" sz="1400" dirty="0" smtClean="0">
                <a:latin typeface="Calibri" pitchFamily="34" charset="0"/>
              </a:rPr>
              <a:t>        for (</a:t>
            </a:r>
            <a:r>
              <a:rPr lang="en-US" sz="1400" dirty="0" err="1" smtClean="0">
                <a:latin typeface="Calibri" pitchFamily="34" charset="0"/>
              </a:rPr>
              <a:t>i</a:t>
            </a:r>
            <a:r>
              <a:rPr lang="en-US" sz="1400" dirty="0" smtClean="0">
                <a:latin typeface="Calibri" pitchFamily="34" charset="0"/>
              </a:rPr>
              <a:t> = 2; </a:t>
            </a:r>
            <a:r>
              <a:rPr lang="en-US" sz="1400" dirty="0" err="1" smtClean="0">
                <a:latin typeface="Calibri" pitchFamily="34" charset="0"/>
              </a:rPr>
              <a:t>i</a:t>
            </a:r>
            <a:r>
              <a:rPr lang="en-US" sz="1400" dirty="0" smtClean="0">
                <a:latin typeface="Calibri" pitchFamily="34" charset="0"/>
              </a:rPr>
              <a:t> &lt;=   n   - 1; </a:t>
            </a:r>
            <a:r>
              <a:rPr lang="en-US" sz="1400" dirty="0" err="1" smtClean="0">
                <a:latin typeface="Calibri" pitchFamily="34" charset="0"/>
              </a:rPr>
              <a:t>i</a:t>
            </a:r>
            <a:r>
              <a:rPr lang="en-US" sz="1400" dirty="0" smtClean="0">
                <a:latin typeface="Calibri" pitchFamily="34" charset="0"/>
              </a:rPr>
              <a:t>++)</a:t>
            </a:r>
          </a:p>
          <a:p>
            <a:r>
              <a:rPr lang="en-US" sz="1400" dirty="0" smtClean="0">
                <a:latin typeface="Calibri" pitchFamily="34" charset="0"/>
              </a:rPr>
              <a:t>        {</a:t>
            </a:r>
          </a:p>
          <a:p>
            <a:r>
              <a:rPr lang="en-US" sz="1400" dirty="0" smtClean="0">
                <a:latin typeface="Calibri" pitchFamily="34" charset="0"/>
              </a:rPr>
              <a:t>                if (    n    % </a:t>
            </a:r>
            <a:r>
              <a:rPr lang="en-US" sz="1400" dirty="0" err="1" smtClean="0">
                <a:latin typeface="Calibri" pitchFamily="34" charset="0"/>
              </a:rPr>
              <a:t>i</a:t>
            </a:r>
            <a:r>
              <a:rPr lang="en-US" sz="1400" dirty="0" smtClean="0">
                <a:latin typeface="Calibri" pitchFamily="34" charset="0"/>
              </a:rPr>
              <a:t> == 0)</a:t>
            </a:r>
          </a:p>
          <a:p>
            <a:r>
              <a:rPr lang="en-US" sz="1400" dirty="0" smtClean="0">
                <a:latin typeface="Calibri" pitchFamily="34" charset="0"/>
              </a:rPr>
              <a:t>                {		</a:t>
            </a:r>
          </a:p>
          <a:p>
            <a:r>
              <a:rPr lang="en-US" sz="1400" dirty="0" smtClean="0">
                <a:latin typeface="Calibri" pitchFamily="34" charset="0"/>
              </a:rPr>
              <a:t>                        </a:t>
            </a:r>
            <a:r>
              <a:rPr lang="en-US" sz="1400" dirty="0" err="1" smtClean="0">
                <a:latin typeface="Calibri" pitchFamily="34" charset="0"/>
              </a:rPr>
              <a:t>System.out.println</a:t>
            </a:r>
            <a:r>
              <a:rPr lang="en-US" sz="1400" dirty="0" smtClean="0">
                <a:latin typeface="Calibri" pitchFamily="34" charset="0"/>
              </a:rPr>
              <a:t> ("not prime");</a:t>
            </a:r>
          </a:p>
          <a:p>
            <a:r>
              <a:rPr lang="en-US" sz="1400" dirty="0" smtClean="0">
                <a:latin typeface="Calibri" pitchFamily="34" charset="0"/>
              </a:rPr>
              <a:t>                        break;</a:t>
            </a:r>
          </a:p>
          <a:p>
            <a:r>
              <a:rPr lang="en-US" sz="1400" dirty="0" smtClean="0">
                <a:latin typeface="Calibri" pitchFamily="34" charset="0"/>
              </a:rPr>
              <a:t>                }</a:t>
            </a:r>
          </a:p>
          <a:p>
            <a:r>
              <a:rPr lang="en-US" sz="1400" dirty="0" smtClean="0">
                <a:latin typeface="Calibri" pitchFamily="34" charset="0"/>
              </a:rPr>
              <a:t>        }</a:t>
            </a:r>
          </a:p>
          <a:p>
            <a:r>
              <a:rPr lang="en-US" sz="1400" dirty="0" smtClean="0">
                <a:latin typeface="Calibri" pitchFamily="34" charset="0"/>
              </a:rPr>
              <a:t>        if (</a:t>
            </a:r>
            <a:r>
              <a:rPr lang="en-US" sz="1400" dirty="0" err="1" smtClean="0">
                <a:latin typeface="Calibri" pitchFamily="34" charset="0"/>
              </a:rPr>
              <a:t>i</a:t>
            </a:r>
            <a:r>
              <a:rPr lang="en-US" sz="1400" dirty="0" smtClean="0">
                <a:latin typeface="Calibri" pitchFamily="34" charset="0"/>
              </a:rPr>
              <a:t> ==    n   )</a:t>
            </a:r>
          </a:p>
          <a:p>
            <a:r>
              <a:rPr lang="en-US" sz="1400" dirty="0" smtClean="0">
                <a:latin typeface="Calibri" pitchFamily="34" charset="0"/>
              </a:rPr>
              <a:t>        {</a:t>
            </a:r>
          </a:p>
          <a:p>
            <a:r>
              <a:rPr lang="en-US" sz="1400" dirty="0" smtClean="0">
                <a:latin typeface="Calibri" pitchFamily="34" charset="0"/>
              </a:rPr>
              <a:t>                </a:t>
            </a:r>
            <a:r>
              <a:rPr lang="en-US" sz="1400" dirty="0" err="1" smtClean="0">
                <a:latin typeface="Calibri" pitchFamily="34" charset="0"/>
              </a:rPr>
              <a:t>System.out.println</a:t>
            </a:r>
            <a:r>
              <a:rPr lang="en-US" sz="1400" dirty="0" smtClean="0">
                <a:latin typeface="Calibri" pitchFamily="34" charset="0"/>
              </a:rPr>
              <a:t> ("prime");</a:t>
            </a:r>
          </a:p>
          <a:p>
            <a:r>
              <a:rPr lang="en-US" sz="1400" dirty="0" smtClean="0">
                <a:latin typeface="Calibri" pitchFamily="34" charset="0"/>
              </a:rPr>
              <a:t>        }</a:t>
            </a:r>
          </a:p>
          <a:p>
            <a:r>
              <a:rPr lang="en-US" sz="1400" dirty="0" smtClean="0">
                <a:latin typeface="Calibri" pitchFamily="34" charset="0"/>
              </a:rPr>
              <a:t>}</a:t>
            </a:r>
            <a:endParaRPr lang="en-US" sz="1400" dirty="0">
              <a:latin typeface="Calibri" pitchFamily="34" charset="0"/>
            </a:endParaRPr>
          </a:p>
        </p:txBody>
      </p:sp>
      <p:sp>
        <p:nvSpPr>
          <p:cNvPr id="6" name="TextBox 5"/>
          <p:cNvSpPr txBox="1"/>
          <p:nvPr/>
        </p:nvSpPr>
        <p:spPr>
          <a:xfrm>
            <a:off x="4953000" y="2327970"/>
            <a:ext cx="3657600" cy="3539430"/>
          </a:xfrm>
          <a:prstGeom prst="rect">
            <a:avLst/>
          </a:prstGeom>
          <a:noFill/>
          <a:ln w="25400">
            <a:solidFill>
              <a:schemeClr val="accent1"/>
            </a:solidFill>
          </a:ln>
        </p:spPr>
        <p:txBody>
          <a:bodyPr wrap="square" rtlCol="0">
            <a:spAutoFit/>
          </a:bodyPr>
          <a:lstStyle/>
          <a:p>
            <a:r>
              <a:rPr lang="en-US" sz="1400" dirty="0" smtClean="0">
                <a:latin typeface="Calibri" pitchFamily="34" charset="0"/>
              </a:rPr>
              <a:t>public  void   </a:t>
            </a:r>
            <a:r>
              <a:rPr lang="en-US" sz="1400" dirty="0" err="1" smtClean="0">
                <a:latin typeface="Calibri" pitchFamily="34" charset="0"/>
              </a:rPr>
              <a:t>isPrime</a:t>
            </a:r>
            <a:r>
              <a:rPr lang="en-US" sz="1400" dirty="0" smtClean="0">
                <a:latin typeface="Calibri" pitchFamily="34" charset="0"/>
              </a:rPr>
              <a:t> (</a:t>
            </a:r>
            <a:r>
              <a:rPr lang="en-US" sz="1400" dirty="0" err="1" smtClean="0">
                <a:latin typeface="Calibri" pitchFamily="34" charset="0"/>
              </a:rPr>
              <a:t>int</a:t>
            </a:r>
            <a:r>
              <a:rPr lang="en-US" sz="1400" dirty="0" smtClean="0">
                <a:latin typeface="Calibri" pitchFamily="34" charset="0"/>
              </a:rPr>
              <a:t>     num    )</a:t>
            </a:r>
          </a:p>
          <a:p>
            <a:r>
              <a:rPr lang="en-US" sz="1400" dirty="0" smtClean="0">
                <a:latin typeface="Calibri" pitchFamily="34" charset="0"/>
              </a:rPr>
              <a:t>{</a:t>
            </a:r>
          </a:p>
          <a:p>
            <a:r>
              <a:rPr lang="en-US" sz="1400" dirty="0" smtClean="0">
                <a:latin typeface="Calibri" pitchFamily="34" charset="0"/>
              </a:rPr>
              <a:t>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i</a:t>
            </a:r>
            <a:r>
              <a:rPr lang="en-US" sz="1400" dirty="0" smtClean="0">
                <a:latin typeface="Calibri" pitchFamily="34" charset="0"/>
              </a:rPr>
              <a:t> = 1, j = 1, k = 1;	</a:t>
            </a:r>
          </a:p>
          <a:p>
            <a:r>
              <a:rPr lang="en-US" sz="1400" dirty="0" smtClean="0">
                <a:latin typeface="Calibri" pitchFamily="34" charset="0"/>
              </a:rPr>
              <a:t>        for (</a:t>
            </a:r>
            <a:r>
              <a:rPr lang="en-US" sz="1400" dirty="0" err="1" smtClean="0">
                <a:latin typeface="Calibri" pitchFamily="34" charset="0"/>
              </a:rPr>
              <a:t>i</a:t>
            </a:r>
            <a:r>
              <a:rPr lang="en-US" sz="1400" dirty="0" smtClean="0">
                <a:latin typeface="Calibri" pitchFamily="34" charset="0"/>
              </a:rPr>
              <a:t> = 2; </a:t>
            </a:r>
            <a:r>
              <a:rPr lang="en-US" sz="1400" dirty="0" err="1" smtClean="0">
                <a:latin typeface="Calibri" pitchFamily="34" charset="0"/>
              </a:rPr>
              <a:t>i</a:t>
            </a:r>
            <a:r>
              <a:rPr lang="en-US" sz="1400" dirty="0" smtClean="0">
                <a:latin typeface="Calibri" pitchFamily="34" charset="0"/>
              </a:rPr>
              <a:t> &lt;=     num     - 1; </a:t>
            </a:r>
            <a:r>
              <a:rPr lang="en-US" sz="1400" dirty="0" err="1" smtClean="0">
                <a:latin typeface="Calibri" pitchFamily="34" charset="0"/>
              </a:rPr>
              <a:t>i</a:t>
            </a:r>
            <a:r>
              <a:rPr lang="en-US" sz="1400" dirty="0" smtClean="0">
                <a:latin typeface="Calibri" pitchFamily="34" charset="0"/>
              </a:rPr>
              <a:t>++)</a:t>
            </a:r>
          </a:p>
          <a:p>
            <a:r>
              <a:rPr lang="en-US" sz="1400" dirty="0" smtClean="0">
                <a:latin typeface="Calibri" pitchFamily="34" charset="0"/>
              </a:rPr>
              <a:t>        {</a:t>
            </a:r>
          </a:p>
          <a:p>
            <a:r>
              <a:rPr lang="en-US" sz="1400" dirty="0" smtClean="0">
                <a:latin typeface="Calibri" pitchFamily="34" charset="0"/>
              </a:rPr>
              <a:t>                if (    num    % </a:t>
            </a:r>
            <a:r>
              <a:rPr lang="en-US" sz="1400" dirty="0" err="1" smtClean="0">
                <a:latin typeface="Calibri" pitchFamily="34" charset="0"/>
              </a:rPr>
              <a:t>i</a:t>
            </a:r>
            <a:r>
              <a:rPr lang="en-US" sz="1400" dirty="0" smtClean="0">
                <a:latin typeface="Calibri" pitchFamily="34" charset="0"/>
              </a:rPr>
              <a:t> == 0)</a:t>
            </a:r>
          </a:p>
          <a:p>
            <a:r>
              <a:rPr lang="en-US" sz="1400" dirty="0" smtClean="0">
                <a:latin typeface="Calibri" pitchFamily="34" charset="0"/>
              </a:rPr>
              <a:t>                {		</a:t>
            </a:r>
          </a:p>
          <a:p>
            <a:r>
              <a:rPr lang="en-US" sz="1400" dirty="0" smtClean="0">
                <a:latin typeface="Calibri" pitchFamily="34" charset="0"/>
              </a:rPr>
              <a:t>                        </a:t>
            </a:r>
            <a:r>
              <a:rPr lang="en-US" sz="1400" dirty="0" err="1" smtClean="0">
                <a:latin typeface="Calibri" pitchFamily="34" charset="0"/>
              </a:rPr>
              <a:t>System.out.println</a:t>
            </a:r>
            <a:r>
              <a:rPr lang="en-US" sz="1400" dirty="0" smtClean="0">
                <a:latin typeface="Calibri" pitchFamily="34" charset="0"/>
              </a:rPr>
              <a:t> ("not prime");</a:t>
            </a:r>
          </a:p>
          <a:p>
            <a:r>
              <a:rPr lang="en-US" sz="1400" dirty="0" smtClean="0">
                <a:latin typeface="Calibri" pitchFamily="34" charset="0"/>
              </a:rPr>
              <a:t>                        break;</a:t>
            </a:r>
          </a:p>
          <a:p>
            <a:r>
              <a:rPr lang="en-US" sz="1400" dirty="0" smtClean="0">
                <a:latin typeface="Calibri" pitchFamily="34" charset="0"/>
              </a:rPr>
              <a:t>                }</a:t>
            </a:r>
          </a:p>
          <a:p>
            <a:r>
              <a:rPr lang="en-US" sz="1400" dirty="0" smtClean="0">
                <a:latin typeface="Calibri" pitchFamily="34" charset="0"/>
              </a:rPr>
              <a:t>        }</a:t>
            </a:r>
          </a:p>
          <a:p>
            <a:r>
              <a:rPr lang="en-US" sz="1400" dirty="0" smtClean="0">
                <a:latin typeface="Calibri" pitchFamily="34" charset="0"/>
              </a:rPr>
              <a:t>        if (</a:t>
            </a:r>
            <a:r>
              <a:rPr lang="en-US" sz="1400" dirty="0" err="1" smtClean="0">
                <a:latin typeface="Calibri" pitchFamily="34" charset="0"/>
              </a:rPr>
              <a:t>i</a:t>
            </a:r>
            <a:r>
              <a:rPr lang="en-US" sz="1400" dirty="0" smtClean="0">
                <a:latin typeface="Calibri" pitchFamily="34" charset="0"/>
              </a:rPr>
              <a:t> ==     num     )</a:t>
            </a:r>
          </a:p>
          <a:p>
            <a:r>
              <a:rPr lang="en-US" sz="1400" dirty="0" smtClean="0">
                <a:latin typeface="Calibri" pitchFamily="34" charset="0"/>
              </a:rPr>
              <a:t>        {</a:t>
            </a:r>
          </a:p>
          <a:p>
            <a:r>
              <a:rPr lang="en-US" sz="1400" dirty="0" smtClean="0">
                <a:latin typeface="Calibri" pitchFamily="34" charset="0"/>
              </a:rPr>
              <a:t>                </a:t>
            </a:r>
            <a:r>
              <a:rPr lang="en-US" sz="1400" dirty="0" err="1" smtClean="0">
                <a:latin typeface="Calibri" pitchFamily="34" charset="0"/>
              </a:rPr>
              <a:t>System.out.println</a:t>
            </a:r>
            <a:r>
              <a:rPr lang="en-US" sz="1400" dirty="0" smtClean="0">
                <a:latin typeface="Calibri" pitchFamily="34" charset="0"/>
              </a:rPr>
              <a:t> ("prime");</a:t>
            </a:r>
          </a:p>
          <a:p>
            <a:r>
              <a:rPr lang="en-US" sz="1400" dirty="0" smtClean="0">
                <a:latin typeface="Calibri" pitchFamily="34" charset="0"/>
              </a:rPr>
              <a:t>        }</a:t>
            </a:r>
          </a:p>
          <a:p>
            <a:r>
              <a:rPr lang="en-US" sz="1400" dirty="0" smtClean="0">
                <a:latin typeface="Calibri" pitchFamily="34" charset="0"/>
              </a:rPr>
              <a:t>}</a:t>
            </a:r>
            <a:endParaRPr lang="en-US" sz="1400" dirty="0">
              <a:latin typeface="Calibri" pitchFamily="34" charset="0"/>
            </a:endParaRPr>
          </a:p>
        </p:txBody>
      </p:sp>
      <p:sp>
        <p:nvSpPr>
          <p:cNvPr id="7" name="Oval 6"/>
          <p:cNvSpPr/>
          <p:nvPr/>
        </p:nvSpPr>
        <p:spPr>
          <a:xfrm>
            <a:off x="2415249" y="2396407"/>
            <a:ext cx="251751" cy="182301"/>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9825" y="3035908"/>
            <a:ext cx="251751" cy="182301"/>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12425" y="3469958"/>
            <a:ext cx="251751" cy="182301"/>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60325" y="4735457"/>
            <a:ext cx="251751" cy="182301"/>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34200" y="2350108"/>
            <a:ext cx="457200" cy="304800"/>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12375" y="3001183"/>
            <a:ext cx="457200" cy="304800"/>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43600" y="3416908"/>
            <a:ext cx="457200" cy="304800"/>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13700" y="4689158"/>
            <a:ext cx="457200" cy="304800"/>
          </a:xfrm>
          <a:prstGeom prst="ellipse">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05000" y="1454550"/>
            <a:ext cx="6324600" cy="461665"/>
          </a:xfrm>
          <a:prstGeom prst="rect">
            <a:avLst/>
          </a:prstGeom>
          <a:noFill/>
        </p:spPr>
        <p:txBody>
          <a:bodyPr wrap="square" rtlCol="0">
            <a:spAutoFit/>
          </a:bodyPr>
          <a:lstStyle/>
          <a:p>
            <a:r>
              <a:rPr lang="en-US" sz="2400" dirty="0" smtClean="0">
                <a:latin typeface="Calibri" pitchFamily="34" charset="0"/>
              </a:rPr>
              <a:t>Different variable names (n is replaced with num)</a:t>
            </a:r>
            <a:endParaRPr lang="en-US" sz="2400" dirty="0">
              <a:latin typeface="Calibri" pitchFamily="34" charset="0"/>
            </a:endParaRPr>
          </a:p>
        </p:txBody>
      </p:sp>
      <p:cxnSp>
        <p:nvCxnSpPr>
          <p:cNvPr id="27" name="Straight Connector 26"/>
          <p:cNvCxnSpPr/>
          <p:nvPr/>
        </p:nvCxnSpPr>
        <p:spPr>
          <a:xfrm rot="5400000">
            <a:off x="4457700" y="19431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610100" y="19423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24400" y="20574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14600" y="20574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049294" y="2171700"/>
            <a:ext cx="227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4003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90600" y="5862935"/>
            <a:ext cx="7010400" cy="461665"/>
          </a:xfrm>
          <a:prstGeom prst="rect">
            <a:avLst/>
          </a:prstGeom>
          <a:noFill/>
        </p:spPr>
        <p:txBody>
          <a:bodyPr wrap="square" rtlCol="0">
            <a:spAutoFit/>
          </a:bodyPr>
          <a:lstStyle/>
          <a:p>
            <a:pPr algn="ctr"/>
            <a:r>
              <a:rPr lang="en-US" sz="2400" dirty="0" smtClean="0">
                <a:latin typeface="Calibri" pitchFamily="34" charset="0"/>
              </a:rPr>
              <a:t>Example of Type 2 clone fragments</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4" name="Content Placeholder 3"/>
          <p:cNvSpPr>
            <a:spLocks noGrp="1"/>
          </p:cNvSpPr>
          <p:nvPr>
            <p:ph sz="quarter" idx="1"/>
          </p:nvPr>
        </p:nvSpPr>
        <p:spPr/>
        <p:txBody>
          <a:bodyPr>
            <a:normAutofit fontScale="92500"/>
          </a:bodyPr>
          <a:lstStyle/>
          <a:p>
            <a:r>
              <a:rPr lang="en-US" dirty="0" smtClean="0"/>
              <a:t>In our research, we investigate whether code cloning introduces context adaptation bugs in the code-base.</a:t>
            </a:r>
          </a:p>
          <a:p>
            <a:endParaRPr lang="en-US" dirty="0" smtClean="0"/>
          </a:p>
          <a:p>
            <a:r>
              <a:rPr lang="en-US" dirty="0" smtClean="0"/>
              <a:t>We define two context bug-fix patterns and mine these patterns by analyzing the evolutionary history of our subject systems.</a:t>
            </a:r>
          </a:p>
          <a:p>
            <a:endParaRPr lang="en-US" dirty="0" smtClean="0"/>
          </a:p>
          <a:p>
            <a:r>
              <a:rPr lang="en-US" dirty="0" smtClean="0"/>
              <a:t>We also investigate context bug-fixes in three different clone-types.</a:t>
            </a:r>
          </a:p>
          <a:p>
            <a:endParaRPr lang="en-US" dirty="0" smtClean="0"/>
          </a:p>
          <a:p>
            <a:r>
              <a:rPr lang="en-US" dirty="0" smtClean="0"/>
              <a:t>We find that Type 3 clones have a higher possibility of containing context bugs than the other two clone-types. We also identify risky cloning operations that the programmers should avoid for minimizing context-bugs.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pPr>
              <a:buNone/>
            </a:pPr>
            <a:endParaRPr lang="en-US" dirty="0" smtClean="0"/>
          </a:p>
          <a:p>
            <a:pPr algn="ctr">
              <a:buNone/>
            </a:pPr>
            <a:r>
              <a:rPr lang="en-US" sz="6000" dirty="0" smtClean="0"/>
              <a:t>Thanks</a:t>
            </a:r>
            <a:endParaRPr lang="en-US" sz="6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ransition advTm="502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3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533400" y="2069470"/>
            <a:ext cx="3657600" cy="3046988"/>
          </a:xfrm>
          <a:prstGeom prst="rect">
            <a:avLst/>
          </a:prstGeom>
          <a:noFill/>
          <a:ln w="25400">
            <a:solidFill>
              <a:schemeClr val="accent1"/>
            </a:solidFill>
          </a:ln>
        </p:spPr>
        <p:txBody>
          <a:bodyPr wrap="square" rtlCol="0">
            <a:spAutoFit/>
          </a:bodyPr>
          <a:lstStyle/>
          <a:p>
            <a:r>
              <a:rPr lang="en-US" sz="1200" dirty="0" smtClean="0">
                <a:latin typeface="Calibri" pitchFamily="34" charset="0"/>
              </a:rPr>
              <a:t>public  void   </a:t>
            </a:r>
            <a:r>
              <a:rPr lang="en-US" sz="1200" dirty="0" err="1" smtClean="0">
                <a:latin typeface="Calibri" pitchFamily="34" charset="0"/>
              </a:rPr>
              <a:t>isPrime</a:t>
            </a:r>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n)</a:t>
            </a:r>
          </a:p>
          <a:p>
            <a:r>
              <a:rPr lang="en-US" sz="1200" dirty="0" smtClean="0">
                <a:latin typeface="Calibri" pitchFamily="34" charset="0"/>
              </a:rPr>
              <a:t>{</a:t>
            </a:r>
          </a:p>
          <a:p>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i</a:t>
            </a:r>
            <a:r>
              <a:rPr lang="en-US" sz="1200" dirty="0" smtClean="0">
                <a:latin typeface="Calibri" pitchFamily="34" charset="0"/>
              </a:rPr>
              <a:t> = 1, j = 1, k = 1;	</a:t>
            </a:r>
          </a:p>
          <a:p>
            <a:r>
              <a:rPr lang="en-US" sz="1200" dirty="0" smtClean="0">
                <a:latin typeface="Calibri" pitchFamily="34" charset="0"/>
              </a:rPr>
              <a:t>        for (</a:t>
            </a:r>
            <a:r>
              <a:rPr lang="en-US" sz="1200" dirty="0" err="1" smtClean="0">
                <a:latin typeface="Calibri" pitchFamily="34" charset="0"/>
              </a:rPr>
              <a:t>i</a:t>
            </a:r>
            <a:r>
              <a:rPr lang="en-US" sz="1200" dirty="0" smtClean="0">
                <a:latin typeface="Calibri" pitchFamily="34" charset="0"/>
              </a:rPr>
              <a:t> = 2; </a:t>
            </a:r>
            <a:r>
              <a:rPr lang="en-US" sz="1200" dirty="0" err="1" smtClean="0">
                <a:latin typeface="Calibri" pitchFamily="34" charset="0"/>
              </a:rPr>
              <a:t>i</a:t>
            </a:r>
            <a:r>
              <a:rPr lang="en-US" sz="1200" dirty="0" smtClean="0">
                <a:latin typeface="Calibri" pitchFamily="34" charset="0"/>
              </a:rPr>
              <a:t> &lt;= n-1; </a:t>
            </a:r>
            <a:r>
              <a:rPr lang="en-US" sz="1200" dirty="0" err="1" smtClean="0">
                <a:latin typeface="Calibri" pitchFamily="34" charset="0"/>
              </a:rPr>
              <a:t>i</a:t>
            </a:r>
            <a:r>
              <a:rPr lang="en-US" sz="1200" dirty="0" smtClean="0">
                <a:latin typeface="Calibri" pitchFamily="34" charset="0"/>
              </a:rPr>
              <a:t>++)</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n%i</a:t>
            </a:r>
            <a:r>
              <a:rPr lang="en-US" sz="1200" dirty="0" smtClean="0">
                <a:latin typeface="Calibri" pitchFamily="34" charset="0"/>
              </a:rPr>
              <a:t> == 0)</a:t>
            </a:r>
          </a:p>
          <a:p>
            <a:r>
              <a:rPr lang="en-US" sz="1200" dirty="0" smtClean="0">
                <a:latin typeface="Calibri" pitchFamily="34" charset="0"/>
              </a:rPr>
              <a:t>                {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("not prime");</a:t>
            </a:r>
          </a:p>
          <a:p>
            <a:r>
              <a:rPr lang="en-US" sz="1200" dirty="0" smtClean="0">
                <a:latin typeface="Calibri" pitchFamily="34" charset="0"/>
              </a:rPr>
              <a:t>                        break;</a:t>
            </a:r>
          </a:p>
          <a:p>
            <a:r>
              <a:rPr lang="en-US" sz="1200" dirty="0" smtClean="0">
                <a:latin typeface="Calibri" pitchFamily="34" charset="0"/>
              </a:rPr>
              <a:t>                }</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i</a:t>
            </a:r>
            <a:r>
              <a:rPr lang="en-US" sz="1200" dirty="0" smtClean="0">
                <a:latin typeface="Calibri" pitchFamily="34" charset="0"/>
              </a:rPr>
              <a:t> == n)</a:t>
            </a:r>
          </a:p>
          <a:p>
            <a:r>
              <a:rPr lang="en-US" sz="1200" dirty="0" smtClean="0">
                <a:latin typeface="Calibri" pitchFamily="34" charset="0"/>
              </a:rPr>
              <a:t>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("prime");</a:t>
            </a:r>
          </a:p>
          <a:p>
            <a:r>
              <a:rPr lang="en-US" sz="1200" dirty="0" smtClean="0">
                <a:latin typeface="Calibri" pitchFamily="34" charset="0"/>
              </a:rPr>
              <a:t>        }</a:t>
            </a:r>
          </a:p>
          <a:p>
            <a:r>
              <a:rPr lang="en-US" sz="1200" dirty="0" smtClean="0">
                <a:latin typeface="Calibri" pitchFamily="34" charset="0"/>
              </a:rPr>
              <a:t>}</a:t>
            </a:r>
            <a:endParaRPr lang="en-US" sz="1200" dirty="0">
              <a:latin typeface="Calibri" pitchFamily="34" charset="0"/>
            </a:endParaRPr>
          </a:p>
        </p:txBody>
      </p:sp>
      <p:sp>
        <p:nvSpPr>
          <p:cNvPr id="6" name="TextBox 5"/>
          <p:cNvSpPr txBox="1"/>
          <p:nvPr/>
        </p:nvSpPr>
        <p:spPr>
          <a:xfrm>
            <a:off x="5029200" y="2069469"/>
            <a:ext cx="3581400" cy="3293209"/>
          </a:xfrm>
          <a:prstGeom prst="rect">
            <a:avLst/>
          </a:prstGeom>
          <a:noFill/>
          <a:ln w="25400">
            <a:solidFill>
              <a:schemeClr val="accent1"/>
            </a:solidFill>
          </a:ln>
        </p:spPr>
        <p:txBody>
          <a:bodyPr wrap="square" rtlCol="0">
            <a:spAutoFit/>
          </a:bodyPr>
          <a:lstStyle/>
          <a:p>
            <a:r>
              <a:rPr lang="en-US" sz="1200" dirty="0" smtClean="0">
                <a:latin typeface="Calibri" pitchFamily="34" charset="0"/>
              </a:rPr>
              <a:t>public  void   </a:t>
            </a:r>
            <a:r>
              <a:rPr lang="en-US" sz="1200" dirty="0" err="1" smtClean="0">
                <a:latin typeface="Calibri" pitchFamily="34" charset="0"/>
              </a:rPr>
              <a:t>isPrime</a:t>
            </a:r>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n)</a:t>
            </a:r>
          </a:p>
          <a:p>
            <a:r>
              <a:rPr lang="en-US" sz="1200" dirty="0" smtClean="0">
                <a:latin typeface="Calibri" pitchFamily="34" charset="0"/>
              </a:rPr>
              <a:t>{</a:t>
            </a:r>
          </a:p>
          <a:p>
            <a:r>
              <a:rPr lang="en-US" sz="1200" dirty="0" smtClean="0">
                <a:latin typeface="Calibri" pitchFamily="34" charset="0"/>
              </a:rPr>
              <a:t>        </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i</a:t>
            </a:r>
            <a:r>
              <a:rPr lang="en-US" sz="1200" dirty="0" smtClean="0">
                <a:latin typeface="Calibri" pitchFamily="34" charset="0"/>
              </a:rPr>
              <a:t> = 1, j = 1, k = 1;	</a:t>
            </a:r>
          </a:p>
          <a:p>
            <a:r>
              <a:rPr lang="en-US" sz="1200" dirty="0" smtClean="0">
                <a:latin typeface="Calibri" pitchFamily="34" charset="0"/>
              </a:rPr>
              <a:t>        for (</a:t>
            </a:r>
            <a:r>
              <a:rPr lang="en-US" sz="1200" dirty="0" err="1" smtClean="0">
                <a:latin typeface="Calibri" pitchFamily="34" charset="0"/>
              </a:rPr>
              <a:t>i</a:t>
            </a:r>
            <a:r>
              <a:rPr lang="en-US" sz="1200" dirty="0" smtClean="0">
                <a:latin typeface="Calibri" pitchFamily="34" charset="0"/>
              </a:rPr>
              <a:t> = 2; </a:t>
            </a:r>
            <a:r>
              <a:rPr lang="en-US" sz="1200" dirty="0" err="1" smtClean="0">
                <a:latin typeface="Calibri" pitchFamily="34" charset="0"/>
              </a:rPr>
              <a:t>i</a:t>
            </a:r>
            <a:r>
              <a:rPr lang="en-US" sz="1200" dirty="0" smtClean="0">
                <a:latin typeface="Calibri" pitchFamily="34" charset="0"/>
              </a:rPr>
              <a:t> &lt;= n-1; </a:t>
            </a:r>
            <a:r>
              <a:rPr lang="en-US" sz="1200" dirty="0" err="1" smtClean="0">
                <a:latin typeface="Calibri" pitchFamily="34" charset="0"/>
              </a:rPr>
              <a:t>i</a:t>
            </a:r>
            <a:r>
              <a:rPr lang="en-US" sz="1200" dirty="0" smtClean="0">
                <a:latin typeface="Calibri" pitchFamily="34" charset="0"/>
              </a:rPr>
              <a:t>++)</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n%i</a:t>
            </a:r>
            <a:r>
              <a:rPr lang="en-US" sz="1200" dirty="0" smtClean="0">
                <a:latin typeface="Calibri" pitchFamily="34" charset="0"/>
              </a:rPr>
              <a:t> == 0)</a:t>
            </a:r>
          </a:p>
          <a:p>
            <a:r>
              <a:rPr lang="en-US" sz="1200" dirty="0" smtClean="0">
                <a:latin typeface="Calibri" pitchFamily="34" charset="0"/>
              </a:rPr>
              <a:t>                {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("not prime");</a:t>
            </a:r>
          </a:p>
          <a:p>
            <a:r>
              <a:rPr lang="en-US" sz="1200" dirty="0" smtClean="0">
                <a:latin typeface="Calibri" pitchFamily="34" charset="0"/>
              </a:rPr>
              <a:t>                        </a:t>
            </a:r>
            <a:r>
              <a:rPr lang="en-US" sz="1600" b="1" dirty="0" smtClean="0">
                <a:solidFill>
                  <a:srgbClr val="FF0000"/>
                </a:solidFill>
                <a:latin typeface="Calibri" pitchFamily="34" charset="0"/>
              </a:rPr>
              <a:t>k = 0 ;</a:t>
            </a:r>
            <a:endParaRPr lang="en-US" sz="1200" dirty="0" smtClean="0">
              <a:latin typeface="Calibri" pitchFamily="34" charset="0"/>
            </a:endParaRPr>
          </a:p>
          <a:p>
            <a:r>
              <a:rPr lang="en-US" sz="1200" dirty="0" smtClean="0">
                <a:latin typeface="Calibri" pitchFamily="34" charset="0"/>
              </a:rPr>
              <a:t>                        break;</a:t>
            </a:r>
          </a:p>
          <a:p>
            <a:r>
              <a:rPr lang="en-US" sz="1200" dirty="0" smtClean="0">
                <a:latin typeface="Calibri" pitchFamily="34" charset="0"/>
              </a:rPr>
              <a:t>                }</a:t>
            </a:r>
          </a:p>
          <a:p>
            <a:r>
              <a:rPr lang="en-US" sz="1200" dirty="0" smtClean="0">
                <a:latin typeface="Calibri" pitchFamily="34" charset="0"/>
              </a:rPr>
              <a:t>        }</a:t>
            </a:r>
          </a:p>
          <a:p>
            <a:r>
              <a:rPr lang="en-US" sz="1200" dirty="0" smtClean="0">
                <a:latin typeface="Calibri" pitchFamily="34" charset="0"/>
              </a:rPr>
              <a:t>        if (</a:t>
            </a:r>
            <a:r>
              <a:rPr lang="en-US" sz="1200" dirty="0" err="1" smtClean="0">
                <a:latin typeface="Calibri" pitchFamily="34" charset="0"/>
              </a:rPr>
              <a:t>i</a:t>
            </a:r>
            <a:r>
              <a:rPr lang="en-US" sz="1200" dirty="0" smtClean="0">
                <a:latin typeface="Calibri" pitchFamily="34" charset="0"/>
              </a:rPr>
              <a:t> == n)</a:t>
            </a:r>
          </a:p>
          <a:p>
            <a:r>
              <a:rPr lang="en-US" sz="1200" dirty="0" smtClean="0">
                <a:latin typeface="Calibri" pitchFamily="34" charset="0"/>
              </a:rPr>
              <a:t>        {</a:t>
            </a:r>
          </a:p>
          <a:p>
            <a:r>
              <a:rPr lang="en-US" sz="1200" dirty="0" smtClean="0">
                <a:latin typeface="Calibri" pitchFamily="34" charset="0"/>
              </a:rPr>
              <a:t>                </a:t>
            </a:r>
            <a:r>
              <a:rPr lang="en-US" sz="1200" dirty="0" err="1" smtClean="0">
                <a:latin typeface="Calibri" pitchFamily="34" charset="0"/>
              </a:rPr>
              <a:t>System.out.println</a:t>
            </a:r>
            <a:r>
              <a:rPr lang="en-US" sz="1200" dirty="0" smtClean="0">
                <a:latin typeface="Calibri" pitchFamily="34" charset="0"/>
              </a:rPr>
              <a:t> ("prime");</a:t>
            </a:r>
          </a:p>
          <a:p>
            <a:r>
              <a:rPr lang="en-US" sz="1200" dirty="0" smtClean="0">
                <a:latin typeface="Calibri" pitchFamily="34" charset="0"/>
              </a:rPr>
              <a:t>        }</a:t>
            </a:r>
          </a:p>
          <a:p>
            <a:r>
              <a:rPr lang="en-US" sz="1200" dirty="0" smtClean="0">
                <a:latin typeface="Calibri" pitchFamily="34" charset="0"/>
              </a:rPr>
              <a:t>}</a:t>
            </a:r>
            <a:endParaRPr lang="en-US" sz="1200" dirty="0">
              <a:latin typeface="Calibri" pitchFamily="34" charset="0"/>
            </a:endParaRPr>
          </a:p>
        </p:txBody>
      </p:sp>
      <p:sp>
        <p:nvSpPr>
          <p:cNvPr id="7" name="TextBox 6"/>
          <p:cNvSpPr txBox="1"/>
          <p:nvPr/>
        </p:nvSpPr>
        <p:spPr>
          <a:xfrm>
            <a:off x="3276600" y="1447800"/>
            <a:ext cx="2590800" cy="461665"/>
          </a:xfrm>
          <a:prstGeom prst="rect">
            <a:avLst/>
          </a:prstGeom>
          <a:noFill/>
        </p:spPr>
        <p:txBody>
          <a:bodyPr wrap="square" rtlCol="0">
            <a:spAutoFit/>
          </a:bodyPr>
          <a:lstStyle/>
          <a:p>
            <a:r>
              <a:rPr lang="en-US" sz="2400" dirty="0" smtClean="0">
                <a:latin typeface="Calibri" pitchFamily="34" charset="0"/>
              </a:rPr>
              <a:t>A new line is added</a:t>
            </a:r>
            <a:endParaRPr lang="en-US" sz="2400" dirty="0">
              <a:latin typeface="Calibri" pitchFamily="34" charset="0"/>
            </a:endParaRPr>
          </a:p>
        </p:txBody>
      </p:sp>
      <p:cxnSp>
        <p:nvCxnSpPr>
          <p:cNvPr id="9" name="Straight Connector 8"/>
          <p:cNvCxnSpPr/>
          <p:nvPr/>
        </p:nvCxnSpPr>
        <p:spPr>
          <a:xfrm rot="5400000">
            <a:off x="3696494" y="2822775"/>
            <a:ext cx="1751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3699075"/>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0600" y="5710535"/>
            <a:ext cx="7010400" cy="461665"/>
          </a:xfrm>
          <a:prstGeom prst="rect">
            <a:avLst/>
          </a:prstGeom>
          <a:noFill/>
        </p:spPr>
        <p:txBody>
          <a:bodyPr wrap="square" rtlCol="0">
            <a:spAutoFit/>
          </a:bodyPr>
          <a:lstStyle/>
          <a:p>
            <a:pPr algn="ctr"/>
            <a:r>
              <a:rPr lang="en-US" sz="2400" dirty="0" smtClean="0">
                <a:latin typeface="Calibri" pitchFamily="34" charset="0"/>
              </a:rPr>
              <a:t>Example of Type 3 clone fragments</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4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533400" y="2069470"/>
            <a:ext cx="3657600" cy="2308324"/>
          </a:xfrm>
          <a:prstGeom prst="rect">
            <a:avLst/>
          </a:prstGeom>
          <a:noFill/>
          <a:ln w="25400">
            <a:solidFill>
              <a:schemeClr val="accent1"/>
            </a:solidFill>
          </a:ln>
        </p:spPr>
        <p:txBody>
          <a:bodyPr wrap="square" rtlCol="0">
            <a:spAutoFit/>
          </a:bodyPr>
          <a:lstStyle/>
          <a:p>
            <a:r>
              <a:rPr lang="en-US" sz="1600" dirty="0" smtClean="0">
                <a:latin typeface="Calibri" pitchFamily="34" charset="0"/>
              </a:rPr>
              <a:t>public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SumNonRecursive</a:t>
            </a:r>
            <a:r>
              <a:rPr lang="en-US" sz="1600" dirty="0" smtClean="0">
                <a:latin typeface="Calibri" pitchFamily="34" charset="0"/>
              </a:rPr>
              <a:t> (</a:t>
            </a:r>
            <a:r>
              <a:rPr lang="en-US" sz="1600" dirty="0" err="1" smtClean="0">
                <a:latin typeface="Calibri" pitchFamily="34" charset="0"/>
              </a:rPr>
              <a:t>int</a:t>
            </a:r>
            <a:r>
              <a:rPr lang="en-US" sz="1600" dirty="0" smtClean="0">
                <a:latin typeface="Calibri" pitchFamily="34" charset="0"/>
              </a:rPr>
              <a:t>  n)</a:t>
            </a:r>
          </a:p>
          <a:p>
            <a:r>
              <a:rPr lang="en-US" sz="1600" dirty="0" smtClean="0">
                <a:latin typeface="Calibri" pitchFamily="34" charset="0"/>
              </a:rPr>
              <a:t>{</a:t>
            </a:r>
          </a:p>
          <a:p>
            <a:r>
              <a:rPr lang="en-US" sz="1600" dirty="0" smtClean="0">
                <a:latin typeface="Calibri" pitchFamily="34" charset="0"/>
              </a:rPr>
              <a:t>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 = 0, sum = 0;	</a:t>
            </a:r>
          </a:p>
          <a:p>
            <a:r>
              <a:rPr lang="en-US" sz="1600" dirty="0" smtClean="0">
                <a:latin typeface="Calibri" pitchFamily="34" charset="0"/>
              </a:rPr>
              <a:t>        for (</a:t>
            </a:r>
            <a:r>
              <a:rPr lang="en-US" sz="1600" dirty="0" err="1" smtClean="0">
                <a:latin typeface="Calibri" pitchFamily="34" charset="0"/>
              </a:rPr>
              <a:t>i</a:t>
            </a:r>
            <a:r>
              <a:rPr lang="en-US" sz="1600" dirty="0" smtClean="0">
                <a:latin typeface="Calibri" pitchFamily="34" charset="0"/>
              </a:rPr>
              <a:t> = 1; </a:t>
            </a:r>
            <a:r>
              <a:rPr lang="en-US" sz="1600" dirty="0" err="1" smtClean="0">
                <a:latin typeface="Calibri" pitchFamily="34" charset="0"/>
              </a:rPr>
              <a:t>i</a:t>
            </a:r>
            <a:r>
              <a:rPr lang="en-US" sz="1600" dirty="0" smtClean="0">
                <a:latin typeface="Calibri" pitchFamily="34" charset="0"/>
              </a:rPr>
              <a:t> &lt;= n; </a:t>
            </a:r>
            <a:r>
              <a:rPr lang="en-US" sz="1600" dirty="0" err="1" smtClean="0">
                <a:latin typeface="Calibri" pitchFamily="34" charset="0"/>
              </a:rPr>
              <a:t>i</a:t>
            </a:r>
            <a:r>
              <a:rPr lang="en-US" sz="1600" dirty="0" smtClean="0">
                <a:latin typeface="Calibri" pitchFamily="34" charset="0"/>
              </a:rPr>
              <a:t>++)</a:t>
            </a:r>
          </a:p>
          <a:p>
            <a:r>
              <a:rPr lang="en-US" sz="1600" dirty="0" smtClean="0">
                <a:latin typeface="Calibri" pitchFamily="34" charset="0"/>
              </a:rPr>
              <a:t>        {</a:t>
            </a:r>
          </a:p>
          <a:p>
            <a:r>
              <a:rPr lang="en-US" sz="1600" dirty="0" smtClean="0">
                <a:latin typeface="Calibri" pitchFamily="34" charset="0"/>
              </a:rPr>
              <a:t>                sum = sum + </a:t>
            </a:r>
            <a:r>
              <a:rPr lang="en-US" sz="1600" dirty="0" err="1" smtClean="0">
                <a:latin typeface="Calibri" pitchFamily="34" charset="0"/>
              </a:rPr>
              <a:t>i</a:t>
            </a:r>
            <a:r>
              <a:rPr lang="en-US" sz="1600" dirty="0" smtClean="0">
                <a:latin typeface="Calibri" pitchFamily="34" charset="0"/>
              </a:rPr>
              <a:t>;</a:t>
            </a:r>
          </a:p>
          <a:p>
            <a:r>
              <a:rPr lang="en-US" sz="1600" dirty="0" smtClean="0">
                <a:latin typeface="Calibri" pitchFamily="34" charset="0"/>
              </a:rPr>
              <a:t>        }</a:t>
            </a:r>
          </a:p>
          <a:p>
            <a:r>
              <a:rPr lang="en-US" sz="1600" dirty="0" smtClean="0">
                <a:latin typeface="Calibri" pitchFamily="34" charset="0"/>
              </a:rPr>
              <a:t>        return sum;</a:t>
            </a:r>
          </a:p>
          <a:p>
            <a:r>
              <a:rPr lang="en-US" sz="1600" dirty="0" smtClean="0">
                <a:latin typeface="Calibri" pitchFamily="34" charset="0"/>
              </a:rPr>
              <a:t>}</a:t>
            </a:r>
            <a:endParaRPr lang="en-US" sz="1600" dirty="0">
              <a:latin typeface="Calibri" pitchFamily="34" charset="0"/>
            </a:endParaRPr>
          </a:p>
        </p:txBody>
      </p:sp>
      <p:sp>
        <p:nvSpPr>
          <p:cNvPr id="6" name="TextBox 5"/>
          <p:cNvSpPr txBox="1"/>
          <p:nvPr/>
        </p:nvSpPr>
        <p:spPr>
          <a:xfrm>
            <a:off x="4953000" y="2068975"/>
            <a:ext cx="3657600" cy="2800767"/>
          </a:xfrm>
          <a:prstGeom prst="rect">
            <a:avLst/>
          </a:prstGeom>
          <a:noFill/>
          <a:ln w="25400">
            <a:solidFill>
              <a:schemeClr val="accent1"/>
            </a:solidFill>
          </a:ln>
        </p:spPr>
        <p:txBody>
          <a:bodyPr wrap="square" rtlCol="0">
            <a:spAutoFit/>
          </a:bodyPr>
          <a:lstStyle/>
          <a:p>
            <a:r>
              <a:rPr lang="en-US" sz="1600" dirty="0" smtClean="0">
                <a:latin typeface="Calibri" pitchFamily="34" charset="0"/>
              </a:rPr>
              <a:t>public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SumRecursive</a:t>
            </a:r>
            <a:r>
              <a:rPr lang="en-US" sz="1600" dirty="0" smtClean="0">
                <a:latin typeface="Calibri" pitchFamily="34" charset="0"/>
              </a:rPr>
              <a:t> (</a:t>
            </a:r>
            <a:r>
              <a:rPr lang="en-US" sz="1600" dirty="0" err="1" smtClean="0">
                <a:latin typeface="Calibri" pitchFamily="34" charset="0"/>
              </a:rPr>
              <a:t>int</a:t>
            </a:r>
            <a:r>
              <a:rPr lang="en-US" sz="1600" dirty="0" smtClean="0">
                <a:latin typeface="Calibri" pitchFamily="34" charset="0"/>
              </a:rPr>
              <a:t>  n)</a:t>
            </a:r>
          </a:p>
          <a:p>
            <a:r>
              <a:rPr lang="en-US" sz="1600" dirty="0" smtClean="0">
                <a:latin typeface="Calibri" pitchFamily="34" charset="0"/>
              </a:rPr>
              <a:t>{</a:t>
            </a:r>
          </a:p>
          <a:p>
            <a:r>
              <a:rPr lang="en-US" sz="1600" dirty="0" smtClean="0">
                <a:latin typeface="Calibri" pitchFamily="34" charset="0"/>
              </a:rPr>
              <a:t>        if ( n == 0)	</a:t>
            </a:r>
          </a:p>
          <a:p>
            <a:r>
              <a:rPr lang="en-US" sz="1600" dirty="0" smtClean="0">
                <a:latin typeface="Calibri" pitchFamily="34" charset="0"/>
              </a:rPr>
              <a:t>        {</a:t>
            </a:r>
          </a:p>
          <a:p>
            <a:r>
              <a:rPr lang="en-US" sz="1600" dirty="0" smtClean="0">
                <a:latin typeface="Calibri" pitchFamily="34" charset="0"/>
              </a:rPr>
              <a:t>                return 0;</a:t>
            </a:r>
          </a:p>
          <a:p>
            <a:r>
              <a:rPr lang="en-US" sz="1600" dirty="0" smtClean="0">
                <a:latin typeface="Calibri" pitchFamily="34" charset="0"/>
              </a:rPr>
              <a:t>        }</a:t>
            </a:r>
          </a:p>
          <a:p>
            <a:r>
              <a:rPr lang="en-US" sz="1600" dirty="0" smtClean="0">
                <a:latin typeface="Calibri" pitchFamily="34" charset="0"/>
              </a:rPr>
              <a:t>        else</a:t>
            </a:r>
          </a:p>
          <a:p>
            <a:r>
              <a:rPr lang="en-US" sz="1600" dirty="0" smtClean="0">
                <a:latin typeface="Calibri" pitchFamily="34" charset="0"/>
              </a:rPr>
              <a:t>        {</a:t>
            </a:r>
          </a:p>
          <a:p>
            <a:r>
              <a:rPr lang="en-US" sz="1600" dirty="0" smtClean="0">
                <a:latin typeface="Calibri" pitchFamily="34" charset="0"/>
              </a:rPr>
              <a:t>                return n + </a:t>
            </a:r>
            <a:r>
              <a:rPr lang="en-US" sz="1600" dirty="0" err="1" smtClean="0">
                <a:latin typeface="Calibri" pitchFamily="34" charset="0"/>
              </a:rPr>
              <a:t>SumRecursive</a:t>
            </a:r>
            <a:r>
              <a:rPr lang="en-US" sz="1600" dirty="0" smtClean="0">
                <a:latin typeface="Calibri" pitchFamily="34" charset="0"/>
              </a:rPr>
              <a:t> ( n - 1);</a:t>
            </a:r>
          </a:p>
          <a:p>
            <a:r>
              <a:rPr lang="en-US" sz="1600" dirty="0" smtClean="0">
                <a:latin typeface="Calibri" pitchFamily="34" charset="0"/>
              </a:rPr>
              <a:t>        }</a:t>
            </a:r>
          </a:p>
          <a:p>
            <a:r>
              <a:rPr lang="en-US" sz="1600" dirty="0" smtClean="0">
                <a:latin typeface="Calibri" pitchFamily="34" charset="0"/>
              </a:rPr>
              <a:t>}</a:t>
            </a:r>
            <a:endParaRPr lang="en-US" sz="1600" dirty="0">
              <a:latin typeface="Calibri" pitchFamily="34" charset="0"/>
            </a:endParaRPr>
          </a:p>
        </p:txBody>
      </p:sp>
      <p:sp>
        <p:nvSpPr>
          <p:cNvPr id="7" name="TextBox 6"/>
          <p:cNvSpPr txBox="1"/>
          <p:nvPr/>
        </p:nvSpPr>
        <p:spPr>
          <a:xfrm>
            <a:off x="1219200" y="5177135"/>
            <a:ext cx="6400800" cy="461665"/>
          </a:xfrm>
          <a:prstGeom prst="rect">
            <a:avLst/>
          </a:prstGeom>
          <a:noFill/>
        </p:spPr>
        <p:txBody>
          <a:bodyPr wrap="square" rtlCol="0">
            <a:spAutoFit/>
          </a:bodyPr>
          <a:lstStyle/>
          <a:p>
            <a:pPr algn="ctr"/>
            <a:r>
              <a:rPr lang="en-US" sz="2400" dirty="0" smtClean="0">
                <a:latin typeface="Calibri" pitchFamily="34" charset="0"/>
              </a:rPr>
              <a:t>Example of Type 4 Clones</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cs typeface="Times New Roman" pitchFamily="18" charset="0"/>
              </a:rPr>
              <a:t>Impacts of Clones</a:t>
            </a:r>
            <a:endParaRPr lang="en-CA" sz="3200" b="1" dirty="0">
              <a:solidFill>
                <a:schemeClr val="tx1"/>
              </a:solidFill>
              <a:cs typeface="Times New Roman" pitchFamily="18" charset="0"/>
            </a:endParaRPr>
          </a:p>
        </p:txBody>
      </p:sp>
      <p:sp>
        <p:nvSpPr>
          <p:cNvPr id="3" name="Content Placeholder 2"/>
          <p:cNvSpPr>
            <a:spLocks noGrp="1"/>
          </p:cNvSpPr>
          <p:nvPr>
            <p:ph sz="quarter" idx="1"/>
          </p:nvPr>
        </p:nvSpPr>
        <p:spPr>
          <a:xfrm>
            <a:off x="301752" y="1527048"/>
            <a:ext cx="8503920" cy="4873752"/>
          </a:xfrm>
        </p:spPr>
        <p:txBody>
          <a:bodyPr>
            <a:noAutofit/>
          </a:bodyPr>
          <a:lstStyle/>
          <a:p>
            <a:pPr>
              <a:buNone/>
            </a:pPr>
            <a:r>
              <a:rPr lang="en-US" sz="2400" b="1" dirty="0" smtClean="0">
                <a:cs typeface="Times New Roman" pitchFamily="18" charset="0"/>
              </a:rPr>
              <a:t>Clones have dual but contradictory impacts</a:t>
            </a:r>
          </a:p>
          <a:p>
            <a:pPr>
              <a:buFont typeface="Wingdings" pitchFamily="2" charset="2"/>
              <a:buChar char="Ø"/>
            </a:pPr>
            <a:endParaRPr lang="en-US" sz="1600" dirty="0" smtClean="0">
              <a:cs typeface="Times New Roman" pitchFamily="18" charset="0"/>
            </a:endParaRPr>
          </a:p>
          <a:p>
            <a:pPr>
              <a:buClr>
                <a:schemeClr val="tx1"/>
              </a:buClr>
              <a:buFont typeface="Wingdings" pitchFamily="2" charset="2"/>
              <a:buChar char="§"/>
            </a:pPr>
            <a:r>
              <a:rPr lang="en-US" sz="2400" dirty="0" smtClean="0">
                <a:cs typeface="Times New Roman" pitchFamily="18" charset="0"/>
              </a:rPr>
              <a:t>Positive impacts</a:t>
            </a:r>
          </a:p>
          <a:p>
            <a:pPr lvl="1">
              <a:buClr>
                <a:schemeClr val="tx1"/>
              </a:buClr>
              <a:buFont typeface="Wingdings" pitchFamily="2" charset="2"/>
              <a:buChar char="§"/>
            </a:pPr>
            <a:r>
              <a:rPr lang="en-US" sz="2000" dirty="0" smtClean="0">
                <a:cs typeface="Times New Roman" pitchFamily="18" charset="0"/>
              </a:rPr>
              <a:t>Faster development</a:t>
            </a:r>
          </a:p>
          <a:p>
            <a:pPr lvl="1">
              <a:buClr>
                <a:schemeClr val="tx1"/>
              </a:buClr>
              <a:buFont typeface="Wingdings" pitchFamily="2" charset="2"/>
              <a:buChar char="§"/>
            </a:pPr>
            <a:r>
              <a:rPr lang="en-US" sz="2000" dirty="0" smtClean="0">
                <a:cs typeface="Times New Roman" pitchFamily="18" charset="0"/>
              </a:rPr>
              <a:t>Cost reduction</a:t>
            </a:r>
          </a:p>
          <a:p>
            <a:pPr lvl="1">
              <a:buClr>
                <a:schemeClr val="tx1"/>
              </a:buClr>
              <a:buFont typeface="Wingdings" pitchFamily="2" charset="2"/>
              <a:buChar char="§"/>
            </a:pPr>
            <a:r>
              <a:rPr lang="en-US" sz="2000" dirty="0" smtClean="0">
                <a:cs typeface="Times New Roman" pitchFamily="18" charset="0"/>
              </a:rPr>
              <a:t>Program comprehension</a:t>
            </a:r>
          </a:p>
          <a:p>
            <a:pPr>
              <a:buClr>
                <a:schemeClr val="tx1"/>
              </a:buClr>
              <a:buFont typeface="Wingdings" pitchFamily="2" charset="2"/>
              <a:buChar char="§"/>
            </a:pPr>
            <a:endParaRPr lang="en-US" sz="2400" dirty="0" smtClean="0">
              <a:cs typeface="Times New Roman" pitchFamily="18" charset="0"/>
            </a:endParaRPr>
          </a:p>
          <a:p>
            <a:pPr>
              <a:buClr>
                <a:schemeClr val="tx1"/>
              </a:buClr>
              <a:buFont typeface="Wingdings" pitchFamily="2" charset="2"/>
              <a:buChar char="§"/>
            </a:pPr>
            <a:r>
              <a:rPr lang="en-US" sz="2400" dirty="0" smtClean="0">
                <a:cs typeface="Times New Roman" pitchFamily="18" charset="0"/>
              </a:rPr>
              <a:t>Negative impacts</a:t>
            </a:r>
          </a:p>
          <a:p>
            <a:pPr lvl="1">
              <a:buClr>
                <a:schemeClr val="tx1"/>
              </a:buClr>
              <a:buFont typeface="Wingdings" pitchFamily="2" charset="2"/>
              <a:buChar char="§"/>
            </a:pPr>
            <a:r>
              <a:rPr lang="en-US" sz="2000" dirty="0" smtClean="0">
                <a:cs typeface="Times New Roman" pitchFamily="18" charset="0"/>
              </a:rPr>
              <a:t>Hidden bug propagation</a:t>
            </a:r>
          </a:p>
          <a:p>
            <a:pPr lvl="1">
              <a:buClr>
                <a:schemeClr val="tx1"/>
              </a:buClr>
              <a:buFont typeface="Wingdings" pitchFamily="2" charset="2"/>
              <a:buChar char="§"/>
            </a:pPr>
            <a:r>
              <a:rPr lang="en-US" sz="2000" dirty="0" smtClean="0">
                <a:cs typeface="Times New Roman" pitchFamily="18" charset="0"/>
              </a:rPr>
              <a:t>Unintentional inconsistent changes</a:t>
            </a:r>
          </a:p>
          <a:p>
            <a:pPr lvl="1">
              <a:buClr>
                <a:schemeClr val="tx1"/>
              </a:buClr>
              <a:buFont typeface="Wingdings" pitchFamily="2" charset="2"/>
              <a:buChar char="§"/>
            </a:pPr>
            <a:r>
              <a:rPr lang="en-US" sz="2000" dirty="0" smtClean="0">
                <a:cs typeface="Times New Roman" pitchFamily="18" charset="0"/>
              </a:rPr>
              <a:t>High instability</a:t>
            </a:r>
          </a:p>
          <a:p>
            <a:pPr>
              <a:buNone/>
            </a:pPr>
            <a:endParaRPr lang="en-US" sz="2400" dirty="0" smtClean="0">
              <a:cs typeface="Times New Roman" pitchFamily="18" charset="0"/>
            </a:endParaRPr>
          </a:p>
          <a:p>
            <a:endParaRPr lang="en-CA" sz="2400" dirty="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advTm="2123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98080" cy="792162"/>
          </a:xfrm>
        </p:spPr>
        <p:txBody>
          <a:bodyPr/>
          <a:lstStyle/>
          <a:p>
            <a:r>
              <a:rPr lang="en-US" dirty="0" smtClean="0"/>
              <a:t>Impacts of Code Clones</a:t>
            </a:r>
            <a:endParaRPr lang="en-US" dirty="0"/>
          </a:p>
        </p:txBody>
      </p:sp>
      <p:sp>
        <p:nvSpPr>
          <p:cNvPr id="4" name="Slide Number Placeholder 3"/>
          <p:cNvSpPr>
            <a:spLocks noGrp="1"/>
          </p:cNvSpPr>
          <p:nvPr>
            <p:ph type="sldNum" sz="quarter" idx="12"/>
          </p:nvPr>
        </p:nvSpPr>
        <p:spPr/>
        <p:txBody>
          <a:bodyPr/>
          <a:lstStyle/>
          <a:p>
            <a:fld id="{9A11E352-CD1E-4C5E-BC6D-91C9332B13F6}" type="slidenum">
              <a:rPr lang="en-US" smtClean="0">
                <a:solidFill>
                  <a:schemeClr val="tx1"/>
                </a:solidFill>
              </a:rPr>
              <a:pPr/>
              <a:t>8</a:t>
            </a:fld>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Positive sides of code clones	</a:t>
            </a:r>
          </a:p>
          <a:p>
            <a:pPr lvl="1"/>
            <a:r>
              <a:rPr lang="en-US" dirty="0" err="1" smtClean="0"/>
              <a:t>Krinke</a:t>
            </a:r>
            <a:r>
              <a:rPr lang="en-US" dirty="0" smtClean="0"/>
              <a:t>, WCRE 2007</a:t>
            </a:r>
          </a:p>
          <a:p>
            <a:pPr lvl="1"/>
            <a:r>
              <a:rPr lang="en-US" dirty="0" err="1" smtClean="0"/>
              <a:t>Krinke</a:t>
            </a:r>
            <a:r>
              <a:rPr lang="en-US" dirty="0" smtClean="0"/>
              <a:t>, SCAM 2008</a:t>
            </a:r>
          </a:p>
          <a:p>
            <a:pPr lvl="1"/>
            <a:r>
              <a:rPr lang="en-US" dirty="0" err="1" smtClean="0"/>
              <a:t>Krinke</a:t>
            </a:r>
            <a:r>
              <a:rPr lang="en-US" dirty="0" smtClean="0"/>
              <a:t>, IWSC 2011</a:t>
            </a:r>
          </a:p>
          <a:p>
            <a:pPr lvl="1"/>
            <a:r>
              <a:rPr lang="en-US" dirty="0" err="1" smtClean="0"/>
              <a:t>Hotta</a:t>
            </a:r>
            <a:r>
              <a:rPr lang="en-US" dirty="0" smtClean="0"/>
              <a:t> et al., IWPSE 2010</a:t>
            </a:r>
          </a:p>
          <a:p>
            <a:endParaRPr lang="en-US" dirty="0" smtClean="0"/>
          </a:p>
          <a:p>
            <a:r>
              <a:rPr lang="en-US" dirty="0" smtClean="0"/>
              <a:t>Negative impacts of code clones</a:t>
            </a:r>
          </a:p>
          <a:p>
            <a:pPr lvl="1"/>
            <a:r>
              <a:rPr lang="en-US" dirty="0" smtClean="0"/>
              <a:t>Lozano and </a:t>
            </a:r>
            <a:r>
              <a:rPr lang="en-US" dirty="0" err="1" smtClean="0"/>
              <a:t>Wermelinger</a:t>
            </a:r>
            <a:r>
              <a:rPr lang="en-US" dirty="0" smtClean="0"/>
              <a:t>,  IWSC 2010</a:t>
            </a:r>
          </a:p>
          <a:p>
            <a:pPr lvl="1"/>
            <a:r>
              <a:rPr lang="en-US" dirty="0" smtClean="0"/>
              <a:t>Lozano and </a:t>
            </a:r>
            <a:r>
              <a:rPr lang="en-US" dirty="0" err="1" smtClean="0"/>
              <a:t>Wermelinger</a:t>
            </a:r>
            <a:r>
              <a:rPr lang="en-US" dirty="0" smtClean="0"/>
              <a:t>,  ICSM 2008</a:t>
            </a:r>
          </a:p>
          <a:p>
            <a:pPr lvl="1"/>
            <a:r>
              <a:rPr lang="en-US" dirty="0" err="1" smtClean="0"/>
              <a:t>Juergens</a:t>
            </a:r>
            <a:r>
              <a:rPr lang="en-US" dirty="0" smtClean="0"/>
              <a:t> et al., ICSE 2009</a:t>
            </a:r>
          </a:p>
          <a:p>
            <a:pPr lvl="1"/>
            <a:r>
              <a:rPr lang="en-US" dirty="0" err="1" smtClean="0"/>
              <a:t>Mondal</a:t>
            </a:r>
            <a:r>
              <a:rPr lang="en-US" dirty="0" smtClean="0"/>
              <a:t> et al., ACR 2012</a:t>
            </a:r>
          </a:p>
          <a:p>
            <a:pPr lvl="1"/>
            <a:r>
              <a:rPr lang="en-US" dirty="0" err="1" smtClean="0"/>
              <a:t>Lili</a:t>
            </a:r>
            <a:r>
              <a:rPr lang="en-US" dirty="0" smtClean="0"/>
              <a:t> et al., ICSM 2011</a:t>
            </a:r>
          </a:p>
          <a:p>
            <a:endParaRPr lang="en-US" dirty="0"/>
          </a:p>
        </p:txBody>
      </p:sp>
    </p:spTree>
    <p:custDataLst>
      <p:tags r:id="rId1"/>
    </p:custDataLst>
  </p:cSld>
  <p:clrMapOvr>
    <a:masterClrMapping/>
  </p:clrMapOvr>
  <p:transition advTm="1740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Bug-Proneness of Code Clones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normAutofit lnSpcReduction="10000"/>
          </a:bodyPr>
          <a:lstStyle/>
          <a:p>
            <a:r>
              <a:rPr lang="en-US" dirty="0" smtClean="0"/>
              <a:t>Existing </a:t>
            </a:r>
            <a:r>
              <a:rPr lang="en-US" dirty="0" smtClean="0"/>
              <a:t>studies show that code clones are directly related to bugs or inconsistencies in the code base.</a:t>
            </a:r>
          </a:p>
          <a:p>
            <a:pPr lvl="1"/>
            <a:r>
              <a:rPr lang="en-US" dirty="0" smtClean="0"/>
              <a:t>Barbour et al., ICSM 2011</a:t>
            </a:r>
          </a:p>
          <a:p>
            <a:pPr lvl="1"/>
            <a:r>
              <a:rPr lang="en-US" dirty="0" err="1" smtClean="0"/>
              <a:t>Chattergi</a:t>
            </a:r>
            <a:r>
              <a:rPr lang="en-US" dirty="0" smtClean="0"/>
              <a:t> et al., ESEM 2011</a:t>
            </a:r>
          </a:p>
          <a:p>
            <a:pPr lvl="1"/>
            <a:r>
              <a:rPr lang="en-US" dirty="0" smtClean="0"/>
              <a:t>Inoue et al., IWSC 2012</a:t>
            </a:r>
          </a:p>
          <a:p>
            <a:pPr lvl="1"/>
            <a:r>
              <a:rPr lang="en-US" dirty="0" smtClean="0"/>
              <a:t>Jiang et al., ESEC-FSE, 2007</a:t>
            </a:r>
          </a:p>
          <a:p>
            <a:pPr lvl="1"/>
            <a:r>
              <a:rPr lang="en-US" dirty="0" smtClean="0"/>
              <a:t>Li and Ernst, ICSE 2012</a:t>
            </a:r>
          </a:p>
          <a:p>
            <a:pPr lvl="1"/>
            <a:r>
              <a:rPr lang="en-US" dirty="0" smtClean="0"/>
              <a:t>LI et al., OSDI 2004</a:t>
            </a:r>
          </a:p>
          <a:p>
            <a:pPr lvl="1"/>
            <a:r>
              <a:rPr lang="en-US" dirty="0" err="1" smtClean="0"/>
              <a:t>Steidl</a:t>
            </a:r>
            <a:r>
              <a:rPr lang="en-US" dirty="0" smtClean="0"/>
              <a:t> and </a:t>
            </a:r>
            <a:r>
              <a:rPr lang="en-US" dirty="0" err="1" smtClean="0"/>
              <a:t>Göde</a:t>
            </a:r>
            <a:r>
              <a:rPr lang="en-US" dirty="0" smtClean="0"/>
              <a:t>, IWSC 2013</a:t>
            </a:r>
          </a:p>
          <a:p>
            <a:pPr lvl="1"/>
            <a:r>
              <a:rPr lang="en-US" dirty="0" err="1" smtClean="0"/>
              <a:t>Xie</a:t>
            </a:r>
            <a:r>
              <a:rPr lang="en-US" dirty="0" smtClean="0"/>
              <a:t> et al., MSR </a:t>
            </a:r>
            <a:r>
              <a:rPr lang="en-US" dirty="0" smtClean="0"/>
              <a:t>2013</a:t>
            </a:r>
          </a:p>
          <a:p>
            <a:pPr lvl="1"/>
            <a:endParaRPr lang="en-US" dirty="0" smtClean="0"/>
          </a:p>
          <a:p>
            <a:r>
              <a:rPr lang="en-US" dirty="0" smtClean="0"/>
              <a:t>Around 10% to 40% of the bug-fix commits can occur for fixing bugs in code clones.</a:t>
            </a:r>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8|4.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5262</TotalTime>
  <Words>4762</Words>
  <Application>Microsoft Office PowerPoint</Application>
  <PresentationFormat>On-screen Show (4:3)</PresentationFormat>
  <Paragraphs>659</Paragraphs>
  <Slides>41</Slides>
  <Notes>39</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Investigating Context Adaptation Bugs in Code Clones</vt:lpstr>
      <vt:lpstr>Code Clones</vt:lpstr>
      <vt:lpstr>Type 1 Clones</vt:lpstr>
      <vt:lpstr>Type 2 Clones</vt:lpstr>
      <vt:lpstr>Type 3 Clones</vt:lpstr>
      <vt:lpstr>Type 4 Clones</vt:lpstr>
      <vt:lpstr>Impacts of Clones</vt:lpstr>
      <vt:lpstr>Impacts of Code Clones</vt:lpstr>
      <vt:lpstr>Bug-Proneness of Code Clones</vt:lpstr>
      <vt:lpstr>Motivation: Context Bug</vt:lpstr>
      <vt:lpstr>Motivation: Context Bug</vt:lpstr>
      <vt:lpstr>Example 1: Context Bug-fix in Type 2 clones</vt:lpstr>
      <vt:lpstr>Example 2: Context Bug-fix in Type 3 clones</vt:lpstr>
      <vt:lpstr>Example 2: Elaborated</vt:lpstr>
      <vt:lpstr>Example 3: Context bug-fix in Type 1 clones</vt:lpstr>
      <vt:lpstr>Example 4: Context bug-fix in Type 2 clones</vt:lpstr>
      <vt:lpstr>Example 5: Context bug-fix in Type 2 clones</vt:lpstr>
      <vt:lpstr>Motivation</vt:lpstr>
      <vt:lpstr>Context Bug-fix Patterns</vt:lpstr>
      <vt:lpstr>Context Bug-fix Patterns: Pattern 1</vt:lpstr>
      <vt:lpstr>Context Bug-fix Patterns: Pattern 2</vt:lpstr>
      <vt:lpstr>Detecting Context Bug-fix Patterns</vt:lpstr>
      <vt:lpstr>Potential Clone-Pair</vt:lpstr>
      <vt:lpstr>Experimental Setup: Subject Systems</vt:lpstr>
      <vt:lpstr>Experimental Setup: Clone Detection</vt:lpstr>
      <vt:lpstr>Experiment Steps</vt:lpstr>
      <vt:lpstr>Answering RQ 1</vt:lpstr>
      <vt:lpstr>Answering RQ 1</vt:lpstr>
      <vt:lpstr>Answer to RQ 1</vt:lpstr>
      <vt:lpstr>Answering RQ 2</vt:lpstr>
      <vt:lpstr>Answering RQ 2</vt:lpstr>
      <vt:lpstr>Answer to RQ 2</vt:lpstr>
      <vt:lpstr>Answering RQ 3</vt:lpstr>
      <vt:lpstr>Answering RQ 3</vt:lpstr>
      <vt:lpstr>Answer to RQ 3</vt:lpstr>
      <vt:lpstr>Answering RQ 4</vt:lpstr>
      <vt:lpstr>Answering RQ 4</vt:lpstr>
      <vt:lpstr>Answer to RQ 4</vt:lpstr>
      <vt:lpstr>Discussion</vt:lpstr>
      <vt:lpstr>Conclusion</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Fine-Grained Analysis on the Evolutionary Coupling of Cloned Code</dc:title>
  <dc:creator>me</dc:creator>
  <cp:lastModifiedBy>Manishankar Mondal</cp:lastModifiedBy>
  <cp:revision>1049</cp:revision>
  <dcterms:created xsi:type="dcterms:W3CDTF">2006-08-16T00:00:00Z</dcterms:created>
  <dcterms:modified xsi:type="dcterms:W3CDTF">2019-09-28T06:13:51Z</dcterms:modified>
</cp:coreProperties>
</file>