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383" r:id="rId3"/>
    <p:sldId id="405" r:id="rId4"/>
    <p:sldId id="404" r:id="rId5"/>
    <p:sldId id="385" r:id="rId6"/>
    <p:sldId id="386" r:id="rId7"/>
    <p:sldId id="387" r:id="rId8"/>
    <p:sldId id="388" r:id="rId9"/>
    <p:sldId id="360" r:id="rId10"/>
    <p:sldId id="297" r:id="rId11"/>
    <p:sldId id="366" r:id="rId12"/>
    <p:sldId id="361" r:id="rId13"/>
    <p:sldId id="389" r:id="rId14"/>
    <p:sldId id="362" r:id="rId15"/>
    <p:sldId id="390" r:id="rId16"/>
    <p:sldId id="363" r:id="rId17"/>
    <p:sldId id="391" r:id="rId18"/>
    <p:sldId id="392" r:id="rId19"/>
    <p:sldId id="398" r:id="rId20"/>
    <p:sldId id="393" r:id="rId21"/>
    <p:sldId id="394" r:id="rId22"/>
    <p:sldId id="395" r:id="rId23"/>
    <p:sldId id="396" r:id="rId24"/>
    <p:sldId id="397" r:id="rId25"/>
    <p:sldId id="399" r:id="rId26"/>
    <p:sldId id="365" r:id="rId27"/>
    <p:sldId id="401" r:id="rId28"/>
    <p:sldId id="400" r:id="rId29"/>
    <p:sldId id="368" r:id="rId30"/>
    <p:sldId id="369" r:id="rId31"/>
    <p:sldId id="402" r:id="rId32"/>
    <p:sldId id="367" r:id="rId33"/>
    <p:sldId id="370" r:id="rId34"/>
    <p:sldId id="403"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7B98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9175" autoAdjust="0"/>
  </p:normalViewPr>
  <p:slideViewPr>
    <p:cSldViewPr>
      <p:cViewPr varScale="1">
        <p:scale>
          <a:sx n="75" d="100"/>
          <a:sy n="75" d="100"/>
        </p:scale>
        <p:origin x="-263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67A03-FF4B-4D48-AA58-1DC6C92270DC}" type="datetimeFigureOut">
              <a:rPr lang="en-US" smtClean="0"/>
              <a:pPr/>
              <a:t>9/20/2019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477A2D-A094-4F9A-8CD2-2CE502B01E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 we have clear</a:t>
            </a:r>
            <a:r>
              <a:rPr lang="en-US" baseline="0" dirty="0" smtClean="0"/>
              <a:t> concepts about these things?</a:t>
            </a:r>
            <a:endParaRPr lang="en-US"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dirty="0" smtClean="0">
                <a:latin typeface="Times New Roman" pitchFamily="18" charset="0"/>
                <a:cs typeface="Times New Roman" pitchFamily="18" charset="0"/>
              </a:rPr>
              <a:t>Predicting future co-change candidates</a:t>
            </a:r>
          </a:p>
          <a:p>
            <a:r>
              <a:rPr lang="en-US" sz="1200" dirty="0" smtClean="0">
                <a:latin typeface="Times New Roman" pitchFamily="18" charset="0"/>
                <a:cs typeface="Times New Roman" pitchFamily="18" charset="0"/>
              </a:rPr>
              <a:t>-----------------------------------------------</a:t>
            </a:r>
          </a:p>
          <a:p>
            <a:endParaRPr lang="en-US" sz="1200" dirty="0" smtClean="0">
              <a:latin typeface="Times New Roman" pitchFamily="18" charset="0"/>
              <a:cs typeface="Times New Roman" pitchFamily="18" charset="0"/>
            </a:endParaRPr>
          </a:p>
          <a:p>
            <a:r>
              <a:rPr lang="en-US" sz="1200" dirty="0" err="1" smtClean="0">
                <a:latin typeface="Times New Roman" pitchFamily="18" charset="0"/>
                <a:cs typeface="Times New Roman" pitchFamily="18" charset="0"/>
              </a:rPr>
              <a:t>Rolfsnes</a:t>
            </a:r>
            <a:r>
              <a:rPr lang="en-US" sz="1200" dirty="0" smtClean="0">
                <a:latin typeface="Times New Roman" pitchFamily="18" charset="0"/>
                <a:cs typeface="Times New Roman" pitchFamily="18" charset="0"/>
              </a:rPr>
              <a:t> et al., SANER, 2016: Predicting co-change candidates for unseen queries.</a:t>
            </a:r>
          </a:p>
          <a:p>
            <a:endParaRPr lang="en-US" sz="1200" dirty="0" smtClean="0">
              <a:latin typeface="Times New Roman" pitchFamily="18" charset="0"/>
              <a:cs typeface="Times New Roman" pitchFamily="18" charset="0"/>
            </a:endParaRPr>
          </a:p>
          <a:p>
            <a:r>
              <a:rPr lang="en-US" sz="1200" dirty="0" err="1" smtClean="0">
                <a:latin typeface="Times New Roman" pitchFamily="18" charset="0"/>
                <a:cs typeface="Times New Roman" pitchFamily="18" charset="0"/>
              </a:rPr>
              <a:t>Kagdi</a:t>
            </a:r>
            <a:r>
              <a:rPr lang="en-US" sz="1200" dirty="0" smtClean="0">
                <a:latin typeface="Times New Roman" pitchFamily="18" charset="0"/>
                <a:cs typeface="Times New Roman" pitchFamily="18" charset="0"/>
              </a:rPr>
              <a:t> et al., WCRE, 2010: Blending conceptual and evolutionary coupling for predicting co-change candidates.</a:t>
            </a:r>
          </a:p>
          <a:p>
            <a:endParaRPr lang="en-US" sz="1200" dirty="0" smtClean="0">
              <a:latin typeface="Times New Roman" pitchFamily="18" charset="0"/>
              <a:cs typeface="Times New Roman" pitchFamily="18" charset="0"/>
            </a:endParaRPr>
          </a:p>
          <a:p>
            <a:r>
              <a:rPr lang="en-US" sz="1200" dirty="0" smtClean="0"/>
              <a:t>Zimmermann et al. ICSE, 2005: Mining version histories to guide</a:t>
            </a:r>
            <a:r>
              <a:rPr lang="en-US" sz="1200" baseline="0" dirty="0" smtClean="0"/>
              <a:t> software changes.</a:t>
            </a:r>
          </a:p>
          <a:p>
            <a:endParaRPr lang="en-US" sz="1200" baseline="0" dirty="0" smtClean="0"/>
          </a:p>
          <a:p>
            <a:endParaRPr lang="en-US" sz="1200" baseline="0" dirty="0" smtClean="0"/>
          </a:p>
          <a:p>
            <a:endParaRPr lang="en-US" sz="1200" baseline="0" dirty="0" smtClean="0"/>
          </a:p>
          <a:p>
            <a:endParaRPr lang="en-US" sz="1200" baseline="0" dirty="0" smtClean="0"/>
          </a:p>
          <a:p>
            <a:r>
              <a:rPr lang="en-US" sz="1200" baseline="0" dirty="0" smtClean="0"/>
              <a:t>Fault prediction using logical coupling</a:t>
            </a:r>
          </a:p>
          <a:p>
            <a:r>
              <a:rPr lang="en-US" sz="1200" baseline="0" dirty="0" smtClean="0"/>
              <a:t>---------------------------------------------</a:t>
            </a:r>
          </a:p>
          <a:p>
            <a:endParaRPr lang="en-US" sz="1200" baseline="0" dirty="0" smtClean="0"/>
          </a:p>
          <a:p>
            <a:r>
              <a:rPr lang="en-US" sz="1200" dirty="0" err="1" smtClean="0">
                <a:latin typeface="Times New Roman" pitchFamily="18" charset="0"/>
                <a:cs typeface="Times New Roman" pitchFamily="18" charset="0"/>
              </a:rPr>
              <a:t>Ahsan</a:t>
            </a:r>
            <a:r>
              <a:rPr lang="en-US" sz="1200" dirty="0" smtClean="0">
                <a:latin typeface="Times New Roman" pitchFamily="18" charset="0"/>
                <a:cs typeface="Times New Roman" pitchFamily="18" charset="0"/>
              </a:rPr>
              <a:t> and </a:t>
            </a:r>
            <a:r>
              <a:rPr lang="en-US" sz="1200" dirty="0" err="1" smtClean="0">
                <a:latin typeface="Times New Roman" pitchFamily="18" charset="0"/>
                <a:cs typeface="Times New Roman" pitchFamily="18" charset="0"/>
              </a:rPr>
              <a:t>Wotawa</a:t>
            </a:r>
            <a:r>
              <a:rPr lang="en-US" sz="1200" dirty="0" smtClean="0">
                <a:latin typeface="Times New Roman" pitchFamily="18" charset="0"/>
                <a:cs typeface="Times New Roman" pitchFamily="18" charset="0"/>
              </a:rPr>
              <a:t>, IWSM-MENSURA, 2011: Fault prediction using logical coupling.</a:t>
            </a:r>
            <a:endParaRPr lang="en-US" sz="1200" baseline="0" dirty="0" smtClean="0"/>
          </a:p>
          <a:p>
            <a:endParaRPr lang="en-US" sz="1200" baseline="0" dirty="0" smtClean="0"/>
          </a:p>
          <a:p>
            <a:r>
              <a:rPr lang="en-US" sz="1200" dirty="0" err="1" smtClean="0"/>
              <a:t>Tantithamthavorn</a:t>
            </a:r>
            <a:r>
              <a:rPr lang="en-US" sz="1200" dirty="0" smtClean="0"/>
              <a:t>, ACIS, 2013: Improving bug localization using logical coupling.</a:t>
            </a:r>
          </a:p>
          <a:p>
            <a:endParaRPr lang="en-US" sz="1200" baseline="0" dirty="0" smtClean="0"/>
          </a:p>
          <a:p>
            <a:endParaRPr lang="en-US" sz="1200" baseline="0" dirty="0" smtClean="0"/>
          </a:p>
          <a:p>
            <a:endParaRPr lang="en-US" sz="1200" baseline="0" dirty="0" smtClean="0"/>
          </a:p>
          <a:p>
            <a:endParaRPr lang="en-US" sz="1200" baseline="0" dirty="0" smtClean="0"/>
          </a:p>
          <a:p>
            <a:r>
              <a:rPr lang="en-US" sz="1200" baseline="0" dirty="0" smtClean="0"/>
              <a:t>Detecting cross cutting concerns</a:t>
            </a:r>
          </a:p>
          <a:p>
            <a:r>
              <a:rPr lang="en-US" sz="1200" baseline="0" dirty="0" smtClean="0"/>
              <a:t>---------------------------------------</a:t>
            </a:r>
          </a:p>
          <a:p>
            <a:endParaRPr lang="en-US" sz="1200" baseline="0" dirty="0" smtClean="0"/>
          </a:p>
          <a:p>
            <a:r>
              <a:rPr lang="en-US" sz="1200" dirty="0" err="1" smtClean="0">
                <a:latin typeface="Times New Roman" pitchFamily="18" charset="0"/>
                <a:cs typeface="Times New Roman" pitchFamily="18" charset="0"/>
              </a:rPr>
              <a:t>Canfora</a:t>
            </a:r>
            <a:r>
              <a:rPr lang="en-US" sz="1200" dirty="0" smtClean="0">
                <a:latin typeface="Times New Roman" pitchFamily="18" charset="0"/>
                <a:cs typeface="Times New Roman" pitchFamily="18" charset="0"/>
              </a:rPr>
              <a:t>, ICSM, 2006 : Investigated line co-change for detecting cross-cutting concern code.</a:t>
            </a:r>
          </a:p>
          <a:p>
            <a:endParaRPr lang="en-US" sz="1200" baseline="0" dirty="0" smtClean="0"/>
          </a:p>
          <a:p>
            <a:endParaRPr lang="en-US" sz="1200" baseline="0" dirty="0" smtClean="0"/>
          </a:p>
          <a:p>
            <a:endParaRPr lang="en-US" sz="1200" baseline="0" dirty="0" smtClean="0"/>
          </a:p>
          <a:p>
            <a:endParaRPr lang="en-US" sz="1200" baseline="0" dirty="0" smtClean="0"/>
          </a:p>
          <a:p>
            <a:r>
              <a:rPr lang="en-US" dirty="0" smtClean="0">
                <a:latin typeface="Times New Roman" pitchFamily="18" charset="0"/>
                <a:cs typeface="Times New Roman" pitchFamily="18" charset="0"/>
              </a:rPr>
              <a:t>Finding important clones for refactoring and tracking</a:t>
            </a:r>
          </a:p>
          <a:p>
            <a:r>
              <a:rPr lang="en-US" sz="1200" baseline="0" dirty="0" smtClean="0">
                <a:latin typeface="Times New Roman" pitchFamily="18" charset="0"/>
                <a:cs typeface="Times New Roman" pitchFamily="18" charset="0"/>
              </a:rPr>
              <a:t>----------------------------------------------------------------</a:t>
            </a:r>
          </a:p>
          <a:p>
            <a:endParaRPr lang="en-US" sz="1200" baseline="0" dirty="0" smtClean="0"/>
          </a:p>
          <a:p>
            <a:r>
              <a:rPr lang="en-US" sz="1200" dirty="0" smtClean="0">
                <a:latin typeface="Times New Roman" pitchFamily="18" charset="0"/>
                <a:cs typeface="Times New Roman" pitchFamily="18" charset="0"/>
              </a:rPr>
              <a:t>Mondal et al, CSMR-WCRE, 2014: Finding important clones for refactoring through mining association rules.</a:t>
            </a:r>
          </a:p>
          <a:p>
            <a:endParaRPr lang="en-US" sz="1200" dirty="0" smtClean="0">
              <a:latin typeface="Times New Roman" pitchFamily="18" charset="0"/>
              <a:cs typeface="Times New Roman" pitchFamily="18" charset="0"/>
            </a:endParaRPr>
          </a:p>
          <a:p>
            <a:r>
              <a:rPr lang="en-US" sz="1200" dirty="0" smtClean="0">
                <a:latin typeface="Times New Roman" pitchFamily="18" charset="0"/>
                <a:cs typeface="Times New Roman" pitchFamily="18" charset="0"/>
              </a:rPr>
              <a:t>Mondal et al., SCAM, 2014: Finding important clones for refactoring and tracking.</a:t>
            </a:r>
          </a:p>
          <a:p>
            <a:endParaRPr lang="en-US" sz="1200" baseline="0" dirty="0" smtClean="0"/>
          </a:p>
        </p:txBody>
      </p:sp>
      <p:sp>
        <p:nvSpPr>
          <p:cNvPr id="4" name="Slide Number Placeholder 3"/>
          <p:cNvSpPr>
            <a:spLocks noGrp="1"/>
          </p:cNvSpPr>
          <p:nvPr>
            <p:ph type="sldNum" sz="quarter" idx="10"/>
          </p:nvPr>
        </p:nvSpPr>
        <p:spPr/>
        <p:txBody>
          <a:bodyPr/>
          <a:lstStyle/>
          <a:p>
            <a:fld id="{5F477A2D-A094-4F9A-8CD2-2CE502B01E53}"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 we see that</a:t>
            </a:r>
          </a:p>
          <a:p>
            <a:r>
              <a:rPr lang="en-US" dirty="0" smtClean="0"/>
              <a:t>	the</a:t>
            </a:r>
            <a:r>
              <a:rPr lang="en-US" baseline="0" dirty="0" smtClean="0"/>
              <a:t> entity group (E1, E2) co-changed in 4 commits 	- </a:t>
            </a:r>
            <a:r>
              <a:rPr lang="en-US" dirty="0" smtClean="0"/>
              <a:t>C1, C5, C8, C10.</a:t>
            </a:r>
          </a:p>
          <a:p>
            <a:r>
              <a:rPr lang="en-US" dirty="0" smtClean="0"/>
              <a:t>	the entity group (E2, E3) co-changed in 2 commits 	- C3, C7</a:t>
            </a:r>
          </a:p>
          <a:p>
            <a:r>
              <a:rPr lang="en-US" dirty="0" smtClean="0"/>
              <a:t>	the entity</a:t>
            </a:r>
            <a:r>
              <a:rPr lang="en-US" baseline="0" dirty="0" smtClean="0"/>
              <a:t> group (E2, E3, E5) co-changed in 1 commit 	– C3</a:t>
            </a:r>
            <a:endParaRPr lang="en-US" dirty="0" smtClean="0"/>
          </a:p>
          <a:p>
            <a:endParaRPr lang="en-US" dirty="0" smtClean="0"/>
          </a:p>
          <a:p>
            <a:r>
              <a:rPr lang="en-US" dirty="0" smtClean="0"/>
              <a:t>There is no other possible group that co-changed</a:t>
            </a:r>
            <a:r>
              <a:rPr lang="en-US" baseline="0" dirty="0" smtClean="0"/>
              <a:t> in at least one commit.</a:t>
            </a:r>
            <a:endParaRPr lang="en-US" dirty="0" smtClean="0"/>
          </a:p>
          <a:p>
            <a:endParaRPr lang="en-US" dirty="0" smtClean="0"/>
          </a:p>
          <a:p>
            <a:r>
              <a:rPr lang="en-US" dirty="0" smtClean="0"/>
              <a:t>In this example it is</a:t>
            </a:r>
            <a:r>
              <a:rPr lang="en-US" baseline="0" dirty="0" smtClean="0"/>
              <a:t> likely that the entities, `E1’ and ‘E2’, are logically coupled. So, in future, if we attempt to change ‘E1’, we should also think about whether we should change ‘E2’ or not.</a:t>
            </a:r>
            <a:endParaRPr lang="en-US" dirty="0" smtClean="0"/>
          </a:p>
          <a:p>
            <a:endParaRPr lang="en-CA" dirty="0" smtClean="0"/>
          </a:p>
          <a:p>
            <a:endParaRPr lang="en-CA"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Association rule was first introduced by </a:t>
            </a:r>
            <a:r>
              <a:rPr lang="en-CA" dirty="0" err="1" smtClean="0"/>
              <a:t>Agrawal</a:t>
            </a:r>
            <a:r>
              <a:rPr lang="en-CA" dirty="0" smtClean="0"/>
              <a:t> et al. in 1993.</a:t>
            </a:r>
            <a:endParaRPr lang="en-CA"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b="1" dirty="0" smtClean="0"/>
              <a:t>Support:</a:t>
            </a:r>
            <a:r>
              <a:rPr lang="en-CA" dirty="0" smtClean="0"/>
              <a:t> Higher support is</a:t>
            </a:r>
            <a:r>
              <a:rPr lang="en-CA" baseline="0" dirty="0" smtClean="0"/>
              <a:t> an indicator of higher frequency of co-change. Thus, from support measure we get the implication on whether there is a relationship between the constituent methods.</a:t>
            </a:r>
          </a:p>
          <a:p>
            <a:endParaRPr lang="en-CA" baseline="0" dirty="0" smtClean="0"/>
          </a:p>
          <a:p>
            <a:r>
              <a:rPr lang="en-CA" b="1" baseline="0" dirty="0" smtClean="0"/>
              <a:t>Confidence:</a:t>
            </a:r>
            <a:r>
              <a:rPr lang="en-CA" baseline="0" dirty="0" smtClean="0"/>
              <a:t> Confidence determines changes in which entity will trigger changes to which other entities.</a:t>
            </a:r>
          </a:p>
          <a:p>
            <a:endParaRPr lang="en-CA" baseline="0" dirty="0" smtClean="0"/>
          </a:p>
          <a:p>
            <a:r>
              <a:rPr lang="en-CA" baseline="0" dirty="0" smtClean="0"/>
              <a:t>We consider the following two association rules</a:t>
            </a:r>
          </a:p>
          <a:p>
            <a:endParaRPr lang="en-CA" baseline="0" dirty="0" smtClean="0"/>
          </a:p>
          <a:p>
            <a:r>
              <a:rPr lang="en-CA" baseline="0" dirty="0" smtClean="0"/>
              <a:t>	x =&gt; y (confidence = 0.5)</a:t>
            </a:r>
          </a:p>
          <a:p>
            <a:r>
              <a:rPr lang="en-CA" baseline="0" dirty="0" smtClean="0"/>
              <a:t>	y =&gt; x (confidence = 0.75)</a:t>
            </a:r>
          </a:p>
          <a:p>
            <a:endParaRPr lang="en-CA" baseline="0" dirty="0" smtClean="0"/>
          </a:p>
          <a:p>
            <a:r>
              <a:rPr lang="en-CA" baseline="0" dirty="0" smtClean="0"/>
              <a:t>From these two association rules we understand the followings.</a:t>
            </a:r>
          </a:p>
          <a:p>
            <a:endParaRPr lang="en-CA" baseline="0" dirty="0" smtClean="0"/>
          </a:p>
          <a:p>
            <a:r>
              <a:rPr lang="en-CA" baseline="0" dirty="0" smtClean="0"/>
              <a:t>	There is a higher probability that a change in y will require a change in x.</a:t>
            </a:r>
          </a:p>
          <a:p>
            <a:r>
              <a:rPr lang="en-CA" baseline="0" dirty="0" smtClean="0"/>
              <a:t>	There is a comparatively lower probability that a change in x will require a change in y.</a:t>
            </a:r>
            <a:endParaRPr lang="en-CA" dirty="0" smtClean="0"/>
          </a:p>
        </p:txBody>
      </p:sp>
      <p:sp>
        <p:nvSpPr>
          <p:cNvPr id="4" name="Slide Number Placeholder 3"/>
          <p:cNvSpPr>
            <a:spLocks noGrp="1"/>
          </p:cNvSpPr>
          <p:nvPr>
            <p:ph type="sldNum" sz="quarter" idx="10"/>
          </p:nvPr>
        </p:nvSpPr>
        <p:spPr/>
        <p:txBody>
          <a:bodyPr/>
          <a:lstStyle/>
          <a:p>
            <a:fld id="{5F477A2D-A094-4F9A-8CD2-2CE502B01E53}"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As written in the slide.</a:t>
            </a:r>
            <a:endParaRPr lang="en-CA"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a:t>
            </a:r>
            <a:r>
              <a:rPr lang="en-US" baseline="0" dirty="0" smtClean="0"/>
              <a:t> we understand something more from these confidences? About their comparative strengths of coupling.</a:t>
            </a:r>
            <a:endParaRPr lang="en-US"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18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figure shows the evolution of four program entities E1 to E4 of a subject system through eight commit operations C1 to C8. From the evolution history it is clear that the entities E1 and E2 have evolutionary coupling, because they co-changed (i.e., changed together) in two commit operations: C1 and C3. The entities E2 and E3 also exhibit evolutionary coupling, because they co-changed in the commit operations: C5, C7, and C8. However, the entities E1 and E3 never co-changed and thus, according to the current consideration of evolutionary coupling, E1 and E3 do not have such a coupling between them. We cannot derive any association rules considering these two entities (E1 and E3). However, our idea is to realize a coupling even between E1 and E3, because both of them have coupling with a single entity, E2. This coupling that we propose to realize between E1 and E3 has been denoted as transitive evolutionary coupling in our research. From the figure it is clear that the entity E4 does not exhibit evolutionary coupling with any of the other entities.</a:t>
            </a:r>
            <a:endParaRPr lang="en-US"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477A2D-A094-4F9A-8CD2-2CE502B01E53}"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F02C17F-7206-41C3-BB9F-4AAFD3D5F938}" type="datetime1">
              <a:rPr lang="en-US" smtClean="0"/>
              <a:pPr/>
              <a:t>9/20/2019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7221832-D5D8-4C66-B878-7C7091FF14B9}"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2DD5AD-01F2-4E44-BD40-C5A8F861044B}"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B6636792-DD49-4B8D-9EAD-CB09EFDBF9AA}" type="datetime1">
              <a:rPr lang="en-US" smtClean="0"/>
              <a:pPr/>
              <a:t>9/20/2019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lvl1pPr>
              <a:buClrTx/>
              <a:buFont typeface="Wingdings" pitchFamily="2" charset="2"/>
              <a:buChar char="§"/>
              <a:defRPr sz="2400"/>
            </a:lvl1pPr>
            <a:lvl2pPr>
              <a:buClrTx/>
              <a:buFont typeface="Wingdings" pitchFamily="2" charset="2"/>
              <a:buChar char="§"/>
              <a:defRPr sz="2000">
                <a:solidFill>
                  <a:schemeClr val="tx1"/>
                </a:solidFill>
              </a:defRPr>
            </a:lvl2pPr>
            <a:lvl3pPr>
              <a:buClrTx/>
              <a:buFont typeface="Wingdings" pitchFamily="2" charset="2"/>
              <a:buChar char="§"/>
              <a:defRPr sz="1800"/>
            </a:lvl3pPr>
            <a:lvl4pPr>
              <a:buClrTx/>
              <a:buFont typeface="Wingdings" pitchFamily="2" charset="2"/>
              <a:buChar char="§"/>
              <a:defRPr sz="1800">
                <a:solidFill>
                  <a:schemeClr val="tx1"/>
                </a:solidFill>
              </a:defRPr>
            </a:lvl4pPr>
            <a:lvl5pPr>
              <a:buClrTx/>
              <a:buFont typeface="Wingdings" pitchFamily="2" charset="2"/>
              <a:buChar char="§"/>
              <a:defRPr sz="1800"/>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1AF1318-290B-4386-B08F-8D9EB8427793}" type="datetime1">
              <a:rPr lang="en-US" smtClean="0"/>
              <a:pPr/>
              <a:t>9/20/2019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D24F77C-9EC2-41D7-BFCF-8B28E488ECB8}" type="datetime1">
              <a:rPr lang="en-US" smtClean="0"/>
              <a:pPr/>
              <a:t>9/20/2019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CF4839C-9BEE-43C8-A1BC-B85947E4DFC2}" type="datetime1">
              <a:rPr lang="en-US" smtClean="0"/>
              <a:pPr/>
              <a:t>9/20/2019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9F4093-D914-443E-8D07-CA1BEE69FB63}" type="datetime1">
              <a:rPr lang="en-US" smtClean="0"/>
              <a:pPr/>
              <a:t>9/20/2019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300CEAE-3742-4587-AB43-E3348B16B23B}" type="datetime1">
              <a:rPr lang="en-US" smtClean="0"/>
              <a:pPr/>
              <a:t>9/20/2019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CBD6915-01E6-4103-9D8D-9CD87E38AF60}" type="datetime1">
              <a:rPr lang="en-US" smtClean="0"/>
              <a:pPr/>
              <a:t>9/20/2019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9A74692-9421-4022-8DBB-474D8E234EE9}" type="datetime1">
              <a:rPr lang="en-US" smtClean="0"/>
              <a:pPr/>
              <a:t>9/20/2019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userDrawn="1"/>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F1BF0C8-8E84-4416-9BD2-44B226745072}" type="datetime1">
              <a:rPr lang="en-US" smtClean="0"/>
              <a:pPr/>
              <a:t>9/20/2019</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userDrawn="1"/>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userDrawn="1"/>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b="1" kern="1200">
          <a:solidFill>
            <a:schemeClr val="tx1"/>
          </a:solidFill>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mazon.com/Concurrent-Programming-Principles-Greg-Andrews/dp/0805300864" TargetMode="External"/><Relationship Id="rId2" Type="http://schemas.openxmlformats.org/officeDocument/2006/relationships/hyperlink" Target="https://www.youtube.com/watch?v=Lkcvrxj0eLY&amp;t=900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382000" cy="1447800"/>
          </a:xfrm>
        </p:spPr>
        <p:txBody>
          <a:bodyPr>
            <a:noAutofit/>
          </a:bodyPr>
          <a:lstStyle/>
          <a:p>
            <a:r>
              <a:rPr lang="en-US" sz="3200" dirty="0" smtClean="0">
                <a:solidFill>
                  <a:schemeClr val="tx1"/>
                </a:solidFill>
              </a:rPr>
              <a:t>Evolutionary Coupling</a:t>
            </a:r>
            <a:endParaRPr lang="en-CA" sz="3200" b="1" dirty="0">
              <a:solidFill>
                <a:schemeClr val="tx1"/>
              </a:solidFill>
              <a:latin typeface="Times New Roman" pitchFamily="18" charset="0"/>
              <a:cs typeface="Times New Roman"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1</a:t>
            </a:fld>
            <a:endParaRPr lang="en-US"/>
          </a:p>
        </p:txBody>
      </p:sp>
      <p:sp>
        <p:nvSpPr>
          <p:cNvPr id="4" name="TextBox 3"/>
          <p:cNvSpPr txBox="1"/>
          <p:nvPr/>
        </p:nvSpPr>
        <p:spPr>
          <a:xfrm>
            <a:off x="2209800" y="4114800"/>
            <a:ext cx="4572000" cy="369332"/>
          </a:xfrm>
          <a:prstGeom prst="rect">
            <a:avLst/>
          </a:prstGeom>
          <a:noFill/>
        </p:spPr>
        <p:txBody>
          <a:bodyPr wrap="square" rtlCol="0">
            <a:spAutoFit/>
          </a:bodyPr>
          <a:lstStyle/>
          <a:p>
            <a:pPr algn="ctr"/>
            <a:r>
              <a:rPr lang="en-US" dirty="0" smtClean="0"/>
              <a:t>Presented by Manishankar Mondal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b="1" dirty="0" smtClean="0">
                <a:solidFill>
                  <a:schemeClr val="tx1"/>
                </a:solidFill>
                <a:latin typeface="Times New Roman" pitchFamily="18" charset="0"/>
                <a:cs typeface="Times New Roman" pitchFamily="18" charset="0"/>
              </a:rPr>
              <a:t>Example of Evolutionary Coupling</a:t>
            </a:r>
            <a:endParaRPr lang="en-CA" sz="3200" b="1" dirty="0">
              <a:solidFill>
                <a:schemeClr val="tx1"/>
              </a:solidFill>
              <a:latin typeface="Times New Roman" pitchFamily="18" charset="0"/>
              <a:cs typeface="Times New Roman" pitchFamily="18" charset="0"/>
            </a:endParaRPr>
          </a:p>
        </p:txBody>
      </p:sp>
      <p:sp>
        <p:nvSpPr>
          <p:cNvPr id="4" name="Oval 3"/>
          <p:cNvSpPr/>
          <p:nvPr/>
        </p:nvSpPr>
        <p:spPr>
          <a:xfrm>
            <a:off x="6020874" y="2179559"/>
            <a:ext cx="381000" cy="609600"/>
          </a:xfrm>
          <a:prstGeom prst="ellipse">
            <a:avLst/>
          </a:prstGeom>
          <a:solidFill>
            <a:schemeClr val="accent1">
              <a:alpha val="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3887274" y="2191282"/>
            <a:ext cx="381000" cy="609600"/>
          </a:xfrm>
          <a:prstGeom prst="ellipse">
            <a:avLst/>
          </a:prstGeom>
          <a:solidFill>
            <a:schemeClr val="accent1">
              <a:alpha val="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1120628" y="2179559"/>
            <a:ext cx="381000" cy="609600"/>
          </a:xfrm>
          <a:prstGeom prst="ellipse">
            <a:avLst/>
          </a:prstGeom>
          <a:solidFill>
            <a:schemeClr val="accent1">
              <a:alpha val="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1201738" y="22269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9" name="Oval 8"/>
          <p:cNvSpPr/>
          <p:nvPr/>
        </p:nvSpPr>
        <p:spPr>
          <a:xfrm>
            <a:off x="2571750"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0" name="Straight Arrow Connector 9"/>
          <p:cNvCxnSpPr/>
          <p:nvPr/>
        </p:nvCxnSpPr>
        <p:spPr>
          <a:xfrm>
            <a:off x="1460500" y="23444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295650"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2" name="Straight Arrow Connector 11"/>
          <p:cNvCxnSpPr/>
          <p:nvPr/>
        </p:nvCxnSpPr>
        <p:spPr>
          <a:xfrm>
            <a:off x="2849563" y="23444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652963"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4" name="Straight Arrow Connector 13"/>
          <p:cNvCxnSpPr/>
          <p:nvPr/>
        </p:nvCxnSpPr>
        <p:spPr>
          <a:xfrm>
            <a:off x="3560763" y="23444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22888"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6" name="Straight Arrow Connector 15"/>
          <p:cNvCxnSpPr/>
          <p:nvPr/>
        </p:nvCxnSpPr>
        <p:spPr>
          <a:xfrm>
            <a:off x="4930775" y="23444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957638" y="22269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8" name="Straight Arrow Connector 17"/>
          <p:cNvCxnSpPr/>
          <p:nvPr/>
        </p:nvCxnSpPr>
        <p:spPr>
          <a:xfrm>
            <a:off x="4246563" y="23444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201738"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20" name="Oval 19"/>
          <p:cNvSpPr/>
          <p:nvPr/>
        </p:nvSpPr>
        <p:spPr>
          <a:xfrm>
            <a:off x="2571750"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21" name="Straight Arrow Connector 20"/>
          <p:cNvCxnSpPr/>
          <p:nvPr/>
        </p:nvCxnSpPr>
        <p:spPr>
          <a:xfrm>
            <a:off x="1446213" y="26333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95650" y="25317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23" name="Straight Arrow Connector 22"/>
          <p:cNvCxnSpPr/>
          <p:nvPr/>
        </p:nvCxnSpPr>
        <p:spPr>
          <a:xfrm>
            <a:off x="2835275" y="26333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4652963" y="25317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25" name="Straight Arrow Connector 24"/>
          <p:cNvCxnSpPr/>
          <p:nvPr/>
        </p:nvCxnSpPr>
        <p:spPr>
          <a:xfrm>
            <a:off x="3546475" y="26333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322888"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27" name="Straight Arrow Connector 26"/>
          <p:cNvCxnSpPr/>
          <p:nvPr/>
        </p:nvCxnSpPr>
        <p:spPr>
          <a:xfrm>
            <a:off x="4916488" y="26333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957638"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29" name="Straight Arrow Connector 28"/>
          <p:cNvCxnSpPr/>
          <p:nvPr/>
        </p:nvCxnSpPr>
        <p:spPr>
          <a:xfrm>
            <a:off x="4232275" y="26333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1201738" y="28381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31" name="Oval 30"/>
          <p:cNvSpPr/>
          <p:nvPr/>
        </p:nvSpPr>
        <p:spPr>
          <a:xfrm>
            <a:off x="2571750" y="2838128"/>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32" name="Straight Arrow Connector 31"/>
          <p:cNvCxnSpPr/>
          <p:nvPr/>
        </p:nvCxnSpPr>
        <p:spPr>
          <a:xfrm>
            <a:off x="1446213" y="29381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295650" y="28381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34" name="Straight Arrow Connector 33"/>
          <p:cNvCxnSpPr/>
          <p:nvPr/>
        </p:nvCxnSpPr>
        <p:spPr>
          <a:xfrm>
            <a:off x="2835275" y="29381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52963" y="28381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36" name="Straight Arrow Connector 35"/>
          <p:cNvCxnSpPr/>
          <p:nvPr/>
        </p:nvCxnSpPr>
        <p:spPr>
          <a:xfrm>
            <a:off x="3546475" y="29381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322888" y="2838128"/>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38" name="Straight Arrow Connector 37"/>
          <p:cNvCxnSpPr/>
          <p:nvPr/>
        </p:nvCxnSpPr>
        <p:spPr>
          <a:xfrm>
            <a:off x="4916488" y="29381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3957638" y="28381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40" name="Straight Arrow Connector 39"/>
          <p:cNvCxnSpPr/>
          <p:nvPr/>
        </p:nvCxnSpPr>
        <p:spPr>
          <a:xfrm>
            <a:off x="4232275" y="29381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1201738"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42" name="Oval 41"/>
          <p:cNvSpPr/>
          <p:nvPr/>
        </p:nvSpPr>
        <p:spPr>
          <a:xfrm>
            <a:off x="2571750"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43" name="Straight Arrow Connector 42"/>
          <p:cNvCxnSpPr/>
          <p:nvPr/>
        </p:nvCxnSpPr>
        <p:spPr>
          <a:xfrm>
            <a:off x="1446213" y="3244528"/>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3295650"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45" name="Straight Arrow Connector 44"/>
          <p:cNvCxnSpPr/>
          <p:nvPr/>
        </p:nvCxnSpPr>
        <p:spPr>
          <a:xfrm>
            <a:off x="2835275" y="3244528"/>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4652963"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47" name="Straight Arrow Connector 46"/>
          <p:cNvCxnSpPr/>
          <p:nvPr/>
        </p:nvCxnSpPr>
        <p:spPr>
          <a:xfrm>
            <a:off x="3546475" y="3244528"/>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322888"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49" name="Straight Arrow Connector 48"/>
          <p:cNvCxnSpPr/>
          <p:nvPr/>
        </p:nvCxnSpPr>
        <p:spPr>
          <a:xfrm>
            <a:off x="4916488" y="3244528"/>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957638" y="3142928"/>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51" name="Straight Arrow Connector 50"/>
          <p:cNvCxnSpPr/>
          <p:nvPr/>
        </p:nvCxnSpPr>
        <p:spPr>
          <a:xfrm>
            <a:off x="4232275" y="3244528"/>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201738" y="346360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53" name="Oval 52"/>
          <p:cNvSpPr/>
          <p:nvPr/>
        </p:nvSpPr>
        <p:spPr>
          <a:xfrm>
            <a:off x="2571750" y="346360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54" name="Straight Arrow Connector 53"/>
          <p:cNvCxnSpPr/>
          <p:nvPr/>
        </p:nvCxnSpPr>
        <p:spPr>
          <a:xfrm>
            <a:off x="1446213" y="35636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295650" y="346360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56" name="Straight Arrow Connector 55"/>
          <p:cNvCxnSpPr/>
          <p:nvPr/>
        </p:nvCxnSpPr>
        <p:spPr>
          <a:xfrm>
            <a:off x="2835275" y="35636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4652963" y="346360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58" name="Straight Arrow Connector 57"/>
          <p:cNvCxnSpPr/>
          <p:nvPr/>
        </p:nvCxnSpPr>
        <p:spPr>
          <a:xfrm>
            <a:off x="3546475" y="35636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322888" y="346360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60" name="Straight Arrow Connector 59"/>
          <p:cNvCxnSpPr/>
          <p:nvPr/>
        </p:nvCxnSpPr>
        <p:spPr>
          <a:xfrm>
            <a:off x="4916488" y="35636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3957638" y="346360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62" name="Straight Arrow Connector 61"/>
          <p:cNvCxnSpPr/>
          <p:nvPr/>
        </p:nvCxnSpPr>
        <p:spPr>
          <a:xfrm>
            <a:off x="4232275" y="35636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TextBox 59"/>
          <p:cNvSpPr txBox="1">
            <a:spLocks noChangeArrowheads="1"/>
          </p:cNvSpPr>
          <p:nvPr/>
        </p:nvSpPr>
        <p:spPr bwMode="auto">
          <a:xfrm>
            <a:off x="685800" y="2160265"/>
            <a:ext cx="576263" cy="1616075"/>
          </a:xfrm>
          <a:prstGeom prst="rect">
            <a:avLst/>
          </a:prstGeom>
          <a:noFill/>
          <a:ln w="9525">
            <a:noFill/>
            <a:miter lim="800000"/>
            <a:headEnd/>
            <a:tailEnd/>
          </a:ln>
        </p:spPr>
        <p:txBody>
          <a:bodyPr>
            <a:spAutoFit/>
          </a:bodyPr>
          <a:lstStyle/>
          <a:p>
            <a:r>
              <a:rPr lang="en-CA" sz="1600" dirty="0" smtClean="0">
                <a:latin typeface="Times New Roman" pitchFamily="18" charset="0"/>
                <a:cs typeface="Times New Roman" pitchFamily="18" charset="0"/>
              </a:rPr>
              <a:t>E1</a:t>
            </a:r>
            <a:endParaRPr lang="en-CA" sz="1600" dirty="0">
              <a:latin typeface="Times New Roman" pitchFamily="18" charset="0"/>
              <a:cs typeface="Times New Roman" pitchFamily="18" charset="0"/>
            </a:endParaRPr>
          </a:p>
          <a:p>
            <a:endParaRPr lang="en-CA" sz="300" dirty="0">
              <a:latin typeface="Times New Roman" pitchFamily="18" charset="0"/>
              <a:cs typeface="Times New Roman" pitchFamily="18" charset="0"/>
            </a:endParaRPr>
          </a:p>
          <a:p>
            <a:r>
              <a:rPr lang="en-CA" sz="1600" dirty="0" smtClean="0">
                <a:latin typeface="Times New Roman" pitchFamily="18" charset="0"/>
                <a:cs typeface="Times New Roman" pitchFamily="18" charset="0"/>
              </a:rPr>
              <a:t>E2</a:t>
            </a:r>
            <a:endParaRPr lang="en-CA" sz="16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r>
              <a:rPr lang="en-CA" sz="1600" dirty="0" smtClean="0">
                <a:latin typeface="Times New Roman" pitchFamily="18" charset="0"/>
                <a:cs typeface="Times New Roman" pitchFamily="18" charset="0"/>
              </a:rPr>
              <a:t>E3</a:t>
            </a:r>
            <a:endParaRPr lang="en-CA" sz="1600" dirty="0">
              <a:latin typeface="Times New Roman" pitchFamily="18" charset="0"/>
              <a:cs typeface="Times New Roman" pitchFamily="18" charset="0"/>
            </a:endParaRPr>
          </a:p>
          <a:p>
            <a:endParaRPr lang="en-CA" sz="400" dirty="0">
              <a:latin typeface="Times New Roman" pitchFamily="18" charset="0"/>
              <a:cs typeface="Times New Roman" pitchFamily="18" charset="0"/>
            </a:endParaRPr>
          </a:p>
          <a:p>
            <a:r>
              <a:rPr lang="en-CA" sz="1600" dirty="0" smtClean="0">
                <a:latin typeface="Times New Roman" pitchFamily="18" charset="0"/>
                <a:cs typeface="Times New Roman" pitchFamily="18" charset="0"/>
              </a:rPr>
              <a:t>E4</a:t>
            </a:r>
            <a:endParaRPr lang="en-CA" sz="16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r>
              <a:rPr lang="en-CA" sz="1600" dirty="0" smtClean="0">
                <a:latin typeface="Times New Roman" pitchFamily="18" charset="0"/>
                <a:cs typeface="Times New Roman" pitchFamily="18" charset="0"/>
              </a:rPr>
              <a:t>E5</a:t>
            </a:r>
            <a:endParaRPr lang="en-CA" sz="1600" dirty="0">
              <a:latin typeface="Times New Roman" pitchFamily="18" charset="0"/>
              <a:cs typeface="Times New Roman" pitchFamily="18" charset="0"/>
            </a:endParaRPr>
          </a:p>
        </p:txBody>
      </p:sp>
      <p:sp>
        <p:nvSpPr>
          <p:cNvPr id="64" name="TextBox 60"/>
          <p:cNvSpPr txBox="1">
            <a:spLocks noChangeArrowheads="1"/>
          </p:cNvSpPr>
          <p:nvPr/>
        </p:nvSpPr>
        <p:spPr bwMode="auto">
          <a:xfrm>
            <a:off x="1108075" y="1763390"/>
            <a:ext cx="7546975" cy="338554"/>
          </a:xfrm>
          <a:prstGeom prst="rect">
            <a:avLst/>
          </a:prstGeom>
          <a:noFill/>
          <a:ln w="9525">
            <a:noFill/>
            <a:miter lim="800000"/>
            <a:headEnd/>
            <a:tailEnd/>
          </a:ln>
        </p:spPr>
        <p:txBody>
          <a:bodyPr>
            <a:spAutoFit/>
          </a:bodyPr>
          <a:lstStyle/>
          <a:p>
            <a:r>
              <a:rPr lang="en-CA" sz="1600" dirty="0">
                <a:latin typeface="Times New Roman" pitchFamily="18" charset="0"/>
                <a:cs typeface="Times New Roman" pitchFamily="18" charset="0"/>
              </a:rPr>
              <a:t>C1         </a:t>
            </a:r>
            <a:r>
              <a:rPr lang="en-CA" sz="1600" dirty="0" smtClean="0">
                <a:latin typeface="Times New Roman" pitchFamily="18" charset="0"/>
                <a:cs typeface="Times New Roman" pitchFamily="18" charset="0"/>
              </a:rPr>
              <a:t>C2         C3         C4         C5         C6        C7           C8         C9        C10      C11</a:t>
            </a:r>
            <a:endParaRPr lang="en-CA" sz="1600" baseline="-25000" dirty="0">
              <a:latin typeface="Times New Roman" pitchFamily="18" charset="0"/>
              <a:cs typeface="Times New Roman" pitchFamily="18" charset="0"/>
            </a:endParaRPr>
          </a:p>
        </p:txBody>
      </p:sp>
      <p:cxnSp>
        <p:nvCxnSpPr>
          <p:cNvPr id="65" name="Straight Connector 64"/>
          <p:cNvCxnSpPr/>
          <p:nvPr/>
        </p:nvCxnSpPr>
        <p:spPr>
          <a:xfrm>
            <a:off x="160337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2"/>
          <p:cNvSpPr txBox="1">
            <a:spLocks noChangeArrowheads="1"/>
          </p:cNvSpPr>
          <p:nvPr/>
        </p:nvSpPr>
        <p:spPr bwMode="auto">
          <a:xfrm>
            <a:off x="882650" y="3790890"/>
            <a:ext cx="1981199" cy="400110"/>
          </a:xfrm>
          <a:prstGeom prst="rect">
            <a:avLst/>
          </a:prstGeom>
          <a:noFill/>
          <a:ln w="9525">
            <a:noFill/>
            <a:miter lim="800000"/>
            <a:headEnd/>
            <a:tailEnd/>
          </a:ln>
        </p:spPr>
        <p:txBody>
          <a:bodyPr wrap="square">
            <a:spAutoFit/>
          </a:bodyPr>
          <a:lstStyle/>
          <a:p>
            <a:r>
              <a:rPr lang="en-CA" sz="2000" dirty="0" smtClean="0">
                <a:latin typeface="Times New Roman" pitchFamily="18" charset="0"/>
                <a:cs typeface="Times New Roman" pitchFamily="18" charset="0"/>
              </a:rPr>
              <a:t> </a:t>
            </a:r>
            <a:r>
              <a:rPr lang="en-CA" dirty="0" smtClean="0">
                <a:latin typeface="Times New Roman" pitchFamily="18" charset="0"/>
                <a:cs typeface="Times New Roman" pitchFamily="18" charset="0"/>
              </a:rPr>
              <a:t>= Entity changed</a:t>
            </a:r>
            <a:endParaRPr lang="en-CA" dirty="0">
              <a:latin typeface="Times New Roman" pitchFamily="18" charset="0"/>
              <a:cs typeface="Times New Roman" pitchFamily="18" charset="0"/>
            </a:endParaRPr>
          </a:p>
        </p:txBody>
      </p:sp>
      <p:sp>
        <p:nvSpPr>
          <p:cNvPr id="67" name="TextBox 63"/>
          <p:cNvSpPr txBox="1">
            <a:spLocks noChangeArrowheads="1"/>
          </p:cNvSpPr>
          <p:nvPr/>
        </p:nvSpPr>
        <p:spPr bwMode="auto">
          <a:xfrm>
            <a:off x="3092451" y="3820790"/>
            <a:ext cx="2895600" cy="369332"/>
          </a:xfrm>
          <a:prstGeom prst="rect">
            <a:avLst/>
          </a:prstGeom>
          <a:noFill/>
          <a:ln w="9525">
            <a:noFill/>
            <a:miter lim="800000"/>
            <a:headEnd/>
            <a:tailEnd/>
          </a:ln>
        </p:spPr>
        <p:txBody>
          <a:bodyPr wrap="square">
            <a:spAutoFit/>
          </a:bodyPr>
          <a:lstStyle/>
          <a:p>
            <a:r>
              <a:rPr lang="en-CA" dirty="0" smtClean="0">
                <a:latin typeface="Times New Roman" pitchFamily="18" charset="0"/>
                <a:cs typeface="Times New Roman" pitchFamily="18" charset="0"/>
              </a:rPr>
              <a:t> = Entity </a:t>
            </a:r>
            <a:r>
              <a:rPr lang="en-CA" dirty="0">
                <a:latin typeface="Times New Roman" pitchFamily="18" charset="0"/>
                <a:cs typeface="Times New Roman" pitchFamily="18" charset="0"/>
              </a:rPr>
              <a:t>remains unchanged</a:t>
            </a:r>
          </a:p>
        </p:txBody>
      </p:sp>
      <p:sp>
        <p:nvSpPr>
          <p:cNvPr id="68" name="TextBox 67"/>
          <p:cNvSpPr txBox="1">
            <a:spLocks noChangeArrowheads="1"/>
          </p:cNvSpPr>
          <p:nvPr/>
        </p:nvSpPr>
        <p:spPr bwMode="auto">
          <a:xfrm>
            <a:off x="6050182" y="3820790"/>
            <a:ext cx="2712818" cy="369332"/>
          </a:xfrm>
          <a:prstGeom prst="rect">
            <a:avLst/>
          </a:prstGeom>
          <a:noFill/>
          <a:ln w="9525">
            <a:noFill/>
            <a:miter lim="800000"/>
            <a:headEnd/>
            <a:tailEnd/>
          </a:ln>
        </p:spPr>
        <p:txBody>
          <a:bodyPr wrap="square">
            <a:spAutoFit/>
          </a:bodyPr>
          <a:lstStyle/>
          <a:p>
            <a:r>
              <a:rPr lang="en-CA" dirty="0">
                <a:latin typeface="Times New Roman" pitchFamily="18" charset="0"/>
                <a:cs typeface="Times New Roman" pitchFamily="18" charset="0"/>
              </a:rPr>
              <a:t>C </a:t>
            </a:r>
            <a:r>
              <a:rPr lang="en-CA" dirty="0" smtClean="0">
                <a:latin typeface="Times New Roman" pitchFamily="18" charset="0"/>
                <a:cs typeface="Times New Roman" pitchFamily="18" charset="0"/>
              </a:rPr>
              <a:t>= Commit      E = Entity</a:t>
            </a:r>
            <a:endParaRPr lang="en-CA" dirty="0">
              <a:latin typeface="Times New Roman" pitchFamily="18" charset="0"/>
              <a:cs typeface="Times New Roman" pitchFamily="18" charset="0"/>
            </a:endParaRPr>
          </a:p>
        </p:txBody>
      </p:sp>
      <p:sp>
        <p:nvSpPr>
          <p:cNvPr id="69" name="Oval 68"/>
          <p:cNvSpPr/>
          <p:nvPr/>
        </p:nvSpPr>
        <p:spPr>
          <a:xfrm>
            <a:off x="739775" y="3879528"/>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0" name="Oval 69"/>
          <p:cNvSpPr/>
          <p:nvPr/>
        </p:nvSpPr>
        <p:spPr>
          <a:xfrm>
            <a:off x="2940050" y="389158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1" name="Oval 70"/>
          <p:cNvSpPr/>
          <p:nvPr/>
        </p:nvSpPr>
        <p:spPr>
          <a:xfrm>
            <a:off x="1863725"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2" name="Oval 71"/>
          <p:cNvSpPr/>
          <p:nvPr/>
        </p:nvSpPr>
        <p:spPr>
          <a:xfrm>
            <a:off x="1863725" y="25317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3" name="Oval 72"/>
          <p:cNvSpPr/>
          <p:nvPr/>
        </p:nvSpPr>
        <p:spPr>
          <a:xfrm>
            <a:off x="1863725" y="28381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4" name="Oval 73"/>
          <p:cNvSpPr/>
          <p:nvPr/>
        </p:nvSpPr>
        <p:spPr>
          <a:xfrm>
            <a:off x="1863725" y="3142928"/>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75" name="Oval 74"/>
          <p:cNvSpPr/>
          <p:nvPr/>
        </p:nvSpPr>
        <p:spPr>
          <a:xfrm>
            <a:off x="1863725" y="346360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76" name="Straight Arrow Connector 75"/>
          <p:cNvCxnSpPr/>
          <p:nvPr/>
        </p:nvCxnSpPr>
        <p:spPr>
          <a:xfrm>
            <a:off x="2152650" y="234441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2138363" y="26333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138363" y="29381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2138363" y="3244528"/>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2138363" y="356361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324100"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02577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369252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411663"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060950"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6091238" y="22269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87" name="Oval 86"/>
          <p:cNvSpPr/>
          <p:nvPr/>
        </p:nvSpPr>
        <p:spPr>
          <a:xfrm>
            <a:off x="6762750"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88" name="Straight Arrow Connector 87"/>
          <p:cNvCxnSpPr/>
          <p:nvPr/>
        </p:nvCxnSpPr>
        <p:spPr>
          <a:xfrm>
            <a:off x="6370638" y="234441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6091238"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90" name="Oval 89"/>
          <p:cNvSpPr/>
          <p:nvPr/>
        </p:nvSpPr>
        <p:spPr>
          <a:xfrm>
            <a:off x="6762750" y="25317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91" name="Straight Arrow Connector 90"/>
          <p:cNvCxnSpPr/>
          <p:nvPr/>
        </p:nvCxnSpPr>
        <p:spPr>
          <a:xfrm>
            <a:off x="6356350" y="2631753"/>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6091238" y="28365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93" name="Oval 92"/>
          <p:cNvSpPr/>
          <p:nvPr/>
        </p:nvSpPr>
        <p:spPr>
          <a:xfrm>
            <a:off x="6762750" y="28365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94" name="Straight Arrow Connector 93"/>
          <p:cNvCxnSpPr/>
          <p:nvPr/>
        </p:nvCxnSpPr>
        <p:spPr>
          <a:xfrm>
            <a:off x="6356350" y="2938140"/>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6091238" y="31429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96" name="Oval 95"/>
          <p:cNvSpPr/>
          <p:nvPr/>
        </p:nvSpPr>
        <p:spPr>
          <a:xfrm>
            <a:off x="6762750" y="31429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97" name="Straight Arrow Connector 96"/>
          <p:cNvCxnSpPr/>
          <p:nvPr/>
        </p:nvCxnSpPr>
        <p:spPr>
          <a:xfrm>
            <a:off x="6356350" y="3244528"/>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6091238" y="3462015"/>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99" name="Oval 98"/>
          <p:cNvSpPr/>
          <p:nvPr/>
        </p:nvSpPr>
        <p:spPr>
          <a:xfrm>
            <a:off x="6762750" y="3462015"/>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00" name="Straight Arrow Connector 99"/>
          <p:cNvCxnSpPr/>
          <p:nvPr/>
        </p:nvCxnSpPr>
        <p:spPr>
          <a:xfrm>
            <a:off x="6356350" y="356361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585152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49922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7462838" y="22269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104" name="Oval 103"/>
          <p:cNvSpPr/>
          <p:nvPr/>
        </p:nvSpPr>
        <p:spPr>
          <a:xfrm>
            <a:off x="8134350" y="22269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05" name="Straight Arrow Connector 104"/>
          <p:cNvCxnSpPr/>
          <p:nvPr/>
        </p:nvCxnSpPr>
        <p:spPr>
          <a:xfrm>
            <a:off x="7742238" y="234441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7462838" y="253174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107" name="Oval 106"/>
          <p:cNvSpPr/>
          <p:nvPr/>
        </p:nvSpPr>
        <p:spPr>
          <a:xfrm>
            <a:off x="8134350" y="25317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08" name="Straight Arrow Connector 107"/>
          <p:cNvCxnSpPr/>
          <p:nvPr/>
        </p:nvCxnSpPr>
        <p:spPr>
          <a:xfrm>
            <a:off x="7727950" y="2631753"/>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7462838" y="28365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110" name="Oval 109"/>
          <p:cNvSpPr/>
          <p:nvPr/>
        </p:nvSpPr>
        <p:spPr>
          <a:xfrm>
            <a:off x="8134350" y="283654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11" name="Straight Arrow Connector 110"/>
          <p:cNvCxnSpPr/>
          <p:nvPr/>
        </p:nvCxnSpPr>
        <p:spPr>
          <a:xfrm>
            <a:off x="7727950" y="2938140"/>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7462838" y="31429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113" name="Oval 112"/>
          <p:cNvSpPr/>
          <p:nvPr/>
        </p:nvSpPr>
        <p:spPr>
          <a:xfrm>
            <a:off x="8134350" y="3142928"/>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14" name="Straight Arrow Connector 113"/>
          <p:cNvCxnSpPr/>
          <p:nvPr/>
        </p:nvCxnSpPr>
        <p:spPr>
          <a:xfrm>
            <a:off x="7727950" y="3244528"/>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7462838" y="3462015"/>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sp>
        <p:nvSpPr>
          <p:cNvPr id="116" name="Oval 115"/>
          <p:cNvSpPr/>
          <p:nvPr/>
        </p:nvSpPr>
        <p:spPr>
          <a:xfrm>
            <a:off x="8134350" y="3462015"/>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latin typeface="Times New Roman" pitchFamily="18" charset="0"/>
              <a:cs typeface="Times New Roman" pitchFamily="18" charset="0"/>
            </a:endParaRPr>
          </a:p>
        </p:txBody>
      </p:sp>
      <p:cxnSp>
        <p:nvCxnSpPr>
          <p:cNvPr id="117" name="Straight Arrow Connector 116"/>
          <p:cNvCxnSpPr/>
          <p:nvPr/>
        </p:nvCxnSpPr>
        <p:spPr>
          <a:xfrm>
            <a:off x="7727950" y="356361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22312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7870825" y="1839590"/>
            <a:ext cx="0" cy="1944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5672138" y="2330128"/>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5657850" y="261905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5657850" y="292385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657850" y="32302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5657850" y="3549328"/>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7075488" y="2341240"/>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061200" y="263016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7061200" y="293496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061200" y="324135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7061200" y="3560440"/>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730250" y="2068190"/>
            <a:ext cx="7924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806450" y="3800153"/>
            <a:ext cx="78486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7385776" y="2194464"/>
            <a:ext cx="381000" cy="609600"/>
          </a:xfrm>
          <a:prstGeom prst="ellipse">
            <a:avLst/>
          </a:prstGeom>
          <a:solidFill>
            <a:schemeClr val="accent1">
              <a:alpha val="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33" name="Content Placeholder 129"/>
          <p:cNvGraphicFramePr>
            <a:graphicFrameLocks/>
          </p:cNvGraphicFramePr>
          <p:nvPr/>
        </p:nvGraphicFramePr>
        <p:xfrm>
          <a:off x="685800" y="4572000"/>
          <a:ext cx="8001000" cy="1371600"/>
        </p:xfrm>
        <a:graphic>
          <a:graphicData uri="http://schemas.openxmlformats.org/drawingml/2006/table">
            <a:tbl>
              <a:tblPr firstRow="1" bandRow="1">
                <a:effectLst/>
                <a:tableStyleId>{5C22544A-7EE6-4342-B048-85BDC9FD1C3A}</a:tableStyleId>
              </a:tblPr>
              <a:tblGrid>
                <a:gridCol w="2286000"/>
                <a:gridCol w="2493818"/>
                <a:gridCol w="3221182"/>
              </a:tblGrid>
              <a:tr h="342900">
                <a:tc>
                  <a:txBody>
                    <a:bodyPr/>
                    <a:lstStyle/>
                    <a:p>
                      <a:pPr algn="ctr"/>
                      <a:r>
                        <a:rPr lang="en-CA" sz="1600" b="1" dirty="0" smtClean="0">
                          <a:solidFill>
                            <a:schemeClr val="tx1"/>
                          </a:solidFill>
                          <a:latin typeface="Times New Roman" pitchFamily="18" charset="0"/>
                          <a:cs typeface="Times New Roman" pitchFamily="18" charset="0"/>
                        </a:rPr>
                        <a:t>Entity Groups</a:t>
                      </a:r>
                      <a:endParaRPr lang="en-CA" sz="16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b="1" dirty="0" smtClean="0">
                          <a:solidFill>
                            <a:schemeClr val="tx1"/>
                          </a:solidFill>
                          <a:latin typeface="Times New Roman" pitchFamily="18" charset="0"/>
                          <a:cs typeface="Times New Roman" pitchFamily="18" charset="0"/>
                        </a:rPr>
                        <a:t>Co-change Count</a:t>
                      </a:r>
                      <a:endParaRPr lang="en-CA" sz="16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1600" b="1" dirty="0" smtClean="0">
                          <a:solidFill>
                            <a:schemeClr val="tx1"/>
                          </a:solidFill>
                          <a:latin typeface="Times New Roman" pitchFamily="18" charset="0"/>
                          <a:cs typeface="Times New Roman" pitchFamily="18" charset="0"/>
                        </a:rPr>
                        <a:t>Co-changed in Commits</a:t>
                      </a:r>
                      <a:endParaRPr lang="en-CA" sz="16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600" dirty="0" smtClean="0">
                          <a:latin typeface="Times New Roman" pitchFamily="18" charset="0"/>
                          <a:cs typeface="Times New Roman" pitchFamily="18" charset="0"/>
                        </a:rPr>
                        <a:t>(E1, E2)</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dirty="0" smtClean="0">
                          <a:latin typeface="Times New Roman" pitchFamily="18" charset="0"/>
                          <a:cs typeface="Times New Roman" pitchFamily="18" charset="0"/>
                        </a:rPr>
                        <a:t>4</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Times New Roman" pitchFamily="18" charset="0"/>
                          <a:cs typeface="Times New Roman" pitchFamily="18" charset="0"/>
                        </a:rPr>
                        <a:t>C1,  C5,  C8,  C10</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600" dirty="0" smtClean="0">
                          <a:latin typeface="Times New Roman" pitchFamily="18" charset="0"/>
                          <a:cs typeface="Times New Roman" pitchFamily="18" charset="0"/>
                        </a:rPr>
                        <a:t>(E2, E3)</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smtClean="0">
                          <a:latin typeface="Times New Roman" pitchFamily="18" charset="0"/>
                          <a:cs typeface="Times New Roman" pitchFamily="18" charset="0"/>
                        </a:rPr>
                        <a:t>2</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smtClean="0">
                          <a:latin typeface="Times New Roman" pitchFamily="18" charset="0"/>
                          <a:cs typeface="Times New Roman" pitchFamily="18" charset="0"/>
                        </a:rPr>
                        <a:t>C3,  C7</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42900">
                <a:tc>
                  <a:txBody>
                    <a:bodyPr/>
                    <a:lstStyle/>
                    <a:p>
                      <a:r>
                        <a:rPr lang="en-US" sz="1600" dirty="0" smtClean="0">
                          <a:latin typeface="Times New Roman" pitchFamily="18" charset="0"/>
                          <a:cs typeface="Times New Roman" pitchFamily="18" charset="0"/>
                        </a:rPr>
                        <a:t>(E2, E3, E5)</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1600" dirty="0" smtClean="0">
                          <a:latin typeface="Times New Roman" pitchFamily="18" charset="0"/>
                          <a:cs typeface="Times New Roman" pitchFamily="18" charset="0"/>
                        </a:rPr>
                        <a:t>1</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sz="1600" dirty="0" smtClean="0">
                          <a:latin typeface="Times New Roman" pitchFamily="18" charset="0"/>
                          <a:cs typeface="Times New Roman" pitchFamily="18" charset="0"/>
                        </a:rPr>
                        <a:t>C3</a:t>
                      </a:r>
                      <a:endParaRPr lang="en-CA"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4" name="Slide Number Placeholder 133"/>
          <p:cNvSpPr>
            <a:spLocks noGrp="1"/>
          </p:cNvSpPr>
          <p:nvPr>
            <p:ph type="sldNum" sz="quarter" idx="12"/>
          </p:nvPr>
        </p:nvSpPr>
        <p:spPr/>
        <p:txBody>
          <a:bodyPr/>
          <a:lstStyle/>
          <a:p>
            <a:fld id="{B6F15528-21DE-4FAA-801E-634DDDAF4B2B}" type="slidenum">
              <a:rPr lang="en-US" smtClean="0"/>
              <a:pPr/>
              <a:t>10</a:t>
            </a:fld>
            <a:endParaRPr lang="en-US"/>
          </a:p>
        </p:txBody>
      </p:sp>
      <p:sp>
        <p:nvSpPr>
          <p:cNvPr id="135" name="Rectangle 134"/>
          <p:cNvSpPr/>
          <p:nvPr/>
        </p:nvSpPr>
        <p:spPr>
          <a:xfrm>
            <a:off x="2514600" y="2514600"/>
            <a:ext cx="3810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5257800" y="2514600"/>
            <a:ext cx="3810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ounded Rectangle 136"/>
          <p:cNvSpPr/>
          <p:nvPr/>
        </p:nvSpPr>
        <p:spPr>
          <a:xfrm>
            <a:off x="2362200" y="2438400"/>
            <a:ext cx="609600" cy="12954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 calcmode="lin" valueType="num">
                                      <p:cBhvr additive="base">
                                        <p:cTn id="19" dur="500" fill="hold"/>
                                        <p:tgtEl>
                                          <p:spTgt spid="132"/>
                                        </p:tgtEl>
                                        <p:attrNameLst>
                                          <p:attrName>ppt_x</p:attrName>
                                        </p:attrNameLst>
                                      </p:cBhvr>
                                      <p:tavLst>
                                        <p:tav tm="0">
                                          <p:val>
                                            <p:strVal val="#ppt_x"/>
                                          </p:val>
                                        </p:tav>
                                        <p:tav tm="100000">
                                          <p:val>
                                            <p:strVal val="#ppt_x"/>
                                          </p:val>
                                        </p:tav>
                                      </p:tavLst>
                                    </p:anim>
                                    <p:anim calcmode="lin" valueType="num">
                                      <p:cBhvr additive="base">
                                        <p:cTn id="20" dur="500" fill="hold"/>
                                        <p:tgtEl>
                                          <p:spTgt spid="1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5"/>
                                        </p:tgtEl>
                                        <p:attrNameLst>
                                          <p:attrName>style.visibility</p:attrName>
                                        </p:attrNameLst>
                                      </p:cBhvr>
                                      <p:to>
                                        <p:strVal val="visible"/>
                                      </p:to>
                                    </p:set>
                                    <p:animEffect transition="in" filter="wipe(down)">
                                      <p:cBhvr>
                                        <p:cTn id="25" dur="500"/>
                                        <p:tgtEl>
                                          <p:spTgt spid="13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6"/>
                                        </p:tgtEl>
                                        <p:attrNameLst>
                                          <p:attrName>style.visibility</p:attrName>
                                        </p:attrNameLst>
                                      </p:cBhvr>
                                      <p:to>
                                        <p:strVal val="visible"/>
                                      </p:to>
                                    </p:set>
                                    <p:animEffect transition="in" filter="wipe(down)">
                                      <p:cBhvr>
                                        <p:cTn id="28" dur="500"/>
                                        <p:tgtEl>
                                          <p:spTgt spid="13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7"/>
                                        </p:tgtEl>
                                        <p:attrNameLst>
                                          <p:attrName>style.visibility</p:attrName>
                                        </p:attrNameLst>
                                      </p:cBhvr>
                                      <p:to>
                                        <p:strVal val="visible"/>
                                      </p:to>
                                    </p:set>
                                    <p:anim calcmode="lin" valueType="num">
                                      <p:cBhvr additive="base">
                                        <p:cTn id="33" dur="500" fill="hold"/>
                                        <p:tgtEl>
                                          <p:spTgt spid="137"/>
                                        </p:tgtEl>
                                        <p:attrNameLst>
                                          <p:attrName>ppt_x</p:attrName>
                                        </p:attrNameLst>
                                      </p:cBhvr>
                                      <p:tavLst>
                                        <p:tav tm="0">
                                          <p:val>
                                            <p:strVal val="#ppt_x"/>
                                          </p:val>
                                        </p:tav>
                                        <p:tav tm="100000">
                                          <p:val>
                                            <p:strVal val="#ppt_x"/>
                                          </p:val>
                                        </p:tav>
                                      </p:tavLst>
                                    </p:anim>
                                    <p:anim calcmode="lin" valueType="num">
                                      <p:cBhvr additive="base">
                                        <p:cTn id="34"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2" grpId="0" animBg="1"/>
      <p:bldP spid="135" grpId="0" animBg="1"/>
      <p:bldP spid="136" grpId="0" animBg="1"/>
      <p:bldP spid="1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r>
              <a:rPr lang="en-US" sz="2800" b="1" dirty="0" smtClean="0"/>
              <a:t>Association rules</a:t>
            </a:r>
            <a:r>
              <a:rPr lang="en-US" sz="2800" dirty="0" smtClean="0"/>
              <a:t> have been used to assume evolutionary coupling among program entities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b="1" dirty="0" smtClean="0">
                <a:solidFill>
                  <a:schemeClr val="tx1"/>
                </a:solidFill>
                <a:latin typeface="Times New Roman" pitchFamily="18" charset="0"/>
                <a:cs typeface="Times New Roman" pitchFamily="18" charset="0"/>
              </a:rPr>
              <a:t>Association Rule</a:t>
            </a:r>
            <a:endParaRPr lang="en-CA" sz="3200" b="1" dirty="0">
              <a:solidFill>
                <a:schemeClr val="tx1"/>
              </a:solidFill>
              <a:latin typeface="Times New Roman" pitchFamily="18" charset="0"/>
              <a:cs typeface="Times New Roman" pitchFamily="18" charset="0"/>
            </a:endParaRPr>
          </a:p>
        </p:txBody>
      </p:sp>
      <p:sp>
        <p:nvSpPr>
          <p:cNvPr id="6" name="Content Placeholder 2"/>
          <p:cNvSpPr>
            <a:spLocks noGrp="1"/>
          </p:cNvSpPr>
          <p:nvPr>
            <p:ph sz="quarter" idx="1"/>
          </p:nvPr>
        </p:nvSpPr>
        <p:spPr>
          <a:xfrm>
            <a:off x="457200" y="1676400"/>
            <a:ext cx="8305800" cy="4525963"/>
          </a:xfrm>
        </p:spPr>
        <p:txBody>
          <a:bodyPr>
            <a:normAutofit/>
          </a:bodyPr>
          <a:lstStyle/>
          <a:p>
            <a:pPr>
              <a:buClr>
                <a:schemeClr val="tx1"/>
              </a:buClr>
              <a:buFont typeface="Wingdings" pitchFamily="2" charset="2"/>
              <a:buChar char="§"/>
            </a:pPr>
            <a:r>
              <a:rPr lang="en-US" sz="2600" b="1" dirty="0" smtClean="0">
                <a:latin typeface="Times New Roman" pitchFamily="18" charset="0"/>
                <a:cs typeface="Times New Roman" pitchFamily="18" charset="0"/>
              </a:rPr>
              <a:t>Association Rule</a:t>
            </a:r>
          </a:p>
          <a:p>
            <a:pPr>
              <a:buClr>
                <a:schemeClr val="tx1"/>
              </a:buClr>
              <a:buNone/>
            </a:pPr>
            <a:r>
              <a:rPr lang="en-US" sz="2200" dirty="0" smtClean="0">
                <a:latin typeface="Times New Roman" pitchFamily="18" charset="0"/>
                <a:cs typeface="Times New Roman" pitchFamily="18" charset="0"/>
              </a:rPr>
              <a:t>	An association rule has the following form</a:t>
            </a:r>
          </a:p>
          <a:p>
            <a:pPr>
              <a:buClr>
                <a:schemeClr val="tx1"/>
              </a:buClr>
              <a:buNone/>
            </a:pPr>
            <a:endParaRPr lang="en-US" sz="2200" dirty="0" smtClean="0">
              <a:latin typeface="Times New Roman" pitchFamily="18" charset="0"/>
              <a:cs typeface="Times New Roman" pitchFamily="18" charset="0"/>
            </a:endParaRPr>
          </a:p>
          <a:p>
            <a:pPr>
              <a:buClr>
                <a:schemeClr val="tx1"/>
              </a:buClr>
              <a:buNone/>
            </a:pPr>
            <a:endParaRPr lang="en-US" sz="2200" dirty="0" smtClean="0">
              <a:latin typeface="Times New Roman" pitchFamily="18" charset="0"/>
              <a:cs typeface="Times New Roman" pitchFamily="18" charset="0"/>
            </a:endParaRPr>
          </a:p>
          <a:p>
            <a:pPr>
              <a:buClr>
                <a:schemeClr val="tx1"/>
              </a:buClr>
              <a:buNone/>
            </a:pPr>
            <a:r>
              <a:rPr lang="en-CA" sz="2200" dirty="0" smtClean="0">
                <a:latin typeface="Times New Roman" pitchFamily="18" charset="0"/>
                <a:cs typeface="Times New Roman" pitchFamily="18" charset="0"/>
              </a:rPr>
              <a:t>	</a:t>
            </a:r>
            <a:r>
              <a:rPr lang="en-CA" sz="2200" b="1" dirty="0" smtClean="0">
                <a:latin typeface="Times New Roman" pitchFamily="18" charset="0"/>
                <a:cs typeface="Times New Roman" pitchFamily="18" charset="0"/>
              </a:rPr>
              <a:t>Here</a:t>
            </a:r>
          </a:p>
          <a:p>
            <a:pPr lvl="1">
              <a:buClr>
                <a:schemeClr val="tx1"/>
              </a:buClr>
              <a:buFont typeface="Wingdings" pitchFamily="2" charset="2"/>
              <a:buChar char="§"/>
            </a:pPr>
            <a:r>
              <a:rPr lang="en-CA" sz="2200" dirty="0" smtClean="0">
                <a:solidFill>
                  <a:schemeClr val="tx1"/>
                </a:solidFill>
                <a:latin typeface="Times New Roman" pitchFamily="18" charset="0"/>
                <a:cs typeface="Times New Roman" pitchFamily="18" charset="0"/>
              </a:rPr>
              <a:t>X  = antecedent    and     Y = consequent. </a:t>
            </a:r>
          </a:p>
          <a:p>
            <a:pPr lvl="1">
              <a:buClr>
                <a:schemeClr val="tx1"/>
              </a:buClr>
              <a:buFont typeface="Wingdings" pitchFamily="2" charset="2"/>
              <a:buChar char="§"/>
            </a:pPr>
            <a:r>
              <a:rPr lang="en-CA" sz="2200" dirty="0" smtClean="0">
                <a:solidFill>
                  <a:schemeClr val="tx1"/>
                </a:solidFill>
                <a:latin typeface="Times New Roman" pitchFamily="18" charset="0"/>
                <a:cs typeface="Times New Roman" pitchFamily="18" charset="0"/>
              </a:rPr>
              <a:t>X and Y are different sets of program entities.</a:t>
            </a:r>
          </a:p>
        </p:txBody>
      </p:sp>
      <p:graphicFrame>
        <p:nvGraphicFramePr>
          <p:cNvPr id="7" name="Object 6"/>
          <p:cNvGraphicFramePr>
            <a:graphicFrameLocks noChangeAspect="1"/>
          </p:cNvGraphicFramePr>
          <p:nvPr/>
        </p:nvGraphicFramePr>
        <p:xfrm>
          <a:off x="3886200" y="2743200"/>
          <a:ext cx="1676400" cy="533400"/>
        </p:xfrm>
        <a:graphic>
          <a:graphicData uri="http://schemas.openxmlformats.org/presentationml/2006/ole">
            <p:oleObj spid="_x0000_s1026" name="Equation" r:id="rId4" imgW="507960" imgH="164880" progId="Equation.3">
              <p:embed/>
            </p:oleObj>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 of an Association Rule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pPr>
              <a:buClr>
                <a:schemeClr val="tx1"/>
              </a:buClr>
            </a:pPr>
            <a:endParaRPr lang="en-US" dirty="0" smtClean="0">
              <a:latin typeface="Times New Roman" pitchFamily="18" charset="0"/>
              <a:cs typeface="Times New Roman" pitchFamily="18" charset="0"/>
            </a:endParaRPr>
          </a:p>
          <a:p>
            <a:pPr>
              <a:buClr>
                <a:schemeClr val="tx1"/>
              </a:buClr>
            </a:pPr>
            <a:endParaRPr lang="en-US" dirty="0" smtClean="0">
              <a:latin typeface="Times New Roman" pitchFamily="18" charset="0"/>
              <a:cs typeface="Times New Roman" pitchFamily="18" charset="0"/>
            </a:endParaRPr>
          </a:p>
          <a:p>
            <a:pPr>
              <a:buClr>
                <a:schemeClr val="tx1"/>
              </a:buClr>
            </a:pPr>
            <a:endParaRPr lang="en-US" dirty="0" smtClean="0">
              <a:latin typeface="Times New Roman" pitchFamily="18" charset="0"/>
              <a:cs typeface="Times New Roman" pitchFamily="18" charset="0"/>
            </a:endParaRPr>
          </a:p>
          <a:p>
            <a:pPr>
              <a:buClr>
                <a:schemeClr val="tx1"/>
              </a:buClr>
            </a:pPr>
            <a:r>
              <a:rPr lang="en-US" dirty="0" smtClean="0">
                <a:latin typeface="Times New Roman" pitchFamily="18" charset="0"/>
                <a:cs typeface="Times New Roman" pitchFamily="18" charset="0"/>
              </a:rPr>
              <a:t>An association rule implies that </a:t>
            </a:r>
            <a:r>
              <a:rPr lang="en-US" b="1" dirty="0" smtClean="0">
                <a:latin typeface="Times New Roman" pitchFamily="18" charset="0"/>
                <a:cs typeface="Times New Roman" pitchFamily="18" charset="0"/>
              </a:rPr>
              <a:t>if X changes in a particular commit then, there is a probability that Y will also be changed in that commit operation.</a:t>
            </a:r>
          </a:p>
          <a:p>
            <a:endParaRPr lang="en-US" dirty="0"/>
          </a:p>
        </p:txBody>
      </p:sp>
      <p:graphicFrame>
        <p:nvGraphicFramePr>
          <p:cNvPr id="25603" name="Object 3"/>
          <p:cNvGraphicFramePr>
            <a:graphicFrameLocks noChangeAspect="1"/>
          </p:cNvGraphicFramePr>
          <p:nvPr/>
        </p:nvGraphicFramePr>
        <p:xfrm>
          <a:off x="3657600" y="1828800"/>
          <a:ext cx="1676400" cy="533400"/>
        </p:xfrm>
        <a:graphic>
          <a:graphicData uri="http://schemas.openxmlformats.org/presentationml/2006/ole">
            <p:oleObj spid="_x0000_s25603" name="Equation" r:id="rId3" imgW="507960" imgH="164880" progId="Equation.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b="1" dirty="0" smtClean="0">
                <a:solidFill>
                  <a:schemeClr val="tx1"/>
                </a:solidFill>
                <a:latin typeface="Times New Roman" pitchFamily="18" charset="0"/>
                <a:cs typeface="Times New Roman" pitchFamily="18" charset="0"/>
              </a:rPr>
              <a:t>The Measures Regarding Association Rule</a:t>
            </a:r>
            <a:endParaRPr lang="en-CA" sz="3200" b="1" dirty="0">
              <a:solidFill>
                <a:schemeClr val="tx1"/>
              </a:solidFill>
              <a:latin typeface="Times New Roman" pitchFamily="18" charset="0"/>
              <a:cs typeface="Times New Roman" pitchFamily="18" charset="0"/>
            </a:endParaRPr>
          </a:p>
        </p:txBody>
      </p:sp>
      <p:sp>
        <p:nvSpPr>
          <p:cNvPr id="4" name="TextBox 3"/>
          <p:cNvSpPr txBox="1"/>
          <p:nvPr/>
        </p:nvSpPr>
        <p:spPr>
          <a:xfrm>
            <a:off x="3429000" y="2057400"/>
            <a:ext cx="25146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Association Rule</a:t>
            </a:r>
            <a:endParaRPr lang="en-US" sz="2400" dirty="0">
              <a:latin typeface="Times New Roman" pitchFamily="18" charset="0"/>
              <a:cs typeface="Times New Roman" pitchFamily="18" charset="0"/>
            </a:endParaRPr>
          </a:p>
        </p:txBody>
      </p:sp>
      <p:sp>
        <p:nvSpPr>
          <p:cNvPr id="5" name="TextBox 4"/>
          <p:cNvSpPr txBox="1"/>
          <p:nvPr/>
        </p:nvSpPr>
        <p:spPr>
          <a:xfrm>
            <a:off x="2225675" y="3276600"/>
            <a:ext cx="1362075"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Support</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6" name="TextBox 5"/>
          <p:cNvSpPr txBox="1"/>
          <p:nvPr/>
        </p:nvSpPr>
        <p:spPr>
          <a:xfrm>
            <a:off x="5381625" y="3276600"/>
            <a:ext cx="1781175"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Confidence</a:t>
            </a:r>
            <a:endParaRPr lang="en-US" sz="2400" b="1" dirty="0">
              <a:latin typeface="Times New Roman" pitchFamily="18" charset="0"/>
              <a:cs typeface="Times New Roman" pitchFamily="18" charset="0"/>
            </a:endParaRPr>
          </a:p>
        </p:txBody>
      </p:sp>
      <p:cxnSp>
        <p:nvCxnSpPr>
          <p:cNvPr id="7" name="Straight Arrow Connector 6"/>
          <p:cNvCxnSpPr/>
          <p:nvPr/>
        </p:nvCxnSpPr>
        <p:spPr>
          <a:xfrm flipV="1">
            <a:off x="3124200" y="2514600"/>
            <a:ext cx="1371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4876800" y="25146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6775" y="4419600"/>
            <a:ext cx="4924425"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Likelihood of an existing relationship</a:t>
            </a:r>
            <a:endParaRPr lang="en-US" sz="2400" dirty="0">
              <a:latin typeface="Times New Roman" pitchFamily="18" charset="0"/>
              <a:cs typeface="Times New Roman" pitchFamily="18" charset="0"/>
            </a:endParaRPr>
          </a:p>
        </p:txBody>
      </p:sp>
      <p:sp>
        <p:nvSpPr>
          <p:cNvPr id="10" name="TextBox 9"/>
          <p:cNvSpPr txBox="1"/>
          <p:nvPr/>
        </p:nvSpPr>
        <p:spPr>
          <a:xfrm>
            <a:off x="4302125" y="5112603"/>
            <a:ext cx="4505325"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Focuses on identifying  the cause and effect regarding changing</a:t>
            </a:r>
            <a:endParaRPr lang="en-US" sz="2400" dirty="0">
              <a:latin typeface="Times New Roman" pitchFamily="18" charset="0"/>
              <a:cs typeface="Times New Roman" pitchFamily="18" charset="0"/>
            </a:endParaRPr>
          </a:p>
        </p:txBody>
      </p:sp>
      <p:cxnSp>
        <p:nvCxnSpPr>
          <p:cNvPr id="11" name="Straight Connector 10"/>
          <p:cNvCxnSpPr/>
          <p:nvPr/>
        </p:nvCxnSpPr>
        <p:spPr>
          <a:xfrm rot="5400000" flipH="1" flipV="1">
            <a:off x="2502872" y="4125503"/>
            <a:ext cx="783654" cy="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flipH="1" flipV="1">
            <a:off x="5645345" y="4451990"/>
            <a:ext cx="1357254" cy="125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2362200"/>
            <a:ext cx="1447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Existing measures</a:t>
            </a:r>
            <a:endParaRPr lang="en-US" dirty="0">
              <a:latin typeface="Times New Roman" pitchFamily="18" charset="0"/>
              <a:cs typeface="Times New Roman" pitchFamily="18" charset="0"/>
            </a:endParaRPr>
          </a:p>
        </p:txBody>
      </p:sp>
      <p:cxnSp>
        <p:nvCxnSpPr>
          <p:cNvPr id="14" name="Straight Arrow Connector 13"/>
          <p:cNvCxnSpPr/>
          <p:nvPr/>
        </p:nvCxnSpPr>
        <p:spPr>
          <a:xfrm>
            <a:off x="1143794" y="3581400"/>
            <a:ext cx="609600"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877094" y="33147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Support is the number of times an entity or a group of entities together changed during evolution.</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val 68"/>
          <p:cNvSpPr/>
          <p:nvPr/>
        </p:nvSpPr>
        <p:spPr>
          <a:xfrm>
            <a:off x="3124200" y="2667000"/>
            <a:ext cx="68580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Oval 69"/>
          <p:cNvSpPr/>
          <p:nvPr/>
        </p:nvSpPr>
        <p:spPr>
          <a:xfrm>
            <a:off x="5638800" y="2667000"/>
            <a:ext cx="68580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Oval 70"/>
          <p:cNvSpPr/>
          <p:nvPr/>
        </p:nvSpPr>
        <p:spPr>
          <a:xfrm>
            <a:off x="6477000" y="2667000"/>
            <a:ext cx="68580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Oval 71"/>
          <p:cNvSpPr/>
          <p:nvPr/>
        </p:nvSpPr>
        <p:spPr>
          <a:xfrm>
            <a:off x="7391400" y="2667000"/>
            <a:ext cx="685800" cy="1066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itle 1"/>
          <p:cNvSpPr>
            <a:spLocks noGrp="1"/>
          </p:cNvSpPr>
          <p:nvPr>
            <p:ph type="title"/>
          </p:nvPr>
        </p:nvSpPr>
        <p:spPr>
          <a:xfrm>
            <a:off x="457200" y="304800"/>
            <a:ext cx="8229600" cy="609600"/>
          </a:xfrm>
        </p:spPr>
        <p:txBody>
          <a:bodyPr>
            <a:normAutofit/>
          </a:bodyPr>
          <a:lstStyle/>
          <a:p>
            <a:r>
              <a:rPr lang="en-US" sz="3200" b="1" dirty="0" smtClean="0">
                <a:solidFill>
                  <a:schemeClr val="tx1"/>
                </a:solidFill>
                <a:latin typeface="Times New Roman" pitchFamily="18" charset="0"/>
                <a:cs typeface="Times New Roman" pitchFamily="18" charset="0"/>
              </a:rPr>
              <a:t>Support</a:t>
            </a:r>
            <a:endParaRPr lang="en-US" sz="3200" b="1" dirty="0">
              <a:solidFill>
                <a:schemeClr val="tx1"/>
              </a:solidFill>
              <a:latin typeface="Times New Roman" pitchFamily="18" charset="0"/>
              <a:cs typeface="Times New Roman" pitchFamily="18" charset="0"/>
            </a:endParaRPr>
          </a:p>
        </p:txBody>
      </p:sp>
      <p:sp>
        <p:nvSpPr>
          <p:cNvPr id="10" name="Oval 9"/>
          <p:cNvSpPr/>
          <p:nvPr/>
        </p:nvSpPr>
        <p:spPr>
          <a:xfrm>
            <a:off x="1658938"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11" name="Oval 10"/>
          <p:cNvSpPr/>
          <p:nvPr/>
        </p:nvSpPr>
        <p:spPr>
          <a:xfrm>
            <a:off x="3355975"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2" name="Straight Arrow Connector 11"/>
          <p:cNvCxnSpPr/>
          <p:nvPr/>
        </p:nvCxnSpPr>
        <p:spPr>
          <a:xfrm>
            <a:off x="2035175" y="25062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233863"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4" name="Straight Arrow Connector 13"/>
          <p:cNvCxnSpPr/>
          <p:nvPr/>
        </p:nvCxnSpPr>
        <p:spPr>
          <a:xfrm>
            <a:off x="3722688" y="250624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894388"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7" name="Straight Arrow Connector 16"/>
          <p:cNvCxnSpPr/>
          <p:nvPr/>
        </p:nvCxnSpPr>
        <p:spPr>
          <a:xfrm>
            <a:off x="4586288"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718300"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0" name="Straight Arrow Connector 19"/>
          <p:cNvCxnSpPr/>
          <p:nvPr/>
        </p:nvCxnSpPr>
        <p:spPr>
          <a:xfrm>
            <a:off x="6221413"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8250"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2" name="Straight Arrow Connector 21"/>
          <p:cNvCxnSpPr/>
          <p:nvPr/>
        </p:nvCxnSpPr>
        <p:spPr>
          <a:xfrm>
            <a:off x="5416550" y="25062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658938"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24" name="Oval 23"/>
          <p:cNvSpPr/>
          <p:nvPr/>
        </p:nvSpPr>
        <p:spPr>
          <a:xfrm>
            <a:off x="3355975"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5" name="Straight Arrow Connector 24"/>
          <p:cNvCxnSpPr/>
          <p:nvPr/>
        </p:nvCxnSpPr>
        <p:spPr>
          <a:xfrm>
            <a:off x="2020888" y="29126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233863" y="281263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7" name="Straight Arrow Connector 26"/>
          <p:cNvCxnSpPr/>
          <p:nvPr/>
        </p:nvCxnSpPr>
        <p:spPr>
          <a:xfrm>
            <a:off x="3708400" y="291264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5894388"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9" name="Straight Arrow Connector 28"/>
          <p:cNvCxnSpPr/>
          <p:nvPr/>
        </p:nvCxnSpPr>
        <p:spPr>
          <a:xfrm>
            <a:off x="4572000"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718300"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1" name="Straight Arrow Connector 30"/>
          <p:cNvCxnSpPr/>
          <p:nvPr/>
        </p:nvCxnSpPr>
        <p:spPr>
          <a:xfrm>
            <a:off x="6207125"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048250"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3" name="Straight Arrow Connector 32"/>
          <p:cNvCxnSpPr/>
          <p:nvPr/>
        </p:nvCxnSpPr>
        <p:spPr>
          <a:xfrm>
            <a:off x="5402263" y="29126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658938"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35" name="Oval 34"/>
          <p:cNvSpPr/>
          <p:nvPr/>
        </p:nvSpPr>
        <p:spPr>
          <a:xfrm>
            <a:off x="3355975"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6" name="Straight Arrow Connector 35"/>
          <p:cNvCxnSpPr/>
          <p:nvPr/>
        </p:nvCxnSpPr>
        <p:spPr>
          <a:xfrm>
            <a:off x="2020888" y="3371433"/>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4233863"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8" name="Straight Arrow Connector 37"/>
          <p:cNvCxnSpPr/>
          <p:nvPr/>
        </p:nvCxnSpPr>
        <p:spPr>
          <a:xfrm>
            <a:off x="3708400" y="3371433"/>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894388"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40" name="Straight Arrow Connector 39"/>
          <p:cNvCxnSpPr/>
          <p:nvPr/>
        </p:nvCxnSpPr>
        <p:spPr>
          <a:xfrm>
            <a:off x="4572000"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6718300"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42" name="Straight Arrow Connector 41"/>
          <p:cNvCxnSpPr/>
          <p:nvPr/>
        </p:nvCxnSpPr>
        <p:spPr>
          <a:xfrm>
            <a:off x="6207125"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5048250"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44" name="Straight Arrow Connector 43"/>
          <p:cNvCxnSpPr/>
          <p:nvPr/>
        </p:nvCxnSpPr>
        <p:spPr>
          <a:xfrm>
            <a:off x="5402263" y="3371433"/>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58"/>
          <p:cNvSpPr txBox="1">
            <a:spLocks noChangeArrowheads="1"/>
          </p:cNvSpPr>
          <p:nvPr/>
        </p:nvSpPr>
        <p:spPr bwMode="auto">
          <a:xfrm>
            <a:off x="914400" y="2322095"/>
            <a:ext cx="576263" cy="1384995"/>
          </a:xfrm>
          <a:prstGeom prst="rect">
            <a:avLst/>
          </a:prstGeom>
          <a:noFill/>
          <a:ln w="9525">
            <a:noFill/>
            <a:miter lim="800000"/>
            <a:headEnd/>
            <a:tailEnd/>
          </a:ln>
        </p:spPr>
        <p:txBody>
          <a:bodyPr>
            <a:spAutoFit/>
          </a:bodyPr>
          <a:lstStyle/>
          <a:p>
            <a:r>
              <a:rPr lang="en-CA" sz="1600" dirty="0">
                <a:latin typeface="Times New Roman" pitchFamily="18" charset="0"/>
                <a:cs typeface="Times New Roman" pitchFamily="18" charset="0"/>
              </a:rPr>
              <a:t>m1</a:t>
            </a:r>
          </a:p>
          <a:p>
            <a:endParaRPr lang="en-CA" sz="300" dirty="0">
              <a:latin typeface="Times New Roman" pitchFamily="18" charset="0"/>
              <a:cs typeface="Times New Roman" pitchFamily="18" charset="0"/>
            </a:endParaRPr>
          </a:p>
          <a:p>
            <a:endParaRPr lang="en-CA" sz="1000" dirty="0">
              <a:latin typeface="Times New Roman" pitchFamily="18" charset="0"/>
              <a:cs typeface="Times New Roman" pitchFamily="18" charset="0"/>
            </a:endParaRPr>
          </a:p>
          <a:p>
            <a:r>
              <a:rPr lang="en-CA" sz="1600" dirty="0">
                <a:latin typeface="Times New Roman" pitchFamily="18" charset="0"/>
                <a:cs typeface="Times New Roman" pitchFamily="18" charset="0"/>
              </a:rPr>
              <a:t>m2</a:t>
            </a:r>
          </a:p>
          <a:p>
            <a:endParaRPr lang="en-CA" sz="5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r>
              <a:rPr lang="en-CA" sz="1600" dirty="0">
                <a:latin typeface="Times New Roman" pitchFamily="18" charset="0"/>
                <a:cs typeface="Times New Roman" pitchFamily="18" charset="0"/>
              </a:rPr>
              <a:t>m3</a:t>
            </a:r>
          </a:p>
          <a:p>
            <a:endParaRPr lang="en-CA" sz="400" dirty="0">
              <a:latin typeface="Times New Roman" pitchFamily="18" charset="0"/>
              <a:cs typeface="Times New Roman" pitchFamily="18" charset="0"/>
            </a:endParaRPr>
          </a:p>
          <a:p>
            <a:endParaRPr lang="en-CA" sz="400" dirty="0">
              <a:latin typeface="Times New Roman" pitchFamily="18" charset="0"/>
              <a:cs typeface="Times New Roman" pitchFamily="18" charset="0"/>
            </a:endParaRPr>
          </a:p>
        </p:txBody>
      </p:sp>
      <p:sp>
        <p:nvSpPr>
          <p:cNvPr id="46" name="TextBox 59"/>
          <p:cNvSpPr txBox="1">
            <a:spLocks noChangeArrowheads="1"/>
          </p:cNvSpPr>
          <p:nvPr/>
        </p:nvSpPr>
        <p:spPr bwMode="auto">
          <a:xfrm>
            <a:off x="1566863" y="1849019"/>
            <a:ext cx="6662737" cy="338554"/>
          </a:xfrm>
          <a:prstGeom prst="rect">
            <a:avLst/>
          </a:prstGeom>
          <a:noFill/>
          <a:ln w="9525">
            <a:noFill/>
            <a:miter lim="800000"/>
            <a:headEnd/>
            <a:tailEnd/>
          </a:ln>
        </p:spPr>
        <p:txBody>
          <a:bodyPr wrap="square">
            <a:spAutoFit/>
          </a:bodyPr>
          <a:lstStyle/>
          <a:p>
            <a:r>
              <a:rPr lang="en-CA" sz="1600" dirty="0">
                <a:latin typeface="Times New Roman" pitchFamily="18" charset="0"/>
                <a:cs typeface="Times New Roman" pitchFamily="18" charset="0"/>
              </a:rPr>
              <a:t>C1            </a:t>
            </a:r>
            <a:r>
              <a:rPr lang="en-CA" sz="1600" dirty="0" smtClean="0">
                <a:latin typeface="Times New Roman" pitchFamily="18" charset="0"/>
                <a:cs typeface="Times New Roman" pitchFamily="18" charset="0"/>
              </a:rPr>
              <a:t>C2             C3            </a:t>
            </a:r>
            <a:r>
              <a:rPr lang="en-CA" sz="1600" dirty="0">
                <a:latin typeface="Times New Roman" pitchFamily="18" charset="0"/>
                <a:cs typeface="Times New Roman" pitchFamily="18" charset="0"/>
              </a:rPr>
              <a:t>C4         </a:t>
            </a:r>
            <a:r>
              <a:rPr lang="en-CA" sz="1600" dirty="0" smtClean="0">
                <a:latin typeface="Times New Roman" pitchFamily="18" charset="0"/>
                <a:cs typeface="Times New Roman" pitchFamily="18" charset="0"/>
              </a:rPr>
              <a:t>   </a:t>
            </a:r>
            <a:r>
              <a:rPr lang="en-CA" sz="1600" dirty="0">
                <a:latin typeface="Times New Roman" pitchFamily="18" charset="0"/>
                <a:cs typeface="Times New Roman" pitchFamily="18" charset="0"/>
              </a:rPr>
              <a:t>C5           </a:t>
            </a:r>
            <a:r>
              <a:rPr lang="en-CA" sz="1600" dirty="0" smtClean="0">
                <a:latin typeface="Times New Roman" pitchFamily="18" charset="0"/>
                <a:cs typeface="Times New Roman" pitchFamily="18" charset="0"/>
              </a:rPr>
              <a:t> </a:t>
            </a:r>
            <a:r>
              <a:rPr lang="en-CA" sz="1600" dirty="0">
                <a:latin typeface="Times New Roman" pitchFamily="18" charset="0"/>
                <a:cs typeface="Times New Roman" pitchFamily="18" charset="0"/>
              </a:rPr>
              <a:t>C6         </a:t>
            </a:r>
            <a:r>
              <a:rPr lang="en-CA" sz="1600" dirty="0" smtClean="0">
                <a:latin typeface="Times New Roman" pitchFamily="18" charset="0"/>
                <a:cs typeface="Times New Roman" pitchFamily="18" charset="0"/>
              </a:rPr>
              <a:t>  C7             C8</a:t>
            </a:r>
            <a:r>
              <a:rPr lang="en-CA" sz="1600" baseline="-25000" dirty="0" smtClean="0">
                <a:latin typeface="Times New Roman" pitchFamily="18" charset="0"/>
                <a:cs typeface="Times New Roman" pitchFamily="18" charset="0"/>
              </a:rPr>
              <a:t>              </a:t>
            </a:r>
            <a:endParaRPr lang="en-CA" sz="1600" baseline="-25000" dirty="0">
              <a:latin typeface="Times New Roman" pitchFamily="18" charset="0"/>
              <a:cs typeface="Times New Roman" pitchFamily="18" charset="0"/>
            </a:endParaRPr>
          </a:p>
        </p:txBody>
      </p:sp>
      <p:sp>
        <p:nvSpPr>
          <p:cNvPr id="47" name="Oval 46"/>
          <p:cNvSpPr/>
          <p:nvPr/>
        </p:nvSpPr>
        <p:spPr>
          <a:xfrm>
            <a:off x="2514600"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48" name="Oval 47"/>
          <p:cNvSpPr/>
          <p:nvPr/>
        </p:nvSpPr>
        <p:spPr>
          <a:xfrm>
            <a:off x="2514600" y="281263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49" name="Oval 48"/>
          <p:cNvSpPr/>
          <p:nvPr/>
        </p:nvSpPr>
        <p:spPr>
          <a:xfrm>
            <a:off x="2514600"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50" name="Straight Arrow Connector 49"/>
          <p:cNvCxnSpPr/>
          <p:nvPr/>
        </p:nvCxnSpPr>
        <p:spPr>
          <a:xfrm>
            <a:off x="2862263"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847975"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2847975"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14400" y="3754019"/>
            <a:ext cx="723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970212" y="1676401"/>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38846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47228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5610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6323012" y="1676401"/>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632700" y="2388769"/>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60" name="Straight Arrow Connector 59"/>
          <p:cNvCxnSpPr/>
          <p:nvPr/>
        </p:nvCxnSpPr>
        <p:spPr>
          <a:xfrm>
            <a:off x="7135813" y="2506244"/>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7632700" y="2812632"/>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62" name="Straight Arrow Connector 61"/>
          <p:cNvCxnSpPr/>
          <p:nvPr/>
        </p:nvCxnSpPr>
        <p:spPr>
          <a:xfrm>
            <a:off x="7121525" y="2912644"/>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632700" y="3269832"/>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64" name="Straight Arrow Connector 63"/>
          <p:cNvCxnSpPr/>
          <p:nvPr/>
        </p:nvCxnSpPr>
        <p:spPr>
          <a:xfrm>
            <a:off x="7121525" y="3371432"/>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7237412" y="1676400"/>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14400" y="2153819"/>
            <a:ext cx="723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132012" y="1676400"/>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533400" y="4267200"/>
            <a:ext cx="8153400" cy="184665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From the above figure</a:t>
            </a:r>
          </a:p>
          <a:p>
            <a:endParaRPr lang="en-US" sz="16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Support (m1) = 3 (m1 changed in three commits C1, C5, C7)</a:t>
            </a:r>
          </a:p>
          <a:p>
            <a:r>
              <a:rPr lang="en-US" sz="2400" dirty="0" smtClean="0">
                <a:latin typeface="Times New Roman" pitchFamily="18" charset="0"/>
                <a:cs typeface="Times New Roman" pitchFamily="18" charset="0"/>
              </a:rPr>
              <a:t>Support (m2, m3) = 4 (m2 and m3 together changed in four commits)</a:t>
            </a:r>
            <a:endParaRPr lang="en-US" sz="2400" dirty="0">
              <a:latin typeface="Times New Roman" pitchFamily="18" charset="0"/>
              <a:cs typeface="Times New Roman" pitchFamily="18" charset="0"/>
            </a:endParaRPr>
          </a:p>
        </p:txBody>
      </p:sp>
      <p:sp>
        <p:nvSpPr>
          <p:cNvPr id="73" name="Slide Number Placeholder 72"/>
          <p:cNvSpPr>
            <a:spLocks noGrp="1"/>
          </p:cNvSpPr>
          <p:nvPr>
            <p:ph type="sldNum" sz="quarter" idx="12"/>
          </p:nvPr>
        </p:nvSpPr>
        <p:spPr/>
        <p:txBody>
          <a:bodyPr/>
          <a:lstStyle/>
          <a:p>
            <a:fld id="{B6F15528-21DE-4FAA-801E-634DDDAF4B2B}" type="slidenum">
              <a:rPr lang="en-US" smtClean="0"/>
              <a:pPr/>
              <a:t>16</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anim calcmode="lin" valueType="num">
                                      <p:cBhvr additive="base">
                                        <p:cTn id="11" dur="500" fill="hold"/>
                                        <p:tgtEl>
                                          <p:spTgt spid="70"/>
                                        </p:tgtEl>
                                        <p:attrNameLst>
                                          <p:attrName>ppt_x</p:attrName>
                                        </p:attrNameLst>
                                      </p:cBhvr>
                                      <p:tavLst>
                                        <p:tav tm="0">
                                          <p:val>
                                            <p:strVal val="#ppt_x"/>
                                          </p:val>
                                        </p:tav>
                                        <p:tav tm="100000">
                                          <p:val>
                                            <p:strVal val="#ppt_x"/>
                                          </p:val>
                                        </p:tav>
                                      </p:tavLst>
                                    </p:anim>
                                    <p:anim calcmode="lin" valueType="num">
                                      <p:cBhvr additive="base">
                                        <p:cTn id="12" dur="500" fill="hold"/>
                                        <p:tgtEl>
                                          <p:spTgt spid="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anim calcmode="lin" valueType="num">
                                      <p:cBhvr additive="base">
                                        <p:cTn id="15" dur="500" fill="hold"/>
                                        <p:tgtEl>
                                          <p:spTgt spid="71"/>
                                        </p:tgtEl>
                                        <p:attrNameLst>
                                          <p:attrName>ppt_x</p:attrName>
                                        </p:attrNameLst>
                                      </p:cBhvr>
                                      <p:tavLst>
                                        <p:tav tm="0">
                                          <p:val>
                                            <p:strVal val="#ppt_x"/>
                                          </p:val>
                                        </p:tav>
                                        <p:tav tm="100000">
                                          <p:val>
                                            <p:strVal val="#ppt_x"/>
                                          </p:val>
                                        </p:tav>
                                      </p:tavLst>
                                    </p:anim>
                                    <p:anim calcmode="lin" valueType="num">
                                      <p:cBhvr additive="base">
                                        <p:cTn id="16" dur="500" fill="hold"/>
                                        <p:tgtEl>
                                          <p:spTgt spid="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anim calcmode="lin" valueType="num">
                                      <p:cBhvr additive="base">
                                        <p:cTn id="19" dur="500" fill="hold"/>
                                        <p:tgtEl>
                                          <p:spTgt spid="72"/>
                                        </p:tgtEl>
                                        <p:attrNameLst>
                                          <p:attrName>ppt_x</p:attrName>
                                        </p:attrNameLst>
                                      </p:cBhvr>
                                      <p:tavLst>
                                        <p:tav tm="0">
                                          <p:val>
                                            <p:strVal val="#ppt_x"/>
                                          </p:val>
                                        </p:tav>
                                        <p:tav tm="100000">
                                          <p:val>
                                            <p:strVal val="#ppt_x"/>
                                          </p:val>
                                        </p:tav>
                                      </p:tavLst>
                                    </p:anim>
                                    <p:anim calcmode="lin" valueType="num">
                                      <p:cBhvr additive="base">
                                        <p:cTn id="20"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lstStyle/>
          <a:p>
            <a:r>
              <a:rPr lang="en-US" dirty="0" smtClean="0">
                <a:latin typeface="Times New Roman" pitchFamily="18" charset="0"/>
                <a:cs typeface="Times New Roman" pitchFamily="18" charset="0"/>
              </a:rPr>
              <a:t>Confidence of the association rule </a:t>
            </a:r>
            <a:r>
              <a:rPr lang="en-US" b="1" dirty="0" smtClean="0">
                <a:latin typeface="Times New Roman" pitchFamily="18" charset="0"/>
                <a:cs typeface="Times New Roman" pitchFamily="18" charset="0"/>
              </a:rPr>
              <a:t>x =&gt; y</a:t>
            </a:r>
            <a:r>
              <a:rPr lang="en-US" dirty="0" smtClean="0">
                <a:latin typeface="Times New Roman" pitchFamily="18" charset="0"/>
                <a:cs typeface="Times New Roman" pitchFamily="18" charset="0"/>
              </a:rPr>
              <a:t> determines the conditional probability that y will be changed in a commit operation given that x changed in that commit operation.</a:t>
            </a:r>
          </a:p>
          <a:p>
            <a:endParaRPr lang="en-US" dirty="0"/>
          </a:p>
        </p:txBody>
      </p:sp>
      <p:sp>
        <p:nvSpPr>
          <p:cNvPr id="5" name="TextBox 4"/>
          <p:cNvSpPr txBox="1"/>
          <p:nvPr/>
        </p:nvSpPr>
        <p:spPr>
          <a:xfrm>
            <a:off x="1295400" y="3581400"/>
            <a:ext cx="3352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Confidence (x =&gt; y)    =</a:t>
            </a:r>
            <a:endParaRPr lang="en-US" sz="2400" b="1" dirty="0">
              <a:latin typeface="Times New Roman" pitchFamily="18" charset="0"/>
              <a:cs typeface="Times New Roman" pitchFamily="18" charset="0"/>
            </a:endParaRPr>
          </a:p>
        </p:txBody>
      </p:sp>
      <p:cxnSp>
        <p:nvCxnSpPr>
          <p:cNvPr id="6" name="Straight Connector 5"/>
          <p:cNvCxnSpPr/>
          <p:nvPr/>
        </p:nvCxnSpPr>
        <p:spPr>
          <a:xfrm>
            <a:off x="4724400" y="3779520"/>
            <a:ext cx="2438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876800" y="3276600"/>
            <a:ext cx="22098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Support (x, y)</a:t>
            </a:r>
            <a:endParaRPr lang="en-US" sz="2400" b="1" dirty="0">
              <a:latin typeface="Times New Roman" pitchFamily="18" charset="0"/>
              <a:cs typeface="Times New Roman" pitchFamily="18" charset="0"/>
            </a:endParaRPr>
          </a:p>
        </p:txBody>
      </p:sp>
      <p:sp>
        <p:nvSpPr>
          <p:cNvPr id="8" name="TextBox 7"/>
          <p:cNvSpPr txBox="1"/>
          <p:nvPr/>
        </p:nvSpPr>
        <p:spPr>
          <a:xfrm>
            <a:off x="5029200" y="3886200"/>
            <a:ext cx="190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Support (x)</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9" name="Oval 8"/>
          <p:cNvSpPr/>
          <p:nvPr/>
        </p:nvSpPr>
        <p:spPr>
          <a:xfrm>
            <a:off x="1658938"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10" name="Oval 9"/>
          <p:cNvSpPr/>
          <p:nvPr/>
        </p:nvSpPr>
        <p:spPr>
          <a:xfrm>
            <a:off x="3355975"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1" name="Straight Arrow Connector 10"/>
          <p:cNvCxnSpPr/>
          <p:nvPr/>
        </p:nvCxnSpPr>
        <p:spPr>
          <a:xfrm>
            <a:off x="2035175" y="25062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233863"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3" name="Straight Arrow Connector 12"/>
          <p:cNvCxnSpPr/>
          <p:nvPr/>
        </p:nvCxnSpPr>
        <p:spPr>
          <a:xfrm>
            <a:off x="3722688" y="250624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894388"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5" name="Straight Arrow Connector 14"/>
          <p:cNvCxnSpPr/>
          <p:nvPr/>
        </p:nvCxnSpPr>
        <p:spPr>
          <a:xfrm>
            <a:off x="4586288"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718300"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7" name="Straight Arrow Connector 16"/>
          <p:cNvCxnSpPr/>
          <p:nvPr/>
        </p:nvCxnSpPr>
        <p:spPr>
          <a:xfrm>
            <a:off x="6221413"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048250" y="2388770"/>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19" name="Straight Arrow Connector 18"/>
          <p:cNvCxnSpPr/>
          <p:nvPr/>
        </p:nvCxnSpPr>
        <p:spPr>
          <a:xfrm>
            <a:off x="5416550" y="25062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1658938"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21" name="Oval 20"/>
          <p:cNvSpPr/>
          <p:nvPr/>
        </p:nvSpPr>
        <p:spPr>
          <a:xfrm>
            <a:off x="3355975"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2" name="Straight Arrow Connector 21"/>
          <p:cNvCxnSpPr/>
          <p:nvPr/>
        </p:nvCxnSpPr>
        <p:spPr>
          <a:xfrm>
            <a:off x="2020888" y="29126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33863" y="281263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4" name="Straight Arrow Connector 23"/>
          <p:cNvCxnSpPr/>
          <p:nvPr/>
        </p:nvCxnSpPr>
        <p:spPr>
          <a:xfrm>
            <a:off x="3708400" y="2912645"/>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894388"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6" name="Straight Arrow Connector 25"/>
          <p:cNvCxnSpPr/>
          <p:nvPr/>
        </p:nvCxnSpPr>
        <p:spPr>
          <a:xfrm>
            <a:off x="4572000"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718300"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28" name="Straight Arrow Connector 27"/>
          <p:cNvCxnSpPr/>
          <p:nvPr/>
        </p:nvCxnSpPr>
        <p:spPr>
          <a:xfrm>
            <a:off x="6207125"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5048250" y="2812633"/>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0" name="Straight Arrow Connector 29"/>
          <p:cNvCxnSpPr/>
          <p:nvPr/>
        </p:nvCxnSpPr>
        <p:spPr>
          <a:xfrm>
            <a:off x="5402263" y="29126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658938"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32" name="Oval 31"/>
          <p:cNvSpPr/>
          <p:nvPr/>
        </p:nvSpPr>
        <p:spPr>
          <a:xfrm>
            <a:off x="3355975"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3" name="Straight Arrow Connector 32"/>
          <p:cNvCxnSpPr/>
          <p:nvPr/>
        </p:nvCxnSpPr>
        <p:spPr>
          <a:xfrm>
            <a:off x="2020888" y="3371433"/>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4233863"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5" name="Straight Arrow Connector 34"/>
          <p:cNvCxnSpPr/>
          <p:nvPr/>
        </p:nvCxnSpPr>
        <p:spPr>
          <a:xfrm>
            <a:off x="3708400" y="3371433"/>
            <a:ext cx="358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894388"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7" name="Straight Arrow Connector 36"/>
          <p:cNvCxnSpPr/>
          <p:nvPr/>
        </p:nvCxnSpPr>
        <p:spPr>
          <a:xfrm>
            <a:off x="4572000"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718300" y="3269833"/>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39" name="Straight Arrow Connector 38"/>
          <p:cNvCxnSpPr/>
          <p:nvPr/>
        </p:nvCxnSpPr>
        <p:spPr>
          <a:xfrm>
            <a:off x="6207125"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048250"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41" name="Straight Arrow Connector 40"/>
          <p:cNvCxnSpPr/>
          <p:nvPr/>
        </p:nvCxnSpPr>
        <p:spPr>
          <a:xfrm>
            <a:off x="5402263" y="3371433"/>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58"/>
          <p:cNvSpPr txBox="1">
            <a:spLocks noChangeArrowheads="1"/>
          </p:cNvSpPr>
          <p:nvPr/>
        </p:nvSpPr>
        <p:spPr bwMode="auto">
          <a:xfrm>
            <a:off x="914400" y="2322095"/>
            <a:ext cx="576263" cy="1384995"/>
          </a:xfrm>
          <a:prstGeom prst="rect">
            <a:avLst/>
          </a:prstGeom>
          <a:noFill/>
          <a:ln w="9525">
            <a:noFill/>
            <a:miter lim="800000"/>
            <a:headEnd/>
            <a:tailEnd/>
          </a:ln>
        </p:spPr>
        <p:txBody>
          <a:bodyPr>
            <a:spAutoFit/>
          </a:bodyPr>
          <a:lstStyle/>
          <a:p>
            <a:r>
              <a:rPr lang="en-CA" sz="1600" dirty="0">
                <a:latin typeface="Times New Roman" pitchFamily="18" charset="0"/>
                <a:cs typeface="Times New Roman" pitchFamily="18" charset="0"/>
              </a:rPr>
              <a:t>m1</a:t>
            </a:r>
          </a:p>
          <a:p>
            <a:endParaRPr lang="en-CA" sz="300" dirty="0">
              <a:latin typeface="Times New Roman" pitchFamily="18" charset="0"/>
              <a:cs typeface="Times New Roman" pitchFamily="18" charset="0"/>
            </a:endParaRPr>
          </a:p>
          <a:p>
            <a:endParaRPr lang="en-CA" sz="1000" dirty="0">
              <a:latin typeface="Times New Roman" pitchFamily="18" charset="0"/>
              <a:cs typeface="Times New Roman" pitchFamily="18" charset="0"/>
            </a:endParaRPr>
          </a:p>
          <a:p>
            <a:r>
              <a:rPr lang="en-CA" sz="1600" dirty="0">
                <a:latin typeface="Times New Roman" pitchFamily="18" charset="0"/>
                <a:cs typeface="Times New Roman" pitchFamily="18" charset="0"/>
              </a:rPr>
              <a:t>m2</a:t>
            </a:r>
          </a:p>
          <a:p>
            <a:endParaRPr lang="en-CA" sz="5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endParaRPr lang="en-CA" sz="500" dirty="0">
              <a:latin typeface="Times New Roman" pitchFamily="18" charset="0"/>
              <a:cs typeface="Times New Roman" pitchFamily="18" charset="0"/>
            </a:endParaRPr>
          </a:p>
          <a:p>
            <a:r>
              <a:rPr lang="en-CA" sz="1600" dirty="0">
                <a:latin typeface="Times New Roman" pitchFamily="18" charset="0"/>
                <a:cs typeface="Times New Roman" pitchFamily="18" charset="0"/>
              </a:rPr>
              <a:t>m3</a:t>
            </a:r>
          </a:p>
          <a:p>
            <a:endParaRPr lang="en-CA" sz="400" dirty="0">
              <a:latin typeface="Times New Roman" pitchFamily="18" charset="0"/>
              <a:cs typeface="Times New Roman" pitchFamily="18" charset="0"/>
            </a:endParaRPr>
          </a:p>
          <a:p>
            <a:endParaRPr lang="en-CA" sz="400" dirty="0">
              <a:latin typeface="Times New Roman" pitchFamily="18" charset="0"/>
              <a:cs typeface="Times New Roman" pitchFamily="18" charset="0"/>
            </a:endParaRPr>
          </a:p>
        </p:txBody>
      </p:sp>
      <p:sp>
        <p:nvSpPr>
          <p:cNvPr id="43" name="TextBox 59"/>
          <p:cNvSpPr txBox="1">
            <a:spLocks noChangeArrowheads="1"/>
          </p:cNvSpPr>
          <p:nvPr/>
        </p:nvSpPr>
        <p:spPr bwMode="auto">
          <a:xfrm>
            <a:off x="1566863" y="1849019"/>
            <a:ext cx="6662737" cy="338554"/>
          </a:xfrm>
          <a:prstGeom prst="rect">
            <a:avLst/>
          </a:prstGeom>
          <a:noFill/>
          <a:ln w="9525">
            <a:noFill/>
            <a:miter lim="800000"/>
            <a:headEnd/>
            <a:tailEnd/>
          </a:ln>
        </p:spPr>
        <p:txBody>
          <a:bodyPr wrap="square">
            <a:spAutoFit/>
          </a:bodyPr>
          <a:lstStyle/>
          <a:p>
            <a:r>
              <a:rPr lang="en-CA" sz="1600" dirty="0">
                <a:latin typeface="Times New Roman" pitchFamily="18" charset="0"/>
                <a:cs typeface="Times New Roman" pitchFamily="18" charset="0"/>
              </a:rPr>
              <a:t>C1            </a:t>
            </a:r>
            <a:r>
              <a:rPr lang="en-CA" sz="1600" dirty="0" smtClean="0">
                <a:latin typeface="Times New Roman" pitchFamily="18" charset="0"/>
                <a:cs typeface="Times New Roman" pitchFamily="18" charset="0"/>
              </a:rPr>
              <a:t>C2             C3            </a:t>
            </a:r>
            <a:r>
              <a:rPr lang="en-CA" sz="1600" dirty="0">
                <a:latin typeface="Times New Roman" pitchFamily="18" charset="0"/>
                <a:cs typeface="Times New Roman" pitchFamily="18" charset="0"/>
              </a:rPr>
              <a:t>C4         </a:t>
            </a:r>
            <a:r>
              <a:rPr lang="en-CA" sz="1600" dirty="0" smtClean="0">
                <a:latin typeface="Times New Roman" pitchFamily="18" charset="0"/>
                <a:cs typeface="Times New Roman" pitchFamily="18" charset="0"/>
              </a:rPr>
              <a:t>   </a:t>
            </a:r>
            <a:r>
              <a:rPr lang="en-CA" sz="1600" dirty="0">
                <a:latin typeface="Times New Roman" pitchFamily="18" charset="0"/>
                <a:cs typeface="Times New Roman" pitchFamily="18" charset="0"/>
              </a:rPr>
              <a:t>C5           </a:t>
            </a:r>
            <a:r>
              <a:rPr lang="en-CA" sz="1600" dirty="0" smtClean="0">
                <a:latin typeface="Times New Roman" pitchFamily="18" charset="0"/>
                <a:cs typeface="Times New Roman" pitchFamily="18" charset="0"/>
              </a:rPr>
              <a:t> </a:t>
            </a:r>
            <a:r>
              <a:rPr lang="en-CA" sz="1600" dirty="0">
                <a:latin typeface="Times New Roman" pitchFamily="18" charset="0"/>
                <a:cs typeface="Times New Roman" pitchFamily="18" charset="0"/>
              </a:rPr>
              <a:t>C6         </a:t>
            </a:r>
            <a:r>
              <a:rPr lang="en-CA" sz="1600" dirty="0" smtClean="0">
                <a:latin typeface="Times New Roman" pitchFamily="18" charset="0"/>
                <a:cs typeface="Times New Roman" pitchFamily="18" charset="0"/>
              </a:rPr>
              <a:t>  C7             C8</a:t>
            </a:r>
            <a:r>
              <a:rPr lang="en-CA" sz="1600" baseline="-25000" dirty="0" smtClean="0">
                <a:latin typeface="Times New Roman" pitchFamily="18" charset="0"/>
                <a:cs typeface="Times New Roman" pitchFamily="18" charset="0"/>
              </a:rPr>
              <a:t>              </a:t>
            </a:r>
            <a:endParaRPr lang="en-CA" sz="1600" baseline="-25000" dirty="0">
              <a:latin typeface="Times New Roman" pitchFamily="18" charset="0"/>
              <a:cs typeface="Times New Roman" pitchFamily="18" charset="0"/>
            </a:endParaRPr>
          </a:p>
        </p:txBody>
      </p:sp>
      <p:sp>
        <p:nvSpPr>
          <p:cNvPr id="44" name="Oval 43"/>
          <p:cNvSpPr/>
          <p:nvPr/>
        </p:nvSpPr>
        <p:spPr>
          <a:xfrm>
            <a:off x="2514600" y="2388770"/>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45" name="Oval 44"/>
          <p:cNvSpPr/>
          <p:nvPr/>
        </p:nvSpPr>
        <p:spPr>
          <a:xfrm>
            <a:off x="2514600" y="2812633"/>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sp>
        <p:nvSpPr>
          <p:cNvPr id="46" name="Oval 45"/>
          <p:cNvSpPr/>
          <p:nvPr/>
        </p:nvSpPr>
        <p:spPr>
          <a:xfrm>
            <a:off x="2514600" y="3269833"/>
            <a:ext cx="215900" cy="2174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47" name="Straight Arrow Connector 46"/>
          <p:cNvCxnSpPr/>
          <p:nvPr/>
        </p:nvCxnSpPr>
        <p:spPr>
          <a:xfrm>
            <a:off x="2862263" y="2506245"/>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847975" y="2912645"/>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847975" y="3371433"/>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14400" y="3754019"/>
            <a:ext cx="723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970212" y="1676401"/>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38846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47228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561012" y="1676401"/>
            <a:ext cx="1" cy="2057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6323012" y="1676401"/>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7632700" y="2388769"/>
            <a:ext cx="215900" cy="2159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57" name="Straight Arrow Connector 56"/>
          <p:cNvCxnSpPr/>
          <p:nvPr/>
        </p:nvCxnSpPr>
        <p:spPr>
          <a:xfrm>
            <a:off x="7135813" y="2506244"/>
            <a:ext cx="36036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7632700" y="2812632"/>
            <a:ext cx="215900" cy="2159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59" name="Straight Arrow Connector 58"/>
          <p:cNvCxnSpPr/>
          <p:nvPr/>
        </p:nvCxnSpPr>
        <p:spPr>
          <a:xfrm>
            <a:off x="7121525" y="2912644"/>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632700" y="3269832"/>
            <a:ext cx="215900" cy="2174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schemeClr val="tx1"/>
              </a:solidFill>
              <a:latin typeface="Times New Roman" pitchFamily="18" charset="0"/>
              <a:cs typeface="Times New Roman" pitchFamily="18" charset="0"/>
            </a:endParaRPr>
          </a:p>
        </p:txBody>
      </p:sp>
      <p:cxnSp>
        <p:nvCxnSpPr>
          <p:cNvPr id="61" name="Straight Arrow Connector 60"/>
          <p:cNvCxnSpPr/>
          <p:nvPr/>
        </p:nvCxnSpPr>
        <p:spPr>
          <a:xfrm>
            <a:off x="7121525" y="3371432"/>
            <a:ext cx="36036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237412" y="1676400"/>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14400" y="2153819"/>
            <a:ext cx="723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132012" y="1676400"/>
            <a:ext cx="1588" cy="2057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85800" y="5048071"/>
            <a:ext cx="6934200" cy="1200329"/>
          </a:xfrm>
          <a:prstGeom prst="rect">
            <a:avLst/>
          </a:prstGeom>
        </p:spPr>
        <p:txBody>
          <a:bodyPr wrap="square">
            <a:spAutoFit/>
          </a:bodyPr>
          <a:lstStyle/>
          <a:p>
            <a:r>
              <a:rPr lang="en-US" dirty="0" smtClean="0">
                <a:latin typeface="Times New Roman" pitchFamily="18" charset="0"/>
                <a:cs typeface="Times New Roman" pitchFamily="18" charset="0"/>
              </a:rPr>
              <a:t>Confidence (m1 =&gt; m2) = support (m1, m2) / support (m1)</a:t>
            </a:r>
          </a:p>
          <a:p>
            <a:r>
              <a:rPr lang="en-US" dirty="0" smtClean="0">
                <a:latin typeface="Times New Roman" pitchFamily="18" charset="0"/>
                <a:cs typeface="Times New Roman" pitchFamily="18" charset="0"/>
              </a:rPr>
              <a:t>		           = 3 / 3 = 1 (the highest confidence)</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Confidence (m2 =&gt; m1) = support (m1, m2) / support (m2) = 3/6 = 0.5</a:t>
            </a:r>
          </a:p>
        </p:txBody>
      </p:sp>
      <p:sp>
        <p:nvSpPr>
          <p:cNvPr id="66" name="TextBox 65"/>
          <p:cNvSpPr txBox="1"/>
          <p:nvPr/>
        </p:nvSpPr>
        <p:spPr>
          <a:xfrm>
            <a:off x="762000" y="4078069"/>
            <a:ext cx="6400800" cy="646331"/>
          </a:xfrm>
          <a:prstGeom prst="rect">
            <a:avLst/>
          </a:prstGeom>
          <a:noFill/>
        </p:spPr>
        <p:txBody>
          <a:bodyPr wrap="square" rtlCol="0">
            <a:spAutoFit/>
          </a:bodyPr>
          <a:lstStyle/>
          <a:p>
            <a:r>
              <a:rPr lang="en-US" dirty="0" smtClean="0"/>
              <a:t>What is the confidence of    m1 =&gt; m2 ?</a:t>
            </a:r>
          </a:p>
          <a:p>
            <a:r>
              <a:rPr lang="en-US" dirty="0" smtClean="0"/>
              <a:t>What is the confidence of    m2 =&gt; m1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fill="hold"/>
                                        <p:tgtEl>
                                          <p:spTgt spid="66"/>
                                        </p:tgtEl>
                                        <p:attrNameLst>
                                          <p:attrName>ppt_x</p:attrName>
                                        </p:attrNameLst>
                                      </p:cBhvr>
                                      <p:tavLst>
                                        <p:tav tm="0">
                                          <p:val>
                                            <p:strVal val="#ppt_x"/>
                                          </p:val>
                                        </p:tav>
                                        <p:tav tm="100000">
                                          <p:val>
                                            <p:strVal val="#ppt_x"/>
                                          </p:val>
                                        </p:tav>
                                      </p:tavLst>
                                    </p:anim>
                                    <p:anim calcmode="lin" valueType="num">
                                      <p:cBhvr additive="base">
                                        <p:cTn id="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(Little Math)</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p:txBody>
          <a:bodyPr/>
          <a:lstStyle/>
          <a:p>
            <a:r>
              <a:rPr lang="en-US" dirty="0" smtClean="0"/>
              <a:t>Suppose, the rule X=&gt;Y has the confidence of 0.5. X changed 20 times during evolution. How many times did X and Y change together?</a:t>
            </a:r>
          </a:p>
          <a:p>
            <a:endParaRPr lang="en-US" dirty="0" smtClean="0"/>
          </a:p>
          <a:p>
            <a:r>
              <a:rPr lang="en-US" dirty="0" smtClean="0"/>
              <a:t>Suppose, the rule X=&gt;Y has the confidence of 0.5. X changed 20 times during evolution. How many times did Y change?</a:t>
            </a:r>
          </a:p>
          <a:p>
            <a:endParaRPr lang="en-US" dirty="0" smtClean="0"/>
          </a:p>
          <a:p>
            <a:r>
              <a:rPr lang="en-US" dirty="0" smtClean="0"/>
              <a:t>Suppose, the rule X=&gt;Y has the confidence of 0.33 and the rule Y=&gt;X has the confidence of 0.4. X changed 30 times. How many times did Y change?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Preliminaries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US" dirty="0" smtClean="0"/>
              <a:t>Version Control Systems (</a:t>
            </a:r>
            <a:r>
              <a:rPr lang="en-US" dirty="0" err="1" smtClean="0"/>
              <a:t>GitHub</a:t>
            </a:r>
            <a:r>
              <a:rPr lang="en-US" dirty="0" smtClean="0"/>
              <a:t>, SVN, CVS)</a:t>
            </a:r>
          </a:p>
          <a:p>
            <a:endParaRPr lang="en-US" dirty="0" smtClean="0"/>
          </a:p>
          <a:p>
            <a:r>
              <a:rPr lang="en-US" dirty="0" smtClean="0"/>
              <a:t>Commits</a:t>
            </a:r>
          </a:p>
          <a:p>
            <a:endParaRPr lang="en-US" dirty="0" smtClean="0"/>
          </a:p>
          <a:p>
            <a:r>
              <a:rPr lang="en-US" dirty="0" smtClean="0"/>
              <a:t>Revisions</a:t>
            </a:r>
          </a:p>
          <a:p>
            <a:endParaRPr lang="en-US" dirty="0" smtClean="0"/>
          </a:p>
          <a:p>
            <a:r>
              <a:rPr lang="en-US" dirty="0" smtClean="0"/>
              <a:t>Change Impact Analysis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 of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lstStyle/>
          <a:p>
            <a:r>
              <a:rPr lang="en-US" dirty="0" smtClean="0"/>
              <a:t>Change impact analysis</a:t>
            </a:r>
          </a:p>
          <a:p>
            <a:endParaRPr lang="en-US" dirty="0" smtClean="0"/>
          </a:p>
          <a:p>
            <a:r>
              <a:rPr lang="en-US" dirty="0" smtClean="0"/>
              <a:t>Bug detection</a:t>
            </a:r>
          </a:p>
          <a:p>
            <a:endParaRPr lang="en-US" dirty="0" smtClean="0"/>
          </a:p>
          <a:p>
            <a:r>
              <a:rPr lang="en-US" dirty="0" smtClean="0"/>
              <a:t>Clone refactoring</a:t>
            </a:r>
          </a:p>
          <a:p>
            <a:endParaRPr lang="en-US" dirty="0" smtClean="0"/>
          </a:p>
          <a:p>
            <a:r>
              <a:rPr lang="en-US" dirty="0" smtClean="0"/>
              <a:t>Clone tracking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Impact Analysis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r>
              <a:rPr lang="en-US" dirty="0" smtClean="0"/>
              <a:t>If a developer wants to make changes to a method, then which other methods might also need to be changed?</a:t>
            </a:r>
          </a:p>
          <a:p>
            <a:endParaRPr lang="en-US" dirty="0" smtClean="0"/>
          </a:p>
          <a:p>
            <a:pPr lvl="1"/>
            <a:r>
              <a:rPr lang="en-US" dirty="0" smtClean="0"/>
              <a:t>Rose (Zimmerman et al., ICSE 2005).</a:t>
            </a:r>
          </a:p>
          <a:p>
            <a:pPr lvl="1"/>
            <a:r>
              <a:rPr lang="en-US" dirty="0" smtClean="0"/>
              <a:t>Conceptual coupling (based on IR techniques such as LDA) and evolutionary coupling (</a:t>
            </a:r>
            <a:r>
              <a:rPr lang="en-US" dirty="0" err="1" smtClean="0"/>
              <a:t>Kagdi</a:t>
            </a:r>
            <a:r>
              <a:rPr lang="en-US" dirty="0" smtClean="0"/>
              <a:t> et al., WCRE 2010)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Detection</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r>
              <a:rPr lang="en-US" dirty="0" smtClean="0"/>
              <a:t>If a particular file contains a bug, then the other files that frequently co-change with it should also be checked for the bug.</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Refactoring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r>
              <a:rPr lang="en-US" dirty="0" smtClean="0"/>
              <a:t>Which code clones change together frequently? Those should be considered for refactoring.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Clone Tracking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pPr>
              <a:buNone/>
            </a:pPr>
            <a:endParaRPr lang="en-US" dirty="0" smtClean="0"/>
          </a:p>
          <a:p>
            <a:r>
              <a:rPr lang="en-US" dirty="0" smtClean="0"/>
              <a:t>Which code clones have coupling with non-clone code? Such code clones should be considered for tracking.</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Usage of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lstStyle/>
          <a:p>
            <a:endParaRPr lang="en-US" dirty="0" smtClean="0"/>
          </a:p>
          <a:p>
            <a:r>
              <a:rPr lang="en-US" dirty="0" smtClean="0"/>
              <a:t>Video recommendation</a:t>
            </a:r>
          </a:p>
          <a:p>
            <a:pPr>
              <a:buNone/>
            </a:pPr>
            <a:r>
              <a:rPr lang="en-US" dirty="0" smtClean="0"/>
              <a:t>	</a:t>
            </a:r>
            <a:r>
              <a:rPr lang="en-US" dirty="0" smtClean="0">
                <a:hlinkClick r:id="rId2"/>
              </a:rPr>
              <a:t>https://www.youtube.com/watch?v=Lkcvrxj0eLY&amp;t=900s</a:t>
            </a:r>
            <a:endParaRPr lang="en-US" dirty="0" smtClean="0"/>
          </a:p>
          <a:p>
            <a:pPr>
              <a:buNone/>
            </a:pPr>
            <a:endParaRPr lang="en-US" dirty="0" smtClean="0"/>
          </a:p>
          <a:p>
            <a:r>
              <a:rPr lang="en-US" dirty="0" smtClean="0"/>
              <a:t>Recommending items to buy (e.g., Amazon)</a:t>
            </a:r>
          </a:p>
          <a:p>
            <a:pPr>
              <a:buNone/>
            </a:pPr>
            <a:r>
              <a:rPr lang="en-US" dirty="0" smtClean="0"/>
              <a:t>	</a:t>
            </a:r>
            <a:r>
              <a:rPr lang="en-US" dirty="0" smtClean="0">
                <a:hlinkClick r:id="rId3"/>
              </a:rPr>
              <a:t>https://www.amazon.com/Concurrent-Programming-Principles-Greg-Andrews/dp/0805300864</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Regular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Can you guess the drawback of association rules in the field of software engineering?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Regular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p:txBody>
          <a:bodyPr/>
          <a:lstStyle/>
          <a:p>
            <a:pPr algn="just"/>
            <a:r>
              <a:rPr lang="en-US" dirty="0" smtClean="0">
                <a:latin typeface="Times New Roman" pitchFamily="18" charset="0"/>
                <a:cs typeface="Times New Roman" pitchFamily="18" charset="0"/>
              </a:rPr>
              <a:t>The regular association rules can only help us predict evolutionary coupling among program entities that co-changed in the past. However, entities that did not co-change in the past might also have coupling. The regular association rules cannot help us detect such couplings.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 of Regular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cxnSp>
        <p:nvCxnSpPr>
          <p:cNvPr id="5" name="Straight Connector 4"/>
          <p:cNvCxnSpPr/>
          <p:nvPr/>
        </p:nvCxnSpPr>
        <p:spPr>
          <a:xfrm>
            <a:off x="1779372" y="3046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79372" y="3427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79372" y="3808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79372" y="4189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143000" y="3505200"/>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675605"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209005"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742406"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275806"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8107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441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8775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862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196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530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864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194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862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9530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860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528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9530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864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198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860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8194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28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4196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864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198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196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4864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4196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860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2860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94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528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3528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86200" y="4114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4114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160372" y="1952370"/>
            <a:ext cx="4240428" cy="338554"/>
          </a:xfrm>
          <a:prstGeom prst="rect">
            <a:avLst/>
          </a:prstGeom>
          <a:noFill/>
        </p:spPr>
        <p:txBody>
          <a:bodyPr wrap="square" rtlCol="0">
            <a:spAutoFit/>
          </a:bodyPr>
          <a:lstStyle/>
          <a:p>
            <a:r>
              <a:rPr lang="en-US" sz="1600" dirty="0" smtClean="0"/>
              <a:t>C1        C2      C3     C4      C5      C6     C7       C8</a:t>
            </a:r>
            <a:endParaRPr lang="en-US" sz="1600" dirty="0"/>
          </a:p>
        </p:txBody>
      </p:sp>
      <p:sp>
        <p:nvSpPr>
          <p:cNvPr id="50" name="TextBox 49"/>
          <p:cNvSpPr txBox="1"/>
          <p:nvPr/>
        </p:nvSpPr>
        <p:spPr>
          <a:xfrm>
            <a:off x="1412787" y="2870886"/>
            <a:ext cx="457200" cy="338554"/>
          </a:xfrm>
          <a:prstGeom prst="rect">
            <a:avLst/>
          </a:prstGeom>
          <a:noFill/>
        </p:spPr>
        <p:txBody>
          <a:bodyPr wrap="square" rtlCol="0">
            <a:spAutoFit/>
          </a:bodyPr>
          <a:lstStyle/>
          <a:p>
            <a:r>
              <a:rPr lang="en-US" sz="1600" dirty="0" smtClean="0"/>
              <a:t>E1</a:t>
            </a:r>
            <a:endParaRPr lang="en-US" sz="1600" dirty="0"/>
          </a:p>
        </p:txBody>
      </p:sp>
      <p:sp>
        <p:nvSpPr>
          <p:cNvPr id="51" name="TextBox 50"/>
          <p:cNvSpPr txBox="1"/>
          <p:nvPr/>
        </p:nvSpPr>
        <p:spPr>
          <a:xfrm>
            <a:off x="1412787" y="3251886"/>
            <a:ext cx="457200" cy="338554"/>
          </a:xfrm>
          <a:prstGeom prst="rect">
            <a:avLst/>
          </a:prstGeom>
          <a:noFill/>
        </p:spPr>
        <p:txBody>
          <a:bodyPr wrap="square" rtlCol="0">
            <a:spAutoFit/>
          </a:bodyPr>
          <a:lstStyle/>
          <a:p>
            <a:r>
              <a:rPr lang="en-US" sz="1600" dirty="0" smtClean="0"/>
              <a:t>E2</a:t>
            </a:r>
            <a:endParaRPr lang="en-US" sz="1600" dirty="0"/>
          </a:p>
        </p:txBody>
      </p:sp>
      <p:sp>
        <p:nvSpPr>
          <p:cNvPr id="52" name="TextBox 51"/>
          <p:cNvSpPr txBox="1"/>
          <p:nvPr/>
        </p:nvSpPr>
        <p:spPr>
          <a:xfrm>
            <a:off x="1412787" y="3657600"/>
            <a:ext cx="457200" cy="338554"/>
          </a:xfrm>
          <a:prstGeom prst="rect">
            <a:avLst/>
          </a:prstGeom>
          <a:noFill/>
        </p:spPr>
        <p:txBody>
          <a:bodyPr wrap="square" rtlCol="0">
            <a:spAutoFit/>
          </a:bodyPr>
          <a:lstStyle/>
          <a:p>
            <a:r>
              <a:rPr lang="en-US" sz="1600" dirty="0" smtClean="0"/>
              <a:t>E3</a:t>
            </a:r>
            <a:endParaRPr lang="en-US" sz="1600" dirty="0"/>
          </a:p>
        </p:txBody>
      </p:sp>
      <p:sp>
        <p:nvSpPr>
          <p:cNvPr id="53" name="TextBox 52"/>
          <p:cNvSpPr txBox="1"/>
          <p:nvPr/>
        </p:nvSpPr>
        <p:spPr>
          <a:xfrm>
            <a:off x="1412787" y="4038600"/>
            <a:ext cx="457200" cy="338554"/>
          </a:xfrm>
          <a:prstGeom prst="rect">
            <a:avLst/>
          </a:prstGeom>
          <a:noFill/>
        </p:spPr>
        <p:txBody>
          <a:bodyPr wrap="square" rtlCol="0">
            <a:spAutoFit/>
          </a:bodyPr>
          <a:lstStyle/>
          <a:p>
            <a:r>
              <a:rPr lang="en-US" sz="1600" dirty="0" smtClean="0"/>
              <a:t>E4</a:t>
            </a:r>
            <a:endParaRPr lang="en-US" sz="1600" dirty="0"/>
          </a:p>
        </p:txBody>
      </p:sp>
      <p:cxnSp>
        <p:nvCxnSpPr>
          <p:cNvPr id="54" name="Straight Arrow Connector 53"/>
          <p:cNvCxnSpPr/>
          <p:nvPr/>
        </p:nvCxnSpPr>
        <p:spPr>
          <a:xfrm rot="5400000">
            <a:off x="6809763" y="3237074"/>
            <a:ext cx="3040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84772" y="2082225"/>
            <a:ext cx="1421028" cy="584775"/>
          </a:xfrm>
          <a:prstGeom prst="rect">
            <a:avLst/>
          </a:prstGeom>
          <a:noFill/>
        </p:spPr>
        <p:txBody>
          <a:bodyPr wrap="square" rtlCol="0">
            <a:spAutoFit/>
          </a:bodyPr>
          <a:lstStyle/>
          <a:p>
            <a:pPr algn="ctr"/>
            <a:r>
              <a:rPr lang="en-US" sz="1600" dirty="0" smtClean="0"/>
              <a:t>Evolutionary Coupling</a:t>
            </a:r>
            <a:endParaRPr lang="en-US" sz="1600" dirty="0"/>
          </a:p>
        </p:txBody>
      </p:sp>
      <p:cxnSp>
        <p:nvCxnSpPr>
          <p:cNvPr id="57" name="Straight Connector 56"/>
          <p:cNvCxnSpPr/>
          <p:nvPr/>
        </p:nvCxnSpPr>
        <p:spPr>
          <a:xfrm rot="5400000">
            <a:off x="7153854" y="3137586"/>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6809763" y="3632489"/>
            <a:ext cx="3040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7114960" y="3251886"/>
            <a:ext cx="533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7114960" y="3641597"/>
            <a:ext cx="533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5372" y="1954428"/>
            <a:ext cx="1295400" cy="338554"/>
          </a:xfrm>
          <a:prstGeom prst="rect">
            <a:avLst/>
          </a:prstGeom>
          <a:noFill/>
        </p:spPr>
        <p:txBody>
          <a:bodyPr wrap="square" rtlCol="0">
            <a:spAutoFit/>
          </a:bodyPr>
          <a:lstStyle/>
          <a:p>
            <a:pPr algn="ctr"/>
            <a:r>
              <a:rPr lang="en-US" sz="1600" dirty="0" smtClean="0"/>
              <a:t>Commits</a:t>
            </a:r>
            <a:endParaRPr lang="en-US" sz="1600" dirty="0"/>
          </a:p>
        </p:txBody>
      </p:sp>
      <p:cxnSp>
        <p:nvCxnSpPr>
          <p:cNvPr id="65" name="Straight Arrow Connector 64"/>
          <p:cNvCxnSpPr/>
          <p:nvPr/>
        </p:nvCxnSpPr>
        <p:spPr>
          <a:xfrm>
            <a:off x="1398372" y="2132012"/>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a:off x="864972" y="2895600"/>
            <a:ext cx="6096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6200000">
            <a:off x="-261151" y="3488323"/>
            <a:ext cx="1828800" cy="338554"/>
          </a:xfrm>
          <a:prstGeom prst="rect">
            <a:avLst/>
          </a:prstGeom>
          <a:noFill/>
        </p:spPr>
        <p:txBody>
          <a:bodyPr wrap="square" rtlCol="0">
            <a:spAutoFit/>
          </a:bodyPr>
          <a:lstStyle/>
          <a:p>
            <a:pPr algn="ctr"/>
            <a:r>
              <a:rPr lang="en-US" sz="1600" dirty="0" smtClean="0"/>
              <a:t>Program Entities</a:t>
            </a:r>
            <a:endParaRPr lang="en-US" sz="1600" dirty="0"/>
          </a:p>
        </p:txBody>
      </p:sp>
      <p:sp>
        <p:nvSpPr>
          <p:cNvPr id="68" name="Oval 67"/>
          <p:cNvSpPr/>
          <p:nvPr/>
        </p:nvSpPr>
        <p:spPr>
          <a:xfrm>
            <a:off x="636372" y="55260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17602" y="5452646"/>
            <a:ext cx="4114800" cy="338554"/>
          </a:xfrm>
          <a:prstGeom prst="rect">
            <a:avLst/>
          </a:prstGeom>
          <a:noFill/>
        </p:spPr>
        <p:txBody>
          <a:bodyPr wrap="square" rtlCol="0">
            <a:spAutoFit/>
          </a:bodyPr>
          <a:lstStyle/>
          <a:p>
            <a:r>
              <a:rPr lang="en-US" sz="1600" dirty="0" smtClean="0"/>
              <a:t>=  </a:t>
            </a:r>
            <a:r>
              <a:rPr lang="en-US" sz="1400" dirty="0" smtClean="0"/>
              <a:t>Entity was changed in the commit operation</a:t>
            </a:r>
            <a:endParaRPr lang="en-US" sz="1600" dirty="0"/>
          </a:p>
        </p:txBody>
      </p:sp>
      <p:sp>
        <p:nvSpPr>
          <p:cNvPr id="70" name="Oval 69"/>
          <p:cNvSpPr/>
          <p:nvPr/>
        </p:nvSpPr>
        <p:spPr>
          <a:xfrm>
            <a:off x="5208372" y="5535939"/>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360772" y="5435025"/>
            <a:ext cx="3783228" cy="553998"/>
          </a:xfrm>
          <a:prstGeom prst="rect">
            <a:avLst/>
          </a:prstGeom>
          <a:noFill/>
        </p:spPr>
        <p:txBody>
          <a:bodyPr wrap="square" rtlCol="0">
            <a:spAutoFit/>
          </a:bodyPr>
          <a:lstStyle/>
          <a:p>
            <a:r>
              <a:rPr lang="en-US" sz="1600" dirty="0" smtClean="0"/>
              <a:t>=  </a:t>
            </a:r>
            <a:r>
              <a:rPr lang="en-US" sz="1400" dirty="0" smtClean="0"/>
              <a:t>Entity was not changed in the commit operation</a:t>
            </a:r>
            <a:endParaRPr lang="en-US"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cxnSp>
        <p:nvCxnSpPr>
          <p:cNvPr id="5" name="Straight Connector 4"/>
          <p:cNvCxnSpPr/>
          <p:nvPr/>
        </p:nvCxnSpPr>
        <p:spPr>
          <a:xfrm>
            <a:off x="1779372" y="3046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79372" y="3427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79372" y="3808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79372" y="4189412"/>
            <a:ext cx="698362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1143000" y="3505200"/>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675605"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2209005"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742406"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3275806"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8107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441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4877594" y="3504406"/>
            <a:ext cx="2438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8862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4196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49530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4864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019800" y="2971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8194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862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953000" y="3352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2860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528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953000" y="3733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4864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198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2860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28194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3528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4196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864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019800" y="4114800"/>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19600" y="3733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4864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0198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4196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2860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2860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8194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352800" y="3352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352800" y="2971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86200" y="4114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953000" y="4114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160372" y="1952370"/>
            <a:ext cx="4240428" cy="338554"/>
          </a:xfrm>
          <a:prstGeom prst="rect">
            <a:avLst/>
          </a:prstGeom>
          <a:noFill/>
        </p:spPr>
        <p:txBody>
          <a:bodyPr wrap="square" rtlCol="0">
            <a:spAutoFit/>
          </a:bodyPr>
          <a:lstStyle/>
          <a:p>
            <a:r>
              <a:rPr lang="en-US" sz="1600" dirty="0" smtClean="0"/>
              <a:t>C1        C2      C3     C4      C5      C6     C7       C8</a:t>
            </a:r>
            <a:endParaRPr lang="en-US" sz="1600" dirty="0"/>
          </a:p>
        </p:txBody>
      </p:sp>
      <p:sp>
        <p:nvSpPr>
          <p:cNvPr id="50" name="TextBox 49"/>
          <p:cNvSpPr txBox="1"/>
          <p:nvPr/>
        </p:nvSpPr>
        <p:spPr>
          <a:xfrm>
            <a:off x="1412787" y="2870886"/>
            <a:ext cx="457200" cy="338554"/>
          </a:xfrm>
          <a:prstGeom prst="rect">
            <a:avLst/>
          </a:prstGeom>
          <a:noFill/>
        </p:spPr>
        <p:txBody>
          <a:bodyPr wrap="square" rtlCol="0">
            <a:spAutoFit/>
          </a:bodyPr>
          <a:lstStyle/>
          <a:p>
            <a:r>
              <a:rPr lang="en-US" sz="1600" dirty="0" smtClean="0"/>
              <a:t>E1</a:t>
            </a:r>
            <a:endParaRPr lang="en-US" sz="1600" dirty="0"/>
          </a:p>
        </p:txBody>
      </p:sp>
      <p:sp>
        <p:nvSpPr>
          <p:cNvPr id="51" name="TextBox 50"/>
          <p:cNvSpPr txBox="1"/>
          <p:nvPr/>
        </p:nvSpPr>
        <p:spPr>
          <a:xfrm>
            <a:off x="1412787" y="3251886"/>
            <a:ext cx="457200" cy="338554"/>
          </a:xfrm>
          <a:prstGeom prst="rect">
            <a:avLst/>
          </a:prstGeom>
          <a:noFill/>
        </p:spPr>
        <p:txBody>
          <a:bodyPr wrap="square" rtlCol="0">
            <a:spAutoFit/>
          </a:bodyPr>
          <a:lstStyle/>
          <a:p>
            <a:r>
              <a:rPr lang="en-US" sz="1600" dirty="0" smtClean="0"/>
              <a:t>E2</a:t>
            </a:r>
            <a:endParaRPr lang="en-US" sz="1600" dirty="0"/>
          </a:p>
        </p:txBody>
      </p:sp>
      <p:sp>
        <p:nvSpPr>
          <p:cNvPr id="52" name="TextBox 51"/>
          <p:cNvSpPr txBox="1"/>
          <p:nvPr/>
        </p:nvSpPr>
        <p:spPr>
          <a:xfrm>
            <a:off x="1412787" y="3657600"/>
            <a:ext cx="457200" cy="338554"/>
          </a:xfrm>
          <a:prstGeom prst="rect">
            <a:avLst/>
          </a:prstGeom>
          <a:noFill/>
        </p:spPr>
        <p:txBody>
          <a:bodyPr wrap="square" rtlCol="0">
            <a:spAutoFit/>
          </a:bodyPr>
          <a:lstStyle/>
          <a:p>
            <a:r>
              <a:rPr lang="en-US" sz="1600" dirty="0" smtClean="0"/>
              <a:t>E3</a:t>
            </a:r>
            <a:endParaRPr lang="en-US" sz="1600" dirty="0"/>
          </a:p>
        </p:txBody>
      </p:sp>
      <p:sp>
        <p:nvSpPr>
          <p:cNvPr id="53" name="TextBox 52"/>
          <p:cNvSpPr txBox="1"/>
          <p:nvPr/>
        </p:nvSpPr>
        <p:spPr>
          <a:xfrm>
            <a:off x="1412787" y="4038600"/>
            <a:ext cx="457200" cy="338554"/>
          </a:xfrm>
          <a:prstGeom prst="rect">
            <a:avLst/>
          </a:prstGeom>
          <a:noFill/>
        </p:spPr>
        <p:txBody>
          <a:bodyPr wrap="square" rtlCol="0">
            <a:spAutoFit/>
          </a:bodyPr>
          <a:lstStyle/>
          <a:p>
            <a:r>
              <a:rPr lang="en-US" sz="1600" dirty="0" smtClean="0"/>
              <a:t>E4</a:t>
            </a:r>
            <a:endParaRPr lang="en-US" sz="1600" dirty="0"/>
          </a:p>
        </p:txBody>
      </p:sp>
      <p:cxnSp>
        <p:nvCxnSpPr>
          <p:cNvPr id="54" name="Straight Arrow Connector 53"/>
          <p:cNvCxnSpPr/>
          <p:nvPr/>
        </p:nvCxnSpPr>
        <p:spPr>
          <a:xfrm rot="5400000">
            <a:off x="6809763" y="3237074"/>
            <a:ext cx="3040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7914663" y="3428368"/>
            <a:ext cx="685006" cy="1588"/>
          </a:xfrm>
          <a:prstGeom prst="straightConnector1">
            <a:avLst/>
          </a:prstGeom>
          <a:ln>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884772" y="2082225"/>
            <a:ext cx="1421028" cy="584775"/>
          </a:xfrm>
          <a:prstGeom prst="rect">
            <a:avLst/>
          </a:prstGeom>
          <a:noFill/>
        </p:spPr>
        <p:txBody>
          <a:bodyPr wrap="square" rtlCol="0">
            <a:spAutoFit/>
          </a:bodyPr>
          <a:lstStyle/>
          <a:p>
            <a:pPr algn="ctr"/>
            <a:r>
              <a:rPr lang="en-US" sz="1600" dirty="0" smtClean="0"/>
              <a:t>Evolutionary Coupling</a:t>
            </a:r>
            <a:endParaRPr lang="en-US" sz="1600" dirty="0"/>
          </a:p>
        </p:txBody>
      </p:sp>
      <p:cxnSp>
        <p:nvCxnSpPr>
          <p:cNvPr id="57" name="Straight Connector 56"/>
          <p:cNvCxnSpPr/>
          <p:nvPr/>
        </p:nvCxnSpPr>
        <p:spPr>
          <a:xfrm rot="5400000">
            <a:off x="7153854" y="3137586"/>
            <a:ext cx="990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5400000">
            <a:off x="6809763" y="3632489"/>
            <a:ext cx="304006" cy="1588"/>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rot="10800000">
            <a:off x="7114960" y="3251886"/>
            <a:ext cx="533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rot="10800000">
            <a:off x="7114960" y="3641597"/>
            <a:ext cx="5334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732372" y="4343400"/>
            <a:ext cx="2209800" cy="830997"/>
          </a:xfrm>
          <a:prstGeom prst="rect">
            <a:avLst/>
          </a:prstGeom>
          <a:noFill/>
        </p:spPr>
        <p:txBody>
          <a:bodyPr wrap="square" rtlCol="0">
            <a:spAutoFit/>
          </a:bodyPr>
          <a:lstStyle/>
          <a:p>
            <a:r>
              <a:rPr lang="en-US" sz="1600" b="1" dirty="0" smtClean="0"/>
              <a:t>Transitive Evolutionary Coupling</a:t>
            </a:r>
            <a:endParaRPr lang="en-US" sz="1600" b="1" dirty="0"/>
          </a:p>
        </p:txBody>
      </p:sp>
      <p:cxnSp>
        <p:nvCxnSpPr>
          <p:cNvPr id="62" name="Straight Connector 61"/>
          <p:cNvCxnSpPr/>
          <p:nvPr/>
        </p:nvCxnSpPr>
        <p:spPr>
          <a:xfrm rot="5400000">
            <a:off x="7418966" y="3961606"/>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5372" y="3505200"/>
            <a:ext cx="304800" cy="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55372" y="1954428"/>
            <a:ext cx="1295400" cy="338554"/>
          </a:xfrm>
          <a:prstGeom prst="rect">
            <a:avLst/>
          </a:prstGeom>
          <a:noFill/>
        </p:spPr>
        <p:txBody>
          <a:bodyPr wrap="square" rtlCol="0">
            <a:spAutoFit/>
          </a:bodyPr>
          <a:lstStyle/>
          <a:p>
            <a:pPr algn="ctr"/>
            <a:r>
              <a:rPr lang="en-US" sz="1600" dirty="0" smtClean="0"/>
              <a:t>Commits</a:t>
            </a:r>
            <a:endParaRPr lang="en-US" sz="1600" dirty="0"/>
          </a:p>
        </p:txBody>
      </p:sp>
      <p:cxnSp>
        <p:nvCxnSpPr>
          <p:cNvPr id="65" name="Straight Arrow Connector 64"/>
          <p:cNvCxnSpPr/>
          <p:nvPr/>
        </p:nvCxnSpPr>
        <p:spPr>
          <a:xfrm>
            <a:off x="1398372" y="2132012"/>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Left Brace 65"/>
          <p:cNvSpPr/>
          <p:nvPr/>
        </p:nvSpPr>
        <p:spPr>
          <a:xfrm>
            <a:off x="864972" y="2895600"/>
            <a:ext cx="609600" cy="1447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rot="16200000">
            <a:off x="-261151" y="3488323"/>
            <a:ext cx="1828800" cy="338554"/>
          </a:xfrm>
          <a:prstGeom prst="rect">
            <a:avLst/>
          </a:prstGeom>
          <a:noFill/>
        </p:spPr>
        <p:txBody>
          <a:bodyPr wrap="square" rtlCol="0">
            <a:spAutoFit/>
          </a:bodyPr>
          <a:lstStyle/>
          <a:p>
            <a:pPr algn="ctr"/>
            <a:r>
              <a:rPr lang="en-US" sz="1600" dirty="0" smtClean="0"/>
              <a:t>Program Entities</a:t>
            </a:r>
            <a:endParaRPr lang="en-US" sz="1600" dirty="0"/>
          </a:p>
        </p:txBody>
      </p:sp>
      <p:sp>
        <p:nvSpPr>
          <p:cNvPr id="68" name="Oval 67"/>
          <p:cNvSpPr/>
          <p:nvPr/>
        </p:nvSpPr>
        <p:spPr>
          <a:xfrm>
            <a:off x="636372" y="5526024"/>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817602" y="5452646"/>
            <a:ext cx="4114800" cy="338554"/>
          </a:xfrm>
          <a:prstGeom prst="rect">
            <a:avLst/>
          </a:prstGeom>
          <a:noFill/>
        </p:spPr>
        <p:txBody>
          <a:bodyPr wrap="square" rtlCol="0">
            <a:spAutoFit/>
          </a:bodyPr>
          <a:lstStyle/>
          <a:p>
            <a:r>
              <a:rPr lang="en-US" sz="1600" dirty="0" smtClean="0"/>
              <a:t>=  </a:t>
            </a:r>
            <a:r>
              <a:rPr lang="en-US" sz="1400" dirty="0" smtClean="0"/>
              <a:t>Entity was changed in the commit operation</a:t>
            </a:r>
            <a:endParaRPr lang="en-US" sz="1600" dirty="0"/>
          </a:p>
        </p:txBody>
      </p:sp>
      <p:sp>
        <p:nvSpPr>
          <p:cNvPr id="70" name="Oval 69"/>
          <p:cNvSpPr/>
          <p:nvPr/>
        </p:nvSpPr>
        <p:spPr>
          <a:xfrm>
            <a:off x="5208372" y="5535939"/>
            <a:ext cx="152400" cy="152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5360772" y="5435025"/>
            <a:ext cx="3783228" cy="553998"/>
          </a:xfrm>
          <a:prstGeom prst="rect">
            <a:avLst/>
          </a:prstGeom>
          <a:noFill/>
        </p:spPr>
        <p:txBody>
          <a:bodyPr wrap="square" rtlCol="0">
            <a:spAutoFit/>
          </a:bodyPr>
          <a:lstStyle/>
          <a:p>
            <a:r>
              <a:rPr lang="en-US" sz="1600" dirty="0" smtClean="0"/>
              <a:t>=  </a:t>
            </a:r>
            <a:r>
              <a:rPr lang="en-US" sz="1400" dirty="0" smtClean="0"/>
              <a:t>Entity was not changed in the commit operation</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Impact Analysis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5" name="Oval 4"/>
          <p:cNvSpPr/>
          <p:nvPr/>
        </p:nvSpPr>
        <p:spPr>
          <a:xfrm>
            <a:off x="3733800" y="3048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495800" y="1905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14600" y="4114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362200" y="2667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15000" y="3810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4495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66800" y="32766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219200" y="17526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572000" y="4953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867400" y="1828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276600" y="1981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81800" y="4191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400" y="2971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53200" y="2667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848600" y="5257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67400" y="50292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705600" y="17526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924800" y="32766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47800" y="4876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6600" y="53340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81400" y="2895600"/>
            <a:ext cx="533400" cy="53340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endCxn id="6" idx="3"/>
          </p:cNvCxnSpPr>
          <p:nvPr/>
        </p:nvCxnSpPr>
        <p:spPr>
          <a:xfrm rot="5400000" flipH="1" flipV="1">
            <a:off x="3771900" y="2290622"/>
            <a:ext cx="947878" cy="5668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9" idx="1"/>
          </p:cNvCxnSpPr>
          <p:nvPr/>
        </p:nvCxnSpPr>
        <p:spPr>
          <a:xfrm>
            <a:off x="3962400" y="3276600"/>
            <a:ext cx="3919678" cy="2014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1" idx="6"/>
          </p:cNvCxnSpPr>
          <p:nvPr/>
        </p:nvCxnSpPr>
        <p:spPr>
          <a:xfrm rot="10800000" flipV="1">
            <a:off x="1295400" y="3200400"/>
            <a:ext cx="2438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0"/>
          </p:cNvCxnSpPr>
          <p:nvPr/>
        </p:nvCxnSpPr>
        <p:spPr>
          <a:xfrm rot="16200000" flipH="1">
            <a:off x="3333750" y="3752850"/>
            <a:ext cx="12192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343400" y="1752600"/>
            <a:ext cx="5334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696200" y="5105400"/>
            <a:ext cx="5334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914400" y="3124200"/>
            <a:ext cx="5334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810000" y="4343400"/>
            <a:ext cx="533400" cy="533400"/>
          </a:xfrm>
          <a:prstGeom prst="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657600" y="6019800"/>
            <a:ext cx="228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962400" y="5943600"/>
            <a:ext cx="4953000" cy="369332"/>
          </a:xfrm>
          <a:prstGeom prst="rect">
            <a:avLst/>
          </a:prstGeom>
          <a:noFill/>
        </p:spPr>
        <p:txBody>
          <a:bodyPr wrap="square" rtlCol="0">
            <a:spAutoFit/>
          </a:bodyPr>
          <a:lstStyle/>
          <a:p>
            <a:r>
              <a:rPr lang="en-US" dirty="0" smtClean="0"/>
              <a:t>= A program entity (a method, a class, or a file)</a:t>
            </a:r>
            <a:endParaRPr lang="en-US" dirty="0"/>
          </a:p>
        </p:txBody>
      </p:sp>
      <p:sp>
        <p:nvSpPr>
          <p:cNvPr id="42" name="Rounded Rectangle 41"/>
          <p:cNvSpPr/>
          <p:nvPr/>
        </p:nvSpPr>
        <p:spPr>
          <a:xfrm>
            <a:off x="228600" y="1676400"/>
            <a:ext cx="8686800" cy="403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81000" y="6019800"/>
            <a:ext cx="2286000" cy="369332"/>
          </a:xfrm>
          <a:prstGeom prst="rect">
            <a:avLst/>
          </a:prstGeom>
          <a:noFill/>
        </p:spPr>
        <p:txBody>
          <a:bodyPr wrap="square" rtlCol="0">
            <a:spAutoFit/>
          </a:bodyPr>
          <a:lstStyle/>
          <a:p>
            <a:r>
              <a:rPr lang="en-US" dirty="0" smtClean="0"/>
              <a:t>A software system</a:t>
            </a:r>
            <a:endParaRPr lang="en-US" dirty="0"/>
          </a:p>
        </p:txBody>
      </p:sp>
      <p:cxnSp>
        <p:nvCxnSpPr>
          <p:cNvPr id="45" name="Straight Arrow Connector 44"/>
          <p:cNvCxnSpPr/>
          <p:nvPr/>
        </p:nvCxnSpPr>
        <p:spPr>
          <a:xfrm rot="5400000" flipH="1" flipV="1">
            <a:off x="1104900" y="5905500"/>
            <a:ext cx="381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par>
                                <p:cTn id="17" presetID="22" presetClass="entr" presetSubtype="4"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down)">
                                      <p:cBhvr>
                                        <p:cTn id="19" dur="500"/>
                                        <p:tgtEl>
                                          <p:spTgt spid="35"/>
                                        </p:tgtEl>
                                      </p:cBhvr>
                                    </p:animEffect>
                                  </p:childTnLst>
                                </p:cTn>
                              </p:par>
                              <p:par>
                                <p:cTn id="20" presetID="22" presetClass="entr" presetSubtype="4"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down)">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down)">
                                      <p:cBhvr>
                                        <p:cTn id="27" dur="500"/>
                                        <p:tgtEl>
                                          <p:spTgt spid="3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down)">
                                      <p:cBhvr>
                                        <p:cTn id="33" dur="500"/>
                                        <p:tgtEl>
                                          <p:spTgt spid="3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down)">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 grpId="0" animBg="1"/>
      <p:bldP spid="37" grpId="0" animBg="1"/>
      <p:bldP spid="38" grpId="0" animBg="1"/>
      <p:bldP spid="3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p:txBody>
          <a:bodyPr/>
          <a:lstStyle/>
          <a:p>
            <a:r>
              <a:rPr lang="en-US" dirty="0" smtClean="0"/>
              <a:t>We denote a transitive association rule between the entities E1 and E2 in the following way.</a:t>
            </a:r>
          </a:p>
          <a:p>
            <a:pPr>
              <a:buNone/>
            </a:pPr>
            <a:r>
              <a:rPr lang="en-US" dirty="0" smtClean="0"/>
              <a:t>					</a:t>
            </a:r>
            <a:r>
              <a:rPr lang="en-US" i="1" dirty="0" smtClean="0"/>
              <a:t>X</a:t>
            </a:r>
            <a:r>
              <a:rPr lang="en-US" dirty="0" smtClean="0"/>
              <a:t> ==&gt; </a:t>
            </a:r>
            <a:r>
              <a:rPr lang="en-US" i="1" dirty="0" smtClean="0"/>
              <a:t>Y</a:t>
            </a:r>
          </a:p>
          <a:p>
            <a:pPr>
              <a:buNone/>
            </a:pPr>
            <a:r>
              <a:rPr lang="en-US" dirty="0" smtClean="0"/>
              <a:t>	Here, </a:t>
            </a:r>
            <a:r>
              <a:rPr lang="en-US" i="1" dirty="0" smtClean="0"/>
              <a:t>X</a:t>
            </a:r>
            <a:r>
              <a:rPr lang="en-US" dirty="0" smtClean="0"/>
              <a:t> and </a:t>
            </a:r>
            <a:r>
              <a:rPr lang="en-US" i="1" dirty="0" smtClean="0"/>
              <a:t>Y</a:t>
            </a:r>
            <a:r>
              <a:rPr lang="en-US" dirty="0" smtClean="0"/>
              <a:t> are two program entities that did not change together in the past.</a:t>
            </a:r>
          </a:p>
          <a:p>
            <a:pPr>
              <a:buNone/>
            </a:pPr>
            <a:endParaRPr lang="en-US" dirty="0" smtClean="0"/>
          </a:p>
          <a:p>
            <a:r>
              <a:rPr lang="en-US" dirty="0" smtClean="0"/>
              <a:t>As </a:t>
            </a:r>
            <a:r>
              <a:rPr lang="en-US" i="1" dirty="0" smtClean="0"/>
              <a:t>X</a:t>
            </a:r>
            <a:r>
              <a:rPr lang="en-US" dirty="0" smtClean="0"/>
              <a:t> and </a:t>
            </a:r>
            <a:r>
              <a:rPr lang="en-US" i="1" dirty="0" smtClean="0"/>
              <a:t>Y</a:t>
            </a:r>
            <a:r>
              <a:rPr lang="en-US" dirty="0" smtClean="0"/>
              <a:t> did not co-change in the past, we cannot determine their support value. However, we can determine their confidence value. Confidence calculation procedure will be shown in the next slides.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r>
              <a:rPr lang="en-US" dirty="0" smtClean="0"/>
              <a:t>What can be the </a:t>
            </a:r>
            <a:r>
              <a:rPr lang="en-US" b="1" dirty="0" smtClean="0"/>
              <a:t>support of a transitive association rule</a:t>
            </a:r>
            <a:r>
              <a:rPr lang="en-US" dirty="0" smtClean="0"/>
              <a:t>?</a:t>
            </a:r>
          </a:p>
          <a:p>
            <a:endParaRPr lang="en-US" dirty="0" smtClean="0"/>
          </a:p>
          <a:p>
            <a:endParaRPr lang="en-US" dirty="0" smtClean="0"/>
          </a:p>
          <a:p>
            <a:r>
              <a:rPr lang="en-US" dirty="0" smtClean="0"/>
              <a:t>What can be the </a:t>
            </a:r>
            <a:r>
              <a:rPr lang="en-US" b="1" dirty="0" smtClean="0"/>
              <a:t>confidence of a transitive association rule</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Transitive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Regular association rules from the previous figure are: </a:t>
            </a:r>
          </a:p>
          <a:p>
            <a:pPr>
              <a:buNone/>
            </a:pPr>
            <a:r>
              <a:rPr lang="en-US" dirty="0" smtClean="0">
                <a:latin typeface="Times New Roman" pitchFamily="18" charset="0"/>
                <a:cs typeface="Times New Roman" pitchFamily="18" charset="0"/>
              </a:rPr>
              <a:t>			E1 =&gt; E2 [Support = 2, Confidence = 0.66]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E2 =&gt; E1 [Support = 2, Confidence = 0.4]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E2 =&gt; E3 [Support = 3, Confidence = 0.6]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E3 =&gt; E2 [Support = 3, Confidence = 1.0]</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Transitive association rules from the previous figure are:</a:t>
            </a:r>
          </a:p>
          <a:p>
            <a:pPr>
              <a:buNone/>
            </a:pPr>
            <a:r>
              <a:rPr lang="en-US" dirty="0" smtClean="0">
                <a:latin typeface="Times New Roman" pitchFamily="18" charset="0"/>
                <a:cs typeface="Times New Roman" pitchFamily="18" charset="0"/>
              </a:rPr>
              <a:t>				E1 ==&gt; E3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E3 ==&gt; E1</a:t>
            </a:r>
          </a:p>
          <a:p>
            <a:pPr>
              <a:buNone/>
            </a:pPr>
            <a:r>
              <a:rPr lang="en-US" sz="2000" dirty="0" smtClean="0">
                <a:latin typeface="Times New Roman" pitchFamily="18" charset="0"/>
                <a:cs typeface="Times New Roman" pitchFamily="18" charset="0"/>
              </a:rPr>
              <a:t>	</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for Transitive Association Rules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smtClean="0">
                <a:latin typeface="Times New Roman" pitchFamily="18" charset="0"/>
                <a:cs typeface="Times New Roman" pitchFamily="18" charset="0"/>
              </a:rPr>
              <a:t>We calculate confidence for a transitive association rule in the following way.</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Confidence (E1 ==&gt; E3) </a:t>
            </a:r>
          </a:p>
          <a:p>
            <a:pPr>
              <a:buNone/>
            </a:pPr>
            <a:r>
              <a:rPr lang="en-US" dirty="0" smtClean="0">
                <a:latin typeface="Times New Roman" pitchFamily="18" charset="0"/>
                <a:cs typeface="Times New Roman" pitchFamily="18" charset="0"/>
              </a:rPr>
              <a:t>	= Confidence (E1=&gt;E2) * Confidence (E2 =&gt; E3)</a:t>
            </a:r>
          </a:p>
          <a:p>
            <a:pPr>
              <a:buNone/>
            </a:pPr>
            <a:r>
              <a:rPr lang="en-US" dirty="0" smtClean="0">
                <a:latin typeface="Times New Roman" pitchFamily="18" charset="0"/>
                <a:cs typeface="Times New Roman" pitchFamily="18" charset="0"/>
              </a:rPr>
              <a:t>	= 0.66 * 0.6 = 0.396</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Confidence (E3 ==&gt; E1) </a:t>
            </a:r>
          </a:p>
          <a:p>
            <a:pPr>
              <a:buNone/>
            </a:pPr>
            <a:r>
              <a:rPr lang="en-US" dirty="0" smtClean="0">
                <a:latin typeface="Times New Roman" pitchFamily="18" charset="0"/>
                <a:cs typeface="Times New Roman" pitchFamily="18" charset="0"/>
              </a:rPr>
              <a:t>	= Confidence (E3=&gt;E2) * Confidence (E2 =&gt; E1)</a:t>
            </a:r>
          </a:p>
          <a:p>
            <a:pPr>
              <a:buNone/>
            </a:pPr>
            <a:r>
              <a:rPr lang="en-US" dirty="0" smtClean="0">
                <a:latin typeface="Times New Roman" pitchFamily="18" charset="0"/>
                <a:cs typeface="Times New Roman" pitchFamily="18" charset="0"/>
              </a:rPr>
              <a:t>	= 1.0 * 0.4 = 0.4</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see that the entity E2 co-changed with both E1 and E3.</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Directions on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p:txBody>
          <a:bodyPr/>
          <a:lstStyle/>
          <a:p>
            <a:r>
              <a:rPr lang="en-US" dirty="0" smtClean="0"/>
              <a:t>Improving detection accuracy of evolutionary coupling</a:t>
            </a:r>
          </a:p>
          <a:p>
            <a:endParaRPr lang="en-US" dirty="0" smtClean="0"/>
          </a:p>
          <a:p>
            <a:r>
              <a:rPr lang="en-US" dirty="0" smtClean="0"/>
              <a:t>Using transitive evolutionary coupling for bug-detection, detecting cross-cutting concerns, clone refactoring, and clone tracking.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Thanks</a:t>
            </a:r>
            <a:endParaRPr lang="en-US"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p:txBody>
          <a:bodyPr/>
          <a:lstStyle/>
          <a:p>
            <a:r>
              <a:rPr lang="en-US" dirty="0" smtClean="0"/>
              <a:t>Evolutionary coupling can help us perform change impact analysis.</a:t>
            </a:r>
          </a:p>
          <a:p>
            <a:pPr>
              <a:buNone/>
            </a:pPr>
            <a:endParaRPr lang="en-US" dirty="0" smtClean="0"/>
          </a:p>
          <a:p>
            <a:r>
              <a:rPr lang="en-US" dirty="0" smtClean="0"/>
              <a:t>However, it is blind about how entities are internally dependent.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p:txBody>
          <a:bodyPr/>
          <a:lstStyle/>
          <a:p>
            <a:r>
              <a:rPr lang="en-US" dirty="0" smtClean="0"/>
              <a:t>Who are friends in this class?</a:t>
            </a:r>
          </a:p>
          <a:p>
            <a:endParaRPr lang="en-US" dirty="0" smtClean="0"/>
          </a:p>
          <a:p>
            <a:r>
              <a:rPr lang="en-US" dirty="0" smtClean="0"/>
              <a:t>Can I detect friends without asking you?</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r>
              <a:rPr lang="en-US" dirty="0" smtClean="0"/>
              <a:t>Evolutionary coupling can help me identify the friends.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Co-change of Program Entities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If two or more program entities change together in a commit operation ,then we say that these entities have co-changed.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Frequent Co-change of Program Entities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pPr>
              <a:spcBef>
                <a:spcPts val="0"/>
              </a:spcBef>
              <a:buClr>
                <a:schemeClr val="tx1"/>
              </a:buClr>
              <a:defRPr/>
            </a:pPr>
            <a:r>
              <a:rPr lang="en-US" dirty="0" smtClean="0">
                <a:latin typeface="Times New Roman" pitchFamily="18" charset="0"/>
                <a:cs typeface="Times New Roman" pitchFamily="18" charset="0"/>
              </a:rPr>
              <a:t>If two or more program entities (such as – files, classes, methods) co-change frequently, then it is said that these entities have </a:t>
            </a:r>
            <a:r>
              <a:rPr lang="en-US" b="1" dirty="0" smtClean="0">
                <a:latin typeface="Times New Roman" pitchFamily="18" charset="0"/>
                <a:cs typeface="Times New Roman" pitchFamily="18" charset="0"/>
              </a:rPr>
              <a:t>Evolutionary Coupling</a:t>
            </a:r>
            <a:r>
              <a:rPr lang="en-US" dirty="0" smtClean="0">
                <a:latin typeface="Times New Roman" pitchFamily="18" charset="0"/>
                <a:cs typeface="Times New Roman" pitchFamily="18" charset="0"/>
              </a:rPr>
              <a:t> and it is likely that</a:t>
            </a:r>
          </a:p>
          <a:p>
            <a:pPr>
              <a:spcBef>
                <a:spcPts val="0"/>
              </a:spcBef>
              <a:buClr>
                <a:schemeClr val="tx1"/>
              </a:buClr>
              <a:defRPr/>
            </a:pPr>
            <a:endParaRPr lang="en-US" dirty="0" smtClean="0">
              <a:latin typeface="Times New Roman" pitchFamily="18" charset="0"/>
              <a:cs typeface="Times New Roman" pitchFamily="18" charset="0"/>
            </a:endParaRPr>
          </a:p>
          <a:p>
            <a:pPr lvl="1">
              <a:spcBef>
                <a:spcPts val="0"/>
              </a:spcBef>
              <a:buClr>
                <a:schemeClr val="tx1"/>
              </a:buClr>
              <a:defRPr/>
            </a:pPr>
            <a:r>
              <a:rPr lang="en-US" dirty="0" smtClean="0">
                <a:latin typeface="Times New Roman" pitchFamily="18" charset="0"/>
                <a:cs typeface="Times New Roman" pitchFamily="18" charset="0"/>
              </a:rPr>
              <a:t>The entities are related to (i.e., logically coupled with) one another.</a:t>
            </a:r>
          </a:p>
          <a:p>
            <a:pPr>
              <a:spcBef>
                <a:spcPts val="0"/>
              </a:spcBef>
              <a:buClr>
                <a:schemeClr val="tx1"/>
              </a:buClr>
              <a:defRPr/>
            </a:pPr>
            <a:endParaRPr lang="en-US" sz="2000" dirty="0" smtClean="0">
              <a:latin typeface="Times New Roman" pitchFamily="18" charset="0"/>
              <a:cs typeface="Times New Roman" pitchFamily="18" charset="0"/>
            </a:endParaRPr>
          </a:p>
          <a:p>
            <a:pPr lvl="1">
              <a:spcBef>
                <a:spcPts val="0"/>
              </a:spcBef>
              <a:buClr>
                <a:schemeClr val="tx1"/>
              </a:buClr>
              <a:defRPr/>
            </a:pPr>
            <a:r>
              <a:rPr lang="en-US" dirty="0" smtClean="0">
                <a:latin typeface="Times New Roman" pitchFamily="18" charset="0"/>
                <a:cs typeface="Times New Roman" pitchFamily="18" charset="0"/>
              </a:rPr>
              <a:t>If future, if we want to change one entity, we should also think about whether we need to change other entities that have frequently co-changed with this entity.</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Importance of Evolutionary Coupling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normAutofit/>
          </a:bodyPr>
          <a:lstStyle/>
          <a:p>
            <a:r>
              <a:rPr lang="en-US" dirty="0" smtClean="0">
                <a:latin typeface="Times New Roman" pitchFamily="18" charset="0"/>
                <a:cs typeface="Times New Roman" pitchFamily="18" charset="0"/>
              </a:rPr>
              <a:t>Predicting future co-change candidates for program entities such as files, classes, methods. [</a:t>
            </a:r>
            <a:r>
              <a:rPr lang="en-US" sz="1800" dirty="0" err="1" smtClean="0">
                <a:latin typeface="Times New Roman" pitchFamily="18" charset="0"/>
                <a:cs typeface="Times New Roman" pitchFamily="18" charset="0"/>
              </a:rPr>
              <a:t>Rolfsnes</a:t>
            </a:r>
            <a:r>
              <a:rPr lang="en-US" sz="1800" dirty="0" smtClean="0">
                <a:latin typeface="Times New Roman" pitchFamily="18" charset="0"/>
                <a:cs typeface="Times New Roman" pitchFamily="18" charset="0"/>
              </a:rPr>
              <a:t> et al., SANER, 2016; </a:t>
            </a:r>
            <a:r>
              <a:rPr lang="en-US" sz="1800" dirty="0" err="1" smtClean="0">
                <a:latin typeface="Times New Roman" pitchFamily="18" charset="0"/>
                <a:cs typeface="Times New Roman" pitchFamily="18" charset="0"/>
              </a:rPr>
              <a:t>Kagdi</a:t>
            </a:r>
            <a:r>
              <a:rPr lang="en-US" sz="1800" dirty="0" smtClean="0">
                <a:latin typeface="Times New Roman" pitchFamily="18" charset="0"/>
                <a:cs typeface="Times New Roman" pitchFamily="18" charset="0"/>
              </a:rPr>
              <a:t> et al., WCRE, 2010; </a:t>
            </a:r>
            <a:r>
              <a:rPr lang="en-US" sz="1800" dirty="0" smtClean="0"/>
              <a:t>Zimmermann et al. ICSE, 2005</a:t>
            </a:r>
            <a:r>
              <a:rPr lang="en-US" dirty="0" smtClean="0">
                <a:latin typeface="Times New Roman" pitchFamily="18" charset="0"/>
                <a:cs typeface="Times New Roman" pitchFamily="18" charset="0"/>
              </a:rPr>
              <a:t>]</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Predicting bugs in software entities [</a:t>
            </a:r>
            <a:r>
              <a:rPr lang="en-US" sz="1800" dirty="0" err="1" smtClean="0">
                <a:latin typeface="Times New Roman" pitchFamily="18" charset="0"/>
                <a:cs typeface="Times New Roman" pitchFamily="18" charset="0"/>
              </a:rPr>
              <a:t>Ahsan</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Wotawa</a:t>
            </a:r>
            <a:r>
              <a:rPr lang="en-US" sz="1800" dirty="0" smtClean="0">
                <a:latin typeface="Times New Roman" pitchFamily="18" charset="0"/>
                <a:cs typeface="Times New Roman" pitchFamily="18" charset="0"/>
              </a:rPr>
              <a:t>, IWSM-MENSURA, 2011; </a:t>
            </a:r>
            <a:r>
              <a:rPr lang="en-US" sz="1800" dirty="0" err="1" smtClean="0"/>
              <a:t>Tantithamthavorn</a:t>
            </a:r>
            <a:r>
              <a:rPr lang="en-US" sz="1800" dirty="0" smtClean="0"/>
              <a:t>, ACIS, 2013</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Detecting cross-cutting concerns [</a:t>
            </a:r>
            <a:r>
              <a:rPr lang="en-US" sz="1800" dirty="0" err="1" smtClean="0">
                <a:latin typeface="Times New Roman" pitchFamily="18" charset="0"/>
                <a:cs typeface="Times New Roman" pitchFamily="18" charset="0"/>
              </a:rPr>
              <a:t>Canfora</a:t>
            </a:r>
            <a:r>
              <a:rPr lang="en-US" sz="1800" dirty="0" smtClean="0">
                <a:latin typeface="Times New Roman" pitchFamily="18" charset="0"/>
                <a:cs typeface="Times New Roman" pitchFamily="18" charset="0"/>
              </a:rPr>
              <a:t>, ICSM, 2006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Finding important clones for refactoring and tracking [</a:t>
            </a:r>
            <a:r>
              <a:rPr lang="en-US" sz="1800" dirty="0" smtClean="0">
                <a:latin typeface="Times New Roman" pitchFamily="18" charset="0"/>
                <a:cs typeface="Times New Roman" pitchFamily="18" charset="0"/>
              </a:rPr>
              <a:t>Mondal et al, CSMR-WCRE, 2014; Mondal et al., SCAM, 2014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ags/tag2.xml><?xml version="1.0" encoding="utf-8"?>
<p:tagLst xmlns:a="http://schemas.openxmlformats.org/drawingml/2006/main" xmlns:r="http://schemas.openxmlformats.org/officeDocument/2006/relationships" xmlns:p="http://schemas.openxmlformats.org/presentationml/2006/main">
  <p:tag name="TIMING" val="|0.7|0"/>
</p:tagLst>
</file>

<file path=ppt/tags/tag3.xml><?xml version="1.0" encoding="utf-8"?>
<p:tagLst xmlns:a="http://schemas.openxmlformats.org/drawingml/2006/main" xmlns:r="http://schemas.openxmlformats.org/officeDocument/2006/relationships" xmlns:p="http://schemas.openxmlformats.org/presentationml/2006/main">
  <p:tag name="TIMING" val="|0.2|0|0"/>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4156</TotalTime>
  <Words>1623</Words>
  <Application>Microsoft Office PowerPoint</Application>
  <PresentationFormat>On-screen Show (4:3)</PresentationFormat>
  <Paragraphs>356</Paragraphs>
  <Slides>35</Slides>
  <Notes>9</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Civic</vt:lpstr>
      <vt:lpstr>Equation</vt:lpstr>
      <vt:lpstr>Evolutionary Coupling</vt:lpstr>
      <vt:lpstr>Preliminaries</vt:lpstr>
      <vt:lpstr>Change Impact Analysis</vt:lpstr>
      <vt:lpstr>Evolutionary Coupling</vt:lpstr>
      <vt:lpstr>Concept of Evolutionary Coupling</vt:lpstr>
      <vt:lpstr>Concept of Evolutionary Coupling</vt:lpstr>
      <vt:lpstr>Co-change of Program Entities</vt:lpstr>
      <vt:lpstr>Frequent Co-change of Program Entities</vt:lpstr>
      <vt:lpstr>Importance of Evolutionary Coupling</vt:lpstr>
      <vt:lpstr>Example of Evolutionary Coupling</vt:lpstr>
      <vt:lpstr>Slide 11</vt:lpstr>
      <vt:lpstr>Association Rule</vt:lpstr>
      <vt:lpstr>Implication of an Association Rule</vt:lpstr>
      <vt:lpstr>The Measures Regarding Association Rule</vt:lpstr>
      <vt:lpstr>Support</vt:lpstr>
      <vt:lpstr>Support</vt:lpstr>
      <vt:lpstr>Confidence</vt:lpstr>
      <vt:lpstr>Confidence</vt:lpstr>
      <vt:lpstr>Confidence (Little Math)</vt:lpstr>
      <vt:lpstr>Usage of Evolutionary Coupling</vt:lpstr>
      <vt:lpstr>Change Impact Analysis</vt:lpstr>
      <vt:lpstr>Bug Detection</vt:lpstr>
      <vt:lpstr>Clone Refactoring</vt:lpstr>
      <vt:lpstr>Clone Tracking</vt:lpstr>
      <vt:lpstr>Other Usage of Evolutionary Coupling</vt:lpstr>
      <vt:lpstr>Drawback of Regular Association Rules</vt:lpstr>
      <vt:lpstr>Drawback of Regular Association Rules</vt:lpstr>
      <vt:lpstr>Drawback of Regular Association Rules</vt:lpstr>
      <vt:lpstr>Transitive Evolutionary Coupling</vt:lpstr>
      <vt:lpstr>Transitive Association Rules</vt:lpstr>
      <vt:lpstr>Transitive Association Rules</vt:lpstr>
      <vt:lpstr>Transitive Association Rules</vt:lpstr>
      <vt:lpstr>Confidence for Transitive Association Rules</vt:lpstr>
      <vt:lpstr>Research Directions on Evolutionary Coupling</vt:lpstr>
      <vt:lpstr>Slide 35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Ranking of Clones for Refactoring through Mining Association Rules</dc:title>
  <dc:creator>smriti</dc:creator>
  <cp:lastModifiedBy>Manishankar Mondal</cp:lastModifiedBy>
  <cp:revision>1935</cp:revision>
  <dcterms:created xsi:type="dcterms:W3CDTF">2006-08-16T00:00:00Z</dcterms:created>
  <dcterms:modified xsi:type="dcterms:W3CDTF">2019-09-20T16:10:08Z</dcterms:modified>
</cp:coreProperties>
</file>