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09" r:id="rId4"/>
    <p:sldId id="310" r:id="rId5"/>
    <p:sldId id="258" r:id="rId6"/>
    <p:sldId id="259" r:id="rId7"/>
    <p:sldId id="288" r:id="rId8"/>
    <p:sldId id="287" r:id="rId9"/>
    <p:sldId id="282" r:id="rId10"/>
    <p:sldId id="305" r:id="rId11"/>
    <p:sldId id="283" r:id="rId12"/>
    <p:sldId id="299" r:id="rId13"/>
    <p:sldId id="304" r:id="rId14"/>
    <p:sldId id="315" r:id="rId15"/>
    <p:sldId id="311" r:id="rId16"/>
    <p:sldId id="313" r:id="rId17"/>
    <p:sldId id="312" r:id="rId18"/>
    <p:sldId id="314" r:id="rId19"/>
    <p:sldId id="307" r:id="rId20"/>
    <p:sldId id="284" r:id="rId21"/>
    <p:sldId id="294" r:id="rId22"/>
    <p:sldId id="292" r:id="rId23"/>
    <p:sldId id="293" r:id="rId24"/>
    <p:sldId id="285" r:id="rId2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7420" autoAdjust="0"/>
  </p:normalViewPr>
  <p:slideViewPr>
    <p:cSldViewPr>
      <p:cViewPr varScale="1">
        <p:scale>
          <a:sx n="61" d="100"/>
          <a:sy n="61" d="100"/>
        </p:scale>
        <p:origin x="231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DE799-3285-CA47-849C-8B97471D796C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FA9FD-86E9-C14C-BDB2-751BB749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FA9FD-86E9-C14C-BDB2-751BB749C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 powerful, better optimization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FA9FD-86E9-C14C-BDB2-751BB749C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Cons: less flexible when it comes to real-time</a:t>
            </a:r>
            <a:r>
              <a:rPr lang="en-US" baseline="0" dirty="0"/>
              <a:t> and analog usage (ex. Sensors and chips)</a:t>
            </a:r>
          </a:p>
          <a:p>
            <a:r>
              <a:rPr lang="en-US" baseline="0" dirty="0"/>
              <a:t>- Reading analog sensors require extra hardware assistance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FA9FD-86E9-C14C-BDB2-751BB749CD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6E24-B329-4CD4-A7B9-18534D0EDD52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6140-3304-409B-8795-A92A5A34C93D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797-2D29-4BA8-BE1B-A502E92D93F8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A376-EB30-4968-BDB8-2A152375C630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0654-6825-44E1-A268-6A8E6C6290D2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5C12-EAA6-4EB3-BB1B-DDCC94809AD3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BECD-E02D-432E-BF87-FE4CD45209B6}" type="datetime1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A4A2-F908-4CBF-931B-BDB206A83CA0}" type="datetime1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0900-CD40-4108-A107-E8AD682D5FFA}" type="datetime1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15500"/>
            <a:ext cx="2133600" cy="365125"/>
          </a:xfrm>
        </p:spPr>
        <p:txBody>
          <a:bodyPr/>
          <a:lstStyle>
            <a:lvl1pPr>
              <a:defRPr sz="2400" b="1">
                <a:latin typeface="Clear Sans Thin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492-F828-4957-B730-82E4F1737A44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5D1-8B72-4071-A8D1-7B2D2E6AF001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8527-246E-4DD3-B3AD-239C2F0F9F53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86950" y="-307216"/>
            <a:ext cx="5903118" cy="1544156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A7C3-B04F-498D-8099-2A0ECDD7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871945"/>
            <a:ext cx="6993156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04"/>
              </a:lnSpc>
            </a:pPr>
            <a:r>
              <a:rPr lang="en-US" sz="9600" b="1" dirty="0">
                <a:solidFill>
                  <a:srgbClr val="4D4A46"/>
                </a:solidFill>
                <a:latin typeface="Clear Sans Bold"/>
              </a:rPr>
              <a:t>Robotic Positioner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1" y="8361896"/>
            <a:ext cx="53721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4"/>
              </a:lnSpc>
            </a:pPr>
            <a:r>
              <a:rPr lang="en-US" sz="2764" b="0" i="0" spc="387" dirty="0">
                <a:solidFill>
                  <a:srgbClr val="4D4A46"/>
                </a:solidFill>
                <a:latin typeface="Clear Sans Thin"/>
              </a:rPr>
              <a:t>PRESENTED BY GROUP 5: Thomas Hu, Jordan Smith, Jason Wong</a:t>
            </a:r>
          </a:p>
        </p:txBody>
      </p:sp>
      <p:pic>
        <p:nvPicPr>
          <p:cNvPr id="1052" name="Picture 28" descr="Image result for usask engineering&quot;">
            <a:extLst>
              <a:ext uri="{FF2B5EF4-FFF2-40B4-BE49-F238E27FC236}">
                <a16:creationId xmlns:a16="http://schemas.microsoft.com/office/drawing/2014/main" id="{5FED81B4-844D-4FD2-8345-ACEF8E26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09" y="2628900"/>
            <a:ext cx="9601200" cy="164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doepker industries&quot;">
            <a:extLst>
              <a:ext uri="{FF2B5EF4-FFF2-40B4-BE49-F238E27FC236}">
                <a16:creationId xmlns:a16="http://schemas.microsoft.com/office/drawing/2014/main" id="{BBC79E50-7BD7-4276-9DBD-7E2C2674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009" y="45339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Design Requirements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57200" y="4008151"/>
            <a:ext cx="19215639" cy="52501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09648" y="4305300"/>
            <a:ext cx="8210551" cy="5190400"/>
            <a:chOff x="-1" y="-28575"/>
            <a:chExt cx="5650959" cy="11119632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" y="55780"/>
              <a:ext cx="5650958" cy="11035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rotate a load 360</a:t>
              </a:r>
              <a:r>
                <a:rPr lang="en-US" sz="3000" b="0" i="0" spc="150" dirty="0">
                  <a:solidFill>
                    <a:srgbClr val="4D4A4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˚</a:t>
              </a: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 around the horizontal axis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recall and rotate to a preset angular position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support up to max load of 500 kilograms 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have a rotation speed between 1-5 rpm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spc="150" dirty="0">
                <a:solidFill>
                  <a:srgbClr val="4D4A46"/>
                </a:solidFill>
                <a:latin typeface="Clear Sans Thin"/>
              </a:endParaRP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spc="150" dirty="0">
                <a:solidFill>
                  <a:srgbClr val="4D4A46"/>
                </a:solidFill>
                <a:latin typeface="Clear Sans Thin"/>
              </a:endParaRP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3664" y="4345950"/>
            <a:ext cx="7504689" cy="2265620"/>
            <a:chOff x="0" y="-398779"/>
            <a:chExt cx="5650958" cy="30208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98779"/>
              <a:ext cx="5650958" cy="3020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be built using two “A” frame supports 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not exceed $10,000 Canadian Dollars to build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use RoHS compliant components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ED4C54-7054-441B-8392-8CD161C605C9}"/>
              </a:ext>
            </a:extLst>
          </p:cNvPr>
          <p:cNvSpPr txBox="1"/>
          <p:nvPr/>
        </p:nvSpPr>
        <p:spPr>
          <a:xfrm>
            <a:off x="1009648" y="3330615"/>
            <a:ext cx="979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D4A46"/>
                </a:solidFill>
                <a:latin typeface="+mj-lt"/>
              </a:rPr>
              <a:t>The System Shall:</a:t>
            </a:r>
            <a:endParaRPr lang="en-CA" sz="4400" b="1" dirty="0">
              <a:solidFill>
                <a:srgbClr val="4D4A46"/>
              </a:solidFill>
              <a:latin typeface="+mj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7E57314-AC18-4DD8-A29E-6D258C2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0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9121" y="-340382"/>
            <a:ext cx="9771231" cy="109487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6603984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spc="340" dirty="0">
                <a:solidFill>
                  <a:srgbClr val="4D4A46"/>
                </a:solidFill>
                <a:latin typeface="Clear Sans Regular"/>
              </a:rPr>
              <a:t>SYSTEM ALTERNATIVES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04591" y="2553436"/>
            <a:ext cx="7118892" cy="5132614"/>
            <a:chOff x="0" y="-66675"/>
            <a:chExt cx="9491856" cy="684348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491856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00"/>
                </a:lnSpc>
              </a:pPr>
              <a:endParaRPr lang="en-US" sz="6000" b="0" i="0" spc="179" dirty="0">
                <a:solidFill>
                  <a:srgbClr val="4D4A46"/>
                </a:solidFill>
                <a:latin typeface="Clear Sans Thi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109960"/>
              <a:ext cx="949185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F4BD-468E-4BF7-A94A-D4094FBD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Motor Alternatives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731700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212116"/>
            <a:ext cx="7658100" cy="5867967"/>
            <a:chOff x="0" y="-28575"/>
            <a:chExt cx="5650958" cy="10834978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b="1" i="0" spc="300" dirty="0">
                  <a:solidFill>
                    <a:srgbClr val="4D4A46"/>
                  </a:solidFill>
                  <a:latin typeface="Clear Sans Regular"/>
                </a:rPr>
                <a:t>Induction Motors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9590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Pros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Inexpensive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Easy to maintain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Cons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Speed control is very limited and expensive via variable frequency drive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High in rush current when heavy loaded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Requires external positioning sensors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44" y="3758450"/>
            <a:ext cx="8763001" cy="455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584788"/>
            <a:ext cx="2309878" cy="230987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21E4C2F-0786-46C4-A150-793D6B94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Motor Alternatives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807900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323136"/>
            <a:ext cx="8648700" cy="6445049"/>
            <a:chOff x="0" y="-28575"/>
            <a:chExt cx="5650958" cy="11900538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b="1" i="0" spc="300" dirty="0">
                  <a:solidFill>
                    <a:srgbClr val="4D4A46"/>
                  </a:solidFill>
                  <a:latin typeface="Clear Sans Regular"/>
                </a:rPr>
                <a:t>Stepper Motors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10655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Pros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High torque at lower speeds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Relatively simple operation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Possible to operate in closed loop feedback eliminating external sensor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Cons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Sudden drop off in torque as speeds increase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Noisy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Requires external driver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529" y="3481939"/>
            <a:ext cx="6432591" cy="51299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20711"/>
            <a:ext cx="2216150" cy="22225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E394BA-C3BB-427B-8763-990D133F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6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Motor Alternatives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172201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323136"/>
            <a:ext cx="8648700" cy="5867967"/>
            <a:chOff x="0" y="-28575"/>
            <a:chExt cx="5650958" cy="10834978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b="1" i="0" spc="300" dirty="0">
                  <a:solidFill>
                    <a:srgbClr val="4D4A46"/>
                  </a:solidFill>
                  <a:latin typeface="Clear Sans Regular"/>
                </a:rPr>
                <a:t>Servo Motors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9590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Pros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Encoder allows for a closed loop feedback operation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Near constant torque within operational speeds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Integrated encoder for high precision position tracking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Cons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Expensive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7"/>
          <a:stretch/>
        </p:blipFill>
        <p:spPr>
          <a:xfrm>
            <a:off x="8146881" y="676992"/>
            <a:ext cx="2140119" cy="23046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263949"/>
            <a:ext cx="7283531" cy="572540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0CD16A-F687-4F62-BF18-E6EEACD1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Control System Alternatives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172201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368623"/>
            <a:ext cx="8648700" cy="4713805"/>
            <a:chOff x="0" y="-28575"/>
            <a:chExt cx="5650958" cy="8703862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b="1" i="0" spc="300" dirty="0">
                  <a:solidFill>
                    <a:srgbClr val="4D4A46"/>
                  </a:solidFill>
                  <a:latin typeface="Clear Sans Regular"/>
                </a:rPr>
                <a:t>FPGA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7458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Pros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Precise PWM motor control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Optimal performance</a:t>
              </a: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Cons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Time intensive software development</a:t>
              </a: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Difficult memory management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Can be expensive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pic>
        <p:nvPicPr>
          <p:cNvPr id="1026" name="Picture 2" descr="https://cdn10.bigcommerce.com/s-7gavg/products/104/images/5166/Nexys3-obl_2-600__12570.1536184396.1280.1280.jpg?c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325" y="3823273"/>
            <a:ext cx="57150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139761-92A4-4D69-B543-A86F80AE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4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Control System Alternatives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172201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323136"/>
            <a:ext cx="8648700" cy="5290886"/>
            <a:chOff x="0" y="-28575"/>
            <a:chExt cx="5650958" cy="9769420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b="1" spc="300" dirty="0">
                  <a:solidFill>
                    <a:srgbClr val="4D4A46"/>
                  </a:solidFill>
                  <a:latin typeface="Clear Sans Regular"/>
                </a:rPr>
                <a:t>Programmable Logic Controller (PLC)</a:t>
              </a: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852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Pros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Reliability 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Remote control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Possible to operate in closed loop feedback eliminating external sensor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Cons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Expensive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Not much benefit for this application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sp>
        <p:nvSpPr>
          <p:cNvPr id="14" name="AutoShape 2" descr="data:image/jpeg;base64,/9j/4AAQSkZJRgABAQAAAQABAAD/2wCEAAkGBxISEhUTExMWFRUXGBoYGRgYGBkYGRogGBgYFxgYFxoYHyggGh0nHRgbITEiJSkrLi4uGCAzODMvNygtLi0BCgoKDg0OGxAQGy0mHyYtLS8tLS8tLS0tLS8tLS0vLS0vLS0tLS0tLS0tLS0tLS0rLS8tLS0tLS0tLS0tLS0tLf/AABEIAKwBJQMBIgACEQEDEQH/xAAcAAEAAgMBAQEAAAAAAAAAAAAABQYDBAcCAQj/xABDEAACAQIEAwYCCAQFAgYDAAABAhEAAwQSITEFBkETIlFhcYEykQcUI1KCobHBM0JickOS0eHwJCU0U3OjsrMVdKL/xAAZAQEAAwEBAAAAAAAAAAAAAAAAAQIDBAX/xAAuEQACAgEDAgUDAwUBAAAAAAAAAQIRAxIhMQRBEyJRYfAy0eEUcZEjYqGx8QX/2gAMAwEAAhEDEQA/AO40pSgFKUoBSlKAUpSgFKUoBSlKAUpSgFKUoDH2okidVEkeu1Y7WLU5ATDOpYDyXLm+WYfOqzxfjKpexqrOe1hldugGaY19p9694Piy9th1YajDZy3Tv5iwjy7D86yc3fz1L0vn7FrpVa4XxVhh8O3x9peKFjOgOds3lsBr41O4bGJcz5T8DFG9RE/rV1JMq4tGxSlKsQKUpQClKUApSlAKUpQClKUApSlAKUpQClKUApSlAKUpQClKUApSlAKVgxuNt2UL3bi20G7MwUfM1ROK/SehY2sBYfFXB1AIRfNuoHm2QedAdCJqrcc5/wADhjl7Q3nG62YePGWkKPSZqgY9cfjP/G4vs0P+Bh4MCNmb4JB/9T1Fa+O5WwroqKDaCsSzKc1xxB7rO86ddoEaCsnngi2hnYOB8ZsYu0L1h8ySRsQQRupB6ia2Mbjbdlc111RfFiB8vGuS4bmE4Gx9VwSLaUElrjN2jszbsARA6DrttUZY4Vjse2cB7pP+I5OUfibQeg+VT4ifByyzq9MeS+cR+kezn7PDqXP327qew+I/lUXi+ab063WHksKPaBW9wH6O8iRib5cEgm3b7qSPFyMx9stW1uBYY2+y7FMngBB9Qw1nzma5uow5cv0zo6MNLfIrPztiedrl/EX2V4W/aW1cLQxKA7Ex3dJk/nXzlnnK/hxauXJuqFNlUOkDI4QAgaAZmPWZ8a2udfotuYfFtbwLtcXsGv5XYB8obKyg6B/HWPc78+tYlkYK4IKnrO+0keNdSiuETwd25c5jsXFwdsXIupcuIynQ950HpqUMDeDtrU/ex4+q4pm7v/V6lf6cRrpPhbivz5Yx5Ad1JFxnDKVkQc4Oh6RqZqzYTnG9bs3cMYvI2W4xMyCAGIB/uLEzMydY1rNwrj5sX1n6DTiLDFXUJm2li24AiQxa7n8/hFut7BY9LiW3BjtEDqpImIBOnWJE+tc0wPNVrEXMbdw7d5cE7CQQSUtrrrvqtTnDceBe4YhHeaziFBGgAU2xEfgFSpNc/OCKTLzSqzwrjLLYzs3al8U9sGRAW5fYW9hsLZXSrBbxKM7IGBZIzDwzCRPtWikmVaozUpSrEClKUApSlAKUpQClKUApSlAKUpQClKUApSlAKUrT4zhGvWLtpLhtu9tlVxMoWBAYQQdDroRQGlx7mnB4Mfb3lVonIDmc/hGseZ0qkYz6QMbigfqGG7O3/wCffIA2kFZ7p/CLnpXNU5ev3Mdewb3Rbe0W7RoLFtRqu05gwYSRofauh4fCdlaS2GLC2oQFtTpprH6VhlzaNlyXjG+SLucIF1+0xd+5i38CWS0NdgAc5G2kqP6akU7qhFCog2RFCIPwrpPnvS4yopZ2CqNSSYA9zURjOYrYkWlLkbnZRqATr0EgyYBGxrmbnMvtEmkSorjHFLVuNc5BnKkGBlMEyYietVzG8RvXVOdzl2y2zCj4hq/WGAYEA6EjNWi1wwYhQZJA0GpzQZ1OuupNXWL1OafUpfSdF5MxHC7jg3wBfbUdqQbevRYMT/d+8V1S2AAIgDpG3tX5qXB3XWRbZgdiB3jG5X7wHjBiprlrnbGYOAr9taG9t5JA/p6j2kVtF0ZwyR9KO/V8JrnVz6XcItnP2b9p9zp/mqj8y/SDxDFIDbIsW3EgLIYg+e5kGeg0OtaWaucUX7m/i1ixjVuvcWPq1y0QCCZYmBA1PyrjvFsTav2jh0tZuzzv2rjKylyoIUAjwBEk7nSawPbBuLc1YgnVyCCdpIM61sG42YPswIIPmDofmKp3MX1HZFSxHD7lrzGhkTEHYkbj336UtYqA3SRVxtdmZ3B+GS2wiBrG3lK6aCojiXCre692Z1AEe42PtEeBq+omOZdzTs3NUCnKMpnz8PXWrdy3zzctXcI+I71rDdoiwO8Q666k94llXU+Jqh3cM9vvQCu2Yaj08R6GDXqzivhB1g+3+1S1Zqn3R2fhvH0ODw/YvB+vjMhgMVFpzJWdQDlM6iYq343iY7Tiqz2ZS2FDyRr2Fsq2moM3RqPAV+drOJKs1xTDAgr6rr+vSrZgudbwXFLfHa3MTaC5tAVOVVzGBroiCIGx1rPTXz9zRS9TvdniTB8LbABW7bdi2p+AW8seuY7+FSHD8el5S1skgO6EkEa22KNE9MwOtc74JzDav4rhos3QQLFwOnVSRaIVh0MeH3SOhrYwuPDYDU9n/wBcCYJgntxinG+gPfFFJr57EtJnRaVEDibC/iFf+HatI4ga69oX166BdP8AWpHDYlXRHGzgMAd9RNapplaM1KUqSBSlKAUpSgFKUoBSlKAUpXl3CgkkADcnQCgPVeXcKCSQANydAPWqpxrnrDWwVtOtxxMwVyiBJgsyhj4AHU+elVPjHN+Ju2jcdBatggp2jpZQkHYm53mPXTQfnVHOuCItPhnQ+Kcx4awDnuAkQcq9467T0WfMiud8f+kvEN3bCrh1IJV7h7zR90kZR+flrpVFx3E8tzJiNWciEzEEZz3WDNoRt3nkab1G8dv5wMzr2i51PZgEaHuMzjuNOnwaaelRbZVxbe7JDg3GkGPuX710vmsnM5kksGWAep7o/LyrfTnEsuSyqJEwzmTprGUdCNJneqLh7nZkyM4YQ0k6jqNDp8jUhguH2VvsTcd7anNbNuQrEQYJcBo9pqkscW7ZZSklpTJy7ed3XMWuMT3Wc5VMExA0GqGDETHWsV292cArJEd14yjRQCFiDoBruepNYHud4lMwndWYsvpqNR6it7BZCwV0lmg/CxkeTRK/n7U45MMkJv3PGFt9oC9xyltWA0GpZgSFRQD3iFMtGgHXQGwX+X7du52IsHEXIB7t4Ll0kgrvI6lgnp1rXwOLNjtOxJCnKxh1RgUJiCJBgkjUQfcUPG7WZblu12V0TmfKl3MTu0NlRSfJalGUarclLeEwT3WzT2a2Ul7d4EoECAdwrMhgFlCw1nqaieKYRGvv2yi22bvMtxcyxpJXO2c6a6AnxmsuE42M4FpUw5K5S8qo1kZiqKgJJOgMqDECRNe2bD4a4A1trjbm4+u/UA6H/mtDaMHPghcJwPEXsyoiFCf4rrAIB0ILCenQTrrVl4byrZtgG4TdI6fCg9tzUlYxy3RKsCPDw9qzAjrUWbx6eK3e54vYa2y5cigeAUR8qrPE+V41tHzg/senv86tXaVhe7HlOw6n0A1NRZpPHGXKObYqyyEqy5SOh/UVhFsscvWP9/b/AGrouP4cXQlrShd++Qp9h/L6kg1UeI4BbZDI8MdknvjfYjcfKrJ2cWTp3HdcEWmBC6PKudF2y9CVI9xudjsajOI8HgyRkJ2I1Qx6bbjbbwqcw+KIhXhlI1nffofHyOlfVQZT2b6TqjQvX1jz8vGatZlF1wUu/Ye3vsdiNQfQ+PlvWazjO9J8Op/SrE9hcxGtvTUEAz5EGBHlr6VEYvhIIzKCkkwYOQ+Q8Pz9BVrs2jmXEhw/GvaNtrLlbgaQykgiQynKemh3FWvhnObrZbDOucC92xuEwRK5TOkRqTqZqgXLVy2QGBge6n0O1ZbeM7rjaf8AT/mlHGzdP0O+2+Y7d1+J38PcDr9Wa4ND/LZsqSVbzDdI0NWHheLBfhgkqWw11su4hfq6nXxBcR6mvz5wXD3rr5LGYLli4c2Vcp0hySBqCdCdddK6VhOO37ZsM3ZhsPbuWrcSdLhtE5iT3iDaEaAaneqNbl02dQ4RxSVvtedQLd+6kmFAVWIUfKKh+Lc+W0lbC9ofvNovsNz+Vc5xnFHcks0lmLHpJOpMDSTWk2Jq1sbFj4jzFfvGWuNoZGU5QD5RtUtwnn27bhbw7VfHQOP2Pv8AOqEcRXgYjzoDu/B+P4fEj7K4C3VDo4/Cd/USKlK/On1ogyCQRsRoR5irRwT6R8TZhbv26f1GLgHk3X8XzqyZFHY6VCcA5qwuMH2VyH6227rj2/m9VkVN1JApSlAfGNcn43zEAA+MulFZwokEqpaSIUaRAOp8N66tcaBNcw595aTF2rlpe4Tqv3VYGQY6DcGOjGuXqcbnpXbuTGKu/wDhMcKwOFdBdtZLswQ+hHkRGg/WtviOCS+htuoM/eRXHnowIII0964D9bx/CbogNaBiW+O05jUwIGsTAho3mrm3PjYmwLj3WtrOQ2rEBmMTLXiSyqR0VVYZW12myhGCqPBpq9SZ58wysLNjNh3IEG32LvfOkTaWywKL8gPGK51xzg3YsMjKoY/wblxWdNozMsgHWYM9dZ0raxPMZVGVUOHtuDAtaNcbo1y40vc9SZPjUPwzgXbZnzAzmADnvMVynRB3gNdyANvOLxZlPJE+HALnAuXIEarbEvHU67COuU+le+IcNtQRZuQ6w47xZGBgTJ7yvABIg79Bt7bAYq3nWzbbLIzIpm7tvCgMy+laXEsBiLAlrcQJYBlZkHjcVSSg03MVbl8hbq0bXDMPce4ExHaG2FLN2JQtpG7LIIiZj8qs6OiqgtvlnRLSl7nWO+XOjT0ioXl20zWVu5hmzMDBIYDp6ggkae/nZeH8MS9cBuXEBRCxFpcug/mvPECSQO6HJkCJrOVtnO8l3Fo0WsMxzN3QeprBdtQSDBjw1FWTFcGQyFa2jpJdDcZlAmJZf4ikEjMYgdQtaGLGUvZINq4pKsmhUkSDB6eG4BmaujFxorWPwocbbeG/+hHkfaKwYTit+wMp+1tDdWnujy6p+Yqz3uGLEAlX+6xEGdZzju7fp71F4rB94yCp6Qdo07poWjklEyYHG27hzWHKP9xjDfhOzCrHwbH3btxbJQtcYwuoBP8AmIFUHGcN6/mo/Mr+4j3rb4VzHicOVYnPlPdeTmUxsHGvswmocTrx51LY6nf4a1rXEOtkDoCGY+QO0+QDVCcT5xw2HlbKy3VjLMfzn/MRHhVF4nxbE4hi1xys7ySWPqT3j7wK0QirsJ8zB/LYfmfOoULJlnXC3JXiHMWJxBnNlHQk6+2kD8IqNTKrZmJZt5bX8uvuY8qxvdJ/5r86xxWigZ1OXLo3Wx2vwiPXWtq1cDiFInMWjQGTA367Coia+elS4lXiTWxOZzmhlDRoF2jWdAsCveEtEHMpQlf5GgmNZ3Gnt47iorCcRuBlRWOeQFyjM2s6HxGvX9qmeJXAGDvfW5cIBiyCApgGC5AEgzqM3rWbTTKeC69zQxOGUiAGUtuhEqZ2Cj12n51FYrgAE5j2RA+H45Ph8Ur55j/pUhiMex6x5nVj5ljrWpmmrKzTHhcd2zLw/ClAOwuy8623AUmYByEnK20gEg9ADvW/a44QSt1SjDQyDp/cD3l/P0rRxmHVYy3FcH2OwmR0EkjedNq+DGEgJcUXUGgDEhlH9DjVfTVfI1FXubbosC4gMJBBHiDIr4XqtDCODmw1xiT/AIbQLnoB8N4emp+7X23zA3wvbAYGG1KnTcZWGh9SKkFga5XjPWlh8ctzY6+B0PyrLnqQZmevmasJep7gvKmKxMEJ2affeR8l3P5VDaRKVkOLkazBGoO0eBB6V0nkfmfiTFVa2b9n79w5WA/pc/H7gz4ismC5VwWCXtsQ6tl3e6QqD0B0r3wLnvC4rFfVsMGcBGY3Iyp3YEKDqd94A9arqfYtpXc6YpmlfLew9KVqZn0ioLjOAkGKnq8XLYNVaslM45zFgbkEEZlO4IBB8iDoap+F4fYtZ1ytbFxlJIMgFQwGQMDl+M7yPQV37H8GV+lVDjHJgaYFZ+HtRLdnPb/BUS0hVRfRYMqIYwCAXMlh6LA61gForcKMFS4n+F8LLm1GYnWNj76VJ47gmIwpzW5jw1j/AG9qr3MNy5fY31BXEAZX1ALCIEH8unTwrPTJbMpHDBz1S39iSzMh07p37uh/LX862+F4lXBt20VWJzNctW0LCfiLHRRPUyP3qtcL4xcZbva2Rc7MKo1ZCWYsQLgB1XKrbRqF8TWnxHi164uVyVQfDbRclvadhAPqdfWpjF9zpyZYJUkWDHNYtqFF4NcJjuRDdTmy9wGPuz5mpTg/DLq22vW7trPk0sqVvXHUnUNbEgDrB2jYb1SeBYhO0C3EZ2PwrbbUmZgiJjLO2tWbg/FGRw9pntwNXPdA1giZlvaa04PPnBuWyNnjjX2cfWLZRwOoYMQdQWzkmsDWbbLKPDASyuQJ/sMQfTerTY4zavXCHtO9qALmRAMMWjRwSucGNc6yTG8aVH4nlpbgDYW4HLE5bTlFdgN2tgM3d6Q+U6dZomZzxSW5B2sU6AqIIPRlDR10B/4azYTEO5FsqbsmAkmSToMpHXWt3BcGvMO0xAFu0sgvfY2wAPiyg95j6D3Fa93mTA4Fg1ktiLqGVuOcltYJHdVe8+nU6elRfpuRDDOW/CNi1yrfuFiptqFnMDckJG6s4BSR1E1o4ocPwpm7cOJujQpZYpaGpBDXd22nSKg+Lcw4zGLNy4Es9C57O3EfyIuraeAas/AuE4XvXMSSQoBXtiLYaZ+CzOcjzbQ+FGny/wDB0xwQT+/2NG67466ThsMqjQEJ3bSQAJJY79TsT51rcSwD4W4EvOCWUEFZyakyASBJEeHWulpcTsg1soLegUrGQAkDSNBVb41bS6xIcOsAEnVTEmAdifL5VWGVt12L5Kxxsqc16ms93hUa2mA/pJkex3X30861nsL1Y3SN1tjuLt8Vw6b9QCB41vaKRmpLY2MBgrl8kWkLxudlX+5j+0mvZ4Ndn7Ui2NwF7xI8QRuPOa1L7XAhURbQ/EqmJjoxJm5002E9KcP4vdsjKCGt7lH1X1HVT5qQai2WlFtbbM3m7OyIW2CCCCW3O3XYfKvLWFbW20f0MYPsa+4rFJiMvZ91gfgc77fA2gbbYwfI1pXUIBDCD1Hh86q1tYx3FU0ZVcowkQw1Ej5HXesmMxZutmIUE6nKIkkySZ661HJj2AytDr4N09DuKz2cr/w21P8AI0BvwnY0NQT5+VZcRg7iBSyMoZQ4JjVW0B7pIGoIiZ06Qa84K3bzkXWdABsBqTp3ZPwzrrB2210nDy+X+0QGzZOubEAJHiqAS1w+Eb+VXW5SToisFww3FLm9Zt6ELnbUsNQp2Cg6DMT10mDWzY4bdvqTcth7aiDeduzCR92+wlgPukMP6al8BgbCH7O0cQ3/AJl4ZU/BZB1/Gfat3jN+yAGxdwGBop/REH7CuzF0GScdUvKvc87qP/UxYpKEfM/RFF4hwp7Ye7ZJvYZCB2wUhASYyg6GZIEiJ3iKluScLcx2IXDhsvdZix3AXeI+IyRuB71tcNaeA4yNhiUj0zWImvf0Kn/ui+dm4P8A4muB9z012OoWOCcP4ana3WQR/iXSJJ8FHj5AVTeZ/pjUSmBtT07W6IH4be59Wj0qg/SRiHbiWKDuzZbrquYk5VB0VZ2HkKrNSoLkOTJHi/GsRi3z4i89xumY6D+1Roo9AKvH0IYR2xly4AMlu2QxnXv/AAwOvwmucBa6R9CONdMW9oAZbqd6Rr9nJXKfxGamXBEeT9K2vhHoKUsfCvoP0r5ViDJSlKAV5ZQa9UoCI4lwxXB0Fc35n5VGrIIPlXXiK1r+BR9xUUD86u96wSGQMh0YRBOvj16abaD1rYv4PDYu3ltHs2VY7NtFHjl+7+Y2Fdpx/Ktp57oqi8xchR3rcqRsRpHoRWUsd7rZkTSkqZzviXCFwr2rDlTcVDcS4VBSGLOVLQO8uU6tPgIrDduvMOxA67a+c7R+VSHGcDcKdlf0KmUeNvEHyOm0bVocCwuMtu+ViUW2SoMNbLEqsjP8DQS4iCSgFUafc6ITUVsblkXUtlguW1ExdIAubfChgt7aedY+F83XMHcLYcKgaQLYDMCW20JJJnaTUPxJb7HO2YkkjM5MyCQdDr0qW4Vdt2DedivaNYTIRoQXWWyncamJHhV40l6mUsuuVHq/gOJ4+4O2LqTBGeWuHSO7aGoMRvHrUNdwb27r2rGHZ7lskNccC4wynUqvwKdNN286l+Dc74jDL2QbPanUCBc9M8Sw8mJ8oqx4Tj1i9DK0zpEHPOggLuTV6aIOa45r9q59sly3d0aboZX8mGaD7isNm67Es7kk6wdSfOuifSJxHEHCi262lshhFu6FOIkz31BBNpPQq0naJrlzMTp08BoKsnZD2LLZ43hrVjItp3vNOfM029+6QBpp4Rm/qjSpzhFi/iLDX0QNETvlBImIXWB5bVQTlyDTvSZP6Cu1/Q//AODMEb9J0gddPOdJ38ZApPZWV8NTkrOXcVe/mIu6T0Ayr7AaGsH1gwBAkdf9tq7txzlWxiQe6EY9QND6j9xFct5j5KvYcyolenUH0b9jBqFNM1cK4Kszzv8A8ivFZ1wrEwPik93ZtPXT86wsSO4Vhp2IhpOkHSR5VeytHy7aIiRvHpqJ/TpW7axsrlbvKABDHvDTUq24E9DI12rVt3SJGukhlIgiNww6fpVp4Bw4vYZ/qltVKsr4i+2S2FYfEpM66wcgXprUNkpWVm7hc38Mlv6Yhx7fzDzWfQVq2rasSJAOmU6gEz6VZkxGBw2lpTjro1DOClhT/SvxOPXQ+NZHwiYzhuJ4hcULiLd1U+zARCpa38SAakC4RM7KPCl0KNDlsviFuocpyIr5mALKudVYLIOpLL1Ea+NWnH8Us2hmxF0u5Ewe858NOg+QqocrMB9bMSPqjkgGJAu2WiRttvW0OBtinT6vZa2msFx3mBOhyrJY+YkeYrr6bqvATqKv1ODrOi/UtapNL0Xc3LXNXbOUDDDWwpIYwWYgjuzssifHbeaiLPL93FXibRZkZjFy5mMjpG7OfQesV0fl36NraQ13U76wT7Lqq++b2q2X7uFwSyxCkjYS1xvbVj+npWOXqcmaXLb+djfB0mLp4+VKK7v7somM5cbB8Gxdo5iWazcMgA63bSnQEwIXxmoP6IWy8Ut/2XB//M/tVw4lzGuP4XxC5btsioURcxGYwyNmIGg32k7VSPoqP/c7Pmtwf+21YU6dnQ2tSoifpIX/ALni/wD1SfmAf3qtVeOf8Opx2JvAhla4se4VZ+dVS3w92fIil2iYUT7nwHmaunsVu3sOF2gbi55ySMxHQTqRPWKuvCcKr4zDrgkZsl+2z5TJCBxJcjSNPSsXKvKy5v8AqO+pH8O20SdID3B030WfWu7cl4K3aQLbtJbXfKiwB/qfM61SS1STslOi12B3V9B+lKyUrUgUpSgFKUoBSlKAVgxNgMKz0oCkcxcti6D3fyrm/EeU8RbbNbzCNvD5bV34qDWC5gkbcVVxsHCLd+04NvHoUcQEuBZHWc53EadD1qn86cObDkFXzq4lHmZAMb+4+dfoTj3Ktq6DK1yjmzk25bUhSSgkhTsJ0OnSazjDS7XBVxV33OaYXEZlJO438/A1Kcp3GXFjs3NtmVwGBgjut+o096x4bhV7+D590NlXc+J3+dbuA4fcweJt3LtskAmNCRqrAfnFWyPytLmibS3fB84qM+Hu3BJi5kJO8jKZ3OhzdddKq0HpXSTg0xWHe0qNauFlKIgXIRMs1wzIbbxrzY5Ka2p+CSNyWn9RWP6iGNVN0Ui3Jf002VLDcJITNdJ7PfuQWWY1aRtEiPOuhciH6sGOGa3dLMUNpzke4ECtNlzClh2h0IEzvpVeu4AWFdb6lg2iMGhUJ0ZmULLaRAkbVcvo5ui/b+0AzWHUWyAqlRlEgZQJnWZmZ1mra9StPY0hJa9NblywmM7a0LlvTMJAbSCDBViJ6iJE+9YeZMQbWExFwBWKWncBhKkqpMEdRpWryu32MeD3V/y3XH7VI461bv27llj3bitbMbwwymD461RM6Wc2xnDLWIRTibDYK8dBnM2WPQJdE9mT91/QTUO2BxWDch2RU0BuXYBtgsACuoLeiHve2lttNjuHEpi5xuBIym6FzXLQ2+1TUsvjvtM9Di+kjDWP/wAajWSvZLctdmQZQBi0lTr3YO2wAgVqZsqWK4zg7Vxnwtj61eJP/UX0C2x1m1ZH6tr5moXH469irn291rz7hB8Kx91BovrUXimuM/Zoc3SLfek+AK/F7VYOX+Q8ReYFu4PLVvy0Hh19KvtEpuyvXcU2qqAIMQN52jz9qvPL+CuJwTHo6sjB1fKwgwezIMHb4auXLfIljDwcst97dv8AN09BofCpHnOzbTh+NRMoy2JIESNWKz8jVHO9i6hRyP6Px9ve/wD1rn5NbP7V23E43B4IQSAx1yjv3G8z1PqTFcP5LcLib8MSv1bEgNBEhUJDRuNBNSuM5kt2FXs7Rd2B7zSBPXU95unz3rrw4Mc7lklSX8s4Op6nLjqOKGpv+F+5esfzJiLs9mBh7f3jBuEeuye3zqj8Q5pw1gns5v3TuxMifEud/afWq/b4vfvXh2s3AG/hKNCOoUDr1k1aLvJKX3bEXCcLYYgwxUMdNYiQJOumYzIgV0PrIYfLgjXu+TjXQZeoerqp3/atl8/g98lq1zhXEVAGa5cUqNgZg6T0kEe1eeScAuGxtm7cZVAzSSQAJRhqTpUxawDELawSN2SrGdgRJkklQxJjXr1nSpLA8h3CQXknxry2pybvZHp917FVHA7Gcm4zYtsxIS3NuyNdMz/HcP8AbA86s3DOVrl4yUS2ugCW1CIANtBv6mTV54LyeiRIq14bBqggCtFEsVbgvJyWwCRVrw2FW2IURWalWokUpSpApSlAKUpQClKUApSlAKUpQHl1moTi3Cs4OlTtKA47xzkQuSVFRlhcXgxkuWxiLP3XHeHTutv7GRXc2tg7itXEcNtuIKiqSgpKmDlnBbOGfM+F0Y/FZfRh6f7aelQHG+IW7d051xCn7vcyn3MmPQ10bjHJKT2lsZWGoI0/Sqvxd8vcxdnOm2bqPPx+VeZPpEsmp7krXCNYnXt2/H+vY55xzizXx8OVBHn6ZjsNqm/oz4ylt71t2C5nti3pGYkXD06wp38K9Yzlk5TdwdwOpmUkZhoRtsYk76ia0OA8Eu3b/cNu20zkbugEGRvqsHYzOtdcNGjTEwxSl4lz+r5wdB5Xu/ZuPC/f/wDuc/vUs2EBOdDkY7mJVv716+uh8659wrjP1bFXrN1wJu3C2Qh1UsxIjxH7GrlheL27tt8j65WiNDsYIG/nUcHcpp7G/isJcvWWtl2sNIyvaaSMpDAiRqCRBU7iRVc5l4KzcPt4a9kZmvoGNlRaVs1xjnywQpM5midc0Vp8OxnEVwi57oxCuist/DgPet7NJRtL4GxjvEToZrY45xtxwxcUxt3Xt3rZJt5kVst4LqHGa20bqfhMitEVZscD5Pw+HEKg9hv6k6n32rJxzm7BYIFGcM4/wrQDN+KNF/ERXMuOc5Y3Eghrgw9r7tskEj+p/iP5DyqvYHIzi3bAzEwC2gn9qssfeRVz7It3GvpAxuIkWowtv+kzcI83O34QD51l5Gctwvi5YljlBJJJZu7c1JOs1T+IYBjcNoEXjIy9nJzaAnKo1MSRPlV45Ywx4fhrtq/o2JClrfxEKMwWIOsyZO2w6Gk5JLYz1dyuclWD2zkgqrWbySdpe0yqJ8yQKsWB5fe5hbP11rdm2neDz9o2mg8zB/lDTA2NbNnDX72lq32aeMa/6Cp3hfJjsQXLMQIkyYHgJ6VK1PnYzi9tyKwV61bGTA4cDXW9cEk+YXX5sT6CrDwblxrri5fZrr+La+wGwHkKtnCOVESJFWbDYJUGgq6iX3fJpcM4WqAd0CpNbYHSvdKsSKUpQClKUApSlAKUpQClKUApSlAKUpQClKUApSlAKUpQCo/iXCLd4EMBUhSgOVcb5Ju2WNzDMUPgNj6jY1A4lUu9zF2zbuDa4BK+87D1kV3JlB3qE4zy/bvKe6KxnhjLfuQ0mqZxDjPL7iCcptjZ7Y1Gx9tPD3qI5jtpZNh8HiTcYBy6lGXITl0zH4gcvTaK6JxDgeMwulpi1oEns2kprvA6T5RVbxdq09wwnYudcvxKfLpP/JrG5Q+rdepSnCPk/P5+clK5f4u+Gu57TdkxPeRp7G55Hqh8DXSuaOILi+DYi6FZT9nmUgSGW7bmDs3qNDVcxfKIumQyIOu/gNh86y4cJhbF3DZjeS7GZDPQyIgjLt41PjQk/LuyMeZvZopeJ4crNbWw9y7cykt3DMmIyIdfGSdNqsvBPo6dAl/F3VsW+oMZjpsNwfYNPlVlwONFtcuCwq2SdWuOAzz/AEjbQ7FpNSXDuXL15u0ulnY/zPqfbwHkK23fJraXua/Cbdq33MDYCk737olj5qp/IsTHhVp4TymHbtbxNxzuzft4Dyqa4Py2EgmrJZshRAqyjRDt8kfheDW1EZRW9awyrsKzUq5IpSlAKUpQClKUApSlAKUpQClKUApSlAKUpQClKUApSlAKUpQClKUApSlAKUpQGO9YVhBE1VeOcj2b+o0NW6lRQOYD6M3nW8+Xwk/61KYHkC3b6SfE1e6VCikVUUiv4Llm2m4FTNnCquwrPSposKUpUgUpSgFKUoBSlKAUpSgFKUoBSlKA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5.imimg.com/data5/RH/IT/MY-2942635/mitsubishi-plc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27" y="3610482"/>
            <a:ext cx="5071236" cy="50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CBAA32-21FC-48BC-9950-EC27E4F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Control System Alternatives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172201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323136"/>
            <a:ext cx="8648700" cy="4713805"/>
            <a:chOff x="0" y="-28575"/>
            <a:chExt cx="5650958" cy="8703862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b="1" i="0" spc="300" dirty="0">
                  <a:solidFill>
                    <a:srgbClr val="4D4A46"/>
                  </a:solidFill>
                  <a:latin typeface="Clear Sans Regular"/>
                </a:rPr>
                <a:t>Microcomputer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7458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Pros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Simple learning curve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Powerful in terms of processing power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Cons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Analog to digital conversion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Less accurate timing control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SD card will wear out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sp>
        <p:nvSpPr>
          <p:cNvPr id="14" name="AutoShape 2" descr="data:image/jpeg;base64,/9j/4AAQSkZJRgABAQAAAQABAAD/2wCEAAkGBxISEhUTExMWFRUXGBoYGRgYGBkYGRogGBgYFxgYFxoYHyggGh0nHRgbITEiJSkrLi4uGCAzODMvNygtLi0BCgoKDg0OGxAQGy0mHyYtLS8tLS8tLS0tLS8tLS0vLS0vLS0tLS0tLS0tLS0tLS0rLS8tLS0tLS0tLS0tLS0tLf/AABEIAKwBJQMBIgACEQEDEQH/xAAcAAEAAgMBAQEAAAAAAAAAAAAABQYDBAcCAQj/xABDEAACAQIEAwYCCAQFAgYDAAABAhEAAwQSITEFBkETIlFhcYEykQcUI1KCobHBM0JickOS0eHwJCU0U3OjsrMVdKL/xAAZAQEAAwEBAAAAAAAAAAAAAAAAAQIDBAX/xAAuEQACAgEDAgUDAwUBAAAAAAAAAQIRAxIhMQRBEyJRYfAy0eEUcZEjYqGx8QX/2gAMAwEAAhEDEQA/AO40pSgFKUoBSlKAUpSgFKUoBSlKAUpSgFKUoDH2okidVEkeu1Y7WLU5ATDOpYDyXLm+WYfOqzxfjKpexqrOe1hldugGaY19p9694Piy9th1YajDZy3Tv5iwjy7D86yc3fz1L0vn7FrpVa4XxVhh8O3x9peKFjOgOds3lsBr41O4bGJcz5T8DFG9RE/rV1JMq4tGxSlKsQKUpQClKUApSlAKUpQClKUApSlAKUpQClKUApSlAKUpQClKUApSlAKVgxuNt2UL3bi20G7MwUfM1ROK/SehY2sBYfFXB1AIRfNuoHm2QedAdCJqrcc5/wADhjl7Q3nG62YePGWkKPSZqgY9cfjP/G4vs0P+Bh4MCNmb4JB/9T1Fa+O5WwroqKDaCsSzKc1xxB7rO86ddoEaCsnngi2hnYOB8ZsYu0L1h8ySRsQQRupB6ia2Mbjbdlc111RfFiB8vGuS4bmE4Gx9VwSLaUElrjN2jszbsARA6DrttUZY4Vjse2cB7pP+I5OUfibQeg+VT4ifByyzq9MeS+cR+kezn7PDqXP327qew+I/lUXi+ab063WHksKPaBW9wH6O8iRib5cEgm3b7qSPFyMx9stW1uBYY2+y7FMngBB9Qw1nzma5uow5cv0zo6MNLfIrPztiedrl/EX2V4W/aW1cLQxKA7Ex3dJk/nXzlnnK/hxauXJuqFNlUOkDI4QAgaAZmPWZ8a2udfotuYfFtbwLtcXsGv5XYB8obKyg6B/HWPc78+tYlkYK4IKnrO+0keNdSiuETwd25c5jsXFwdsXIupcuIynQ950HpqUMDeDtrU/ex4+q4pm7v/V6lf6cRrpPhbivz5Yx5Ad1JFxnDKVkQc4Oh6RqZqzYTnG9bs3cMYvI2W4xMyCAGIB/uLEzMydY1rNwrj5sX1n6DTiLDFXUJm2li24AiQxa7n8/hFut7BY9LiW3BjtEDqpImIBOnWJE+tc0wPNVrEXMbdw7d5cE7CQQSUtrrrvqtTnDceBe4YhHeaziFBGgAU2xEfgFSpNc/OCKTLzSqzwrjLLYzs3al8U9sGRAW5fYW9hsLZXSrBbxKM7IGBZIzDwzCRPtWikmVaozUpSrEClKUApSlAKUpQClKUApSlAKUpQClKUApSlAKUrT4zhGvWLtpLhtu9tlVxMoWBAYQQdDroRQGlx7mnB4Mfb3lVonIDmc/hGseZ0qkYz6QMbigfqGG7O3/wCffIA2kFZ7p/CLnpXNU5ev3Mdewb3Rbe0W7RoLFtRqu05gwYSRofauh4fCdlaS2GLC2oQFtTpprH6VhlzaNlyXjG+SLucIF1+0xd+5i38CWS0NdgAc5G2kqP6akU7qhFCog2RFCIPwrpPnvS4yopZ2CqNSSYA9zURjOYrYkWlLkbnZRqATr0EgyYBGxrmbnMvtEmkSorjHFLVuNc5BnKkGBlMEyYietVzG8RvXVOdzl2y2zCj4hq/WGAYEA6EjNWi1wwYhQZJA0GpzQZ1OuupNXWL1OafUpfSdF5MxHC7jg3wBfbUdqQbevRYMT/d+8V1S2AAIgDpG3tX5qXB3XWRbZgdiB3jG5X7wHjBiprlrnbGYOAr9taG9t5JA/p6j2kVtF0ZwyR9KO/V8JrnVz6XcItnP2b9p9zp/mqj8y/SDxDFIDbIsW3EgLIYg+e5kGeg0OtaWaucUX7m/i1ixjVuvcWPq1y0QCCZYmBA1PyrjvFsTav2jh0tZuzzv2rjKylyoIUAjwBEk7nSawPbBuLc1YgnVyCCdpIM61sG42YPswIIPmDofmKp3MX1HZFSxHD7lrzGhkTEHYkbj336UtYqA3SRVxtdmZ3B+GS2wiBrG3lK6aCojiXCre692Z1AEe42PtEeBq+omOZdzTs3NUCnKMpnz8PXWrdy3zzctXcI+I71rDdoiwO8Q666k94llXU+Jqh3cM9vvQCu2Yaj08R6GDXqzivhB1g+3+1S1Zqn3R2fhvH0ODw/YvB+vjMhgMVFpzJWdQDlM6iYq343iY7Tiqz2ZS2FDyRr2Fsq2moM3RqPAV+drOJKs1xTDAgr6rr+vSrZgudbwXFLfHa3MTaC5tAVOVVzGBroiCIGx1rPTXz9zRS9TvdniTB8LbABW7bdi2p+AW8seuY7+FSHD8el5S1skgO6EkEa22KNE9MwOtc74JzDav4rhos3QQLFwOnVSRaIVh0MeH3SOhrYwuPDYDU9n/wBcCYJgntxinG+gPfFFJr57EtJnRaVEDibC/iFf+HatI4ga69oX166BdP8AWpHDYlXRHGzgMAd9RNapplaM1KUqSBSlKAUpSgFKUoBSlKAUpXl3CgkkADcnQCgPVeXcKCSQANydAPWqpxrnrDWwVtOtxxMwVyiBJgsyhj4AHU+elVPjHN+Ju2jcdBatggp2jpZQkHYm53mPXTQfnVHOuCItPhnQ+Kcx4awDnuAkQcq9467T0WfMiud8f+kvEN3bCrh1IJV7h7zR90kZR+flrpVFx3E8tzJiNWciEzEEZz3WDNoRt3nkab1G8dv5wMzr2i51PZgEaHuMzjuNOnwaaelRbZVxbe7JDg3GkGPuX710vmsnM5kksGWAep7o/LyrfTnEsuSyqJEwzmTprGUdCNJneqLh7nZkyM4YQ0k6jqNDp8jUhguH2VvsTcd7anNbNuQrEQYJcBo9pqkscW7ZZSklpTJy7ed3XMWuMT3Wc5VMExA0GqGDETHWsV292cArJEd14yjRQCFiDoBruepNYHud4lMwndWYsvpqNR6it7BZCwV0lmg/CxkeTRK/n7U45MMkJv3PGFt9oC9xyltWA0GpZgSFRQD3iFMtGgHXQGwX+X7du52IsHEXIB7t4Ll0kgrvI6lgnp1rXwOLNjtOxJCnKxh1RgUJiCJBgkjUQfcUPG7WZblu12V0TmfKl3MTu0NlRSfJalGUarclLeEwT3WzT2a2Ul7d4EoECAdwrMhgFlCw1nqaieKYRGvv2yi22bvMtxcyxpJXO2c6a6AnxmsuE42M4FpUw5K5S8qo1kZiqKgJJOgMqDECRNe2bD4a4A1trjbm4+u/UA6H/mtDaMHPghcJwPEXsyoiFCf4rrAIB0ILCenQTrrVl4byrZtgG4TdI6fCg9tzUlYxy3RKsCPDw9qzAjrUWbx6eK3e54vYa2y5cigeAUR8qrPE+V41tHzg/senv86tXaVhe7HlOw6n0A1NRZpPHGXKObYqyyEqy5SOh/UVhFsscvWP9/b/AGrouP4cXQlrShd++Qp9h/L6kg1UeI4BbZDI8MdknvjfYjcfKrJ2cWTp3HdcEWmBC6PKudF2y9CVI9xudjsajOI8HgyRkJ2I1Qx6bbjbbwqcw+KIhXhlI1nffofHyOlfVQZT2b6TqjQvX1jz8vGatZlF1wUu/Ye3vsdiNQfQ+PlvWazjO9J8Op/SrE9hcxGtvTUEAz5EGBHlr6VEYvhIIzKCkkwYOQ+Q8Pz9BVrs2jmXEhw/GvaNtrLlbgaQykgiQynKemh3FWvhnObrZbDOucC92xuEwRK5TOkRqTqZqgXLVy2QGBge6n0O1ZbeM7rjaf8AT/mlHGzdP0O+2+Y7d1+J38PcDr9Wa4ND/LZsqSVbzDdI0NWHheLBfhgkqWw11su4hfq6nXxBcR6mvz5wXD3rr5LGYLli4c2Vcp0hySBqCdCdddK6VhOO37ZsM3ZhsPbuWrcSdLhtE5iT3iDaEaAaneqNbl02dQ4RxSVvtedQLd+6kmFAVWIUfKKh+Lc+W0lbC9ofvNovsNz+Vc5xnFHcks0lmLHpJOpMDSTWk2Jq1sbFj4jzFfvGWuNoZGU5QD5RtUtwnn27bhbw7VfHQOP2Pv8AOqEcRXgYjzoDu/B+P4fEj7K4C3VDo4/Cd/USKlK/On1ogyCQRsRoR5irRwT6R8TZhbv26f1GLgHk3X8XzqyZFHY6VCcA5qwuMH2VyH6227rj2/m9VkVN1JApSlAfGNcn43zEAA+MulFZwokEqpaSIUaRAOp8N66tcaBNcw595aTF2rlpe4Tqv3VYGQY6DcGOjGuXqcbnpXbuTGKu/wDhMcKwOFdBdtZLswQ+hHkRGg/WtviOCS+htuoM/eRXHnowIII0964D9bx/CbogNaBiW+O05jUwIGsTAho3mrm3PjYmwLj3WtrOQ2rEBmMTLXiSyqR0VVYZW12myhGCqPBpq9SZ58wysLNjNh3IEG32LvfOkTaWywKL8gPGK51xzg3YsMjKoY/wblxWdNozMsgHWYM9dZ0raxPMZVGVUOHtuDAtaNcbo1y40vc9SZPjUPwzgXbZnzAzmADnvMVynRB3gNdyANvOLxZlPJE+HALnAuXIEarbEvHU67COuU+le+IcNtQRZuQ6w47xZGBgTJ7yvABIg79Bt7bAYq3nWzbbLIzIpm7tvCgMy+laXEsBiLAlrcQJYBlZkHjcVSSg03MVbl8hbq0bXDMPce4ExHaG2FLN2JQtpG7LIIiZj8qs6OiqgtvlnRLSl7nWO+XOjT0ioXl20zWVu5hmzMDBIYDp6ggkae/nZeH8MS9cBuXEBRCxFpcug/mvPECSQO6HJkCJrOVtnO8l3Fo0WsMxzN3QeprBdtQSDBjw1FWTFcGQyFa2jpJdDcZlAmJZf4ikEjMYgdQtaGLGUvZINq4pKsmhUkSDB6eG4BmaujFxorWPwocbbeG/+hHkfaKwYTit+wMp+1tDdWnujy6p+Yqz3uGLEAlX+6xEGdZzju7fp71F4rB94yCp6Qdo07poWjklEyYHG27hzWHKP9xjDfhOzCrHwbH3btxbJQtcYwuoBP8AmIFUHGcN6/mo/Mr+4j3rb4VzHicOVYnPlPdeTmUxsHGvswmocTrx51LY6nf4a1rXEOtkDoCGY+QO0+QDVCcT5xw2HlbKy3VjLMfzn/MRHhVF4nxbE4hi1xys7ySWPqT3j7wK0QirsJ8zB/LYfmfOoULJlnXC3JXiHMWJxBnNlHQk6+2kD8IqNTKrZmJZt5bX8uvuY8qxvdJ/5r86xxWigZ1OXLo3Wx2vwiPXWtq1cDiFInMWjQGTA367Coia+elS4lXiTWxOZzmhlDRoF2jWdAsCveEtEHMpQlf5GgmNZ3Gnt47iorCcRuBlRWOeQFyjM2s6HxGvX9qmeJXAGDvfW5cIBiyCApgGC5AEgzqM3rWbTTKeC69zQxOGUiAGUtuhEqZ2Cj12n51FYrgAE5j2RA+H45Ph8Ur55j/pUhiMex6x5nVj5ljrWpmmrKzTHhcd2zLw/ClAOwuy8623AUmYByEnK20gEg9ADvW/a44QSt1SjDQyDp/cD3l/P0rRxmHVYy3FcH2OwmR0EkjedNq+DGEgJcUXUGgDEhlH9DjVfTVfI1FXubbosC4gMJBBHiDIr4XqtDCODmw1xiT/AIbQLnoB8N4emp+7X23zA3wvbAYGG1KnTcZWGh9SKkFga5XjPWlh8ctzY6+B0PyrLnqQZmevmasJep7gvKmKxMEJ2affeR8l3P5VDaRKVkOLkazBGoO0eBB6V0nkfmfiTFVa2b9n79w5WA/pc/H7gz4ismC5VwWCXtsQ6tl3e6QqD0B0r3wLnvC4rFfVsMGcBGY3Iyp3YEKDqd94A9arqfYtpXc6YpmlfLew9KVqZn0ioLjOAkGKnq8XLYNVaslM45zFgbkEEZlO4IBB8iDoap+F4fYtZ1ytbFxlJIMgFQwGQMDl+M7yPQV37H8GV+lVDjHJgaYFZ+HtRLdnPb/BUS0hVRfRYMqIYwCAXMlh6LA61gForcKMFS4n+F8LLm1GYnWNj76VJ47gmIwpzW5jw1j/AG9qr3MNy5fY31BXEAZX1ALCIEH8unTwrPTJbMpHDBz1S39iSzMh07p37uh/LX862+F4lXBt20VWJzNctW0LCfiLHRRPUyP3qtcL4xcZbva2Rc7MKo1ZCWYsQLgB1XKrbRqF8TWnxHi164uVyVQfDbRclvadhAPqdfWpjF9zpyZYJUkWDHNYtqFF4NcJjuRDdTmy9wGPuz5mpTg/DLq22vW7trPk0sqVvXHUnUNbEgDrB2jYb1SeBYhO0C3EZ2PwrbbUmZgiJjLO2tWbg/FGRw9pntwNXPdA1giZlvaa04PPnBuWyNnjjX2cfWLZRwOoYMQdQWzkmsDWbbLKPDASyuQJ/sMQfTerTY4zavXCHtO9qALmRAMMWjRwSucGNc6yTG8aVH4nlpbgDYW4HLE5bTlFdgN2tgM3d6Q+U6dZomZzxSW5B2sU6AqIIPRlDR10B/4azYTEO5FsqbsmAkmSToMpHXWt3BcGvMO0xAFu0sgvfY2wAPiyg95j6D3Fa93mTA4Fg1ktiLqGVuOcltYJHdVe8+nU6elRfpuRDDOW/CNi1yrfuFiptqFnMDckJG6s4BSR1E1o4ocPwpm7cOJujQpZYpaGpBDXd22nSKg+Lcw4zGLNy4Es9C57O3EfyIuraeAas/AuE4XvXMSSQoBXtiLYaZ+CzOcjzbQ+FGny/wDB0xwQT+/2NG67466ThsMqjQEJ3bSQAJJY79TsT51rcSwD4W4EvOCWUEFZyakyASBJEeHWulpcTsg1soLegUrGQAkDSNBVb41bS6xIcOsAEnVTEmAdifL5VWGVt12L5Kxxsqc16ms93hUa2mA/pJkex3X30861nsL1Y3SN1tjuLt8Vw6b9QCB41vaKRmpLY2MBgrl8kWkLxudlX+5j+0mvZ4Ndn7Ui2NwF7xI8QRuPOa1L7XAhURbQ/EqmJjoxJm5002E9KcP4vdsjKCGt7lH1X1HVT5qQai2WlFtbbM3m7OyIW2CCCCW3O3XYfKvLWFbW20f0MYPsa+4rFJiMvZ91gfgc77fA2gbbYwfI1pXUIBDCD1Hh86q1tYx3FU0ZVcowkQw1Ej5HXesmMxZutmIUE6nKIkkySZ661HJj2AytDr4N09DuKz2cr/w21P8AI0BvwnY0NQT5+VZcRg7iBSyMoZQ4JjVW0B7pIGoIiZ06Qa84K3bzkXWdABsBqTp3ZPwzrrB2210nDy+X+0QGzZOubEAJHiqAS1w+Eb+VXW5SToisFww3FLm9Zt6ELnbUsNQp2Cg6DMT10mDWzY4bdvqTcth7aiDeduzCR92+wlgPukMP6al8BgbCH7O0cQ3/AJl4ZU/BZB1/Gfat3jN+yAGxdwGBop/REH7CuzF0GScdUvKvc87qP/UxYpKEfM/RFF4hwp7Ye7ZJvYZCB2wUhASYyg6GZIEiJ3iKluScLcx2IXDhsvdZix3AXeI+IyRuB71tcNaeA4yNhiUj0zWImvf0Kn/ui+dm4P8A4muB9z012OoWOCcP4ana3WQR/iXSJJ8FHj5AVTeZ/pjUSmBtT07W6IH4be59Wj0qg/SRiHbiWKDuzZbrquYk5VB0VZ2HkKrNSoLkOTJHi/GsRi3z4i89xumY6D+1Roo9AKvH0IYR2xly4AMlu2QxnXv/AAwOvwmucBa6R9CONdMW9oAZbqd6Rr9nJXKfxGamXBEeT9K2vhHoKUsfCvoP0r5ViDJSlKAV5ZQa9UoCI4lwxXB0Fc35n5VGrIIPlXXiK1r+BR9xUUD86u96wSGQMh0YRBOvj16abaD1rYv4PDYu3ltHs2VY7NtFHjl+7+Y2Fdpx/Ktp57oqi8xchR3rcqRsRpHoRWUsd7rZkTSkqZzviXCFwr2rDlTcVDcS4VBSGLOVLQO8uU6tPgIrDduvMOxA67a+c7R+VSHGcDcKdlf0KmUeNvEHyOm0bVocCwuMtu+ViUW2SoMNbLEqsjP8DQS4iCSgFUafc6ITUVsblkXUtlguW1ExdIAubfChgt7aedY+F83XMHcLYcKgaQLYDMCW20JJJnaTUPxJb7HO2YkkjM5MyCQdDr0qW4Vdt2DedivaNYTIRoQXWWyncamJHhV40l6mUsuuVHq/gOJ4+4O2LqTBGeWuHSO7aGoMRvHrUNdwb27r2rGHZ7lskNccC4wynUqvwKdNN286l+Dc74jDL2QbPanUCBc9M8Sw8mJ8oqx4Tj1i9DK0zpEHPOggLuTV6aIOa45r9q59sly3d0aboZX8mGaD7isNm67Es7kk6wdSfOuifSJxHEHCi262lshhFu6FOIkz31BBNpPQq0naJrlzMTp08BoKsnZD2LLZ43hrVjItp3vNOfM029+6QBpp4Rm/qjSpzhFi/iLDX0QNETvlBImIXWB5bVQTlyDTvSZP6Cu1/Q//AODMEb9J0gddPOdJ38ZApPZWV8NTkrOXcVe/mIu6T0Ayr7AaGsH1gwBAkdf9tq7txzlWxiQe6EY9QND6j9xFct5j5KvYcyolenUH0b9jBqFNM1cK4Kszzv8A8ivFZ1wrEwPik93ZtPXT86wsSO4Vhp2IhpOkHSR5VeytHy7aIiRvHpqJ/TpW7axsrlbvKABDHvDTUq24E9DI12rVt3SJGukhlIgiNww6fpVp4Bw4vYZ/qltVKsr4i+2S2FYfEpM66wcgXprUNkpWVm7hc38Mlv6Yhx7fzDzWfQVq2rasSJAOmU6gEz6VZkxGBw2lpTjro1DOClhT/SvxOPXQ+NZHwiYzhuJ4hcULiLd1U+zARCpa38SAakC4RM7KPCl0KNDlsviFuocpyIr5mALKudVYLIOpLL1Ea+NWnH8Us2hmxF0u5Ewe858NOg+QqocrMB9bMSPqjkgGJAu2WiRttvW0OBtinT6vZa2msFx3mBOhyrJY+YkeYrr6bqvATqKv1ODrOi/UtapNL0Xc3LXNXbOUDDDWwpIYwWYgjuzssifHbeaiLPL93FXibRZkZjFy5mMjpG7OfQesV0fl36NraQ13U76wT7Lqq++b2q2X7uFwSyxCkjYS1xvbVj+npWOXqcmaXLb+djfB0mLp4+VKK7v7somM5cbB8Gxdo5iWazcMgA63bSnQEwIXxmoP6IWy8Ut/2XB//M/tVw4lzGuP4XxC5btsioURcxGYwyNmIGg32k7VSPoqP/c7Pmtwf+21YU6dnQ2tSoifpIX/ALni/wD1SfmAf3qtVeOf8Opx2JvAhla4se4VZ+dVS3w92fIil2iYUT7nwHmaunsVu3sOF2gbi55ySMxHQTqRPWKuvCcKr4zDrgkZsl+2z5TJCBxJcjSNPSsXKvKy5v8AqO+pH8O20SdID3B030WfWu7cl4K3aQLbtJbXfKiwB/qfM61SS1STslOi12B3V9B+lKyUrUgUpSgFKUoBSlKAVgxNgMKz0oCkcxcti6D3fyrm/EeU8RbbNbzCNvD5bV34qDWC5gkbcVVxsHCLd+04NvHoUcQEuBZHWc53EadD1qn86cObDkFXzq4lHmZAMb+4+dfoTj3Ktq6DK1yjmzk25bUhSSgkhTsJ0OnSazjDS7XBVxV33OaYXEZlJO438/A1Kcp3GXFjs3NtmVwGBgjut+o096x4bhV7+D590NlXc+J3+dbuA4fcweJt3LtskAmNCRqrAfnFWyPytLmibS3fB84qM+Hu3BJi5kJO8jKZ3OhzdddKq0HpXSTg0xWHe0qNauFlKIgXIRMs1wzIbbxrzY5Ka2p+CSNyWn9RWP6iGNVN0Ui3Jf002VLDcJITNdJ7PfuQWWY1aRtEiPOuhciH6sGOGa3dLMUNpzke4ECtNlzClh2h0IEzvpVeu4AWFdb6lg2iMGhUJ0ZmULLaRAkbVcvo5ui/b+0AzWHUWyAqlRlEgZQJnWZmZ1mra9StPY0hJa9NblywmM7a0LlvTMJAbSCDBViJ6iJE+9YeZMQbWExFwBWKWncBhKkqpMEdRpWryu32MeD3V/y3XH7VI461bv27llj3bitbMbwwymD461RM6Wc2xnDLWIRTibDYK8dBnM2WPQJdE9mT91/QTUO2BxWDch2RU0BuXYBtgsACuoLeiHve2lttNjuHEpi5xuBIym6FzXLQ2+1TUsvjvtM9Di+kjDWP/wAajWSvZLctdmQZQBi0lTr3YO2wAgVqZsqWK4zg7Vxnwtj61eJP/UX0C2x1m1ZH6tr5moXH469irn291rz7hB8Kx91BovrUXimuM/Zoc3SLfek+AK/F7VYOX+Q8ReYFu4PLVvy0Hh19KvtEpuyvXcU2qqAIMQN52jz9qvPL+CuJwTHo6sjB1fKwgwezIMHb4auXLfIljDwcst97dv8AN09BofCpHnOzbTh+NRMoy2JIESNWKz8jVHO9i6hRyP6Px9ve/wD1rn5NbP7V23E43B4IQSAx1yjv3G8z1PqTFcP5LcLib8MSv1bEgNBEhUJDRuNBNSuM5kt2FXs7Rd2B7zSBPXU95unz3rrw4Mc7lklSX8s4Op6nLjqOKGpv+F+5esfzJiLs9mBh7f3jBuEeuye3zqj8Q5pw1gns5v3TuxMifEud/afWq/b4vfvXh2s3AG/hKNCOoUDr1k1aLvJKX3bEXCcLYYgwxUMdNYiQJOumYzIgV0PrIYfLgjXu+TjXQZeoerqp3/atl8/g98lq1zhXEVAGa5cUqNgZg6T0kEe1eeScAuGxtm7cZVAzSSQAJRhqTpUxawDELawSN2SrGdgRJkklQxJjXr1nSpLA8h3CQXknxry2pybvZHp917FVHA7Gcm4zYtsxIS3NuyNdMz/HcP8AbA86s3DOVrl4yUS2ugCW1CIANtBv6mTV54LyeiRIq14bBqggCtFEsVbgvJyWwCRVrw2FW2IURWalWokUpSpApSlAKUpQClKUApSlAKUpQHl1moTi3Cs4OlTtKA47xzkQuSVFRlhcXgxkuWxiLP3XHeHTutv7GRXc2tg7itXEcNtuIKiqSgpKmDlnBbOGfM+F0Y/FZfRh6f7aelQHG+IW7d051xCn7vcyn3MmPQ10bjHJKT2lsZWGoI0/Sqvxd8vcxdnOm2bqPPx+VeZPpEsmp7krXCNYnXt2/H+vY55xzizXx8OVBHn6ZjsNqm/oz4ylt71t2C5nti3pGYkXD06wp38K9Yzlk5TdwdwOpmUkZhoRtsYk76ia0OA8Eu3b/cNu20zkbugEGRvqsHYzOtdcNGjTEwxSl4lz+r5wdB5Xu/ZuPC/f/wDuc/vUs2EBOdDkY7mJVv716+uh8659wrjP1bFXrN1wJu3C2Qh1UsxIjxH7GrlheL27tt8j65WiNDsYIG/nUcHcpp7G/isJcvWWtl2sNIyvaaSMpDAiRqCRBU7iRVc5l4KzcPt4a9kZmvoGNlRaVs1xjnywQpM5midc0Vp8OxnEVwi57oxCuist/DgPet7NJRtL4GxjvEToZrY45xtxwxcUxt3Xt3rZJt5kVst4LqHGa20bqfhMitEVZscD5Pw+HEKg9hv6k6n32rJxzm7BYIFGcM4/wrQDN+KNF/ERXMuOc5Y3Eghrgw9r7tskEj+p/iP5DyqvYHIzi3bAzEwC2gn9qssfeRVz7It3GvpAxuIkWowtv+kzcI83O34QD51l5Gctwvi5YljlBJJJZu7c1JOs1T+IYBjcNoEXjIy9nJzaAnKo1MSRPlV45Ywx4fhrtq/o2JClrfxEKMwWIOsyZO2w6Gk5JLYz1dyuclWD2zkgqrWbySdpe0yqJ8yQKsWB5fe5hbP11rdm2neDz9o2mg8zB/lDTA2NbNnDX72lq32aeMa/6Cp3hfJjsQXLMQIkyYHgJ6VK1PnYzi9tyKwV61bGTA4cDXW9cEk+YXX5sT6CrDwblxrri5fZrr+La+wGwHkKtnCOVESJFWbDYJUGgq6iX3fJpcM4WqAd0CpNbYHSvdKsSKUpQClKUApSlAKUpQClKUApSlAKUpQClKUApSlAKUpQCo/iXCLd4EMBUhSgOVcb5Ju2WNzDMUPgNj6jY1A4lUu9zF2zbuDa4BK+87D1kV3JlB3qE4zy/bvKe6KxnhjLfuQ0mqZxDjPL7iCcptjZ7Y1Gx9tPD3qI5jtpZNh8HiTcYBy6lGXITl0zH4gcvTaK6JxDgeMwulpi1oEns2kprvA6T5RVbxdq09wwnYudcvxKfLpP/JrG5Q+rdepSnCPk/P5+clK5f4u+Gu57TdkxPeRp7G55Hqh8DXSuaOILi+DYi6FZT9nmUgSGW7bmDs3qNDVcxfKIumQyIOu/gNh86y4cJhbF3DZjeS7GZDPQyIgjLt41PjQk/LuyMeZvZopeJ4crNbWw9y7cykt3DMmIyIdfGSdNqsvBPo6dAl/F3VsW+oMZjpsNwfYNPlVlwONFtcuCwq2SdWuOAzz/AEjbQ7FpNSXDuXL15u0ulnY/zPqfbwHkK23fJraXua/Cbdq33MDYCk737olj5qp/IsTHhVp4TymHbtbxNxzuzft4Dyqa4Py2EgmrJZshRAqyjRDt8kfheDW1EZRW9awyrsKzUq5IpSlAKUpQClKUApSlAKUpQClKUApSlAKUpQClKUApSlAKUpQClKUApSlAKUpQGO9YVhBE1VeOcj2b+o0NW6lRQOYD6M3nW8+Xwk/61KYHkC3b6SfE1e6VCikVUUiv4Llm2m4FTNnCquwrPSposKUpUgUpSgFKUoBSlKAUpSgFKUoBSlKA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microcomputer raspberry pi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2" descr="data:image/jpeg;base64,/9j/4AAQSkZJRgABAQAAAQABAAD/2wCEAAkGBxASEhUSEhIVFRAVFxkYFxYWFRcWFhUXFhgYFhgWFRUaHikgGhslGxgXITEhJSkrLi8uGB8zODMsNygvLisBCgoKDg0OGxAQGi0mICUtLzAyLS0tLSstLSstLSstLS0rLy8tLTUtLS8tLS0rLS0tNS0rLS0tLS0tLS0tLS0tL//AABEIAMIBAwMBIgACEQEDEQH/xAAcAAEAAgMBAQEAAAAAAAAAAAAABQYBAwQHAgj/xAA+EAACAQMDAgUCAgcGBgMBAAABAhEAAyEEEjEFQQYTIlFhMnGBkQcUI0JSYqEzcrHB0fAVJFOCkuEWQ1Q0/8QAGQEBAQEBAQEAAAAAAAAAAAAAAAECAwQF/8QALREAAgIBAwMBBwQDAAAAAAAAAAECEQMSITEEQVGhEyIyYYGRsXHR4fAUI8H/2gAMAwEAAhEDEQA/APcaUpQClKUApSlAKUpQClKUApSlAKUpQClKUApSlAKUpQClKUApSlAKUpQClKUApSlAKUpQClKUApSlAKUpQClKUApSlAKUpQClKUApSlAKUpQClKUApXBrur2bUhn9Q/dX1N+IHH41WeqeMXAPlqqexYgt+XA/rQtFyu3VUFmIVRySQAPuTUTb8TaZmKoxcDlwrG2I5l4j/KvKNX4kvXGm5m4DMOBcXn9wMsAfIA/Lnd/xrU3Li3Vc22ScG6BblhAYWjiQJ7GJ+1SzWk9j02qS4JRgR8EH/D/Gt9eVdA661q6Ldy8xDFstbcWgw9R/aPtI5mQDzjkTfPD/AFc6hSSMA4YBtp7YJAn8gfihGiZpSaVTIpSlAKUpQClKUApSlAKUpQClKUApSlAKUpQClKUApSlAKUpQClYrNAYqK8UXHGj1Btttuizc2N/C2wwfzqVNRfiJCdNeA5NpwP8AxNCrk8wbTasWUZ4XUbSLiiACwZhuBGMiOI54qsdYsam63ouspgA2yQIg/UjYz+Xz716Jrln5qA8RreFndatrcdHUsCObYPqjIMxnBnFZOlbFc6X0VgdpdrzOPoC4LTkqBkT3AqzJ0HyhOoupp0P7rQ10zP0214/pWo+ILpBSwqadOCLQhz/euGWNct3SHBB3E/VM7p+Sf9/5ZsUSi9S0qAtaQ3Np/tdTLAE9ksKNo47+1feq69qGsMy3WF1CmxvSm8tulVXgAQPSMZyKrOr6eWO5twAxG4hTzyBg/jNcq32sM0EhYiUYgrnho/wrRD19/FLSAllgne5dYWhnuqtlhz7VLdP62jkowKXF+oMIif8AfPHzXi1hmvMrMyllIIcqTcUpxLAbj8DPA9pqRt6rySLqreumQWZCqDmOWLMxzwVHPNWxpR7aDWap/QerXGuQu5tPAJcptRSeRuPMe+CfbvVvFUw1RmlKUIKUpQClKUApSlAKUpQClKUApSlAKUpQClKwTQGaVqN8SyjLKASPgzGfwNRx6sCbUHLLuZP3hNtnWfb6WH4VLFEo7gckASBn3JgD86+qrLa0m2CPpe6W9Ryv03QOY96mtDeneCZ23GGfwIH9aJlo6zXH1CNjfY/4V9a3qFq0u646ovuzAD7ZqodU8eaYHagZhmXYFUA98iT7cAZ5o2lyZ1pOiNe6Oa49bfXYwByVYR+FU254pYloYSpgrgqY+x/qPzrbpuuW7sFSVbuhzHyrdx/WuM5SS2O6aZ92byC5I3bwSJn0wT7RM8flTw91R7VsWtQ3mEH+1BJMEAAMSNxj3zz3wayzeltlsAKyAuVDs+5u7NheP3ADzmtYtrABwwAB9pj27UTObtG7r3Rn1AD27sELtkZRwSSQ65z9InIH3xWno/hYqwdncucEFt27AABx6iOxgUuXLiK4tNtcqQD2mDEg459667HjLVW7KW1S3Zv7YuXFUbye5BMhf+3HtXSyqVk+nh0WRvvOmnT+ckMw4xbHqYxXOep6O2//AC9jzbmf2monaAAWOywvIgE5M84qtG6HUu9x21BYfVLSvc7icGay9pGI3jcoMxLCTBH7pE8nBkfFLN0XfQdee+XVmfaFIJMJA2mNqD6BOMZNSf6PfEFpOn2zqLwBDXB6mliA7RAyT+FUnS6p0Q27KpZQzItoqFp5kgTXxatRVsjjZ7V0zqlnULvtOGHfsR8MpyPxrsrxPS6p7bB7bFHHdTB/9j4NXbonjgGE1Ig/9RR6f+5e33H5CqmZcPBdqVrs3ldQyMGU5BBkH7EVsqmBSlKAUrFZoBSlKAUpSgFK+Lt1VEsQB7kwMmB/WtT6tQ+w4O3dJwInbz7zQHRWq5fUBjP0iSBkjE8D4qJfqZbylkrcLBmAnaUDlCNxH2xXD+uuwZsIzMgYDMqGe2RJHfFZckWicu69VKn9wqzFsyAoDfTE8TUVq9fKKpG8PcLKxjARluLiPY4+1Q+p6tZtFbjMoW4iySQMeUwkz/2j8RUL1Hr2HsgEFdxDRwsW7bAQZn6mGOIqNs1RbdRqSxvKzeoEQR6TtW6IGPbcB81EajrdpDbuj1bVUMFzELdXPzn8qpev8Tmbd53jdcG7aSEO26zEbckqQEPfKj71WtV14/tLa5nbtbjhSo9IGTmPn2qqLYbovVzrlwDysY9Zg+rCosZECVEz8mtvhjxizg2t25233Gb96dwBBxAxBxXnr2NRdKNdYWwFiG9LRHa2BPbuAPmpDp/S2tAvbRyGlfNuCFWRJKqOIjmTUnC4tJ7nlydXjg65fhFs6zprd6Xu7lYCRcNyY/MmPtVNu3NV6Sys1oNGRAKk4MYIn3n7cVIv1TShhbV7odTFxmhiCD6gGiRicKAYGMya09T09+2A1sFtwVdtvcWfdheRuaVI7EQG47cMeOUdpOyOVyuC0vx+/wDBXOudPbzjGzzD/wDn3Mg+BI9XGTJ+9cGj1ZtND4EwWA5+D3H2Neh6a3cAG9USLal1LIFBIaZJJKkHbIAM5OJE03qtlbjsQoWcHaZnPJMwT+X2r0dqMPqNPxei2LJaZUS3ePqV1UjkhiRugKPqIM/lWSyGXJwOPk/Nc/SPEhVLenuG0loek3BbG8L33H/PHNQ79SXzXUP6gxyCCCJ/rXJRdnSE1LeLbXzJDU63Pp571tfQIwW47YbbAGIYTg/ecfjUeGD9of44b7ex+KnemR5cMARBBByD8EHkVpnpTXJm3oAOBArpt6ZRX3p9OEDQWIiVQkGD7KxOAfkwPcCmnvq87fqGCpEMp9mByP8APtVTOiafB9H4r4itxWu7RdGvXchYX+JvSPw7t+ANUpFRWSYBYkBRySQFH3Y4FW6z0CzaG65N09h9KknAAEyST3JA9xXZ0/oNhGFxrate53H1BCeRZU4tr2hQPnNKFkR4WXXBpsAqh53grab7hsn+8gP3r05JgTzHbiozTJUotaRzmZpSlUwYrNKxNAZrFa77Ha0cwY+8VCf8QL+TP9oAjE8IxuW3HAPG4cH4qN0WiXvaxVW4w9Rtg7lWJBC7tvwYI59659T1DaQwIKBHZgBL4UMAM4MTj5FQf61cuAGYclGfbIVt9llIj2kf0FRGu65ZshbrMIuKC8Ak7RYgmAPdrf8A5e1Z1GlEm9frG8vaPVbum40sTKiBcQAHt8dq5dff3G8juSHFzbPZf2bQD8E/1qr9S8SGb9kAABLm07gT6FRSoX3ZSSO+aqHWvEwNu3dZ9zK7KTwfTcUodinsMHipuy0X/XeIrcE2zL22IMED0teBUknsdp/OoPUeJiblshtqXgJWMgMbhjcDAZW/33qga7xKxvXEQSlwYDT/ANTeAFHInjuK12uha29aVru5UtZO9SSok/uKJByctHfNaUPJiWWMVbZJ67xIPKupuO9TMSWGUhgGP7vBx3rkPUtVqLguWlIBWHIjaMDL3DhTjnFdnTehJJNu01w4l7n9mORJX6VGD9RYYNTmm6G9xRuYnuuwL5SLt3ZYkBeIgARzmraR4J9dq2xq/RFXsdHUem45dixO21/m7D78Bh81YdD0p5IRVsxEwCb5VpO5Z9TcRAI+1Sn6zbsK4tlFMkqUAJXiFN4w0GIMHhzBMV9Wtcm666XNjhfXbJNsOA5Mi6x5jE4Oecmo5WeaWuda5fRHG3TrVtkR1dmaWBgjGwmCoORu784MjsNmv6gVtFLiXyTduEAllD2xH1GJCjBx3XNbv+KAHZbQh1UMQ5XcpkBjbvkwTDTkEYmuD/5HLgBnEYkz2AAG0loUmd3Pb2rO5Y4oR4deNvyRl3pK3Ft3PLuI9pQxC24Rl3iHVcm45YgyYB44ivrXdVvWW8q6vmISSPN3QG3ZKkQQZEkA96s9u3vLLO5FZkKsCxRpBBsLbEoCTtzyO4zXFfS45Av2wbSIiXoPngnO1mhjtcc4ggCe4o33OiUVKKnb/BWrty5dHqb0SSFQQgMk/T7+puZI3EV8XrUR9o4H+VdvVuiPprrC20oHCkMQds/SScgqR/FBGfaspoVkB2e5cJjZb9IJ7r5h9ROf3FHaqfSllxxjT+xFPovMOxBNxuFnJ4HH++a13/D+0n9YueU6sBgbmAPBV1O0icEHjPFXHQaG8QwtWktgElhDdgGBY8mZGZPfiK5dXZ0VxDba8QzuP5jaZU2lRiDbLAEGREnHJo77HiWSEZWlS8FS6n52kUBirJczbuAjfHYssyAf4hg1avDH7Sxbdu4k/ma1aixd3+TptMm7YouMxW4pUiNxuN6dpUTknv8AYaunny0FkH6Mcj3PMVg9M8sU6TJ69dBMDmuW8gkEj1DgjB9yJGYPtxW+1b2qSDJrjvyFLHntQ1C7st3SGS2qXblglHgrdAN3bMel7YEpnhgGHcleKsdy6xPpWT3LGB/qfyj5rh8MH/lLH9wVIj/WuiPQc9u2Z3M5Y9gAAi9pA5nMSSeTxXTYaSK0mByfwmtmmuiaBk1pxXeKjtI81IiqjnIzSlKpkxWGNYJqO1vU7aSJlh+6uT9vYfjUclFXJgx1jqtrT2nu3m22kEs0ExJgYGTkgV5/r/FCratXLYDEOqmTsE2w91BkcOkCf5vg1y+Puv6q5Zu2U0wFph9RYMcEMJA+kY+e2RzXlT9W1Dh7IQlmj0w28FVKghQeYbmPY1lSjPeLEZrv6l31/iJ2fa92Ld1IgbVUq2mkeruVe4/fv8CqvrPESm1dVZ3h2b0/QdyKDJnIO2eK5V8P6q4qPfdl2rMEG4+1YUkKDAAwDJEYqe6b0G1a2XBZN5bn1Fw0DEYxsB5wQ3Bz3GqSOc+pjHYgH1Wr1FxblsFVZSrMG2qfSMNcYwTA966ek+GVuM1trnmMSWKpKgRk+ogsxHsqknsa9DXXW8JYs4ZdnrEnJPYHM4Ef1yZ0J4dCF7l3y7KfMSMQwiYnuB8/FNXg82TLkn8J8dK8L+WqXPSgkk7dyFUSCzMzqWYQeCQOBGTHzf0Rs2991VvoWGxi7NbH1AQkgEkTkg5U+1dZ63BRiqNaRSgvb2tnayFfSxE58t8qd0q2CcVA9V8UW7i7SrHa0AIwhwpO0NdZdxQSYETk5GKzyRYG1e5NJ1N7k21s7gBgcKoLQIQCAO0iMDtGK/1HqzAoly4z7VyCd20iV2iDBMAGftUSL925vbeEJgFVkAj5jtIHx9q+bfTWmHIT4OTjnHb8YqpeTcekbXvv7HUNVuXHM/lIipjpdrVL+0G1UcR+1gLcBH0hDkzI4Hce+azeRUI2En5Pf8I/1qc0niVwNot2lG2NoUxMzundJPPJjJ+9Wjz5eleKWvevlydrWAf2vmBHdmSUDP6W2qsAsTIJxtkRt95rOk6UPLCXGJtsSxvM+d6SPSuSFbcFkjJieAB06DqC6ji0TfAloChNqiN0LDHEAIMSPauWx1NACxYW2DEbUsDzMkbgkwlvAAkyZUk5is0VZYafkSIC3LQdT5DxDKAzEi1Cot0mFIAKTIzuGD3sfTupdJS3uvMqtbAVg/KC5xbhQCy5gSD7z3qianqyKtk2S3mpvL3GAks+0fIwBHwAKpHiZnOocudzwsndu7e9FyXps0Zzqr25Pc9X4Zs6ks+le15F7aXWMjYDDWmEgTIxxA+ahr/T3093yW0pc7k8q5vCo4Qnb6s+pSx9yZyIFeYeGPFup0TA23JSZKE+k/6H5Fe4+FPG2k6gmxoDkepGjP8AqPkf0q8HslgU94umQLdRZSEvlLbgMy7biruUGCV4bgiQAPkCvPLl9Q5Z0bygSzZAIBkxwTP4V6D+kz9Hup1JXUaN97Wwf2LNDQQs+U5wfp+kxMnJ4ryDUdUumbN6VdZtsD6WG0wVJI9JBkEEEc8VTK6aL+PclDqwgLJcD2eQYhhJ4ZRxHuMfateubUXCt3dDBfQQR6lH7uwdsEyBtwZyalfCHhrR3lO/e1xeUZ9m0NwR5ZyCO5PbtVg0/hHT6e4XGpb9WIO5HAwxwCG4gAmJH3mpSN/40VLVBUyu9E8SLPlX/Q/ufpP29qsHUHVhg4H9TUB1voendyLV0uok7fLdzMYBeZ+kADbCgxgCTUTp31WlgfXabOyZdQJ4ESTHMcfHNZa8FjJLY918OGNLYHfyx/Sux7oArzL/AOeu1lE0endriptN26QltCc8TDH7kfjWzwuOo3rpe9fe8hjcoXahHqgIdvzkhRwMml0jb6jGpaWy6a3rGnT6nEmYXkt/dQZPHYVypq9Xf/skFi1/1bxgkfyoOxHBJ9sV8aPoFi0xY4cmdoJdweRJJ7HMk/arFpLBYzEffLfn2/AfjSO/Yy5Tk9tkcvhDTPb1J/5m7eXYQ24krIIhgvCn7AfjzV4ri0GmCCFAA+O59z7121tKhGOkUpSqaNT1591m/wDq4K3FfZJ9S55M+r/WvQmFQnXOni4hBHINceowrLGmZkpc43UuxTr2gZrLPaiWEgElux7Cc/b/ACiqt0/R3nv27cppygAJKwBB5YZDsSeeDNSq39RorhQepDwGmB7GeYH5j5rm1+sW5fFl7q3AyXC72UKjdsMKCwl1AH41jFCONVE8vVTU3Fzk74os3V/D9jTWX1JvbGQl9xQeWd+3cvlqJ9e0ZkmfyqsaLqNu6jTc2WjBAClbJh5M/wAJAgfBxk4qX/Rb4ktarTHS6i4Hu5Gy5B329oxn6s7p5NRvivwDd0jnVaAF7IkvpzLEAghto/fUrIj6h89u7R3eCMqcSB1eqKbUOGEg47Ayp+ZBGQOADXwnUtTdcIu537QAzgc+l4JGO/Ar76f1jTem8Lr2bqKFlitw3W2gQbQA9EACe+OImo5OttM23a23qL7WhGJY/Sg9IG2ARnj8KiVHz8kJwt70d3iHpJ2K7g2tzMLc3BejbG4XCvAJPYSDJg8VXlQq+26pnBOcMp/eVhMg5yJq+6bXC+jM13T27IVbbNeAuMSqzutaaJB3M5HYTAjNQnXH0RAt2hddclmcJb9WBusqg/Zn74OJBrZ0x9V7N0+PU4hfQEFFCgCRGS3vMZ/Nv8YrlkjAkgnMHcfx7VzahGs+qd9mY3iRBP7t1QfS35g9ic1929LqboUpbKox2qzAqGJ4CKBuuY/hBofSWSLVpmHcdz/WTWm0TcO22hcjJ2iYB7u30qPkxUl03onmn0K16CAWf9nZBPaAZOM5biTtipP/AIZOn3sbkqSBbS2osiAchgdp/vLzBHsSs8eTrUl7qv8ABzeHtLNxQ1w+b6iBZV7hQhfQQyA7junCyIH1ZxNJ0XzLgdrjHewIQjffIx/aIuEBiBuI7DE13W+q2bWnHlgsmN3k2zYt7/SYe8ZctMTBETHtXJqOoNtRN5ZRnYm60g3ch3EXLpIOWJH41NjyeweXev8AiILrGl8u69sBgFMQ8buOCVJB/DnFc+q6aLzH9YEGIG0KrKR/KqxEYgx79oqd1Ghm2dQPJRSdoto0NiASFkn8zJ5rTo9cttLimzbcuIDvJKe+3OJ9+ayevpuieJ6pP6IqvUPDwObHIGVJ5+VJ7/BqFsG7aaRKup+QQR/UVftMyztuZtMIeAN4H8VtgQQ4+/Ycc1x3ulecxQFrjT+ycL+22/w3FGGI4MYPaKtnucO6Ll+ivxxqNRc/VrxUkKW3sYkAgQR3ORW39JH6K7N4XdZpXFq+d1x7bGbd05Zip5RiZ9wZ4HNeTdV0Oo0bruMMSTbdHHKmCQVMqwmCMETUz1jq2t1qppzqDdZ7X9mCFhgxUB1EKSVAIn3qkb23OlfENzT6cptRnRLZRlgFQwVgLijn0kwR7GZ5qFtdWu3fVfct3M/So+BwKzdO3fYvqUvG0lvcUI37WUKDmAQFI3DBA5rb0C2+mY3W09q+BhVvKWtN9x7980iiRnZ3+C/EoW+bdgLFzan7QkAS0BtwGACc4r0zW+Hv1mwQwR73KvbPpQzhvMjt8Z+KpH6PPBbnUfrd1F2SWCBCtvcSSFRTygJHxiM164dFcfDMdv8ACML+Qrhl6fXkU1sWTk4OHZ/cqWg8PWLUFydReHzKKfgnH5A1YdNpbrQMIn8K4n7nk1M6bpir2qQtacDtXoUEuTjjxQx/CiI0XR1XtUxY0wFblSvsVWzoAKzSlQClKUB8kVqupNbq+SKoKv1vpSuOK8x8R+HiG3pO4GYB27vsw+k/4/Fe3X7c1XOr9LDA4qSgpHHLhjk55Pz1asEMSha3qFMwPTtIJ9Q+OMiIOeAa9S8BfpMDFdNrjtuYC3eFb23ex+eD8d4vxT4YD+tfTcXhhyPv7iqHrLRJ8u6u28MKYw8nBVuA38pwcxlsZ45NY5V7stn6M9j8cfo9s6zdf0pRNSclcBLp5k/wsf4uDOfcUvpNh1e6b+ius9r618nzFtlf4ZMBcgwQwG0QYJqv9K8V63Sun7Zyq/SGJKxxtKk4+3xj3r1TT/pW0n6qbrq/nJhrSiTJMAg4EE8GRxVN5IKao81u3rd28NiLZV2AEt6RuMbixAgZkwIHYRU3Z6Vb09+6dVbutpgCq3TaOzcSAHgNDA+qMnlTB4rZ4g8UaU2HNtWsm6Fdltpb2EXVWQzLPctJ9Jk7TwIpm44YPb8qfqZgsTxC8k/Ak/FRI+ZHpG7kqZYdHpLZuxb1FxbZB/aC20gSIQnG4xmYAkcV127GoR/KL3Bp7hX1QLzhiSV7Sp3A+oAcTWnQ6kDTsDdKJtBYoNpEuPUZhgYO3tMYJANd2hcW9vlJavoAfN+k3NrQQ24KTyMz2IrLbR6MfSRlj53/ALsR2o6LCNtuhmDlWTY6ztkgrP1HbLERIHEyJ+36YVQxd8wKoe0ls7gzMQCCpPoM7eRn8DHL+oqbou/rHm3g4PktdPmFQxO1GkjAj5mTHv8ATXrFlm3ObvmiW8sA21BY7ZkgO2GgELEAiDxr9Dzy6WKyaUmfV3xBqNSVZSsgLKrbCj1TLEAAbmG0nswI9sdF2wRxtFyMpMgE4lc4P8px7HtUA/Uod3DeXcIwf/rYDc0MTJDSTk/ExFcGh173LhDELAJQkcCQxgH6iZMTQ9+B6Y12+ZZtUxYK6kC6DtuWSGCbQI8y3cMlW4lCDMHvk7LGjuPJVfQOXYhUX+87EKPxNc2j6wLdq5qSouNZCbCRJh3FuSJAYgNgHE/aq/reua3VB3UMbdoAsxIJtqxCgquEQEkD0qKJWehSTVos9/V6SwJuXPMPsh2W/wDzI3N/2rH81V7rHi+5dDWbX7HTsNrBAE3QQctlzx+8x74zWnwv4b1OoureGnN+yT6jdZrdsjODeIye/pDdu9XnoPgbSWGD3mOouKwYIoItqwzBLepxPvt+Qauwsrup8KXzotHbe24ab7DaAzhbjIVlAfgkjHbI4qd8P+Ajauedq3QYjaNxLCIBAwQe4Ofmr7pbFwz5aC0GJJIy7E5JZzmalNH0QcnJ7k81VCT52PM8cp3re3hFbHSrTBVS0SFG0PdO9gPZVOEHwKmOldDROBVis9OUdq6renArSSR1jGMFUUc2m0gFdipWxbdfYWpZT5Va+wKzSoBSlKAUpSgFKxWaAxSlKA+GWua/ZmuyvhlqpgrHU+mg9qoHifwytxSNv+o+R/pXr921NQ/UOnBhxWmk0ZlFSVM/PHVNHdtKUuDeIhHiceze8fnhRwMx+lsag22S0u5brAEhS2FO8DiVIP8AuM17F17oYIPpmeR7/wC/eoLpjiwBZZvLhyUcJBEiNjsuTJ9wR+QFc6ceTzynkxunx2f7nKPC1/8AV1trbtlmQFgxXzcZhcwytiI94PEinv0+3acMbYBQ5tOTypyHGDG7Ecxie9eheJUvW9OrNfNy9aO635CBpU7gWN0HdGyPT/LVCXVqzG55qR9RDRIPfiWJJzgVFudsWGMOGz0jRLvS3dCpZ0t+05vW4W6Ay7RuFrCrgkZ9wT71Tup2rxsILN1XtW0Y7AvlMbbQCJgByNjbpMmD9QANbtDq/PCBEuPc3byzncpCxzbz6YIOfcjPa/WehWtt25qtRabROgBUItpVJwPeOYBmc0SS4OGPLOeV2tkeQ6TSXr+79Xstc2LubEQO0LySewGTGJrq1TX9YLVokvdIBwoRwVDAJPEAFjEcsea980nS9NZRVtWlVVAC7QCYEgZyScnJnk1QPEnRtHeueX53/PSxd1thUxuI82MCBC7lJMxIqs7Z4zcbied3eqeTusoLagEoBKuUM5C3OCScls9jIgR83OhXrXre25tKSG2j1WXkgq3aZEkA7TuXORVyTozOhV1FtmZTcJ9Zc212IwU5DQTkkcnkEATeh6QewZiYlrjFydohecYGBjA71lO+DzxlKTuCf6soXhHpmrZLiDSLdsuACb25bcBlcElSDgrOMdqufS/CWgtNvXTC5dJmHc3bds+yBgAQDwSGPzVs03SnYAOSQOB2H4VM6XpgHauih5PZG0tyCtaC5c+smPYYEe32+OKltF0lR2qZtaUCupLMVrZcFOaxpQO1dapX0Fr6ArLYMAVmKzWagMVmlKAUpSgFKUoBSlKAUpSgMUpSgFKUoD5K1qdK31giqgQ+t0IYcVTuudADTj+leiulcWq0gbtWr7MjSapnklotbYWdRuaxt2Kw3brKht4a0QQcNBj88VF9G8HWHU3r2Ulo2jbuAJ9R/hnnaDAr0/qHRQ3b5+3zUenTWTC8HkRKn3O3sftivF1SyRj/AKzlHHplvvHx3/krNjpOkP8A/N6XUdm3j29SmQR965/DfXLtm69i+JTdAYJvETDFgBAzJAiABFXaxoiBG2PhV2f+6ynRpxtAX+ECB/SuXTLK29V/U7S2r2SSXcrw6ZrdUDe1euUos7LVpo3svB2pMZ7tuImrDesC7GxGDGN1x23XGA/dxgLOYFSei6Oq9v6VMafSAdq+jpRW7K9ougAZIzUzp+mqvapFbcV97at0Q5U04Hat6262BazFZsHyBWYr6pUBis0pQClKUApSlAKUpQClKUApSlAKUpQGKUpQCs0pQCsVmlAYr5K191igNLWQa0/qY9q7KVbByLoxWxdOPat9KWD4FsV9RX1SoDFZpSgFKUoBSlKAUpSgFKUoBSlKAUpSgFKV8k0Bmk18zWQKAzSs0oDFKUoDNKUoBSlKAUpSgFKUoBSlKAUpSgFKUoBSlKAUpSgFKUoBSlKAUpSgFKUoBXzSlAZWs0pQClKUB//Z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25" y="3823273"/>
            <a:ext cx="5918200" cy="443293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C857C0-90A4-4559-9D78-E8FFBD92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Control System Alternatives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172201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323136"/>
            <a:ext cx="8648700" cy="5290886"/>
            <a:chOff x="0" y="-28575"/>
            <a:chExt cx="5650958" cy="9769420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b="1" spc="300" dirty="0">
                  <a:solidFill>
                    <a:srgbClr val="4D4A46"/>
                  </a:solidFill>
                  <a:latin typeface="Clear Sans Regular"/>
                </a:rPr>
                <a:t>Microcontroller</a:t>
              </a: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16380"/>
              <a:ext cx="5650958" cy="852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Pros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Quickly prototype projects 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Robust memory management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Abundant or expandable pins &amp; ports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Reasonable learning curve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Inexpensive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b="0" i="0" spc="150" dirty="0">
                  <a:solidFill>
                    <a:srgbClr val="4D4A46"/>
                  </a:solidFill>
                  <a:latin typeface="Clear Sans Thin"/>
                </a:rPr>
                <a:t>Cons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Reliability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sp>
        <p:nvSpPr>
          <p:cNvPr id="14" name="AutoShape 2" descr="data:image/jpeg;base64,/9j/4AAQSkZJRgABAQAAAQABAAD/2wCEAAkGBxISEhUTExMWFRUXGBoYGRgYGBkYGRogGBgYFxgYFxoYHyggGh0nHRgbITEiJSkrLi4uGCAzODMvNygtLi0BCgoKDg0OGxAQGy0mHyYtLS8tLS8tLS0tLS8tLS0vLS0vLS0tLS0tLS0tLS0tLS0rLS8tLS0tLS0tLS0tLS0tLf/AABEIAKwBJQMBIgACEQEDEQH/xAAcAAEAAgMBAQEAAAAAAAAAAAAABQYDBAcCAQj/xABDEAACAQIEAwYCCAQFAgYDAAABAhEAAwQSITEFBkETIlFhcYEykQcUI1KCobHBM0JickOS0eHwJCU0U3OjsrMVdKL/xAAZAQEAAwEBAAAAAAAAAAAAAAAAAQIDBAX/xAAuEQACAgEDAgUDAwUBAAAAAAAAAQIRAxIhMQRBEyJRYfAy0eEUcZEjYqGx8QX/2gAMAwEAAhEDEQA/AO40pSgFKUoBSlKAUpSgFKUoBSlKAUpSgFKUoDH2okidVEkeu1Y7WLU5ATDOpYDyXLm+WYfOqzxfjKpexqrOe1hldugGaY19p9694Piy9th1YajDZy3Tv5iwjy7D86yc3fz1L0vn7FrpVa4XxVhh8O3x9peKFjOgOds3lsBr41O4bGJcz5T8DFG9RE/rV1JMq4tGxSlKsQKUpQClKUApSlAKUpQClKUApSlAKUpQClKUApSlAKUpQClKUApSlAKVgxuNt2UL3bi20G7MwUfM1ROK/SehY2sBYfFXB1AIRfNuoHm2QedAdCJqrcc5/wADhjl7Q3nG62YePGWkKPSZqgY9cfjP/G4vs0P+Bh4MCNmb4JB/9T1Fa+O5WwroqKDaCsSzKc1xxB7rO86ddoEaCsnngi2hnYOB8ZsYu0L1h8ySRsQQRupB6ia2Mbjbdlc111RfFiB8vGuS4bmE4Gx9VwSLaUElrjN2jszbsARA6DrttUZY4Vjse2cB7pP+I5OUfibQeg+VT4ifByyzq9MeS+cR+kezn7PDqXP327qew+I/lUXi+ab063WHksKPaBW9wH6O8iRib5cEgm3b7qSPFyMx9stW1uBYY2+y7FMngBB9Qw1nzma5uow5cv0zo6MNLfIrPztiedrl/EX2V4W/aW1cLQxKA7Ex3dJk/nXzlnnK/hxauXJuqFNlUOkDI4QAgaAZmPWZ8a2udfotuYfFtbwLtcXsGv5XYB8obKyg6B/HWPc78+tYlkYK4IKnrO+0keNdSiuETwd25c5jsXFwdsXIupcuIynQ950HpqUMDeDtrU/ex4+q4pm7v/V6lf6cRrpPhbivz5Yx5Ad1JFxnDKVkQc4Oh6RqZqzYTnG9bs3cMYvI2W4xMyCAGIB/uLEzMydY1rNwrj5sX1n6DTiLDFXUJm2li24AiQxa7n8/hFut7BY9LiW3BjtEDqpImIBOnWJE+tc0wPNVrEXMbdw7d5cE7CQQSUtrrrvqtTnDceBe4YhHeaziFBGgAU2xEfgFSpNc/OCKTLzSqzwrjLLYzs3al8U9sGRAW5fYW9hsLZXSrBbxKM7IGBZIzDwzCRPtWikmVaozUpSrEClKUApSlAKUpQClKUApSlAKUpQClKUApSlAKUrT4zhGvWLtpLhtu9tlVxMoWBAYQQdDroRQGlx7mnB4Mfb3lVonIDmc/hGseZ0qkYz6QMbigfqGG7O3/wCffIA2kFZ7p/CLnpXNU5ev3Mdewb3Rbe0W7RoLFtRqu05gwYSRofauh4fCdlaS2GLC2oQFtTpprH6VhlzaNlyXjG+SLucIF1+0xd+5i38CWS0NdgAc5G2kqP6akU7qhFCog2RFCIPwrpPnvS4yopZ2CqNSSYA9zURjOYrYkWlLkbnZRqATr0EgyYBGxrmbnMvtEmkSorjHFLVuNc5BnKkGBlMEyYietVzG8RvXVOdzl2y2zCj4hq/WGAYEA6EjNWi1wwYhQZJA0GpzQZ1OuupNXWL1OafUpfSdF5MxHC7jg3wBfbUdqQbevRYMT/d+8V1S2AAIgDpG3tX5qXB3XWRbZgdiB3jG5X7wHjBiprlrnbGYOAr9taG9t5JA/p6j2kVtF0ZwyR9KO/V8JrnVz6XcItnP2b9p9zp/mqj8y/SDxDFIDbIsW3EgLIYg+e5kGeg0OtaWaucUX7m/i1ixjVuvcWPq1y0QCCZYmBA1PyrjvFsTav2jh0tZuzzv2rjKylyoIUAjwBEk7nSawPbBuLc1YgnVyCCdpIM61sG42YPswIIPmDofmKp3MX1HZFSxHD7lrzGhkTEHYkbj336UtYqA3SRVxtdmZ3B+GS2wiBrG3lK6aCojiXCre692Z1AEe42PtEeBq+omOZdzTs3NUCnKMpnz8PXWrdy3zzctXcI+I71rDdoiwO8Q666k94llXU+Jqh3cM9vvQCu2Yaj08R6GDXqzivhB1g+3+1S1Zqn3R2fhvH0ODw/YvB+vjMhgMVFpzJWdQDlM6iYq343iY7Tiqz2ZS2FDyRr2Fsq2moM3RqPAV+drOJKs1xTDAgr6rr+vSrZgudbwXFLfHa3MTaC5tAVOVVzGBroiCIGx1rPTXz9zRS9TvdniTB8LbABW7bdi2p+AW8seuY7+FSHD8el5S1skgO6EkEa22KNE9MwOtc74JzDav4rhos3QQLFwOnVSRaIVh0MeH3SOhrYwuPDYDU9n/wBcCYJgntxinG+gPfFFJr57EtJnRaVEDibC/iFf+HatI4ga69oX166BdP8AWpHDYlXRHGzgMAd9RNapplaM1KUqSBSlKAUpSgFKUoBSlKAUpXl3CgkkADcnQCgPVeXcKCSQANydAPWqpxrnrDWwVtOtxxMwVyiBJgsyhj4AHU+elVPjHN+Ju2jcdBatggp2jpZQkHYm53mPXTQfnVHOuCItPhnQ+Kcx4awDnuAkQcq9467T0WfMiud8f+kvEN3bCrh1IJV7h7zR90kZR+flrpVFx3E8tzJiNWciEzEEZz3WDNoRt3nkab1G8dv5wMzr2i51PZgEaHuMzjuNOnwaaelRbZVxbe7JDg3GkGPuX710vmsnM5kksGWAep7o/LyrfTnEsuSyqJEwzmTprGUdCNJneqLh7nZkyM4YQ0k6jqNDp8jUhguH2VvsTcd7anNbNuQrEQYJcBo9pqkscW7ZZSklpTJy7ed3XMWuMT3Wc5VMExA0GqGDETHWsV292cArJEd14yjRQCFiDoBruepNYHud4lMwndWYsvpqNR6it7BZCwV0lmg/CxkeTRK/n7U45MMkJv3PGFt9oC9xyltWA0GpZgSFRQD3iFMtGgHXQGwX+X7du52IsHEXIB7t4Ll0kgrvI6lgnp1rXwOLNjtOxJCnKxh1RgUJiCJBgkjUQfcUPG7WZblu12V0TmfKl3MTu0NlRSfJalGUarclLeEwT3WzT2a2Ul7d4EoECAdwrMhgFlCw1nqaieKYRGvv2yi22bvMtxcyxpJXO2c6a6AnxmsuE42M4FpUw5K5S8qo1kZiqKgJJOgMqDECRNe2bD4a4A1trjbm4+u/UA6H/mtDaMHPghcJwPEXsyoiFCf4rrAIB0ILCenQTrrVl4byrZtgG4TdI6fCg9tzUlYxy3RKsCPDw9qzAjrUWbx6eK3e54vYa2y5cigeAUR8qrPE+V41tHzg/senv86tXaVhe7HlOw6n0A1NRZpPHGXKObYqyyEqy5SOh/UVhFsscvWP9/b/AGrouP4cXQlrShd++Qp9h/L6kg1UeI4BbZDI8MdknvjfYjcfKrJ2cWTp3HdcEWmBC6PKudF2y9CVI9xudjsajOI8HgyRkJ2I1Qx6bbjbbwqcw+KIhXhlI1nffofHyOlfVQZT2b6TqjQvX1jz8vGatZlF1wUu/Ye3vsdiNQfQ+PlvWazjO9J8Op/SrE9hcxGtvTUEAz5EGBHlr6VEYvhIIzKCkkwYOQ+Q8Pz9BVrs2jmXEhw/GvaNtrLlbgaQykgiQynKemh3FWvhnObrZbDOucC92xuEwRK5TOkRqTqZqgXLVy2QGBge6n0O1ZbeM7rjaf8AT/mlHGzdP0O+2+Y7d1+J38PcDr9Wa4ND/LZsqSVbzDdI0NWHheLBfhgkqWw11su4hfq6nXxBcR6mvz5wXD3rr5LGYLli4c2Vcp0hySBqCdCdddK6VhOO37ZsM3ZhsPbuWrcSdLhtE5iT3iDaEaAaneqNbl02dQ4RxSVvtedQLd+6kmFAVWIUfKKh+Lc+W0lbC9ofvNovsNz+Vc5xnFHcks0lmLHpJOpMDSTWk2Jq1sbFj4jzFfvGWuNoZGU5QD5RtUtwnn27bhbw7VfHQOP2Pv8AOqEcRXgYjzoDu/B+P4fEj7K4C3VDo4/Cd/USKlK/On1ogyCQRsRoR5irRwT6R8TZhbv26f1GLgHk3X8XzqyZFHY6VCcA5qwuMH2VyH6227rj2/m9VkVN1JApSlAfGNcn43zEAA+MulFZwokEqpaSIUaRAOp8N66tcaBNcw595aTF2rlpe4Tqv3VYGQY6DcGOjGuXqcbnpXbuTGKu/wDhMcKwOFdBdtZLswQ+hHkRGg/WtviOCS+htuoM/eRXHnowIII0964D9bx/CbogNaBiW+O05jUwIGsTAho3mrm3PjYmwLj3WtrOQ2rEBmMTLXiSyqR0VVYZW12myhGCqPBpq9SZ58wysLNjNh3IEG32LvfOkTaWywKL8gPGK51xzg3YsMjKoY/wblxWdNozMsgHWYM9dZ0raxPMZVGVUOHtuDAtaNcbo1y40vc9SZPjUPwzgXbZnzAzmADnvMVynRB3gNdyANvOLxZlPJE+HALnAuXIEarbEvHU67COuU+le+IcNtQRZuQ6w47xZGBgTJ7yvABIg79Bt7bAYq3nWzbbLIzIpm7tvCgMy+laXEsBiLAlrcQJYBlZkHjcVSSg03MVbl8hbq0bXDMPce4ExHaG2FLN2JQtpG7LIIiZj8qs6OiqgtvlnRLSl7nWO+XOjT0ioXl20zWVu5hmzMDBIYDp6ggkae/nZeH8MS9cBuXEBRCxFpcug/mvPECSQO6HJkCJrOVtnO8l3Fo0WsMxzN3QeprBdtQSDBjw1FWTFcGQyFa2jpJdDcZlAmJZf4ikEjMYgdQtaGLGUvZINq4pKsmhUkSDB6eG4BmaujFxorWPwocbbeG/+hHkfaKwYTit+wMp+1tDdWnujy6p+Yqz3uGLEAlX+6xEGdZzju7fp71F4rB94yCp6Qdo07poWjklEyYHG27hzWHKP9xjDfhOzCrHwbH3btxbJQtcYwuoBP8AmIFUHGcN6/mo/Mr+4j3rb4VzHicOVYnPlPdeTmUxsHGvswmocTrx51LY6nf4a1rXEOtkDoCGY+QO0+QDVCcT5xw2HlbKy3VjLMfzn/MRHhVF4nxbE4hi1xys7ySWPqT3j7wK0QirsJ8zB/LYfmfOoULJlnXC3JXiHMWJxBnNlHQk6+2kD8IqNTKrZmJZt5bX8uvuY8qxvdJ/5r86xxWigZ1OXLo3Wx2vwiPXWtq1cDiFInMWjQGTA367Coia+elS4lXiTWxOZzmhlDRoF2jWdAsCveEtEHMpQlf5GgmNZ3Gnt47iorCcRuBlRWOeQFyjM2s6HxGvX9qmeJXAGDvfW5cIBiyCApgGC5AEgzqM3rWbTTKeC69zQxOGUiAGUtuhEqZ2Cj12n51FYrgAE5j2RA+H45Ph8Ur55j/pUhiMex6x5nVj5ljrWpmmrKzTHhcd2zLw/ClAOwuy8623AUmYByEnK20gEg9ADvW/a44QSt1SjDQyDp/cD3l/P0rRxmHVYy3FcH2OwmR0EkjedNq+DGEgJcUXUGgDEhlH9DjVfTVfI1FXubbosC4gMJBBHiDIr4XqtDCODmw1xiT/AIbQLnoB8N4emp+7X23zA3wvbAYGG1KnTcZWGh9SKkFga5XjPWlh8ctzY6+B0PyrLnqQZmevmasJep7gvKmKxMEJ2affeR8l3P5VDaRKVkOLkazBGoO0eBB6V0nkfmfiTFVa2b9n79w5WA/pc/H7gz4ismC5VwWCXtsQ6tl3e6QqD0B0r3wLnvC4rFfVsMGcBGY3Iyp3YEKDqd94A9arqfYtpXc6YpmlfLew9KVqZn0ioLjOAkGKnq8XLYNVaslM45zFgbkEEZlO4IBB8iDoap+F4fYtZ1ytbFxlJIMgFQwGQMDl+M7yPQV37H8GV+lVDjHJgaYFZ+HtRLdnPb/BUS0hVRfRYMqIYwCAXMlh6LA61gForcKMFS4n+F8LLm1GYnWNj76VJ47gmIwpzW5jw1j/AG9qr3MNy5fY31BXEAZX1ALCIEH8unTwrPTJbMpHDBz1S39iSzMh07p37uh/LX862+F4lXBt20VWJzNctW0LCfiLHRRPUyP3qtcL4xcZbva2Rc7MKo1ZCWYsQLgB1XKrbRqF8TWnxHi164uVyVQfDbRclvadhAPqdfWpjF9zpyZYJUkWDHNYtqFF4NcJjuRDdTmy9wGPuz5mpTg/DLq22vW7trPk0sqVvXHUnUNbEgDrB2jYb1SeBYhO0C3EZ2PwrbbUmZgiJjLO2tWbg/FGRw9pntwNXPdA1giZlvaa04PPnBuWyNnjjX2cfWLZRwOoYMQdQWzkmsDWbbLKPDASyuQJ/sMQfTerTY4zavXCHtO9qALmRAMMWjRwSucGNc6yTG8aVH4nlpbgDYW4HLE5bTlFdgN2tgM3d6Q+U6dZomZzxSW5B2sU6AqIIPRlDR10B/4azYTEO5FsqbsmAkmSToMpHXWt3BcGvMO0xAFu0sgvfY2wAPiyg95j6D3Fa93mTA4Fg1ktiLqGVuOcltYJHdVe8+nU6elRfpuRDDOW/CNi1yrfuFiptqFnMDckJG6s4BSR1E1o4ocPwpm7cOJujQpZYpaGpBDXd22nSKg+Lcw4zGLNy4Es9C57O3EfyIuraeAas/AuE4XvXMSSQoBXtiLYaZ+CzOcjzbQ+FGny/wDB0xwQT+/2NG67466ThsMqjQEJ3bSQAJJY79TsT51rcSwD4W4EvOCWUEFZyakyASBJEeHWulpcTsg1soLegUrGQAkDSNBVb41bS6xIcOsAEnVTEmAdifL5VWGVt12L5Kxxsqc16ms93hUa2mA/pJkex3X30861nsL1Y3SN1tjuLt8Vw6b9QCB41vaKRmpLY2MBgrl8kWkLxudlX+5j+0mvZ4Ndn7Ui2NwF7xI8QRuPOa1L7XAhURbQ/EqmJjoxJm5002E9KcP4vdsjKCGt7lH1X1HVT5qQai2WlFtbbM3m7OyIW2CCCCW3O3XYfKvLWFbW20f0MYPsa+4rFJiMvZ91gfgc77fA2gbbYwfI1pXUIBDCD1Hh86q1tYx3FU0ZVcowkQw1Ej5HXesmMxZutmIUE6nKIkkySZ661HJj2AytDr4N09DuKz2cr/w21P8AI0BvwnY0NQT5+VZcRg7iBSyMoZQ4JjVW0B7pIGoIiZ06Qa84K3bzkXWdABsBqTp3ZPwzrrB2210nDy+X+0QGzZOubEAJHiqAS1w+Eb+VXW5SToisFww3FLm9Zt6ELnbUsNQp2Cg6DMT10mDWzY4bdvqTcth7aiDeduzCR92+wlgPukMP6al8BgbCH7O0cQ3/AJl4ZU/BZB1/Gfat3jN+yAGxdwGBop/REH7CuzF0GScdUvKvc87qP/UxYpKEfM/RFF4hwp7Ye7ZJvYZCB2wUhASYyg6GZIEiJ3iKluScLcx2IXDhsvdZix3AXeI+IyRuB71tcNaeA4yNhiUj0zWImvf0Kn/ui+dm4P8A4muB9z012OoWOCcP4ana3WQR/iXSJJ8FHj5AVTeZ/pjUSmBtT07W6IH4be59Wj0qg/SRiHbiWKDuzZbrquYk5VB0VZ2HkKrNSoLkOTJHi/GsRi3z4i89xumY6D+1Roo9AKvH0IYR2xly4AMlu2QxnXv/AAwOvwmucBa6R9CONdMW9oAZbqd6Rr9nJXKfxGamXBEeT9K2vhHoKUsfCvoP0r5ViDJSlKAV5ZQa9UoCI4lwxXB0Fc35n5VGrIIPlXXiK1r+BR9xUUD86u96wSGQMh0YRBOvj16abaD1rYv4PDYu3ltHs2VY7NtFHjl+7+Y2Fdpx/Ktp57oqi8xchR3rcqRsRpHoRWUsd7rZkTSkqZzviXCFwr2rDlTcVDcS4VBSGLOVLQO8uU6tPgIrDduvMOxA67a+c7R+VSHGcDcKdlf0KmUeNvEHyOm0bVocCwuMtu+ViUW2SoMNbLEqsjP8DQS4iCSgFUafc6ITUVsblkXUtlguW1ExdIAubfChgt7aedY+F83XMHcLYcKgaQLYDMCW20JJJnaTUPxJb7HO2YkkjM5MyCQdDr0qW4Vdt2DedivaNYTIRoQXWWyncamJHhV40l6mUsuuVHq/gOJ4+4O2LqTBGeWuHSO7aGoMRvHrUNdwb27r2rGHZ7lskNccC4wynUqvwKdNN286l+Dc74jDL2QbPanUCBc9M8Sw8mJ8oqx4Tj1i9DK0zpEHPOggLuTV6aIOa45r9q59sly3d0aboZX8mGaD7isNm67Es7kk6wdSfOuifSJxHEHCi262lshhFu6FOIkz31BBNpPQq0naJrlzMTp08BoKsnZD2LLZ43hrVjItp3vNOfM029+6QBpp4Rm/qjSpzhFi/iLDX0QNETvlBImIXWB5bVQTlyDTvSZP6Cu1/Q//AODMEb9J0gddPOdJ38ZApPZWV8NTkrOXcVe/mIu6T0Ayr7AaGsH1gwBAkdf9tq7txzlWxiQe6EY9QND6j9xFct5j5KvYcyolenUH0b9jBqFNM1cK4Kszzv8A8ivFZ1wrEwPik93ZtPXT86wsSO4Vhp2IhpOkHSR5VeytHy7aIiRvHpqJ/TpW7axsrlbvKABDHvDTUq24E9DI12rVt3SJGukhlIgiNww6fpVp4Bw4vYZ/qltVKsr4i+2S2FYfEpM66wcgXprUNkpWVm7hc38Mlv6Yhx7fzDzWfQVq2rasSJAOmU6gEz6VZkxGBw2lpTjro1DOClhT/SvxOPXQ+NZHwiYzhuJ4hcULiLd1U+zARCpa38SAakC4RM7KPCl0KNDlsviFuocpyIr5mALKudVYLIOpLL1Ea+NWnH8Us2hmxF0u5Ewe858NOg+QqocrMB9bMSPqjkgGJAu2WiRttvW0OBtinT6vZa2msFx3mBOhyrJY+YkeYrr6bqvATqKv1ODrOi/UtapNL0Xc3LXNXbOUDDDWwpIYwWYgjuzssifHbeaiLPL93FXibRZkZjFy5mMjpG7OfQesV0fl36NraQ13U76wT7Lqq++b2q2X7uFwSyxCkjYS1xvbVj+npWOXqcmaXLb+djfB0mLp4+VKK7v7somM5cbB8Gxdo5iWazcMgA63bSnQEwIXxmoP6IWy8Ut/2XB//M/tVw4lzGuP4XxC5btsioURcxGYwyNmIGg32k7VSPoqP/c7Pmtwf+21YU6dnQ2tSoifpIX/ALni/wD1SfmAf3qtVeOf8Opx2JvAhla4se4VZ+dVS3w92fIil2iYUT7nwHmaunsVu3sOF2gbi55ySMxHQTqRPWKuvCcKr4zDrgkZsl+2z5TJCBxJcjSNPSsXKvKy5v8AqO+pH8O20SdID3B030WfWu7cl4K3aQLbtJbXfKiwB/qfM61SS1STslOi12B3V9B+lKyUrUgUpSgFKUoBSlKAVgxNgMKz0oCkcxcti6D3fyrm/EeU8RbbNbzCNvD5bV34qDWC5gkbcVVxsHCLd+04NvHoUcQEuBZHWc53EadD1qn86cObDkFXzq4lHmZAMb+4+dfoTj3Ktq6DK1yjmzk25bUhSSgkhTsJ0OnSazjDS7XBVxV33OaYXEZlJO438/A1Kcp3GXFjs3NtmVwGBgjut+o096x4bhV7+D590NlXc+J3+dbuA4fcweJt3LtskAmNCRqrAfnFWyPytLmibS3fB84qM+Hu3BJi5kJO8jKZ3OhzdddKq0HpXSTg0xWHe0qNauFlKIgXIRMs1wzIbbxrzY5Ka2p+CSNyWn9RWP6iGNVN0Ui3Jf002VLDcJITNdJ7PfuQWWY1aRtEiPOuhciH6sGOGa3dLMUNpzke4ECtNlzClh2h0IEzvpVeu4AWFdb6lg2iMGhUJ0ZmULLaRAkbVcvo5ui/b+0AzWHUWyAqlRlEgZQJnWZmZ1mra9StPY0hJa9NblywmM7a0LlvTMJAbSCDBViJ6iJE+9YeZMQbWExFwBWKWncBhKkqpMEdRpWryu32MeD3V/y3XH7VI461bv27llj3bitbMbwwymD461RM6Wc2xnDLWIRTibDYK8dBnM2WPQJdE9mT91/QTUO2BxWDch2RU0BuXYBtgsACuoLeiHve2lttNjuHEpi5xuBIym6FzXLQ2+1TUsvjvtM9Di+kjDWP/wAajWSvZLctdmQZQBi0lTr3YO2wAgVqZsqWK4zg7Vxnwtj61eJP/UX0C2x1m1ZH6tr5moXH469irn291rz7hB8Kx91BovrUXimuM/Zoc3SLfek+AK/F7VYOX+Q8ReYFu4PLVvy0Hh19KvtEpuyvXcU2qqAIMQN52jz9qvPL+CuJwTHo6sjB1fKwgwezIMHb4auXLfIljDwcst97dv8AN09BofCpHnOzbTh+NRMoy2JIESNWKz8jVHO9i6hRyP6Px9ve/wD1rn5NbP7V23E43B4IQSAx1yjv3G8z1PqTFcP5LcLib8MSv1bEgNBEhUJDRuNBNSuM5kt2FXs7Rd2B7zSBPXU95unz3rrw4Mc7lklSX8s4Op6nLjqOKGpv+F+5esfzJiLs9mBh7f3jBuEeuye3zqj8Q5pw1gns5v3TuxMifEud/afWq/b4vfvXh2s3AG/hKNCOoUDr1k1aLvJKX3bEXCcLYYgwxUMdNYiQJOumYzIgV0PrIYfLgjXu+TjXQZeoerqp3/atl8/g98lq1zhXEVAGa5cUqNgZg6T0kEe1eeScAuGxtm7cZVAzSSQAJRhqTpUxawDELawSN2SrGdgRJkklQxJjXr1nSpLA8h3CQXknxry2pybvZHp917FVHA7Gcm4zYtsxIS3NuyNdMz/HcP8AbA86s3DOVrl4yUS2ugCW1CIANtBv6mTV54LyeiRIq14bBqggCtFEsVbgvJyWwCRVrw2FW2IURWalWokUpSpApSlAKUpQClKUApSlAKUpQHl1moTi3Cs4OlTtKA47xzkQuSVFRlhcXgxkuWxiLP3XHeHTutv7GRXc2tg7itXEcNtuIKiqSgpKmDlnBbOGfM+F0Y/FZfRh6f7aelQHG+IW7d051xCn7vcyn3MmPQ10bjHJKT2lsZWGoI0/Sqvxd8vcxdnOm2bqPPx+VeZPpEsmp7krXCNYnXt2/H+vY55xzizXx8OVBHn6ZjsNqm/oz4ylt71t2C5nti3pGYkXD06wp38K9Yzlk5TdwdwOpmUkZhoRtsYk76ia0OA8Eu3b/cNu20zkbugEGRvqsHYzOtdcNGjTEwxSl4lz+r5wdB5Xu/ZuPC/f/wDuc/vUs2EBOdDkY7mJVv716+uh8659wrjP1bFXrN1wJu3C2Qh1UsxIjxH7GrlheL27tt8j65WiNDsYIG/nUcHcpp7G/isJcvWWtl2sNIyvaaSMpDAiRqCRBU7iRVc5l4KzcPt4a9kZmvoGNlRaVs1xjnywQpM5midc0Vp8OxnEVwi57oxCuist/DgPet7NJRtL4GxjvEToZrY45xtxwxcUxt3Xt3rZJt5kVst4LqHGa20bqfhMitEVZscD5Pw+HEKg9hv6k6n32rJxzm7BYIFGcM4/wrQDN+KNF/ERXMuOc5Y3Eghrgw9r7tskEj+p/iP5DyqvYHIzi3bAzEwC2gn9qssfeRVz7It3GvpAxuIkWowtv+kzcI83O34QD51l5Gctwvi5YljlBJJJZu7c1JOs1T+IYBjcNoEXjIy9nJzaAnKo1MSRPlV45Ywx4fhrtq/o2JClrfxEKMwWIOsyZO2w6Gk5JLYz1dyuclWD2zkgqrWbySdpe0yqJ8yQKsWB5fe5hbP11rdm2neDz9o2mg8zB/lDTA2NbNnDX72lq32aeMa/6Cp3hfJjsQXLMQIkyYHgJ6VK1PnYzi9tyKwV61bGTA4cDXW9cEk+YXX5sT6CrDwblxrri5fZrr+La+wGwHkKtnCOVESJFWbDYJUGgq6iX3fJpcM4WqAd0CpNbYHSvdKsSKUpQClKUApSlAKUpQClKUApSlAKUpQClKUApSlAKUpQCo/iXCLd4EMBUhSgOVcb5Ju2WNzDMUPgNj6jY1A4lUu9zF2zbuDa4BK+87D1kV3JlB3qE4zy/bvKe6KxnhjLfuQ0mqZxDjPL7iCcptjZ7Y1Gx9tPD3qI5jtpZNh8HiTcYBy6lGXITl0zH4gcvTaK6JxDgeMwulpi1oEns2kprvA6T5RVbxdq09wwnYudcvxKfLpP/JrG5Q+rdepSnCPk/P5+clK5f4u+Gu57TdkxPeRp7G55Hqh8DXSuaOILi+DYi6FZT9nmUgSGW7bmDs3qNDVcxfKIumQyIOu/gNh86y4cJhbF3DZjeS7GZDPQyIgjLt41PjQk/LuyMeZvZopeJ4crNbWw9y7cykt3DMmIyIdfGSdNqsvBPo6dAl/F3VsW+oMZjpsNwfYNPlVlwONFtcuCwq2SdWuOAzz/AEjbQ7FpNSXDuXL15u0ulnY/zPqfbwHkK23fJraXua/Cbdq33MDYCk737olj5qp/IsTHhVp4TymHbtbxNxzuzft4Dyqa4Py2EgmrJZshRAqyjRDt8kfheDW1EZRW9awyrsKzUq5IpSlAKUpQClKUApSlAKUpQClKUApSlAKUpQClKUApSlAKUpQClKUApSlAKUpQGO9YVhBE1VeOcj2b+o0NW6lRQOYD6M3nW8+Xwk/61KYHkC3b6SfE1e6VCikVUUiv4Llm2m4FTNnCquwrPSposKUpUgUpSgFKUoBSlKAUpSgFKUoBSlKA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913" y="4022375"/>
            <a:ext cx="3102195" cy="3102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100" y="6027548"/>
            <a:ext cx="3378200" cy="2400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396" y="3299839"/>
            <a:ext cx="2023566" cy="202356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3DD0CA6-AF7D-4827-A95B-54A46147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0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Choosing A System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60000"/>
            <a:ext cx="19215639" cy="6172201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323136"/>
            <a:ext cx="15430500" cy="1154788"/>
            <a:chOff x="0" y="-28575"/>
            <a:chExt cx="5650958" cy="2132272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923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7419"/>
              <a:ext cx="5650958" cy="2131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Employed a weighted decision matrix based on requirements and safety considerations:</a:t>
              </a: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62040" y="3481939"/>
            <a:ext cx="7778210" cy="1510797"/>
            <a:chOff x="0" y="-28575"/>
            <a:chExt cx="5650958" cy="20143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79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86943"/>
              </p:ext>
            </p:extLst>
          </p:nvPr>
        </p:nvGraphicFramePr>
        <p:xfrm>
          <a:off x="1633841" y="4739797"/>
          <a:ext cx="12269026" cy="3519488"/>
        </p:xfrm>
        <a:graphic>
          <a:graphicData uri="http://schemas.openxmlformats.org/drawingml/2006/table">
            <a:tbl>
              <a:tblPr/>
              <a:tblGrid>
                <a:gridCol w="2458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Requirement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FPGA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Microcomputer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Microcontroller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 Management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Compatibility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Reliability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Development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46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F8B485-B4EF-44DE-9EAE-AE994F0C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3143502" y="1028700"/>
            <a:ext cx="12021137" cy="8229600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5" name="Group 5"/>
          <p:cNvGrpSpPr/>
          <p:nvPr/>
        </p:nvGrpSpPr>
        <p:grpSpPr>
          <a:xfrm>
            <a:off x="4796746" y="2535008"/>
            <a:ext cx="8694507" cy="4721833"/>
            <a:chOff x="0" y="-9525"/>
            <a:chExt cx="11592676" cy="629577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1592676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b="1" spc="179" dirty="0">
                  <a:solidFill>
                    <a:srgbClr val="4D4A46"/>
                  </a:solidFill>
                  <a:latin typeface="Clear Sans Bold"/>
                </a:rPr>
                <a:t>Agenda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69604"/>
              <a:ext cx="11592676" cy="4616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sz="3000" b="1" spc="-30" dirty="0" err="1">
                  <a:solidFill>
                    <a:srgbClr val="4D4A46"/>
                  </a:solidFill>
                  <a:latin typeface="Clear Sans Thin"/>
                </a:rPr>
                <a:t>Doepker</a:t>
              </a:r>
              <a:r>
                <a:rPr lang="en-US" sz="3000" b="1" spc="-30" dirty="0">
                  <a:solidFill>
                    <a:srgbClr val="4D4A46"/>
                  </a:solidFill>
                  <a:latin typeface="Clear Sans Thin"/>
                </a:rPr>
                <a:t> Industries Ltd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sz="3000" b="1" spc="-30" dirty="0">
                  <a:solidFill>
                    <a:srgbClr val="4D4A46"/>
                  </a:solidFill>
                  <a:latin typeface="Clear Sans Thin"/>
                </a:rPr>
                <a:t>Problem Description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sz="3000" b="1" i="0" spc="-30" dirty="0">
                  <a:solidFill>
                    <a:srgbClr val="4D4A46"/>
                  </a:solidFill>
                  <a:latin typeface="Clear Sans Thin"/>
                </a:rPr>
                <a:t>Requirements Analysis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sz="3000" b="1" spc="-30" dirty="0">
                  <a:solidFill>
                    <a:srgbClr val="4D4A46"/>
                  </a:solidFill>
                  <a:latin typeface="Clear Sans Thin"/>
                </a:rPr>
                <a:t>System Alternatives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sz="3000" b="1" i="0" spc="-30" dirty="0">
                  <a:solidFill>
                    <a:srgbClr val="4D4A46"/>
                  </a:solidFill>
                  <a:latin typeface="Clear Sans Thin"/>
                </a:rPr>
                <a:t>System Design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D97F-BA58-47E5-8675-3D56D604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9121" y="-340382"/>
            <a:ext cx="9771231" cy="109487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6603984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spc="340" dirty="0">
                <a:solidFill>
                  <a:srgbClr val="4D4A46"/>
                </a:solidFill>
                <a:latin typeface="Clear Sans Regular"/>
              </a:rPr>
              <a:t>SYSTEM DESIGN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04591" y="2553436"/>
            <a:ext cx="7118892" cy="5132614"/>
            <a:chOff x="0" y="-66675"/>
            <a:chExt cx="9491856" cy="684348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491856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00"/>
                </a:lnSpc>
              </a:pPr>
              <a:endParaRPr lang="en-US" sz="6000" b="0" i="0" spc="179" dirty="0">
                <a:solidFill>
                  <a:srgbClr val="4D4A46"/>
                </a:solidFill>
                <a:latin typeface="Clear Sans Thi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109960"/>
              <a:ext cx="949185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B15BC-7852-4FEB-A9ED-B5F35681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7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4905" y="8281837"/>
            <a:ext cx="13084395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10"/>
              </a:lnSpc>
            </a:pPr>
            <a:r>
              <a:rPr lang="en-US" sz="6000" b="1" i="0" spc="171" dirty="0">
                <a:solidFill>
                  <a:srgbClr val="4D4A46"/>
                </a:solidFill>
                <a:latin typeface="Clear Sans" charset="0"/>
                <a:ea typeface="Clear Sans" charset="0"/>
                <a:cs typeface="Clear Sans" charset="0"/>
              </a:rPr>
              <a:t>Key Components</a:t>
            </a:r>
          </a:p>
        </p:txBody>
      </p:sp>
      <p:sp>
        <p:nvSpPr>
          <p:cNvPr id="3" name="AutoShape 3"/>
          <p:cNvSpPr/>
          <p:nvPr/>
        </p:nvSpPr>
        <p:spPr>
          <a:xfrm>
            <a:off x="-348872" y="-368275"/>
            <a:ext cx="18966342" cy="7569917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729820" y="1028700"/>
            <a:ext cx="6700996" cy="1731483"/>
            <a:chOff x="0" y="0"/>
            <a:chExt cx="8934662" cy="2308643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8934662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b="0" spc="340" dirty="0">
                  <a:solidFill>
                    <a:srgbClr val="4D4A46"/>
                  </a:solidFill>
                  <a:latin typeface="Clear Sans Regular"/>
                </a:rPr>
                <a:t>MICROCONTROLLER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74945"/>
              <a:ext cx="8934662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b="0" i="0" spc="130" dirty="0">
                  <a:solidFill>
                    <a:srgbClr val="4D4A46"/>
                  </a:solidFill>
                  <a:latin typeface="Clear Sans Thin"/>
                </a:rPr>
                <a:t>A compact integrated circuit designed to operate the motor.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1167975"/>
            <a:ext cx="235800" cy="2358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558304" y="1028700"/>
            <a:ext cx="6700996" cy="2231620"/>
            <a:chOff x="0" y="0"/>
            <a:chExt cx="8934662" cy="297549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8934662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b="0" spc="340" dirty="0">
                  <a:solidFill>
                    <a:srgbClr val="4D4A46"/>
                  </a:solidFill>
                  <a:latin typeface="Clear Sans Regular"/>
                </a:rPr>
                <a:t>SERVO MOTOR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74945"/>
              <a:ext cx="8934662" cy="2000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b="0" i="0" spc="130" dirty="0">
                  <a:solidFill>
                    <a:srgbClr val="4D4A46"/>
                  </a:solidFill>
                  <a:latin typeface="Clear Sans Thin"/>
                </a:rPr>
                <a:t>A rotary actuator or linear actuator that allows for precise control of angular or linear position, velocity </a:t>
              </a:r>
              <a:r>
                <a:rPr lang="en-US" sz="2600" b="0" i="0" spc="130">
                  <a:solidFill>
                    <a:srgbClr val="4D4A46"/>
                  </a:solidFill>
                  <a:latin typeface="Clear Sans Thin"/>
                </a:rPr>
                <a:t>and acceleration.</a:t>
              </a:r>
              <a:endParaRPr lang="en-US" sz="2600" b="0" i="0" spc="13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57184" y="1167975"/>
            <a:ext cx="235800" cy="2358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20119" y="4048498"/>
            <a:ext cx="6700996" cy="2231620"/>
            <a:chOff x="0" y="0"/>
            <a:chExt cx="8934662" cy="297549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8934662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340" dirty="0">
                  <a:solidFill>
                    <a:srgbClr val="4D4A46"/>
                  </a:solidFill>
                  <a:latin typeface="Clear Sans Regular"/>
                </a:rPr>
                <a:t>ENCODER</a:t>
              </a:r>
              <a:endParaRPr lang="en-US" sz="3400" b="0" spc="34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74945"/>
              <a:ext cx="8934662" cy="2000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130" dirty="0">
                  <a:solidFill>
                    <a:srgbClr val="4D4A46"/>
                  </a:solidFill>
                  <a:latin typeface="Clear Sans Thin"/>
                </a:rPr>
                <a:t>A motor mounted encoder provides closed loop feedback signals to communicate the speed and position of the motor shaft.</a:t>
              </a:r>
              <a:endParaRPr lang="en-US" sz="2600" b="0" i="0" spc="13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8999" y="4187773"/>
            <a:ext cx="235800" cy="23580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0548603" y="4048498"/>
            <a:ext cx="6700996" cy="2731757"/>
            <a:chOff x="0" y="0"/>
            <a:chExt cx="8934662" cy="364234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8934662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b="0" spc="340" dirty="0">
                  <a:solidFill>
                    <a:srgbClr val="4D4A46"/>
                  </a:solidFill>
                  <a:latin typeface="Clear Sans Regular"/>
                </a:rPr>
                <a:t>GEARBOX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974945"/>
              <a:ext cx="8934662" cy="2667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b="0" i="0" spc="130" dirty="0">
                  <a:solidFill>
                    <a:srgbClr val="4D4A46"/>
                  </a:solidFill>
                  <a:latin typeface="Clear Sans Thin"/>
                </a:rPr>
                <a:t>A mechanical drive to step down the speed of rotation from the motor shaft to the output drive, proportionally increasing the torque.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847482" y="4187773"/>
            <a:ext cx="235800" cy="235800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4A46"/>
            </a:solidFill>
          </p:spPr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F67F285-5CDE-487D-96D7-B87435B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8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58875" y="0"/>
            <a:ext cx="15629125" cy="7628125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2595559" y="9189409"/>
            <a:ext cx="4663741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400" b="0" spc="340" dirty="0">
                <a:solidFill>
                  <a:srgbClr val="4D4A46"/>
                </a:solidFill>
                <a:latin typeface="Clear Sans Regular"/>
              </a:rPr>
              <a:t>Hardware Design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416661" y="423892"/>
            <a:ext cx="11842639" cy="5108370"/>
            <a:chOff x="0" y="400050"/>
            <a:chExt cx="15790186" cy="6811160"/>
          </a:xfrm>
        </p:grpSpPr>
        <p:sp>
          <p:nvSpPr>
            <p:cNvPr id="5" name="TextBox 5"/>
            <p:cNvSpPr txBox="1"/>
            <p:nvPr/>
          </p:nvSpPr>
          <p:spPr>
            <a:xfrm>
              <a:off x="0" y="400050"/>
              <a:ext cx="15790186" cy="5437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800"/>
                </a:lnSpc>
              </a:pPr>
              <a:endParaRPr lang="en-US" sz="30000" b="1" spc="-1439" dirty="0">
                <a:solidFill>
                  <a:srgbClr val="4D4A46"/>
                </a:solidFill>
                <a:latin typeface="Clear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544361"/>
              <a:ext cx="1579018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40564" y="8612328"/>
            <a:ext cx="1261873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sz="6000" b="1" i="0" spc="150" dirty="0">
                <a:solidFill>
                  <a:srgbClr val="4D4A46"/>
                </a:solidFill>
                <a:latin typeface="Clear Sans" charset="0"/>
                <a:ea typeface="Clear Sans" charset="0"/>
                <a:cs typeface="Clear Sans" charset="0"/>
              </a:rPr>
              <a:t>System-Level Block Design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000A04-8E8A-4BEC-A3B1-12240BF4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44E4FD-C08A-490E-A1F6-4BE8EF45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37" y="440194"/>
            <a:ext cx="11925363" cy="68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9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58875" y="0"/>
            <a:ext cx="15629125" cy="7628125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2595559" y="9189409"/>
            <a:ext cx="4663741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9"/>
              </a:lnSpc>
            </a:pPr>
            <a:r>
              <a:rPr lang="en-US" sz="3400" b="0" spc="340" dirty="0">
                <a:solidFill>
                  <a:srgbClr val="4D4A46"/>
                </a:solidFill>
                <a:latin typeface="Clear Sans Regular"/>
              </a:rPr>
              <a:t>Software Design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416661" y="423892"/>
            <a:ext cx="11842639" cy="5108370"/>
            <a:chOff x="0" y="400050"/>
            <a:chExt cx="15790186" cy="6811160"/>
          </a:xfrm>
        </p:grpSpPr>
        <p:sp>
          <p:nvSpPr>
            <p:cNvPr id="5" name="TextBox 5"/>
            <p:cNvSpPr txBox="1"/>
            <p:nvPr/>
          </p:nvSpPr>
          <p:spPr>
            <a:xfrm>
              <a:off x="0" y="400050"/>
              <a:ext cx="15790186" cy="5437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1800"/>
                </a:lnSpc>
              </a:pPr>
              <a:endParaRPr lang="en-US" sz="30000" b="1" spc="-1439" dirty="0">
                <a:solidFill>
                  <a:srgbClr val="4D4A46"/>
                </a:solidFill>
                <a:latin typeface="Clear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544361"/>
              <a:ext cx="1579018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40564" y="8612328"/>
            <a:ext cx="1261873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sz="6000" b="1" i="0" spc="150" dirty="0">
                <a:solidFill>
                  <a:srgbClr val="4D4A46"/>
                </a:solidFill>
                <a:latin typeface="Clear Sans" charset="0"/>
                <a:ea typeface="Clear Sans" charset="0"/>
                <a:cs typeface="Clear Sans" charset="0"/>
              </a:rPr>
              <a:t>System-Level Block Design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28701"/>
            <a:ext cx="12860539" cy="55625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E0F96-164F-4D59-A60B-33B9FC10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0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9121" y="-340382"/>
            <a:ext cx="9771231" cy="109487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6603984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b="1" spc="340" dirty="0">
                <a:solidFill>
                  <a:srgbClr val="4D4A46"/>
                </a:solidFill>
                <a:latin typeface="Clear Sans Regular"/>
              </a:rPr>
              <a:t>Q&amp;A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04591" y="2553436"/>
            <a:ext cx="7118892" cy="5132614"/>
            <a:chOff x="0" y="-66675"/>
            <a:chExt cx="9491856" cy="684348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491856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00"/>
                </a:lnSpc>
              </a:pPr>
              <a:endParaRPr lang="en-US" sz="6000" b="0" i="0" spc="179" dirty="0">
                <a:solidFill>
                  <a:srgbClr val="4D4A46"/>
                </a:solidFill>
                <a:latin typeface="Clear Sans Thi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109960"/>
              <a:ext cx="949185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A57D3-DD94-49FB-B6E3-21B616D8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9121" y="-340382"/>
            <a:ext cx="9771231" cy="109487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68199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340" dirty="0">
                <a:solidFill>
                  <a:srgbClr val="4D4A46"/>
                </a:solidFill>
                <a:latin typeface="Clear Sans Regular"/>
              </a:rPr>
              <a:t>DOEPKER INDUSTRIES LTD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04591" y="2553436"/>
            <a:ext cx="7118892" cy="5132614"/>
            <a:chOff x="0" y="-66675"/>
            <a:chExt cx="9491856" cy="684348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491856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00"/>
                </a:lnSpc>
              </a:pPr>
              <a:endParaRPr lang="en-US" sz="6000" b="0" i="0" spc="179" dirty="0">
                <a:solidFill>
                  <a:srgbClr val="4D4A46"/>
                </a:solidFill>
                <a:latin typeface="Clear Sans Thi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109960"/>
              <a:ext cx="949185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8245D-57CD-4FE5-AE8A-D1AC51CC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2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9753600" y="-321368"/>
            <a:ext cx="5903118" cy="1654867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6" name="Group 6"/>
          <p:cNvGrpSpPr/>
          <p:nvPr/>
        </p:nvGrpSpPr>
        <p:grpSpPr>
          <a:xfrm>
            <a:off x="838200" y="1222789"/>
            <a:ext cx="6477000" cy="7093096"/>
            <a:chOff x="0" y="-9525"/>
            <a:chExt cx="8675959" cy="9457459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8675959" cy="2462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b="1" spc="179" dirty="0">
                  <a:solidFill>
                    <a:srgbClr val="4D4A46"/>
                  </a:solidFill>
                  <a:latin typeface="Clear Sans Bold"/>
                </a:rPr>
                <a:t>About Doepker Industries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22967"/>
              <a:ext cx="7460078" cy="692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i="0" spc="150" dirty="0">
                  <a:solidFill>
                    <a:srgbClr val="4D4A46"/>
                  </a:solidFill>
                  <a:latin typeface="Clear Sans Thin"/>
                </a:rPr>
                <a:t>Provides value in the transportation industry in North America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Agriculture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i="0" spc="150" dirty="0">
                  <a:solidFill>
                    <a:srgbClr val="4D4A46"/>
                  </a:solidFill>
                  <a:latin typeface="Clear Sans Thin"/>
                </a:rPr>
                <a:t>Flat decks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Oil &amp; gas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i="0" spc="150" dirty="0">
                  <a:solidFill>
                    <a:srgbClr val="4D4A46"/>
                  </a:solidFill>
                  <a:latin typeface="Clear Sans Thin"/>
                </a:rPr>
                <a:t>Forestry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Gravel</a:t>
              </a:r>
            </a:p>
            <a:p>
              <a:pPr marL="914400" lvl="1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i="0" spc="150" dirty="0">
                  <a:solidFill>
                    <a:srgbClr val="4D4A46"/>
                  </a:solidFill>
                  <a:latin typeface="Clear Sans Thin"/>
                </a:rPr>
                <a:t>Heavy haul</a:t>
              </a:r>
            </a:p>
          </p:txBody>
        </p:sp>
      </p:grpSp>
      <p:pic>
        <p:nvPicPr>
          <p:cNvPr id="4" name="Picture 2" descr="http://www.doepker.com/public/uploads/uploads_product/109/100_36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33500"/>
            <a:ext cx="9436101" cy="707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C70B4-675F-40F0-8FDF-898E0596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9121" y="-340382"/>
            <a:ext cx="9771231" cy="109487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68199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340" dirty="0">
                <a:solidFill>
                  <a:srgbClr val="4D4A46"/>
                </a:solidFill>
                <a:latin typeface="Clear Sans Regular"/>
              </a:rPr>
              <a:t>PROBLEM DESCRIPTION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04591" y="2553436"/>
            <a:ext cx="7118892" cy="5132614"/>
            <a:chOff x="0" y="-66675"/>
            <a:chExt cx="9491856" cy="684348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491856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00"/>
                </a:lnSpc>
              </a:pPr>
              <a:endParaRPr lang="en-US" sz="6000" b="0" i="0" spc="179" dirty="0">
                <a:solidFill>
                  <a:srgbClr val="4D4A46"/>
                </a:solidFill>
                <a:latin typeface="Clear Sans Thi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109960"/>
              <a:ext cx="949185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2165-16D8-42F7-B70B-56C5667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>
            <a:extLst>
              <a:ext uri="{FF2B5EF4-FFF2-40B4-BE49-F238E27FC236}">
                <a16:creationId xmlns:a16="http://schemas.microsoft.com/office/drawing/2014/main" id="{2D949542-711E-4E58-81F8-4AC55290E2BC}"/>
              </a:ext>
            </a:extLst>
          </p:cNvPr>
          <p:cNvSpPr/>
          <p:nvPr/>
        </p:nvSpPr>
        <p:spPr>
          <a:xfrm>
            <a:off x="-311420" y="3177102"/>
            <a:ext cx="19215639" cy="52501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AA635-9D6E-40CE-86EC-3E47F7B9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39B88F1C-C716-49EC-BA06-727385E36C35}"/>
              </a:ext>
            </a:extLst>
          </p:cNvPr>
          <p:cNvSpPr txBox="1"/>
          <p:nvPr/>
        </p:nvSpPr>
        <p:spPr>
          <a:xfrm>
            <a:off x="1181100" y="17029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Problem Definition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2A6429F6-6526-419B-8F69-B06BBBD812D4}"/>
              </a:ext>
            </a:extLst>
          </p:cNvPr>
          <p:cNvGrpSpPr/>
          <p:nvPr/>
        </p:nvGrpSpPr>
        <p:grpSpPr>
          <a:xfrm>
            <a:off x="1163516" y="4415178"/>
            <a:ext cx="16248184" cy="2215991"/>
            <a:chOff x="-6122" y="-720587"/>
            <a:chExt cx="5657080" cy="1445837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77418CE7-79C3-4195-A13C-674D71B32E44}"/>
                </a:ext>
              </a:extLst>
            </p:cNvPr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8870E7AA-EF0E-4A96-B781-62DD8ACA1D26}"/>
                </a:ext>
              </a:extLst>
            </p:cNvPr>
            <p:cNvSpPr txBox="1"/>
            <p:nvPr/>
          </p:nvSpPr>
          <p:spPr>
            <a:xfrm>
              <a:off x="-6122" y="-720587"/>
              <a:ext cx="5650958" cy="1445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4800" spc="150" dirty="0">
                  <a:solidFill>
                    <a:srgbClr val="4D4A46"/>
                  </a:solidFill>
                  <a:latin typeface="Clear Sans Thin"/>
                </a:rPr>
                <a:t>A device which can be used to rotate equipment for welding, blasting, painting, or finishing that can be mounted to their existing rotator frames.</a:t>
              </a: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414D7072-997C-47D9-949E-CA2B62F0FF6A}"/>
              </a:ext>
            </a:extLst>
          </p:cNvPr>
          <p:cNvGrpSpPr/>
          <p:nvPr/>
        </p:nvGrpSpPr>
        <p:grpSpPr>
          <a:xfrm>
            <a:off x="7177291" y="5475805"/>
            <a:ext cx="4238219" cy="1510797"/>
            <a:chOff x="0" y="-28575"/>
            <a:chExt cx="5650958" cy="2014396"/>
          </a:xfrm>
        </p:grpSpPr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BFBFE12F-A6A2-4412-8AA1-A2CC225F7D8D}"/>
                </a:ext>
              </a:extLst>
            </p:cNvPr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93DBFC79-C088-4C3B-8F13-DA4902B983C2}"/>
                </a:ext>
              </a:extLst>
            </p:cNvPr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552F6A7-3789-4160-923A-7FDC34F54DCC}"/>
              </a:ext>
            </a:extLst>
          </p:cNvPr>
          <p:cNvGrpSpPr/>
          <p:nvPr/>
        </p:nvGrpSpPr>
        <p:grpSpPr>
          <a:xfrm>
            <a:off x="13173481" y="5475805"/>
            <a:ext cx="4238219" cy="1510798"/>
            <a:chOff x="0" y="-28575"/>
            <a:chExt cx="5650958" cy="2014397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CFBABE40-F64B-4BF6-B3C6-23F03EC3CEFB}"/>
                </a:ext>
              </a:extLst>
            </p:cNvPr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F82CC126-FC5C-4BE2-BB07-6BDC069FDF9E}"/>
                </a:ext>
              </a:extLst>
            </p:cNvPr>
            <p:cNvSpPr txBox="1"/>
            <p:nvPr/>
          </p:nvSpPr>
          <p:spPr>
            <a:xfrm>
              <a:off x="0" y="1216381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463820" y="2933700"/>
            <a:ext cx="19215639" cy="4217546"/>
          </a:xfrm>
          <a:prstGeom prst="rect">
            <a:avLst/>
          </a:prstGeom>
          <a:solidFill>
            <a:srgbClr val="E4D4C5">
              <a:alpha val="34901"/>
            </a:srgbClr>
          </a:solidFill>
        </p:spPr>
        <p:txBody>
          <a:bodyPr/>
          <a:lstStyle/>
          <a:p>
            <a:endParaRPr lang="en-CA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2648754"/>
            <a:ext cx="7429500" cy="4062167"/>
            <a:chOff x="0" y="-28575"/>
            <a:chExt cx="5769303" cy="1481728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8345" y="190166"/>
              <a:ext cx="5650958" cy="1262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i="0" spc="150" dirty="0">
                  <a:solidFill>
                    <a:srgbClr val="4D4A46"/>
                  </a:solidFill>
                  <a:latin typeface="Clear Sans Thin"/>
                </a:rPr>
                <a:t>Currently uses mechanical equipment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i="0" spc="150" dirty="0">
                  <a:solidFill>
                    <a:srgbClr val="4D4A46"/>
                  </a:solidFill>
                  <a:latin typeface="Clear Sans Thin"/>
                </a:rPr>
                <a:t>Advancing mechanical machines forward with electronics.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spc="150" dirty="0">
                  <a:solidFill>
                    <a:srgbClr val="4D4A46"/>
                  </a:solidFill>
                  <a:latin typeface="Clear Sans Thin"/>
                </a:rPr>
                <a:t>Provides a safer environment for the users.</a:t>
              </a:r>
            </a:p>
            <a:p>
              <a:pPr marL="457200" indent="-457200">
                <a:lnSpc>
                  <a:spcPts val="4500"/>
                </a:lnSpc>
                <a:buFont typeface="Arial" charset="0"/>
                <a:buChar char="•"/>
              </a:pPr>
              <a:r>
                <a:rPr lang="en-US" sz="3000" i="0" spc="150" dirty="0">
                  <a:solidFill>
                    <a:srgbClr val="4D4A46"/>
                  </a:solidFill>
                  <a:latin typeface="Clear Sans Thin"/>
                </a:rPr>
                <a:t>Improves efficiency.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21081" y="5323405"/>
            <a:ext cx="4238219" cy="1510798"/>
            <a:chOff x="0" y="-28575"/>
            <a:chExt cx="5650958" cy="201439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81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BE0917-FE67-4260-9534-6F27DCC0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Picture 2" descr="https://scontent.fyxe1-1.fna.fbcdn.net/v/t1.15752-9/s2048x2048/78262526_551740652316774_8355050750501453824_n.jpg?_nc_cat=105&amp;_nc_ohc=0UlquWVYXzEAQk-DgOW56m16Hnw8pO58knydQ9v19sSkSZsCzPOFYNTCA&amp;_nc_ht=scontent.fyxe1-1.fna&amp;oh=97f258a8a9dd3a2d1a6ee8b39f1a00e6&amp;oe=5E7F9D5A">
            <a:extLst>
              <a:ext uri="{FF2B5EF4-FFF2-40B4-BE49-F238E27FC236}">
                <a16:creationId xmlns:a16="http://schemas.microsoft.com/office/drawing/2014/main" id="{C014B0C8-5E7B-476F-BF0B-038842BB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030809"/>
            <a:ext cx="8941696" cy="50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7ECBB230-9EC7-4251-BB00-D3562D703042}"/>
              </a:ext>
            </a:extLst>
          </p:cNvPr>
          <p:cNvSpPr txBox="1"/>
          <p:nvPr/>
        </p:nvSpPr>
        <p:spPr>
          <a:xfrm>
            <a:off x="1181100" y="17029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98509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50565"/>
            <a:ext cx="1298318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Problem Statement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-463820" y="3024702"/>
            <a:ext cx="19215639" cy="52501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011116" y="4262778"/>
            <a:ext cx="16248184" cy="2215991"/>
            <a:chOff x="-6122" y="-720587"/>
            <a:chExt cx="5657080" cy="14458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6122" y="-720587"/>
              <a:ext cx="5650958" cy="1445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4800" spc="150" dirty="0">
                  <a:solidFill>
                    <a:srgbClr val="4D4A46"/>
                  </a:solidFill>
                  <a:latin typeface="Clear Sans Thin"/>
                </a:rPr>
                <a:t>“There exists a need for a low-cost system that can electrically rotate a load for welding applications to increase efficiency and safety.”</a:t>
              </a:r>
              <a:endParaRPr lang="en-US" sz="48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24891" y="5323405"/>
            <a:ext cx="4238219" cy="1510797"/>
            <a:chOff x="0" y="-28575"/>
            <a:chExt cx="5650958" cy="2014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6380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21081" y="5323405"/>
            <a:ext cx="4238219" cy="1510798"/>
            <a:chOff x="0" y="-28575"/>
            <a:chExt cx="5650958" cy="201439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65095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16381"/>
              <a:ext cx="5650958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endParaRPr lang="en-US" sz="3000" b="0" i="0" spc="150" dirty="0">
                <a:solidFill>
                  <a:srgbClr val="4D4A46"/>
                </a:solidFill>
                <a:latin typeface="Clear Sans Thin"/>
              </a:endParaRP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7340D5A-E510-4CB5-98B9-59DC78D0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3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9121" y="-340382"/>
            <a:ext cx="9771231" cy="1094874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71247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spc="340" dirty="0">
                <a:solidFill>
                  <a:srgbClr val="4D4A46"/>
                </a:solidFill>
                <a:latin typeface="Clear Sans Regular"/>
              </a:rPr>
              <a:t>REQUIREMENTS 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04591" y="2553436"/>
            <a:ext cx="7118892" cy="5132614"/>
            <a:chOff x="0" y="-66675"/>
            <a:chExt cx="9491856" cy="684348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491856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00"/>
                </a:lnSpc>
              </a:pPr>
              <a:endParaRPr lang="en-US" sz="6000" b="0" i="0" spc="179" dirty="0">
                <a:solidFill>
                  <a:srgbClr val="4D4A46"/>
                </a:solidFill>
                <a:latin typeface="Clear Sans Thi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109960"/>
              <a:ext cx="949185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endParaRPr lang="en-US" sz="3000" b="1" i="0" spc="300" dirty="0">
                <a:solidFill>
                  <a:srgbClr val="4D4A46"/>
                </a:solidFill>
                <a:latin typeface="Clear Sans Regular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9B52-7160-4076-BCD6-087BB177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624</Words>
  <Application>Microsoft Office PowerPoint</Application>
  <PresentationFormat>Custom</PresentationFormat>
  <Paragraphs>194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Clear Sans</vt:lpstr>
      <vt:lpstr>Clear Sans Bold</vt:lpstr>
      <vt:lpstr>Clear Sans Regular</vt:lpstr>
      <vt:lpstr>Clear Sans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Minimalist Condensed Font Professional Presentation</dc:title>
  <cp:lastModifiedBy>Thomas Hu</cp:lastModifiedBy>
  <cp:revision>126</cp:revision>
  <dcterms:created xsi:type="dcterms:W3CDTF">2006-08-16T00:00:00Z</dcterms:created>
  <dcterms:modified xsi:type="dcterms:W3CDTF">2019-11-23T18:56:50Z</dcterms:modified>
  <dc:identifier>DADpg5tA-2Q</dc:identifier>
</cp:coreProperties>
</file>