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2" r:id="rId6"/>
    <p:sldId id="264" r:id="rId7"/>
    <p:sldId id="270" r:id="rId8"/>
    <p:sldId id="271" r:id="rId9"/>
    <p:sldId id="265" r:id="rId10"/>
    <p:sldId id="272" r:id="rId11"/>
    <p:sldId id="266" r:id="rId12"/>
    <p:sldId id="274" r:id="rId13"/>
    <p:sldId id="273" r:id="rId14"/>
    <p:sldId id="267" r:id="rId15"/>
    <p:sldId id="288" r:id="rId16"/>
    <p:sldId id="285" r:id="rId17"/>
    <p:sldId id="283" r:id="rId18"/>
    <p:sldId id="286" r:id="rId19"/>
    <p:sldId id="287" r:id="rId20"/>
    <p:sldId id="284" r:id="rId21"/>
    <p:sldId id="275" r:id="rId22"/>
    <p:sldId id="268" r:id="rId23"/>
    <p:sldId id="269" r:id="rId24"/>
    <p:sldId id="278" r:id="rId25"/>
    <p:sldId id="289" r:id="rId26"/>
    <p:sldId id="281" r:id="rId27"/>
    <p:sldId id="290" r:id="rId28"/>
    <p:sldId id="291" r:id="rId29"/>
    <p:sldId id="279" r:id="rId30"/>
    <p:sldId id="280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Description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 Analysis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Design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FF9CB65-43E6-447E-87EA-DAB4B640AC7C}">
      <dgm:prSet/>
      <dgm:spPr/>
      <dgm:t>
        <a:bodyPr/>
        <a:lstStyle/>
        <a:p>
          <a:r>
            <a:rPr lang="en-US" dirty="0"/>
            <a:t>Detailed Design and Testing</a:t>
          </a:r>
        </a:p>
      </dgm:t>
    </dgm:pt>
    <dgm:pt modelId="{2B839346-5514-466F-AEF4-6C52C057232F}" type="parTrans" cxnId="{35A59D48-4594-429C-BCB4-31120A88A99E}">
      <dgm:prSet/>
      <dgm:spPr/>
      <dgm:t>
        <a:bodyPr/>
        <a:lstStyle/>
        <a:p>
          <a:endParaRPr lang="en-US"/>
        </a:p>
      </dgm:t>
    </dgm:pt>
    <dgm:pt modelId="{1D8EE3DA-76DB-4F2B-92E6-803B5E93745B}" type="sibTrans" cxnId="{35A59D48-4594-429C-BCB4-31120A88A99E}">
      <dgm:prSet/>
      <dgm:spPr/>
      <dgm:t>
        <a:bodyPr/>
        <a:lstStyle/>
        <a:p>
          <a:endParaRPr lang="en-US"/>
        </a:p>
      </dgm:t>
    </dgm:pt>
    <dgm:pt modelId="{F587D3E1-8CA1-4C78-A690-38764921ED79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699CAAB6-0CF2-47FB-B3AD-CF4224DC6280}" type="parTrans" cxnId="{63414250-AD00-4C96-AE6A-47E740479246}">
      <dgm:prSet/>
      <dgm:spPr/>
      <dgm:t>
        <a:bodyPr/>
        <a:lstStyle/>
        <a:p>
          <a:endParaRPr lang="en-US"/>
        </a:p>
      </dgm:t>
    </dgm:pt>
    <dgm:pt modelId="{E388F51B-1141-4857-807D-96AC98A9F4BF}" type="sibTrans" cxnId="{63414250-AD00-4C96-AE6A-47E740479246}">
      <dgm:prSet/>
      <dgm:spPr/>
      <dgm:t>
        <a:bodyPr/>
        <a:lstStyle/>
        <a:p>
          <a:endParaRPr lang="en-US"/>
        </a:p>
      </dgm:t>
    </dgm:pt>
    <dgm:pt modelId="{97E10A1C-8DBF-43C5-B205-821BE31D0D54}">
      <dgm:prSet/>
      <dgm:spPr/>
      <dgm:t>
        <a:bodyPr/>
        <a:lstStyle/>
        <a:p>
          <a:r>
            <a:rPr lang="en-US" dirty="0"/>
            <a:t>Design Discussion</a:t>
          </a:r>
        </a:p>
      </dgm:t>
    </dgm:pt>
    <dgm:pt modelId="{C2D30E7F-C6F6-44E5-975A-97D251A0203E}" type="parTrans" cxnId="{78D64726-D683-44FA-B0A7-B3DFD6A18D4C}">
      <dgm:prSet/>
      <dgm:spPr/>
      <dgm:t>
        <a:bodyPr/>
        <a:lstStyle/>
        <a:p>
          <a:endParaRPr lang="en-US"/>
        </a:p>
      </dgm:t>
    </dgm:pt>
    <dgm:pt modelId="{5CA80776-4D78-4D44-90A8-F63822DF81D5}" type="sibTrans" cxnId="{78D64726-D683-44FA-B0A7-B3DFD6A18D4C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5948B0EF-7335-4586-9CDD-4A04F7183D7A}" type="pres">
      <dgm:prSet presAssocID="{5FF9CB65-43E6-447E-87EA-DAB4B640AC7C}" presName="text_4" presStyleLbl="node1" presStyleIdx="3" presStyleCnt="6">
        <dgm:presLayoutVars>
          <dgm:bulletEnabled val="1"/>
        </dgm:presLayoutVars>
      </dgm:prSet>
      <dgm:spPr/>
    </dgm:pt>
    <dgm:pt modelId="{909FE603-780E-47BF-9811-5C41C0A031CC}" type="pres">
      <dgm:prSet presAssocID="{5FF9CB65-43E6-447E-87EA-DAB4B640AC7C}" presName="accent_4" presStyleCnt="0"/>
      <dgm:spPr/>
    </dgm:pt>
    <dgm:pt modelId="{233F0376-D8E6-42BB-9FDD-DAB27A28CC50}" type="pres">
      <dgm:prSet presAssocID="{5FF9CB65-43E6-447E-87EA-DAB4B640AC7C}" presName="accentRepeatNode" presStyleLbl="solidFgAcc1" presStyleIdx="3" presStyleCnt="6"/>
      <dgm:spPr/>
    </dgm:pt>
    <dgm:pt modelId="{3F187B36-A318-4412-AA57-C1A21C9BC4BF}" type="pres">
      <dgm:prSet presAssocID="{F587D3E1-8CA1-4C78-A690-38764921ED79}" presName="text_5" presStyleLbl="node1" presStyleIdx="4" presStyleCnt="6">
        <dgm:presLayoutVars>
          <dgm:bulletEnabled val="1"/>
        </dgm:presLayoutVars>
      </dgm:prSet>
      <dgm:spPr/>
    </dgm:pt>
    <dgm:pt modelId="{236B36EF-BFC1-4D96-974B-3D7679B9B882}" type="pres">
      <dgm:prSet presAssocID="{F587D3E1-8CA1-4C78-A690-38764921ED79}" presName="accent_5" presStyleCnt="0"/>
      <dgm:spPr/>
    </dgm:pt>
    <dgm:pt modelId="{07A3C40C-E110-426F-A998-35AD3FCBF730}" type="pres">
      <dgm:prSet presAssocID="{F587D3E1-8CA1-4C78-A690-38764921ED79}" presName="accentRepeatNode" presStyleLbl="solidFgAcc1" presStyleIdx="4" presStyleCnt="6"/>
      <dgm:spPr/>
    </dgm:pt>
    <dgm:pt modelId="{655DB727-C9C8-4665-9ECD-4429DA8AF6C1}" type="pres">
      <dgm:prSet presAssocID="{97E10A1C-8DBF-43C5-B205-821BE31D0D54}" presName="text_6" presStyleLbl="node1" presStyleIdx="5" presStyleCnt="6">
        <dgm:presLayoutVars>
          <dgm:bulletEnabled val="1"/>
        </dgm:presLayoutVars>
      </dgm:prSet>
      <dgm:spPr/>
    </dgm:pt>
    <dgm:pt modelId="{AF152B6C-E465-4D95-B325-F5B0A7AC3E98}" type="pres">
      <dgm:prSet presAssocID="{97E10A1C-8DBF-43C5-B205-821BE31D0D54}" presName="accent_6" presStyleCnt="0"/>
      <dgm:spPr/>
    </dgm:pt>
    <dgm:pt modelId="{6BF6EE96-88EA-4D9D-A779-00DF76CD6636}" type="pres">
      <dgm:prSet presAssocID="{97E10A1C-8DBF-43C5-B205-821BE31D0D54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8D64726-D683-44FA-B0A7-B3DFD6A18D4C}" srcId="{7E5AA53B-3EEE-4DE4-BB81-9044890C2946}" destId="{97E10A1C-8DBF-43C5-B205-821BE31D0D54}" srcOrd="5" destOrd="0" parTransId="{C2D30E7F-C6F6-44E5-975A-97D251A0203E}" sibTransId="{5CA80776-4D78-4D44-90A8-F63822DF81D5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5A59D48-4594-429C-BCB4-31120A88A99E}" srcId="{7E5AA53B-3EEE-4DE4-BB81-9044890C2946}" destId="{5FF9CB65-43E6-447E-87EA-DAB4B640AC7C}" srcOrd="3" destOrd="0" parTransId="{2B839346-5514-466F-AEF4-6C52C057232F}" sibTransId="{1D8EE3DA-76DB-4F2B-92E6-803B5E93745B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3414250-AD00-4C96-AE6A-47E740479246}" srcId="{7E5AA53B-3EEE-4DE4-BB81-9044890C2946}" destId="{F587D3E1-8CA1-4C78-A690-38764921ED79}" srcOrd="4" destOrd="0" parTransId="{699CAAB6-0CF2-47FB-B3AD-CF4224DC6280}" sibTransId="{E388F51B-1141-4857-807D-96AC98A9F4BF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C12AA59-C013-482D-8383-7DEA979D2C7D}" type="presOf" srcId="{97E10A1C-8DBF-43C5-B205-821BE31D0D54}" destId="{655DB727-C9C8-4665-9ECD-4429DA8AF6C1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0AFB29E-449C-41BF-B165-A5B0DC01D3A0}" type="presOf" srcId="{F587D3E1-8CA1-4C78-A690-38764921ED79}" destId="{3F187B36-A318-4412-AA57-C1A21C9BC4BF}" srcOrd="0" destOrd="0" presId="urn:microsoft.com/office/officeart/2008/layout/VerticalCurvedList"/>
    <dgm:cxn modelId="{54A449F7-D018-44BE-B124-7D8998C04B77}" type="presOf" srcId="{5FF9CB65-43E6-447E-87EA-DAB4B640AC7C}" destId="{5948B0EF-7335-4586-9CDD-4A04F7183D7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A976C426-8D90-43DD-A68B-1AA92E6FA445}" type="presParOf" srcId="{90561C55-3C6E-4D53-85E1-2C50BCDDA392}" destId="{5948B0EF-7335-4586-9CDD-4A04F7183D7A}" srcOrd="7" destOrd="0" presId="urn:microsoft.com/office/officeart/2008/layout/VerticalCurvedList"/>
    <dgm:cxn modelId="{2B0836A4-B7FE-40F4-966E-4EB2CF326359}" type="presParOf" srcId="{90561C55-3C6E-4D53-85E1-2C50BCDDA392}" destId="{909FE603-780E-47BF-9811-5C41C0A031CC}" srcOrd="8" destOrd="0" presId="urn:microsoft.com/office/officeart/2008/layout/VerticalCurvedList"/>
    <dgm:cxn modelId="{86096B13-9C7A-4340-9936-ABB6FD1B7D84}" type="presParOf" srcId="{909FE603-780E-47BF-9811-5C41C0A031CC}" destId="{233F0376-D8E6-42BB-9FDD-DAB27A28CC50}" srcOrd="0" destOrd="0" presId="urn:microsoft.com/office/officeart/2008/layout/VerticalCurvedList"/>
    <dgm:cxn modelId="{F6C55FC6-D2FA-46B4-A997-6BFA422BF8BB}" type="presParOf" srcId="{90561C55-3C6E-4D53-85E1-2C50BCDDA392}" destId="{3F187B36-A318-4412-AA57-C1A21C9BC4BF}" srcOrd="9" destOrd="0" presId="urn:microsoft.com/office/officeart/2008/layout/VerticalCurvedList"/>
    <dgm:cxn modelId="{F514663D-C884-4675-A094-3B83359795B0}" type="presParOf" srcId="{90561C55-3C6E-4D53-85E1-2C50BCDDA392}" destId="{236B36EF-BFC1-4D96-974B-3D7679B9B882}" srcOrd="10" destOrd="0" presId="urn:microsoft.com/office/officeart/2008/layout/VerticalCurvedList"/>
    <dgm:cxn modelId="{0CF8D197-DBBB-46BF-9994-5C357A9A93FE}" type="presParOf" srcId="{236B36EF-BFC1-4D96-974B-3D7679B9B882}" destId="{07A3C40C-E110-426F-A998-35AD3FCBF730}" srcOrd="0" destOrd="0" presId="urn:microsoft.com/office/officeart/2008/layout/VerticalCurvedList"/>
    <dgm:cxn modelId="{2D0F0016-1222-4667-897F-DFEA2F7B6010}" type="presParOf" srcId="{90561C55-3C6E-4D53-85E1-2C50BCDDA392}" destId="{655DB727-C9C8-4665-9ECD-4429DA8AF6C1}" srcOrd="11" destOrd="0" presId="urn:microsoft.com/office/officeart/2008/layout/VerticalCurvedList"/>
    <dgm:cxn modelId="{89047DF0-BE25-4390-8DF0-D0C1F014C8DF}" type="presParOf" srcId="{90561C55-3C6E-4D53-85E1-2C50BCDDA392}" destId="{AF152B6C-E465-4D95-B325-F5B0A7AC3E98}" srcOrd="12" destOrd="0" presId="urn:microsoft.com/office/officeart/2008/layout/VerticalCurvedList"/>
    <dgm:cxn modelId="{A81A8806-229C-4AD2-B715-9E3541743EF0}" type="presParOf" srcId="{AF152B6C-E465-4D95-B325-F5B0A7AC3E98}" destId="{6BF6EE96-88EA-4D9D-A779-00DF76CD66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Description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 Analysis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48B0EF-7335-4586-9CDD-4A04F7183D7A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Detailed Design and Testing</a:t>
          </a:r>
        </a:p>
      </dsp:txBody>
      <dsp:txXfrm>
        <a:off x="738559" y="1875558"/>
        <a:ext cx="6068399" cy="375211"/>
      </dsp:txXfrm>
    </dsp:sp>
    <dsp:sp modelId="{233F0376-D8E6-42BB-9FDD-DAB27A28CC50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87B36-A318-4412-AA57-C1A21C9BC4BF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Demonstration</a:t>
          </a:r>
        </a:p>
      </dsp:txBody>
      <dsp:txXfrm>
        <a:off x="597427" y="2438303"/>
        <a:ext cx="6209531" cy="375211"/>
      </dsp:txXfrm>
    </dsp:sp>
    <dsp:sp modelId="{07A3C40C-E110-426F-A998-35AD3FCBF730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5DB727-C9C8-4665-9ECD-4429DA8AF6C1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Discussion</a:t>
          </a:r>
        </a:p>
      </dsp:txBody>
      <dsp:txXfrm>
        <a:off x="288790" y="3001049"/>
        <a:ext cx="6518168" cy="375211"/>
      </dsp:txXfrm>
    </dsp:sp>
    <dsp:sp modelId="{6BF6EE96-88EA-4D9D-A779-00DF76CD6636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cifi.stackexchange.com/questions/7511/why-do-consoles-explode-in-star-trek/95241" TargetMode="Externa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Robotic positioner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Presented by group 5: Thomas hu, Jordan smith, Jason </a:t>
            </a:r>
            <a:r>
              <a:rPr lang="en-US" dirty="0" err="1">
                <a:solidFill>
                  <a:srgbClr val="7CEBFF"/>
                </a:solidFill>
              </a:rPr>
              <a:t>wong</a:t>
            </a:r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1" name="Picture 36" descr="Image result for doepker industries&quot;">
            <a:extLst>
              <a:ext uri="{FF2B5EF4-FFF2-40B4-BE49-F238E27FC236}">
                <a16:creationId xmlns:a16="http://schemas.microsoft.com/office/drawing/2014/main" id="{9715DC56-B761-4FDA-A492-13595E00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8" y="4569629"/>
            <a:ext cx="1482852" cy="14828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usask engineering&quot;">
            <a:extLst>
              <a:ext uri="{FF2B5EF4-FFF2-40B4-BE49-F238E27FC236}">
                <a16:creationId xmlns:a16="http://schemas.microsoft.com/office/drawing/2014/main" id="{A6D2BA70-6B2E-4121-93AD-8D3C00D5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3" y="693759"/>
            <a:ext cx="3078867" cy="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 diagram – software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4" y="2123040"/>
            <a:ext cx="5360475" cy="42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Detailed design &amp;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D914A-4170-497C-9EFC-59AFE0ED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Remote	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C765093-8253-4C6E-A246-5D1F004D3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61" y="2424136"/>
            <a:ext cx="3353378" cy="343466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Button press to trigger events: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Enable(hardwired to control voltage for button commands)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Clockwise rotation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Counter clockwise rotation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CW and CCW 45 degree advance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Home(returns to zero)/set home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Stop/Reset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Emergency stop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42753-F0D3-4A05-85D8-2DB79AED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51" b="1"/>
          <a:stretch/>
        </p:blipFill>
        <p:spPr>
          <a:xfrm>
            <a:off x="4244443" y="1892627"/>
            <a:ext cx="3699935" cy="449793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5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1F0E1AE-AFF1-4609-98A9-DD9F411B79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7743" b="1"/>
          <a:stretch/>
        </p:blipFill>
        <p:spPr>
          <a:xfrm>
            <a:off x="8042494" y="1892627"/>
            <a:ext cx="3699935" cy="449793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773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DF58B39E-AA95-4BAE-833B-A80CBBA55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6" r="15112" b="11764"/>
          <a:stretch/>
        </p:blipFill>
        <p:spPr>
          <a:xfrm>
            <a:off x="5145194" y="2050742"/>
            <a:ext cx="6795272" cy="454532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E3DC97B-5AA9-44F3-BA1F-FFD416DC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6B77A-9F96-488B-9432-E88AF532B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DF6B2E-15CD-485E-A5BF-400A2D04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59B9B9-710B-4B79-ABB4-719574546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6B26B-6084-4F44-84EB-C0DB231A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Motor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77B6E-968F-440B-A7F5-572FC7FF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397" y="1891454"/>
            <a:ext cx="3262370" cy="34346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Microcontroller was used to control a 12VDC signal via transistor</a:t>
            </a:r>
          </a:p>
          <a:p>
            <a:r>
              <a:rPr lang="en-US" dirty="0"/>
              <a:t>Base current limiter used to protect the circuit even in the case of a short circuit</a:t>
            </a:r>
          </a:p>
          <a:p>
            <a:pPr marL="0" indent="0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CD815-80F6-4D04-B3AF-DDEF188F2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628" r="1028" b="-1692"/>
          <a:stretch/>
        </p:blipFill>
        <p:spPr>
          <a:xfrm>
            <a:off x="3716449" y="1914166"/>
            <a:ext cx="3661917" cy="424167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CE670-C7A4-42C4-92BF-096AB4DF9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88" r="5012" b="-2"/>
          <a:stretch/>
        </p:blipFill>
        <p:spPr>
          <a:xfrm>
            <a:off x="7841737" y="4410453"/>
            <a:ext cx="3849325" cy="199034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48D00-9CD8-4A22-B48C-D77919F00C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1" b="-4256"/>
          <a:stretch/>
        </p:blipFill>
        <p:spPr>
          <a:xfrm>
            <a:off x="5547408" y="2316156"/>
            <a:ext cx="2488690" cy="17966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957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B40-5CC6-4DAF-B8E8-C4494EEC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Motor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7624B-9781-40BD-B993-E5ACD9E57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989" y="2041910"/>
            <a:ext cx="4656792" cy="2329820"/>
          </a:xfrm>
        </p:spPr>
        <p:txBody>
          <a:bodyPr/>
          <a:lstStyle/>
          <a:p>
            <a:r>
              <a:rPr lang="en-US" dirty="0"/>
              <a:t>Frequency controlled operation</a:t>
            </a:r>
          </a:p>
          <a:p>
            <a:r>
              <a:rPr lang="en-US" dirty="0"/>
              <a:t>Originally used a 10kHz pulse</a:t>
            </a:r>
          </a:p>
          <a:p>
            <a:pPr lvl="1"/>
            <a:r>
              <a:rPr lang="en-US" dirty="0"/>
              <a:t>Firing circuit too slow</a:t>
            </a:r>
          </a:p>
          <a:p>
            <a:pPr lvl="1"/>
            <a:r>
              <a:rPr lang="en-US" dirty="0"/>
              <a:t>Caused duty cycle to be nearly 70%</a:t>
            </a:r>
          </a:p>
          <a:p>
            <a:r>
              <a:rPr lang="en-US" dirty="0"/>
              <a:t>Decided to use a 5kHz pule</a:t>
            </a:r>
          </a:p>
          <a:p>
            <a:pPr lvl="1"/>
            <a:r>
              <a:rPr lang="en-US" dirty="0"/>
              <a:t>Achieved a duty cycle of 55%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D74A00-63A9-4245-883D-82F2882CE8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7"/>
          <a:stretch/>
        </p:blipFill>
        <p:spPr bwMode="auto">
          <a:xfrm>
            <a:off x="4802365" y="1811090"/>
            <a:ext cx="4656792" cy="3487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AD3A2-0ED8-4505-B65C-2A5EB33351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26423" y="3000652"/>
            <a:ext cx="4465468" cy="3426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882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BD2F24-42AC-4F96-B5D5-A2A626A1CCB2}"/>
              </a:ext>
            </a:extLst>
          </p:cNvPr>
          <p:cNvPicPr/>
          <p:nvPr/>
        </p:nvPicPr>
        <p:blipFill rotWithShape="1">
          <a:blip r:embed="rId2"/>
          <a:srcRect t="1299" r="36090"/>
          <a:stretch/>
        </p:blipFill>
        <p:spPr>
          <a:xfrm>
            <a:off x="4958773" y="3249225"/>
            <a:ext cx="6807990" cy="3429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8DD5F-0F69-49F6-9CE4-C43ADEF9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Motor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44EB-DE76-4931-9C88-E5614E6A7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023818"/>
            <a:ext cx="4851941" cy="2148688"/>
          </a:xfrm>
        </p:spPr>
        <p:txBody>
          <a:bodyPr/>
          <a:lstStyle/>
          <a:p>
            <a:r>
              <a:rPr lang="en-CA" dirty="0"/>
              <a:t>Motor encoder</a:t>
            </a:r>
          </a:p>
          <a:p>
            <a:pPr lvl="1"/>
            <a:r>
              <a:rPr lang="en-CA" dirty="0"/>
              <a:t>4 pulses per revolution(PPR)</a:t>
            </a:r>
          </a:p>
          <a:p>
            <a:pPr lvl="1"/>
            <a:r>
              <a:rPr lang="en-CA" dirty="0"/>
              <a:t>Motor operating at 500rpm to achieve 1rpm on robotic positioner</a:t>
            </a:r>
          </a:p>
          <a:p>
            <a:pPr lvl="1"/>
            <a:r>
              <a:rPr lang="en-CA" dirty="0"/>
              <a:t> Arduino receives pulses at a frequency of 33.3Hz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230A9-AC25-42C3-A984-EACBE07B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61" y="2125178"/>
            <a:ext cx="3758214" cy="2248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835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E704-B922-4C30-B3CA-EE2F1CEB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Emergency stop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D237C-CBB6-4FCF-ABC0-5B0C1F8C1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075" y="2049170"/>
            <a:ext cx="5352554" cy="2139811"/>
          </a:xfrm>
        </p:spPr>
        <p:txBody>
          <a:bodyPr/>
          <a:lstStyle/>
          <a:p>
            <a:r>
              <a:rPr lang="en-CA" dirty="0"/>
              <a:t>Both the digital signal and hardwired E-Stop button must be logic high</a:t>
            </a:r>
          </a:p>
          <a:p>
            <a:r>
              <a:rPr lang="en-CA" dirty="0"/>
              <a:t>Base current limiter incorporated for short circuit protection</a:t>
            </a:r>
          </a:p>
          <a:p>
            <a:r>
              <a:rPr lang="en-CA" dirty="0"/>
              <a:t>Fly-back diode used to protect the circuit from change in inductive load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CE9B8-671F-456E-A0C3-DCE7F624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254318"/>
            <a:ext cx="4190020" cy="3874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416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2137-99A9-4306-AEAB-32BAACE1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- code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70CF1A-951A-4FE0-875A-D01BD27A62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741" y="2353056"/>
            <a:ext cx="5306659" cy="331057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C811C-7421-48A7-8AC0-A43C9E8AC5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Calculates the amount of degrees it needs to rotate.</a:t>
            </a:r>
          </a:p>
          <a:p>
            <a:pPr lvl="1"/>
            <a:r>
              <a:rPr lang="en-US" dirty="0"/>
              <a:t>Reading for changes for the pins</a:t>
            </a:r>
          </a:p>
          <a:p>
            <a:pPr lvl="1"/>
            <a:r>
              <a:rPr lang="en-US" dirty="0"/>
              <a:t>Once a pulse is read it adds to the pulse count and increments the position.</a:t>
            </a:r>
          </a:p>
          <a:p>
            <a:r>
              <a:rPr lang="en-US" dirty="0"/>
              <a:t>Multiple functions to handle each task.</a:t>
            </a:r>
          </a:p>
          <a:p>
            <a:pPr lvl="1"/>
            <a:r>
              <a:rPr lang="en-US" dirty="0"/>
              <a:t>Wait for rotations to finish</a:t>
            </a:r>
          </a:p>
          <a:p>
            <a:pPr lvl="1"/>
            <a:r>
              <a:rPr lang="en-US" dirty="0"/>
              <a:t>Rotate function</a:t>
            </a:r>
          </a:p>
          <a:p>
            <a:pPr lvl="1"/>
            <a:r>
              <a:rPr lang="en-US" dirty="0"/>
              <a:t>Stop rotating function</a:t>
            </a:r>
          </a:p>
          <a:p>
            <a:r>
              <a:rPr lang="en-US" dirty="0"/>
              <a:t>Everything else for the code was straight forward with the use of </a:t>
            </a:r>
            <a:r>
              <a:rPr lang="en-US" dirty="0" err="1"/>
              <a:t>TimerOne</a:t>
            </a:r>
            <a:r>
              <a:rPr lang="en-US" dirty="0"/>
              <a:t> and encoder library.</a:t>
            </a:r>
          </a:p>
        </p:txBody>
      </p:sp>
    </p:spTree>
    <p:extLst>
      <p:ext uri="{BB962C8B-B14F-4D97-AF65-F5344CB8AC3E}">
        <p14:creationId xmlns:p14="http://schemas.microsoft.com/office/powerpoint/2010/main" val="369322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Proof of concept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 Subsystem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Tested each subsystem as they were built.</a:t>
            </a:r>
          </a:p>
          <a:p>
            <a:r>
              <a:rPr lang="en-US" dirty="0"/>
              <a:t>Verified that each subsystem performed as expected.</a:t>
            </a:r>
          </a:p>
          <a:p>
            <a:r>
              <a:rPr lang="en-US" dirty="0"/>
              <a:t>Verified individual software functions: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Rotations</a:t>
            </a:r>
          </a:p>
          <a:p>
            <a:pPr lvl="1"/>
            <a:r>
              <a:rPr lang="en-US" dirty="0"/>
              <a:t>E-stop/stand by states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Complete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Moved hardware from breadboard to proto-board.</a:t>
            </a:r>
          </a:p>
          <a:p>
            <a:r>
              <a:rPr lang="en-US" dirty="0"/>
              <a:t>Connected each subsystem as outlined in system diagram.</a:t>
            </a:r>
          </a:p>
          <a:p>
            <a:r>
              <a:rPr lang="en-US" dirty="0"/>
              <a:t>Tested outline functionalities:</a:t>
            </a:r>
          </a:p>
          <a:p>
            <a:pPr lvl="1"/>
            <a:r>
              <a:rPr lang="en-US" dirty="0"/>
              <a:t>Each type of rotation</a:t>
            </a:r>
          </a:p>
          <a:p>
            <a:pPr lvl="1"/>
            <a:r>
              <a:rPr lang="en-US" dirty="0"/>
              <a:t>Button presses</a:t>
            </a:r>
          </a:p>
          <a:p>
            <a:pPr lvl="1"/>
            <a:r>
              <a:rPr lang="en-US" dirty="0"/>
              <a:t>Speed of rotation</a:t>
            </a:r>
          </a:p>
          <a:p>
            <a:pPr lvl="1"/>
            <a:r>
              <a:rPr lang="en-US" dirty="0"/>
              <a:t>Correct rotation angles</a:t>
            </a:r>
          </a:p>
        </p:txBody>
      </p:sp>
    </p:spTree>
    <p:extLst>
      <p:ext uri="{BB962C8B-B14F-4D97-AF65-F5344CB8AC3E}">
        <p14:creationId xmlns:p14="http://schemas.microsoft.com/office/powerpoint/2010/main" val="272809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Overview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5765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941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Design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19293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Challenges faced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844247" cy="3633047"/>
          </a:xfrm>
        </p:spPr>
        <p:txBody>
          <a:bodyPr/>
          <a:lstStyle/>
          <a:p>
            <a:r>
              <a:rPr lang="en-US" dirty="0"/>
              <a:t>Hardware/Software interfacing.</a:t>
            </a:r>
          </a:p>
          <a:p>
            <a:r>
              <a:rPr lang="en-US" dirty="0"/>
              <a:t>Hard design to a proof of concept.</a:t>
            </a:r>
          </a:p>
          <a:p>
            <a:r>
              <a:rPr lang="en-US" dirty="0"/>
              <a:t>Mechanical Binding</a:t>
            </a:r>
          </a:p>
          <a:p>
            <a:r>
              <a:rPr lang="en-US" dirty="0"/>
              <a:t>Noise</a:t>
            </a:r>
          </a:p>
          <a:p>
            <a:r>
              <a:rPr lang="en-US" dirty="0"/>
              <a:t>Avoidable mistakes</a:t>
            </a:r>
          </a:p>
          <a:p>
            <a:r>
              <a:rPr lang="en-US" dirty="0"/>
              <a:t>Covid-19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https://scontent.fyvr1-1.fna.fbcdn.net/v/t1.15752-9/s2048x2048/82248500_173247747223907_3372949637022351360_n.jpg?_nc_cat=105&amp;_nc_sid=b96e70&amp;_nc_oc=AQkWyXUPTFfCRP9iwe8urp_h1w02aJgq6BxD6qjCOAk_hDdWGPT_x40I3kWyCt5Kv_Q&amp;_nc_ht=scontent.fyvr1-1.fna&amp;_nc_tp=7&amp;oh=53c7996e4ef1c856faf19508e45ccfc1&amp;oe=5E969A1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44" y="1860331"/>
            <a:ext cx="6222122" cy="46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9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6DC1D-B21C-4A2D-96A8-82BAAE22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Mechanical binding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itting, blue, doughnut, table&#10;&#10;Description automatically generated">
            <a:extLst>
              <a:ext uri="{FF2B5EF4-FFF2-40B4-BE49-F238E27FC236}">
                <a16:creationId xmlns:a16="http://schemas.microsoft.com/office/drawing/2014/main" id="{766CE255-94F9-4F35-9628-4CBF827D7F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247" r="2" b="1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B0DDFF45-8BD2-49FE-9D06-6853FC56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welding seam was contacting a nut on the adapter collar</a:t>
            </a:r>
          </a:p>
          <a:p>
            <a:pPr lvl="1"/>
            <a:r>
              <a:rPr lang="en-US" dirty="0"/>
              <a:t>Dismantled the reducer and ground down the nut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3AFB4-8D2A-4442-8C18-E08F6EF83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0" r="-441"/>
          <a:stretch/>
        </p:blipFill>
        <p:spPr>
          <a:xfrm>
            <a:off x="440286" y="4555993"/>
            <a:ext cx="7229509" cy="16876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A8C65D-7200-4364-83A9-56FEE2B0C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0910E-BCC6-4CD1-9484-9DF343B84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D0C3A9-2770-4D11-B0E3-39390FEB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ECFD31-7130-49E2-B3CB-8910AF456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466D2-9586-4C4D-9268-FB4AF6FC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noise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7B5DF-4EC3-46D7-902E-45C6B008C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52" y="1694259"/>
            <a:ext cx="3842431" cy="1595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Arduino is susceptible to noise</a:t>
            </a:r>
          </a:p>
          <a:p>
            <a:pPr lvl="1"/>
            <a:r>
              <a:rPr lang="en-US" dirty="0"/>
              <a:t>Electrolytic capacitor added to filter the DC voltage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374074-3EF6-4E54-BEE6-4FB38FF8F9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2693" b="-2490"/>
          <a:stretch/>
        </p:blipFill>
        <p:spPr bwMode="auto">
          <a:xfrm>
            <a:off x="4425299" y="1865914"/>
            <a:ext cx="3244498" cy="260232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66FD4CE-B219-45CD-9797-ABAF2EAE4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2331" r="21783" b="-1"/>
          <a:stretch/>
        </p:blipFill>
        <p:spPr bwMode="auto">
          <a:xfrm>
            <a:off x="7669796" y="1865915"/>
            <a:ext cx="4075671" cy="307444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739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B84B-6056-459E-9AA4-61A1161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Avoidable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8A07-5CFF-4E38-9C54-28B502F4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55" y="2165124"/>
            <a:ext cx="5666746" cy="98833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Accidentally contacted two terminals when testing the circuit causing a short circuit</a:t>
            </a:r>
          </a:p>
          <a:p>
            <a:pPr lvl="1"/>
            <a:r>
              <a:rPr lang="en-CA" dirty="0"/>
              <a:t>Replacement parts are on order</a:t>
            </a:r>
          </a:p>
          <a:p>
            <a:endParaRPr lang="en-CA" dirty="0"/>
          </a:p>
        </p:txBody>
      </p:sp>
      <p:pic>
        <p:nvPicPr>
          <p:cNvPr id="1026" name="Picture 2" descr="Image result for electronics exploding">
            <a:extLst>
              <a:ext uri="{FF2B5EF4-FFF2-40B4-BE49-F238E27FC236}">
                <a16:creationId xmlns:a16="http://schemas.microsoft.com/office/drawing/2014/main" id="{429819D1-8BC1-4305-A85B-7A0ADB09F4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66" y="1887588"/>
            <a:ext cx="4866943" cy="3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sitting, brown, white, cat&#10;&#10;Description automatically generated">
            <a:extLst>
              <a:ext uri="{FF2B5EF4-FFF2-40B4-BE49-F238E27FC236}">
                <a16:creationId xmlns:a16="http://schemas.microsoft.com/office/drawing/2014/main" id="{AEA86116-0650-45EA-A557-BAF8DF62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9" y="3153456"/>
            <a:ext cx="2386708" cy="3182277"/>
          </a:xfrm>
          <a:prstGeom prst="rect">
            <a:avLst/>
          </a:prstGeom>
        </p:spPr>
      </p:pic>
      <p:pic>
        <p:nvPicPr>
          <p:cNvPr id="8" name="Picture 7" descr="A picture containing brown, sitting, table, standing&#10;&#10;Description automatically generated">
            <a:extLst>
              <a:ext uri="{FF2B5EF4-FFF2-40B4-BE49-F238E27FC236}">
                <a16:creationId xmlns:a16="http://schemas.microsoft.com/office/drawing/2014/main" id="{5E4E316B-1439-4E35-BDCC-8A61C6C08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070" y="3153455"/>
            <a:ext cx="2386708" cy="3182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40B143-F878-4082-8780-DA02EA048D86}"/>
              </a:ext>
            </a:extLst>
          </p:cNvPr>
          <p:cNvSpPr txBox="1"/>
          <p:nvPr/>
        </p:nvSpPr>
        <p:spPr>
          <a:xfrm>
            <a:off x="6789866" y="5912898"/>
            <a:ext cx="4758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5"/>
              </a:rPr>
              <a:t>https://scifi.stackexchange.com/questions/7511/why-do-consoles-explode-in-star-trek/95241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502028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FDA56-D228-45BC-A9FC-6377D97B4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1932-9C35-46BC-9455-894806BC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Covid-19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0C0B-2663-4674-AF74-F663D7170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Unable to test the fully integrated system with the motor</a:t>
            </a:r>
          </a:p>
          <a:p>
            <a:r>
              <a:rPr lang="en-US" dirty="0"/>
              <a:t>Unable to test the torque at </a:t>
            </a:r>
            <a:r>
              <a:rPr lang="en-US" dirty="0" err="1"/>
              <a:t>Doepker</a:t>
            </a:r>
            <a:r>
              <a:rPr lang="en-US" dirty="0"/>
              <a:t>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Current 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only change speed of rotation in the code.</a:t>
            </a:r>
          </a:p>
          <a:p>
            <a:r>
              <a:rPr lang="en-US" dirty="0"/>
              <a:t>Handling load all on one side.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scontent.fyvr1-1.fna.fbcdn.net/v/t1.15752-9/s2048x2048/87103657_655694281848612_1361044963957145600_n.jpg?_nc_cat=102&amp;_nc_sid=b96e70&amp;_nc_oc=AQm2JzXbXvJtUIdP-UxCyIkzctmwIwVqkjQjR2ccolGgi3xck_2jTlS3mIDoByygk1E&amp;_nc_ht=scontent.fyvr1-1.fna&amp;_nc_tp=7&amp;oh=bed05aad00a115491b1952f970d5493d&amp;oe=5E952E0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27263"/>
            <a:ext cx="48450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5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Future Design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7595855" cy="3633047"/>
          </a:xfrm>
        </p:spPr>
        <p:txBody>
          <a:bodyPr/>
          <a:lstStyle/>
          <a:p>
            <a:r>
              <a:rPr lang="en-US" dirty="0"/>
              <a:t>Design a proper PCB for the controller or use a PLC.</a:t>
            </a:r>
          </a:p>
          <a:p>
            <a:r>
              <a:rPr lang="en-US" dirty="0"/>
              <a:t>A speed setting for how fast/slow the positioner rotates.</a:t>
            </a:r>
          </a:p>
          <a:p>
            <a:r>
              <a:rPr lang="en-US" dirty="0"/>
              <a:t>Additional IO to verify events</a:t>
            </a:r>
          </a:p>
          <a:p>
            <a:pPr lvl="1"/>
            <a:r>
              <a:rPr lang="en-US" dirty="0"/>
              <a:t>External sensor to check if E-Stop triggers</a:t>
            </a:r>
          </a:p>
          <a:p>
            <a:pPr lvl="1"/>
            <a:r>
              <a:rPr lang="en-US" dirty="0"/>
              <a:t>External sensor on enable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scontent.fyvr1-1.fna.fbcdn.net/v/t1.15752-9/87383002_177847863515100_5032347476313505792_n.jpg?_nc_cat=105&amp;_nc_sid=b96e70&amp;_nc_oc=AQkXvRyvb5bkpCZz3kZT2XmuKVNxOqd4zanNFKMCO3kCjmG5PGDKcQGfzfTWxctUvms&amp;_nc_ht=scontent.fyvr1-1.fna&amp;oh=ff858776bfa482d5a6be49426e381ff6&amp;oe=5E96F8A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773" y="1850828"/>
            <a:ext cx="2816534" cy="50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23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Jordan smith</a:t>
            </a:r>
          </a:p>
          <a:p>
            <a:r>
              <a:rPr lang="en-US" dirty="0">
                <a:solidFill>
                  <a:schemeClr val="bg2"/>
                </a:solidFill>
              </a:rPr>
              <a:t>Thomas </a:t>
            </a:r>
            <a:r>
              <a:rPr lang="en-US" dirty="0" err="1">
                <a:solidFill>
                  <a:schemeClr val="bg2"/>
                </a:solidFill>
              </a:rPr>
              <a:t>hu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Jason </a:t>
            </a:r>
            <a:r>
              <a:rPr lang="en-US" dirty="0" err="1">
                <a:solidFill>
                  <a:schemeClr val="bg2"/>
                </a:solidFill>
              </a:rPr>
              <a:t>wong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“There exists a need for a low-cost system that can electrically rotate a load for welding applications to increase efficiency and safety.”</a:t>
            </a:r>
          </a:p>
        </p:txBody>
      </p:sp>
    </p:spTree>
    <p:extLst>
      <p:ext uri="{BB962C8B-B14F-4D97-AF65-F5344CB8AC3E}">
        <p14:creationId xmlns:p14="http://schemas.microsoft.com/office/powerpoint/2010/main" val="27870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is this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Currently only uses mechanical rotators.</a:t>
            </a:r>
          </a:p>
          <a:p>
            <a:r>
              <a:rPr lang="en-US" sz="2400" dirty="0"/>
              <a:t>Advancing mechanical machines forward with electronics.</a:t>
            </a:r>
          </a:p>
          <a:p>
            <a:r>
              <a:rPr lang="en-US" sz="2400" dirty="0"/>
              <a:t>Provide a safer environment for the users.</a:t>
            </a:r>
          </a:p>
          <a:p>
            <a:r>
              <a:rPr lang="en-US" sz="2400" dirty="0"/>
              <a:t>Improves efficiency.</a:t>
            </a:r>
          </a:p>
        </p:txBody>
      </p:sp>
      <p:pic>
        <p:nvPicPr>
          <p:cNvPr id="5" name="Picture 2" descr="https://scontent.fyxe1-1.fna.fbcdn.net/v/t1.15752-9/s2048x2048/78262526_551740652316774_8355050750501453824_n.jpg?_nc_cat=105&amp;_nc_ohc=0UlquWVYXzEAQk-DgOW56m16Hnw8pO58knydQ9v19sSkSZsCzPOFYNTCA&amp;_nc_ht=scontent.fyxe1-1.fna&amp;oh=97f258a8a9dd3a2d1a6ee8b39f1a00e6&amp;oe=5E7F9D5A">
            <a:extLst>
              <a:ext uri="{FF2B5EF4-FFF2-40B4-BE49-F238E27FC236}">
                <a16:creationId xmlns:a16="http://schemas.microsoft.com/office/drawing/2014/main" id="{C014B0C8-5E7B-476F-BF0B-038842BBC7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518966"/>
            <a:ext cx="5555714" cy="31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Requirements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Design constraints/requirements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System Must: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Retrofit </a:t>
            </a:r>
            <a:r>
              <a:rPr lang="en-US" dirty="0" err="1"/>
              <a:t>Doepker’s</a:t>
            </a:r>
            <a:r>
              <a:rPr lang="en-US" dirty="0"/>
              <a:t> existing support frames.</a:t>
            </a:r>
          </a:p>
          <a:p>
            <a:r>
              <a:rPr lang="en-US" dirty="0"/>
              <a:t>Use an electric motor.</a:t>
            </a:r>
          </a:p>
          <a:p>
            <a:r>
              <a:rPr lang="en-US" dirty="0"/>
              <a:t>Not exceed $10,000 Canadian Dollars to build.</a:t>
            </a:r>
          </a:p>
          <a:p>
            <a:r>
              <a:rPr lang="en-US" dirty="0"/>
              <a:t>Be controlled using physical buttons on a control panel.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The System Shall: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rotation speed between 1-5 rpm.</a:t>
            </a:r>
          </a:p>
          <a:p>
            <a:r>
              <a:rPr lang="en-US" dirty="0"/>
              <a:t>Recall and rotate to a preset angular position.</a:t>
            </a:r>
          </a:p>
          <a:p>
            <a:r>
              <a:rPr lang="en-US" dirty="0"/>
              <a:t>Require a safety button to be depressed to operate the system.</a:t>
            </a:r>
          </a:p>
          <a:p>
            <a:r>
              <a:rPr lang="en-US" dirty="0"/>
              <a:t>Be operated from a control panel separated from the rotating portion of the system</a:t>
            </a:r>
          </a:p>
          <a:p>
            <a:r>
              <a:rPr lang="en-US" dirty="0"/>
              <a:t>Support up to max load of 500 kilograms.</a:t>
            </a:r>
          </a:p>
          <a:p>
            <a:r>
              <a:rPr lang="en-US" dirty="0"/>
              <a:t>Rotate a load 360˚ around the horizontal axis.</a:t>
            </a:r>
          </a:p>
        </p:txBody>
      </p:sp>
    </p:spTree>
    <p:extLst>
      <p:ext uri="{BB962C8B-B14F-4D97-AF65-F5344CB8AC3E}">
        <p14:creationId xmlns:p14="http://schemas.microsoft.com/office/powerpoint/2010/main" val="3022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 diagram – hardware systems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9C55C4-8657-48E8-84D1-66F46785DD13}"/>
              </a:ext>
            </a:extLst>
          </p:cNvPr>
          <p:cNvSpPr/>
          <p:nvPr/>
        </p:nvSpPr>
        <p:spPr>
          <a:xfrm>
            <a:off x="3683000" y="5220292"/>
            <a:ext cx="1784350" cy="9080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5A40AF-8548-4A81-AB9C-8E3E5D47F4B3}"/>
              </a:ext>
            </a:extLst>
          </p:cNvPr>
          <p:cNvSpPr/>
          <p:nvPr/>
        </p:nvSpPr>
        <p:spPr>
          <a:xfrm>
            <a:off x="6673850" y="5220292"/>
            <a:ext cx="1784350" cy="9080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D1C76-426E-468B-817F-4CBA84A7D5D4}"/>
              </a:ext>
            </a:extLst>
          </p:cNvPr>
          <p:cNvSpPr/>
          <p:nvPr/>
        </p:nvSpPr>
        <p:spPr>
          <a:xfrm>
            <a:off x="4013200" y="4204292"/>
            <a:ext cx="1098550" cy="5397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64EC8E-80A8-42D2-9F63-65F121283637}"/>
              </a:ext>
            </a:extLst>
          </p:cNvPr>
          <p:cNvSpPr/>
          <p:nvPr/>
        </p:nvSpPr>
        <p:spPr>
          <a:xfrm>
            <a:off x="5467350" y="2489792"/>
            <a:ext cx="1117600" cy="104775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75374C-DCB0-47B5-A0FF-99A3525130C1}"/>
              </a:ext>
            </a:extLst>
          </p:cNvPr>
          <p:cNvCxnSpPr/>
          <p:nvPr/>
        </p:nvCxnSpPr>
        <p:spPr>
          <a:xfrm>
            <a:off x="5467350" y="5645742"/>
            <a:ext cx="1174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E285F-03E7-4EFD-8F3C-6324783AEC12}"/>
              </a:ext>
            </a:extLst>
          </p:cNvPr>
          <p:cNvCxnSpPr/>
          <p:nvPr/>
        </p:nvCxnSpPr>
        <p:spPr>
          <a:xfrm flipV="1">
            <a:off x="4533900" y="4744042"/>
            <a:ext cx="0" cy="476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051847B-90A8-4E0A-9B08-84C91F69AAB6}"/>
              </a:ext>
            </a:extLst>
          </p:cNvPr>
          <p:cNvCxnSpPr/>
          <p:nvPr/>
        </p:nvCxnSpPr>
        <p:spPr>
          <a:xfrm flipV="1">
            <a:off x="4533900" y="3061292"/>
            <a:ext cx="933450" cy="1143000"/>
          </a:xfrm>
          <a:prstGeom prst="bentConnector3">
            <a:avLst>
              <a:gd name="adj1" fmla="val 170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6E882A-C379-483A-A2B9-7089C80C9004}"/>
              </a:ext>
            </a:extLst>
          </p:cNvPr>
          <p:cNvCxnSpPr/>
          <p:nvPr/>
        </p:nvCxnSpPr>
        <p:spPr>
          <a:xfrm flipH="1" flipV="1">
            <a:off x="5111750" y="4470992"/>
            <a:ext cx="1746250" cy="749300"/>
          </a:xfrm>
          <a:prstGeom prst="bentConnector3">
            <a:avLst>
              <a:gd name="adj1" fmla="val -236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CFAD62-7E06-48D1-9892-2171385A29B1}"/>
              </a:ext>
            </a:extLst>
          </p:cNvPr>
          <p:cNvCxnSpPr/>
          <p:nvPr/>
        </p:nvCxnSpPr>
        <p:spPr>
          <a:xfrm flipH="1" flipV="1">
            <a:off x="6584950" y="3029542"/>
            <a:ext cx="1873250" cy="2578100"/>
          </a:xfrm>
          <a:prstGeom prst="bentConnector3">
            <a:avLst>
              <a:gd name="adj1" fmla="val -15435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FA256D9C-1AF7-4E49-96D5-15F9E534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2893017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FDFC7AB8-E41B-411F-80D0-0EFF79B0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4356778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E-STOP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9F0B9E-1EEC-4740-83FE-9DE0B81DFBC6}"/>
              </a:ext>
            </a:extLst>
          </p:cNvPr>
          <p:cNvCxnSpPr/>
          <p:nvPr/>
        </p:nvCxnSpPr>
        <p:spPr>
          <a:xfrm>
            <a:off x="3086100" y="5645742"/>
            <a:ext cx="596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5">
            <a:extLst>
              <a:ext uri="{FF2B5EF4-FFF2-40B4-BE49-F238E27FC236}">
                <a16:creationId xmlns:a16="http://schemas.microsoft.com/office/drawing/2014/main" id="{10FD5689-9D0E-46DB-B8DB-6FD558F3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5359180"/>
            <a:ext cx="11620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endParaRPr kumimoji="0" lang="en-CA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endParaRPr kumimoji="0" lang="en-CA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EC367096-3388-4905-B651-AA589B4B2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5441358"/>
            <a:ext cx="88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CONTROL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02453057-9EB5-4B83-AF1C-F3C7C3FC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52" y="5426798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230 VAC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3664344-91F8-4BDD-AAA6-A87BEB28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046" y="4864749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230 VAC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20AD66F-7477-40EA-9E97-67897417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2826342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230 VAC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F10D7EA-F96D-4C59-900A-FB6253826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34345"/>
            <a:ext cx="15938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SIGNAL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3860CFB-01C9-48D2-80BA-C3A4C081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25" y="2796041"/>
            <a:ext cx="15938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SIGNAL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F74947A5-053A-4934-8FD9-37DA1FCC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426798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VDC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18EEF24-1B3C-4C53-B46C-2383C270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0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8A834EA6-F431-4175-9AD3-C4C29EF2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832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5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Widescreen</PresentationFormat>
  <Paragraphs>139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Wingdings 2</vt:lpstr>
      <vt:lpstr>Dividend</vt:lpstr>
      <vt:lpstr>Robotic positioner</vt:lpstr>
      <vt:lpstr>Overview</vt:lpstr>
      <vt:lpstr>Problem description</vt:lpstr>
      <vt:lpstr>Problem Statement</vt:lpstr>
      <vt:lpstr>Why is this important?</vt:lpstr>
      <vt:lpstr>Requirements analysis</vt:lpstr>
      <vt:lpstr>Design constraints/requirements</vt:lpstr>
      <vt:lpstr>System design</vt:lpstr>
      <vt:lpstr>System diagram – hardware systems</vt:lpstr>
      <vt:lpstr>System diagram – software diagram</vt:lpstr>
      <vt:lpstr>Detailed design &amp; testing</vt:lpstr>
      <vt:lpstr>Remote </vt:lpstr>
      <vt:lpstr>Motor control</vt:lpstr>
      <vt:lpstr>Motor Control</vt:lpstr>
      <vt:lpstr>Motor Positioning</vt:lpstr>
      <vt:lpstr>Emergency stop</vt:lpstr>
      <vt:lpstr>Software - code</vt:lpstr>
      <vt:lpstr>Proof of concept testing</vt:lpstr>
      <vt:lpstr>Demonstration</vt:lpstr>
      <vt:lpstr>Design discussion</vt:lpstr>
      <vt:lpstr>Challenges faced </vt:lpstr>
      <vt:lpstr>Mechanical binding</vt:lpstr>
      <vt:lpstr>noise </vt:lpstr>
      <vt:lpstr>Avoidable mistakes</vt:lpstr>
      <vt:lpstr>Covid-19</vt:lpstr>
      <vt:lpstr>Current system limitations</vt:lpstr>
      <vt:lpstr>Future Design work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2020-03-22T00:15:52Z</dcterms:created>
  <dcterms:modified xsi:type="dcterms:W3CDTF">2020-03-22T17:05:18Z</dcterms:modified>
</cp:coreProperties>
</file>