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257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4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D797CE1-B3BC-05B3-7EFB-77E24CA99EC4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DEA9A-3289-7724-A041-81BA74124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9B430-F1A6-D15F-5325-A6ECC8054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6F5E0-5700-9B75-900A-DACA5FE2B975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3529-812D-C430-F6D0-F29A1FE550F2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1808693" y="1463496"/>
            <a:ext cx="5306759" cy="1436061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spc="-1" dirty="0">
                <a:solidFill>
                  <a:schemeClr val="bg1"/>
                </a:solidFill>
                <a:latin typeface="Calibri"/>
              </a:rPr>
              <a:t>Admission Prediction Using Machine Learning</a:t>
            </a:r>
          </a:p>
          <a:p>
            <a:pPr algn="ctr">
              <a:lnSpc>
                <a:spcPct val="90000"/>
              </a:lnSpc>
            </a:pPr>
            <a:r>
              <a:rPr lang="en-US" sz="1800" b="1" spc="-1" dirty="0">
                <a:solidFill>
                  <a:schemeClr val="bg1"/>
                </a:solidFill>
                <a:latin typeface="Calibri"/>
              </a:rPr>
              <a:t>A Data Driven Approach for Graduate Admission</a:t>
            </a:r>
          </a:p>
          <a:p>
            <a:pPr algn="ctr">
              <a:lnSpc>
                <a:spcPct val="90000"/>
              </a:lnSpc>
            </a:pPr>
            <a:r>
              <a:rPr lang="en-US" sz="2000" spc="-1" dirty="0">
                <a:solidFill>
                  <a:schemeClr val="bg1"/>
                </a:solidFill>
                <a:latin typeface="Calibri"/>
              </a:rPr>
              <a:t>Team ID –  CU_CP_Team_4189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691800" y="303636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454" y="592179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4085" y="564889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532" y="501568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952257" y="501568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712265" y="564890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353235" y="3389174"/>
            <a:ext cx="35244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Team Leader Name-Jay </a:t>
            </a:r>
            <a:r>
              <a:rPr lang="en-IN" sz="1600" dirty="0" err="1">
                <a:solidFill>
                  <a:schemeClr val="bg1"/>
                </a:solidFill>
              </a:rPr>
              <a:t>Bombatkar</a:t>
            </a:r>
            <a:endParaRPr lang="en-IN" sz="1600" dirty="0">
              <a:solidFill>
                <a:schemeClr val="bg1"/>
              </a:solidFill>
            </a:endParaRPr>
          </a:p>
          <a:p>
            <a:pPr lvl="5"/>
            <a:r>
              <a:rPr lang="en-IN" sz="1600" dirty="0">
                <a:solidFill>
                  <a:schemeClr val="bg1"/>
                </a:solidFill>
              </a:rPr>
              <a:t>Team Members -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  Shreekar </a:t>
            </a:r>
            <a:r>
              <a:rPr lang="en-IN" sz="1600" dirty="0" err="1">
                <a:solidFill>
                  <a:schemeClr val="bg1"/>
                </a:solidFill>
              </a:rPr>
              <a:t>Varpe</a:t>
            </a:r>
            <a:endParaRPr lang="en-IN" sz="1600" dirty="0">
              <a:solidFill>
                <a:schemeClr val="bg1"/>
              </a:solidFill>
            </a:endParaRPr>
          </a:p>
          <a:p>
            <a:pPr lvl="5"/>
            <a:r>
              <a:rPr lang="en-IN" sz="1600" dirty="0">
                <a:solidFill>
                  <a:schemeClr val="bg1"/>
                </a:solidFill>
              </a:rPr>
              <a:t>  Rohidas </a:t>
            </a:r>
            <a:r>
              <a:rPr lang="en-IN" sz="1600" dirty="0" err="1">
                <a:solidFill>
                  <a:schemeClr val="bg1"/>
                </a:solidFill>
              </a:rPr>
              <a:t>Shivade</a:t>
            </a:r>
            <a:endParaRPr lang="en-IN" sz="1600" dirty="0">
              <a:solidFill>
                <a:schemeClr val="bg1"/>
              </a:solidFill>
            </a:endParaRPr>
          </a:p>
          <a:p>
            <a:pPr lvl="5"/>
            <a:r>
              <a:rPr lang="en-IN" sz="1600" dirty="0">
                <a:solidFill>
                  <a:schemeClr val="bg1"/>
                </a:solidFill>
              </a:rPr>
              <a:t>  Umesh Wakadkar</a:t>
            </a:r>
          </a:p>
          <a:p>
            <a:pPr lvl="5"/>
            <a:r>
              <a:rPr lang="en-IN" sz="1600" dirty="0">
                <a:solidFill>
                  <a:schemeClr val="bg1"/>
                </a:solidFill>
              </a:rPr>
              <a:t>  Harsh </a:t>
            </a:r>
            <a:r>
              <a:rPr lang="en-IN" sz="1600" dirty="0" err="1">
                <a:solidFill>
                  <a:schemeClr val="bg1"/>
                </a:solidFill>
              </a:rPr>
              <a:t>guntuk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Future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223BE-96BE-1698-EACC-1B0FCE221067}"/>
              </a:ext>
            </a:extLst>
          </p:cNvPr>
          <p:cNvSpPr txBox="1"/>
          <p:nvPr/>
        </p:nvSpPr>
        <p:spPr>
          <a:xfrm>
            <a:off x="718458" y="121953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dataset with more universities and student profiles.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mprove</a:t>
            </a:r>
            <a:r>
              <a:rPr lang="en-US" dirty="0"/>
              <a:t> accuracy using deep learning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as a web-based or mobile application for student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867160"/>
            <a:ext cx="3009530" cy="21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b="1">
                <a:solidFill>
                  <a:srgbClr val="213163"/>
                </a:solidFill>
              </a:rPr>
              <a:t>Project Objectives</a:t>
            </a:r>
            <a:endParaRPr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A23-A691-BBFF-54D8-448548EF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64822" y="1365005"/>
            <a:ext cx="384516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Project Overview – Introduction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Wow Factor in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Modelling/Block Diagram/Flow of Project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Result/outcomes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59B53-FD78-6842-A9F7-9111A6FE0A51}"/>
              </a:ext>
            </a:extLst>
          </p:cNvPr>
          <p:cNvSpPr txBox="1"/>
          <p:nvPr/>
        </p:nvSpPr>
        <p:spPr>
          <a:xfrm>
            <a:off x="612321" y="1317503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Predict the chances of a student getting admission into a graduate program based on academic and research factors like GRE score, TOEFL score, CGPA, University Rating, SOP, LOR, and research experience.</a:t>
            </a:r>
          </a:p>
        </p:txBody>
      </p:sp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Project overview -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EFFBC-E6CE-377A-CD7A-37315518BD8B}"/>
              </a:ext>
            </a:extLst>
          </p:cNvPr>
          <p:cNvSpPr txBox="1"/>
          <p:nvPr/>
        </p:nvSpPr>
        <p:spPr>
          <a:xfrm>
            <a:off x="783772" y="118675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The dataset contains 500 records of student admission data.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 Features include GRE Score, TOEFL Score, CGPA, SOP, LOR, University Rating, Research Experience.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The target variable is 'Chance of Admit', a probability score ranging from 0 to 1</a:t>
            </a:r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End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84877-571A-3313-B8F5-1EFE469DFDDE}"/>
              </a:ext>
            </a:extLst>
          </p:cNvPr>
          <p:cNvSpPr txBox="1"/>
          <p:nvPr/>
        </p:nvSpPr>
        <p:spPr>
          <a:xfrm>
            <a:off x="816429" y="118675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University Admission Committees - To assist in candidate evaluation.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 Students - To estimate their admission chances and improve weak areas.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 Educational Consultants - To provide better guidance to applicants.</a:t>
            </a:r>
          </a:p>
        </p:txBody>
      </p:sp>
    </p:spTree>
    <p:extLst>
      <p:ext uri="{BB962C8B-B14F-4D97-AF65-F5344CB8AC3E}">
        <p14:creationId xmlns:p14="http://schemas.microsoft.com/office/powerpoint/2010/main" val="111932680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Wow Factor in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44F22-F7FA-8766-DE55-92CD7B1B4FDF}"/>
              </a:ext>
            </a:extLst>
          </p:cNvPr>
          <p:cNvSpPr txBox="1"/>
          <p:nvPr/>
        </p:nvSpPr>
        <p:spPr>
          <a:xfrm>
            <a:off x="628650" y="1105232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Provides real-time admission probability prediction.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Helps students improve their chances by analyzing important factors.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Can be integrated into university application portals for instant feedback.</a:t>
            </a:r>
          </a:p>
        </p:txBody>
      </p:sp>
    </p:spTree>
    <p:extLst>
      <p:ext uri="{BB962C8B-B14F-4D97-AF65-F5344CB8AC3E}">
        <p14:creationId xmlns:p14="http://schemas.microsoft.com/office/powerpoint/2010/main" val="38743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392441" y="1136184"/>
            <a:ext cx="81852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</a:t>
            </a:r>
            <a:r>
              <a:rPr lang="en-US" sz="1800" dirty="0"/>
              <a:t>Explored multiple machine learning algorithms: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Support Vector Machine</a:t>
            </a:r>
          </a:p>
          <a:p>
            <a:r>
              <a:rPr lang="en-US" sz="1800" dirty="0"/>
              <a:t>2.Chose the best model based on evaluation metrics like accuracy and mean squared error.</a:t>
            </a:r>
          </a:p>
          <a:p>
            <a:r>
              <a:rPr lang="en-US" sz="1800" dirty="0"/>
              <a:t>3. Split data into training (80%) and testing (20%) sets.</a:t>
            </a:r>
          </a:p>
        </p:txBody>
      </p:sp>
    </p:spTree>
    <p:extLst>
      <p:ext uri="{BB962C8B-B14F-4D97-AF65-F5344CB8AC3E}">
        <p14:creationId xmlns:p14="http://schemas.microsoft.com/office/powerpoint/2010/main" val="35956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Result / Outcomes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479394" y="1017725"/>
            <a:ext cx="81852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Achieved high prediction accuracy (~90%) with the Random Forest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findings:</a:t>
            </a:r>
          </a:p>
          <a:p>
            <a:pPr lvl="2" algn="just"/>
            <a:r>
              <a:rPr lang="en-US" sz="1600" dirty="0"/>
              <a:t>        -  CGPA, GRE Score, and Research Experience had the highest impact      on admission chances.</a:t>
            </a:r>
          </a:p>
          <a:p>
            <a:pPr lvl="2"/>
            <a:r>
              <a:rPr lang="en-US" sz="1600" dirty="0"/>
              <a:t>       - SOP and LOR scores had a moderate effect.</a:t>
            </a:r>
          </a:p>
          <a:p>
            <a:pPr lvl="2"/>
            <a:r>
              <a:rPr lang="en-US" sz="1600" dirty="0"/>
              <a:t>         - University Rating played a secondary role.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B7428-DDBE-281D-B626-FBE9E5B0CF21}"/>
              </a:ext>
            </a:extLst>
          </p:cNvPr>
          <p:cNvSpPr txBox="1"/>
          <p:nvPr/>
        </p:nvSpPr>
        <p:spPr>
          <a:xfrm>
            <a:off x="767443" y="118675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Successfully built a predictive model for graduate admissions.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students make informed decisions about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improvements can enhance accuracy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398</Words>
  <Application>Microsoft Office PowerPoint</Application>
  <PresentationFormat>On-screen Show (16:9)</PresentationFormat>
  <Paragraphs>59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PowerPoint Presentation</vt:lpstr>
      <vt:lpstr>Project Objectives</vt:lpstr>
      <vt:lpstr>Problem Statement</vt:lpstr>
      <vt:lpstr>Project overview - Introduction</vt:lpstr>
      <vt:lpstr>End User</vt:lpstr>
      <vt:lpstr>Wow Factor in Solution</vt:lpstr>
      <vt:lpstr>Modelling</vt:lpstr>
      <vt:lpstr>Result / Outcomes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Umesh Wakadkar</cp:lastModifiedBy>
  <cp:revision>13</cp:revision>
  <dcterms:modified xsi:type="dcterms:W3CDTF">2025-03-25T03:05:46Z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