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43" r:id="rId3"/>
    <p:sldId id="318" r:id="rId4"/>
    <p:sldId id="317" r:id="rId5"/>
    <p:sldId id="319" r:id="rId6"/>
    <p:sldId id="320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5" r:id="rId17"/>
    <p:sldId id="267" r:id="rId18"/>
    <p:sldId id="268" r:id="rId19"/>
    <p:sldId id="269" r:id="rId20"/>
    <p:sldId id="270" r:id="rId21"/>
    <p:sldId id="271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44" r:id="rId32"/>
    <p:sldId id="331" r:id="rId33"/>
    <p:sldId id="332" r:id="rId34"/>
    <p:sldId id="334" r:id="rId35"/>
    <p:sldId id="333" r:id="rId36"/>
    <p:sldId id="335" r:id="rId37"/>
    <p:sldId id="336" r:id="rId38"/>
    <p:sldId id="337" r:id="rId39"/>
    <p:sldId id="338" r:id="rId40"/>
    <p:sldId id="339" r:id="rId41"/>
    <p:sldId id="340" r:id="rId42"/>
    <p:sldId id="272" r:id="rId43"/>
    <p:sldId id="273" r:id="rId44"/>
    <p:sldId id="279" r:id="rId45"/>
    <p:sldId id="278" r:id="rId46"/>
    <p:sldId id="281" r:id="rId47"/>
    <p:sldId id="280" r:id="rId48"/>
    <p:sldId id="275" r:id="rId49"/>
    <p:sldId id="276" r:id="rId50"/>
    <p:sldId id="277" r:id="rId51"/>
    <p:sldId id="283" r:id="rId52"/>
    <p:sldId id="342" r:id="rId53"/>
    <p:sldId id="308" r:id="rId54"/>
    <p:sldId id="309" r:id="rId55"/>
    <p:sldId id="310" r:id="rId56"/>
    <p:sldId id="312" r:id="rId57"/>
    <p:sldId id="313" r:id="rId58"/>
    <p:sldId id="311" r:id="rId59"/>
    <p:sldId id="314" r:id="rId60"/>
    <p:sldId id="315" r:id="rId61"/>
    <p:sldId id="346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C4E"/>
    <a:srgbClr val="FFFFFF"/>
    <a:srgbClr val="5AC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>
      <p:cViewPr varScale="1">
        <p:scale>
          <a:sx n="105" d="100"/>
          <a:sy n="105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3F50E-E0E4-48EC-BB57-5C6B072A14F3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45E1115-FAF7-4885-826C-EFFED54C2875}">
      <dgm:prSet phldrT="[文本]" custT="1"/>
      <dgm:spPr/>
      <dgm:t>
        <a:bodyPr/>
        <a:lstStyle/>
        <a:p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 NoSQL</a:t>
          </a:r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数据库</a:t>
          </a:r>
        </a:p>
      </dgm:t>
    </dgm:pt>
    <dgm:pt modelId="{798B30BA-D3A2-4894-A862-5C6105FF7539}" type="parTrans" cxnId="{5B51C8B6-EEFB-416D-B9C1-4F64772F655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0643581A-D82D-44C2-8257-CC76FF88E9DC}" type="sibTrans" cxnId="{5B51C8B6-EEFB-416D-B9C1-4F64772F6553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B458C7E4-BA3E-44F0-8E36-D481B1947A0B}">
      <dgm:prSet phldrT="[文本]" custT="1"/>
      <dgm:spPr/>
      <dgm:t>
        <a:bodyPr/>
        <a:lstStyle/>
        <a:p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</a:t>
          </a:r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Redis</a:t>
          </a:r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、</a:t>
          </a:r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MongoDB</a:t>
          </a:r>
          <a:endParaRPr lang="zh-CN" altLang="en-US" sz="20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207EF1D1-170E-4284-8810-46B635C4C336}" type="parTrans" cxnId="{5FA27670-4730-4C7C-8E75-4622F889F59B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F1FE4B02-1538-4874-8CE1-9DD6D4B44691}" type="sibTrans" cxnId="{5FA27670-4730-4C7C-8E75-4622F889F59B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C7970B9-8E28-43F6-B26F-7B635780D63D}">
      <dgm:prSet phldrT="[文本]" custT="1"/>
      <dgm:spPr/>
      <dgm:t>
        <a:bodyPr/>
        <a:lstStyle/>
        <a:p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3. </a:t>
          </a:r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云数据库</a:t>
          </a:r>
        </a:p>
      </dgm:t>
    </dgm:pt>
    <dgm:pt modelId="{49E63BDA-3526-40F0-9F24-DD7A4BDD7AEC}" type="parTrans" cxnId="{82A233B6-7F60-4107-BA31-29A619E82648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12EB529-092C-4F04-B731-AE0B0F824774}" type="sibTrans" cxnId="{82A233B6-7F60-4107-BA31-29A619E82648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67696974-A08B-4AD2-A5A7-FC1733DB3CAC}">
      <dgm:prSet phldrT="[文本]" custT="1"/>
      <dgm:spPr/>
      <dgm:t>
        <a:bodyPr/>
        <a:lstStyle/>
        <a:p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理论概念、云数据库产品</a:t>
          </a:r>
        </a:p>
      </dgm:t>
    </dgm:pt>
    <dgm:pt modelId="{B5073849-2246-443C-B7A0-187B939E9461}" type="parTrans" cxnId="{FDED3A30-D380-481B-96DD-176C76EEFBB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E3963E55-4286-4790-8A24-61370EC144B4}" type="sibTrans" cxnId="{FDED3A30-D380-481B-96DD-176C76EEFBB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8BD39AA1-52B4-4E7E-A0AE-4A340FDC2486}">
      <dgm:prSet custT="1"/>
      <dgm:spPr/>
      <dgm:t>
        <a:bodyPr/>
        <a:lstStyle/>
        <a:p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2. </a:t>
          </a:r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数据仓库</a:t>
          </a:r>
        </a:p>
      </dgm:t>
    </dgm:pt>
    <dgm:pt modelId="{48573E31-FD3A-4044-888C-8EF25BD0CA4C}" type="parTrans" cxnId="{7DBC9217-3BEE-4234-8C13-C2333AD7BED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73974D3D-9D08-4479-AE7B-724C4FB4A636}" type="sibTrans" cxnId="{7DBC9217-3BEE-4234-8C13-C2333AD7BEDC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F714C8DE-6AA9-4A9E-84EE-9231B63E4224}">
      <dgm:prSet custT="1"/>
      <dgm:spPr/>
      <dgm:t>
        <a:bodyPr/>
        <a:lstStyle/>
        <a:p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</a:t>
          </a:r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Hive</a:t>
          </a:r>
          <a:r>
            <a:rPr lang="zh-CN" altLang="en-US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、</a:t>
          </a:r>
          <a:r>
            <a:rPr lang="en-US" altLang="zh-CN" sz="2000">
              <a:latin typeface="Times New Roman" pitchFamily="18" charset="0"/>
              <a:ea typeface="华文中宋" pitchFamily="2" charset="-122"/>
              <a:cs typeface="Times New Roman" pitchFamily="18" charset="0"/>
            </a:rPr>
            <a:t>Impala</a:t>
          </a:r>
          <a:endParaRPr lang="zh-CN" altLang="en-US" sz="20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5AFE6E22-FC94-47D3-BE20-55AC5FF18BE0}" type="parTrans" cxnId="{ED76894F-2D72-4ED9-BD87-B2DCE56F7D9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A105A892-D4AD-47A6-86C0-2677F53191D8}" type="sibTrans" cxnId="{ED76894F-2D72-4ED9-BD87-B2DCE56F7D95}">
      <dgm:prSet/>
      <dgm:spPr/>
      <dgm:t>
        <a:bodyPr/>
        <a:lstStyle/>
        <a:p>
          <a:endParaRPr lang="zh-CN" altLang="en-US">
            <a:latin typeface="Times New Roman" pitchFamily="18" charset="0"/>
            <a:cs typeface="Times New Roman" pitchFamily="18" charset="0"/>
          </a:endParaRPr>
        </a:p>
      </dgm:t>
    </dgm:pt>
    <dgm:pt modelId="{C15A3021-F758-47A3-BB05-A4CCD2546753}" type="pres">
      <dgm:prSet presAssocID="{30E3F50E-E0E4-48EC-BB57-5C6B072A14F3}" presName="linear" presStyleCnt="0">
        <dgm:presLayoutVars>
          <dgm:animLvl val="lvl"/>
          <dgm:resizeHandles val="exact"/>
        </dgm:presLayoutVars>
      </dgm:prSet>
      <dgm:spPr/>
    </dgm:pt>
    <dgm:pt modelId="{1582B40F-0620-4C94-801F-8978614876DA}" type="pres">
      <dgm:prSet presAssocID="{145E1115-FAF7-4885-826C-EFFED54C28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D99B53-5335-4B78-B57D-0F59096F25D4}" type="pres">
      <dgm:prSet presAssocID="{145E1115-FAF7-4885-826C-EFFED54C2875}" presName="childText" presStyleLbl="revTx" presStyleIdx="0" presStyleCnt="3">
        <dgm:presLayoutVars>
          <dgm:bulletEnabled val="1"/>
        </dgm:presLayoutVars>
      </dgm:prSet>
      <dgm:spPr/>
    </dgm:pt>
    <dgm:pt modelId="{E3D5CCD1-5DD5-493C-BD8E-FAD458C468FA}" type="pres">
      <dgm:prSet presAssocID="{8BD39AA1-52B4-4E7E-A0AE-4A340FDC24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5903AE-1C95-462A-87CF-AAB46C19DEB7}" type="pres">
      <dgm:prSet presAssocID="{8BD39AA1-52B4-4E7E-A0AE-4A340FDC2486}" presName="childText" presStyleLbl="revTx" presStyleIdx="1" presStyleCnt="3">
        <dgm:presLayoutVars>
          <dgm:bulletEnabled val="1"/>
        </dgm:presLayoutVars>
      </dgm:prSet>
      <dgm:spPr/>
    </dgm:pt>
    <dgm:pt modelId="{E59FBD04-3D19-4AEE-9168-3EE7EAEFC7B2}" type="pres">
      <dgm:prSet presAssocID="{EC7970B9-8E28-43F6-B26F-7B635780D6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A80A91-FDBD-4404-80E8-6F1765BFF0B0}" type="pres">
      <dgm:prSet presAssocID="{EC7970B9-8E28-43F6-B26F-7B635780D63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1FC0615-D250-484C-AC7B-A554BBC40343}" type="presOf" srcId="{B458C7E4-BA3E-44F0-8E36-D481B1947A0B}" destId="{57D99B53-5335-4B78-B57D-0F59096F25D4}" srcOrd="0" destOrd="0" presId="urn:microsoft.com/office/officeart/2005/8/layout/vList2"/>
    <dgm:cxn modelId="{7DBC9217-3BEE-4234-8C13-C2333AD7BEDC}" srcId="{30E3F50E-E0E4-48EC-BB57-5C6B072A14F3}" destId="{8BD39AA1-52B4-4E7E-A0AE-4A340FDC2486}" srcOrd="1" destOrd="0" parTransId="{48573E31-FD3A-4044-888C-8EF25BD0CA4C}" sibTransId="{73974D3D-9D08-4479-AE7B-724C4FB4A636}"/>
    <dgm:cxn modelId="{24A00F25-233D-4AF2-A29C-4A112A6CF243}" type="presOf" srcId="{145E1115-FAF7-4885-826C-EFFED54C2875}" destId="{1582B40F-0620-4C94-801F-8978614876DA}" srcOrd="0" destOrd="0" presId="urn:microsoft.com/office/officeart/2005/8/layout/vList2"/>
    <dgm:cxn modelId="{FDED3A30-D380-481B-96DD-176C76EEFBBC}" srcId="{EC7970B9-8E28-43F6-B26F-7B635780D63D}" destId="{67696974-A08B-4AD2-A5A7-FC1733DB3CAC}" srcOrd="0" destOrd="0" parTransId="{B5073849-2246-443C-B7A0-187B939E9461}" sibTransId="{E3963E55-4286-4790-8A24-61370EC144B4}"/>
    <dgm:cxn modelId="{9D21A648-C314-4E89-B7C9-FFDC2D460D94}" type="presOf" srcId="{67696974-A08B-4AD2-A5A7-FC1733DB3CAC}" destId="{4DA80A91-FDBD-4404-80E8-6F1765BFF0B0}" srcOrd="0" destOrd="0" presId="urn:microsoft.com/office/officeart/2005/8/layout/vList2"/>
    <dgm:cxn modelId="{ED76894F-2D72-4ED9-BD87-B2DCE56F7D95}" srcId="{8BD39AA1-52B4-4E7E-A0AE-4A340FDC2486}" destId="{F714C8DE-6AA9-4A9E-84EE-9231B63E4224}" srcOrd="0" destOrd="0" parTransId="{5AFE6E22-FC94-47D3-BE20-55AC5FF18BE0}" sibTransId="{A105A892-D4AD-47A6-86C0-2677F53191D8}"/>
    <dgm:cxn modelId="{5FA27670-4730-4C7C-8E75-4622F889F59B}" srcId="{145E1115-FAF7-4885-826C-EFFED54C2875}" destId="{B458C7E4-BA3E-44F0-8E36-D481B1947A0B}" srcOrd="0" destOrd="0" parTransId="{207EF1D1-170E-4284-8810-46B635C4C336}" sibTransId="{F1FE4B02-1538-4874-8CE1-9DD6D4B44691}"/>
    <dgm:cxn modelId="{82A233B6-7F60-4107-BA31-29A619E82648}" srcId="{30E3F50E-E0E4-48EC-BB57-5C6B072A14F3}" destId="{EC7970B9-8E28-43F6-B26F-7B635780D63D}" srcOrd="2" destOrd="0" parTransId="{49E63BDA-3526-40F0-9F24-DD7A4BDD7AEC}" sibTransId="{612EB529-092C-4F04-B731-AE0B0F824774}"/>
    <dgm:cxn modelId="{5B51C8B6-EEFB-416D-B9C1-4F64772F6553}" srcId="{30E3F50E-E0E4-48EC-BB57-5C6B072A14F3}" destId="{145E1115-FAF7-4885-826C-EFFED54C2875}" srcOrd="0" destOrd="0" parTransId="{798B30BA-D3A2-4894-A862-5C6105FF7539}" sibTransId="{0643581A-D82D-44C2-8257-CC76FF88E9DC}"/>
    <dgm:cxn modelId="{EC8D92C5-3167-4B0C-BEE7-DDE1B4A1E57F}" type="presOf" srcId="{8BD39AA1-52B4-4E7E-A0AE-4A340FDC2486}" destId="{E3D5CCD1-5DD5-493C-BD8E-FAD458C468FA}" srcOrd="0" destOrd="0" presId="urn:microsoft.com/office/officeart/2005/8/layout/vList2"/>
    <dgm:cxn modelId="{3D1341D0-324F-4030-9258-1B7F153CB36C}" type="presOf" srcId="{30E3F50E-E0E4-48EC-BB57-5C6B072A14F3}" destId="{C15A3021-F758-47A3-BB05-A4CCD2546753}" srcOrd="0" destOrd="0" presId="urn:microsoft.com/office/officeart/2005/8/layout/vList2"/>
    <dgm:cxn modelId="{08B067D6-E214-45C8-BBCF-953F5CEDFFFA}" type="presOf" srcId="{F714C8DE-6AA9-4A9E-84EE-9231B63E4224}" destId="{015903AE-1C95-462A-87CF-AAB46C19DEB7}" srcOrd="0" destOrd="0" presId="urn:microsoft.com/office/officeart/2005/8/layout/vList2"/>
    <dgm:cxn modelId="{ACDA1BE3-7EB2-4784-929B-33C573C5D3F2}" type="presOf" srcId="{EC7970B9-8E28-43F6-B26F-7B635780D63D}" destId="{E59FBD04-3D19-4AEE-9168-3EE7EAEFC7B2}" srcOrd="0" destOrd="0" presId="urn:microsoft.com/office/officeart/2005/8/layout/vList2"/>
    <dgm:cxn modelId="{A87A70BB-35BB-45BB-B166-45244A510000}" type="presParOf" srcId="{C15A3021-F758-47A3-BB05-A4CCD2546753}" destId="{1582B40F-0620-4C94-801F-8978614876DA}" srcOrd="0" destOrd="0" presId="urn:microsoft.com/office/officeart/2005/8/layout/vList2"/>
    <dgm:cxn modelId="{C6DE6D1F-93CA-4207-8478-7DE9DA500A08}" type="presParOf" srcId="{C15A3021-F758-47A3-BB05-A4CCD2546753}" destId="{57D99B53-5335-4B78-B57D-0F59096F25D4}" srcOrd="1" destOrd="0" presId="urn:microsoft.com/office/officeart/2005/8/layout/vList2"/>
    <dgm:cxn modelId="{64CD5E91-0ECA-445A-B5C1-ADFC4885D8B9}" type="presParOf" srcId="{C15A3021-F758-47A3-BB05-A4CCD2546753}" destId="{E3D5CCD1-5DD5-493C-BD8E-FAD458C468FA}" srcOrd="2" destOrd="0" presId="urn:microsoft.com/office/officeart/2005/8/layout/vList2"/>
    <dgm:cxn modelId="{06856DEB-5AC4-451F-A851-ABD340F17A42}" type="presParOf" srcId="{C15A3021-F758-47A3-BB05-A4CCD2546753}" destId="{015903AE-1C95-462A-87CF-AAB46C19DEB7}" srcOrd="3" destOrd="0" presId="urn:microsoft.com/office/officeart/2005/8/layout/vList2"/>
    <dgm:cxn modelId="{6D99310B-E598-4253-85EA-FF58F0121736}" type="presParOf" srcId="{C15A3021-F758-47A3-BB05-A4CCD2546753}" destId="{E59FBD04-3D19-4AEE-9168-3EE7EAEFC7B2}" srcOrd="4" destOrd="0" presId="urn:microsoft.com/office/officeart/2005/8/layout/vList2"/>
    <dgm:cxn modelId="{7D6C98BA-4A49-40C1-A0E1-C7D1BC0F0919}" type="presParOf" srcId="{C15A3021-F758-47A3-BB05-A4CCD2546753}" destId="{4DA80A91-FDBD-4404-80E8-6F1765BFF0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A1CBF-55B9-4120-B974-74B95702DF1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EF889E2-5EE2-4ECA-A773-AFAEC3E73107}">
      <dgm:prSet phldrT="[文本]"/>
      <dgm:spPr/>
      <dgm:t>
        <a:bodyPr/>
        <a:lstStyle/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1.3.1 </a:t>
          </a:r>
        </a:p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Redis</a:t>
          </a:r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E775B64E-C763-4F0F-A5B7-728CA226FC1D}" type="parTrans" cxnId="{1BD89193-8A83-4C17-AEAF-F3EDEA91730E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F3946456-9430-4158-B79F-E4E626803AB3}" type="sibTrans" cxnId="{1BD89193-8A83-4C17-AEAF-F3EDEA91730E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94DD4455-7143-41B0-8DA4-299A12DF20E9}">
      <dgm:prSet phldrT="[文本]"/>
      <dgm:spPr/>
      <dgm:t>
        <a:bodyPr/>
        <a:lstStyle/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1.3.2</a:t>
          </a:r>
        </a:p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MongoDB</a:t>
          </a:r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DD4F5AE0-0082-470C-AB73-DF483713D78F}" type="parTrans" cxnId="{60537B8F-78AA-4CDE-9AA3-7FA9066F856B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7E02C306-F58E-4B1A-BDBF-294B98E06D20}" type="sibTrans" cxnId="{60537B8F-78AA-4CDE-9AA3-7FA9066F856B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EE0F0553-2B90-44DD-BBF3-1DBC23DAFB65}">
      <dgm:prSet phldrT="[文本]"/>
      <dgm:spPr/>
      <dgm:t>
        <a:bodyPr/>
        <a:lstStyle/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1.3.3</a:t>
          </a:r>
        </a:p>
        <a:p>
          <a:r>
            <a: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数据仓库</a:t>
          </a:r>
        </a:p>
      </dgm:t>
    </dgm:pt>
    <dgm:pt modelId="{74DF954D-282E-4487-ADE1-B9EE1217642F}" type="parTrans" cxnId="{CEFCD091-3FE7-4A15-A1FA-F779DD751541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03626501-5CD4-437E-ADFE-D9B045329034}" type="sibTrans" cxnId="{CEFCD091-3FE7-4A15-A1FA-F779DD751541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FDDF02C3-25A8-48C6-A361-A725B14F3E4A}">
      <dgm:prSet phldrT="[文本]"/>
      <dgm:spPr/>
      <dgm:t>
        <a:bodyPr/>
        <a:lstStyle/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1.3.4</a:t>
          </a:r>
        </a:p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Hive</a:t>
          </a:r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40EB6DB8-15CC-46D5-96EE-425B13C59268}" type="parTrans" cxnId="{76B417E0-7A7C-4744-92CF-3707DD76D0F4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90CE4E7D-F33C-41D6-92AE-87F65CFF82E1}" type="sibTrans" cxnId="{76B417E0-7A7C-4744-92CF-3707DD76D0F4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D9769B68-C2D5-4558-935F-E92B0728E8CD}">
      <dgm:prSet phldrT="[文本]"/>
      <dgm:spPr/>
      <dgm:t>
        <a:bodyPr/>
        <a:lstStyle/>
        <a:p>
          <a:r>
            <a:rPr lang="en-US" altLang="zh-CN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1.3.5</a:t>
          </a:r>
        </a:p>
        <a:p>
          <a:r>
            <a:rPr lang="zh-CN" altLang="en-US">
              <a:latin typeface="Times New Roman" pitchFamily="18" charset="0"/>
              <a:ea typeface="华文中宋" pitchFamily="2" charset="-122"/>
              <a:cs typeface="Times New Roman" pitchFamily="18" charset="0"/>
            </a:rPr>
            <a:t>云数据库</a:t>
          </a:r>
        </a:p>
      </dgm:t>
    </dgm:pt>
    <dgm:pt modelId="{1B085BAC-84A5-46A5-BF4B-8C4BEBEB04BA}" type="parTrans" cxnId="{0B124FD2-CD16-471E-B4F7-526DBD2854D3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C6142ACE-D2B1-4FDF-A7BD-25563741744F}" type="sibTrans" cxnId="{0B124FD2-CD16-471E-B4F7-526DBD2854D3}">
      <dgm:prSet/>
      <dgm:spPr/>
      <dgm:t>
        <a:bodyPr/>
        <a:lstStyle/>
        <a:p>
          <a:endParaRPr lang="zh-CN" altLang="en-US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gm:t>
    </dgm:pt>
    <dgm:pt modelId="{2590ECE2-E940-4BB8-86BF-F49ABDFC4AEA}" type="pres">
      <dgm:prSet presAssocID="{4A2A1CBF-55B9-4120-B974-74B95702DF14}" presName="Name0" presStyleCnt="0">
        <dgm:presLayoutVars>
          <dgm:dir/>
          <dgm:resizeHandles val="exact"/>
        </dgm:presLayoutVars>
      </dgm:prSet>
      <dgm:spPr/>
    </dgm:pt>
    <dgm:pt modelId="{329C3D55-BFFE-4B55-891E-1C46ABC680D7}" type="pres">
      <dgm:prSet presAssocID="{BEF889E2-5EE2-4ECA-A773-AFAEC3E73107}" presName="Name5" presStyleLbl="vennNode1" presStyleIdx="0" presStyleCnt="5">
        <dgm:presLayoutVars>
          <dgm:bulletEnabled val="1"/>
        </dgm:presLayoutVars>
      </dgm:prSet>
      <dgm:spPr/>
    </dgm:pt>
    <dgm:pt modelId="{F77960A9-DFBE-4B52-B86C-DD3F001D872D}" type="pres">
      <dgm:prSet presAssocID="{F3946456-9430-4158-B79F-E4E626803AB3}" presName="space" presStyleCnt="0"/>
      <dgm:spPr/>
    </dgm:pt>
    <dgm:pt modelId="{2AA551E2-D735-427E-8729-3ED69C1DE2F7}" type="pres">
      <dgm:prSet presAssocID="{94DD4455-7143-41B0-8DA4-299A12DF20E9}" presName="Name5" presStyleLbl="vennNode1" presStyleIdx="1" presStyleCnt="5">
        <dgm:presLayoutVars>
          <dgm:bulletEnabled val="1"/>
        </dgm:presLayoutVars>
      </dgm:prSet>
      <dgm:spPr/>
    </dgm:pt>
    <dgm:pt modelId="{28F6ACC4-5CA8-43DD-89A5-BE8C485B6A30}" type="pres">
      <dgm:prSet presAssocID="{7E02C306-F58E-4B1A-BDBF-294B98E06D20}" presName="space" presStyleCnt="0"/>
      <dgm:spPr/>
    </dgm:pt>
    <dgm:pt modelId="{1FD0373C-5183-4ABC-BCCF-386E935F8E14}" type="pres">
      <dgm:prSet presAssocID="{EE0F0553-2B90-44DD-BBF3-1DBC23DAFB65}" presName="Name5" presStyleLbl="vennNode1" presStyleIdx="2" presStyleCnt="5">
        <dgm:presLayoutVars>
          <dgm:bulletEnabled val="1"/>
        </dgm:presLayoutVars>
      </dgm:prSet>
      <dgm:spPr/>
    </dgm:pt>
    <dgm:pt modelId="{C95D3D0C-9DC9-4522-BB14-C7EEF5C45D93}" type="pres">
      <dgm:prSet presAssocID="{03626501-5CD4-437E-ADFE-D9B045329034}" presName="space" presStyleCnt="0"/>
      <dgm:spPr/>
    </dgm:pt>
    <dgm:pt modelId="{F8DD5588-2915-4914-9453-0ADC3F88B989}" type="pres">
      <dgm:prSet presAssocID="{FDDF02C3-25A8-48C6-A361-A725B14F3E4A}" presName="Name5" presStyleLbl="vennNode1" presStyleIdx="3" presStyleCnt="5">
        <dgm:presLayoutVars>
          <dgm:bulletEnabled val="1"/>
        </dgm:presLayoutVars>
      </dgm:prSet>
      <dgm:spPr/>
    </dgm:pt>
    <dgm:pt modelId="{DED53E22-7F7E-46EB-B98D-4304AF007929}" type="pres">
      <dgm:prSet presAssocID="{90CE4E7D-F33C-41D6-92AE-87F65CFF82E1}" presName="space" presStyleCnt="0"/>
      <dgm:spPr/>
    </dgm:pt>
    <dgm:pt modelId="{340D7729-F6FE-40E9-9D4B-F1FD3CA51819}" type="pres">
      <dgm:prSet presAssocID="{D9769B68-C2D5-4558-935F-E92B0728E8CD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0ECA6E66-6AB2-4463-97B9-7D029C3CFF91}" type="presOf" srcId="{94DD4455-7143-41B0-8DA4-299A12DF20E9}" destId="{2AA551E2-D735-427E-8729-3ED69C1DE2F7}" srcOrd="0" destOrd="0" presId="urn:microsoft.com/office/officeart/2005/8/layout/venn3"/>
    <dgm:cxn modelId="{06A09975-2A23-4B21-9FC9-43A1AD955D83}" type="presOf" srcId="{4A2A1CBF-55B9-4120-B974-74B95702DF14}" destId="{2590ECE2-E940-4BB8-86BF-F49ABDFC4AEA}" srcOrd="0" destOrd="0" presId="urn:microsoft.com/office/officeart/2005/8/layout/venn3"/>
    <dgm:cxn modelId="{EAE0E97A-F30F-4BE7-8910-43594E07D641}" type="presOf" srcId="{FDDF02C3-25A8-48C6-A361-A725B14F3E4A}" destId="{F8DD5588-2915-4914-9453-0ADC3F88B989}" srcOrd="0" destOrd="0" presId="urn:microsoft.com/office/officeart/2005/8/layout/venn3"/>
    <dgm:cxn modelId="{C410BA87-6FF1-4AB5-AAD5-4C293C717DCF}" type="presOf" srcId="{D9769B68-C2D5-4558-935F-E92B0728E8CD}" destId="{340D7729-F6FE-40E9-9D4B-F1FD3CA51819}" srcOrd="0" destOrd="0" presId="urn:microsoft.com/office/officeart/2005/8/layout/venn3"/>
    <dgm:cxn modelId="{DDF1118A-09BC-4B1A-A436-48B46B108532}" type="presOf" srcId="{BEF889E2-5EE2-4ECA-A773-AFAEC3E73107}" destId="{329C3D55-BFFE-4B55-891E-1C46ABC680D7}" srcOrd="0" destOrd="0" presId="urn:microsoft.com/office/officeart/2005/8/layout/venn3"/>
    <dgm:cxn modelId="{60537B8F-78AA-4CDE-9AA3-7FA9066F856B}" srcId="{4A2A1CBF-55B9-4120-B974-74B95702DF14}" destId="{94DD4455-7143-41B0-8DA4-299A12DF20E9}" srcOrd="1" destOrd="0" parTransId="{DD4F5AE0-0082-470C-AB73-DF483713D78F}" sibTransId="{7E02C306-F58E-4B1A-BDBF-294B98E06D20}"/>
    <dgm:cxn modelId="{CEFCD091-3FE7-4A15-A1FA-F779DD751541}" srcId="{4A2A1CBF-55B9-4120-B974-74B95702DF14}" destId="{EE0F0553-2B90-44DD-BBF3-1DBC23DAFB65}" srcOrd="2" destOrd="0" parTransId="{74DF954D-282E-4487-ADE1-B9EE1217642F}" sibTransId="{03626501-5CD4-437E-ADFE-D9B045329034}"/>
    <dgm:cxn modelId="{1BD89193-8A83-4C17-AEAF-F3EDEA91730E}" srcId="{4A2A1CBF-55B9-4120-B974-74B95702DF14}" destId="{BEF889E2-5EE2-4ECA-A773-AFAEC3E73107}" srcOrd="0" destOrd="0" parTransId="{E775B64E-C763-4F0F-A5B7-728CA226FC1D}" sibTransId="{F3946456-9430-4158-B79F-E4E626803AB3}"/>
    <dgm:cxn modelId="{0B124FD2-CD16-471E-B4F7-526DBD2854D3}" srcId="{4A2A1CBF-55B9-4120-B974-74B95702DF14}" destId="{D9769B68-C2D5-4558-935F-E92B0728E8CD}" srcOrd="4" destOrd="0" parTransId="{1B085BAC-84A5-46A5-BF4B-8C4BEBEB04BA}" sibTransId="{C6142ACE-D2B1-4FDF-A7BD-25563741744F}"/>
    <dgm:cxn modelId="{76B417E0-7A7C-4744-92CF-3707DD76D0F4}" srcId="{4A2A1CBF-55B9-4120-B974-74B95702DF14}" destId="{FDDF02C3-25A8-48C6-A361-A725B14F3E4A}" srcOrd="3" destOrd="0" parTransId="{40EB6DB8-15CC-46D5-96EE-425B13C59268}" sibTransId="{90CE4E7D-F33C-41D6-92AE-87F65CFF82E1}"/>
    <dgm:cxn modelId="{373E72F4-3809-4FCC-B586-AB274CEC230E}" type="presOf" srcId="{EE0F0553-2B90-44DD-BBF3-1DBC23DAFB65}" destId="{1FD0373C-5183-4ABC-BCCF-386E935F8E14}" srcOrd="0" destOrd="0" presId="urn:microsoft.com/office/officeart/2005/8/layout/venn3"/>
    <dgm:cxn modelId="{19CB1169-DB2F-48B4-9E0B-DB38B461ADAE}" type="presParOf" srcId="{2590ECE2-E940-4BB8-86BF-F49ABDFC4AEA}" destId="{329C3D55-BFFE-4B55-891E-1C46ABC680D7}" srcOrd="0" destOrd="0" presId="urn:microsoft.com/office/officeart/2005/8/layout/venn3"/>
    <dgm:cxn modelId="{0ACB2E20-2ADC-4A79-9AA2-72D093B6F760}" type="presParOf" srcId="{2590ECE2-E940-4BB8-86BF-F49ABDFC4AEA}" destId="{F77960A9-DFBE-4B52-B86C-DD3F001D872D}" srcOrd="1" destOrd="0" presId="urn:microsoft.com/office/officeart/2005/8/layout/venn3"/>
    <dgm:cxn modelId="{6169B06C-6BD8-4330-9BC6-9C6695DAF1BC}" type="presParOf" srcId="{2590ECE2-E940-4BB8-86BF-F49ABDFC4AEA}" destId="{2AA551E2-D735-427E-8729-3ED69C1DE2F7}" srcOrd="2" destOrd="0" presId="urn:microsoft.com/office/officeart/2005/8/layout/venn3"/>
    <dgm:cxn modelId="{1E49D7BC-C2B8-4CEC-8C43-37B5564D398B}" type="presParOf" srcId="{2590ECE2-E940-4BB8-86BF-F49ABDFC4AEA}" destId="{28F6ACC4-5CA8-43DD-89A5-BE8C485B6A30}" srcOrd="3" destOrd="0" presId="urn:microsoft.com/office/officeart/2005/8/layout/venn3"/>
    <dgm:cxn modelId="{B7612626-24A0-4F52-B269-4E00EEF2552A}" type="presParOf" srcId="{2590ECE2-E940-4BB8-86BF-F49ABDFC4AEA}" destId="{1FD0373C-5183-4ABC-BCCF-386E935F8E14}" srcOrd="4" destOrd="0" presId="urn:microsoft.com/office/officeart/2005/8/layout/venn3"/>
    <dgm:cxn modelId="{FCC101C0-AF7B-433C-B0D6-1F64EDF300B1}" type="presParOf" srcId="{2590ECE2-E940-4BB8-86BF-F49ABDFC4AEA}" destId="{C95D3D0C-9DC9-4522-BB14-C7EEF5C45D93}" srcOrd="5" destOrd="0" presId="urn:microsoft.com/office/officeart/2005/8/layout/venn3"/>
    <dgm:cxn modelId="{EF890DB4-AB05-49F6-8EBF-D8CFB380F491}" type="presParOf" srcId="{2590ECE2-E940-4BB8-86BF-F49ABDFC4AEA}" destId="{F8DD5588-2915-4914-9453-0ADC3F88B989}" srcOrd="6" destOrd="0" presId="urn:microsoft.com/office/officeart/2005/8/layout/venn3"/>
    <dgm:cxn modelId="{9E1FBAAF-F519-4DD9-845F-E5A2D41017C3}" type="presParOf" srcId="{2590ECE2-E940-4BB8-86BF-F49ABDFC4AEA}" destId="{DED53E22-7F7E-46EB-B98D-4304AF007929}" srcOrd="7" destOrd="0" presId="urn:microsoft.com/office/officeart/2005/8/layout/venn3"/>
    <dgm:cxn modelId="{0E7A2435-619A-4C31-B5E5-5BDD279F7471}" type="presParOf" srcId="{2590ECE2-E940-4BB8-86BF-F49ABDFC4AEA}" destId="{340D7729-F6FE-40E9-9D4B-F1FD3CA5181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2B40F-0620-4C94-801F-8978614876DA}">
      <dsp:nvSpPr>
        <dsp:cNvPr id="0" name=""/>
        <dsp:cNvSpPr/>
      </dsp:nvSpPr>
      <dsp:spPr>
        <a:xfrm>
          <a:off x="0" y="34752"/>
          <a:ext cx="6480720" cy="599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 NoSQL</a:t>
          </a: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数据库</a:t>
          </a:r>
        </a:p>
      </dsp:txBody>
      <dsp:txXfrm>
        <a:off x="29243" y="63995"/>
        <a:ext cx="6422234" cy="540554"/>
      </dsp:txXfrm>
    </dsp:sp>
    <dsp:sp modelId="{57D99B53-5335-4B78-B57D-0F59096F25D4}">
      <dsp:nvSpPr>
        <dsp:cNvPr id="0" name=""/>
        <dsp:cNvSpPr/>
      </dsp:nvSpPr>
      <dsp:spPr>
        <a:xfrm>
          <a:off x="0" y="633792"/>
          <a:ext cx="648072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</a:t>
          </a: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Redis</a:t>
          </a: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、</a:t>
          </a: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MongoDB</a:t>
          </a:r>
          <a:endParaRPr lang="zh-CN" altLang="en-US" sz="2000" kern="12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sp:txBody>
      <dsp:txXfrm>
        <a:off x="0" y="633792"/>
        <a:ext cx="6480720" cy="529920"/>
      </dsp:txXfrm>
    </dsp:sp>
    <dsp:sp modelId="{E3D5CCD1-5DD5-493C-BD8E-FAD458C468FA}">
      <dsp:nvSpPr>
        <dsp:cNvPr id="0" name=""/>
        <dsp:cNvSpPr/>
      </dsp:nvSpPr>
      <dsp:spPr>
        <a:xfrm>
          <a:off x="0" y="1163712"/>
          <a:ext cx="6480720" cy="599040"/>
        </a:xfrm>
        <a:prstGeom prst="roundRect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2. </a:t>
          </a: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数据仓库</a:t>
          </a:r>
        </a:p>
      </dsp:txBody>
      <dsp:txXfrm>
        <a:off x="29243" y="1192955"/>
        <a:ext cx="6422234" cy="540554"/>
      </dsp:txXfrm>
    </dsp:sp>
    <dsp:sp modelId="{015903AE-1C95-462A-87CF-AAB46C19DEB7}">
      <dsp:nvSpPr>
        <dsp:cNvPr id="0" name=""/>
        <dsp:cNvSpPr/>
      </dsp:nvSpPr>
      <dsp:spPr>
        <a:xfrm>
          <a:off x="0" y="1762752"/>
          <a:ext cx="648072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</a:t>
          </a: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Hive</a:t>
          </a: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、</a:t>
          </a: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Impala</a:t>
          </a:r>
          <a:endParaRPr lang="zh-CN" altLang="en-US" sz="2000" kern="12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sp:txBody>
      <dsp:txXfrm>
        <a:off x="0" y="1762752"/>
        <a:ext cx="6480720" cy="529920"/>
      </dsp:txXfrm>
    </dsp:sp>
    <dsp:sp modelId="{E59FBD04-3D19-4AEE-9168-3EE7EAEFC7B2}">
      <dsp:nvSpPr>
        <dsp:cNvPr id="0" name=""/>
        <dsp:cNvSpPr/>
      </dsp:nvSpPr>
      <dsp:spPr>
        <a:xfrm>
          <a:off x="0" y="2292672"/>
          <a:ext cx="6480720" cy="599040"/>
        </a:xfrm>
        <a:prstGeom prst="round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3. </a:t>
          </a: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云数据库</a:t>
          </a:r>
        </a:p>
      </dsp:txBody>
      <dsp:txXfrm>
        <a:off x="29243" y="2321915"/>
        <a:ext cx="6422234" cy="540554"/>
      </dsp:txXfrm>
    </dsp:sp>
    <dsp:sp modelId="{4DA80A91-FDBD-4404-80E8-6F1765BFF0B0}">
      <dsp:nvSpPr>
        <dsp:cNvPr id="0" name=""/>
        <dsp:cNvSpPr/>
      </dsp:nvSpPr>
      <dsp:spPr>
        <a:xfrm>
          <a:off x="0" y="2891712"/>
          <a:ext cx="648072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理论概念、云数据库产品</a:t>
          </a:r>
        </a:p>
      </dsp:txBody>
      <dsp:txXfrm>
        <a:off x="0" y="2891712"/>
        <a:ext cx="6480720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C3D55-BFFE-4B55-891E-1C46ABC680D7}">
      <dsp:nvSpPr>
        <dsp:cNvPr id="0" name=""/>
        <dsp:cNvSpPr/>
      </dsp:nvSpPr>
      <dsp:spPr>
        <a:xfrm>
          <a:off x="843" y="1201364"/>
          <a:ext cx="1645495" cy="164549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557" tIns="22860" rIns="9055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1.3.1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Redis</a:t>
          </a:r>
          <a:endParaRPr lang="zh-CN" altLang="en-US" sz="1800" kern="12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sp:txBody>
      <dsp:txXfrm>
        <a:off x="241820" y="1442341"/>
        <a:ext cx="1163541" cy="1163541"/>
      </dsp:txXfrm>
    </dsp:sp>
    <dsp:sp modelId="{2AA551E2-D735-427E-8729-3ED69C1DE2F7}">
      <dsp:nvSpPr>
        <dsp:cNvPr id="0" name=""/>
        <dsp:cNvSpPr/>
      </dsp:nvSpPr>
      <dsp:spPr>
        <a:xfrm>
          <a:off x="1317240" y="1201364"/>
          <a:ext cx="1645495" cy="1645495"/>
        </a:xfrm>
        <a:prstGeom prst="ellipse">
          <a:avLst/>
        </a:prstGeom>
        <a:solidFill>
          <a:schemeClr val="accent2">
            <a:alpha val="50000"/>
            <a:hueOff val="-5040797"/>
            <a:satOff val="2192"/>
            <a:lumOff val="63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557" tIns="22860" rIns="9055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MongoDB</a:t>
          </a:r>
          <a:endParaRPr lang="zh-CN" altLang="en-US" sz="1800" kern="12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sp:txBody>
      <dsp:txXfrm>
        <a:off x="1558217" y="1442341"/>
        <a:ext cx="1163541" cy="1163541"/>
      </dsp:txXfrm>
    </dsp:sp>
    <dsp:sp modelId="{1FD0373C-5183-4ABC-BCCF-386E935F8E14}">
      <dsp:nvSpPr>
        <dsp:cNvPr id="0" name=""/>
        <dsp:cNvSpPr/>
      </dsp:nvSpPr>
      <dsp:spPr>
        <a:xfrm>
          <a:off x="2633636" y="1201364"/>
          <a:ext cx="1645495" cy="1645495"/>
        </a:xfrm>
        <a:prstGeom prst="ellipse">
          <a:avLst/>
        </a:prstGeom>
        <a:solidFill>
          <a:schemeClr val="accent2">
            <a:alpha val="50000"/>
            <a:hueOff val="-10081593"/>
            <a:satOff val="4384"/>
            <a:lumOff val="1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557" tIns="22860" rIns="9055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数据仓库</a:t>
          </a:r>
        </a:p>
      </dsp:txBody>
      <dsp:txXfrm>
        <a:off x="2874613" y="1442341"/>
        <a:ext cx="1163541" cy="1163541"/>
      </dsp:txXfrm>
    </dsp:sp>
    <dsp:sp modelId="{F8DD5588-2915-4914-9453-0ADC3F88B989}">
      <dsp:nvSpPr>
        <dsp:cNvPr id="0" name=""/>
        <dsp:cNvSpPr/>
      </dsp:nvSpPr>
      <dsp:spPr>
        <a:xfrm>
          <a:off x="3950032" y="1201364"/>
          <a:ext cx="1645495" cy="1645495"/>
        </a:xfrm>
        <a:prstGeom prst="ellipse">
          <a:avLst/>
        </a:prstGeom>
        <a:solidFill>
          <a:schemeClr val="accent2">
            <a:alpha val="50000"/>
            <a:hueOff val="-15122390"/>
            <a:satOff val="6577"/>
            <a:lumOff val="19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557" tIns="22860" rIns="9055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Hive</a:t>
          </a:r>
          <a:endParaRPr lang="zh-CN" altLang="en-US" sz="1800" kern="1200">
            <a:latin typeface="Times New Roman" pitchFamily="18" charset="0"/>
            <a:ea typeface="华文中宋" pitchFamily="2" charset="-122"/>
            <a:cs typeface="Times New Roman" pitchFamily="18" charset="0"/>
          </a:endParaRPr>
        </a:p>
      </dsp:txBody>
      <dsp:txXfrm>
        <a:off x="4191009" y="1442341"/>
        <a:ext cx="1163541" cy="1163541"/>
      </dsp:txXfrm>
    </dsp:sp>
    <dsp:sp modelId="{340D7729-F6FE-40E9-9D4B-F1FD3CA51819}">
      <dsp:nvSpPr>
        <dsp:cNvPr id="0" name=""/>
        <dsp:cNvSpPr/>
      </dsp:nvSpPr>
      <dsp:spPr>
        <a:xfrm>
          <a:off x="5266428" y="1201364"/>
          <a:ext cx="1645495" cy="1645495"/>
        </a:xfrm>
        <a:prstGeom prst="ellipse">
          <a:avLst/>
        </a:prstGeom>
        <a:solidFill>
          <a:schemeClr val="accent2">
            <a:alpha val="50000"/>
            <a:hueOff val="-20163186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0557" tIns="22860" rIns="90557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1.3.5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Times New Roman" pitchFamily="18" charset="0"/>
              <a:ea typeface="华文中宋" pitchFamily="2" charset="-122"/>
              <a:cs typeface="Times New Roman" pitchFamily="18" charset="0"/>
            </a:rPr>
            <a:t>云数据库</a:t>
          </a:r>
        </a:p>
      </dsp:txBody>
      <dsp:txXfrm>
        <a:off x="5507405" y="1442341"/>
        <a:ext cx="1163541" cy="116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43264" units="1/cm"/>
          <inkml:channelProperty channel="Y" name="resolution" value="36.48649" units="1/cm"/>
        </inkml:channelProperties>
      </inkml:inkSource>
      <inkml:timestamp xml:id="ts0" timeString="2021-02-12T01:05:38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6.43264" units="1/cm"/>
          <inkml:channelProperty channel="Y" name="resolution" value="36.48649" units="1/cm"/>
        </inkml:channelProperties>
      </inkml:inkSource>
      <inkml:timestamp xml:id="ts0" timeString="2021-02-12T01:05:38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CF9AE-1B6E-494A-8BD6-5DE10B53869B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4244B-1F01-4E8A-ACD6-7C4ACBB5A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4244B-1F01-4E8A-ACD6-7C4ACBB5A9C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22912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2024/2/27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lnSpc>
          <a:spcPct val="15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rgbClr val="C00000"/>
          </a:solidFill>
          <a:latin typeface="华文中宋" pitchFamily="2" charset="-122"/>
          <a:ea typeface="华文中宋" pitchFamily="2" charset="-122"/>
          <a:cs typeface="+mn-cs"/>
        </a:defRPr>
      </a:lvl1pPr>
      <a:lvl2pPr marL="621792" indent="-228600" algn="l" rtl="0" eaLnBrk="1" latinLnBrk="0" hangingPunct="1">
        <a:lnSpc>
          <a:spcPct val="15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859536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1430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1371600" indent="-228600" algn="l" rtl="0" eaLnBrk="1" latinLnBrk="0" hangingPunct="1">
        <a:lnSpc>
          <a:spcPct val="15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651424071@qq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C00000"/>
                </a:solidFill>
              </a:rPr>
              <a:t>第</a:t>
            </a:r>
            <a:r>
              <a:rPr lang="en-US" altLang="zh-CN" sz="4000">
                <a:solidFill>
                  <a:srgbClr val="C00000"/>
                </a:solidFill>
              </a:rPr>
              <a:t>1</a:t>
            </a:r>
            <a:r>
              <a:rPr lang="zh-CN" altLang="en-US" sz="4000">
                <a:solidFill>
                  <a:srgbClr val="C00000"/>
                </a:solidFill>
              </a:rPr>
              <a:t>章 </a:t>
            </a:r>
            <a:br>
              <a:rPr lang="en-US" altLang="zh-CN" sz="4000">
                <a:solidFill>
                  <a:srgbClr val="C00000"/>
                </a:solidFill>
              </a:rPr>
            </a:br>
            <a:r>
              <a:rPr lang="zh-CN" altLang="zh-CN" sz="4000">
                <a:solidFill>
                  <a:srgbClr val="C00000"/>
                </a:solidFill>
              </a:rPr>
              <a:t>大数据库系统课程概述</a:t>
            </a:r>
            <a:endParaRPr lang="zh-CN" altLang="en-US" sz="400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主讲人：苏立超</a:t>
            </a:r>
          </a:p>
        </p:txBody>
      </p:sp>
      <p:sp>
        <p:nvSpPr>
          <p:cNvPr id="4" name="矩形 3"/>
          <p:cNvSpPr/>
          <p:nvPr/>
        </p:nvSpPr>
        <p:spPr>
          <a:xfrm>
            <a:off x="3131840" y="69269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大数据库系统</a:t>
            </a:r>
            <a:endParaRPr lang="zh-CN" altLang="en-US" sz="360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52763" y="20510500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52763" y="205105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性能优越：支持每秒十几万次读写操作，远超传统关系型数据库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支持分布式集群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支持持久化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主从复制，原则上可以无限扩展，让更多的数据存储在内存中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b="1"/>
              <a:t>支持一定的事务能力</a:t>
            </a:r>
            <a:r>
              <a:rPr lang="zh-CN" altLang="en-US"/>
              <a:t>等</a:t>
            </a:r>
            <a:endParaRPr lang="en-US" altLang="zh-CN" b="1"/>
          </a:p>
          <a:p>
            <a:pPr lvl="1"/>
            <a:endParaRPr lang="en-US" altLang="zh-CN" b="1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保证了高并发的场景下数据的安全和一致性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中的应用</a:t>
            </a:r>
            <a:endParaRPr lang="en-US" altLang="zh-CN"/>
          </a:p>
          <a:p>
            <a:pPr lvl="1"/>
            <a:r>
              <a:rPr lang="zh-CN" altLang="en-US"/>
              <a:t>存储</a:t>
            </a:r>
            <a:r>
              <a:rPr lang="zh-CN" altLang="en-US" b="1"/>
              <a:t>缓存</a:t>
            </a:r>
            <a:r>
              <a:rPr lang="zh-CN" altLang="en-US"/>
              <a:t>用的数据</a:t>
            </a:r>
          </a:p>
          <a:p>
            <a:pPr lvl="1"/>
            <a:r>
              <a:rPr lang="zh-CN" altLang="en-US"/>
              <a:t>需要高速高并发读写的场合</a:t>
            </a:r>
            <a:r>
              <a:rPr lang="zh-CN" altLang="en-US" b="1"/>
              <a:t>使用它快速读写</a:t>
            </a:r>
            <a:endParaRPr lang="en-US" altLang="zh-CN" b="1"/>
          </a:p>
          <a:p>
            <a:pPr lvl="1"/>
            <a:endParaRPr lang="en-US" altLang="zh-CN" b="1"/>
          </a:p>
          <a:p>
            <a:pPr lvl="1"/>
            <a:r>
              <a:rPr lang="zh-CN" altLang="en-US" b="1"/>
              <a:t>等等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应用之一：做</a:t>
            </a:r>
            <a:r>
              <a:rPr lang="zh-CN" altLang="en-US" b="1"/>
              <a:t>缓存</a:t>
            </a:r>
            <a:endParaRPr lang="en-US" altLang="zh-CN" b="1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日常对数据库的访问中，读操作的次数远超写操作</a:t>
            </a:r>
            <a:endParaRPr lang="en-US" altLang="zh-CN"/>
          </a:p>
          <a:p>
            <a:pPr lvl="2"/>
            <a:r>
              <a:rPr lang="zh-CN" altLang="en-US"/>
              <a:t>比例大概在 </a:t>
            </a:r>
            <a:r>
              <a:rPr lang="en-US" altLang="zh-CN" b="1"/>
              <a:t>1:9</a:t>
            </a:r>
            <a:r>
              <a:rPr lang="zh-CN" altLang="en-US"/>
              <a:t> 到 </a:t>
            </a:r>
            <a:r>
              <a:rPr lang="en-US" altLang="zh-CN" b="1"/>
              <a:t>3:7</a:t>
            </a:r>
            <a:r>
              <a:rPr lang="zh-CN" altLang="en-US"/>
              <a:t>，需要读的可能性比写大得多</a:t>
            </a:r>
            <a:endParaRPr lang="en-US" altLang="zh-CN"/>
          </a:p>
          <a:p>
            <a:pPr lvl="1"/>
            <a:endParaRPr lang="en-US" altLang="zh-CN" b="1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使用</a:t>
            </a:r>
            <a:r>
              <a:rPr lang="en-US" altLang="zh-CN"/>
              <a:t>SQL</a:t>
            </a:r>
            <a:r>
              <a:rPr lang="zh-CN" altLang="en-US"/>
              <a:t>语句去数据库进行读写操作时比较慢</a:t>
            </a:r>
            <a:endParaRPr lang="en-US" altLang="zh-CN"/>
          </a:p>
          <a:p>
            <a:pPr lvl="2"/>
            <a:r>
              <a:rPr lang="zh-CN" altLang="en-US"/>
              <a:t>数据库会</a:t>
            </a:r>
            <a:r>
              <a:rPr lang="zh-CN" altLang="en-US" b="1"/>
              <a:t>去磁盘把对应的数据索引取回来</a:t>
            </a:r>
            <a:r>
              <a:rPr lang="zh-CN" altLang="en-US"/>
              <a:t>，这是一个相对较慢的过程</a:t>
            </a:r>
            <a:endParaRPr lang="en-US" altLang="zh-CN"/>
          </a:p>
          <a:p>
            <a:pPr lvl="1"/>
            <a:endParaRPr lang="en-US" altLang="zh-CN" b="1"/>
          </a:p>
          <a:p>
            <a:pPr lvl="1"/>
            <a:endParaRPr lang="zh-CN" altLang="en-US" b="1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应用之一：做</a:t>
            </a:r>
            <a:r>
              <a:rPr lang="zh-CN" altLang="en-US" b="1"/>
              <a:t>缓存</a:t>
            </a:r>
            <a:endParaRPr lang="en-US" altLang="zh-CN" b="1"/>
          </a:p>
          <a:p>
            <a:pPr lvl="1"/>
            <a:r>
              <a:rPr lang="zh-CN" altLang="en-US"/>
              <a:t>把数据放在 </a:t>
            </a:r>
            <a:r>
              <a:rPr lang="en-US" altLang="zh-CN"/>
              <a:t>Redis </a:t>
            </a:r>
            <a:r>
              <a:rPr lang="zh-CN" altLang="en-US"/>
              <a:t>中，也就是直接放在内存之中，让服务端</a:t>
            </a:r>
            <a:r>
              <a:rPr lang="zh-CN" altLang="en-US" b="1"/>
              <a:t>直接去读取内存中的数据</a:t>
            </a:r>
            <a:endParaRPr lang="en-US" altLang="zh-CN" b="1"/>
          </a:p>
          <a:p>
            <a:pPr lvl="2"/>
            <a:r>
              <a:rPr lang="zh-CN" altLang="en-US"/>
              <a:t>速度快</a:t>
            </a:r>
            <a:endParaRPr lang="en-US" altLang="zh-CN"/>
          </a:p>
          <a:p>
            <a:pPr lvl="2"/>
            <a:r>
              <a:rPr lang="zh-CN" altLang="en-US"/>
              <a:t>极大减小数据库的压力</a:t>
            </a:r>
            <a:endParaRPr lang="en-US" altLang="zh-CN"/>
          </a:p>
          <a:p>
            <a:pPr lvl="2"/>
            <a:endParaRPr lang="en-US" altLang="zh-CN"/>
          </a:p>
          <a:p>
            <a:pPr lvl="1"/>
            <a:r>
              <a:rPr lang="zh-CN" altLang="en-US"/>
              <a:t>使用内存进行数据存储价格比较高，限于成本的原因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35696" y="5013176"/>
            <a:ext cx="4752528" cy="1584176"/>
            <a:chOff x="1835696" y="5013176"/>
            <a:chExt cx="4752528" cy="1584176"/>
          </a:xfrm>
        </p:grpSpPr>
        <p:sp>
          <p:nvSpPr>
            <p:cNvPr id="4" name="矩形 3"/>
            <p:cNvSpPr/>
            <p:nvPr/>
          </p:nvSpPr>
          <p:spPr>
            <a:xfrm>
              <a:off x="1835696" y="5013176"/>
              <a:ext cx="792088" cy="1584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用户请求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779912" y="5013176"/>
              <a:ext cx="792088" cy="1584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Redis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796136" y="5013176"/>
              <a:ext cx="792088" cy="1584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/>
                  </a:solidFill>
                </a:rPr>
                <a:t>MySQL</a:t>
              </a:r>
              <a:r>
                <a:rPr lang="zh-CN" altLang="en-US" sz="1100">
                  <a:solidFill>
                    <a:schemeClr val="tx1"/>
                  </a:solidFill>
                </a:rPr>
                <a:t>等数据库</a:t>
              </a:r>
            </a:p>
          </p:txBody>
        </p:sp>
        <p:sp>
          <p:nvSpPr>
            <p:cNvPr id="7" name="右箭头 6"/>
            <p:cNvSpPr/>
            <p:nvPr/>
          </p:nvSpPr>
          <p:spPr>
            <a:xfrm>
              <a:off x="4860032" y="5661248"/>
              <a:ext cx="648072" cy="216024"/>
            </a:xfrm>
            <a:prstGeom prst="rightArrow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2915816" y="5661248"/>
              <a:ext cx="648072" cy="216024"/>
            </a:xfrm>
            <a:prstGeom prst="rightArrow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使用内存进行存储的时候，需要从以下几个方面来考虑</a:t>
            </a:r>
            <a:endParaRPr lang="en-US" altLang="zh-CN"/>
          </a:p>
          <a:p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 b="1"/>
              <a:t>业务数据常用吗？命中率如何？</a:t>
            </a:r>
            <a:endParaRPr lang="en-US" altLang="zh-CN" b="1"/>
          </a:p>
          <a:p>
            <a:pPr lvl="2"/>
            <a:r>
              <a:rPr lang="zh-CN" altLang="en-US"/>
              <a:t>如果命中率很低，就没有必要写入缓存；</a:t>
            </a:r>
            <a:endParaRPr lang="en-US" altLang="zh-CN"/>
          </a:p>
          <a:p>
            <a:pPr lvl="2"/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 </a:t>
            </a:r>
            <a:r>
              <a:rPr lang="zh-CN" altLang="en-US" b="1"/>
              <a:t>该业务数据是读操作多，还是写操作多？</a:t>
            </a:r>
            <a:endParaRPr lang="en-US" altLang="zh-CN" b="1"/>
          </a:p>
          <a:p>
            <a:pPr lvl="2"/>
            <a:r>
              <a:rPr lang="zh-CN" altLang="en-US"/>
              <a:t>如果写操作多，频繁需要写入数据库，也没有必要使用缓存； 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Redis</a:t>
            </a:r>
            <a:r>
              <a:rPr lang="zh-CN" altLang="en-US"/>
              <a:t>读流程</a:t>
            </a:r>
            <a:endParaRPr lang="en-US" altLang="zh-CN"/>
          </a:p>
          <a:p>
            <a:pPr lvl="1"/>
            <a:r>
              <a:rPr lang="zh-CN" altLang="en-US"/>
              <a:t>当</a:t>
            </a:r>
            <a:r>
              <a:rPr lang="zh-CN" altLang="en-US" b="1"/>
              <a:t>第一次读取数据的时候：</a:t>
            </a:r>
            <a:r>
              <a:rPr lang="zh-CN" altLang="en-US"/>
              <a:t>读取 </a:t>
            </a:r>
            <a:r>
              <a:rPr lang="en-US" altLang="zh-CN"/>
              <a:t>Redis </a:t>
            </a:r>
            <a:r>
              <a:rPr lang="zh-CN" altLang="en-US"/>
              <a:t>的数据就会失败，此时就会触发程序读取数据库，把数据读取出来，并且写入 </a:t>
            </a:r>
            <a:r>
              <a:rPr lang="en-US" altLang="zh-CN"/>
              <a:t>Redis </a:t>
            </a:r>
            <a:r>
              <a:rPr lang="zh-CN" altLang="en-US"/>
              <a:t>中；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当</a:t>
            </a:r>
            <a:r>
              <a:rPr lang="zh-CN" altLang="en-US" b="1"/>
              <a:t>第二次以及以后需要读取数据时：</a:t>
            </a:r>
            <a:r>
              <a:rPr lang="zh-CN" altLang="en-US"/>
              <a:t>就会直接读取 </a:t>
            </a:r>
            <a:r>
              <a:rPr lang="en-US" altLang="zh-CN"/>
              <a:t>Redis</a:t>
            </a:r>
            <a:r>
              <a:rPr lang="zh-CN" altLang="en-US"/>
              <a:t>，读到数据后就结束了流程，这样速度就大大提高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这样做的好处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读操作的可能性是远大于写操作的，所以使用 </a:t>
            </a:r>
            <a:r>
              <a:rPr lang="en-US" altLang="zh-CN"/>
              <a:t>Redis </a:t>
            </a:r>
            <a:r>
              <a:rPr lang="zh-CN" altLang="en-US"/>
              <a:t>来处理日常中需要经常读取的数据，速度提升是显而易见的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同时也降低了对数据库的依赖，使得数据库的压力大大减少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Redis </a:t>
            </a:r>
            <a:r>
              <a:rPr lang="zh-CN" altLang="en-US"/>
              <a:t>作为缓存的读取逻辑如下图所示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7308304" cy="409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012160" y="2564904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2132856"/>
            <a:ext cx="2808312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88224" y="3717032"/>
            <a:ext cx="1224136" cy="57606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流程结束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写流程</a:t>
            </a:r>
            <a:endParaRPr lang="en-US" altLang="zh-CN"/>
          </a:p>
          <a:p>
            <a:pPr lvl="1"/>
            <a:r>
              <a:rPr lang="zh-CN" altLang="en-US"/>
              <a:t>如果业务数据写次数远大于读次数</a:t>
            </a:r>
            <a:endParaRPr lang="en-US" altLang="zh-CN"/>
          </a:p>
          <a:p>
            <a:pPr lvl="1"/>
            <a:r>
              <a:rPr lang="zh-CN" altLang="en-US"/>
              <a:t>就没有必要使用 </a:t>
            </a:r>
            <a:r>
              <a:rPr lang="en-US" altLang="zh-CN"/>
              <a:t>Redis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谷歌</a:t>
            </a:r>
            <a:r>
              <a:rPr lang="zh-CN" altLang="en-US" b="1"/>
              <a:t>把所有互联网的数据都存储在内存条</a:t>
            </a:r>
            <a:endParaRPr lang="en-US" altLang="zh-CN" b="1"/>
          </a:p>
          <a:p>
            <a:pPr lvl="1"/>
            <a:r>
              <a:rPr lang="zh-CN" altLang="en-US"/>
              <a:t>所以才会有如此高质量、高效的搜索</a:t>
            </a:r>
            <a:endParaRPr lang="en-US" altLang="zh-CN"/>
          </a:p>
          <a:p>
            <a:pPr lvl="1"/>
            <a:r>
              <a:rPr lang="zh-CN" altLang="en-US"/>
              <a:t>但它毕竟是谷歌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132856"/>
            <a:ext cx="2880320" cy="338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应对高速读</a:t>
            </a:r>
            <a:r>
              <a:rPr lang="en-US" altLang="zh-CN"/>
              <a:t>/</a:t>
            </a:r>
            <a:r>
              <a:rPr lang="zh-CN" altLang="en-US"/>
              <a:t>写的场合</a:t>
            </a:r>
            <a:endParaRPr lang="en-US" altLang="zh-CN"/>
          </a:p>
          <a:p>
            <a:pPr lvl="1"/>
            <a:r>
              <a:rPr lang="zh-CN" altLang="en-US"/>
              <a:t>高并发的情况，比如天猫双</a:t>
            </a:r>
            <a:r>
              <a:rPr lang="en-US" altLang="zh-CN"/>
              <a:t>11</a:t>
            </a:r>
            <a:r>
              <a:rPr lang="zh-CN" altLang="en-US"/>
              <a:t>、抢红包、抢演唱会门票等</a:t>
            </a:r>
            <a:endParaRPr lang="en-US" altLang="zh-CN"/>
          </a:p>
          <a:p>
            <a:pPr lvl="2"/>
            <a:r>
              <a:rPr lang="zh-CN" altLang="en-US"/>
              <a:t>某一个瞬间或者是某一个短暂的时刻有</a:t>
            </a:r>
            <a:r>
              <a:rPr lang="zh-CN" altLang="en-US" b="1"/>
              <a:t>成千上万的请求</a:t>
            </a:r>
            <a:r>
              <a:rPr lang="zh-CN" altLang="en-US"/>
              <a:t>到达服务器</a:t>
            </a:r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96952"/>
            <a:ext cx="5112568" cy="360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Redis</a:t>
            </a:r>
            <a:r>
              <a:rPr lang="zh-CN" altLang="en-US"/>
              <a:t>应对高速高并发读</a:t>
            </a:r>
            <a:r>
              <a:rPr lang="en-US" altLang="zh-CN"/>
              <a:t>/</a:t>
            </a:r>
            <a:r>
              <a:rPr lang="zh-CN" altLang="en-US"/>
              <a:t>写的场合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当一个请求到达服务器时，只是把业务数据在 </a:t>
            </a:r>
            <a:r>
              <a:rPr lang="en-US" altLang="zh-CN"/>
              <a:t>Redis </a:t>
            </a:r>
            <a:r>
              <a:rPr lang="zh-CN" altLang="en-US"/>
              <a:t>上进行读写，而没有对数据库进行任何的操作</a:t>
            </a:r>
            <a:endParaRPr lang="en-US" altLang="zh-CN"/>
          </a:p>
          <a:p>
            <a:pPr lvl="2"/>
            <a:r>
              <a:rPr lang="zh-CN" altLang="en-US"/>
              <a:t>大大提高读写的速度，从而满足</a:t>
            </a:r>
            <a:r>
              <a:rPr lang="zh-CN" altLang="en-US" b="1"/>
              <a:t>高速响应的需求</a:t>
            </a:r>
            <a:endParaRPr lang="zh-CN" altLang="en-US"/>
          </a:p>
          <a:p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在一个请求操作完 </a:t>
            </a:r>
            <a:r>
              <a:rPr lang="en-US" altLang="zh-CN"/>
              <a:t>Redis </a:t>
            </a:r>
            <a:r>
              <a:rPr lang="zh-CN" altLang="en-US"/>
              <a:t>的读</a:t>
            </a:r>
            <a:r>
              <a:rPr lang="en-US" altLang="zh-CN"/>
              <a:t>/</a:t>
            </a:r>
            <a:r>
              <a:rPr lang="zh-CN" altLang="en-US"/>
              <a:t>写之后，会去</a:t>
            </a:r>
            <a:r>
              <a:rPr lang="zh-CN" altLang="en-US" b="1"/>
              <a:t>判断该高速读</a:t>
            </a:r>
            <a:r>
              <a:rPr lang="en-US" altLang="zh-CN" b="1"/>
              <a:t>/</a:t>
            </a:r>
            <a:r>
              <a:rPr lang="zh-CN" altLang="en-US" b="1"/>
              <a:t>写的业务是否结束</a:t>
            </a:r>
            <a:r>
              <a:rPr lang="zh-CN" altLang="en-US"/>
              <a:t>，这个判断通常会在秒杀商品为</a:t>
            </a:r>
            <a:r>
              <a:rPr lang="en-US" altLang="zh-CN"/>
              <a:t>0</a:t>
            </a:r>
            <a:r>
              <a:rPr lang="zh-CN" altLang="en-US"/>
              <a:t>，红包金额为</a:t>
            </a:r>
            <a:r>
              <a:rPr lang="en-US" altLang="zh-CN"/>
              <a:t>0</a:t>
            </a:r>
            <a:r>
              <a:rPr lang="zh-CN" altLang="en-US"/>
              <a:t>时成立，如果不成立，则不会操作数据库；如果成立，则触发事件将 </a:t>
            </a:r>
            <a:r>
              <a:rPr lang="en-US" altLang="zh-CN"/>
              <a:t>Redis </a:t>
            </a:r>
            <a:r>
              <a:rPr lang="zh-CN" altLang="en-US"/>
              <a:t>的缓存的数据以批量的形式</a:t>
            </a:r>
            <a:r>
              <a:rPr lang="zh-CN" altLang="en-US" b="1"/>
              <a:t>一次性写入数据库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>
            <a:normAutofit/>
          </a:bodyPr>
          <a:lstStyle/>
          <a:p>
            <a:r>
              <a:rPr lang="zh-CN" altLang="en-US"/>
              <a:t>主要内容：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/>
              <a:t>大数据库系统</a:t>
            </a:r>
            <a:r>
              <a:rPr lang="zh-CN" altLang="en-US"/>
              <a:t>课程简介及要求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、大数据库系统课程内容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、一些重要的概念、工具概述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zh-CN" altLang="zh-CN"/>
              <a:t>大数据库系统课程概述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31640" y="3789040"/>
            <a:ext cx="1296144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131840" y="3789040"/>
            <a:ext cx="1368152" cy="4320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076056" y="3789040"/>
            <a:ext cx="1368152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数据仓库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31640" y="4509120"/>
            <a:ext cx="3168352" cy="432048"/>
          </a:xfrm>
          <a:prstGeom prst="roundRect">
            <a:avLst/>
          </a:prstGeom>
          <a:solidFill>
            <a:srgbClr val="369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Hadoop</a:t>
            </a:r>
            <a:r>
              <a:rPr lang="zh-CN" altLang="en-US"/>
              <a:t>下的数据仓库</a:t>
            </a:r>
            <a:r>
              <a:rPr lang="en-US" altLang="zh-CN"/>
              <a:t>Hive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76056" y="4509120"/>
            <a:ext cx="1368152" cy="43204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云数据库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不仅仅当缓存</a:t>
            </a:r>
            <a:endParaRPr lang="en-US" altLang="zh-CN"/>
          </a:p>
          <a:p>
            <a:pPr lvl="1"/>
            <a:r>
              <a:rPr lang="zh-CN" altLang="en-US"/>
              <a:t>支持五大数据类型</a:t>
            </a:r>
            <a:endParaRPr lang="en-US" altLang="zh-CN"/>
          </a:p>
          <a:p>
            <a:pPr lvl="1"/>
            <a:r>
              <a:rPr lang="zh-CN" altLang="en-US"/>
              <a:t>集群</a:t>
            </a:r>
            <a:endParaRPr lang="en-US" altLang="zh-CN"/>
          </a:p>
          <a:p>
            <a:pPr lvl="1"/>
            <a:r>
              <a:rPr lang="zh-CN" altLang="en-US"/>
              <a:t>持久化</a:t>
            </a:r>
            <a:endParaRPr lang="en-US" altLang="zh-CN"/>
          </a:p>
          <a:p>
            <a:pPr lvl="1"/>
            <a:r>
              <a:rPr lang="zh-CN" altLang="en-US"/>
              <a:t>事务</a:t>
            </a:r>
            <a:endParaRPr lang="en-US" altLang="zh-CN"/>
          </a:p>
          <a:p>
            <a:pPr lvl="1"/>
            <a:r>
              <a:rPr lang="zh-CN" altLang="en-US"/>
              <a:t>哨兵模式等等</a:t>
            </a:r>
            <a:endParaRPr lang="en-US" altLang="zh-CN"/>
          </a:p>
          <a:p>
            <a:r>
              <a:rPr lang="zh-CN" altLang="en-US"/>
              <a:t>国内外许多大型企业均在使用</a:t>
            </a:r>
            <a:r>
              <a:rPr lang="en-US" altLang="zh-CN"/>
              <a:t>Redis</a:t>
            </a:r>
          </a:p>
          <a:p>
            <a:pPr lvl="1"/>
            <a:r>
              <a:rPr lang="en-US" altLang="zh-CN"/>
              <a:t>twitter</a:t>
            </a:r>
            <a:r>
              <a:rPr lang="zh-CN" altLang="en-US"/>
              <a:t>、</a:t>
            </a:r>
            <a:r>
              <a:rPr lang="en-US" altLang="zh-CN"/>
              <a:t>github</a:t>
            </a:r>
            <a:r>
              <a:rPr lang="zh-CN" altLang="en-US"/>
              <a:t>、美团、搜狐、知乎、新浪微博等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 fontScale="92500"/>
          </a:bodyPr>
          <a:lstStyle/>
          <a:p>
            <a:r>
              <a:rPr lang="en-US" altLang="zh-CN"/>
              <a:t>Redis</a:t>
            </a:r>
            <a:r>
              <a:rPr lang="zh-CN" altLang="en-US"/>
              <a:t>学习安排（</a:t>
            </a:r>
            <a:r>
              <a:rPr lang="en-US" altLang="zh-CN"/>
              <a:t>10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、通用</a:t>
            </a:r>
            <a:r>
              <a:rPr lang="en-US" altLang="zh-CN"/>
              <a:t>key</a:t>
            </a:r>
            <a:r>
              <a:rPr lang="zh-CN" altLang="en-US"/>
              <a:t>操作及五大数据类型的使用</a:t>
            </a:r>
            <a:endParaRPr lang="en-US" altLang="zh-CN"/>
          </a:p>
          <a:p>
            <a:pPr lvl="1"/>
            <a:r>
              <a:rPr lang="en-US" altLang="zh-CN"/>
              <a:t>	String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Set</a:t>
            </a:r>
            <a:r>
              <a:rPr lang="zh-CN" altLang="en-US"/>
              <a:t>、</a:t>
            </a:r>
            <a:r>
              <a:rPr lang="en-US" altLang="zh-CN"/>
              <a:t>Sorted Set</a:t>
            </a:r>
            <a:r>
              <a:rPr lang="zh-CN" altLang="en-US"/>
              <a:t>、</a:t>
            </a:r>
            <a:r>
              <a:rPr lang="en-US" altLang="zh-CN"/>
              <a:t>Hash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两种持久化方式</a:t>
            </a:r>
            <a:endParaRPr lang="en-US" altLang="zh-CN"/>
          </a:p>
          <a:p>
            <a:pPr lvl="1"/>
            <a:r>
              <a:rPr lang="en-US" altLang="zh-CN"/>
              <a:t>	AOF</a:t>
            </a:r>
            <a:r>
              <a:rPr lang="zh-CN" altLang="en-US"/>
              <a:t>、</a:t>
            </a:r>
            <a:r>
              <a:rPr lang="en-US" altLang="zh-CN"/>
              <a:t>RDB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集群：主从复制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运维、哨兵模式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事务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课时所限，</a:t>
            </a:r>
            <a:r>
              <a:rPr lang="en-US" altLang="zh-CN"/>
              <a:t>Redis</a:t>
            </a:r>
            <a:r>
              <a:rPr lang="zh-CN" altLang="en-US"/>
              <a:t>还有很多功能，虽无法全部涵盖，也算是入门到深入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是什么</a:t>
            </a:r>
            <a:endParaRPr lang="en-US" altLang="zh-CN"/>
          </a:p>
          <a:p>
            <a:pPr lvl="1"/>
            <a:r>
              <a:rPr lang="en-US" altLang="zh-CN"/>
              <a:t>MongoDB</a:t>
            </a:r>
            <a:r>
              <a:rPr lang="zh-CN" altLang="en-US"/>
              <a:t>并非芒果的意思，而是源于 </a:t>
            </a:r>
            <a:r>
              <a:rPr lang="en-US" altLang="zh-CN"/>
              <a:t>Humongous</a:t>
            </a:r>
            <a:r>
              <a:rPr lang="zh-CN" altLang="en-US"/>
              <a:t>（巨大）一词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1026" name="Picture 2" descr="https://images2017.cnblogs.com/blog/1190037/201801/1190037-20180106140932003-13868497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5876179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是什么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MongoDB</a:t>
            </a:r>
            <a:r>
              <a:rPr lang="zh-CN" altLang="en-US"/>
              <a:t>是一个介于关系数据库和非关系数据库之间的产品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是非关系数据库当中功能最丰富，最像关系数据库的非关系数据库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MongoDB </a:t>
            </a:r>
            <a:r>
              <a:rPr lang="zh-CN" altLang="en-US"/>
              <a:t>是一种文档数据库，它所具备的可扩展性和灵活性可以满足查询和索引的需求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3504" lvl="2" indent="-256032">
              <a:spcBef>
                <a:spcPts val="400"/>
              </a:spcBef>
              <a:buClr>
                <a:srgbClr val="C00000"/>
              </a:buClr>
              <a:buSzPct val="68000"/>
              <a:buFont typeface="Wingdings" pitchFamily="2" charset="2"/>
              <a:buChar char="u"/>
            </a:pPr>
            <a:r>
              <a:rPr lang="en-US" altLang="zh-CN"/>
              <a:t>MongoDB </a:t>
            </a:r>
            <a:r>
              <a:rPr lang="zh-CN" altLang="en-US"/>
              <a:t>将数据存储名为</a:t>
            </a:r>
            <a:r>
              <a:rPr lang="en-US" altLang="zh-CN"/>
              <a:t>BSON</a:t>
            </a:r>
            <a:r>
              <a:rPr lang="zh-CN" altLang="en-US"/>
              <a:t>的灵活文档中，这意味着字段可能因具体文档而异，并且数据结构可能随着时间的推移而变化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49154" name="Picture 2" descr="https://webassets.mongodb.com/_com_assets/cms/1-lwnlfl1ry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348880"/>
            <a:ext cx="4683254" cy="45091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r>
              <a:rPr lang="en-US" altLang="zh-CN"/>
              <a:t>MongoDB</a:t>
            </a:r>
            <a:r>
              <a:rPr lang="zh-CN" altLang="en-US"/>
              <a:t>的技术特色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46082" name="Picture 2" descr="https://images2017.cnblogs.com/blog/1190037/201801/1190037-20180106140946346-15834378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4680520" cy="3488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对于用户而言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不断地添加磁盘容量和内存容量是不现实的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手工的分库分表又会带来非常繁重的工作量和技术复杂度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的技术特色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自带</a:t>
            </a:r>
            <a:r>
              <a:rPr lang="en-US" altLang="zh-CN"/>
              <a:t>Mongos</a:t>
            </a:r>
            <a:r>
              <a:rPr lang="zh-CN" altLang="en-US"/>
              <a:t>集群，只需要在适当的时候继续添加</a:t>
            </a:r>
            <a:r>
              <a:rPr lang="en-US" altLang="zh-CN"/>
              <a:t>Mongo</a:t>
            </a:r>
            <a:r>
              <a:rPr lang="zh-CN" altLang="en-US"/>
              <a:t>分片，就可以实现自动水平扩展</a:t>
            </a:r>
            <a:endParaRPr lang="en-US" altLang="zh-CN"/>
          </a:p>
          <a:p>
            <a:pPr lvl="2">
              <a:buFont typeface="Wingdings" pitchFamily="2" charset="2"/>
              <a:buChar char="ü"/>
            </a:pPr>
            <a:r>
              <a:rPr lang="zh-CN" altLang="en-US"/>
              <a:t>缓解单个节点的读写压力</a:t>
            </a:r>
            <a:endParaRPr lang="en-US" altLang="zh-CN"/>
          </a:p>
          <a:p>
            <a:pPr lvl="2">
              <a:buFont typeface="Wingdings" pitchFamily="2" charset="2"/>
              <a:buChar char="ü"/>
            </a:pPr>
            <a:r>
              <a:rPr lang="zh-CN" altLang="en-US"/>
              <a:t>有效地均衡磁盘容量的使用情况</a:t>
            </a:r>
            <a:endParaRPr lang="en-US" altLang="zh-CN"/>
          </a:p>
          <a:p>
            <a:pPr lvl="2">
              <a:buFont typeface="Wingdings" pitchFamily="2" charset="2"/>
              <a:buChar char="ü"/>
            </a:pPr>
            <a:r>
              <a:rPr lang="zh-CN" altLang="en-US"/>
              <a:t>整个</a:t>
            </a:r>
            <a:r>
              <a:rPr lang="en-US" altLang="zh-CN"/>
              <a:t>mongos</a:t>
            </a:r>
            <a:r>
              <a:rPr lang="zh-CN" altLang="en-US"/>
              <a:t>集群对应用层完全透明，并可完美地做到各个</a:t>
            </a:r>
            <a:r>
              <a:rPr lang="en-US" altLang="zh-CN"/>
              <a:t>Mongos</a:t>
            </a:r>
            <a:r>
              <a:rPr lang="zh-CN" altLang="en-US"/>
              <a:t>集群组件的高可用性</a:t>
            </a:r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MongoDB</a:t>
            </a:r>
            <a:r>
              <a:rPr lang="zh-CN" altLang="en-US"/>
              <a:t>的技术特色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即席查询、索引和实时聚合提供了访问数据和分析数据的强大方式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 Licensed under the AGPL</a:t>
            </a:r>
            <a:r>
              <a:rPr lang="zh-CN" altLang="en-US"/>
              <a:t>，有开源的社区版本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起源</a:t>
            </a:r>
            <a:r>
              <a:rPr lang="en-US" altLang="zh-CN"/>
              <a:t>&amp; </a:t>
            </a:r>
            <a:r>
              <a:rPr lang="zh-CN" altLang="en-US"/>
              <a:t>赞助</a:t>
            </a:r>
            <a:r>
              <a:rPr lang="en-US" altLang="zh-CN"/>
              <a:t>by MongoDB</a:t>
            </a:r>
            <a:r>
              <a:rPr lang="zh-CN" altLang="en-US"/>
              <a:t>公司，提供商业版</a:t>
            </a:r>
            <a:r>
              <a:rPr lang="en-US" altLang="zh-CN"/>
              <a:t>licenses </a:t>
            </a:r>
            <a:r>
              <a:rPr lang="zh-CN" altLang="en-US"/>
              <a:t>许可</a:t>
            </a:r>
          </a:p>
          <a:p>
            <a:pPr lvl="1"/>
            <a:r>
              <a:rPr lang="zh-CN" altLang="en-US"/>
              <a:t>其他：二级索引、动态查询、全文搜索 、聚合框架、</a:t>
            </a:r>
            <a:r>
              <a:rPr lang="en-US" altLang="zh-CN"/>
              <a:t>MapReduce</a:t>
            </a:r>
            <a:r>
              <a:rPr lang="zh-CN" altLang="en-US"/>
              <a:t>、</a:t>
            </a:r>
            <a:r>
              <a:rPr lang="en-US" altLang="zh-CN"/>
              <a:t>GridFS</a:t>
            </a:r>
            <a:r>
              <a:rPr lang="zh-CN" altLang="en-US"/>
              <a:t>、地理位置索引、内存引擎 、地理分布等一系列的强大功能。</a:t>
            </a:r>
          </a:p>
          <a:p>
            <a:pPr lvl="1"/>
            <a:endParaRPr lang="zh-CN" altLang="en-US"/>
          </a:p>
          <a:p>
            <a:pPr lvl="2"/>
            <a:r>
              <a:rPr lang="zh-CN" altLang="en-US"/>
              <a:t>即席查询：在每一个查询操作被执行之前，查询的目标对象是不明确的</a:t>
            </a:r>
            <a:endParaRPr lang="en-US" altLang="zh-CN"/>
          </a:p>
          <a:p>
            <a:pPr lvl="2"/>
            <a:r>
              <a:rPr lang="en-US" altLang="zh-CN"/>
              <a:t>"SELECT * FROM table WHERE id = " + std_name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关系型数据库与</a:t>
            </a:r>
            <a:r>
              <a:rPr lang="en-US" altLang="zh-CN"/>
              <a:t>MongoDB</a:t>
            </a:r>
            <a:r>
              <a:rPr lang="zh-CN" altLang="en-US"/>
              <a:t>对比</a:t>
            </a:r>
          </a:p>
          <a:p>
            <a:pPr lvl="1"/>
            <a:r>
              <a:rPr lang="zh-CN" altLang="en-US"/>
              <a:t>存储方式是以表的形式存放，而在</a:t>
            </a:r>
            <a:r>
              <a:rPr lang="en-US" altLang="zh-CN"/>
              <a:t>MongoDB</a:t>
            </a:r>
            <a:r>
              <a:rPr lang="zh-CN" altLang="en-US"/>
              <a:t>中，以文档的形式存在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52228" name="Picture 4" descr="https://images2017.cnblogs.com/blog/1190037/201801/1190037-20180106141025909-11905635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60369"/>
            <a:ext cx="7488832" cy="4197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zh-CN" altLang="en-US"/>
              <a:t>关系型数据库与</a:t>
            </a:r>
            <a:r>
              <a:rPr lang="en-US" altLang="zh-CN"/>
              <a:t>mongodb</a:t>
            </a:r>
            <a:r>
              <a:rPr lang="zh-CN" altLang="en-US"/>
              <a:t>对比</a:t>
            </a:r>
            <a:endParaRPr lang="en-US" altLang="zh-CN"/>
          </a:p>
          <a:p>
            <a:pPr lvl="1"/>
            <a:r>
              <a:rPr lang="zh-CN" altLang="en-US"/>
              <a:t>数据库中的对应关系，及存储形式的说明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54274" name="Picture 2" descr="https://images2017.cnblogs.com/blog/1190037/201801/1190037-20180106141036237-2584311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6264696" cy="4443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大数据库系统理论课</a:t>
            </a:r>
            <a:endParaRPr lang="en-US" altLang="zh-CN"/>
          </a:p>
          <a:p>
            <a:pPr lvl="1"/>
            <a:r>
              <a:rPr lang="zh-CN" altLang="en-US"/>
              <a:t>共</a:t>
            </a:r>
            <a:r>
              <a:rPr lang="en-US" altLang="zh-CN"/>
              <a:t>40</a:t>
            </a:r>
            <a:r>
              <a:rPr lang="zh-CN" altLang="en-US"/>
              <a:t>个课时</a:t>
            </a:r>
            <a:endParaRPr lang="en-US" altLang="zh-CN"/>
          </a:p>
          <a:p>
            <a:pPr lvl="1"/>
            <a:r>
              <a:rPr lang="zh-CN" altLang="en-US"/>
              <a:t>考核方式：笔试</a:t>
            </a:r>
            <a:r>
              <a:rPr lang="en-US" altLang="zh-CN"/>
              <a:t>70%+</a:t>
            </a:r>
            <a:r>
              <a:rPr lang="zh-CN" altLang="en-US"/>
              <a:t>平时</a:t>
            </a:r>
            <a:r>
              <a:rPr lang="en-US" altLang="zh-CN"/>
              <a:t>30%</a:t>
            </a:r>
          </a:p>
          <a:p>
            <a:pPr lvl="1"/>
            <a:endParaRPr lang="en-US" altLang="zh-CN"/>
          </a:p>
          <a:p>
            <a:r>
              <a:rPr lang="zh-CN" altLang="en-US"/>
              <a:t>大数据库系统实践课</a:t>
            </a:r>
            <a:endParaRPr lang="en-US" altLang="zh-CN"/>
          </a:p>
          <a:p>
            <a:pPr lvl="1"/>
            <a:r>
              <a:rPr lang="zh-CN" altLang="en-US"/>
              <a:t>共</a:t>
            </a:r>
            <a:r>
              <a:rPr lang="en-US" altLang="zh-CN"/>
              <a:t>24</a:t>
            </a:r>
            <a:r>
              <a:rPr lang="zh-CN" altLang="en-US"/>
              <a:t>个课时</a:t>
            </a:r>
            <a:endParaRPr lang="en-US" altLang="zh-CN"/>
          </a:p>
          <a:p>
            <a:pPr lvl="1"/>
            <a:r>
              <a:rPr lang="zh-CN" altLang="en-US"/>
              <a:t>总共</a:t>
            </a:r>
            <a:r>
              <a:rPr lang="en-US" altLang="zh-CN"/>
              <a:t>6</a:t>
            </a:r>
            <a:r>
              <a:rPr lang="zh-CN" altLang="en-US"/>
              <a:t>次实验课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老师联系方式：</a:t>
            </a:r>
            <a:endParaRPr lang="en-US" altLang="zh-CN"/>
          </a:p>
          <a:p>
            <a:pPr lvl="1">
              <a:buSzPct val="68000"/>
            </a:pPr>
            <a:r>
              <a:rPr lang="zh-CN" altLang="en-US"/>
              <a:t>大数据库课程群：</a:t>
            </a:r>
            <a:r>
              <a:rPr lang="en-US" altLang="zh-CN"/>
              <a:t>859409244</a:t>
            </a:r>
          </a:p>
          <a:p>
            <a:pPr lvl="1"/>
            <a:r>
              <a:rPr lang="en-US" altLang="zh-CN"/>
              <a:t>Email</a:t>
            </a:r>
            <a:r>
              <a:rPr lang="zh-CN" altLang="en-US"/>
              <a:t>：</a:t>
            </a:r>
            <a:r>
              <a:rPr lang="en-US" altLang="zh-CN">
                <a:hlinkClick r:id="rId3"/>
              </a:rPr>
              <a:t>651424071@qq.com</a:t>
            </a:r>
            <a:endParaRPr lang="en-US" altLang="zh-CN"/>
          </a:p>
          <a:p>
            <a:pPr lvl="1"/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651424071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zh-CN"/>
              <a:t>课程简介及要求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5148064" cy="245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性能对比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MongoDB</a:t>
            </a:r>
            <a:r>
              <a:rPr lang="zh-CN" altLang="en-US"/>
              <a:t>数据库的性能扩展能力及功能都较好，都能够在数据库中，站立一足之地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5122912" cy="1143000"/>
          </a:xfrm>
        </p:spPr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  <p:pic>
        <p:nvPicPr>
          <p:cNvPr id="55298" name="Picture 2" descr="https://images2017.cnblogs.com/blog/1190037/201801/1190037-20180106141454581-69720046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88840"/>
            <a:ext cx="6048672" cy="38568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1124744"/>
          <a:ext cx="8208912" cy="504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MongoDB(v2.4.9)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Redis(v2.4.17)</a:t>
                      </a:r>
                      <a:endParaRPr lang="zh-CN" altLang="en-US" b="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比较说明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实现语言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C++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C/C++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--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BSON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、自定义二进制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类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Telnet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--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性能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依赖内存，吞吐量较高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依赖内存，吞吐量非常高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优于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MongoDB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可操作性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丰富的数据表达、索引；最类似于关系数据库，支持丰富的查询语言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数据丰富，简单的查询，查询依赖于用空间换取查询效率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MongoDB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优于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内存及</a:t>
                      </a:r>
                      <a:endParaRPr lang="en-US" altLang="zh-CN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适合大数据量存储，依赖系统虚拟内存管理，采用镜像文件存储，内存占有率较高，官方建议独立部署在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64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位系统（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32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位有最大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2.5G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文件限制，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64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位没有）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Redis2.0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后增加虚拟内存特性，突破物理内存限制，数据可以设置时效性，类似于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memcache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--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一致性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不支持事务，靠客户端自身保证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支持部分事务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优于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MongoDB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数据</a:t>
                      </a:r>
                      <a:endParaRPr lang="en-US" altLang="zh-CN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内置一定的数据分析功能（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MapReduce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MongoDB</a:t>
                      </a:r>
                      <a:r>
                        <a:rPr lang="zh-CN" altLang="en-US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优于</a:t>
                      </a:r>
                      <a:r>
                        <a:rPr lang="en-US" altLang="zh-CN" sz="1600"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Redis</a:t>
                      </a:r>
                      <a:endParaRPr lang="zh-CN" altLang="en-US" sz="1600"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7864" y="683404"/>
            <a:ext cx="278634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MongoDB</a:t>
            </a:r>
            <a:r>
              <a:rPr lang="zh-CN" altLang="en-US"/>
              <a:t>与</a:t>
            </a:r>
            <a:r>
              <a:rPr lang="en-US" altLang="zh-CN"/>
              <a:t>Redis</a:t>
            </a:r>
            <a:r>
              <a:rPr lang="zh-CN" altLang="en-US"/>
              <a:t>的对比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的学习（</a:t>
            </a:r>
            <a:r>
              <a:rPr lang="en-US" altLang="zh-CN"/>
              <a:t>3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 MongoDB</a:t>
            </a:r>
            <a:r>
              <a:rPr lang="zh-CN" altLang="en-US"/>
              <a:t>起源、简介、特点、适用场景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、文档、集合、数据库概念与注意事项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MongoDB</a:t>
            </a:r>
            <a:r>
              <a:rPr lang="zh-CN" altLang="en-US"/>
              <a:t>的部署与常用交互式命令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 MongoDB</a:t>
            </a:r>
            <a:r>
              <a:rPr lang="zh-CN" altLang="en-US"/>
              <a:t>数据库的操作、集合操作</a:t>
            </a:r>
            <a:endParaRPr lang="en-US" altLang="zh-CN"/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 MongoDB</a:t>
            </a:r>
            <a:r>
              <a:rPr lang="zh-CN" altLang="en-US"/>
              <a:t>文档的增、删、改、查命令</a:t>
            </a:r>
            <a:endParaRPr lang="en-US" altLang="zh-CN"/>
          </a:p>
          <a:p>
            <a:pPr lvl="1"/>
            <a:r>
              <a:rPr lang="en-US" altLang="zh-CN"/>
              <a:t>6</a:t>
            </a:r>
            <a:r>
              <a:rPr lang="zh-CN" altLang="en-US"/>
              <a:t>、使用</a:t>
            </a:r>
            <a:r>
              <a:rPr lang="en-US" altLang="zh-CN"/>
              <a:t>Java</a:t>
            </a:r>
            <a:r>
              <a:rPr lang="zh-CN" altLang="en-US"/>
              <a:t>程序访问</a:t>
            </a:r>
            <a:r>
              <a:rPr lang="en-US" altLang="zh-CN"/>
              <a:t>MongoDB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1.3.2 MongoDB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r>
              <a:rPr lang="zh-CN" altLang="en-US"/>
              <a:t>应用需求</a:t>
            </a:r>
            <a:endParaRPr lang="en-US" altLang="zh-CN"/>
          </a:p>
          <a:p>
            <a:pPr lvl="1"/>
            <a:r>
              <a:rPr lang="zh-CN" altLang="en-US"/>
              <a:t>很多人知道数据库，但不知道数据仓库</a:t>
            </a:r>
            <a:endParaRPr lang="en-US" altLang="zh-CN"/>
          </a:p>
          <a:p>
            <a:pPr lvl="2"/>
            <a:r>
              <a:rPr lang="en-US" altLang="zh-CN"/>
              <a:t>	1</a:t>
            </a:r>
            <a:r>
              <a:rPr lang="zh-CN" altLang="en-US"/>
              <a:t>、如果你要的数据分别存放在很多个不同的数据库，甚至存在文本文件，</a:t>
            </a:r>
            <a:r>
              <a:rPr lang="en-US" altLang="zh-CN"/>
              <a:t>excel </a:t>
            </a:r>
            <a:r>
              <a:rPr lang="zh-CN" altLang="en-US"/>
              <a:t>中，你要如何获取这些数据？</a:t>
            </a:r>
            <a:endParaRPr lang="en-US" altLang="zh-CN"/>
          </a:p>
          <a:p>
            <a:pPr lvl="2"/>
            <a:r>
              <a:rPr lang="en-US" altLang="zh-CN"/>
              <a:t>2</a:t>
            </a:r>
            <a:r>
              <a:rPr lang="zh-CN" altLang="en-US"/>
              <a:t>、如果你从这些数据源中取出了你要的数据，但是发现格式不一样，或者数据类型不一样，你要怎么规范？</a:t>
            </a:r>
            <a:endParaRPr lang="en-US" altLang="zh-CN"/>
          </a:p>
          <a:p>
            <a:pPr lvl="2"/>
            <a:r>
              <a:rPr lang="en-US" altLang="zh-CN"/>
              <a:t>3</a:t>
            </a:r>
            <a:r>
              <a:rPr lang="zh-CN" altLang="en-US"/>
              <a:t>、如果你是一个只会</a:t>
            </a:r>
            <a:r>
              <a:rPr lang="en-US" altLang="zh-CN"/>
              <a:t>SQL</a:t>
            </a:r>
            <a:r>
              <a:rPr lang="zh-CN" altLang="en-US"/>
              <a:t>查询的人，你想从复杂的海量数据中分析查询数据，应该怎么办？</a:t>
            </a:r>
            <a:endParaRPr lang="en-US" altLang="zh-CN"/>
          </a:p>
          <a:p>
            <a:pPr lvl="2"/>
            <a:r>
              <a:rPr lang="en-US" altLang="zh-CN"/>
              <a:t>4</a:t>
            </a:r>
            <a:r>
              <a:rPr lang="zh-CN" altLang="en-US"/>
              <a:t>、如果你有一个关于人口的数据，你想知道“某个省份学历分布情况”，要怎么快速高效地得知呢？</a:t>
            </a:r>
            <a:endParaRPr lang="en-US" altLang="zh-CN"/>
          </a:p>
          <a:p>
            <a:pPr lvl="1"/>
            <a:r>
              <a:rPr lang="zh-CN" altLang="en-US"/>
              <a:t>为了解决上面几个问题，数据仓库就诞生了</a:t>
            </a:r>
            <a:endParaRPr lang="en-US" altLang="zh-CN"/>
          </a:p>
          <a:p>
            <a:pPr lvl="2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r>
              <a:rPr lang="zh-CN" altLang="en-US"/>
              <a:t>数据仓库是什么</a:t>
            </a:r>
            <a:endParaRPr lang="en-US" altLang="zh-CN"/>
          </a:p>
          <a:p>
            <a:pPr lvl="1"/>
            <a:r>
              <a:rPr lang="zh-CN" altLang="en-US"/>
              <a:t>官方解释：</a:t>
            </a:r>
            <a:endParaRPr lang="en-US" altLang="zh-CN"/>
          </a:p>
          <a:p>
            <a:pPr lvl="2"/>
            <a:r>
              <a:rPr lang="zh-CN" altLang="en-US"/>
              <a:t>数据仓库，英文名称为</a:t>
            </a:r>
            <a:r>
              <a:rPr lang="en-US" altLang="zh-CN"/>
              <a:t>Data Warehouse</a:t>
            </a:r>
            <a:r>
              <a:rPr lang="zh-CN" altLang="en-US"/>
              <a:t>，可简写为</a:t>
            </a:r>
            <a:r>
              <a:rPr lang="en-US" altLang="zh-CN"/>
              <a:t>DW</a:t>
            </a:r>
            <a:r>
              <a:rPr lang="zh-CN" altLang="en-US"/>
              <a:t>或</a:t>
            </a:r>
            <a:r>
              <a:rPr lang="en-US" altLang="zh-CN"/>
              <a:t>DWH</a:t>
            </a:r>
          </a:p>
          <a:p>
            <a:pPr lvl="2"/>
            <a:r>
              <a:rPr lang="zh-CN" altLang="en-US"/>
              <a:t>数据仓库（</a:t>
            </a:r>
            <a:r>
              <a:rPr lang="en-US" altLang="zh-CN"/>
              <a:t>Data Warehouse</a:t>
            </a:r>
            <a:r>
              <a:rPr lang="zh-CN" altLang="en-US"/>
              <a:t>）是一个面向主题的（</a:t>
            </a:r>
            <a:r>
              <a:rPr lang="en-US" altLang="zh-CN"/>
              <a:t>Subject Oriented</a:t>
            </a:r>
            <a:r>
              <a:rPr lang="zh-CN" altLang="en-US"/>
              <a:t>）、集成的（</a:t>
            </a:r>
            <a:r>
              <a:rPr lang="en-US" altLang="zh-CN"/>
              <a:t>Integrated</a:t>
            </a:r>
            <a:r>
              <a:rPr lang="zh-CN" altLang="en-US"/>
              <a:t>）、相对稳定的（</a:t>
            </a:r>
            <a:r>
              <a:rPr lang="en-US" altLang="zh-CN"/>
              <a:t>Non-Volatile</a:t>
            </a:r>
            <a:r>
              <a:rPr lang="zh-CN" altLang="en-US"/>
              <a:t>）、反映历史变化（</a:t>
            </a:r>
            <a:r>
              <a:rPr lang="en-US" altLang="zh-CN"/>
              <a:t>Time Variant</a:t>
            </a:r>
            <a:r>
              <a:rPr lang="zh-CN" altLang="en-US"/>
              <a:t>）的数据集合，用于支持管理决策</a:t>
            </a:r>
            <a:r>
              <a:rPr lang="en-US" altLang="zh-CN"/>
              <a:t>(Decision Making Support)</a:t>
            </a:r>
            <a:r>
              <a:rPr lang="zh-CN" altLang="en-US"/>
              <a:t>的数据集合</a:t>
            </a: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数据仓库是什么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从逻辑上理解，数据库和数据仓库没有区别，都是通过数据库软件实现存放数据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从数据量来说，数据仓库要比数据库更庞大得多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数据仓库里的数据通常不需要改动，但是会一定时间批量更新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数据仓库主要用于数据挖掘和数据分析，辅助做决策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数据仓库的用途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数据仓库是为企业所有级别的决策制定过程，提供</a:t>
            </a:r>
            <a:r>
              <a:rPr lang="zh-CN" altLang="en-US">
                <a:solidFill>
                  <a:srgbClr val="FF0000"/>
                </a:solidFill>
              </a:rPr>
              <a:t>所有类型数据</a:t>
            </a:r>
            <a:r>
              <a:rPr lang="zh-CN" altLang="en-US"/>
              <a:t>支持的战略集合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数据仓库是单个数据存储，出于</a:t>
            </a:r>
            <a:r>
              <a:rPr lang="zh-CN" altLang="en-US">
                <a:solidFill>
                  <a:srgbClr val="FF0000"/>
                </a:solidFill>
              </a:rPr>
              <a:t>分析性报告和决策支持</a:t>
            </a:r>
            <a:r>
              <a:rPr lang="zh-CN" altLang="en-US"/>
              <a:t>目的而创建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数据仓库为需要业务智能的企业，提供指导业务流程改进、监视时间、成本、质量以及控制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 indent="0"/>
            <a:r>
              <a:rPr lang="zh-CN" altLang="en-US"/>
              <a:t>数据仓库具有改变业务的威力，它能帮助公司深入了解客户行为，预测销售趋势，确定某一组客户或产品的收益率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>
            <a:normAutofit/>
          </a:bodyPr>
          <a:lstStyle/>
          <a:p>
            <a:r>
              <a:rPr lang="zh-CN" altLang="en-US" b="1"/>
              <a:t>什么是</a:t>
            </a:r>
            <a:r>
              <a:rPr lang="en-US" altLang="zh-CN" b="1"/>
              <a:t>ETL</a:t>
            </a:r>
            <a:r>
              <a:rPr lang="zh-CN" altLang="en-US" b="1"/>
              <a:t>？</a:t>
            </a:r>
            <a:endParaRPr lang="zh-CN" altLang="en-US"/>
          </a:p>
          <a:p>
            <a:pPr lvl="1"/>
            <a:r>
              <a:rPr lang="en-US" altLang="zh-CN"/>
              <a:t>ETL</a:t>
            </a:r>
            <a:r>
              <a:rPr lang="zh-CN" altLang="en-US"/>
              <a:t>（</a:t>
            </a:r>
            <a:r>
              <a:rPr lang="en-US" altLang="zh-CN"/>
              <a:t>Extract-Transform-Load</a:t>
            </a:r>
            <a:r>
              <a:rPr lang="zh-CN" altLang="en-US"/>
              <a:t>）描述将数据从来源迁移到目标的过程</a:t>
            </a:r>
          </a:p>
          <a:p>
            <a:pPr lvl="2"/>
            <a:r>
              <a:rPr lang="en-US" altLang="zh-CN" b="1"/>
              <a:t>Extract</a:t>
            </a:r>
            <a:r>
              <a:rPr lang="zh-CN" altLang="en-US" b="1"/>
              <a:t>，</a:t>
            </a:r>
            <a:r>
              <a:rPr lang="zh-CN" altLang="en-US"/>
              <a:t>数据抽取，也就是把数据从数据源读出来</a:t>
            </a:r>
          </a:p>
          <a:p>
            <a:pPr lvl="2"/>
            <a:r>
              <a:rPr lang="en-US" altLang="zh-CN" b="1"/>
              <a:t>Transform</a:t>
            </a:r>
            <a:r>
              <a:rPr lang="zh-CN" altLang="en-US" b="1"/>
              <a:t>，</a:t>
            </a:r>
            <a:r>
              <a:rPr lang="zh-CN" altLang="en-US"/>
              <a:t>数据转换，把原始数据转换成期望的格式和维度</a:t>
            </a:r>
            <a:endParaRPr lang="en-US" altLang="zh-CN"/>
          </a:p>
          <a:p>
            <a:pPr lvl="2"/>
            <a:r>
              <a:rPr lang="en-US" altLang="zh-CN" b="1"/>
              <a:t>Load  </a:t>
            </a:r>
            <a:r>
              <a:rPr lang="zh-CN" altLang="en-US"/>
              <a:t>数据加载，把处理后的数据加载到目标处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0"/>
            <a:ext cx="3302297" cy="637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构建数据仓库的过程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不同数据源</a:t>
            </a:r>
            <a:r>
              <a:rPr lang="zh-CN" altLang="en-US"/>
              <a:t>的数据整合起来，通过对数据进行清洗，规范化数据等步骤，根据需求围绕一个主题进行构建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构建好的数据仓库不用于</a:t>
            </a:r>
            <a:r>
              <a:rPr lang="en-US" altLang="zh-CN"/>
              <a:t>UPDATE</a:t>
            </a:r>
            <a:r>
              <a:rPr lang="zh-CN" altLang="en-US"/>
              <a:t>，用于查询、数据分析、数据挖掘等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363272" cy="504401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大数据系统理论课（共</a:t>
            </a:r>
            <a:r>
              <a:rPr lang="en-US" altLang="zh-CN"/>
              <a:t>40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大数据库系统课程概述（</a:t>
            </a:r>
            <a:r>
              <a:rPr lang="en-US" altLang="zh-CN"/>
              <a:t>2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</a:t>
            </a:r>
            <a:r>
              <a:rPr lang="en-US" altLang="zh-CN"/>
              <a:t>NoSQL</a:t>
            </a:r>
            <a:r>
              <a:rPr lang="zh-CN" altLang="en-US"/>
              <a:t>与</a:t>
            </a:r>
            <a:r>
              <a:rPr lang="en-US" altLang="zh-CN"/>
              <a:t>NewSQL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键值数据库</a:t>
            </a:r>
            <a:r>
              <a:rPr lang="en-US" altLang="zh-CN"/>
              <a:t>Redis 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文档数据库</a:t>
            </a:r>
            <a:r>
              <a:rPr lang="en-US" altLang="zh-CN"/>
              <a:t>MongoDB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数据仓库  （</a:t>
            </a:r>
            <a:r>
              <a:rPr lang="en-US" altLang="zh-CN"/>
              <a:t>3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数据仓库</a:t>
            </a:r>
            <a:r>
              <a:rPr lang="en-US" altLang="zh-CN"/>
              <a:t>Hive 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数据仓库</a:t>
            </a:r>
            <a:r>
              <a:rPr lang="en-US" altLang="zh-CN"/>
              <a:t>Impala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云数据库 （</a:t>
            </a:r>
            <a:r>
              <a:rPr lang="en-US" altLang="zh-CN"/>
              <a:t>4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总复习（</a:t>
            </a:r>
            <a:r>
              <a:rPr lang="en-US" altLang="zh-CN"/>
              <a:t>2</a:t>
            </a:r>
            <a:r>
              <a:rPr lang="zh-CN" altLang="en-US"/>
              <a:t>课时）</a:t>
            </a:r>
          </a:p>
          <a:p>
            <a:pPr lvl="1"/>
            <a:r>
              <a:rPr lang="zh-CN" altLang="en-US"/>
              <a:t>共计</a:t>
            </a:r>
            <a:r>
              <a:rPr lang="en-US" altLang="zh-CN"/>
              <a:t>40</a:t>
            </a:r>
            <a:r>
              <a:rPr lang="zh-CN" altLang="en-US"/>
              <a:t>课时</a:t>
            </a:r>
          </a:p>
          <a:p>
            <a:pPr lvl="1"/>
            <a:r>
              <a:rPr lang="zh-CN" altLang="en-US"/>
              <a:t>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zh-CN"/>
              <a:t>大数据库系统课程内容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8" name="Picture 4" descr="https://ss.csdn.net/p?https://mmbiz.qpic.cn/mmbiz_png/NtO5sialJZGpmauRibMmMQSqicK4jAcYAxWD9CCOrn34UNQEwTVccyGdwwEc9xsYUWjkrKicwBDeberPQe3WvibGwjg/640?wx_fmt=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2656"/>
            <a:ext cx="7704856" cy="599119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23928" y="5733256"/>
            <a:ext cx="1368152" cy="369332"/>
          </a:xfrm>
          <a:prstGeom prst="rect">
            <a:avLst/>
          </a:prstGeom>
          <a:solidFill>
            <a:srgbClr val="369C4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NoSQL</a:t>
            </a: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数据仓库与数据挖掘（</a:t>
            </a:r>
            <a:r>
              <a:rPr lang="en-US" altLang="zh-CN"/>
              <a:t>3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、数据仓库简介</a:t>
            </a:r>
          </a:p>
          <a:p>
            <a:pPr lvl="2"/>
            <a:r>
              <a:rPr lang="zh-CN" altLang="en-US"/>
              <a:t>数据仓库的产生</a:t>
            </a:r>
          </a:p>
          <a:p>
            <a:pPr lvl="2"/>
            <a:r>
              <a:rPr lang="zh-CN" altLang="en-US"/>
              <a:t>数据仓库的定义</a:t>
            </a:r>
          </a:p>
          <a:p>
            <a:pPr lvl="2"/>
            <a:r>
              <a:rPr lang="zh-CN" altLang="en-US"/>
              <a:t>	数据仓库的特征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、数据仓库的架构及相关概念	</a:t>
            </a:r>
          </a:p>
          <a:p>
            <a:pPr lvl="2"/>
            <a:r>
              <a:rPr lang="en-US" altLang="zh-CN"/>
              <a:t>ETL</a:t>
            </a:r>
          </a:p>
          <a:p>
            <a:pPr lvl="2"/>
            <a:r>
              <a:rPr lang="zh-CN" altLang="en-US"/>
              <a:t>元数据（</a:t>
            </a:r>
            <a:r>
              <a:rPr lang="en-US" altLang="zh-CN"/>
              <a:t>MetaData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数据集市（</a:t>
            </a:r>
            <a:r>
              <a:rPr lang="en-US" altLang="zh-CN"/>
              <a:t>Data Market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、数据库与数据仓库的联系与区别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、数据仓库与数据挖掘的联系		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1.3.3 </a:t>
            </a:r>
            <a:r>
              <a:rPr lang="zh-CN" altLang="en-US"/>
              <a:t>数据仓库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Hive</a:t>
            </a:r>
            <a:r>
              <a:rPr lang="zh-CN" altLang="en-US"/>
              <a:t>的起源</a:t>
            </a:r>
            <a:endParaRPr lang="en-US" altLang="zh-CN"/>
          </a:p>
          <a:p>
            <a:pPr lvl="1"/>
            <a:r>
              <a:rPr lang="zh-CN" altLang="en-US"/>
              <a:t>在很久很久以前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有一个叫</a:t>
            </a:r>
            <a:r>
              <a:rPr lang="en-US" altLang="zh-CN"/>
              <a:t>facebook</a:t>
            </a:r>
            <a:r>
              <a:rPr lang="zh-CN" altLang="en-US"/>
              <a:t>的公司，内部搭建了数据仓库（理解成把一大堆数据放到一个地方，用来分析以决定决策）是基于</a:t>
            </a:r>
            <a:r>
              <a:rPr lang="en-US" altLang="zh-CN"/>
              <a:t>mysql</a:t>
            </a:r>
          </a:p>
          <a:p>
            <a:pPr lvl="1"/>
            <a:endParaRPr lang="en-US" altLang="zh-CN"/>
          </a:p>
          <a:p>
            <a:pPr lvl="1"/>
            <a:r>
              <a:rPr lang="zh-CN" altLang="en-US"/>
              <a:t>后来随着数据量的不断增加，这种传统的数据库扛不住了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Hadoop</a:t>
            </a:r>
            <a:r>
              <a:rPr lang="zh-CN" altLang="en-US"/>
              <a:t>出现了，于是经过一系列的折腾换到了</a:t>
            </a:r>
            <a:r>
              <a:rPr lang="en-US" altLang="zh-CN"/>
              <a:t>hadoop</a:t>
            </a:r>
            <a:r>
              <a:rPr lang="zh-CN" altLang="en-US"/>
              <a:t>上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问题来了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以前基于数据库的数据仓库用</a:t>
            </a:r>
            <a:r>
              <a:rPr lang="en-US" altLang="zh-CN"/>
              <a:t>SQL</a:t>
            </a:r>
            <a:r>
              <a:rPr lang="zh-CN" altLang="en-US"/>
              <a:t>就能做查询，现在换到</a:t>
            </a:r>
            <a:r>
              <a:rPr lang="en-US" altLang="zh-CN"/>
              <a:t>HDFS</a:t>
            </a:r>
            <a:r>
              <a:rPr lang="zh-CN" altLang="en-US"/>
              <a:t>上面，得跑</a:t>
            </a:r>
            <a:r>
              <a:rPr lang="en-US" altLang="zh-CN"/>
              <a:t>MapReduce</a:t>
            </a:r>
            <a:r>
              <a:rPr lang="zh-CN" altLang="en-US"/>
              <a:t>任务去做分析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以前做分析的人还得学</a:t>
            </a:r>
            <a:r>
              <a:rPr lang="en-US" altLang="zh-CN"/>
              <a:t>MapReduce </a:t>
            </a:r>
            <a:r>
              <a:rPr lang="zh-CN" altLang="en-US"/>
              <a:t>，并且去写大量的</a:t>
            </a:r>
            <a:r>
              <a:rPr lang="en-US" altLang="zh-CN"/>
              <a:t>MapReduce</a:t>
            </a:r>
            <a:r>
              <a:rPr lang="zh-CN" altLang="en-US"/>
              <a:t>代码，花时间费力气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问题来了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 Hadoop</a:t>
            </a:r>
            <a:r>
              <a:rPr lang="zh-CN" altLang="en-US"/>
              <a:t>是个好工具，但是学习难度大，人员成本太高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、项目周期要求太短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MapReduce </a:t>
            </a:r>
            <a:r>
              <a:rPr lang="zh-CN" altLang="en-US"/>
              <a:t>实现复杂查询逻辑开发难度太大</a:t>
            </a:r>
            <a:endParaRPr lang="en-US" altLang="zh-CN"/>
          </a:p>
          <a:p>
            <a:r>
              <a:rPr lang="zh-CN" altLang="en-US"/>
              <a:t>解决问题</a:t>
            </a:r>
            <a:endParaRPr lang="en-US" altLang="zh-CN"/>
          </a:p>
          <a:p>
            <a:pPr lvl="1"/>
            <a:r>
              <a:rPr lang="en-US" altLang="zh-CN"/>
              <a:t>Facebook</a:t>
            </a:r>
            <a:r>
              <a:rPr lang="zh-CN" altLang="en-US"/>
              <a:t>开发了一套用</a:t>
            </a:r>
            <a:r>
              <a:rPr lang="en-US" altLang="zh-CN" cap="all"/>
              <a:t>sql</a:t>
            </a:r>
            <a:r>
              <a:rPr lang="zh-CN" altLang="en-US" cap="all"/>
              <a:t>语句</a:t>
            </a:r>
            <a:r>
              <a:rPr lang="zh-CN" altLang="en-US"/>
              <a:t>来做</a:t>
            </a:r>
            <a:r>
              <a:rPr lang="en-US" altLang="zh-CN" cap="all"/>
              <a:t>hdfs</a:t>
            </a:r>
            <a:r>
              <a:rPr lang="zh-CN" altLang="en-US"/>
              <a:t>的分析查询的工具</a:t>
            </a:r>
            <a:endParaRPr lang="en-US" altLang="zh-CN"/>
          </a:p>
          <a:p>
            <a:pPr lvl="2"/>
            <a:r>
              <a:rPr lang="zh-CN" altLang="en-US"/>
              <a:t>用户输入的是</a:t>
            </a:r>
            <a:r>
              <a:rPr lang="en-US" altLang="zh-CN" cap="all"/>
              <a:t>sql</a:t>
            </a:r>
            <a:r>
              <a:rPr lang="zh-CN" altLang="en-US" cap="all"/>
              <a:t>，通过这个工具</a:t>
            </a:r>
            <a:r>
              <a:rPr lang="zh-CN" altLang="en-US"/>
              <a:t>把</a:t>
            </a:r>
            <a:r>
              <a:rPr lang="en-US" altLang="zh-CN" cap="all"/>
              <a:t>sql</a:t>
            </a:r>
            <a:r>
              <a:rPr lang="zh-CN" altLang="en-US"/>
              <a:t>转成</a:t>
            </a:r>
            <a:r>
              <a:rPr lang="en-US" altLang="zh-CN"/>
              <a:t>MapReduce</a:t>
            </a:r>
            <a:r>
              <a:rPr lang="zh-CN" altLang="en-US"/>
              <a:t>的任务，然后再去执行分析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Hive</a:t>
            </a:r>
            <a:r>
              <a:rPr lang="zh-CN" altLang="en-US" b="1"/>
              <a:t>是什么</a:t>
            </a:r>
            <a:endParaRPr lang="en-US" altLang="zh-CN" b="1"/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Hive</a:t>
            </a:r>
            <a:r>
              <a:rPr lang="zh-CN" altLang="en-US"/>
              <a:t>是由</a:t>
            </a:r>
            <a:r>
              <a:rPr lang="en-US" altLang="zh-CN"/>
              <a:t>Facebook</a:t>
            </a:r>
            <a:r>
              <a:rPr lang="zh-CN" altLang="en-US"/>
              <a:t>开源用于解决海量结构化日志的数据统计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Hive</a:t>
            </a:r>
            <a:r>
              <a:rPr lang="zh-CN" altLang="en-US"/>
              <a:t>是一个成功的</a:t>
            </a:r>
            <a:r>
              <a:rPr lang="en-US" altLang="zh-CN"/>
              <a:t>Apache</a:t>
            </a:r>
            <a:r>
              <a:rPr lang="zh-CN" altLang="en-US"/>
              <a:t>项目，很多组织把它用作一个通用的、可伸缩的数据处理平台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Hive</a:t>
            </a:r>
            <a:r>
              <a:rPr lang="zh-CN" altLang="en-US"/>
              <a:t>是一个基于</a:t>
            </a:r>
            <a:r>
              <a:rPr lang="en-US" altLang="zh-CN"/>
              <a:t>Hadoop</a:t>
            </a:r>
            <a:r>
              <a:rPr lang="zh-CN" altLang="en-US"/>
              <a:t>的工具，可用来对数据进行提取</a:t>
            </a:r>
            <a:r>
              <a:rPr lang="en-US" altLang="zh-CN"/>
              <a:t>/</a:t>
            </a:r>
            <a:r>
              <a:rPr lang="zh-CN" altLang="en-US"/>
              <a:t>转化</a:t>
            </a:r>
            <a:r>
              <a:rPr lang="en-US" altLang="zh-CN"/>
              <a:t>/</a:t>
            </a:r>
            <a:r>
              <a:rPr lang="zh-CN" altLang="en-US"/>
              <a:t>加载</a:t>
            </a:r>
            <a:r>
              <a:rPr lang="en-US" altLang="zh-CN"/>
              <a:t>(ETL)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/>
              <a:t>Hive</a:t>
            </a:r>
            <a:r>
              <a:rPr lang="zh-CN" altLang="en-US"/>
              <a:t>提供了一种可以存储、查询和分析存储在</a:t>
            </a:r>
            <a:r>
              <a:rPr lang="en-US" altLang="zh-CN"/>
              <a:t>HDFS</a:t>
            </a:r>
            <a:r>
              <a:rPr lang="zh-CN" altLang="en-US"/>
              <a:t>中的大规模数据的机制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endParaRPr lang="en-US" altLang="zh-CN" b="1"/>
          </a:p>
          <a:p>
            <a:pPr lvl="1"/>
            <a:endParaRPr lang="zh-CN" altLang="en-US" b="1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HQL</a:t>
            </a:r>
            <a:r>
              <a:rPr lang="zh-CN" altLang="en-US"/>
              <a:t>语言</a:t>
            </a:r>
            <a:endParaRPr lang="en-US" altLang="zh-CN"/>
          </a:p>
          <a:p>
            <a:pPr lvl="1"/>
            <a:r>
              <a:rPr lang="en-US" altLang="zh-CN"/>
              <a:t>Hive</a:t>
            </a:r>
            <a:r>
              <a:rPr lang="zh-CN" altLang="en-US"/>
              <a:t>定义了一种类似</a:t>
            </a:r>
            <a:r>
              <a:rPr lang="en-US" altLang="zh-CN"/>
              <a:t>SQL</a:t>
            </a:r>
            <a:r>
              <a:rPr lang="zh-CN" altLang="en-US"/>
              <a:t>的查询语言，被称为</a:t>
            </a:r>
            <a:r>
              <a:rPr lang="en-US" altLang="zh-CN"/>
              <a:t>HQL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对于熟悉</a:t>
            </a:r>
            <a:r>
              <a:rPr lang="en-US" altLang="zh-CN"/>
              <a:t>SQL</a:t>
            </a:r>
            <a:r>
              <a:rPr lang="zh-CN" altLang="en-US"/>
              <a:t>的用户可以直接利用</a:t>
            </a:r>
            <a:r>
              <a:rPr lang="en-US" altLang="zh-CN"/>
              <a:t>Hive</a:t>
            </a:r>
            <a:r>
              <a:rPr lang="zh-CN" altLang="en-US"/>
              <a:t>来查询数据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这个语言也允许熟悉 </a:t>
            </a:r>
            <a:r>
              <a:rPr lang="en-US" altLang="zh-CN"/>
              <a:t>MapReduce </a:t>
            </a:r>
            <a:r>
              <a:rPr lang="zh-CN" altLang="en-US"/>
              <a:t>开发者们开发自定义的</a:t>
            </a:r>
            <a:r>
              <a:rPr lang="en-US" altLang="zh-CN"/>
              <a:t>mappers</a:t>
            </a:r>
            <a:r>
              <a:rPr lang="zh-CN" altLang="en-US"/>
              <a:t>和</a:t>
            </a:r>
            <a:r>
              <a:rPr lang="en-US" altLang="zh-CN"/>
              <a:t>reducers</a:t>
            </a:r>
            <a:r>
              <a:rPr lang="zh-CN" altLang="en-US"/>
              <a:t>来处理内建的</a:t>
            </a:r>
            <a:r>
              <a:rPr lang="en-US" altLang="zh-CN"/>
              <a:t>mappers</a:t>
            </a:r>
            <a:r>
              <a:rPr lang="zh-CN" altLang="en-US"/>
              <a:t>和</a:t>
            </a:r>
            <a:r>
              <a:rPr lang="en-US" altLang="zh-CN"/>
              <a:t>reducers</a:t>
            </a:r>
            <a:r>
              <a:rPr lang="zh-CN" altLang="en-US"/>
              <a:t>无法完成的复杂的分析工作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Hive</a:t>
            </a:r>
            <a:r>
              <a:rPr lang="zh-CN" altLang="en-US"/>
              <a:t>的作用</a:t>
            </a:r>
            <a:endParaRPr lang="en-US" altLang="zh-CN"/>
          </a:p>
          <a:p>
            <a:pPr lvl="1"/>
            <a:r>
              <a:rPr lang="en-US" altLang="zh-CN"/>
              <a:t>1.</a:t>
            </a:r>
            <a:r>
              <a:rPr lang="zh-CN" altLang="en-US"/>
              <a:t>把</a:t>
            </a:r>
            <a:r>
              <a:rPr lang="en-US" altLang="zh-CN"/>
              <a:t>SQL</a:t>
            </a:r>
            <a:r>
              <a:rPr lang="zh-CN" altLang="en-US"/>
              <a:t>语句转化成</a:t>
            </a:r>
            <a:r>
              <a:rPr lang="en-US" altLang="zh-CN"/>
              <a:t>Map Reduce</a:t>
            </a:r>
            <a:r>
              <a:rPr lang="zh-CN" altLang="en-US"/>
              <a:t>代码 </a:t>
            </a:r>
            <a:endParaRPr lang="en-US" altLang="zh-CN"/>
          </a:p>
          <a:p>
            <a:pPr lvl="1"/>
            <a:r>
              <a:rPr lang="en-US" altLang="zh-CN"/>
              <a:t>2.</a:t>
            </a:r>
            <a:r>
              <a:rPr lang="zh-CN" altLang="en-US"/>
              <a:t>可以对数据进行存储，使用 </a:t>
            </a:r>
            <a:r>
              <a:rPr lang="en-US" altLang="zh-CN"/>
              <a:t>HDFS </a:t>
            </a:r>
          </a:p>
          <a:p>
            <a:pPr lvl="1"/>
            <a:r>
              <a:rPr lang="en-US" altLang="zh-CN"/>
              <a:t>3.</a:t>
            </a:r>
            <a:r>
              <a:rPr lang="zh-CN" altLang="en-US"/>
              <a:t>可以对数据使用</a:t>
            </a:r>
            <a:r>
              <a:rPr lang="en-US" altLang="zh-CN"/>
              <a:t>MapReduce</a:t>
            </a:r>
            <a:r>
              <a:rPr lang="zh-CN" altLang="en-US"/>
              <a:t>进行转化、计算、分析</a:t>
            </a:r>
          </a:p>
          <a:p>
            <a:r>
              <a:rPr lang="en-US" altLang="zh-CN"/>
              <a:t>Hive</a:t>
            </a:r>
            <a:r>
              <a:rPr lang="zh-CN" altLang="en-US"/>
              <a:t>的意义</a:t>
            </a:r>
          </a:p>
          <a:p>
            <a:pPr lvl="1"/>
            <a:r>
              <a:rPr lang="zh-CN" altLang="en-US"/>
              <a:t>降低程序员使用</a:t>
            </a:r>
            <a:r>
              <a:rPr lang="en-US" altLang="zh-CN"/>
              <a:t>hadoop</a:t>
            </a:r>
            <a:r>
              <a:rPr lang="zh-CN" altLang="en-US"/>
              <a:t>的难度</a:t>
            </a:r>
            <a:endParaRPr lang="en-US" altLang="zh-CN"/>
          </a:p>
          <a:p>
            <a:pPr lvl="1"/>
            <a:r>
              <a:rPr lang="zh-CN" altLang="en-US"/>
              <a:t>降低学习成本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24573"/>
            <a:ext cx="5184576" cy="673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/>
              <a:t>Hive</a:t>
            </a:r>
            <a:r>
              <a:rPr lang="zh-CN" altLang="en-US"/>
              <a:t>工作流程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通过给用户提供的一系列交互接口，接收到用户的指令</a:t>
            </a:r>
            <a:r>
              <a:rPr lang="en-US" altLang="zh-CN"/>
              <a:t>(HQL)</a:t>
            </a:r>
          </a:p>
          <a:p>
            <a:pPr lvl="2"/>
            <a:r>
              <a:rPr lang="zh-CN" altLang="en-US"/>
              <a:t>支持各种命令，比如</a:t>
            </a:r>
            <a:r>
              <a:rPr lang="en-US" altLang="zh-CN"/>
              <a:t>dfs</a:t>
            </a:r>
            <a:r>
              <a:rPr lang="zh-CN" altLang="en-US"/>
              <a:t>的命令、脚本的执行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、接收指令后，会交给</a:t>
            </a:r>
            <a:r>
              <a:rPr lang="en-US" altLang="zh-CN"/>
              <a:t>Driver</a:t>
            </a:r>
            <a:r>
              <a:rPr lang="zh-CN" altLang="en-US"/>
              <a:t>的组件，结合元数据</a:t>
            </a:r>
            <a:r>
              <a:rPr lang="en-US" altLang="zh-CN"/>
              <a:t>(MetaStore) </a:t>
            </a:r>
            <a:r>
              <a:rPr lang="zh-CN" altLang="en-US"/>
              <a:t>，编译解析成</a:t>
            </a:r>
            <a:r>
              <a:rPr lang="en-US" altLang="zh-CN"/>
              <a:t>MapReduce</a:t>
            </a:r>
            <a:endParaRPr lang="zh-CN" altLang="en-US"/>
          </a:p>
          <a:p>
            <a:pPr lvl="1"/>
            <a:r>
              <a:rPr lang="en-US" altLang="zh-CN"/>
              <a:t>3 </a:t>
            </a:r>
            <a:r>
              <a:rPr lang="zh-CN" altLang="en-US"/>
              <a:t>、把编译出来的结果交给</a:t>
            </a:r>
            <a:r>
              <a:rPr lang="en-US" altLang="zh-CN"/>
              <a:t>hadoop</a:t>
            </a:r>
            <a:r>
              <a:rPr lang="zh-CN" altLang="en-US"/>
              <a:t>去执行，将执行返回的结果输出到用户交互接口</a:t>
            </a:r>
          </a:p>
          <a:p>
            <a:endParaRPr lang="en-US" altLang="zh-CN"/>
          </a:p>
          <a:p>
            <a:pPr lvl="1"/>
            <a:r>
              <a:rPr lang="zh-CN" altLang="en-US"/>
              <a:t>可以将</a:t>
            </a:r>
            <a:r>
              <a:rPr lang="en-US" altLang="zh-CN"/>
              <a:t>Hive</a:t>
            </a:r>
            <a:r>
              <a:rPr lang="zh-CN" altLang="en-US"/>
              <a:t>理解成搭建在</a:t>
            </a:r>
            <a:r>
              <a:rPr lang="en-US" altLang="zh-CN"/>
              <a:t>Hadoop(HDFS</a:t>
            </a:r>
            <a:r>
              <a:rPr lang="zh-CN" altLang="en-US"/>
              <a:t>和</a:t>
            </a:r>
            <a:r>
              <a:rPr lang="en-US" altLang="zh-CN"/>
              <a:t>Map Reduce)</a:t>
            </a:r>
            <a:r>
              <a:rPr lang="zh-CN" altLang="en-US"/>
              <a:t>之上的语言壳子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大数据系统理论课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zh-CN"/>
              <a:t>大数据库系统课程内容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899592" y="2204864"/>
          <a:ext cx="6480720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Graphic spid="4" grpId="0">
        <p:bldAsOne/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Hive</a:t>
            </a:r>
            <a:r>
              <a:rPr lang="zh-CN" altLang="en-US"/>
              <a:t>的应用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Hive</a:t>
            </a:r>
            <a:r>
              <a:rPr lang="zh-CN" altLang="en-US"/>
              <a:t>可以使用</a:t>
            </a:r>
            <a:r>
              <a:rPr lang="en-US" altLang="zh-CN"/>
              <a:t>HQL(Hive SQL)</a:t>
            </a:r>
            <a:r>
              <a:rPr lang="zh-CN" altLang="en-US"/>
              <a:t>很方便的完成对海量数据的统计汇总</a:t>
            </a:r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Hive</a:t>
            </a:r>
            <a:r>
              <a:rPr lang="zh-CN" altLang="en-US"/>
              <a:t>使用</a:t>
            </a:r>
            <a:r>
              <a:rPr lang="en-US" altLang="zh-CN"/>
              <a:t>Hadoop</a:t>
            </a:r>
            <a:r>
              <a:rPr lang="zh-CN" altLang="en-US"/>
              <a:t>作为执行引擎，有批处理，高延迟、高可扩展性和高容错性的特点</a:t>
            </a:r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zh-CN" altLang="en-US"/>
              <a:t>在数据量很小的时候，</a:t>
            </a:r>
            <a:r>
              <a:rPr lang="en-US" altLang="zh-CN"/>
              <a:t>Hive</a:t>
            </a:r>
            <a:r>
              <a:rPr lang="zh-CN" altLang="en-US"/>
              <a:t>执行也需要消耗较长时间来完成，这时候，就显示不出它与</a:t>
            </a:r>
            <a:r>
              <a:rPr lang="en-US" altLang="zh-CN"/>
              <a:t>Oracle</a:t>
            </a:r>
            <a:r>
              <a:rPr lang="zh-CN" altLang="en-US"/>
              <a:t>，</a:t>
            </a:r>
            <a:r>
              <a:rPr lang="en-US" altLang="zh-CN"/>
              <a:t>Mysql</a:t>
            </a:r>
            <a:r>
              <a:rPr lang="zh-CN" altLang="en-US"/>
              <a:t>等传统数据库的优势。</a:t>
            </a:r>
          </a:p>
          <a:p>
            <a:pPr lvl="1"/>
            <a:r>
              <a:rPr lang="zh-CN" altLang="en-US"/>
              <a:t> 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Hive</a:t>
            </a:r>
            <a:r>
              <a:rPr lang="zh-CN" altLang="en-US"/>
              <a:t>擅长非实时的、离线的、对响应及时性要求不高的海量数据批量计算，网络日志分析等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Hive</a:t>
            </a:r>
            <a:r>
              <a:rPr lang="zh-CN" altLang="en-US"/>
              <a:t>的学习（</a:t>
            </a:r>
            <a:r>
              <a:rPr lang="en-US" altLang="zh-CN"/>
              <a:t>10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简介</a:t>
            </a:r>
          </a:p>
          <a:p>
            <a:pPr lvl="2"/>
            <a:r>
              <a:rPr lang="en-US" altLang="zh-CN"/>
              <a:t>Hive</a:t>
            </a:r>
            <a:r>
              <a:rPr lang="zh-CN" altLang="en-US"/>
              <a:t>的起源、特性、架构、</a:t>
            </a:r>
            <a:r>
              <a:rPr lang="en-US" altLang="zh-CN"/>
              <a:t>Hive</a:t>
            </a:r>
            <a:r>
              <a:rPr lang="zh-CN" altLang="en-US"/>
              <a:t>的运行机制</a:t>
            </a:r>
          </a:p>
          <a:p>
            <a:pPr lvl="2"/>
            <a:r>
              <a:rPr lang="en-US" altLang="zh-CN"/>
              <a:t>Hive</a:t>
            </a:r>
            <a:r>
              <a:rPr lang="zh-CN" altLang="en-US"/>
              <a:t>的应用场景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SQL</a:t>
            </a:r>
            <a:r>
              <a:rPr lang="zh-CN" altLang="en-US"/>
              <a:t>（</a:t>
            </a:r>
            <a:r>
              <a:rPr lang="en-US" altLang="zh-CN"/>
              <a:t>HQL</a:t>
            </a:r>
            <a:r>
              <a:rPr lang="zh-CN" altLang="en-US"/>
              <a:t>）转换成</a:t>
            </a:r>
            <a:r>
              <a:rPr lang="en-US" altLang="zh-CN"/>
              <a:t>MapReduce</a:t>
            </a:r>
            <a:r>
              <a:rPr lang="zh-CN" altLang="en-US"/>
              <a:t>的工作原理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的安装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常用属性配置、交互指令以及数据类型简介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的基本操作</a:t>
            </a:r>
          </a:p>
          <a:p>
            <a:pPr lvl="2"/>
            <a:r>
              <a:rPr lang="en-US" altLang="zh-CN"/>
              <a:t>Hive</a:t>
            </a:r>
            <a:r>
              <a:rPr lang="zh-CN" altLang="en-US"/>
              <a:t>中数据库的操作</a:t>
            </a:r>
          </a:p>
          <a:p>
            <a:pPr lvl="2"/>
            <a:r>
              <a:rPr lang="en-US" altLang="zh-CN"/>
              <a:t>Hive</a:t>
            </a:r>
            <a:r>
              <a:rPr lang="zh-CN" altLang="en-US"/>
              <a:t>中表的基本操作</a:t>
            </a:r>
          </a:p>
          <a:p>
            <a:pPr lvl="1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HQL</a:t>
            </a:r>
            <a:r>
              <a:rPr lang="zh-CN" altLang="en-US"/>
              <a:t>的基本使用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484784"/>
            <a:ext cx="4320480" cy="51125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/>
              <a:t>Hive</a:t>
            </a:r>
            <a:r>
              <a:rPr lang="zh-CN" altLang="en-US"/>
              <a:t>的学习（</a:t>
            </a:r>
            <a:r>
              <a:rPr lang="en-US" altLang="zh-CN"/>
              <a:t>10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中数据导入与导出</a:t>
            </a:r>
          </a:p>
          <a:p>
            <a:pPr lvl="2"/>
            <a:r>
              <a:rPr lang="zh-CN" altLang="en-US"/>
              <a:t>数据导入的几种方法介绍</a:t>
            </a:r>
          </a:p>
          <a:p>
            <a:pPr lvl="2"/>
            <a:r>
              <a:rPr lang="zh-CN" altLang="en-US"/>
              <a:t>数据导出的几种方法介绍</a:t>
            </a:r>
          </a:p>
          <a:p>
            <a:pPr lvl="2"/>
            <a:r>
              <a:rPr lang="zh-CN" altLang="en-US"/>
              <a:t>清空表中的数据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内部表与外部表</a:t>
            </a:r>
          </a:p>
          <a:p>
            <a:pPr lvl="2"/>
            <a:r>
              <a:rPr lang="zh-CN" altLang="en-US"/>
              <a:t>创建管理表和外部表</a:t>
            </a:r>
          </a:p>
          <a:p>
            <a:pPr lvl="2"/>
            <a:r>
              <a:rPr lang="zh-CN" altLang="en-US"/>
              <a:t>管理表和外部表的区别</a:t>
            </a:r>
          </a:p>
          <a:p>
            <a:pPr lvl="2"/>
            <a:r>
              <a:rPr lang="zh-CN" altLang="en-US"/>
              <a:t>适用场景</a:t>
            </a:r>
          </a:p>
          <a:p>
            <a:pPr lvl="1"/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分区表</a:t>
            </a:r>
          </a:p>
          <a:p>
            <a:pPr lvl="2"/>
            <a:r>
              <a:rPr lang="zh-CN" altLang="en-US"/>
              <a:t>分区表介绍</a:t>
            </a:r>
          </a:p>
          <a:p>
            <a:pPr lvl="2"/>
            <a:r>
              <a:rPr lang="zh-CN" altLang="en-US"/>
              <a:t>分区表的创建及使用</a:t>
            </a:r>
          </a:p>
          <a:p>
            <a:pPr lvl="1"/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Hive</a:t>
            </a:r>
            <a:r>
              <a:rPr lang="zh-CN" altLang="en-US"/>
              <a:t>窗口函数</a:t>
            </a:r>
          </a:p>
          <a:p>
            <a:pPr lvl="2"/>
            <a:r>
              <a:rPr lang="zh-CN" altLang="en-US"/>
              <a:t>窗口函数的介绍</a:t>
            </a:r>
          </a:p>
          <a:p>
            <a:pPr lvl="2"/>
            <a:r>
              <a:rPr lang="zh-CN" altLang="en-US"/>
              <a:t>窗口函数的使用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1.3.4 </a:t>
            </a:r>
            <a:r>
              <a:rPr lang="zh-CN" altLang="zh-CN"/>
              <a:t>数据仓库</a:t>
            </a:r>
            <a:r>
              <a:rPr lang="en-US" altLang="zh-CN"/>
              <a:t>Hive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4168" y="21328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6096" y="1844824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目前很多大数据开发的公司面试时常问到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Hive</a:t>
            </a:r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的相关问题，说明</a:t>
            </a:r>
            <a:r>
              <a: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Hive</a:t>
            </a:r>
            <a:r>
              <a:rPr lang="zh-CN" altLang="en-US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在数据仓库占据比较重要的地位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主流的数据库的构建方式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线下自己构建数据库</a:t>
            </a:r>
            <a:endParaRPr lang="en-US" altLang="zh-CN"/>
          </a:p>
          <a:p>
            <a:pPr lvl="1"/>
            <a:r>
              <a:rPr lang="en-US" altLang="zh-CN"/>
              <a:t>	 MySQL</a:t>
            </a:r>
            <a:r>
              <a:rPr lang="zh-CN" altLang="en-US"/>
              <a:t>、</a:t>
            </a:r>
            <a:r>
              <a:rPr lang="en-US" altLang="zh-CN"/>
              <a:t>DB2</a:t>
            </a:r>
            <a:r>
              <a:rPr lang="zh-CN" altLang="en-US"/>
              <a:t>、</a:t>
            </a:r>
            <a:r>
              <a:rPr lang="en-US" altLang="zh-CN"/>
              <a:t>ACCESS</a:t>
            </a:r>
            <a:r>
              <a:rPr lang="zh-CN" altLang="en-US"/>
              <a:t>或者</a:t>
            </a:r>
            <a:r>
              <a:rPr lang="en-US" altLang="zh-CN"/>
              <a:t>Oracle</a:t>
            </a:r>
            <a:r>
              <a:rPr lang="zh-CN" altLang="en-US"/>
              <a:t>等</a:t>
            </a:r>
            <a:endParaRPr lang="en-US" altLang="zh-CN"/>
          </a:p>
          <a:p>
            <a:pPr lvl="2"/>
            <a:r>
              <a:rPr lang="en-US" altLang="zh-CN"/>
              <a:t>MySQL</a:t>
            </a:r>
            <a:r>
              <a:rPr lang="zh-CN" altLang="en-US"/>
              <a:t>是免费的，其他的像</a:t>
            </a:r>
            <a:r>
              <a:rPr lang="en-US" altLang="zh-CN"/>
              <a:t>IBM</a:t>
            </a:r>
            <a:r>
              <a:rPr lang="zh-CN" altLang="en-US"/>
              <a:t>的</a:t>
            </a:r>
            <a:r>
              <a:rPr lang="en-US" altLang="zh-CN"/>
              <a:t>DB2</a:t>
            </a:r>
            <a:r>
              <a:rPr lang="zh-CN" altLang="en-US"/>
              <a:t>，</a:t>
            </a:r>
            <a:r>
              <a:rPr lang="en-US" altLang="zh-CN"/>
              <a:t>Microsoft</a:t>
            </a:r>
            <a:r>
              <a:rPr lang="zh-CN" altLang="en-US"/>
              <a:t>的</a:t>
            </a:r>
            <a:r>
              <a:rPr lang="en-US" altLang="zh-CN"/>
              <a:t>ACCESS</a:t>
            </a:r>
            <a:r>
              <a:rPr lang="zh-CN" altLang="en-US"/>
              <a:t>还有</a:t>
            </a:r>
            <a:r>
              <a:rPr lang="en-US" altLang="zh-CN"/>
              <a:t>Oracle</a:t>
            </a:r>
            <a:r>
              <a:rPr lang="zh-CN" altLang="en-US"/>
              <a:t>的数据库，下载镜像，之后在自己的购买的服务器上安装之后就可以使用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使用在线的云数据库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线下构建数据库遇到的问题</a:t>
            </a:r>
            <a:endParaRPr lang="en-US" altLang="zh-CN"/>
          </a:p>
          <a:p>
            <a:pPr lvl="1"/>
            <a:r>
              <a:rPr lang="zh-CN" altLang="en-US"/>
              <a:t>商业用途的话就需要购买许可（向数据库公司付服务费用）</a:t>
            </a:r>
            <a:endParaRPr lang="en-US" altLang="zh-CN"/>
          </a:p>
          <a:p>
            <a:pPr lvl="1"/>
            <a:r>
              <a:rPr lang="zh-CN" altLang="en-US"/>
              <a:t>数据库构建完以后需要专门的运维人员</a:t>
            </a:r>
            <a:endParaRPr lang="en-US" altLang="zh-CN"/>
          </a:p>
          <a:p>
            <a:pPr lvl="1"/>
            <a:r>
              <a:rPr lang="zh-CN" altLang="en-US"/>
              <a:t>保证数据中心不能断电（各种不可预料因素），还要做好备份，这些工作往往是非常消耗人力和物力</a:t>
            </a:r>
            <a:endParaRPr lang="en-US" altLang="zh-CN"/>
          </a:p>
          <a:p>
            <a:pPr lvl="1"/>
            <a:r>
              <a:rPr lang="zh-CN" altLang="en-US"/>
              <a:t>安全性问题</a:t>
            </a:r>
            <a:endParaRPr lang="en-US" altLang="zh-CN"/>
          </a:p>
          <a:p>
            <a:pPr lvl="2"/>
            <a:r>
              <a:rPr lang="zh-CN" altLang="en-US"/>
              <a:t>外部的破坏者</a:t>
            </a:r>
            <a:r>
              <a:rPr lang="en-US" altLang="zh-CN"/>
              <a:t>DDOS</a:t>
            </a:r>
            <a:r>
              <a:rPr lang="zh-CN" altLang="en-US"/>
              <a:t>或者暴力破解或者</a:t>
            </a:r>
            <a:r>
              <a:rPr lang="en-US" altLang="zh-CN"/>
              <a:t>SQL</a:t>
            </a:r>
            <a:r>
              <a:rPr lang="zh-CN" altLang="en-US"/>
              <a:t>注入等</a:t>
            </a:r>
            <a:endParaRPr lang="en-US" altLang="zh-CN"/>
          </a:p>
          <a:p>
            <a:pPr lvl="2"/>
            <a:r>
              <a:rPr lang="zh-CN" altLang="en-US"/>
              <a:t>被自己的运维人员删掉了（有删库到跑路</a:t>
            </a:r>
            <a:r>
              <a:rPr lang="en-US" altLang="zh-CN"/>
              <a:t>)</a:t>
            </a:r>
          </a:p>
          <a:p>
            <a:pPr>
              <a:buNone/>
            </a:pPr>
            <a:r>
              <a:rPr lang="zh-CN" altLang="en-US"/>
              <a:t>对于开发者或者初创公司而言会有很多的不便之处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云数据库应运而生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云计算服务提供商，提供的云数据库服务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看不到运行数据库的实体主机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随时访问自己的云数据库中的数据并使用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不需要担心数据的安全性（如果你能信赖云数据库服务商）云数据库服务商往往会提供冗余算法保障数据的安全（但无法保证我们自己操作问题导致安全性问题）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节省了用于数据库运维的大量的人力和物力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云数据库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云数据库是指被优化或部署到一个虚拟计算环境中的数据库，可以实现按需付费、按需扩展、高可用性以及存储整合等优势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根据数据库类型一般分为</a:t>
            </a:r>
            <a:endParaRPr lang="en-US" altLang="zh-CN"/>
          </a:p>
          <a:p>
            <a:pPr lvl="2"/>
            <a:r>
              <a:rPr lang="zh-CN" altLang="en-US"/>
              <a:t>关系型数据库</a:t>
            </a:r>
            <a:endParaRPr lang="en-US" altLang="zh-CN"/>
          </a:p>
          <a:p>
            <a:pPr lvl="2"/>
            <a:r>
              <a:rPr lang="zh-CN" altLang="en-US"/>
              <a:t>非关系型数据库（</a:t>
            </a:r>
            <a:r>
              <a:rPr lang="en-US" altLang="zh-CN"/>
              <a:t>NoSQL</a:t>
            </a:r>
            <a:r>
              <a:rPr lang="zh-CN" altLang="en-US"/>
              <a:t>数据库）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云数据库提供的服务</a:t>
            </a:r>
            <a:endParaRPr lang="en-US" altLang="zh-CN"/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用户按照存储容量和带宽的需求付费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可以将数据库从一个地方移到另一个地方（云的可移植性）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可以按需扩展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/>
              <a:t>其他：实例创建快速、支持只读实例、读写分离、故障自动切换、数据备份、</a:t>
            </a:r>
            <a:r>
              <a:rPr lang="en-US" altLang="zh-CN"/>
              <a:t>Binlog</a:t>
            </a:r>
            <a:r>
              <a:rPr lang="zh-CN" altLang="en-US"/>
              <a:t>备份、</a:t>
            </a:r>
            <a:r>
              <a:rPr lang="en-US" altLang="zh-CN"/>
              <a:t>SQL</a:t>
            </a:r>
            <a:r>
              <a:rPr lang="zh-CN" altLang="en-US"/>
              <a:t>审计、访问白名单、监控与消息通知等</a:t>
            </a:r>
            <a:endParaRPr lang="en-US" altLang="zh-CN"/>
          </a:p>
          <a:p>
            <a:pPr>
              <a:buFont typeface="Wingdings" pitchFamily="2" charset="2"/>
              <a:buChar char="ü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国内的云数据库服务提供商</a:t>
            </a:r>
            <a:endParaRPr lang="en-US" altLang="zh-CN"/>
          </a:p>
          <a:p>
            <a:pPr lvl="1"/>
            <a:r>
              <a:rPr lang="zh-CN" altLang="en-US"/>
              <a:t>阿里、腾讯、网易、华为等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国外的云数据库服务提供商</a:t>
            </a:r>
            <a:endParaRPr lang="en-US" altLang="zh-CN"/>
          </a:p>
          <a:p>
            <a:pPr lvl="1"/>
            <a:r>
              <a:rPr lang="en-US" altLang="zh-CN"/>
              <a:t>Amazon</a:t>
            </a:r>
            <a:r>
              <a:rPr lang="zh-CN" altLang="en-US"/>
              <a:t>、</a:t>
            </a:r>
            <a:r>
              <a:rPr lang="en-US" altLang="zh-CN"/>
              <a:t>Microsoft Azure</a:t>
            </a:r>
            <a:r>
              <a:rPr lang="zh-CN" altLang="en-US"/>
              <a:t>、谷歌云等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阿里云数据库的优点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3</a:t>
            </a:r>
            <a:r>
              <a:rPr lang="zh-CN" altLang="en-US"/>
              <a:t>层安全防护体系，通过十项安全合规认证，能抵御</a:t>
            </a:r>
            <a:r>
              <a:rPr lang="en-US" altLang="zh-CN"/>
              <a:t>90%</a:t>
            </a:r>
            <a:r>
              <a:rPr lang="zh-CN" altLang="en-US"/>
              <a:t>以上的网络攻击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en-US" altLang="zh-CN"/>
              <a:t>3</a:t>
            </a:r>
            <a:r>
              <a:rPr lang="zh-CN" altLang="en-US"/>
              <a:t>重高可用（容灾）架构，提供</a:t>
            </a:r>
            <a:r>
              <a:rPr lang="en-US" altLang="zh-CN"/>
              <a:t>99.95%</a:t>
            </a:r>
            <a:r>
              <a:rPr lang="zh-CN" altLang="en-US"/>
              <a:t>的业务可用性保障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弹性扩展，实现</a:t>
            </a:r>
            <a:r>
              <a:rPr lang="en-US" altLang="zh-CN"/>
              <a:t>100%</a:t>
            </a:r>
            <a:r>
              <a:rPr lang="zh-CN" altLang="en-US"/>
              <a:t>资源利用率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内网外网同时连接，方便本地化管理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自动备份，两年内数据恢复，解决</a:t>
            </a:r>
            <a:r>
              <a:rPr lang="en-US" altLang="zh-CN"/>
              <a:t>90%</a:t>
            </a:r>
            <a:r>
              <a:rPr lang="zh-CN" altLang="en-US"/>
              <a:t>以上的系统故障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自动监控预警，定期性能巡检，可以分担</a:t>
            </a:r>
            <a:r>
              <a:rPr lang="en-US" altLang="zh-CN"/>
              <a:t>60%</a:t>
            </a:r>
            <a:r>
              <a:rPr lang="zh-CN" altLang="en-US"/>
              <a:t>以上的运维工作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本节内容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重要的概念、工具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827584" y="1484784"/>
          <a:ext cx="6912768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C3D55-BFFE-4B55-891E-1C46ABC68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29C3D55-BFFE-4B55-891E-1C46ABC680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551E2-D735-427E-8729-3ED69C1DE2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AA551E2-D735-427E-8729-3ED69C1DE2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D0373C-5183-4ABC-BCCF-386E935F8E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FD0373C-5183-4ABC-BCCF-386E935F8E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DD5588-2915-4914-9453-0ADC3F88B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8DD5588-2915-4914-9453-0ADC3F88B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D7729-F6FE-40E9-9D4B-F1FD3CA51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340D7729-F6FE-40E9-9D4B-F1FD3CA518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云数据库（</a:t>
            </a:r>
            <a:r>
              <a:rPr lang="en-US" altLang="zh-CN"/>
              <a:t>4</a:t>
            </a:r>
            <a:r>
              <a:rPr lang="zh-CN" altLang="en-US"/>
              <a:t>课时）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、云数据库简介</a:t>
            </a:r>
          </a:p>
          <a:p>
            <a:pPr lvl="2"/>
            <a:r>
              <a:rPr lang="zh-CN" altLang="en-US"/>
              <a:t>云数据库概念</a:t>
            </a:r>
          </a:p>
          <a:p>
            <a:pPr lvl="2"/>
            <a:r>
              <a:rPr lang="zh-CN" altLang="en-US"/>
              <a:t>云数据库的特点</a:t>
            </a:r>
          </a:p>
          <a:p>
            <a:pPr lvl="2"/>
            <a:r>
              <a:rPr lang="zh-CN" altLang="en-US"/>
              <a:t>云数据库产品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、云数据库系统架构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Amazon AWS</a:t>
            </a:r>
            <a:r>
              <a:rPr lang="zh-CN" altLang="en-US"/>
              <a:t>和云数据库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、微软云数据库</a:t>
            </a:r>
            <a:r>
              <a:rPr lang="en-US" altLang="zh-CN"/>
              <a:t>SQL Azure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、以阿里云</a:t>
            </a:r>
            <a:r>
              <a:rPr lang="en-US" altLang="zh-CN"/>
              <a:t>RDS</a:t>
            </a:r>
            <a:r>
              <a:rPr lang="zh-CN" altLang="en-US"/>
              <a:t>为实例介绍云数据库操作实践</a:t>
            </a: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1.3.5 </a:t>
            </a:r>
            <a:r>
              <a:rPr lang="zh-CN" altLang="en-US"/>
              <a:t>云数据库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谢谢大家！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52763" y="20510500"/>
              <a:ext cx="0" cy="0"/>
            </p14:xfrm>
          </p:contentPart>
        </mc:Choice>
        <mc:Fallback xmlns=""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52763" y="205105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/>
              <a:t>Web</a:t>
            </a:r>
            <a:r>
              <a:rPr lang="zh-CN" altLang="en-US"/>
              <a:t>开发过程数据存储</a:t>
            </a:r>
            <a:endParaRPr lang="en-US" altLang="zh-CN"/>
          </a:p>
          <a:p>
            <a:pPr lvl="1"/>
            <a:r>
              <a:rPr lang="zh-CN" altLang="en-US"/>
              <a:t>日常的</a:t>
            </a:r>
            <a:r>
              <a:rPr lang="en-US" altLang="zh-CN"/>
              <a:t>Web</a:t>
            </a:r>
            <a:r>
              <a:rPr lang="zh-CN" altLang="en-US"/>
              <a:t>开发中，通常会使用数据库来进行数据的存储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涉及大数据量时</a:t>
            </a:r>
            <a:endParaRPr lang="en-US" altLang="zh-CN"/>
          </a:p>
          <a:p>
            <a:pPr lvl="1"/>
            <a:r>
              <a:rPr lang="zh-CN" altLang="en-US"/>
              <a:t>商品抢购</a:t>
            </a:r>
            <a:endParaRPr lang="en-US" altLang="zh-CN"/>
          </a:p>
          <a:p>
            <a:pPr lvl="1"/>
            <a:r>
              <a:rPr lang="zh-CN" altLang="en-US"/>
              <a:t>活动开放</a:t>
            </a:r>
            <a:endParaRPr lang="en-US" altLang="zh-CN"/>
          </a:p>
          <a:p>
            <a:pPr lvl="1"/>
            <a:r>
              <a:rPr lang="zh-CN" altLang="en-US"/>
              <a:t>秒杀、预约</a:t>
            </a:r>
            <a:endParaRPr lang="en-US" altLang="zh-CN"/>
          </a:p>
          <a:p>
            <a:pPr lvl="1"/>
            <a:r>
              <a:rPr lang="zh-CN" altLang="en-US"/>
              <a:t>等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主页访问量瞬间较大</a:t>
            </a:r>
            <a:endParaRPr lang="en-US" altLang="zh-CN"/>
          </a:p>
          <a:p>
            <a:pPr lvl="1"/>
            <a:r>
              <a:rPr lang="zh-CN" altLang="en-US"/>
              <a:t>该怎么办？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/>
              <a:t>传统数据库性能弊端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数据库需要涉及磁盘的读写，然而磁盘读</a:t>
            </a:r>
            <a:r>
              <a:rPr lang="en-US" altLang="zh-CN"/>
              <a:t>/</a:t>
            </a:r>
            <a:r>
              <a:rPr lang="zh-CN" altLang="en-US"/>
              <a:t>写速度比较慢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成千上万的请求到来，需要系统在极短的时间内完成成千上万次的读写操作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endParaRPr lang="en-US" altLang="zh-CN"/>
          </a:p>
          <a:p>
            <a:pPr>
              <a:buFont typeface="Wingdings" pitchFamily="2" charset="2"/>
              <a:buChar char="Ø"/>
            </a:pPr>
            <a:r>
              <a:rPr lang="zh-CN" altLang="en-US"/>
              <a:t>最终导致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数据库无法承受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容易造成数据库系统瘫痪</a:t>
            </a:r>
            <a:endParaRPr lang="en-US" altLang="zh-CN"/>
          </a:p>
          <a:p>
            <a:pPr lvl="1">
              <a:buFont typeface="Wingdings" pitchFamily="2" charset="2"/>
              <a:buChar char="Ø"/>
            </a:pPr>
            <a:r>
              <a:rPr lang="zh-CN" altLang="en-US"/>
              <a:t>最终导致服务器宕机等严重生产问题</a:t>
            </a:r>
          </a:p>
          <a:p>
            <a:pPr lvl="1"/>
            <a:br>
              <a:rPr lang="zh-CN" altLang="en-US"/>
            </a:br>
            <a:r>
              <a:rPr lang="zh-CN" altLang="en-US"/>
              <a:t>造成经济损失等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NoSQL</a:t>
            </a:r>
          </a:p>
          <a:p>
            <a:pPr lvl="1"/>
            <a:r>
              <a:rPr lang="zh-CN" altLang="en-US"/>
              <a:t>尤其是基于内存的数据库</a:t>
            </a:r>
            <a:endParaRPr lang="en-US" altLang="zh-CN"/>
          </a:p>
          <a:p>
            <a:pPr lvl="1"/>
            <a:r>
              <a:rPr lang="zh-CN" altLang="en-US"/>
              <a:t>提供一定的持久化功能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Redis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MongoDB</a:t>
            </a:r>
            <a:r>
              <a:rPr lang="zh-CN" altLang="en-US">
                <a:solidFill>
                  <a:srgbClr val="FF0000"/>
                </a:solidFill>
              </a:rPr>
              <a:t>是当前使用最广泛的</a:t>
            </a:r>
            <a:r>
              <a:rPr lang="en-US" altLang="zh-CN">
                <a:solidFill>
                  <a:srgbClr val="FF0000"/>
                </a:solidFill>
              </a:rPr>
              <a:t>NoSQL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Redis</a:t>
            </a:r>
            <a:r>
              <a:rPr lang="zh-CN" altLang="en-US">
                <a:solidFill>
                  <a:srgbClr val="FF0000"/>
                </a:solidFill>
              </a:rPr>
              <a:t>是一种键值数据库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MongoDB</a:t>
            </a:r>
            <a:r>
              <a:rPr lang="zh-CN" altLang="en-US">
                <a:solidFill>
                  <a:srgbClr val="FF0000"/>
                </a:solidFill>
              </a:rPr>
              <a:t>是一种文档数据库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1.3.1 Redis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3823</Words>
  <Application>Microsoft Office PowerPoint</Application>
  <PresentationFormat>全屏显示(4:3)</PresentationFormat>
  <Paragraphs>545</Paragraphs>
  <Slides>61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华文行楷</vt:lpstr>
      <vt:lpstr>华文中宋</vt:lpstr>
      <vt:lpstr>微软雅黑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第1章  大数据库系统课程概述</vt:lpstr>
      <vt:lpstr>第1章  大数据库系统课程概述</vt:lpstr>
      <vt:lpstr>1.1 课程简介及要求</vt:lpstr>
      <vt:lpstr>1.2 大数据库系统课程内容</vt:lpstr>
      <vt:lpstr>1.2 大数据库系统课程内容</vt:lpstr>
      <vt:lpstr>1.3 重要的概念、工具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1.3.1 Redis</vt:lpstr>
      <vt:lpstr>1.3.2 MongoDB</vt:lpstr>
      <vt:lpstr>1.3.2 MongoDB</vt:lpstr>
      <vt:lpstr>1.3.2 MongoDB</vt:lpstr>
      <vt:lpstr>1.3.2 MongoDB</vt:lpstr>
      <vt:lpstr>1.3.2 MongoDB</vt:lpstr>
      <vt:lpstr>1.3.2 MongoDB</vt:lpstr>
      <vt:lpstr>1.3.2 MongoDB</vt:lpstr>
      <vt:lpstr>1.3.2 MongoDB</vt:lpstr>
      <vt:lpstr>1.3.2 MongoDB</vt:lpstr>
      <vt:lpstr>PowerPoint 演示文稿</vt:lpstr>
      <vt:lpstr>1.3.2 MongoDB</vt:lpstr>
      <vt:lpstr>1.3.3 数据仓库</vt:lpstr>
      <vt:lpstr>1.3.3 数据仓库</vt:lpstr>
      <vt:lpstr>1.3.3 数据仓库</vt:lpstr>
      <vt:lpstr>1.3.3 数据仓库</vt:lpstr>
      <vt:lpstr>1.3.3 数据仓库</vt:lpstr>
      <vt:lpstr>PowerPoint 演示文稿</vt:lpstr>
      <vt:lpstr>1.3.3 数据仓库</vt:lpstr>
      <vt:lpstr>PowerPoint 演示文稿</vt:lpstr>
      <vt:lpstr>1.3.3 数据仓库</vt:lpstr>
      <vt:lpstr>1.3.4 数据仓库Hive</vt:lpstr>
      <vt:lpstr>1.3.4 数据仓库Hive</vt:lpstr>
      <vt:lpstr>1.3.4 数据仓库Hive</vt:lpstr>
      <vt:lpstr>1.3.4 数据仓库Hive</vt:lpstr>
      <vt:lpstr>1.3.4 数据仓库Hive</vt:lpstr>
      <vt:lpstr>1.3.4 数据仓库Hive</vt:lpstr>
      <vt:lpstr>PowerPoint 演示文稿</vt:lpstr>
      <vt:lpstr>1.3.4 数据仓库Hive</vt:lpstr>
      <vt:lpstr>1.3.4 数据仓库Hive</vt:lpstr>
      <vt:lpstr>1.3.4 数据仓库Hive</vt:lpstr>
      <vt:lpstr>1.3.4 数据仓库Hive</vt:lpstr>
      <vt:lpstr>1.3.5 云数据库</vt:lpstr>
      <vt:lpstr>1.3.5 云数据库</vt:lpstr>
      <vt:lpstr>1.3.5 云数据库</vt:lpstr>
      <vt:lpstr>1.3.5 云数据库</vt:lpstr>
      <vt:lpstr>1.3.5 云数据库</vt:lpstr>
      <vt:lpstr>1.3.5 云数据库</vt:lpstr>
      <vt:lpstr>1.3.5 云数据库</vt:lpstr>
      <vt:lpstr>1.3.5 云数据库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Lichao Su</dc:creator>
  <cp:lastModifiedBy>Lichao Su</cp:lastModifiedBy>
  <cp:revision>128</cp:revision>
  <dcterms:created xsi:type="dcterms:W3CDTF">2021-01-25T00:10:11Z</dcterms:created>
  <dcterms:modified xsi:type="dcterms:W3CDTF">2024-02-27T00:40:52Z</dcterms:modified>
</cp:coreProperties>
</file>