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78" r:id="rId2"/>
    <p:sldId id="279" r:id="rId3"/>
    <p:sldId id="367" r:id="rId4"/>
    <p:sldId id="256" r:id="rId5"/>
    <p:sldId id="280" r:id="rId6"/>
    <p:sldId id="281" r:id="rId7"/>
    <p:sldId id="283" r:id="rId8"/>
    <p:sldId id="282" r:id="rId9"/>
    <p:sldId id="287" r:id="rId10"/>
    <p:sldId id="285" r:id="rId11"/>
    <p:sldId id="286" r:id="rId12"/>
    <p:sldId id="260" r:id="rId13"/>
    <p:sldId id="294" r:id="rId14"/>
    <p:sldId id="295" r:id="rId15"/>
    <p:sldId id="296" r:id="rId16"/>
    <p:sldId id="298" r:id="rId17"/>
    <p:sldId id="299" r:id="rId18"/>
    <p:sldId id="297" r:id="rId19"/>
    <p:sldId id="352" r:id="rId20"/>
    <p:sldId id="357" r:id="rId21"/>
    <p:sldId id="358" r:id="rId22"/>
    <p:sldId id="359" r:id="rId23"/>
    <p:sldId id="360" r:id="rId24"/>
    <p:sldId id="374" r:id="rId25"/>
    <p:sldId id="361" r:id="rId26"/>
    <p:sldId id="362" r:id="rId27"/>
    <p:sldId id="363" r:id="rId28"/>
    <p:sldId id="364" r:id="rId29"/>
    <p:sldId id="365" r:id="rId30"/>
    <p:sldId id="366" r:id="rId31"/>
    <p:sldId id="350" r:id="rId32"/>
    <p:sldId id="351" r:id="rId33"/>
    <p:sldId id="257" r:id="rId34"/>
    <p:sldId id="288" r:id="rId35"/>
    <p:sldId id="261" r:id="rId36"/>
    <p:sldId id="262" r:id="rId37"/>
    <p:sldId id="289" r:id="rId38"/>
    <p:sldId id="267" r:id="rId39"/>
    <p:sldId id="290" r:id="rId40"/>
    <p:sldId id="291" r:id="rId41"/>
    <p:sldId id="292" r:id="rId42"/>
    <p:sldId id="293" r:id="rId43"/>
    <p:sldId id="268" r:id="rId44"/>
    <p:sldId id="310" r:id="rId45"/>
    <p:sldId id="308" r:id="rId46"/>
    <p:sldId id="309" r:id="rId47"/>
    <p:sldId id="311" r:id="rId48"/>
    <p:sldId id="312" r:id="rId49"/>
    <p:sldId id="313" r:id="rId50"/>
    <p:sldId id="314" r:id="rId51"/>
    <p:sldId id="315" r:id="rId52"/>
    <p:sldId id="316" r:id="rId53"/>
    <p:sldId id="317" r:id="rId54"/>
    <p:sldId id="371" r:id="rId55"/>
    <p:sldId id="372" r:id="rId56"/>
    <p:sldId id="320" r:id="rId57"/>
    <p:sldId id="373" r:id="rId58"/>
    <p:sldId id="322" r:id="rId59"/>
    <p:sldId id="324" r:id="rId60"/>
    <p:sldId id="325" r:id="rId61"/>
    <p:sldId id="326" r:id="rId62"/>
    <p:sldId id="327" r:id="rId63"/>
    <p:sldId id="328" r:id="rId64"/>
    <p:sldId id="329" r:id="rId65"/>
    <p:sldId id="330" r:id="rId66"/>
    <p:sldId id="331" r:id="rId67"/>
    <p:sldId id="332" r:id="rId68"/>
    <p:sldId id="333" r:id="rId69"/>
    <p:sldId id="334" r:id="rId70"/>
    <p:sldId id="370" r:id="rId71"/>
    <p:sldId id="335" r:id="rId72"/>
    <p:sldId id="336" r:id="rId73"/>
    <p:sldId id="338" r:id="rId74"/>
    <p:sldId id="339" r:id="rId75"/>
    <p:sldId id="340" r:id="rId76"/>
    <p:sldId id="274" r:id="rId77"/>
    <p:sldId id="347" r:id="rId78"/>
    <p:sldId id="275" r:id="rId79"/>
    <p:sldId id="276" r:id="rId80"/>
    <p:sldId id="277" r:id="rId81"/>
    <p:sldId id="368" r:id="rId82"/>
    <p:sldId id="369"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108" d="100"/>
          <a:sy n="108" d="100"/>
        </p:scale>
        <p:origin x="173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425D18-11A0-4FD2-9E0C-784E2D6FF1E1}"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zh-CN" altLang="en-US"/>
        </a:p>
      </dgm:t>
    </dgm:pt>
    <dgm:pt modelId="{DCB72A3E-AAF6-44A0-AD01-5E2281264D30}">
      <dgm:prSet phldrT="[文本]"/>
      <dgm:spPr/>
      <dgm:t>
        <a:bodyPr/>
        <a:lstStyle/>
        <a:p>
          <a:r>
            <a:rPr lang="zh-CN" altLang="en-US" dirty="0"/>
            <a:t>集合就是 </a:t>
          </a:r>
          <a:r>
            <a:rPr lang="en-US" altLang="zh-CN" dirty="0" err="1"/>
            <a:t>MongoDB</a:t>
          </a:r>
          <a:r>
            <a:rPr lang="en-US" altLang="zh-CN" dirty="0"/>
            <a:t> </a:t>
          </a:r>
          <a:r>
            <a:rPr lang="zh-CN" altLang="en-US" dirty="0"/>
            <a:t>文档组，类似于 </a:t>
          </a:r>
          <a:r>
            <a:rPr lang="en-US" altLang="zh-CN" dirty="0"/>
            <a:t>RDBMS</a:t>
          </a:r>
          <a:r>
            <a:rPr lang="zh-CN" altLang="en-US" dirty="0"/>
            <a:t>中</a:t>
          </a:r>
          <a:r>
            <a:rPr lang="zh-CN" altLang="en-US"/>
            <a:t>的表</a:t>
          </a:r>
          <a:endParaRPr lang="zh-CN" altLang="en-US" dirty="0"/>
        </a:p>
      </dgm:t>
    </dgm:pt>
    <dgm:pt modelId="{32EC1211-FFA0-4A5C-9EF2-6C9DA087F673}" type="parTrans" cxnId="{736291BB-3BA5-48F9-8521-2524299421FE}">
      <dgm:prSet/>
      <dgm:spPr/>
      <dgm:t>
        <a:bodyPr/>
        <a:lstStyle/>
        <a:p>
          <a:endParaRPr lang="zh-CN" altLang="en-US"/>
        </a:p>
      </dgm:t>
    </dgm:pt>
    <dgm:pt modelId="{74B76FCC-24A4-4E09-8CC0-5FE426860703}" type="sibTrans" cxnId="{736291BB-3BA5-48F9-8521-2524299421FE}">
      <dgm:prSet/>
      <dgm:spPr/>
      <dgm:t>
        <a:bodyPr/>
        <a:lstStyle/>
        <a:p>
          <a:endParaRPr lang="zh-CN" altLang="en-US"/>
        </a:p>
      </dgm:t>
    </dgm:pt>
    <dgm:pt modelId="{5A4AB425-13D4-458E-AC11-626D281234AC}">
      <dgm:prSet phldrT="[文本]"/>
      <dgm:spPr/>
      <dgm:t>
        <a:bodyPr/>
        <a:lstStyle/>
        <a:p>
          <a:r>
            <a:rPr lang="zh-CN" altLang="en-US" dirty="0"/>
            <a:t>集合存在于数据库中，没有固定的结构，可对集合插入不同格式和类型的数据</a:t>
          </a:r>
        </a:p>
      </dgm:t>
    </dgm:pt>
    <dgm:pt modelId="{23BD5775-0EDB-4066-ABC8-0BDA163815F7}" type="parTrans" cxnId="{9CCCAF25-BC0A-4FD6-AE29-4F87ECE980BF}">
      <dgm:prSet/>
      <dgm:spPr/>
      <dgm:t>
        <a:bodyPr/>
        <a:lstStyle/>
        <a:p>
          <a:endParaRPr lang="zh-CN" altLang="en-US"/>
        </a:p>
      </dgm:t>
    </dgm:pt>
    <dgm:pt modelId="{C75814DD-B247-46BC-ABC2-CC7E26A8349E}" type="sibTrans" cxnId="{9CCCAF25-BC0A-4FD6-AE29-4F87ECE980BF}">
      <dgm:prSet/>
      <dgm:spPr/>
      <dgm:t>
        <a:bodyPr/>
        <a:lstStyle/>
        <a:p>
          <a:endParaRPr lang="zh-CN" altLang="en-US"/>
        </a:p>
      </dgm:t>
    </dgm:pt>
    <dgm:pt modelId="{A75D834F-AFD2-4E9C-AEED-85FFE649F2E4}">
      <dgm:prSet phldrT="[文本]"/>
      <dgm:spPr/>
      <dgm:t>
        <a:bodyPr/>
        <a:lstStyle/>
        <a:p>
          <a:r>
            <a:rPr lang="en-US" altLang="zh-CN" dirty="0" err="1"/>
            <a:t>MongoDB</a:t>
          </a:r>
          <a:r>
            <a:rPr lang="zh-CN" altLang="en-US" dirty="0"/>
            <a:t>数据类型较多，有字符型、整型、布尔型、双精度等</a:t>
          </a:r>
        </a:p>
      </dgm:t>
    </dgm:pt>
    <dgm:pt modelId="{FB0864A2-6D0D-48A0-9C3B-34B7CBD92E60}" type="parTrans" cxnId="{7FCC1074-0521-477B-9905-2D7B76054E49}">
      <dgm:prSet/>
      <dgm:spPr/>
      <dgm:t>
        <a:bodyPr/>
        <a:lstStyle/>
        <a:p>
          <a:endParaRPr lang="zh-CN" altLang="en-US"/>
        </a:p>
      </dgm:t>
    </dgm:pt>
    <dgm:pt modelId="{DA7F2A9D-16D8-4280-9334-76A3DDF5581E}" type="sibTrans" cxnId="{7FCC1074-0521-477B-9905-2D7B76054E49}">
      <dgm:prSet/>
      <dgm:spPr/>
      <dgm:t>
        <a:bodyPr/>
        <a:lstStyle/>
        <a:p>
          <a:endParaRPr lang="zh-CN" altLang="en-US"/>
        </a:p>
      </dgm:t>
    </dgm:pt>
    <dgm:pt modelId="{1D5D4EC0-B724-48C6-B384-E44D66686C81}" type="pres">
      <dgm:prSet presAssocID="{99425D18-11A0-4FD2-9E0C-784E2D6FF1E1}" presName="Name0" presStyleCnt="0">
        <dgm:presLayoutVars>
          <dgm:chMax val="7"/>
          <dgm:chPref val="7"/>
          <dgm:dir/>
        </dgm:presLayoutVars>
      </dgm:prSet>
      <dgm:spPr/>
    </dgm:pt>
    <dgm:pt modelId="{3C74E485-6E48-4A25-8E13-1B512C59FE84}" type="pres">
      <dgm:prSet presAssocID="{99425D18-11A0-4FD2-9E0C-784E2D6FF1E1}" presName="Name1" presStyleCnt="0"/>
      <dgm:spPr/>
    </dgm:pt>
    <dgm:pt modelId="{6AEDEE9D-DB85-40E6-AC3D-5E27DC7117AC}" type="pres">
      <dgm:prSet presAssocID="{99425D18-11A0-4FD2-9E0C-784E2D6FF1E1}" presName="cycle" presStyleCnt="0"/>
      <dgm:spPr/>
    </dgm:pt>
    <dgm:pt modelId="{4991C91E-63B9-4778-8FD0-A283DC0872EC}" type="pres">
      <dgm:prSet presAssocID="{99425D18-11A0-4FD2-9E0C-784E2D6FF1E1}" presName="srcNode" presStyleLbl="node1" presStyleIdx="0" presStyleCnt="3"/>
      <dgm:spPr/>
    </dgm:pt>
    <dgm:pt modelId="{3E4CEF8D-15A8-40C5-8179-94D4927A16CA}" type="pres">
      <dgm:prSet presAssocID="{99425D18-11A0-4FD2-9E0C-784E2D6FF1E1}" presName="conn" presStyleLbl="parChTrans1D2" presStyleIdx="0" presStyleCnt="1"/>
      <dgm:spPr/>
    </dgm:pt>
    <dgm:pt modelId="{331A91F3-AF06-49CA-B81B-D905424F7C28}" type="pres">
      <dgm:prSet presAssocID="{99425D18-11A0-4FD2-9E0C-784E2D6FF1E1}" presName="extraNode" presStyleLbl="node1" presStyleIdx="0" presStyleCnt="3"/>
      <dgm:spPr/>
    </dgm:pt>
    <dgm:pt modelId="{AD13642B-FD6D-4BBB-8996-C65337BF3158}" type="pres">
      <dgm:prSet presAssocID="{99425D18-11A0-4FD2-9E0C-784E2D6FF1E1}" presName="dstNode" presStyleLbl="node1" presStyleIdx="0" presStyleCnt="3"/>
      <dgm:spPr/>
    </dgm:pt>
    <dgm:pt modelId="{7E3F1492-E4F8-422C-B6F0-6C862629DF3D}" type="pres">
      <dgm:prSet presAssocID="{DCB72A3E-AAF6-44A0-AD01-5E2281264D30}" presName="text_1" presStyleLbl="node1" presStyleIdx="0" presStyleCnt="3">
        <dgm:presLayoutVars>
          <dgm:bulletEnabled val="1"/>
        </dgm:presLayoutVars>
      </dgm:prSet>
      <dgm:spPr/>
    </dgm:pt>
    <dgm:pt modelId="{4E0A3A26-0A2E-48FB-9DAC-52653122CB2F}" type="pres">
      <dgm:prSet presAssocID="{DCB72A3E-AAF6-44A0-AD01-5E2281264D30}" presName="accent_1" presStyleCnt="0"/>
      <dgm:spPr/>
    </dgm:pt>
    <dgm:pt modelId="{EFA84187-EE48-426A-9A18-04E8CC7C72B0}" type="pres">
      <dgm:prSet presAssocID="{DCB72A3E-AAF6-44A0-AD01-5E2281264D30}" presName="accentRepeatNode" presStyleLbl="solidFgAcc1" presStyleIdx="0" presStyleCnt="3"/>
      <dgm:spPr/>
    </dgm:pt>
    <dgm:pt modelId="{BDDD6BE1-D9CF-4D25-BACE-F16434CD7828}" type="pres">
      <dgm:prSet presAssocID="{5A4AB425-13D4-458E-AC11-626D281234AC}" presName="text_2" presStyleLbl="node1" presStyleIdx="1" presStyleCnt="3">
        <dgm:presLayoutVars>
          <dgm:bulletEnabled val="1"/>
        </dgm:presLayoutVars>
      </dgm:prSet>
      <dgm:spPr/>
    </dgm:pt>
    <dgm:pt modelId="{A68725F1-42CA-4F24-BB9A-90770111E440}" type="pres">
      <dgm:prSet presAssocID="{5A4AB425-13D4-458E-AC11-626D281234AC}" presName="accent_2" presStyleCnt="0"/>
      <dgm:spPr/>
    </dgm:pt>
    <dgm:pt modelId="{5D113A86-B334-496C-B475-D0D48C376908}" type="pres">
      <dgm:prSet presAssocID="{5A4AB425-13D4-458E-AC11-626D281234AC}" presName="accentRepeatNode" presStyleLbl="solidFgAcc1" presStyleIdx="1" presStyleCnt="3"/>
      <dgm:spPr/>
    </dgm:pt>
    <dgm:pt modelId="{517FA5D1-CAB4-44E0-BD2C-C06ABED69307}" type="pres">
      <dgm:prSet presAssocID="{A75D834F-AFD2-4E9C-AEED-85FFE649F2E4}" presName="text_3" presStyleLbl="node1" presStyleIdx="2" presStyleCnt="3">
        <dgm:presLayoutVars>
          <dgm:bulletEnabled val="1"/>
        </dgm:presLayoutVars>
      </dgm:prSet>
      <dgm:spPr/>
    </dgm:pt>
    <dgm:pt modelId="{1333D931-5D54-4FE6-A5BB-9EB2E0D16054}" type="pres">
      <dgm:prSet presAssocID="{A75D834F-AFD2-4E9C-AEED-85FFE649F2E4}" presName="accent_3" presStyleCnt="0"/>
      <dgm:spPr/>
    </dgm:pt>
    <dgm:pt modelId="{FF8AA38A-2AD6-4FCD-9BBC-26092EDF2598}" type="pres">
      <dgm:prSet presAssocID="{A75D834F-AFD2-4E9C-AEED-85FFE649F2E4}" presName="accentRepeatNode" presStyleLbl="solidFgAcc1" presStyleIdx="2" presStyleCnt="3"/>
      <dgm:spPr/>
    </dgm:pt>
  </dgm:ptLst>
  <dgm:cxnLst>
    <dgm:cxn modelId="{84F61905-36AE-423F-8AE2-D9117AE0C3D6}" type="presOf" srcId="{A75D834F-AFD2-4E9C-AEED-85FFE649F2E4}" destId="{517FA5D1-CAB4-44E0-BD2C-C06ABED69307}" srcOrd="0" destOrd="0" presId="urn:microsoft.com/office/officeart/2008/layout/VerticalCurvedList"/>
    <dgm:cxn modelId="{9CCCAF25-BC0A-4FD6-AE29-4F87ECE980BF}" srcId="{99425D18-11A0-4FD2-9E0C-784E2D6FF1E1}" destId="{5A4AB425-13D4-458E-AC11-626D281234AC}" srcOrd="1" destOrd="0" parTransId="{23BD5775-0EDB-4066-ABC8-0BDA163815F7}" sibTransId="{C75814DD-B247-46BC-ABC2-CC7E26A8349E}"/>
    <dgm:cxn modelId="{7FCC1074-0521-477B-9905-2D7B76054E49}" srcId="{99425D18-11A0-4FD2-9E0C-784E2D6FF1E1}" destId="{A75D834F-AFD2-4E9C-AEED-85FFE649F2E4}" srcOrd="2" destOrd="0" parTransId="{FB0864A2-6D0D-48A0-9C3B-34B7CBD92E60}" sibTransId="{DA7F2A9D-16D8-4280-9334-76A3DDF5581E}"/>
    <dgm:cxn modelId="{3258C455-CBB3-4C84-91C1-BA3E4E2B7C8E}" type="presOf" srcId="{74B76FCC-24A4-4E09-8CC0-5FE426860703}" destId="{3E4CEF8D-15A8-40C5-8179-94D4927A16CA}" srcOrd="0" destOrd="0" presId="urn:microsoft.com/office/officeart/2008/layout/VerticalCurvedList"/>
    <dgm:cxn modelId="{736291BB-3BA5-48F9-8521-2524299421FE}" srcId="{99425D18-11A0-4FD2-9E0C-784E2D6FF1E1}" destId="{DCB72A3E-AAF6-44A0-AD01-5E2281264D30}" srcOrd="0" destOrd="0" parTransId="{32EC1211-FFA0-4A5C-9EF2-6C9DA087F673}" sibTransId="{74B76FCC-24A4-4E09-8CC0-5FE426860703}"/>
    <dgm:cxn modelId="{C5F358CE-51FE-4542-BA7B-41BA0C03578C}" type="presOf" srcId="{5A4AB425-13D4-458E-AC11-626D281234AC}" destId="{BDDD6BE1-D9CF-4D25-BACE-F16434CD7828}" srcOrd="0" destOrd="0" presId="urn:microsoft.com/office/officeart/2008/layout/VerticalCurvedList"/>
    <dgm:cxn modelId="{20C892EA-9800-4667-A0C9-A13D7BF12629}" type="presOf" srcId="{99425D18-11A0-4FD2-9E0C-784E2D6FF1E1}" destId="{1D5D4EC0-B724-48C6-B384-E44D66686C81}" srcOrd="0" destOrd="0" presId="urn:microsoft.com/office/officeart/2008/layout/VerticalCurvedList"/>
    <dgm:cxn modelId="{7E5D3CFB-E24D-46ED-9F5B-E0D5E30673BD}" type="presOf" srcId="{DCB72A3E-AAF6-44A0-AD01-5E2281264D30}" destId="{7E3F1492-E4F8-422C-B6F0-6C862629DF3D}" srcOrd="0" destOrd="0" presId="urn:microsoft.com/office/officeart/2008/layout/VerticalCurvedList"/>
    <dgm:cxn modelId="{AF81F48B-1473-4116-BDDE-B001B129BCD9}" type="presParOf" srcId="{1D5D4EC0-B724-48C6-B384-E44D66686C81}" destId="{3C74E485-6E48-4A25-8E13-1B512C59FE84}" srcOrd="0" destOrd="0" presId="urn:microsoft.com/office/officeart/2008/layout/VerticalCurvedList"/>
    <dgm:cxn modelId="{1CED1201-EAE4-4422-9AAA-BC2CAA0BA7CF}" type="presParOf" srcId="{3C74E485-6E48-4A25-8E13-1B512C59FE84}" destId="{6AEDEE9D-DB85-40E6-AC3D-5E27DC7117AC}" srcOrd="0" destOrd="0" presId="urn:microsoft.com/office/officeart/2008/layout/VerticalCurvedList"/>
    <dgm:cxn modelId="{F6ED0356-489B-4C58-B6CC-3D141ED8FA68}" type="presParOf" srcId="{6AEDEE9D-DB85-40E6-AC3D-5E27DC7117AC}" destId="{4991C91E-63B9-4778-8FD0-A283DC0872EC}" srcOrd="0" destOrd="0" presId="urn:microsoft.com/office/officeart/2008/layout/VerticalCurvedList"/>
    <dgm:cxn modelId="{F6484008-AA1B-4B8B-9BB4-A8AFF7F11AF8}" type="presParOf" srcId="{6AEDEE9D-DB85-40E6-AC3D-5E27DC7117AC}" destId="{3E4CEF8D-15A8-40C5-8179-94D4927A16CA}" srcOrd="1" destOrd="0" presId="urn:microsoft.com/office/officeart/2008/layout/VerticalCurvedList"/>
    <dgm:cxn modelId="{3425E329-4A51-40AD-964D-D9667BCC7BDF}" type="presParOf" srcId="{6AEDEE9D-DB85-40E6-AC3D-5E27DC7117AC}" destId="{331A91F3-AF06-49CA-B81B-D905424F7C28}" srcOrd="2" destOrd="0" presId="urn:microsoft.com/office/officeart/2008/layout/VerticalCurvedList"/>
    <dgm:cxn modelId="{68915266-F5E9-43FA-9141-1C7D5216CEA2}" type="presParOf" srcId="{6AEDEE9D-DB85-40E6-AC3D-5E27DC7117AC}" destId="{AD13642B-FD6D-4BBB-8996-C65337BF3158}" srcOrd="3" destOrd="0" presId="urn:microsoft.com/office/officeart/2008/layout/VerticalCurvedList"/>
    <dgm:cxn modelId="{857A585D-BD01-4A8D-906F-82E790F7B9DB}" type="presParOf" srcId="{3C74E485-6E48-4A25-8E13-1B512C59FE84}" destId="{7E3F1492-E4F8-422C-B6F0-6C862629DF3D}" srcOrd="1" destOrd="0" presId="urn:microsoft.com/office/officeart/2008/layout/VerticalCurvedList"/>
    <dgm:cxn modelId="{4208FF9F-ED9F-49A0-9789-3D9636003404}" type="presParOf" srcId="{3C74E485-6E48-4A25-8E13-1B512C59FE84}" destId="{4E0A3A26-0A2E-48FB-9DAC-52653122CB2F}" srcOrd="2" destOrd="0" presId="urn:microsoft.com/office/officeart/2008/layout/VerticalCurvedList"/>
    <dgm:cxn modelId="{BE80154D-07AF-4831-94C6-485848F0526A}" type="presParOf" srcId="{4E0A3A26-0A2E-48FB-9DAC-52653122CB2F}" destId="{EFA84187-EE48-426A-9A18-04E8CC7C72B0}" srcOrd="0" destOrd="0" presId="urn:microsoft.com/office/officeart/2008/layout/VerticalCurvedList"/>
    <dgm:cxn modelId="{4D0A9C6B-D611-42FD-A348-44A2C438E13E}" type="presParOf" srcId="{3C74E485-6E48-4A25-8E13-1B512C59FE84}" destId="{BDDD6BE1-D9CF-4D25-BACE-F16434CD7828}" srcOrd="3" destOrd="0" presId="urn:microsoft.com/office/officeart/2008/layout/VerticalCurvedList"/>
    <dgm:cxn modelId="{10C83DFF-381F-4AE6-93EC-7494BC4E6B15}" type="presParOf" srcId="{3C74E485-6E48-4A25-8E13-1B512C59FE84}" destId="{A68725F1-42CA-4F24-BB9A-90770111E440}" srcOrd="4" destOrd="0" presId="urn:microsoft.com/office/officeart/2008/layout/VerticalCurvedList"/>
    <dgm:cxn modelId="{DBE8A80E-5211-48E3-8DE9-3976ABDD8A9D}" type="presParOf" srcId="{A68725F1-42CA-4F24-BB9A-90770111E440}" destId="{5D113A86-B334-496C-B475-D0D48C376908}" srcOrd="0" destOrd="0" presId="urn:microsoft.com/office/officeart/2008/layout/VerticalCurvedList"/>
    <dgm:cxn modelId="{0929F89F-CAA2-4D78-BDA2-A568AB950479}" type="presParOf" srcId="{3C74E485-6E48-4A25-8E13-1B512C59FE84}" destId="{517FA5D1-CAB4-44E0-BD2C-C06ABED69307}" srcOrd="5" destOrd="0" presId="urn:microsoft.com/office/officeart/2008/layout/VerticalCurvedList"/>
    <dgm:cxn modelId="{D8C03D4C-E0B5-4F5F-9705-267FE49DE371}" type="presParOf" srcId="{3C74E485-6E48-4A25-8E13-1B512C59FE84}" destId="{1333D931-5D54-4FE6-A5BB-9EB2E0D16054}" srcOrd="6" destOrd="0" presId="urn:microsoft.com/office/officeart/2008/layout/VerticalCurvedList"/>
    <dgm:cxn modelId="{5290CB09-7733-426C-AAC7-9DBE7CF2180C}" type="presParOf" srcId="{1333D931-5D54-4FE6-A5BB-9EB2E0D16054}" destId="{FF8AA38A-2AD6-4FCD-9BBC-26092EDF2598}" srcOrd="0" destOrd="0" presId="urn:microsoft.com/office/officeart/2008/layout/VerticalCurve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CEF8D-15A8-40C5-8179-94D4927A16CA}">
      <dsp:nvSpPr>
        <dsp:cNvPr id="0" name=""/>
        <dsp:cNvSpPr/>
      </dsp:nvSpPr>
      <dsp:spPr>
        <a:xfrm>
          <a:off x="-3581015" y="-550356"/>
          <a:ext cx="4269065" cy="4269065"/>
        </a:xfrm>
        <a:prstGeom prst="blockArc">
          <a:avLst>
            <a:gd name="adj1" fmla="val 18900000"/>
            <a:gd name="adj2" fmla="val 2700000"/>
            <a:gd name="adj3" fmla="val 506"/>
          </a:avLst>
        </a:pr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F1492-E4F8-422C-B6F0-6C862629DF3D}">
      <dsp:nvSpPr>
        <dsp:cNvPr id="0" name=""/>
        <dsp:cNvSpPr/>
      </dsp:nvSpPr>
      <dsp:spPr>
        <a:xfrm>
          <a:off x="442449" y="316835"/>
          <a:ext cx="5612509" cy="633670"/>
        </a:xfrm>
        <a:prstGeom prst="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976" tIns="38100" rIns="38100" bIns="38100" numCol="1" spcCol="1270" anchor="ctr" anchorCtr="0">
          <a:noAutofit/>
        </a:bodyPr>
        <a:lstStyle/>
        <a:p>
          <a:pPr marL="0" lvl="0" indent="0" algn="l" defTabSz="666750">
            <a:lnSpc>
              <a:spcPct val="90000"/>
            </a:lnSpc>
            <a:spcBef>
              <a:spcPct val="0"/>
            </a:spcBef>
            <a:spcAft>
              <a:spcPct val="35000"/>
            </a:spcAft>
            <a:buNone/>
          </a:pPr>
          <a:r>
            <a:rPr lang="zh-CN" altLang="en-US" sz="1500" kern="1200" dirty="0"/>
            <a:t>集合就是 </a:t>
          </a:r>
          <a:r>
            <a:rPr lang="en-US" altLang="zh-CN" sz="1500" kern="1200" dirty="0" err="1"/>
            <a:t>MongoDB</a:t>
          </a:r>
          <a:r>
            <a:rPr lang="en-US" altLang="zh-CN" sz="1500" kern="1200" dirty="0"/>
            <a:t> </a:t>
          </a:r>
          <a:r>
            <a:rPr lang="zh-CN" altLang="en-US" sz="1500" kern="1200" dirty="0"/>
            <a:t>文档组，类似于 </a:t>
          </a:r>
          <a:r>
            <a:rPr lang="en-US" altLang="zh-CN" sz="1500" kern="1200" dirty="0"/>
            <a:t>RDBMS</a:t>
          </a:r>
          <a:r>
            <a:rPr lang="zh-CN" altLang="en-US" sz="1500" kern="1200" dirty="0"/>
            <a:t>中</a:t>
          </a:r>
          <a:r>
            <a:rPr lang="zh-CN" altLang="en-US" sz="1500" kern="1200"/>
            <a:t>的表</a:t>
          </a:r>
          <a:endParaRPr lang="zh-CN" altLang="en-US" sz="1500" kern="1200" dirty="0"/>
        </a:p>
      </dsp:txBody>
      <dsp:txXfrm>
        <a:off x="442449" y="316835"/>
        <a:ext cx="5612509" cy="633670"/>
      </dsp:txXfrm>
    </dsp:sp>
    <dsp:sp modelId="{EFA84187-EE48-426A-9A18-04E8CC7C72B0}">
      <dsp:nvSpPr>
        <dsp:cNvPr id="0" name=""/>
        <dsp:cNvSpPr/>
      </dsp:nvSpPr>
      <dsp:spPr>
        <a:xfrm>
          <a:off x="46405" y="237626"/>
          <a:ext cx="792087" cy="792087"/>
        </a:xfrm>
        <a:prstGeom prst="ellipse">
          <a:avLst/>
        </a:prstGeom>
        <a:solidFill>
          <a:schemeClr val="lt1">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D6BE1-D9CF-4D25-BACE-F16434CD7828}">
      <dsp:nvSpPr>
        <dsp:cNvPr id="0" name=""/>
        <dsp:cNvSpPr/>
      </dsp:nvSpPr>
      <dsp:spPr>
        <a:xfrm>
          <a:off x="672788" y="1267340"/>
          <a:ext cx="5382170" cy="633670"/>
        </a:xfrm>
        <a:prstGeom prst="rect">
          <a:avLst/>
        </a:prstGeom>
        <a:solidFill>
          <a:schemeClr val="accent3">
            <a:hueOff val="5812304"/>
            <a:satOff val="-18573"/>
            <a:lumOff val="-470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976" tIns="38100" rIns="38100" bIns="38100" numCol="1" spcCol="1270" anchor="ctr" anchorCtr="0">
          <a:noAutofit/>
        </a:bodyPr>
        <a:lstStyle/>
        <a:p>
          <a:pPr marL="0" lvl="0" indent="0" algn="l" defTabSz="666750">
            <a:lnSpc>
              <a:spcPct val="90000"/>
            </a:lnSpc>
            <a:spcBef>
              <a:spcPct val="0"/>
            </a:spcBef>
            <a:spcAft>
              <a:spcPct val="35000"/>
            </a:spcAft>
            <a:buNone/>
          </a:pPr>
          <a:r>
            <a:rPr lang="zh-CN" altLang="en-US" sz="1500" kern="1200" dirty="0"/>
            <a:t>集合存在于数据库中，没有固定的结构，可对集合插入不同格式和类型的数据</a:t>
          </a:r>
        </a:p>
      </dsp:txBody>
      <dsp:txXfrm>
        <a:off x="672788" y="1267340"/>
        <a:ext cx="5382170" cy="633670"/>
      </dsp:txXfrm>
    </dsp:sp>
    <dsp:sp modelId="{5D113A86-B334-496C-B475-D0D48C376908}">
      <dsp:nvSpPr>
        <dsp:cNvPr id="0" name=""/>
        <dsp:cNvSpPr/>
      </dsp:nvSpPr>
      <dsp:spPr>
        <a:xfrm>
          <a:off x="276744" y="1188131"/>
          <a:ext cx="792087" cy="792087"/>
        </a:xfrm>
        <a:prstGeom prst="ellipse">
          <a:avLst/>
        </a:prstGeom>
        <a:solidFill>
          <a:schemeClr val="lt1">
            <a:hueOff val="0"/>
            <a:satOff val="0"/>
            <a:lumOff val="0"/>
            <a:alphaOff val="0"/>
          </a:schemeClr>
        </a:solidFill>
        <a:ln w="55000" cap="flat" cmpd="thickThin" algn="ctr">
          <a:solidFill>
            <a:schemeClr val="accent3">
              <a:hueOff val="5812304"/>
              <a:satOff val="-18573"/>
              <a:lumOff val="-4706"/>
              <a:alphaOff val="0"/>
            </a:schemeClr>
          </a:solidFill>
          <a:prstDash val="solid"/>
        </a:ln>
        <a:effectLst/>
      </dsp:spPr>
      <dsp:style>
        <a:lnRef idx="2">
          <a:scrgbClr r="0" g="0" b="0"/>
        </a:lnRef>
        <a:fillRef idx="1">
          <a:scrgbClr r="0" g="0" b="0"/>
        </a:fillRef>
        <a:effectRef idx="0">
          <a:scrgbClr r="0" g="0" b="0"/>
        </a:effectRef>
        <a:fontRef idx="minor"/>
      </dsp:style>
    </dsp:sp>
    <dsp:sp modelId="{517FA5D1-CAB4-44E0-BD2C-C06ABED69307}">
      <dsp:nvSpPr>
        <dsp:cNvPr id="0" name=""/>
        <dsp:cNvSpPr/>
      </dsp:nvSpPr>
      <dsp:spPr>
        <a:xfrm>
          <a:off x="442449" y="2217846"/>
          <a:ext cx="5612509" cy="633670"/>
        </a:xfrm>
        <a:prstGeom prst="rect">
          <a:avLst/>
        </a:prstGeom>
        <a:solidFill>
          <a:schemeClr val="accent3">
            <a:hueOff val="11624607"/>
            <a:satOff val="-37145"/>
            <a:lumOff val="-941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976" tIns="38100" rIns="38100" bIns="38100" numCol="1" spcCol="1270" anchor="ctr" anchorCtr="0">
          <a:noAutofit/>
        </a:bodyPr>
        <a:lstStyle/>
        <a:p>
          <a:pPr marL="0" lvl="0" indent="0" algn="l" defTabSz="666750">
            <a:lnSpc>
              <a:spcPct val="90000"/>
            </a:lnSpc>
            <a:spcBef>
              <a:spcPct val="0"/>
            </a:spcBef>
            <a:spcAft>
              <a:spcPct val="35000"/>
            </a:spcAft>
            <a:buNone/>
          </a:pPr>
          <a:r>
            <a:rPr lang="en-US" altLang="zh-CN" sz="1500" kern="1200" dirty="0" err="1"/>
            <a:t>MongoDB</a:t>
          </a:r>
          <a:r>
            <a:rPr lang="zh-CN" altLang="en-US" sz="1500" kern="1200" dirty="0"/>
            <a:t>数据类型较多，有字符型、整型、布尔型、双精度等</a:t>
          </a:r>
        </a:p>
      </dsp:txBody>
      <dsp:txXfrm>
        <a:off x="442449" y="2217846"/>
        <a:ext cx="5612509" cy="633670"/>
      </dsp:txXfrm>
    </dsp:sp>
    <dsp:sp modelId="{FF8AA38A-2AD6-4FCD-9BBC-26092EDF2598}">
      <dsp:nvSpPr>
        <dsp:cNvPr id="0" name=""/>
        <dsp:cNvSpPr/>
      </dsp:nvSpPr>
      <dsp:spPr>
        <a:xfrm>
          <a:off x="46405" y="2138637"/>
          <a:ext cx="792087" cy="792087"/>
        </a:xfrm>
        <a:prstGeom prst="ellipse">
          <a:avLst/>
        </a:prstGeom>
        <a:solidFill>
          <a:schemeClr val="lt1">
            <a:hueOff val="0"/>
            <a:satOff val="0"/>
            <a:lumOff val="0"/>
            <a:alphaOff val="0"/>
          </a:schemeClr>
        </a:solidFill>
        <a:ln w="55000" cap="flat" cmpd="thickThin" algn="ctr">
          <a:solidFill>
            <a:schemeClr val="accent3">
              <a:hueOff val="11624607"/>
              <a:satOff val="-37145"/>
              <a:lumOff val="-9412"/>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2AF01A-DD24-4A9A-9B09-457CF1E2526E}" type="datetimeFigureOut">
              <a:rPr lang="zh-CN" altLang="en-US" smtClean="0"/>
              <a:pPr/>
              <a:t>2022/3/30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9DE8F1-01D4-47A5-B048-7A4D4F5255FF}" type="slidenum">
              <a:rPr lang="zh-CN" altLang="en-US" smtClean="0"/>
              <a:pPr/>
              <a:t>‹#›</a:t>
            </a:fld>
            <a:endParaRPr lang="zh-CN" altLang="en-US"/>
          </a:p>
        </p:txBody>
      </p:sp>
    </p:spTree>
    <p:extLst>
      <p:ext uri="{BB962C8B-B14F-4D97-AF65-F5344CB8AC3E}">
        <p14:creationId xmlns:p14="http://schemas.microsoft.com/office/powerpoint/2010/main" val="1188654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9DE8F1-01D4-47A5-B048-7A4D4F5255FF}" type="slidenum">
              <a:rPr lang="zh-CN" altLang="en-US" smtClean="0"/>
              <a:pPr/>
              <a:t>1</a:t>
            </a:fld>
            <a:endParaRPr lang="zh-CN" altLang="en-US"/>
          </a:p>
        </p:txBody>
      </p:sp>
    </p:spTree>
    <p:extLst>
      <p:ext uri="{BB962C8B-B14F-4D97-AF65-F5344CB8AC3E}">
        <p14:creationId xmlns:p14="http://schemas.microsoft.com/office/powerpoint/2010/main" val="2626454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9DE8F1-01D4-47A5-B048-7A4D4F5255FF}" type="slidenum">
              <a:rPr lang="zh-CN" altLang="en-US" smtClean="0"/>
              <a:pPr/>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9DE8F1-01D4-47A5-B048-7A4D4F5255FF}" type="slidenum">
              <a:rPr lang="zh-CN" altLang="en-US" smtClean="0"/>
              <a:pPr/>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9DE8F1-01D4-47A5-B048-7A4D4F5255FF}" type="slidenum">
              <a:rPr lang="zh-CN" altLang="en-US" smtClean="0"/>
              <a:pPr/>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9DE8F1-01D4-47A5-B048-7A4D4F5255FF}" type="slidenum">
              <a:rPr lang="zh-CN" altLang="en-US" smtClean="0"/>
              <a:pPr/>
              <a:t>49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a:solidFill>
                  <a:prstClr val="white"/>
                </a:solidFill>
              </a:endParaRPr>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2022/3/30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solidFill>
                <a:srgbClr val="2DA2BF">
                  <a:tint val="20000"/>
                </a:srgb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solidFill>
              </a:rPr>
              <a:pPr/>
              <a:t>2022/3/30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solidFill>
              </a:rPr>
              <a:pPr/>
              <a:t>2022/3/30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1143000" y="76200"/>
            <a:ext cx="8001000" cy="914400"/>
          </a:xfrm>
        </p:spPr>
        <p:txBody>
          <a:bodyPr/>
          <a:lstStyle/>
          <a:p>
            <a:r>
              <a:rPr lang="zh-CN" altLang="en-US" dirty="0"/>
              <a:t>单击此处编辑母版标题样式</a:t>
            </a:r>
          </a:p>
        </p:txBody>
      </p:sp>
    </p:spTree>
    <p:extLst>
      <p:ext uri="{BB962C8B-B14F-4D97-AF65-F5344CB8AC3E}">
        <p14:creationId xmlns:p14="http://schemas.microsoft.com/office/powerpoint/2010/main" val="38217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rgbClr val="C00000"/>
              </a:buClr>
              <a:buFont typeface="Wingdings" pitchFamily="2" charset="2"/>
              <a:buChar char="u"/>
              <a:defRPr sz="2400">
                <a:latin typeface="Times New Roman" pitchFamily="18" charset="0"/>
                <a:cs typeface="Times New Roman" pitchFamily="18" charset="0"/>
              </a:defRPr>
            </a:lvl1pPr>
            <a:lvl2pPr>
              <a:buNone/>
              <a:defRPr sz="2000">
                <a:latin typeface="Times New Roman" pitchFamily="18" charset="0"/>
                <a:cs typeface="Times New Roman" pitchFamily="18" charset="0"/>
              </a:defRPr>
            </a:lvl2pPr>
            <a:lvl3pPr>
              <a:defRPr sz="1600">
                <a:latin typeface="Times New Roman" pitchFamily="18" charset="0"/>
                <a:cs typeface="Times New Roman" pitchFamily="18" charset="0"/>
              </a:defRPr>
            </a:lvl3pPr>
            <a:lvl4pPr>
              <a:defRPr sz="1400">
                <a:latin typeface="Times New Roman" pitchFamily="18" charset="0"/>
                <a:cs typeface="Times New Roman" pitchFamily="18" charset="0"/>
              </a:defRPr>
            </a:lvl4pPr>
            <a:lvl5pPr>
              <a:defRPr>
                <a:latin typeface="Times New Roman" pitchFamily="18" charset="0"/>
                <a:cs typeface="Times New Roman" pitchFamily="18" charset="0"/>
              </a:defRPr>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p:txBody>
      </p:sp>
      <p:sp>
        <p:nvSpPr>
          <p:cNvPr id="4" name="日期占位符 3"/>
          <p:cNvSpPr>
            <a:spLocks noGrp="1"/>
          </p:cNvSpPr>
          <p:nvPr>
            <p:ph type="dt" sz="half" idx="10"/>
          </p:nvPr>
        </p:nvSpPr>
        <p:spPr/>
        <p:txBody>
          <a:bodyPr/>
          <a:lstStyle>
            <a:lvl1pPr>
              <a:defRPr>
                <a:latin typeface="Times New Roman" pitchFamily="18" charset="0"/>
                <a:cs typeface="Times New Roman" pitchFamily="18" charset="0"/>
              </a:defRPr>
            </a:lvl1pPr>
            <a:extLst/>
          </a:lstStyle>
          <a:p>
            <a:fld id="{530820CF-B880-4189-942D-D702A7CBA730}" type="datetimeFigureOut">
              <a:rPr lang="zh-CN" altLang="en-US" smtClean="0">
                <a:solidFill>
                  <a:prstClr val="black"/>
                </a:solidFill>
              </a:rPr>
              <a:pPr/>
              <a:t>2022/3/30</a:t>
            </a:fld>
            <a:endParaRPr lang="zh-CN" altLang="en-US">
              <a:solidFill>
                <a:prstClr val="black"/>
              </a:solidFill>
            </a:endParaRPr>
          </a:p>
        </p:txBody>
      </p:sp>
      <p:sp>
        <p:nvSpPr>
          <p:cNvPr id="5" name="页脚占位符 4"/>
          <p:cNvSpPr>
            <a:spLocks noGrp="1"/>
          </p:cNvSpPr>
          <p:nvPr>
            <p:ph type="ftr" sz="quarter" idx="11"/>
          </p:nvPr>
        </p:nvSpPr>
        <p:spPr/>
        <p:txBody>
          <a:bodyPr/>
          <a:lstStyle>
            <a:lvl1pPr>
              <a:defRPr>
                <a:latin typeface="Times New Roman" pitchFamily="18" charset="0"/>
                <a:cs typeface="Times New Roman" pitchFamily="18" charset="0"/>
              </a:defRPr>
            </a:lvl1pPr>
            <a:extLst/>
          </a:lstStyle>
          <a:p>
            <a:endParaRPr lang="zh-CN" altLang="en-US">
              <a:solidFill>
                <a:prstClr val="black"/>
              </a:solidFill>
            </a:endParaRPr>
          </a:p>
        </p:txBody>
      </p:sp>
      <p:sp>
        <p:nvSpPr>
          <p:cNvPr id="6" name="灯片编号占位符 5"/>
          <p:cNvSpPr>
            <a:spLocks noGrp="1"/>
          </p:cNvSpPr>
          <p:nvPr>
            <p:ph type="sldNum" sz="quarter" idx="12"/>
          </p:nvPr>
        </p:nvSpPr>
        <p:spPr/>
        <p:txBody>
          <a:bodyPr/>
          <a:lstStyle>
            <a:lvl1pPr>
              <a:defRPr>
                <a:latin typeface="Times New Roman" pitchFamily="18" charset="0"/>
                <a:cs typeface="Times New Roman" pitchFamily="18" charset="0"/>
              </a:defRPr>
            </a:lvl1pPr>
            <a:extLst/>
          </a:lstStyle>
          <a:p>
            <a:fld id="{0C913308-F349-4B6D-A68A-DD1791B4A57B}" type="slidenum">
              <a:rPr lang="zh-CN" altLang="en-US" smtClean="0">
                <a:solidFill>
                  <a:prstClr val="black"/>
                </a:solidFill>
              </a:rPr>
              <a:pPr/>
              <a:t>‹#›</a:t>
            </a:fld>
            <a:endParaRPr lang="zh-CN" altLang="en-US">
              <a:solidFill>
                <a:prstClr val="black"/>
              </a:solidFill>
            </a:endParaRPr>
          </a:p>
        </p:txBody>
      </p:sp>
      <p:sp>
        <p:nvSpPr>
          <p:cNvPr id="7" name="标题 6"/>
          <p:cNvSpPr>
            <a:spLocks noGrp="1"/>
          </p:cNvSpPr>
          <p:nvPr>
            <p:ph type="title"/>
          </p:nvPr>
        </p:nvSpPr>
        <p:spPr>
          <a:xfrm>
            <a:off x="457200" y="274638"/>
            <a:ext cx="8075240" cy="1143000"/>
          </a:xfrm>
        </p:spPr>
        <p:txBody>
          <a:bodyPr rtlCol="0"/>
          <a:lstStyle>
            <a:lvl1pPr>
              <a:defRPr>
                <a:solidFill>
                  <a:srgbClr val="0070C0"/>
                </a:solidFill>
                <a:latin typeface="Times New Roman" pitchFamily="18" charset="0"/>
                <a:cs typeface="Times New Roman" pitchFamily="18" charset="0"/>
              </a:defRPr>
            </a:lvl1pPr>
            <a:extLst/>
          </a:lstStyle>
          <a:p>
            <a:r>
              <a:rPr kumimoji="0" lang="zh-CN" altLang="en-US" dirty="0"/>
              <a:t>单击此处编辑母版标题样式</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white"/>
                </a:solidFill>
              </a:rPr>
              <a:pPr/>
              <a:t>2022/3/30</a:t>
            </a:fld>
            <a:endParaRPr lang="zh-CN" altLang="en-US">
              <a:solidFill>
                <a:prstClr val="white"/>
              </a:solidFill>
            </a:endParaRPr>
          </a:p>
        </p:txBody>
      </p:sp>
      <p:sp>
        <p:nvSpPr>
          <p:cNvPr id="5" name="页脚占位符 4"/>
          <p:cNvSpPr>
            <a:spLocks noGrp="1"/>
          </p:cNvSpPr>
          <p:nvPr>
            <p:ph type="ftr" sz="quarter" idx="11"/>
          </p:nvPr>
        </p:nvSpPr>
        <p:spPr/>
        <p:txBody>
          <a:bodyPr/>
          <a:lstStyle/>
          <a:p>
            <a:endParaRPr lang="zh-CN" altLang="en-US">
              <a:solidFill>
                <a:prstClr val="white"/>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white"/>
                </a:solidFill>
              </a:rPr>
              <a:pPr/>
              <a:t>‹#›</a:t>
            </a:fld>
            <a:endParaRPr lang="zh-CN" altLang="en-US">
              <a:solidFill>
                <a:prstClr val="white"/>
              </a:solidFill>
            </a:endParaRPr>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prstClr val="white"/>
              </a:solidFill>
            </a:endParaRPr>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white"/>
                </a:solidFill>
              </a:rPr>
              <a:pPr/>
              <a:t>2022/3/30</a:t>
            </a:fld>
            <a:endParaRPr lang="zh-CN" altLang="en-US">
              <a:solidFill>
                <a:prstClr val="white"/>
              </a:solidFill>
            </a:endParaRPr>
          </a:p>
        </p:txBody>
      </p:sp>
      <p:sp>
        <p:nvSpPr>
          <p:cNvPr id="6" name="页脚占位符 5"/>
          <p:cNvSpPr>
            <a:spLocks noGrp="1"/>
          </p:cNvSpPr>
          <p:nvPr>
            <p:ph type="ftr" sz="quarter" idx="11"/>
          </p:nvPr>
        </p:nvSpPr>
        <p:spPr/>
        <p:txBody>
          <a:bodyPr/>
          <a:lstStyle/>
          <a:p>
            <a:endParaRPr lang="zh-CN" altLang="en-US">
              <a:solidFill>
                <a:prstClr val="white"/>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white"/>
                </a:solidFill>
              </a:rPr>
              <a:pPr/>
              <a:t>‹#›</a:t>
            </a:fld>
            <a:endParaRPr lang="zh-CN" altLang="en-US">
              <a:solidFill>
                <a:prstClr val="white"/>
              </a:solidFill>
            </a:endParaRPr>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solidFill>
              </a:rPr>
              <a:pPr/>
              <a:t>2022/3/30</a:t>
            </a:fld>
            <a:endParaRPr lang="zh-CN" altLang="en-US">
              <a:solidFill>
                <a:prstClr val="black"/>
              </a:solidFill>
            </a:endParaRPr>
          </a:p>
        </p:txBody>
      </p:sp>
      <p:sp>
        <p:nvSpPr>
          <p:cNvPr id="8" name="页脚占位符 7"/>
          <p:cNvSpPr>
            <a:spLocks noGrp="1"/>
          </p:cNvSpPr>
          <p:nvPr>
            <p:ph type="ftr" sz="quarter" idx="11"/>
          </p:nvPr>
        </p:nvSpPr>
        <p:spPr/>
        <p:txBody>
          <a:bodyPr/>
          <a:lstStyle/>
          <a:p>
            <a:endParaRPr lang="zh-CN" altLang="en-US">
              <a:solidFill>
                <a:prstClr val="black"/>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white"/>
                </a:solidFill>
              </a:rPr>
              <a:pPr/>
              <a:t>2022/3/30</a:t>
            </a:fld>
            <a:endParaRPr lang="zh-CN" altLang="en-US">
              <a:solidFill>
                <a:prstClr val="white"/>
              </a:solidFill>
            </a:endParaRPr>
          </a:p>
        </p:txBody>
      </p:sp>
      <p:sp>
        <p:nvSpPr>
          <p:cNvPr id="4" name="页脚占位符 3"/>
          <p:cNvSpPr>
            <a:spLocks noGrp="1"/>
          </p:cNvSpPr>
          <p:nvPr>
            <p:ph type="ftr" sz="quarter" idx="11"/>
          </p:nvPr>
        </p:nvSpPr>
        <p:spPr/>
        <p:txBody>
          <a:bodyPr/>
          <a:lstStyle/>
          <a:p>
            <a:endParaRPr lang="zh-CN" altLang="en-US">
              <a:solidFill>
                <a:prstClr val="white"/>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white"/>
                </a:solidFill>
              </a:rPr>
              <a:pPr/>
              <a:t>‹#›</a:t>
            </a:fld>
            <a:endParaRPr lang="zh-CN" altLang="en-US">
              <a:solidFill>
                <a:prstClr val="white"/>
              </a:solidFill>
            </a:endParaRPr>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solidFill>
              </a:rPr>
              <a:pPr/>
              <a:t>2022/3/30</a:t>
            </a:fld>
            <a:endParaRPr lang="zh-CN" altLang="en-US">
              <a:solidFill>
                <a:prstClr val="black"/>
              </a:solidFill>
            </a:endParaRPr>
          </a:p>
        </p:txBody>
      </p:sp>
      <p:sp>
        <p:nvSpPr>
          <p:cNvPr id="3" name="页脚占位符 2"/>
          <p:cNvSpPr>
            <a:spLocks noGrp="1"/>
          </p:cNvSpPr>
          <p:nvPr>
            <p:ph type="ftr" sz="quarter" idx="11"/>
          </p:nvPr>
        </p:nvSpPr>
        <p:spPr/>
        <p:txBody>
          <a:bodyPr/>
          <a:lstStyle/>
          <a:p>
            <a:endParaRPr lang="zh-CN" altLang="en-US">
              <a:solidFill>
                <a:prstClr val="black"/>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solidFill>
                  <a:prstClr val="black"/>
                </a:solidFill>
              </a:rPr>
              <a:pPr/>
              <a:t>2022/3/30</a:t>
            </a:fld>
            <a:endParaRPr lang="zh-CN" altLang="en-US">
              <a:solidFill>
                <a:prstClr val="black"/>
              </a:solidFill>
            </a:endParaRPr>
          </a:p>
        </p:txBody>
      </p:sp>
      <p:sp>
        <p:nvSpPr>
          <p:cNvPr id="6" name="页脚占位符 5"/>
          <p:cNvSpPr>
            <a:spLocks noGrp="1"/>
          </p:cNvSpPr>
          <p:nvPr>
            <p:ph type="ftr" sz="quarter" idx="11"/>
          </p:nvPr>
        </p:nvSpPr>
        <p:spPr/>
        <p:txBody>
          <a:bodyPr/>
          <a:lstStyle/>
          <a:p>
            <a:endParaRPr lang="zh-CN" altLang="en-US">
              <a:solidFill>
                <a:prstClr val="black"/>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solidFill>
                  <a:prstClr val="white"/>
                </a:solidFill>
              </a:rPr>
              <a:pPr/>
              <a:t>2022/3/30</a:t>
            </a:fld>
            <a:endParaRPr lang="zh-CN" altLang="en-US">
              <a:solidFill>
                <a:prstClr val="white"/>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solidFill>
                <a:prstClr val="white"/>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solidFill>
                  <a:prstClr val="white"/>
                </a:solidFill>
              </a:rPr>
              <a:pPr/>
              <a:t>‹#›</a:t>
            </a:fld>
            <a:endParaRPr lang="zh-CN" altLang="en-US">
              <a:solidFill>
                <a:prstClr val="white"/>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a:solidFill>
                <a:prstClr val="white"/>
              </a:solidFill>
            </a:endParaRPr>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prstClr val="white"/>
              </a:solidFill>
            </a:endParaRPr>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4" name="直角三角形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a:solidFill>
                <a:prstClr val="white"/>
              </a:solidFill>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5122912"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solidFill>
                  <a:prstClr val="black"/>
                </a:solidFill>
              </a:rPr>
              <a:pPr/>
              <a:t>2022/3/30</a:t>
            </a:fld>
            <a:endParaRPr lang="zh-CN" altLang="en-US">
              <a:solidFill>
                <a:prstClr val="black"/>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solidFill>
                <a:prstClr val="black"/>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solidFill>
                  <a:prstClr val="black"/>
                </a:solidFill>
              </a:rPr>
              <a:pPr/>
              <a:t>‹#›</a:t>
            </a:fld>
            <a:endParaRPr lang="zh-CN" alt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b="1" kern="1200">
          <a:solidFill>
            <a:srgbClr val="0070C0"/>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lnSpc>
          <a:spcPct val="150000"/>
        </a:lnSpc>
        <a:spcBef>
          <a:spcPts val="400"/>
        </a:spcBef>
        <a:spcAft>
          <a:spcPts val="0"/>
        </a:spcAft>
        <a:buClr>
          <a:schemeClr val="accent1"/>
        </a:buClr>
        <a:buSzPct val="68000"/>
        <a:buFont typeface="Wingdings 3"/>
        <a:buChar char=""/>
        <a:defRPr kumimoji="0" sz="2400" kern="1200">
          <a:solidFill>
            <a:srgbClr val="C00000"/>
          </a:solidFill>
          <a:latin typeface="华文中宋" pitchFamily="2" charset="-122"/>
          <a:ea typeface="华文中宋" pitchFamily="2" charset="-122"/>
          <a:cs typeface="+mn-cs"/>
        </a:defRPr>
      </a:lvl1pPr>
      <a:lvl2pPr marL="621792" indent="-228600" algn="l" rtl="0" eaLnBrk="1" latinLnBrk="0" hangingPunct="1">
        <a:lnSpc>
          <a:spcPct val="150000"/>
        </a:lnSpc>
        <a:spcBef>
          <a:spcPts val="324"/>
        </a:spcBef>
        <a:buClr>
          <a:schemeClr val="accent1"/>
        </a:buClr>
        <a:buFont typeface="Verdana"/>
        <a:buChar char="◦"/>
        <a:defRPr kumimoji="0" sz="2000" kern="1200">
          <a:solidFill>
            <a:schemeClr val="tx1"/>
          </a:solidFill>
          <a:latin typeface="华文中宋" pitchFamily="2" charset="-122"/>
          <a:ea typeface="华文中宋" pitchFamily="2" charset="-122"/>
          <a:cs typeface="+mn-cs"/>
        </a:defRPr>
      </a:lvl2pPr>
      <a:lvl3pPr marL="859536" indent="-228600" algn="l" rtl="0" eaLnBrk="1" latinLnBrk="0" hangingPunct="1">
        <a:lnSpc>
          <a:spcPct val="150000"/>
        </a:lnSpc>
        <a:spcBef>
          <a:spcPts val="350"/>
        </a:spcBef>
        <a:buClr>
          <a:schemeClr val="accent2"/>
        </a:buClr>
        <a:buSzPct val="100000"/>
        <a:buFont typeface="Wingdings 2"/>
        <a:buChar char=""/>
        <a:defRPr kumimoji="0" sz="1800" kern="1200">
          <a:solidFill>
            <a:schemeClr val="tx1"/>
          </a:solidFill>
          <a:latin typeface="华文中宋" pitchFamily="2" charset="-122"/>
          <a:ea typeface="华文中宋" pitchFamily="2" charset="-122"/>
          <a:cs typeface="+mn-cs"/>
        </a:defRPr>
      </a:lvl3pPr>
      <a:lvl4pPr marL="1143000" indent="-228600" algn="l" rtl="0" eaLnBrk="1" latinLnBrk="0" hangingPunct="1">
        <a:lnSpc>
          <a:spcPct val="150000"/>
        </a:lnSpc>
        <a:spcBef>
          <a:spcPts val="350"/>
        </a:spcBef>
        <a:buClr>
          <a:schemeClr val="accent2"/>
        </a:buClr>
        <a:buFont typeface="Wingdings 2"/>
        <a:buChar char=""/>
        <a:defRPr kumimoji="0" sz="1600" kern="1200">
          <a:solidFill>
            <a:schemeClr val="tx1"/>
          </a:solidFill>
          <a:latin typeface="华文中宋" pitchFamily="2" charset="-122"/>
          <a:ea typeface="华文中宋" pitchFamily="2" charset="-122"/>
          <a:cs typeface="+mn-cs"/>
        </a:defRPr>
      </a:lvl4pPr>
      <a:lvl5pPr marL="1371600" indent="-228600" algn="l" rtl="0" eaLnBrk="1" latinLnBrk="0" hangingPunct="1">
        <a:lnSpc>
          <a:spcPct val="150000"/>
        </a:lnSpc>
        <a:spcBef>
          <a:spcPts val="350"/>
        </a:spcBef>
        <a:buClr>
          <a:schemeClr val="accent2"/>
        </a:buClr>
        <a:buFont typeface="Wingdings 2"/>
        <a:buChar char=""/>
        <a:defRPr kumimoji="0" sz="1800" kern="1200">
          <a:solidFill>
            <a:schemeClr val="tx1"/>
          </a:solidFill>
          <a:latin typeface="微软雅黑" pitchFamily="34" charset="-122"/>
          <a:ea typeface="微软雅黑" pitchFamily="34" charset="-122"/>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mongodb.org/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mongodb.org/download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72816"/>
            <a:ext cx="7772400" cy="1829761"/>
          </a:xfrm>
        </p:spPr>
        <p:txBody>
          <a:bodyPr>
            <a:normAutofit/>
          </a:bodyPr>
          <a:lstStyle/>
          <a:p>
            <a:pPr algn="ctr"/>
            <a:r>
              <a:rPr lang="zh-CN" altLang="en-US" sz="4000">
                <a:solidFill>
                  <a:srgbClr val="C00000"/>
                </a:solidFill>
              </a:rPr>
              <a:t>第</a:t>
            </a:r>
            <a:r>
              <a:rPr lang="en-US" altLang="zh-CN" sz="4000">
                <a:solidFill>
                  <a:srgbClr val="C00000"/>
                </a:solidFill>
              </a:rPr>
              <a:t>4</a:t>
            </a:r>
            <a:r>
              <a:rPr lang="zh-CN" altLang="en-US" sz="4000">
                <a:solidFill>
                  <a:srgbClr val="C00000"/>
                </a:solidFill>
              </a:rPr>
              <a:t>章 文档数据库</a:t>
            </a:r>
            <a:r>
              <a:rPr lang="en-US" altLang="zh-CN" sz="4000">
                <a:solidFill>
                  <a:srgbClr val="C00000"/>
                </a:solidFill>
              </a:rPr>
              <a:t>MongoDB </a:t>
            </a:r>
            <a:endParaRPr lang="zh-CN" altLang="en-US" sz="4000">
              <a:solidFill>
                <a:srgbClr val="C00000"/>
              </a:solidFill>
            </a:endParaRPr>
          </a:p>
        </p:txBody>
      </p:sp>
      <p:sp>
        <p:nvSpPr>
          <p:cNvPr id="3" name="副标题 2"/>
          <p:cNvSpPr>
            <a:spLocks noGrp="1"/>
          </p:cNvSpPr>
          <p:nvPr>
            <p:ph type="subTitle" idx="1"/>
          </p:nvPr>
        </p:nvSpPr>
        <p:spPr/>
        <p:txBody>
          <a:bodyPr/>
          <a:lstStyle/>
          <a:p>
            <a:endParaRPr lang="zh-CN" altLang="en-US"/>
          </a:p>
        </p:txBody>
      </p:sp>
      <p:sp>
        <p:nvSpPr>
          <p:cNvPr id="4" name="矩形 3"/>
          <p:cNvSpPr/>
          <p:nvPr/>
        </p:nvSpPr>
        <p:spPr>
          <a:xfrm>
            <a:off x="3131840" y="692696"/>
            <a:ext cx="2954655" cy="646331"/>
          </a:xfrm>
          <a:prstGeom prst="rect">
            <a:avLst/>
          </a:prstGeom>
        </p:spPr>
        <p:txBody>
          <a:bodyPr wrap="none">
            <a:spAutoFit/>
          </a:bodyPr>
          <a:lstStyle/>
          <a:p>
            <a:r>
              <a:rPr lang="zh-CN" altLang="zh-CN" sz="3600">
                <a:solidFill>
                  <a:srgbClr val="C00000"/>
                </a:solidFill>
                <a:latin typeface="华文行楷" pitchFamily="2" charset="-122"/>
                <a:ea typeface="华文行楷" pitchFamily="2" charset="-122"/>
              </a:rPr>
              <a:t>大数据库系统</a:t>
            </a:r>
            <a:endParaRPr lang="zh-CN" altLang="en-US" sz="3600">
              <a:solidFill>
                <a:srgbClr val="C00000"/>
              </a:solidFill>
              <a:latin typeface="华文行楷" pitchFamily="2" charset="-122"/>
              <a:ea typeface="华文行楷"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MongoDB</a:t>
            </a:r>
            <a:r>
              <a:rPr lang="zh-CN" altLang="en-US"/>
              <a:t>特点</a:t>
            </a:r>
            <a:endParaRPr lang="en-US" altLang="zh-CN"/>
          </a:p>
          <a:p>
            <a:pPr lvl="1"/>
            <a:r>
              <a:rPr lang="en-US" altLang="zh-CN"/>
              <a:t>7</a:t>
            </a:r>
            <a:r>
              <a:rPr lang="zh-CN" altLang="en-US"/>
              <a:t>、</a:t>
            </a:r>
            <a:r>
              <a:rPr lang="en-US" altLang="zh-CN"/>
              <a:t>MongoDB </a:t>
            </a:r>
            <a:r>
              <a:rPr lang="zh-CN" altLang="en-US"/>
              <a:t>是一个</a:t>
            </a:r>
            <a:r>
              <a:rPr lang="zh-CN" altLang="en-US">
                <a:solidFill>
                  <a:srgbClr val="FF0000"/>
                </a:solidFill>
              </a:rPr>
              <a:t>面向集合</a:t>
            </a:r>
            <a:r>
              <a:rPr lang="zh-CN" altLang="en-US"/>
              <a:t>且</a:t>
            </a:r>
            <a:r>
              <a:rPr lang="zh-CN" altLang="en-US">
                <a:solidFill>
                  <a:srgbClr val="FF0000"/>
                </a:solidFill>
              </a:rPr>
              <a:t>模式自由</a:t>
            </a:r>
            <a:r>
              <a:rPr lang="zh-CN" altLang="en-US"/>
              <a:t>的</a:t>
            </a:r>
            <a:r>
              <a:rPr lang="zh-CN" altLang="en-US">
                <a:solidFill>
                  <a:srgbClr val="FF0000"/>
                </a:solidFill>
              </a:rPr>
              <a:t>文档</a:t>
            </a:r>
            <a:r>
              <a:rPr lang="zh-CN" altLang="en-US"/>
              <a:t>类型数据库</a:t>
            </a:r>
            <a:endParaRPr lang="en-US" altLang="zh-CN"/>
          </a:p>
          <a:p>
            <a:pPr lvl="2">
              <a:spcBef>
                <a:spcPts val="0"/>
              </a:spcBef>
              <a:buNone/>
              <a:defRPr/>
            </a:pPr>
            <a:r>
              <a:rPr lang="en-US" altLang="zh-CN">
                <a:solidFill>
                  <a:schemeClr val="bg2">
                    <a:lumMod val="10000"/>
                  </a:schemeClr>
                </a:solidFill>
              </a:rPr>
              <a:t>A.  </a:t>
            </a:r>
            <a:r>
              <a:rPr lang="zh-CN" altLang="en-US">
                <a:solidFill>
                  <a:schemeClr val="bg2">
                    <a:lumMod val="10000"/>
                  </a:schemeClr>
                </a:solidFill>
              </a:rPr>
              <a:t>面向集合</a:t>
            </a:r>
          </a:p>
          <a:p>
            <a:pPr lvl="3">
              <a:spcBef>
                <a:spcPts val="0"/>
              </a:spcBef>
              <a:buFont typeface="Wingdings" pitchFamily="2" charset="2"/>
              <a:buChar char="Ø"/>
              <a:defRPr/>
            </a:pPr>
            <a:r>
              <a:rPr lang="zh-CN" altLang="en-US" sz="1600">
                <a:solidFill>
                  <a:schemeClr val="bg2">
                    <a:lumMod val="10000"/>
                  </a:schemeClr>
                </a:solidFill>
              </a:rPr>
              <a:t>面向集合是指数据被分组存在在数据集中，被称为一个集合</a:t>
            </a:r>
            <a:endParaRPr lang="en-US" altLang="zh-CN" sz="1600">
              <a:solidFill>
                <a:schemeClr val="bg2">
                  <a:lumMod val="10000"/>
                </a:schemeClr>
              </a:solidFill>
            </a:endParaRPr>
          </a:p>
          <a:p>
            <a:pPr lvl="3">
              <a:spcBef>
                <a:spcPts val="0"/>
              </a:spcBef>
              <a:buFont typeface="Wingdings" pitchFamily="2" charset="2"/>
              <a:buChar char="Ø"/>
              <a:defRPr/>
            </a:pPr>
            <a:endParaRPr lang="en-US" altLang="zh-CN" sz="1600">
              <a:solidFill>
                <a:schemeClr val="bg2">
                  <a:lumMod val="10000"/>
                </a:schemeClr>
              </a:solidFill>
            </a:endParaRPr>
          </a:p>
          <a:p>
            <a:pPr lvl="3">
              <a:spcBef>
                <a:spcPts val="0"/>
              </a:spcBef>
              <a:buFont typeface="Wingdings" pitchFamily="2" charset="2"/>
              <a:buChar char="Ø"/>
              <a:defRPr/>
            </a:pPr>
            <a:r>
              <a:rPr lang="zh-CN" altLang="en-US" sz="1600"/>
              <a:t>集合类似于关系型数据库的表</a:t>
            </a:r>
            <a:r>
              <a:rPr lang="en-US" altLang="zh-CN" sz="1600"/>
              <a:t>table</a:t>
            </a:r>
          </a:p>
          <a:p>
            <a:pPr lvl="3">
              <a:spcBef>
                <a:spcPts val="0"/>
              </a:spcBef>
              <a:buFont typeface="Wingdings" pitchFamily="2" charset="2"/>
              <a:buChar char="Ø"/>
              <a:defRPr/>
            </a:pPr>
            <a:endParaRPr lang="en-US" altLang="zh-CN" sz="1600"/>
          </a:p>
          <a:p>
            <a:pPr lvl="3">
              <a:spcBef>
                <a:spcPts val="0"/>
              </a:spcBef>
              <a:buFont typeface="Wingdings" pitchFamily="2" charset="2"/>
              <a:buChar char="Ø"/>
              <a:defRPr/>
            </a:pPr>
            <a:r>
              <a:rPr lang="zh-CN" altLang="en-US" sz="1600"/>
              <a:t>集合不需要定义任何模式，集合存储文档</a:t>
            </a:r>
          </a:p>
        </p:txBody>
      </p:sp>
      <p:sp>
        <p:nvSpPr>
          <p:cNvPr id="3" name="标题 2"/>
          <p:cNvSpPr>
            <a:spLocks noGrp="1"/>
          </p:cNvSpPr>
          <p:nvPr>
            <p:ph type="title"/>
          </p:nvPr>
        </p:nvSpPr>
        <p:spPr/>
        <p:txBody>
          <a:bodyPr/>
          <a:lstStyle/>
          <a:p>
            <a:r>
              <a:rPr lang="en-US" altLang="zh-CN"/>
              <a:t>4.1.2 MongoDB</a:t>
            </a:r>
            <a:r>
              <a:rPr lang="zh-CN" altLang="en-US"/>
              <a:t>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MongoDB</a:t>
            </a:r>
            <a:r>
              <a:rPr lang="zh-CN" altLang="en-US"/>
              <a:t>特点</a:t>
            </a:r>
            <a:endParaRPr lang="en-US" altLang="zh-CN"/>
          </a:p>
          <a:p>
            <a:pPr lvl="1"/>
            <a:r>
              <a:rPr lang="en-US" altLang="zh-CN"/>
              <a:t>7</a:t>
            </a:r>
            <a:r>
              <a:rPr lang="zh-CN" altLang="en-US"/>
              <a:t>、</a:t>
            </a:r>
            <a:r>
              <a:rPr lang="en-US" altLang="zh-CN"/>
              <a:t>MongoDB </a:t>
            </a:r>
            <a:r>
              <a:rPr lang="zh-CN" altLang="en-US"/>
              <a:t>是一个面向集合且模式自由的文档类型数据库</a:t>
            </a:r>
            <a:endParaRPr lang="en-US" altLang="zh-CN"/>
          </a:p>
          <a:p>
            <a:pPr lvl="2">
              <a:buNone/>
            </a:pPr>
            <a:r>
              <a:rPr lang="en-US" altLang="zh-CN">
                <a:solidFill>
                  <a:schemeClr val="bg2">
                    <a:lumMod val="10000"/>
                  </a:schemeClr>
                </a:solidFill>
              </a:rPr>
              <a:t>B. </a:t>
            </a:r>
            <a:r>
              <a:rPr lang="zh-CN" altLang="en-US"/>
              <a:t>模式自由</a:t>
            </a:r>
          </a:p>
          <a:p>
            <a:pPr lvl="3">
              <a:buFont typeface="Wingdings" pitchFamily="2" charset="2"/>
              <a:buChar char="Ø"/>
            </a:pPr>
            <a:r>
              <a:rPr lang="zh-CN" altLang="en-US" sz="1600"/>
              <a:t>存储在 </a:t>
            </a:r>
            <a:r>
              <a:rPr lang="en-US" altLang="zh-CN" sz="1600"/>
              <a:t>MongoDB </a:t>
            </a:r>
            <a:r>
              <a:rPr lang="zh-CN" altLang="en-US" sz="1600"/>
              <a:t>数据库中的数据，不需要知道它是什么结构（可以是任何的文档）</a:t>
            </a:r>
            <a:endParaRPr lang="en-US" altLang="zh-CN" sz="1600"/>
          </a:p>
          <a:p>
            <a:pPr lvl="2">
              <a:buNone/>
            </a:pPr>
            <a:r>
              <a:rPr lang="en-US" altLang="zh-CN"/>
              <a:t>C. </a:t>
            </a:r>
            <a:r>
              <a:rPr lang="zh-CN" altLang="en-US"/>
              <a:t>文档型</a:t>
            </a:r>
            <a:endParaRPr lang="en-US" altLang="zh-CN"/>
          </a:p>
          <a:p>
            <a:pPr lvl="3">
              <a:buFont typeface="Wingdings" pitchFamily="2" charset="2"/>
              <a:buChar char="Ø"/>
            </a:pPr>
            <a:r>
              <a:rPr lang="zh-CN" altLang="en-US" sz="1600"/>
              <a:t>键值对的集合，键是字符串，值可以是数据类型集合中的任意类型</a:t>
            </a:r>
            <a:endParaRPr lang="en-US" altLang="zh-CN" sz="1600"/>
          </a:p>
          <a:p>
            <a:pPr lvl="3">
              <a:buFont typeface="Wingdings" pitchFamily="2" charset="2"/>
              <a:buChar char="Ø"/>
            </a:pPr>
            <a:r>
              <a:rPr lang="zh-CN" altLang="en-US" sz="1600"/>
              <a:t>数据格式称为 </a:t>
            </a:r>
            <a:r>
              <a:rPr lang="en-US" altLang="zh-CN" sz="1600"/>
              <a:t>BSON </a:t>
            </a:r>
            <a:r>
              <a:rPr lang="zh-CN" altLang="en-US" sz="1600"/>
              <a:t>（</a:t>
            </a:r>
            <a:r>
              <a:rPr lang="en-US" altLang="zh-CN" sz="1600"/>
              <a:t>Binary Serialized Document Notation</a:t>
            </a:r>
            <a:r>
              <a:rPr lang="zh-CN" altLang="en-US" sz="1600"/>
              <a:t>）</a:t>
            </a:r>
          </a:p>
          <a:p>
            <a:pPr lvl="3"/>
            <a:endParaRPr lang="en-US" altLang="zh-CN"/>
          </a:p>
        </p:txBody>
      </p:sp>
      <p:sp>
        <p:nvSpPr>
          <p:cNvPr id="3" name="标题 2"/>
          <p:cNvSpPr>
            <a:spLocks noGrp="1"/>
          </p:cNvSpPr>
          <p:nvPr>
            <p:ph type="title"/>
          </p:nvPr>
        </p:nvSpPr>
        <p:spPr/>
        <p:txBody>
          <a:bodyPr/>
          <a:lstStyle/>
          <a:p>
            <a:r>
              <a:rPr lang="en-US" altLang="zh-CN"/>
              <a:t>4.1.2 MongoDB</a:t>
            </a:r>
            <a:r>
              <a:rPr lang="zh-CN" altLang="en-US"/>
              <a:t>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heckerboard(across)">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checkerboard(across)">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checkerboard(across)">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checkerboard(across)">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checkerboard(across)">
                                      <p:cBhvr>
                                        <p:cTn id="3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4525963"/>
          </a:xfrm>
        </p:spPr>
        <p:txBody>
          <a:bodyPr/>
          <a:lstStyle/>
          <a:p>
            <a:pPr lvl="1"/>
            <a:r>
              <a:rPr lang="zh-CN" altLang="en-US" sz="1600" dirty="0"/>
              <a:t>通过下图实例，我们也可以更直观的的了解</a:t>
            </a:r>
            <a:r>
              <a:rPr lang="en-US" altLang="zh-CN" sz="1600" dirty="0" err="1"/>
              <a:t>MongoDB</a:t>
            </a:r>
            <a:r>
              <a:rPr lang="zh-CN" altLang="en-US" sz="1600" dirty="0"/>
              <a:t>中的一些概念：</a:t>
            </a:r>
          </a:p>
          <a:p>
            <a:endParaRPr lang="zh-CN" altLang="en-US" dirty="0"/>
          </a:p>
        </p:txBody>
      </p:sp>
      <p:sp>
        <p:nvSpPr>
          <p:cNvPr id="3" name="标题 2"/>
          <p:cNvSpPr>
            <a:spLocks noGrp="1"/>
          </p:cNvSpPr>
          <p:nvPr>
            <p:ph type="title"/>
          </p:nvPr>
        </p:nvSpPr>
        <p:spPr/>
        <p:txBody>
          <a:bodyPr/>
          <a:lstStyle/>
          <a:p>
            <a:r>
              <a:rPr lang="en-US" altLang="zh-CN"/>
              <a:t>4.1.2 MongoDB</a:t>
            </a:r>
            <a:r>
              <a:rPr lang="zh-CN" altLang="en-US"/>
              <a:t>的特点</a:t>
            </a:r>
          </a:p>
        </p:txBody>
      </p:sp>
      <p:graphicFrame>
        <p:nvGraphicFramePr>
          <p:cNvPr id="4" name="表格 3"/>
          <p:cNvGraphicFramePr>
            <a:graphicFrameLocks noGrp="1"/>
          </p:cNvGraphicFramePr>
          <p:nvPr>
            <p:extLst>
              <p:ext uri="{D42A27DB-BD31-4B8C-83A1-F6EECF244321}">
                <p14:modId xmlns:p14="http://schemas.microsoft.com/office/powerpoint/2010/main" val="2545723805"/>
              </p:ext>
            </p:extLst>
          </p:nvPr>
        </p:nvGraphicFramePr>
        <p:xfrm>
          <a:off x="990600" y="1772816"/>
          <a:ext cx="7010400" cy="1112838"/>
        </p:xfrm>
        <a:graphic>
          <a:graphicData uri="http://schemas.openxmlformats.org/drawingml/2006/table">
            <a:tbl>
              <a:tblPr firstRow="1" bandRow="1">
                <a:tableStyleId>{5C22544A-7EE6-4342-B048-85BDC9FD1C3A}</a:tableStyleId>
              </a:tblPr>
              <a:tblGrid>
                <a:gridCol w="652130">
                  <a:extLst>
                    <a:ext uri="{9D8B030D-6E8A-4147-A177-3AD203B41FA5}">
                      <a16:colId xmlns:a16="http://schemas.microsoft.com/office/drawing/2014/main" val="20000"/>
                    </a:ext>
                  </a:extLst>
                </a:gridCol>
                <a:gridCol w="1793358">
                  <a:extLst>
                    <a:ext uri="{9D8B030D-6E8A-4147-A177-3AD203B41FA5}">
                      <a16:colId xmlns:a16="http://schemas.microsoft.com/office/drawing/2014/main" val="20001"/>
                    </a:ext>
                  </a:extLst>
                </a:gridCol>
                <a:gridCol w="2202712">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70946">
                <a:tc>
                  <a:txBody>
                    <a:bodyPr/>
                    <a:lstStyle/>
                    <a:p>
                      <a:r>
                        <a:rPr lang="en-US" altLang="zh-CN" sz="1800" dirty="0">
                          <a:solidFill>
                            <a:schemeClr val="tx1"/>
                          </a:solidFill>
                        </a:rPr>
                        <a:t>id</a:t>
                      </a:r>
                      <a:endParaRPr lang="zh-CN" altLang="en-US" sz="1800" dirty="0">
                        <a:solidFill>
                          <a:schemeClr val="tx1"/>
                        </a:solidFill>
                      </a:endParaRPr>
                    </a:p>
                  </a:txBody>
                  <a:tcPr marT="45733" marB="45733"/>
                </a:tc>
                <a:tc>
                  <a:txBody>
                    <a:bodyPr/>
                    <a:lstStyle/>
                    <a:p>
                      <a:r>
                        <a:rPr lang="en-US" altLang="zh-CN" sz="1800" dirty="0" err="1">
                          <a:solidFill>
                            <a:schemeClr val="tx1"/>
                          </a:solidFill>
                        </a:rPr>
                        <a:t>user_name</a:t>
                      </a:r>
                      <a:endParaRPr lang="zh-CN" altLang="en-US" sz="1800" dirty="0">
                        <a:solidFill>
                          <a:schemeClr val="tx1"/>
                        </a:solidFill>
                      </a:endParaRPr>
                    </a:p>
                  </a:txBody>
                  <a:tcPr marT="45733" marB="45733"/>
                </a:tc>
                <a:tc>
                  <a:txBody>
                    <a:bodyPr/>
                    <a:lstStyle/>
                    <a:p>
                      <a:r>
                        <a:rPr lang="en-US" altLang="zh-CN" sz="1800" dirty="0">
                          <a:solidFill>
                            <a:schemeClr val="tx1"/>
                          </a:solidFill>
                        </a:rPr>
                        <a:t>email</a:t>
                      </a:r>
                      <a:endParaRPr lang="zh-CN" altLang="en-US" sz="1800" dirty="0">
                        <a:solidFill>
                          <a:schemeClr val="tx1"/>
                        </a:solidFill>
                      </a:endParaRPr>
                    </a:p>
                  </a:txBody>
                  <a:tcPr marT="45733" marB="45733"/>
                </a:tc>
                <a:tc>
                  <a:txBody>
                    <a:bodyPr/>
                    <a:lstStyle/>
                    <a:p>
                      <a:r>
                        <a:rPr lang="en-US" altLang="zh-CN" sz="1800" dirty="0">
                          <a:solidFill>
                            <a:schemeClr val="tx1"/>
                          </a:solidFill>
                        </a:rPr>
                        <a:t>age</a:t>
                      </a:r>
                      <a:endParaRPr lang="zh-CN" altLang="en-US" sz="1800" dirty="0">
                        <a:solidFill>
                          <a:schemeClr val="tx1"/>
                        </a:solidFill>
                      </a:endParaRPr>
                    </a:p>
                  </a:txBody>
                  <a:tcPr marT="45733" marB="45733"/>
                </a:tc>
                <a:tc>
                  <a:txBody>
                    <a:bodyPr/>
                    <a:lstStyle/>
                    <a:p>
                      <a:r>
                        <a:rPr lang="en-US" altLang="zh-CN" sz="1800" dirty="0">
                          <a:solidFill>
                            <a:schemeClr val="tx1"/>
                          </a:solidFill>
                        </a:rPr>
                        <a:t>city</a:t>
                      </a:r>
                      <a:endParaRPr lang="zh-CN" altLang="en-US" sz="1800" dirty="0">
                        <a:solidFill>
                          <a:schemeClr val="tx1"/>
                        </a:solidFill>
                      </a:endParaRPr>
                    </a:p>
                  </a:txBody>
                  <a:tcPr marT="45733" marB="45733"/>
                </a:tc>
                <a:extLst>
                  <a:ext uri="{0D108BD9-81ED-4DB2-BD59-A6C34878D82A}">
                    <a16:rowId xmlns:a16="http://schemas.microsoft.com/office/drawing/2014/main" val="10000"/>
                  </a:ext>
                </a:extLst>
              </a:tr>
              <a:tr h="370946">
                <a:tc>
                  <a:txBody>
                    <a:bodyPr/>
                    <a:lstStyle/>
                    <a:p>
                      <a:r>
                        <a:rPr lang="en-US" altLang="zh-CN" sz="1800" dirty="0"/>
                        <a:t>1</a:t>
                      </a:r>
                      <a:endParaRPr lang="zh-CN" altLang="en-US" sz="1800" dirty="0"/>
                    </a:p>
                  </a:txBody>
                  <a:tcPr marT="45733" marB="45733"/>
                </a:tc>
                <a:tc>
                  <a:txBody>
                    <a:bodyPr/>
                    <a:lstStyle/>
                    <a:p>
                      <a:r>
                        <a:rPr lang="en-US" altLang="zh-CN" sz="1800" dirty="0"/>
                        <a:t>Mark Hanks</a:t>
                      </a:r>
                      <a:endParaRPr lang="zh-CN" altLang="en-US" sz="1800" dirty="0"/>
                    </a:p>
                  </a:txBody>
                  <a:tcPr marT="45733" marB="45733"/>
                </a:tc>
                <a:tc>
                  <a:txBody>
                    <a:bodyPr/>
                    <a:lstStyle/>
                    <a:p>
                      <a:r>
                        <a:rPr lang="en-US" altLang="zh-CN" sz="1800" dirty="0"/>
                        <a:t>mark@abc.com</a:t>
                      </a:r>
                      <a:endParaRPr lang="zh-CN" altLang="en-US" sz="1800" dirty="0"/>
                    </a:p>
                  </a:txBody>
                  <a:tcPr marT="45733" marB="45733"/>
                </a:tc>
                <a:tc>
                  <a:txBody>
                    <a:bodyPr/>
                    <a:lstStyle/>
                    <a:p>
                      <a:r>
                        <a:rPr lang="en-US" altLang="zh-CN" sz="1800" dirty="0"/>
                        <a:t>25</a:t>
                      </a:r>
                      <a:endParaRPr lang="zh-CN" altLang="en-US" sz="1800" dirty="0"/>
                    </a:p>
                  </a:txBody>
                  <a:tcPr marT="45733" marB="45733"/>
                </a:tc>
                <a:tc>
                  <a:txBody>
                    <a:bodyPr/>
                    <a:lstStyle/>
                    <a:p>
                      <a:r>
                        <a:rPr lang="en-US" altLang="zh-CN" sz="1800" dirty="0"/>
                        <a:t>Los</a:t>
                      </a:r>
                      <a:r>
                        <a:rPr lang="en-US" altLang="zh-CN" sz="1800" baseline="0" dirty="0"/>
                        <a:t> Angeles</a:t>
                      </a:r>
                      <a:endParaRPr lang="zh-CN" altLang="en-US" sz="1800" dirty="0"/>
                    </a:p>
                  </a:txBody>
                  <a:tcPr marT="45733" marB="45733"/>
                </a:tc>
                <a:extLst>
                  <a:ext uri="{0D108BD9-81ED-4DB2-BD59-A6C34878D82A}">
                    <a16:rowId xmlns:a16="http://schemas.microsoft.com/office/drawing/2014/main" val="10001"/>
                  </a:ext>
                </a:extLst>
              </a:tr>
              <a:tr h="370946">
                <a:tc>
                  <a:txBody>
                    <a:bodyPr/>
                    <a:lstStyle/>
                    <a:p>
                      <a:r>
                        <a:rPr lang="en-US" altLang="zh-CN" sz="1800" dirty="0"/>
                        <a:t>2</a:t>
                      </a:r>
                      <a:endParaRPr lang="zh-CN" altLang="en-US" sz="1800" dirty="0"/>
                    </a:p>
                  </a:txBody>
                  <a:tcPr marT="45733" marB="45733"/>
                </a:tc>
                <a:tc>
                  <a:txBody>
                    <a:bodyPr/>
                    <a:lstStyle/>
                    <a:p>
                      <a:r>
                        <a:rPr lang="en-US" altLang="zh-CN" sz="1800" dirty="0"/>
                        <a:t>Richard Peter</a:t>
                      </a:r>
                      <a:endParaRPr lang="zh-CN" altLang="en-US" sz="1800" dirty="0"/>
                    </a:p>
                  </a:txBody>
                  <a:tcPr marT="45733" marB="45733"/>
                </a:tc>
                <a:tc>
                  <a:txBody>
                    <a:bodyPr/>
                    <a:lstStyle/>
                    <a:p>
                      <a:r>
                        <a:rPr lang="en-US" altLang="zh-CN" sz="1800" dirty="0"/>
                        <a:t>richard@abc.com</a:t>
                      </a:r>
                      <a:endParaRPr lang="zh-CN" altLang="en-US" sz="1800" dirty="0"/>
                    </a:p>
                  </a:txBody>
                  <a:tcPr marT="45733" marB="45733"/>
                </a:tc>
                <a:tc>
                  <a:txBody>
                    <a:bodyPr/>
                    <a:lstStyle/>
                    <a:p>
                      <a:r>
                        <a:rPr lang="en-US" altLang="zh-CN" sz="1800" dirty="0"/>
                        <a:t>31</a:t>
                      </a:r>
                      <a:endParaRPr lang="zh-CN" altLang="en-US" sz="1800" dirty="0"/>
                    </a:p>
                  </a:txBody>
                  <a:tcPr marT="45733" marB="45733"/>
                </a:tc>
                <a:tc>
                  <a:txBody>
                    <a:bodyPr/>
                    <a:lstStyle/>
                    <a:p>
                      <a:r>
                        <a:rPr lang="en-US" altLang="zh-CN" sz="1800" dirty="0"/>
                        <a:t>Dallas</a:t>
                      </a:r>
                      <a:endParaRPr lang="zh-CN" altLang="en-US" sz="1800" dirty="0"/>
                    </a:p>
                  </a:txBody>
                  <a:tcPr marT="45733" marB="45733"/>
                </a:tc>
                <a:extLst>
                  <a:ext uri="{0D108BD9-81ED-4DB2-BD59-A6C34878D82A}">
                    <a16:rowId xmlns:a16="http://schemas.microsoft.com/office/drawing/2014/main" val="10002"/>
                  </a:ext>
                </a:extLst>
              </a:tr>
            </a:tbl>
          </a:graphicData>
        </a:graphic>
      </p:graphicFrame>
      <p:sp>
        <p:nvSpPr>
          <p:cNvPr id="5" name="矩形 4"/>
          <p:cNvSpPr/>
          <p:nvPr/>
        </p:nvSpPr>
        <p:spPr>
          <a:xfrm>
            <a:off x="1187624" y="2924944"/>
            <a:ext cx="6705600" cy="3694112"/>
          </a:xfrm>
          <a:prstGeom prst="rect">
            <a:avLst/>
          </a:prstGeom>
          <a:solidFill>
            <a:schemeClr val="bg1">
              <a:lumMod val="95000"/>
            </a:schemeClr>
          </a:solidFill>
        </p:spPr>
        <p:txBody>
          <a:bodyPr>
            <a:spAutoFit/>
          </a:bodyPr>
          <a:lstStyle/>
          <a:p>
            <a:r>
              <a:rPr lang="en-US" altLang="zh-CN" dirty="0">
                <a:solidFill>
                  <a:prstClr val="black"/>
                </a:solidFill>
              </a:rPr>
              <a:t>{</a:t>
            </a:r>
          </a:p>
          <a:p>
            <a:r>
              <a:rPr lang="en-US" altLang="zh-CN" dirty="0">
                <a:solidFill>
                  <a:prstClr val="black"/>
                </a:solidFill>
              </a:rPr>
              <a:t>           "_id": </a:t>
            </a:r>
            <a:r>
              <a:rPr lang="en-US" altLang="zh-CN" dirty="0" err="1">
                <a:solidFill>
                  <a:prstClr val="black"/>
                </a:solidFill>
              </a:rPr>
              <a:t>ObjectId</a:t>
            </a:r>
            <a:r>
              <a:rPr lang="en-US" altLang="zh-CN" dirty="0">
                <a:solidFill>
                  <a:prstClr val="black"/>
                </a:solidFill>
              </a:rPr>
              <a:t>("5146bb52d8524270060001f3"),</a:t>
            </a:r>
          </a:p>
          <a:p>
            <a:r>
              <a:rPr lang="en-US" altLang="zh-CN" dirty="0">
                <a:solidFill>
                  <a:prstClr val="black"/>
                </a:solidFill>
              </a:rPr>
              <a:t>           "age": 25,</a:t>
            </a:r>
          </a:p>
          <a:p>
            <a:r>
              <a:rPr lang="en-US" altLang="zh-CN" dirty="0">
                <a:solidFill>
                  <a:prstClr val="black"/>
                </a:solidFill>
              </a:rPr>
              <a:t>           "city": "Los Angeles",</a:t>
            </a:r>
          </a:p>
          <a:p>
            <a:r>
              <a:rPr lang="en-US" altLang="zh-CN" dirty="0">
                <a:solidFill>
                  <a:prstClr val="black"/>
                </a:solidFill>
              </a:rPr>
              <a:t>           "email": "mark@abc.com",</a:t>
            </a:r>
          </a:p>
          <a:p>
            <a:r>
              <a:rPr lang="en-US" altLang="zh-CN" dirty="0">
                <a:solidFill>
                  <a:prstClr val="black"/>
                </a:solidFill>
              </a:rPr>
              <a:t>          "</a:t>
            </a:r>
            <a:r>
              <a:rPr lang="en-US" altLang="zh-CN" dirty="0" err="1">
                <a:solidFill>
                  <a:prstClr val="black"/>
                </a:solidFill>
              </a:rPr>
              <a:t>user_name</a:t>
            </a:r>
            <a:r>
              <a:rPr lang="en-US" altLang="zh-CN" dirty="0">
                <a:solidFill>
                  <a:prstClr val="black"/>
                </a:solidFill>
              </a:rPr>
              <a:t>": "Mark Hanks "</a:t>
            </a:r>
          </a:p>
          <a:p>
            <a:r>
              <a:rPr lang="en-US" altLang="zh-CN" dirty="0">
                <a:solidFill>
                  <a:prstClr val="black"/>
                </a:solidFill>
              </a:rPr>
              <a:t>}</a:t>
            </a:r>
          </a:p>
          <a:p>
            <a:r>
              <a:rPr lang="en-US" altLang="zh-CN" dirty="0">
                <a:solidFill>
                  <a:prstClr val="black"/>
                </a:solidFill>
              </a:rPr>
              <a:t>{	"_id": </a:t>
            </a:r>
            <a:r>
              <a:rPr lang="en-US" altLang="zh-CN" dirty="0" err="1">
                <a:solidFill>
                  <a:prstClr val="black"/>
                </a:solidFill>
              </a:rPr>
              <a:t>ObjectId</a:t>
            </a:r>
            <a:r>
              <a:rPr lang="en-US" altLang="zh-CN" dirty="0">
                <a:solidFill>
                  <a:prstClr val="black"/>
                </a:solidFill>
              </a:rPr>
              <a:t>("5146bb52d8524270060001f2"),</a:t>
            </a:r>
          </a:p>
          <a:p>
            <a:r>
              <a:rPr lang="en-US" altLang="zh-CN" dirty="0">
                <a:solidFill>
                  <a:prstClr val="black"/>
                </a:solidFill>
              </a:rPr>
              <a:t>	"age": 31,</a:t>
            </a:r>
          </a:p>
          <a:p>
            <a:r>
              <a:rPr lang="en-US" altLang="zh-CN" dirty="0">
                <a:solidFill>
                  <a:prstClr val="black"/>
                </a:solidFill>
              </a:rPr>
              <a:t>	"city": "Dallas",</a:t>
            </a:r>
          </a:p>
          <a:p>
            <a:r>
              <a:rPr lang="en-US" altLang="zh-CN" dirty="0">
                <a:solidFill>
                  <a:prstClr val="black"/>
                </a:solidFill>
              </a:rPr>
              <a:t>	"email": "richard@abc.com",</a:t>
            </a:r>
          </a:p>
          <a:p>
            <a:r>
              <a:rPr lang="en-US" altLang="zh-CN" dirty="0">
                <a:solidFill>
                  <a:prstClr val="black"/>
                </a:solidFill>
              </a:rPr>
              <a:t>	"</a:t>
            </a:r>
            <a:r>
              <a:rPr lang="en-US" altLang="zh-CN" dirty="0" err="1">
                <a:solidFill>
                  <a:prstClr val="black"/>
                </a:solidFill>
              </a:rPr>
              <a:t>user_name</a:t>
            </a:r>
            <a:r>
              <a:rPr lang="en-US" altLang="zh-CN" dirty="0">
                <a:solidFill>
                  <a:prstClr val="black"/>
                </a:solidFill>
              </a:rPr>
              <a:t>": "Richard Peter "</a:t>
            </a:r>
          </a:p>
          <a:p>
            <a:r>
              <a:rPr lang="en-US" altLang="zh-CN" dirty="0">
                <a:solidFill>
                  <a:prstClr val="black"/>
                </a:solidFill>
              </a:rPr>
              <a:t>}</a:t>
            </a:r>
            <a:endParaRPr lang="zh-CN" altLang="en-US" dirty="0">
              <a:solidFill>
                <a:prstClr val="black"/>
              </a:solidFill>
            </a:endParaRPr>
          </a:p>
        </p:txBody>
      </p:sp>
    </p:spTree>
    <p:extLst>
      <p:ext uri="{BB962C8B-B14F-4D97-AF65-F5344CB8AC3E}">
        <p14:creationId xmlns:p14="http://schemas.microsoft.com/office/powerpoint/2010/main" val="376853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MongoDB </a:t>
            </a:r>
            <a:r>
              <a:rPr lang="zh-CN" altLang="en-US"/>
              <a:t>的主要目标</a:t>
            </a:r>
            <a:endParaRPr lang="en-US" altLang="zh-CN"/>
          </a:p>
          <a:p>
            <a:pPr marL="736092" lvl="1" indent="-342900">
              <a:buFont typeface="Wingdings" panose="05000000000000000000" pitchFamily="2" charset="2"/>
              <a:buChar char="Ø"/>
            </a:pPr>
            <a:r>
              <a:rPr lang="zh-CN" altLang="en-US"/>
              <a:t>在键</a:t>
            </a:r>
            <a:r>
              <a:rPr lang="en-US" altLang="zh-CN"/>
              <a:t>/</a:t>
            </a:r>
            <a:r>
              <a:rPr lang="zh-CN" altLang="en-US"/>
              <a:t>值存储方式（提供了高性能和高度伸缩性）和传统的</a:t>
            </a:r>
            <a:r>
              <a:rPr lang="en-US" altLang="zh-CN"/>
              <a:t>RDBMS </a:t>
            </a:r>
            <a:r>
              <a:rPr lang="zh-CN" altLang="en-US"/>
              <a:t>系统（具有丰富的功能）之间架起一座桥梁，它集两者的优势于一身</a:t>
            </a:r>
            <a:endParaRPr lang="en-US" altLang="zh-CN"/>
          </a:p>
          <a:p>
            <a:pPr marL="736092" lvl="1" indent="-342900">
              <a:buFont typeface="Wingdings" panose="05000000000000000000" pitchFamily="2" charset="2"/>
              <a:buChar char="Ø"/>
            </a:pPr>
            <a:endParaRPr lang="en-US" altLang="zh-CN"/>
          </a:p>
          <a:p>
            <a:pPr marL="736092" lvl="1" indent="-342900">
              <a:buFont typeface="Wingdings" panose="05000000000000000000" pitchFamily="2" charset="2"/>
              <a:buChar char="Ø"/>
            </a:pPr>
            <a:r>
              <a:rPr lang="zh-CN" altLang="en-US"/>
              <a:t>介于关系型数据库和非关系型数据库之间的产品，是非关系型数据库中功能最丰富的，最像关系型数据库 </a:t>
            </a:r>
            <a:endParaRPr lang="en-US" altLang="zh-CN"/>
          </a:p>
          <a:p>
            <a:pPr lvl="1"/>
            <a:endParaRPr lang="zh-CN" altLang="en-US"/>
          </a:p>
        </p:txBody>
      </p:sp>
      <p:sp>
        <p:nvSpPr>
          <p:cNvPr id="3" name="标题 2"/>
          <p:cNvSpPr>
            <a:spLocks noGrp="1"/>
          </p:cNvSpPr>
          <p:nvPr>
            <p:ph type="title"/>
          </p:nvPr>
        </p:nvSpPr>
        <p:spPr/>
        <p:txBody>
          <a:bodyPr/>
          <a:lstStyle/>
          <a:p>
            <a:r>
              <a:rPr lang="en-US" altLang="zh-CN"/>
              <a:t>4.1.3 MongoDB</a:t>
            </a:r>
            <a:r>
              <a:rPr lang="zh-CN" altLang="en-US"/>
              <a:t>适用场景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80920" cy="4896544"/>
          </a:xfrm>
        </p:spPr>
        <p:txBody>
          <a:bodyPr>
            <a:normAutofit lnSpcReduction="10000"/>
          </a:bodyPr>
          <a:lstStyle/>
          <a:p>
            <a:r>
              <a:rPr lang="en-US" altLang="zh-CN"/>
              <a:t>MongoDB </a:t>
            </a:r>
            <a:r>
              <a:rPr lang="zh-CN" altLang="en-US"/>
              <a:t>适用场景</a:t>
            </a:r>
            <a:endParaRPr lang="en-US" altLang="zh-CN"/>
          </a:p>
          <a:p>
            <a:pPr marL="358775" lvl="1" indent="0">
              <a:buFont typeface="Wingdings" pitchFamily="2" charset="2"/>
              <a:buChar char="ü"/>
            </a:pPr>
            <a:r>
              <a:rPr lang="zh-CN" altLang="en-US"/>
              <a:t>高伸缩性的场景</a:t>
            </a:r>
            <a:endParaRPr lang="en-US" altLang="zh-CN"/>
          </a:p>
          <a:p>
            <a:pPr marL="630238" lvl="2" indent="0">
              <a:buNone/>
            </a:pPr>
            <a:r>
              <a:rPr lang="en-US" altLang="zh-CN"/>
              <a:t>MongoDB </a:t>
            </a:r>
            <a:r>
              <a:rPr lang="zh-CN" altLang="en-US"/>
              <a:t>非常适合实时的插入，更新与查询，并具备网站实时数据存储所需的复制及高度伸缩性</a:t>
            </a:r>
          </a:p>
          <a:p>
            <a:pPr marL="358775" lvl="1" indent="0">
              <a:buFont typeface="Wingdings" pitchFamily="2" charset="2"/>
              <a:buChar char="ü"/>
            </a:pPr>
            <a:r>
              <a:rPr lang="zh-CN" altLang="en-US"/>
              <a:t>缓存</a:t>
            </a:r>
            <a:endParaRPr lang="en-US" altLang="zh-CN"/>
          </a:p>
          <a:p>
            <a:pPr marL="630238" lvl="2" indent="0">
              <a:buNone/>
            </a:pPr>
            <a:r>
              <a:rPr lang="zh-CN" altLang="en-US"/>
              <a:t>由于性能很高，</a:t>
            </a:r>
            <a:r>
              <a:rPr lang="en-US" altLang="zh-CN"/>
              <a:t>MongoDB</a:t>
            </a:r>
            <a:r>
              <a:rPr lang="zh-CN" altLang="en-US"/>
              <a:t>也适合作为信息基础设施的缓存层</a:t>
            </a:r>
            <a:endParaRPr lang="en-US" altLang="zh-CN"/>
          </a:p>
          <a:p>
            <a:pPr marL="358775" lvl="1" indent="0">
              <a:lnSpc>
                <a:spcPct val="160000"/>
              </a:lnSpc>
              <a:buFont typeface="Wingdings" pitchFamily="2" charset="2"/>
              <a:buChar char="ü"/>
            </a:pPr>
            <a:r>
              <a:rPr lang="zh-CN" altLang="en-US"/>
              <a:t>海量数据存储</a:t>
            </a:r>
          </a:p>
          <a:p>
            <a:pPr marL="630238" lvl="2" indent="0">
              <a:buNone/>
            </a:pPr>
            <a:r>
              <a:rPr lang="en-US" altLang="zh-CN"/>
              <a:t>MongoDB</a:t>
            </a:r>
            <a:r>
              <a:rPr lang="zh-CN" altLang="en-US"/>
              <a:t>非常适合由数十或数百台服务器组成的数据库，</a:t>
            </a:r>
            <a:r>
              <a:rPr lang="en-US" altLang="zh-CN"/>
              <a:t> MongoDB</a:t>
            </a:r>
            <a:r>
              <a:rPr lang="zh-CN" altLang="en-US"/>
              <a:t>的路线图中已经包含对</a:t>
            </a:r>
            <a:r>
              <a:rPr lang="en-US" altLang="zh-CN"/>
              <a:t>MapReduce</a:t>
            </a:r>
            <a:r>
              <a:rPr lang="zh-CN" altLang="en-US"/>
              <a:t>引擎的内置支持。</a:t>
            </a:r>
          </a:p>
          <a:p>
            <a:pPr marL="358775" lvl="1" indent="0">
              <a:buFont typeface="Wingdings" pitchFamily="2" charset="2"/>
              <a:buChar char="ü"/>
            </a:pPr>
            <a:r>
              <a:rPr lang="zh-CN" altLang="en-US"/>
              <a:t>用于对象及</a:t>
            </a:r>
            <a:r>
              <a:rPr lang="en-US" altLang="zh-CN"/>
              <a:t>JSON </a:t>
            </a:r>
            <a:r>
              <a:rPr lang="zh-CN" altLang="en-US"/>
              <a:t>数据的查询</a:t>
            </a:r>
            <a:endParaRPr lang="en-US" altLang="zh-CN"/>
          </a:p>
          <a:p>
            <a:pPr marL="630238" lvl="2" indent="0">
              <a:buNone/>
            </a:pPr>
            <a:r>
              <a:rPr lang="en-US" altLang="zh-CN"/>
              <a:t>MongoDB</a:t>
            </a:r>
            <a:r>
              <a:rPr lang="zh-CN" altLang="en-US"/>
              <a:t>的</a:t>
            </a:r>
            <a:r>
              <a:rPr lang="en-US" altLang="zh-CN"/>
              <a:t>BSON</a:t>
            </a:r>
            <a:r>
              <a:rPr lang="zh-CN" altLang="en-US"/>
              <a:t>数据格式非常适合文档化格式的存储及查询</a:t>
            </a:r>
          </a:p>
          <a:p>
            <a:endParaRPr lang="zh-CN" altLang="en-US"/>
          </a:p>
        </p:txBody>
      </p:sp>
      <p:sp>
        <p:nvSpPr>
          <p:cNvPr id="3" name="标题 2"/>
          <p:cNvSpPr>
            <a:spLocks noGrp="1"/>
          </p:cNvSpPr>
          <p:nvPr>
            <p:ph type="title"/>
          </p:nvPr>
        </p:nvSpPr>
        <p:spPr>
          <a:xfrm>
            <a:off x="467544" y="116632"/>
            <a:ext cx="8075240" cy="1143000"/>
          </a:xfrm>
        </p:spPr>
        <p:txBody>
          <a:bodyPr/>
          <a:lstStyle/>
          <a:p>
            <a:r>
              <a:rPr lang="en-US" altLang="zh-CN"/>
              <a:t>4.1.3 MongoDB</a:t>
            </a:r>
            <a:r>
              <a:rPr lang="zh-CN" altLang="en-US"/>
              <a:t>适用场景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8760"/>
            <a:ext cx="8229600" cy="4525963"/>
          </a:xfrm>
        </p:spPr>
        <p:txBody>
          <a:bodyPr/>
          <a:lstStyle/>
          <a:p>
            <a:r>
              <a:rPr lang="zh-CN" altLang="en-US"/>
              <a:t>具体应用</a:t>
            </a:r>
          </a:p>
        </p:txBody>
      </p:sp>
      <p:sp>
        <p:nvSpPr>
          <p:cNvPr id="3" name="标题 2"/>
          <p:cNvSpPr>
            <a:spLocks noGrp="1"/>
          </p:cNvSpPr>
          <p:nvPr>
            <p:ph type="title"/>
          </p:nvPr>
        </p:nvSpPr>
        <p:spPr/>
        <p:txBody>
          <a:bodyPr/>
          <a:lstStyle/>
          <a:p>
            <a:r>
              <a:rPr lang="en-US" altLang="zh-CN"/>
              <a:t>4.1.3 MongoDB</a:t>
            </a:r>
            <a:r>
              <a:rPr lang="zh-CN" altLang="en-US"/>
              <a:t>适用场景</a:t>
            </a:r>
          </a:p>
        </p:txBody>
      </p:sp>
      <p:sp>
        <p:nvSpPr>
          <p:cNvPr id="5" name="object 2"/>
          <p:cNvSpPr txBox="1"/>
          <p:nvPr/>
        </p:nvSpPr>
        <p:spPr>
          <a:xfrm>
            <a:off x="711517" y="1988840"/>
            <a:ext cx="7720965" cy="4406591"/>
          </a:xfrm>
          <a:prstGeom prst="rect">
            <a:avLst/>
          </a:prstGeom>
        </p:spPr>
        <p:txBody>
          <a:bodyPr vert="horz" wrap="square" lIns="0" tIns="12700" rIns="0" bIns="0" rtlCol="0">
            <a:spAutoFit/>
          </a:bodyPr>
          <a:lstStyle/>
          <a:p>
            <a:pPr marL="355600" indent="-342900">
              <a:lnSpc>
                <a:spcPct val="100000"/>
              </a:lnSpc>
              <a:spcBef>
                <a:spcPts val="100"/>
              </a:spcBef>
              <a:buClr>
                <a:srgbClr val="232322"/>
              </a:buClr>
              <a:buFont typeface="Wingdings"/>
              <a:buChar char=""/>
              <a:tabLst>
                <a:tab pos="356235" algn="l"/>
              </a:tabLst>
            </a:pPr>
            <a:r>
              <a:rPr dirty="0">
                <a:latin typeface="Times New Roman" pitchFamily="18" charset="0"/>
                <a:ea typeface="华文中宋" pitchFamily="2" charset="-122"/>
                <a:cs typeface="Times New Roman" pitchFamily="18" charset="0"/>
              </a:rPr>
              <a:t>游戏场景</a:t>
            </a:r>
            <a:endParaRPr>
              <a:latin typeface="Times New Roman" pitchFamily="18" charset="0"/>
              <a:ea typeface="华文中宋" pitchFamily="2" charset="-122"/>
              <a:cs typeface="Times New Roman" pitchFamily="18" charset="0"/>
            </a:endParaRPr>
          </a:p>
          <a:p>
            <a:pPr marL="12700" marR="300355" indent="276225" algn="just">
              <a:lnSpc>
                <a:spcPct val="150200"/>
              </a:lnSpc>
              <a:spcBef>
                <a:spcPts val="445"/>
              </a:spcBef>
            </a:pPr>
            <a:r>
              <a:rPr spc="25" dirty="0">
                <a:latin typeface="Times New Roman" pitchFamily="18" charset="0"/>
                <a:ea typeface="华文中宋" pitchFamily="2" charset="-122"/>
                <a:cs typeface="Times New Roman" pitchFamily="18" charset="0"/>
              </a:rPr>
              <a:t>使用</a:t>
            </a:r>
            <a:r>
              <a:rPr spc="5" dirty="0">
                <a:latin typeface="Times New Roman" pitchFamily="18" charset="0"/>
                <a:ea typeface="华文中宋" pitchFamily="2" charset="-122"/>
                <a:cs typeface="Times New Roman" pitchFamily="18" charset="0"/>
              </a:rPr>
              <a:t>MongoDB</a:t>
            </a:r>
            <a:r>
              <a:rPr spc="25" dirty="0">
                <a:latin typeface="Times New Roman" pitchFamily="18" charset="0"/>
                <a:ea typeface="华文中宋" pitchFamily="2" charset="-122"/>
                <a:cs typeface="Times New Roman" pitchFamily="18" charset="0"/>
              </a:rPr>
              <a:t>存储</a:t>
            </a:r>
            <a:r>
              <a:rPr spc="-55" dirty="0">
                <a:latin typeface="Times New Roman" pitchFamily="18" charset="0"/>
                <a:ea typeface="华文中宋" pitchFamily="2" charset="-122"/>
                <a:cs typeface="Times New Roman" pitchFamily="18" charset="0"/>
              </a:rPr>
              <a:t>游</a:t>
            </a:r>
            <a:r>
              <a:rPr spc="25" dirty="0">
                <a:latin typeface="Times New Roman" pitchFamily="18" charset="0"/>
                <a:ea typeface="华文中宋" pitchFamily="2" charset="-122"/>
                <a:cs typeface="Times New Roman" pitchFamily="18" charset="0"/>
              </a:rPr>
              <a:t>戏用</a:t>
            </a:r>
            <a:r>
              <a:rPr spc="-55" dirty="0">
                <a:latin typeface="Times New Roman" pitchFamily="18" charset="0"/>
                <a:ea typeface="华文中宋" pitchFamily="2" charset="-122"/>
                <a:cs typeface="Times New Roman" pitchFamily="18" charset="0"/>
              </a:rPr>
              <a:t>户</a:t>
            </a:r>
            <a:r>
              <a:rPr spc="25" dirty="0">
                <a:latin typeface="Times New Roman" pitchFamily="18" charset="0"/>
                <a:ea typeface="华文中宋" pitchFamily="2" charset="-122"/>
                <a:cs typeface="Times New Roman" pitchFamily="18" charset="0"/>
              </a:rPr>
              <a:t>信息</a:t>
            </a:r>
            <a:r>
              <a:rPr spc="-55" dirty="0">
                <a:latin typeface="Times New Roman" pitchFamily="18" charset="0"/>
                <a:ea typeface="华文中宋" pitchFamily="2" charset="-122"/>
                <a:cs typeface="Times New Roman" pitchFamily="18" charset="0"/>
              </a:rPr>
              <a:t>，</a:t>
            </a:r>
            <a:r>
              <a:rPr spc="25" dirty="0">
                <a:latin typeface="Times New Roman" pitchFamily="18" charset="0"/>
                <a:ea typeface="华文中宋" pitchFamily="2" charset="-122"/>
                <a:cs typeface="Times New Roman" pitchFamily="18" charset="0"/>
              </a:rPr>
              <a:t>用户</a:t>
            </a:r>
            <a:r>
              <a:rPr spc="-55" dirty="0">
                <a:latin typeface="Times New Roman" pitchFamily="18" charset="0"/>
                <a:ea typeface="华文中宋" pitchFamily="2" charset="-122"/>
                <a:cs typeface="Times New Roman" pitchFamily="18" charset="0"/>
              </a:rPr>
              <a:t>的</a:t>
            </a:r>
            <a:r>
              <a:rPr spc="25" dirty="0">
                <a:latin typeface="Times New Roman" pitchFamily="18" charset="0"/>
                <a:ea typeface="华文中宋" pitchFamily="2" charset="-122"/>
                <a:cs typeface="Times New Roman" pitchFamily="18" charset="0"/>
              </a:rPr>
              <a:t>装备</a:t>
            </a:r>
            <a:r>
              <a:rPr spc="-55">
                <a:latin typeface="Times New Roman" pitchFamily="18" charset="0"/>
                <a:ea typeface="华文中宋" pitchFamily="2" charset="-122"/>
                <a:cs typeface="Times New Roman" pitchFamily="18" charset="0"/>
              </a:rPr>
              <a:t>、</a:t>
            </a:r>
            <a:r>
              <a:rPr spc="25">
                <a:latin typeface="Times New Roman" pitchFamily="18" charset="0"/>
                <a:ea typeface="华文中宋" pitchFamily="2" charset="-122"/>
                <a:cs typeface="Times New Roman" pitchFamily="18" charset="0"/>
              </a:rPr>
              <a:t>积分</a:t>
            </a:r>
            <a:r>
              <a:rPr spc="-55">
                <a:latin typeface="Times New Roman" pitchFamily="18" charset="0"/>
                <a:ea typeface="华文中宋" pitchFamily="2" charset="-122"/>
                <a:cs typeface="Times New Roman" pitchFamily="18" charset="0"/>
              </a:rPr>
              <a:t>等</a:t>
            </a:r>
            <a:r>
              <a:rPr spc="25">
                <a:latin typeface="Times New Roman" pitchFamily="18" charset="0"/>
                <a:ea typeface="华文中宋" pitchFamily="2" charset="-122"/>
                <a:cs typeface="Times New Roman" pitchFamily="18" charset="0"/>
              </a:rPr>
              <a:t>直接以</a:t>
            </a:r>
            <a:r>
              <a:rPr spc="15">
                <a:latin typeface="Times New Roman" pitchFamily="18" charset="0"/>
                <a:ea typeface="华文中宋" pitchFamily="2" charset="-122"/>
                <a:cs typeface="Times New Roman" pitchFamily="18" charset="0"/>
              </a:rPr>
              <a:t>内嵌文档的形式存储</a:t>
            </a:r>
            <a:r>
              <a:rPr spc="15" dirty="0">
                <a:latin typeface="Times New Roman" pitchFamily="18" charset="0"/>
                <a:ea typeface="华文中宋" pitchFamily="2" charset="-122"/>
                <a:cs typeface="Times New Roman" pitchFamily="18" charset="0"/>
              </a:rPr>
              <a:t>，</a:t>
            </a:r>
            <a:r>
              <a:rPr spc="-55" dirty="0">
                <a:latin typeface="Times New Roman" pitchFamily="18" charset="0"/>
                <a:ea typeface="华文中宋" pitchFamily="2" charset="-122"/>
                <a:cs typeface="Times New Roman" pitchFamily="18" charset="0"/>
              </a:rPr>
              <a:t>方</a:t>
            </a:r>
            <a:r>
              <a:rPr spc="15" dirty="0">
                <a:latin typeface="Times New Roman" pitchFamily="18" charset="0"/>
                <a:ea typeface="华文中宋" pitchFamily="2" charset="-122"/>
                <a:cs typeface="Times New Roman" pitchFamily="18" charset="0"/>
              </a:rPr>
              <a:t>便查</a:t>
            </a:r>
            <a:r>
              <a:rPr spc="-55" dirty="0">
                <a:latin typeface="Times New Roman" pitchFamily="18" charset="0"/>
                <a:ea typeface="华文中宋" pitchFamily="2" charset="-122"/>
                <a:cs typeface="Times New Roman" pitchFamily="18" charset="0"/>
              </a:rPr>
              <a:t>询</a:t>
            </a:r>
            <a:r>
              <a:rPr spc="15">
                <a:latin typeface="Times New Roman" pitchFamily="18" charset="0"/>
                <a:ea typeface="华文中宋" pitchFamily="2" charset="-122"/>
                <a:cs typeface="Times New Roman" pitchFamily="18" charset="0"/>
              </a:rPr>
              <a:t>、更</a:t>
            </a:r>
            <a:r>
              <a:rPr spc="-55">
                <a:latin typeface="Times New Roman" pitchFamily="18" charset="0"/>
                <a:ea typeface="华文中宋" pitchFamily="2" charset="-122"/>
                <a:cs typeface="Times New Roman" pitchFamily="18" charset="0"/>
              </a:rPr>
              <a:t>新</a:t>
            </a:r>
            <a:endParaRPr>
              <a:latin typeface="Times New Roman" pitchFamily="18" charset="0"/>
              <a:ea typeface="华文中宋" pitchFamily="2" charset="-122"/>
              <a:cs typeface="Times New Roman" pitchFamily="18" charset="0"/>
            </a:endParaRPr>
          </a:p>
          <a:p>
            <a:pPr marL="355600" indent="-342900">
              <a:lnSpc>
                <a:spcPct val="100000"/>
              </a:lnSpc>
              <a:spcBef>
                <a:spcPts val="1630"/>
              </a:spcBef>
              <a:buClr>
                <a:srgbClr val="232322"/>
              </a:buClr>
              <a:buFont typeface="Wingdings"/>
              <a:buChar char=""/>
              <a:tabLst>
                <a:tab pos="356235" algn="l"/>
              </a:tabLst>
            </a:pPr>
            <a:r>
              <a:rPr lang="zh-CN" altLang="en-US">
                <a:latin typeface="Times New Roman" pitchFamily="18" charset="0"/>
                <a:ea typeface="华文中宋" pitchFamily="2" charset="-122"/>
                <a:cs typeface="Times New Roman" pitchFamily="18" charset="0"/>
              </a:rPr>
              <a:t>电商场景</a:t>
            </a:r>
            <a:endParaRPr>
              <a:latin typeface="Times New Roman" pitchFamily="18" charset="0"/>
              <a:ea typeface="华文中宋" pitchFamily="2" charset="-122"/>
              <a:cs typeface="Times New Roman" pitchFamily="18" charset="0"/>
            </a:endParaRPr>
          </a:p>
          <a:p>
            <a:pPr marL="12700" marR="300355" indent="276225" algn="just">
              <a:lnSpc>
                <a:spcPct val="150200"/>
              </a:lnSpc>
              <a:spcBef>
                <a:spcPts val="375"/>
              </a:spcBef>
            </a:pPr>
            <a:r>
              <a:rPr spc="25">
                <a:latin typeface="Times New Roman" pitchFamily="18" charset="0"/>
                <a:ea typeface="华文中宋" pitchFamily="2" charset="-122"/>
                <a:cs typeface="Times New Roman" pitchFamily="18" charset="0"/>
              </a:rPr>
              <a:t>使用</a:t>
            </a:r>
            <a:r>
              <a:rPr spc="5">
                <a:latin typeface="Times New Roman" pitchFamily="18" charset="0"/>
                <a:ea typeface="华文中宋" pitchFamily="2" charset="-122"/>
                <a:cs typeface="Times New Roman" pitchFamily="18" charset="0"/>
              </a:rPr>
              <a:t>MongoDB</a:t>
            </a:r>
            <a:r>
              <a:rPr spc="25">
                <a:latin typeface="Times New Roman" pitchFamily="18" charset="0"/>
                <a:ea typeface="华文中宋" pitchFamily="2" charset="-122"/>
                <a:cs typeface="Times New Roman" pitchFamily="18" charset="0"/>
              </a:rPr>
              <a:t>存储</a:t>
            </a:r>
            <a:r>
              <a:rPr lang="zh-CN" altLang="en-US" spc="25">
                <a:latin typeface="Times New Roman" pitchFamily="18" charset="0"/>
                <a:ea typeface="华文中宋" pitchFamily="2" charset="-122"/>
                <a:cs typeface="Times New Roman" pitchFamily="18" charset="0"/>
              </a:rPr>
              <a:t>商品图片等信息，</a:t>
            </a:r>
            <a:r>
              <a:rPr spc="25">
                <a:latin typeface="Times New Roman" pitchFamily="18" charset="0"/>
                <a:ea typeface="华文中宋" pitchFamily="2" charset="-122"/>
                <a:cs typeface="Times New Roman" pitchFamily="18" charset="0"/>
              </a:rPr>
              <a:t>订</a:t>
            </a:r>
            <a:r>
              <a:rPr spc="-55">
                <a:latin typeface="Times New Roman" pitchFamily="18" charset="0"/>
                <a:ea typeface="华文中宋" pitchFamily="2" charset="-122"/>
                <a:cs typeface="Times New Roman" pitchFamily="18" charset="0"/>
              </a:rPr>
              <a:t>单</a:t>
            </a:r>
            <a:r>
              <a:rPr spc="25">
                <a:latin typeface="Times New Roman" pitchFamily="18" charset="0"/>
                <a:ea typeface="华文中宋" pitchFamily="2" charset="-122"/>
                <a:cs typeface="Times New Roman" pitchFamily="18" charset="0"/>
              </a:rPr>
              <a:t>状态</a:t>
            </a:r>
            <a:r>
              <a:rPr spc="-55">
                <a:latin typeface="Times New Roman" pitchFamily="18" charset="0"/>
                <a:ea typeface="华文中宋" pitchFamily="2" charset="-122"/>
                <a:cs typeface="Times New Roman" pitchFamily="18" charset="0"/>
              </a:rPr>
              <a:t>在</a:t>
            </a:r>
            <a:r>
              <a:rPr spc="25">
                <a:latin typeface="Times New Roman" pitchFamily="18" charset="0"/>
                <a:ea typeface="华文中宋" pitchFamily="2" charset="-122"/>
                <a:cs typeface="Times New Roman" pitchFamily="18" charset="0"/>
              </a:rPr>
              <a:t>运送</a:t>
            </a:r>
            <a:r>
              <a:rPr spc="-55">
                <a:latin typeface="Times New Roman" pitchFamily="18" charset="0"/>
                <a:ea typeface="华文中宋" pitchFamily="2" charset="-122"/>
                <a:cs typeface="Times New Roman" pitchFamily="18" charset="0"/>
              </a:rPr>
              <a:t>过</a:t>
            </a:r>
            <a:r>
              <a:rPr spc="25">
                <a:latin typeface="Times New Roman" pitchFamily="18" charset="0"/>
                <a:ea typeface="华文中宋" pitchFamily="2" charset="-122"/>
                <a:cs typeface="Times New Roman" pitchFamily="18" charset="0"/>
              </a:rPr>
              <a:t>程中</a:t>
            </a:r>
            <a:r>
              <a:rPr spc="-55">
                <a:latin typeface="Times New Roman" pitchFamily="18" charset="0"/>
                <a:ea typeface="华文中宋" pitchFamily="2" charset="-122"/>
                <a:cs typeface="Times New Roman" pitchFamily="18" charset="0"/>
              </a:rPr>
              <a:t>会</a:t>
            </a:r>
            <a:r>
              <a:rPr spc="25">
                <a:latin typeface="Times New Roman" pitchFamily="18" charset="0"/>
                <a:ea typeface="华文中宋" pitchFamily="2" charset="-122"/>
                <a:cs typeface="Times New Roman" pitchFamily="18" charset="0"/>
              </a:rPr>
              <a:t>不断更</a:t>
            </a:r>
            <a:r>
              <a:rPr spc="15">
                <a:latin typeface="Times New Roman" pitchFamily="18" charset="0"/>
                <a:ea typeface="华文中宋" pitchFamily="2" charset="-122"/>
                <a:cs typeface="Times New Roman" pitchFamily="18" charset="0"/>
              </a:rPr>
              <a:t>新</a:t>
            </a:r>
            <a:r>
              <a:rPr spc="15" dirty="0">
                <a:latin typeface="Times New Roman" pitchFamily="18" charset="0"/>
                <a:ea typeface="华文中宋" pitchFamily="2" charset="-122"/>
                <a:cs typeface="Times New Roman" pitchFamily="18" charset="0"/>
              </a:rPr>
              <a:t>，</a:t>
            </a:r>
            <a:r>
              <a:rPr spc="25" dirty="0">
                <a:latin typeface="Times New Roman" pitchFamily="18" charset="0"/>
                <a:ea typeface="华文中宋" pitchFamily="2" charset="-122"/>
                <a:cs typeface="Times New Roman" pitchFamily="18" charset="0"/>
              </a:rPr>
              <a:t>以</a:t>
            </a:r>
            <a:r>
              <a:rPr spc="5" dirty="0">
                <a:latin typeface="Times New Roman" pitchFamily="18" charset="0"/>
                <a:ea typeface="华文中宋" pitchFamily="2" charset="-122"/>
                <a:cs typeface="Times New Roman" pitchFamily="18" charset="0"/>
              </a:rPr>
              <a:t>MongoDB</a:t>
            </a:r>
            <a:r>
              <a:rPr spc="25" dirty="0">
                <a:latin typeface="Times New Roman" pitchFamily="18" charset="0"/>
                <a:ea typeface="华文中宋" pitchFamily="2" charset="-122"/>
                <a:cs typeface="Times New Roman" pitchFamily="18" charset="0"/>
              </a:rPr>
              <a:t>内嵌</a:t>
            </a:r>
            <a:r>
              <a:rPr spc="-55" dirty="0">
                <a:latin typeface="Times New Roman" pitchFamily="18" charset="0"/>
                <a:ea typeface="华文中宋" pitchFamily="2" charset="-122"/>
                <a:cs typeface="Times New Roman" pitchFamily="18" charset="0"/>
              </a:rPr>
              <a:t>数</a:t>
            </a:r>
            <a:r>
              <a:rPr spc="25" dirty="0">
                <a:latin typeface="Times New Roman" pitchFamily="18" charset="0"/>
                <a:ea typeface="华文中宋" pitchFamily="2" charset="-122"/>
                <a:cs typeface="Times New Roman" pitchFamily="18" charset="0"/>
              </a:rPr>
              <a:t>组的</a:t>
            </a:r>
            <a:r>
              <a:rPr spc="-55" dirty="0">
                <a:latin typeface="Times New Roman" pitchFamily="18" charset="0"/>
                <a:ea typeface="华文中宋" pitchFamily="2" charset="-122"/>
                <a:cs typeface="Times New Roman" pitchFamily="18" charset="0"/>
              </a:rPr>
              <a:t>形</a:t>
            </a:r>
            <a:r>
              <a:rPr spc="25" dirty="0">
                <a:latin typeface="Times New Roman" pitchFamily="18" charset="0"/>
                <a:ea typeface="华文中宋" pitchFamily="2" charset="-122"/>
                <a:cs typeface="Times New Roman" pitchFamily="18" charset="0"/>
              </a:rPr>
              <a:t>式来</a:t>
            </a:r>
            <a:r>
              <a:rPr spc="-55" dirty="0">
                <a:latin typeface="Times New Roman" pitchFamily="18" charset="0"/>
                <a:ea typeface="华文中宋" pitchFamily="2" charset="-122"/>
                <a:cs typeface="Times New Roman" pitchFamily="18" charset="0"/>
              </a:rPr>
              <a:t>存</a:t>
            </a:r>
            <a:r>
              <a:rPr spc="25" dirty="0">
                <a:latin typeface="Times New Roman" pitchFamily="18" charset="0"/>
                <a:ea typeface="华文中宋" pitchFamily="2" charset="-122"/>
                <a:cs typeface="Times New Roman" pitchFamily="18" charset="0"/>
              </a:rPr>
              <a:t>储</a:t>
            </a:r>
            <a:r>
              <a:rPr spc="25">
                <a:latin typeface="Times New Roman" pitchFamily="18" charset="0"/>
                <a:ea typeface="华文中宋" pitchFamily="2" charset="-122"/>
                <a:cs typeface="Times New Roman" pitchFamily="18" charset="0"/>
              </a:rPr>
              <a:t>，</a:t>
            </a:r>
            <a:r>
              <a:rPr spc="-55">
                <a:latin typeface="Times New Roman" pitchFamily="18" charset="0"/>
                <a:ea typeface="华文中宋" pitchFamily="2" charset="-122"/>
                <a:cs typeface="Times New Roman" pitchFamily="18" charset="0"/>
              </a:rPr>
              <a:t>一</a:t>
            </a:r>
            <a:r>
              <a:rPr spc="25">
                <a:latin typeface="Times New Roman" pitchFamily="18" charset="0"/>
                <a:ea typeface="华文中宋" pitchFamily="2" charset="-122"/>
                <a:cs typeface="Times New Roman" pitchFamily="18" charset="0"/>
              </a:rPr>
              <a:t>次查</a:t>
            </a:r>
            <a:r>
              <a:rPr spc="-55">
                <a:latin typeface="Times New Roman" pitchFamily="18" charset="0"/>
                <a:ea typeface="华文中宋" pitchFamily="2" charset="-122"/>
                <a:cs typeface="Times New Roman" pitchFamily="18" charset="0"/>
              </a:rPr>
              <a:t>询</a:t>
            </a:r>
            <a:r>
              <a:rPr spc="25">
                <a:latin typeface="Times New Roman" pitchFamily="18" charset="0"/>
                <a:ea typeface="华文中宋" pitchFamily="2" charset="-122"/>
                <a:cs typeface="Times New Roman" pitchFamily="18" charset="0"/>
              </a:rPr>
              <a:t>就能</a:t>
            </a:r>
            <a:r>
              <a:rPr spc="-55">
                <a:latin typeface="Times New Roman" pitchFamily="18" charset="0"/>
                <a:ea typeface="华文中宋" pitchFamily="2" charset="-122"/>
                <a:cs typeface="Times New Roman" pitchFamily="18" charset="0"/>
              </a:rPr>
              <a:t>将</a:t>
            </a:r>
            <a:r>
              <a:rPr spc="25">
                <a:latin typeface="Times New Roman" pitchFamily="18" charset="0"/>
                <a:ea typeface="华文中宋" pitchFamily="2" charset="-122"/>
                <a:cs typeface="Times New Roman" pitchFamily="18" charset="0"/>
              </a:rPr>
              <a:t>订单所</a:t>
            </a:r>
            <a:r>
              <a:rPr spc="15">
                <a:latin typeface="Times New Roman" pitchFamily="18" charset="0"/>
                <a:ea typeface="华文中宋" pitchFamily="2" charset="-122"/>
                <a:cs typeface="Times New Roman" pitchFamily="18" charset="0"/>
              </a:rPr>
              <a:t>有的变更读取出来</a:t>
            </a:r>
            <a:r>
              <a:rPr spc="15" dirty="0">
                <a:latin typeface="Times New Roman" pitchFamily="18" charset="0"/>
                <a:ea typeface="华文中宋" pitchFamily="2" charset="-122"/>
                <a:cs typeface="Times New Roman" pitchFamily="18" charset="0"/>
              </a:rPr>
              <a:t>。</a:t>
            </a:r>
            <a:endParaRPr>
              <a:latin typeface="Times New Roman" pitchFamily="18" charset="0"/>
              <a:ea typeface="华文中宋" pitchFamily="2" charset="-122"/>
              <a:cs typeface="Times New Roman" pitchFamily="18" charset="0"/>
            </a:endParaRPr>
          </a:p>
          <a:p>
            <a:pPr marL="355600" indent="-342900">
              <a:lnSpc>
                <a:spcPct val="100000"/>
              </a:lnSpc>
              <a:spcBef>
                <a:spcPts val="1630"/>
              </a:spcBef>
              <a:buClr>
                <a:srgbClr val="232322"/>
              </a:buClr>
              <a:buFont typeface="Wingdings"/>
              <a:buChar char=""/>
              <a:tabLst>
                <a:tab pos="356235" algn="l"/>
              </a:tabLst>
            </a:pPr>
            <a:r>
              <a:rPr dirty="0">
                <a:latin typeface="Times New Roman" pitchFamily="18" charset="0"/>
                <a:ea typeface="华文中宋" pitchFamily="2" charset="-122"/>
                <a:cs typeface="Times New Roman" pitchFamily="18" charset="0"/>
              </a:rPr>
              <a:t>社交场景</a:t>
            </a:r>
            <a:endParaRPr>
              <a:latin typeface="Times New Roman" pitchFamily="18" charset="0"/>
              <a:ea typeface="华文中宋" pitchFamily="2" charset="-122"/>
              <a:cs typeface="Times New Roman" pitchFamily="18" charset="0"/>
            </a:endParaRPr>
          </a:p>
          <a:p>
            <a:pPr marL="12700" marR="5080" indent="342900">
              <a:lnSpc>
                <a:spcPct val="156500"/>
              </a:lnSpc>
              <a:spcBef>
                <a:spcPts val="819"/>
              </a:spcBef>
            </a:pPr>
            <a:r>
              <a:rPr spc="15" dirty="0">
                <a:latin typeface="Times New Roman" pitchFamily="18" charset="0"/>
                <a:ea typeface="华文中宋" pitchFamily="2" charset="-122"/>
                <a:cs typeface="Times New Roman" pitchFamily="18" charset="0"/>
              </a:rPr>
              <a:t>使</a:t>
            </a:r>
            <a:r>
              <a:rPr spc="25" dirty="0">
                <a:latin typeface="Times New Roman" pitchFamily="18" charset="0"/>
                <a:ea typeface="华文中宋" pitchFamily="2" charset="-122"/>
                <a:cs typeface="Times New Roman" pitchFamily="18" charset="0"/>
              </a:rPr>
              <a:t>用</a:t>
            </a:r>
            <a:r>
              <a:rPr spc="-10" dirty="0">
                <a:latin typeface="Times New Roman" pitchFamily="18" charset="0"/>
                <a:ea typeface="华文中宋" pitchFamily="2" charset="-122"/>
                <a:cs typeface="Times New Roman" pitchFamily="18" charset="0"/>
              </a:rPr>
              <a:t>MongoDB</a:t>
            </a:r>
            <a:r>
              <a:rPr spc="-55" dirty="0">
                <a:latin typeface="Times New Roman" pitchFamily="18" charset="0"/>
                <a:ea typeface="华文中宋" pitchFamily="2" charset="-122"/>
                <a:cs typeface="Times New Roman" pitchFamily="18" charset="0"/>
              </a:rPr>
              <a:t>存</a:t>
            </a:r>
            <a:r>
              <a:rPr spc="25" dirty="0">
                <a:latin typeface="Times New Roman" pitchFamily="18" charset="0"/>
                <a:ea typeface="华文中宋" pitchFamily="2" charset="-122"/>
                <a:cs typeface="Times New Roman" pitchFamily="18" charset="0"/>
              </a:rPr>
              <a:t>储存</a:t>
            </a:r>
            <a:r>
              <a:rPr spc="-55" dirty="0">
                <a:latin typeface="Times New Roman" pitchFamily="18" charset="0"/>
                <a:ea typeface="华文中宋" pitchFamily="2" charset="-122"/>
                <a:cs typeface="Times New Roman" pitchFamily="18" charset="0"/>
              </a:rPr>
              <a:t>储</a:t>
            </a:r>
            <a:r>
              <a:rPr spc="25" dirty="0">
                <a:latin typeface="Times New Roman" pitchFamily="18" charset="0"/>
                <a:ea typeface="华文中宋" pitchFamily="2" charset="-122"/>
                <a:cs typeface="Times New Roman" pitchFamily="18" charset="0"/>
              </a:rPr>
              <a:t>用户</a:t>
            </a:r>
            <a:r>
              <a:rPr spc="-55" dirty="0">
                <a:latin typeface="Times New Roman" pitchFamily="18" charset="0"/>
                <a:ea typeface="华文中宋" pitchFamily="2" charset="-122"/>
                <a:cs typeface="Times New Roman" pitchFamily="18" charset="0"/>
              </a:rPr>
              <a:t>信</a:t>
            </a:r>
            <a:r>
              <a:rPr spc="25" dirty="0">
                <a:latin typeface="Times New Roman" pitchFamily="18" charset="0"/>
                <a:ea typeface="华文中宋" pitchFamily="2" charset="-122"/>
                <a:cs typeface="Times New Roman" pitchFamily="18" charset="0"/>
              </a:rPr>
              <a:t>息，</a:t>
            </a:r>
            <a:r>
              <a:rPr spc="-55">
                <a:latin typeface="Times New Roman" pitchFamily="18" charset="0"/>
                <a:ea typeface="华文中宋" pitchFamily="2" charset="-122"/>
                <a:cs typeface="Times New Roman" pitchFamily="18" charset="0"/>
              </a:rPr>
              <a:t>以</a:t>
            </a:r>
            <a:r>
              <a:rPr spc="25">
                <a:latin typeface="Times New Roman" pitchFamily="18" charset="0"/>
                <a:ea typeface="华文中宋" pitchFamily="2" charset="-122"/>
                <a:cs typeface="Times New Roman" pitchFamily="18" charset="0"/>
              </a:rPr>
              <a:t>及用</a:t>
            </a:r>
            <a:r>
              <a:rPr spc="-55">
                <a:latin typeface="Times New Roman" pitchFamily="18" charset="0"/>
                <a:ea typeface="华文中宋" pitchFamily="2" charset="-122"/>
                <a:cs typeface="Times New Roman" pitchFamily="18" charset="0"/>
              </a:rPr>
              <a:t>户</a:t>
            </a:r>
            <a:r>
              <a:rPr spc="25">
                <a:latin typeface="Times New Roman" pitchFamily="18" charset="0"/>
                <a:ea typeface="华文中宋" pitchFamily="2" charset="-122"/>
                <a:cs typeface="Times New Roman" pitchFamily="18" charset="0"/>
              </a:rPr>
              <a:t>发表</a:t>
            </a:r>
            <a:r>
              <a:rPr spc="-55">
                <a:latin typeface="Times New Roman" pitchFamily="18" charset="0"/>
                <a:ea typeface="华文中宋" pitchFamily="2" charset="-122"/>
                <a:cs typeface="Times New Roman" pitchFamily="18" charset="0"/>
              </a:rPr>
              <a:t>的</a:t>
            </a:r>
            <a:r>
              <a:rPr spc="25">
                <a:latin typeface="Times New Roman" pitchFamily="18" charset="0"/>
                <a:ea typeface="华文中宋" pitchFamily="2" charset="-122"/>
                <a:cs typeface="Times New Roman" pitchFamily="18" charset="0"/>
              </a:rPr>
              <a:t>朋友</a:t>
            </a:r>
            <a:r>
              <a:rPr spc="-55">
                <a:latin typeface="Times New Roman" pitchFamily="18" charset="0"/>
                <a:ea typeface="华文中宋" pitchFamily="2" charset="-122"/>
                <a:cs typeface="Times New Roman" pitchFamily="18" charset="0"/>
              </a:rPr>
              <a:t>圈</a:t>
            </a:r>
            <a:r>
              <a:rPr spc="25">
                <a:latin typeface="Times New Roman" pitchFamily="18" charset="0"/>
                <a:ea typeface="华文中宋" pitchFamily="2" charset="-122"/>
                <a:cs typeface="Times New Roman" pitchFamily="18" charset="0"/>
              </a:rPr>
              <a:t>信息，</a:t>
            </a:r>
            <a:r>
              <a:rPr spc="15">
                <a:latin typeface="Times New Roman" pitchFamily="18" charset="0"/>
                <a:ea typeface="华文中宋" pitchFamily="2" charset="-122"/>
                <a:cs typeface="Times New Roman" pitchFamily="18" charset="0"/>
              </a:rPr>
              <a:t>通过地理位置索引实现</a:t>
            </a:r>
            <a:r>
              <a:rPr spc="-55">
                <a:latin typeface="Times New Roman" pitchFamily="18" charset="0"/>
                <a:ea typeface="华文中宋" pitchFamily="2" charset="-122"/>
                <a:cs typeface="Times New Roman" pitchFamily="18" charset="0"/>
              </a:rPr>
              <a:t>附</a:t>
            </a:r>
            <a:r>
              <a:rPr spc="15">
                <a:latin typeface="Times New Roman" pitchFamily="18" charset="0"/>
                <a:ea typeface="华文中宋" pitchFamily="2" charset="-122"/>
                <a:cs typeface="Times New Roman" pitchFamily="18" charset="0"/>
              </a:rPr>
              <a:t>近的</a:t>
            </a:r>
            <a:r>
              <a:rPr spc="-55">
                <a:latin typeface="Times New Roman" pitchFamily="18" charset="0"/>
                <a:ea typeface="华文中宋" pitchFamily="2" charset="-122"/>
                <a:cs typeface="Times New Roman" pitchFamily="18" charset="0"/>
              </a:rPr>
              <a:t>人</a:t>
            </a:r>
            <a:r>
              <a:rPr spc="15" dirty="0">
                <a:latin typeface="Times New Roman" pitchFamily="18" charset="0"/>
                <a:ea typeface="华文中宋" pitchFamily="2" charset="-122"/>
                <a:cs typeface="Times New Roman" pitchFamily="18" charset="0"/>
              </a:rPr>
              <a:t>、地</a:t>
            </a:r>
            <a:r>
              <a:rPr spc="-55" dirty="0">
                <a:latin typeface="Times New Roman" pitchFamily="18" charset="0"/>
                <a:ea typeface="华文中宋" pitchFamily="2" charset="-122"/>
                <a:cs typeface="Times New Roman" pitchFamily="18" charset="0"/>
              </a:rPr>
              <a:t>点</a:t>
            </a:r>
            <a:r>
              <a:rPr spc="15" dirty="0">
                <a:latin typeface="Times New Roman" pitchFamily="18" charset="0"/>
                <a:ea typeface="华文中宋" pitchFamily="2" charset="-122"/>
                <a:cs typeface="Times New Roman" pitchFamily="18" charset="0"/>
              </a:rPr>
              <a:t>等功</a:t>
            </a:r>
            <a:r>
              <a:rPr spc="-55" dirty="0">
                <a:latin typeface="Times New Roman" pitchFamily="18" charset="0"/>
                <a:ea typeface="华文中宋" pitchFamily="2" charset="-122"/>
                <a:cs typeface="Times New Roman" pitchFamily="18" charset="0"/>
              </a:rPr>
              <a:t>能</a:t>
            </a:r>
            <a:r>
              <a:rPr spc="25" dirty="0">
                <a:latin typeface="Times New Roman" pitchFamily="18" charset="0"/>
                <a:ea typeface="华文中宋" pitchFamily="2" charset="-122"/>
                <a:cs typeface="Times New Roman" pitchFamily="18" charset="0"/>
              </a:rPr>
              <a:t>。</a:t>
            </a:r>
            <a:endParaRPr>
              <a:latin typeface="Times New Roman" pitchFamily="18" charset="0"/>
              <a:ea typeface="华文中宋"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24744"/>
            <a:ext cx="8229600" cy="4525963"/>
          </a:xfrm>
        </p:spPr>
        <p:txBody>
          <a:bodyPr/>
          <a:lstStyle/>
          <a:p>
            <a:r>
              <a:rPr lang="zh-CN" altLang="en-US"/>
              <a:t>企业应用</a:t>
            </a:r>
            <a:endParaRPr lang="en-US" altLang="zh-CN"/>
          </a:p>
          <a:p>
            <a:pPr lvl="1"/>
            <a:r>
              <a:rPr lang="zh-CN" altLang="en-US"/>
              <a:t>优酷视频评论使用</a:t>
            </a:r>
            <a:r>
              <a:rPr lang="en-US" altLang="zh-CN"/>
              <a:t>MongoDB</a:t>
            </a:r>
            <a:r>
              <a:rPr lang="zh-CN" altLang="en-US"/>
              <a:t>存储</a:t>
            </a:r>
          </a:p>
        </p:txBody>
      </p:sp>
      <p:sp>
        <p:nvSpPr>
          <p:cNvPr id="3" name="标题 2"/>
          <p:cNvSpPr>
            <a:spLocks noGrp="1"/>
          </p:cNvSpPr>
          <p:nvPr>
            <p:ph type="title"/>
          </p:nvPr>
        </p:nvSpPr>
        <p:spPr/>
        <p:txBody>
          <a:bodyPr/>
          <a:lstStyle/>
          <a:p>
            <a:r>
              <a:rPr lang="en-US" altLang="zh-CN"/>
              <a:t>4.1.3 MongoDB</a:t>
            </a:r>
            <a:r>
              <a:rPr lang="zh-CN" altLang="en-US"/>
              <a:t>适用场景</a:t>
            </a:r>
          </a:p>
        </p:txBody>
      </p:sp>
      <p:pic>
        <p:nvPicPr>
          <p:cNvPr id="1028" name="Picture 4" descr="https://pic1.zhimg.com/80/v2-bcb233a5b7b21832ccddc3933a0e7fb7_720w.jpg?source=1940ef5c"/>
          <p:cNvPicPr>
            <a:picLocks noChangeAspect="1" noChangeArrowheads="1"/>
          </p:cNvPicPr>
          <p:nvPr/>
        </p:nvPicPr>
        <p:blipFill>
          <a:blip r:embed="rId2" cstate="print"/>
          <a:srcRect/>
          <a:stretch>
            <a:fillRect/>
          </a:stretch>
        </p:blipFill>
        <p:spPr bwMode="auto">
          <a:xfrm>
            <a:off x="971600" y="2204864"/>
            <a:ext cx="7128792" cy="465351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企业应用</a:t>
            </a:r>
            <a:endParaRPr lang="en-US" altLang="zh-CN"/>
          </a:p>
          <a:p>
            <a:pPr lvl="1"/>
            <a:r>
              <a:rPr lang="zh-CN" altLang="en-US"/>
              <a:t>饿了么</a:t>
            </a:r>
            <a:endParaRPr lang="en-US" altLang="zh-CN"/>
          </a:p>
          <a:p>
            <a:pPr lvl="2"/>
            <a:r>
              <a:rPr lang="zh-CN" altLang="en-US"/>
              <a:t>将送快递骑手、快递商家的信息（包含位置信息）存储在 </a:t>
            </a:r>
            <a:r>
              <a:rPr lang="en-US" altLang="zh-CN"/>
              <a:t>MongoDB</a:t>
            </a:r>
            <a:r>
              <a:rPr lang="zh-CN" altLang="en-US"/>
              <a:t>，然后通过 </a:t>
            </a:r>
            <a:r>
              <a:rPr lang="en-US" altLang="zh-CN"/>
              <a:t>MongoDB </a:t>
            </a:r>
            <a:r>
              <a:rPr lang="zh-CN" altLang="en-US"/>
              <a:t>的地理位置查询，这样很方便的实现了查找附近的商家、骑手等功能，使得快递骑手能就近接单</a:t>
            </a:r>
            <a:endParaRPr lang="en-US" altLang="zh-CN"/>
          </a:p>
          <a:p>
            <a:pPr lvl="1"/>
            <a:endParaRPr lang="en-US" altLang="zh-CN"/>
          </a:p>
          <a:p>
            <a:pPr lvl="1"/>
            <a:r>
              <a:rPr lang="zh-CN" altLang="en-US"/>
              <a:t>其他国内企业应用</a:t>
            </a:r>
            <a:endParaRPr lang="en-US" altLang="zh-CN"/>
          </a:p>
          <a:p>
            <a:pPr lvl="2"/>
            <a:r>
              <a:rPr lang="zh-CN" altLang="en-US"/>
              <a:t>小红书的核心系统，高德地图的</a:t>
            </a:r>
            <a:r>
              <a:rPr lang="en-US" altLang="zh-CN"/>
              <a:t>app</a:t>
            </a:r>
            <a:r>
              <a:rPr lang="zh-CN" altLang="en-US"/>
              <a:t>展示，千寻位置的日志收集分析，阴阳师的数据库，</a:t>
            </a:r>
            <a:r>
              <a:rPr lang="en-US" altLang="zh-CN"/>
              <a:t>360</a:t>
            </a:r>
            <a:r>
              <a:rPr lang="zh-CN" altLang="en-US"/>
              <a:t>的移动搜索等</a:t>
            </a:r>
            <a:endParaRPr lang="en-US" altLang="zh-CN"/>
          </a:p>
        </p:txBody>
      </p:sp>
      <p:sp>
        <p:nvSpPr>
          <p:cNvPr id="3" name="标题 2"/>
          <p:cNvSpPr>
            <a:spLocks noGrp="1"/>
          </p:cNvSpPr>
          <p:nvPr>
            <p:ph type="title"/>
          </p:nvPr>
        </p:nvSpPr>
        <p:spPr/>
        <p:txBody>
          <a:bodyPr/>
          <a:lstStyle/>
          <a:p>
            <a:r>
              <a:rPr lang="en-US" altLang="zh-CN"/>
              <a:t>4.1.3 MongoDB</a:t>
            </a:r>
            <a:r>
              <a:rPr lang="zh-CN" altLang="en-US"/>
              <a:t>适用场景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556792"/>
            <a:ext cx="8229600" cy="4525963"/>
          </a:xfrm>
        </p:spPr>
        <p:txBody>
          <a:bodyPr/>
          <a:lstStyle/>
          <a:p>
            <a:r>
              <a:rPr lang="zh-CN" altLang="en-US"/>
              <a:t>不适用场景</a:t>
            </a:r>
            <a:endParaRPr lang="en-US" altLang="zh-CN"/>
          </a:p>
          <a:p>
            <a:pPr lvl="1"/>
            <a:r>
              <a:rPr lang="zh-CN" altLang="en-US"/>
              <a:t>高度事务性的系统</a:t>
            </a:r>
            <a:endParaRPr lang="en-US" altLang="zh-CN"/>
          </a:p>
          <a:p>
            <a:pPr lvl="2"/>
            <a:r>
              <a:rPr lang="zh-CN" altLang="en-US"/>
              <a:t>例如，银行或会计系统</a:t>
            </a:r>
            <a:endParaRPr lang="en-US" altLang="zh-CN"/>
          </a:p>
          <a:p>
            <a:pPr lvl="2"/>
            <a:r>
              <a:rPr lang="zh-CN" altLang="en-US"/>
              <a:t>传统的关系型数据库目前还是更适用于需要大量原子性复杂事务的应用程序</a:t>
            </a:r>
            <a:endParaRPr lang="en-US" altLang="zh-CN"/>
          </a:p>
          <a:p>
            <a:pPr lvl="2"/>
            <a:endParaRPr lang="zh-CN" altLang="en-US"/>
          </a:p>
          <a:p>
            <a:pPr lvl="1"/>
            <a:r>
              <a:rPr lang="zh-CN" altLang="en-US"/>
              <a:t>传统的商业智能应用</a:t>
            </a:r>
            <a:endParaRPr lang="en-US" altLang="zh-CN"/>
          </a:p>
          <a:p>
            <a:pPr lvl="2"/>
            <a:r>
              <a:rPr lang="zh-CN" altLang="en-US"/>
              <a:t>对于此类应用，数据仓库可能是更合适的选择</a:t>
            </a:r>
            <a:endParaRPr lang="en-US" altLang="zh-CN"/>
          </a:p>
          <a:p>
            <a:pPr lvl="2"/>
            <a:r>
              <a:rPr lang="zh-CN" altLang="en-US"/>
              <a:t>复杂的跨文档（表）级联查询</a:t>
            </a:r>
          </a:p>
          <a:p>
            <a:endParaRPr lang="zh-CN" altLang="en-US"/>
          </a:p>
        </p:txBody>
      </p:sp>
      <p:sp>
        <p:nvSpPr>
          <p:cNvPr id="3" name="标题 2"/>
          <p:cNvSpPr>
            <a:spLocks noGrp="1"/>
          </p:cNvSpPr>
          <p:nvPr>
            <p:ph type="title"/>
          </p:nvPr>
        </p:nvSpPr>
        <p:spPr/>
        <p:txBody>
          <a:bodyPr/>
          <a:lstStyle/>
          <a:p>
            <a:r>
              <a:rPr lang="en-US" altLang="zh-CN"/>
              <a:t>4.1.3 MongoDB</a:t>
            </a:r>
            <a:r>
              <a:rPr lang="zh-CN" altLang="en-US"/>
              <a:t>适用场景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安装</a:t>
            </a:r>
            <a:r>
              <a:rPr lang="en-US" altLang="zh-CN" dirty="0" err="1"/>
              <a:t>MongoDB</a:t>
            </a:r>
            <a:endParaRPr lang="zh-CN" altLang="en-US" dirty="0"/>
          </a:p>
        </p:txBody>
      </p:sp>
      <p:sp>
        <p:nvSpPr>
          <p:cNvPr id="3" name="标题 2"/>
          <p:cNvSpPr>
            <a:spLocks noGrp="1"/>
          </p:cNvSpPr>
          <p:nvPr>
            <p:ph type="title"/>
          </p:nvPr>
        </p:nvSpPr>
        <p:spPr/>
        <p:txBody>
          <a:bodyPr/>
          <a:lstStyle/>
          <a:p>
            <a:pPr lvl="1" algn="l" rtl="0">
              <a:spcBef>
                <a:spcPct val="0"/>
              </a:spcBef>
            </a:pPr>
            <a:r>
              <a:rPr lang="en-US" altLang="zh-CN"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4.2 MongoDB</a:t>
            </a:r>
            <a:r>
              <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的安装</a:t>
            </a:r>
          </a:p>
        </p:txBody>
      </p:sp>
      <p:sp>
        <p:nvSpPr>
          <p:cNvPr id="5" name="矩形 4"/>
          <p:cNvSpPr/>
          <p:nvPr/>
        </p:nvSpPr>
        <p:spPr>
          <a:xfrm>
            <a:off x="827584" y="2276872"/>
            <a:ext cx="7560840" cy="252028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mj-lt"/>
              <a:buAutoNum type="arabicPeriod"/>
            </a:pPr>
            <a:r>
              <a:rPr lang="en-US" altLang="zh-CN" sz="2000" b="1" dirty="0">
                <a:solidFill>
                  <a:prstClr val="black"/>
                </a:solidFill>
                <a:latin typeface="华文中宋" pitchFamily="2" charset="-122"/>
                <a:ea typeface="华文中宋" pitchFamily="2" charset="-122"/>
              </a:rPr>
              <a:t>Window</a:t>
            </a:r>
            <a:r>
              <a:rPr lang="zh-CN" altLang="en-US" sz="2000" b="1" dirty="0">
                <a:solidFill>
                  <a:prstClr val="black"/>
                </a:solidFill>
                <a:latin typeface="华文中宋" pitchFamily="2" charset="-122"/>
                <a:ea typeface="华文中宋" pitchFamily="2" charset="-122"/>
              </a:rPr>
              <a:t>平台安装</a:t>
            </a:r>
            <a:r>
              <a:rPr lang="en-US" altLang="zh-CN" sz="2000" b="1" dirty="0" err="1">
                <a:solidFill>
                  <a:prstClr val="black"/>
                </a:solidFill>
                <a:latin typeface="华文中宋" pitchFamily="2" charset="-122"/>
                <a:ea typeface="华文中宋" pitchFamily="2" charset="-122"/>
              </a:rPr>
              <a:t>MongoDB</a:t>
            </a:r>
            <a:endParaRPr lang="en-US" altLang="zh-CN" sz="2000" b="1" dirty="0">
              <a:solidFill>
                <a:prstClr val="black"/>
              </a:solidFill>
              <a:latin typeface="华文中宋" pitchFamily="2" charset="-122"/>
              <a:ea typeface="华文中宋" pitchFamily="2" charset="-122"/>
            </a:endParaRPr>
          </a:p>
          <a:p>
            <a:pPr>
              <a:lnSpc>
                <a:spcPct val="150000"/>
              </a:lnSpc>
            </a:pPr>
            <a:r>
              <a:rPr lang="en-US" altLang="zh-CN" sz="2000" dirty="0" err="1">
                <a:solidFill>
                  <a:prstClr val="black"/>
                </a:solidFill>
                <a:latin typeface="华文中宋" pitchFamily="2" charset="-122"/>
                <a:ea typeface="华文中宋" pitchFamily="2" charset="-122"/>
              </a:rPr>
              <a:t>MongoDB</a:t>
            </a:r>
            <a:r>
              <a:rPr lang="zh-CN" altLang="en-US" sz="2000" dirty="0">
                <a:solidFill>
                  <a:prstClr val="black"/>
                </a:solidFill>
                <a:latin typeface="华文中宋" pitchFamily="2" charset="-122"/>
                <a:ea typeface="华文中宋" pitchFamily="2" charset="-122"/>
              </a:rPr>
              <a:t>提供了可用于</a:t>
            </a:r>
            <a:r>
              <a:rPr lang="en-US" altLang="zh-CN" sz="2000" dirty="0">
                <a:solidFill>
                  <a:prstClr val="black"/>
                </a:solidFill>
                <a:latin typeface="华文中宋" pitchFamily="2" charset="-122"/>
                <a:ea typeface="华文中宋" pitchFamily="2" charset="-122"/>
              </a:rPr>
              <a:t>32</a:t>
            </a:r>
            <a:r>
              <a:rPr lang="zh-CN" altLang="en-US" sz="2000" dirty="0">
                <a:solidFill>
                  <a:prstClr val="black"/>
                </a:solidFill>
                <a:latin typeface="华文中宋" pitchFamily="2" charset="-122"/>
                <a:ea typeface="华文中宋" pitchFamily="2" charset="-122"/>
              </a:rPr>
              <a:t>位和</a:t>
            </a:r>
            <a:r>
              <a:rPr lang="en-US" altLang="zh-CN" sz="2000" dirty="0">
                <a:solidFill>
                  <a:prstClr val="black"/>
                </a:solidFill>
                <a:latin typeface="华文中宋" pitchFamily="2" charset="-122"/>
                <a:ea typeface="华文中宋" pitchFamily="2" charset="-122"/>
              </a:rPr>
              <a:t>64</a:t>
            </a:r>
            <a:r>
              <a:rPr lang="zh-CN" altLang="en-US" sz="2000" dirty="0">
                <a:solidFill>
                  <a:prstClr val="black"/>
                </a:solidFill>
                <a:latin typeface="华文中宋" pitchFamily="2" charset="-122"/>
                <a:ea typeface="华文中宋" pitchFamily="2" charset="-122"/>
              </a:rPr>
              <a:t>位系统的预编译二进制包，可在</a:t>
            </a:r>
            <a:r>
              <a:rPr lang="en-US" altLang="zh-CN" sz="2000" dirty="0" err="1">
                <a:solidFill>
                  <a:prstClr val="black"/>
                </a:solidFill>
                <a:latin typeface="华文中宋" pitchFamily="2" charset="-122"/>
                <a:ea typeface="华文中宋" pitchFamily="2" charset="-122"/>
              </a:rPr>
              <a:t>MongoDB</a:t>
            </a:r>
            <a:r>
              <a:rPr lang="zh-CN" altLang="en-US" sz="2000" dirty="0">
                <a:solidFill>
                  <a:prstClr val="black"/>
                </a:solidFill>
                <a:latin typeface="华文中宋" pitchFamily="2" charset="-122"/>
                <a:ea typeface="华文中宋" pitchFamily="2" charset="-122"/>
              </a:rPr>
              <a:t>官网下载安装</a:t>
            </a:r>
            <a:endParaRPr lang="en-US" altLang="zh-CN" sz="2000" dirty="0">
              <a:solidFill>
                <a:prstClr val="black"/>
              </a:solidFill>
              <a:latin typeface="华文中宋" pitchFamily="2" charset="-122"/>
              <a:ea typeface="华文中宋" pitchFamily="2" charset="-122"/>
            </a:endParaRPr>
          </a:p>
          <a:p>
            <a:pPr>
              <a:lnSpc>
                <a:spcPct val="150000"/>
              </a:lnSpc>
            </a:pPr>
            <a:r>
              <a:rPr lang="zh-CN" altLang="en-US" sz="2000" dirty="0">
                <a:solidFill>
                  <a:prstClr val="black"/>
                </a:solidFill>
                <a:latin typeface="华文中宋" pitchFamily="2" charset="-122"/>
                <a:ea typeface="华文中宋" pitchFamily="2" charset="-122"/>
              </a:rPr>
              <a:t>下载地址：</a:t>
            </a:r>
            <a:r>
              <a:rPr lang="en-US" altLang="zh-CN" sz="2000" dirty="0">
                <a:solidFill>
                  <a:srgbClr val="00FF00"/>
                </a:solidFill>
                <a:latin typeface="华文中宋" pitchFamily="2" charset="-122"/>
                <a:ea typeface="华文中宋" pitchFamily="2" charset="-122"/>
                <a:hlinkClick r:id="rId2"/>
              </a:rPr>
              <a:t>http://www.mongodb.org/downloads</a:t>
            </a:r>
            <a:endParaRPr lang="en-US" altLang="zh-CN" sz="2000" dirty="0">
              <a:solidFill>
                <a:srgbClr val="00FF00"/>
              </a:solidFill>
              <a:latin typeface="华文中宋" pitchFamily="2" charset="-122"/>
              <a:ea typeface="华文中宋" pitchFamily="2" charset="-122"/>
            </a:endParaRPr>
          </a:p>
          <a:p>
            <a:pPr>
              <a:lnSpc>
                <a:spcPct val="150000"/>
              </a:lnSpc>
            </a:pPr>
            <a:r>
              <a:rPr lang="zh-CN" altLang="en-US" sz="2000" dirty="0">
                <a:solidFill>
                  <a:prstClr val="black"/>
                </a:solidFill>
                <a:latin typeface="华文中宋" pitchFamily="2" charset="-122"/>
                <a:ea typeface="华文中宋" pitchFamily="2" charset="-122"/>
              </a:rPr>
              <a:t>注意：在</a:t>
            </a:r>
            <a:r>
              <a:rPr lang="en-US" altLang="zh-CN" sz="2000" dirty="0">
                <a:solidFill>
                  <a:prstClr val="black"/>
                </a:solidFill>
                <a:latin typeface="华文中宋" pitchFamily="2" charset="-122"/>
                <a:ea typeface="华文中宋" pitchFamily="2" charset="-122"/>
              </a:rPr>
              <a:t>MongoDB2.2</a:t>
            </a:r>
            <a:r>
              <a:rPr lang="zh-CN" altLang="en-US" sz="2000" dirty="0">
                <a:solidFill>
                  <a:prstClr val="black"/>
                </a:solidFill>
                <a:latin typeface="华文中宋" pitchFamily="2" charset="-122"/>
                <a:ea typeface="华文中宋" pitchFamily="2" charset="-122"/>
              </a:rPr>
              <a:t>版本后已经不再支持</a:t>
            </a:r>
            <a:r>
              <a:rPr lang="en-US" altLang="zh-CN" sz="2000" dirty="0">
                <a:solidFill>
                  <a:prstClr val="black"/>
                </a:solidFill>
                <a:latin typeface="华文中宋" pitchFamily="2" charset="-122"/>
                <a:ea typeface="华文中宋" pitchFamily="2" charset="-122"/>
              </a:rPr>
              <a:t>Window XP</a:t>
            </a:r>
            <a:r>
              <a:rPr lang="zh-CN" altLang="en-US" sz="2000" dirty="0">
                <a:solidFill>
                  <a:prstClr val="black"/>
                </a:solidFill>
                <a:latin typeface="华文中宋" pitchFamily="2" charset="-122"/>
                <a:ea typeface="华文中宋" pitchFamily="2" charset="-122"/>
              </a:rPr>
              <a:t>系统</a:t>
            </a:r>
          </a:p>
        </p:txBody>
      </p:sp>
    </p:spTree>
    <p:extLst>
      <p:ext uri="{BB962C8B-B14F-4D97-AF65-F5344CB8AC3E}">
        <p14:creationId xmlns:p14="http://schemas.microsoft.com/office/powerpoint/2010/main" val="142369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fontScale="92500" lnSpcReduction="20000"/>
          </a:bodyPr>
          <a:lstStyle/>
          <a:p>
            <a:r>
              <a:rPr lang="zh-CN" altLang="en-US"/>
              <a:t>本章内容</a:t>
            </a:r>
            <a:endParaRPr lang="en-US" altLang="zh-CN"/>
          </a:p>
          <a:p>
            <a:pPr lvl="1"/>
            <a:r>
              <a:rPr lang="zh-CN" altLang="en-US"/>
              <a:t>	</a:t>
            </a:r>
            <a:r>
              <a:rPr lang="en-US" altLang="zh-CN"/>
              <a:t>4.1 MongoDB</a:t>
            </a:r>
            <a:r>
              <a:rPr lang="zh-CN" altLang="en-US"/>
              <a:t>简介</a:t>
            </a:r>
          </a:p>
          <a:p>
            <a:pPr lvl="1"/>
            <a:r>
              <a:rPr lang="zh-CN" altLang="en-US"/>
              <a:t>		</a:t>
            </a:r>
            <a:r>
              <a:rPr lang="en-US" altLang="zh-CN"/>
              <a:t>4.1.1 MongoDB</a:t>
            </a:r>
            <a:r>
              <a:rPr lang="zh-CN" altLang="en-US"/>
              <a:t>的起源</a:t>
            </a:r>
          </a:p>
          <a:p>
            <a:pPr lvl="1"/>
            <a:r>
              <a:rPr lang="zh-CN" altLang="en-US"/>
              <a:t>		</a:t>
            </a:r>
            <a:r>
              <a:rPr lang="en-US" altLang="zh-CN"/>
              <a:t>4.1.2 MongoDB</a:t>
            </a:r>
            <a:r>
              <a:rPr lang="zh-CN" altLang="en-US"/>
              <a:t>的特点</a:t>
            </a:r>
            <a:endParaRPr lang="en-US" altLang="zh-CN"/>
          </a:p>
          <a:p>
            <a:pPr lvl="1"/>
            <a:r>
              <a:rPr lang="en-US" altLang="zh-CN"/>
              <a:t>		4.1.3 MongoDB</a:t>
            </a:r>
            <a:r>
              <a:rPr lang="zh-CN" altLang="en-US"/>
              <a:t>适用场景</a:t>
            </a:r>
          </a:p>
          <a:p>
            <a:pPr lvl="1"/>
            <a:r>
              <a:rPr lang="zh-CN" altLang="en-US"/>
              <a:t>	</a:t>
            </a:r>
            <a:r>
              <a:rPr lang="en-US" altLang="zh-CN"/>
              <a:t>4.2 MongoDB</a:t>
            </a:r>
            <a:r>
              <a:rPr lang="zh-CN" altLang="en-US"/>
              <a:t>的安装</a:t>
            </a:r>
          </a:p>
          <a:p>
            <a:pPr lvl="1"/>
            <a:r>
              <a:rPr lang="zh-CN" altLang="en-US"/>
              <a:t>	</a:t>
            </a:r>
            <a:r>
              <a:rPr lang="en-US" altLang="zh-CN"/>
              <a:t>4.3 MongoDB</a:t>
            </a:r>
            <a:r>
              <a:rPr lang="zh-CN" altLang="en-US"/>
              <a:t>的概念介绍</a:t>
            </a:r>
          </a:p>
          <a:p>
            <a:pPr lvl="1"/>
            <a:r>
              <a:rPr lang="zh-CN" altLang="en-US"/>
              <a:t>		</a:t>
            </a:r>
            <a:r>
              <a:rPr lang="en-US" altLang="zh-CN"/>
              <a:t>4.3.1 </a:t>
            </a:r>
            <a:r>
              <a:rPr lang="zh-CN" altLang="en-US"/>
              <a:t>文档</a:t>
            </a:r>
          </a:p>
          <a:p>
            <a:pPr lvl="1"/>
            <a:r>
              <a:rPr lang="zh-CN" altLang="en-US"/>
              <a:t>		</a:t>
            </a:r>
            <a:r>
              <a:rPr lang="en-US" altLang="zh-CN"/>
              <a:t>4.3.2 </a:t>
            </a:r>
            <a:r>
              <a:rPr lang="zh-CN" altLang="en-US"/>
              <a:t>集合</a:t>
            </a:r>
          </a:p>
          <a:p>
            <a:pPr lvl="1"/>
            <a:r>
              <a:rPr lang="zh-CN" altLang="en-US"/>
              <a:t>		</a:t>
            </a:r>
            <a:r>
              <a:rPr lang="en-US" altLang="zh-CN"/>
              <a:t>4.3.3 </a:t>
            </a:r>
            <a:r>
              <a:rPr lang="zh-CN" altLang="en-US"/>
              <a:t>数据库</a:t>
            </a:r>
          </a:p>
          <a:p>
            <a:pPr lvl="1"/>
            <a:endParaRPr lang="en-US" altLang="zh-CN"/>
          </a:p>
          <a:p>
            <a:endParaRPr lang="zh-CN" altLang="en-US"/>
          </a:p>
        </p:txBody>
      </p:sp>
      <p:sp>
        <p:nvSpPr>
          <p:cNvPr id="3" name="标题 2"/>
          <p:cNvSpPr>
            <a:spLocks noGrp="1"/>
          </p:cNvSpPr>
          <p:nvPr>
            <p:ph type="title"/>
          </p:nvPr>
        </p:nvSpPr>
        <p:spPr/>
        <p:txBody>
          <a:bodyPr/>
          <a:lstStyle/>
          <a:p>
            <a:r>
              <a:rPr lang="zh-CN" altLang="en-US"/>
              <a:t>第</a:t>
            </a:r>
            <a:r>
              <a:rPr lang="en-US" altLang="zh-CN"/>
              <a:t>4</a:t>
            </a:r>
            <a:r>
              <a:rPr lang="zh-CN" altLang="en-US"/>
              <a:t>章 文档数据库</a:t>
            </a:r>
            <a:r>
              <a:rPr lang="en-US" altLang="zh-CN"/>
              <a:t>MongoDB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安装</a:t>
            </a:r>
            <a:r>
              <a:rPr lang="en-US" altLang="zh-CN" dirty="0" err="1"/>
              <a:t>MongoDB</a:t>
            </a:r>
            <a:endParaRPr lang="zh-CN" altLang="en-US" dirty="0"/>
          </a:p>
        </p:txBody>
      </p:sp>
      <p:sp>
        <p:nvSpPr>
          <p:cNvPr id="4" name="矩形 3"/>
          <p:cNvSpPr/>
          <p:nvPr/>
        </p:nvSpPr>
        <p:spPr>
          <a:xfrm>
            <a:off x="827584" y="2276872"/>
            <a:ext cx="7560840" cy="266429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pPr>
            <a:r>
              <a:rPr lang="en-US" altLang="zh-CN" sz="2000" b="1" dirty="0">
                <a:solidFill>
                  <a:prstClr val="black"/>
                </a:solidFill>
                <a:latin typeface="华文中宋" pitchFamily="2" charset="-122"/>
                <a:ea typeface="华文中宋" pitchFamily="2" charset="-122"/>
              </a:rPr>
              <a:t>Linux</a:t>
            </a:r>
            <a:r>
              <a:rPr lang="zh-CN" altLang="en-US" sz="2000" b="1" dirty="0">
                <a:solidFill>
                  <a:prstClr val="black"/>
                </a:solidFill>
                <a:latin typeface="华文中宋" pitchFamily="2" charset="-122"/>
                <a:ea typeface="华文中宋" pitchFamily="2" charset="-122"/>
              </a:rPr>
              <a:t>平台安装</a:t>
            </a:r>
            <a:r>
              <a:rPr lang="en-US" altLang="zh-CN" sz="2000" b="1" dirty="0" err="1">
                <a:solidFill>
                  <a:prstClr val="black"/>
                </a:solidFill>
                <a:latin typeface="华文中宋" pitchFamily="2" charset="-122"/>
                <a:ea typeface="华文中宋" pitchFamily="2" charset="-122"/>
              </a:rPr>
              <a:t>MongoDB</a:t>
            </a:r>
            <a:endParaRPr lang="en-US" altLang="zh-CN" sz="2000" b="1" dirty="0">
              <a:solidFill>
                <a:prstClr val="black"/>
              </a:solidFill>
              <a:latin typeface="华文中宋" pitchFamily="2" charset="-122"/>
              <a:ea typeface="华文中宋" pitchFamily="2" charset="-122"/>
            </a:endParaRPr>
          </a:p>
          <a:p>
            <a:pPr>
              <a:lnSpc>
                <a:spcPct val="150000"/>
              </a:lnSpc>
            </a:pPr>
            <a:r>
              <a:rPr lang="zh-CN" altLang="en-US" sz="2000">
                <a:solidFill>
                  <a:prstClr val="black"/>
                </a:solidFill>
                <a:latin typeface="华文中宋" pitchFamily="2" charset="-122"/>
                <a:ea typeface="华文中宋" pitchFamily="2" charset="-122"/>
              </a:rPr>
              <a:t>安装方法一：</a:t>
            </a:r>
            <a:r>
              <a:rPr lang="en-US" altLang="zh-CN" sz="2000">
                <a:solidFill>
                  <a:prstClr val="black"/>
                </a:solidFill>
                <a:latin typeface="华文中宋" pitchFamily="2" charset="-122"/>
                <a:ea typeface="华文中宋" pitchFamily="2" charset="-122"/>
              </a:rPr>
              <a:t>MongoDB</a:t>
            </a:r>
            <a:r>
              <a:rPr lang="zh-CN" altLang="en-US" sz="2000" dirty="0">
                <a:solidFill>
                  <a:prstClr val="black"/>
                </a:solidFill>
                <a:latin typeface="华文中宋" pitchFamily="2" charset="-122"/>
                <a:ea typeface="华文中宋" pitchFamily="2" charset="-122"/>
              </a:rPr>
              <a:t>提供了</a:t>
            </a:r>
            <a:r>
              <a:rPr lang="en-US" altLang="zh-CN" sz="2000" dirty="0">
                <a:solidFill>
                  <a:prstClr val="black"/>
                </a:solidFill>
                <a:latin typeface="华文中宋" pitchFamily="2" charset="-122"/>
                <a:ea typeface="华文中宋" pitchFamily="2" charset="-122"/>
              </a:rPr>
              <a:t>Linux</a:t>
            </a:r>
            <a:r>
              <a:rPr lang="zh-CN" altLang="en-US" sz="2000" dirty="0">
                <a:solidFill>
                  <a:prstClr val="black"/>
                </a:solidFill>
                <a:latin typeface="华文中宋" pitchFamily="2" charset="-122"/>
                <a:ea typeface="华文中宋" pitchFamily="2" charset="-122"/>
              </a:rPr>
              <a:t>平台于</a:t>
            </a:r>
            <a:r>
              <a:rPr lang="en-US" altLang="zh-CN" sz="2000" dirty="0">
                <a:solidFill>
                  <a:prstClr val="black"/>
                </a:solidFill>
                <a:latin typeface="华文中宋" pitchFamily="2" charset="-122"/>
                <a:ea typeface="华文中宋" pitchFamily="2" charset="-122"/>
              </a:rPr>
              <a:t>32</a:t>
            </a:r>
            <a:r>
              <a:rPr lang="zh-CN" altLang="en-US" sz="2000" dirty="0">
                <a:solidFill>
                  <a:prstClr val="black"/>
                </a:solidFill>
                <a:latin typeface="华文中宋" pitchFamily="2" charset="-122"/>
                <a:ea typeface="华文中宋" pitchFamily="2" charset="-122"/>
              </a:rPr>
              <a:t>位和</a:t>
            </a:r>
            <a:r>
              <a:rPr lang="en-US" altLang="zh-CN" sz="2000" dirty="0">
                <a:solidFill>
                  <a:prstClr val="black"/>
                </a:solidFill>
                <a:latin typeface="华文中宋" pitchFamily="2" charset="-122"/>
                <a:ea typeface="华文中宋" pitchFamily="2" charset="-122"/>
              </a:rPr>
              <a:t>64</a:t>
            </a:r>
            <a:r>
              <a:rPr lang="zh-CN" altLang="en-US" sz="2000" dirty="0">
                <a:solidFill>
                  <a:prstClr val="black"/>
                </a:solidFill>
                <a:latin typeface="华文中宋" pitchFamily="2" charset="-122"/>
                <a:ea typeface="华文中宋" pitchFamily="2" charset="-122"/>
              </a:rPr>
              <a:t>位的安装包，可在</a:t>
            </a:r>
            <a:r>
              <a:rPr lang="en-US" altLang="zh-CN" sz="2000" dirty="0" err="1">
                <a:solidFill>
                  <a:prstClr val="black"/>
                </a:solidFill>
                <a:latin typeface="华文中宋" pitchFamily="2" charset="-122"/>
                <a:ea typeface="华文中宋" pitchFamily="2" charset="-122"/>
              </a:rPr>
              <a:t>MongoDB</a:t>
            </a:r>
            <a:r>
              <a:rPr lang="zh-CN" altLang="en-US" sz="2000" dirty="0">
                <a:solidFill>
                  <a:prstClr val="black"/>
                </a:solidFill>
                <a:latin typeface="华文中宋" pitchFamily="2" charset="-122"/>
                <a:ea typeface="华文中宋" pitchFamily="2" charset="-122"/>
              </a:rPr>
              <a:t>官网下载安装包</a:t>
            </a:r>
            <a:endParaRPr lang="en-US" altLang="zh-CN" sz="2000" dirty="0">
              <a:solidFill>
                <a:prstClr val="black"/>
              </a:solidFill>
              <a:latin typeface="华文中宋" pitchFamily="2" charset="-122"/>
              <a:ea typeface="华文中宋" pitchFamily="2" charset="-122"/>
            </a:endParaRPr>
          </a:p>
          <a:p>
            <a:pPr>
              <a:lnSpc>
                <a:spcPct val="150000"/>
              </a:lnSpc>
            </a:pPr>
            <a:r>
              <a:rPr lang="zh-CN" altLang="en-US" sz="2000" dirty="0">
                <a:solidFill>
                  <a:prstClr val="black"/>
                </a:solidFill>
                <a:latin typeface="华文中宋" pitchFamily="2" charset="-122"/>
                <a:ea typeface="华文中宋" pitchFamily="2" charset="-122"/>
              </a:rPr>
              <a:t>下载地址：</a:t>
            </a:r>
            <a:r>
              <a:rPr lang="en-US" altLang="zh-CN" sz="2000" dirty="0">
                <a:solidFill>
                  <a:prstClr val="black"/>
                </a:solidFill>
                <a:latin typeface="华文中宋" pitchFamily="2" charset="-122"/>
                <a:ea typeface="华文中宋" pitchFamily="2" charset="-122"/>
                <a:hlinkClick r:id="rId2"/>
              </a:rPr>
              <a:t>http</a:t>
            </a:r>
            <a:r>
              <a:rPr lang="en-US" altLang="zh-CN" sz="2000">
                <a:solidFill>
                  <a:prstClr val="black"/>
                </a:solidFill>
                <a:latin typeface="华文中宋" pitchFamily="2" charset="-122"/>
                <a:ea typeface="华文中宋" pitchFamily="2" charset="-122"/>
                <a:hlinkClick r:id="rId2"/>
              </a:rPr>
              <a:t>://www.mongodb.org/downloads</a:t>
            </a:r>
            <a:endParaRPr lang="en-US" altLang="zh-CN" sz="2000">
              <a:solidFill>
                <a:prstClr val="black"/>
              </a:solidFill>
              <a:latin typeface="华文中宋" pitchFamily="2" charset="-122"/>
              <a:ea typeface="华文中宋" pitchFamily="2" charset="-122"/>
            </a:endParaRPr>
          </a:p>
          <a:p>
            <a:pPr>
              <a:lnSpc>
                <a:spcPct val="150000"/>
              </a:lnSpc>
            </a:pPr>
            <a:r>
              <a:rPr lang="zh-CN" altLang="en-US" sz="2000">
                <a:solidFill>
                  <a:prstClr val="black"/>
                </a:solidFill>
                <a:latin typeface="华文中宋" pitchFamily="2" charset="-122"/>
                <a:ea typeface="华文中宋" pitchFamily="2" charset="-122"/>
              </a:rPr>
              <a:t>安装步骤：</a:t>
            </a:r>
            <a:r>
              <a:rPr lang="en-US" altLang="zh-CN" sz="2000">
                <a:solidFill>
                  <a:prstClr val="black"/>
                </a:solidFill>
                <a:latin typeface="华文中宋" pitchFamily="2" charset="-122"/>
                <a:ea typeface="华文中宋" pitchFamily="2" charset="-122"/>
              </a:rPr>
              <a:t>http://dblab.xmu.edu.cn/blog/868-2/</a:t>
            </a:r>
            <a:endParaRPr lang="en-US" altLang="zh-CN" sz="2000" dirty="0">
              <a:solidFill>
                <a:prstClr val="black"/>
              </a:solidFill>
              <a:latin typeface="华文中宋" pitchFamily="2" charset="-122"/>
              <a:ea typeface="华文中宋" pitchFamily="2" charset="-122"/>
            </a:endParaRPr>
          </a:p>
        </p:txBody>
      </p:sp>
      <p:sp>
        <p:nvSpPr>
          <p:cNvPr id="5" name="矩形 4"/>
          <p:cNvSpPr/>
          <p:nvPr/>
        </p:nvSpPr>
        <p:spPr>
          <a:xfrm>
            <a:off x="827584" y="5229200"/>
            <a:ext cx="7560840" cy="11521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pPr>
            <a:r>
              <a:rPr lang="zh-CN" altLang="en-US" sz="2000" b="1" dirty="0">
                <a:solidFill>
                  <a:prstClr val="black"/>
                </a:solidFill>
                <a:latin typeface="华文中宋" pitchFamily="2" charset="-122"/>
                <a:ea typeface="华文中宋" pitchFamily="2" charset="-122"/>
              </a:rPr>
              <a:t>启动</a:t>
            </a:r>
            <a:r>
              <a:rPr lang="en-US" altLang="zh-CN" sz="2000" b="1" dirty="0" err="1">
                <a:solidFill>
                  <a:prstClr val="black"/>
                </a:solidFill>
                <a:latin typeface="华文中宋" pitchFamily="2" charset="-122"/>
                <a:ea typeface="华文中宋" pitchFamily="2" charset="-122"/>
              </a:rPr>
              <a:t>MongoDB</a:t>
            </a:r>
            <a:r>
              <a:rPr lang="zh-CN" altLang="en-US" sz="2000" b="1" dirty="0">
                <a:solidFill>
                  <a:prstClr val="black"/>
                </a:solidFill>
                <a:latin typeface="华文中宋" pitchFamily="2" charset="-122"/>
                <a:ea typeface="华文中宋" pitchFamily="2" charset="-122"/>
              </a:rPr>
              <a:t>服务</a:t>
            </a:r>
            <a:endParaRPr lang="en-US" altLang="zh-CN" sz="2000" b="1" dirty="0">
              <a:solidFill>
                <a:prstClr val="black"/>
              </a:solidFill>
              <a:latin typeface="华文中宋" pitchFamily="2" charset="-122"/>
              <a:ea typeface="华文中宋" pitchFamily="2" charset="-122"/>
            </a:endParaRPr>
          </a:p>
          <a:p>
            <a:pPr>
              <a:lnSpc>
                <a:spcPct val="150000"/>
              </a:lnSpc>
            </a:pPr>
            <a:r>
              <a:rPr lang="zh-CN" altLang="en-US" sz="2000" dirty="0">
                <a:solidFill>
                  <a:prstClr val="black"/>
                </a:solidFill>
                <a:latin typeface="华文中宋" pitchFamily="2" charset="-122"/>
                <a:ea typeface="华文中宋" pitchFamily="2" charset="-122"/>
              </a:rPr>
              <a:t>在</a:t>
            </a:r>
            <a:r>
              <a:rPr lang="en-US" altLang="zh-CN" sz="2000" dirty="0" err="1">
                <a:solidFill>
                  <a:prstClr val="black"/>
                </a:solidFill>
                <a:latin typeface="华文中宋" pitchFamily="2" charset="-122"/>
                <a:ea typeface="华文中宋" pitchFamily="2" charset="-122"/>
              </a:rPr>
              <a:t>MongoDB</a:t>
            </a:r>
            <a:r>
              <a:rPr lang="zh-CN" altLang="en-US" sz="2000" dirty="0">
                <a:solidFill>
                  <a:prstClr val="black"/>
                </a:solidFill>
                <a:latin typeface="华文中宋" pitchFamily="2" charset="-122"/>
                <a:ea typeface="华文中宋" pitchFamily="2" charset="-122"/>
              </a:rPr>
              <a:t>安装目录的</a:t>
            </a:r>
            <a:r>
              <a:rPr lang="en-US" altLang="zh-CN" sz="2000" dirty="0">
                <a:solidFill>
                  <a:prstClr val="black"/>
                </a:solidFill>
                <a:latin typeface="华文中宋" pitchFamily="2" charset="-122"/>
                <a:ea typeface="华文中宋" pitchFamily="2" charset="-122"/>
              </a:rPr>
              <a:t>bin</a:t>
            </a:r>
            <a:r>
              <a:rPr lang="zh-CN" altLang="en-US" sz="2000" dirty="0">
                <a:solidFill>
                  <a:prstClr val="black"/>
                </a:solidFill>
                <a:latin typeface="华文中宋" pitchFamily="2" charset="-122"/>
                <a:ea typeface="华文中宋" pitchFamily="2" charset="-122"/>
              </a:rPr>
              <a:t>目录下执行</a:t>
            </a:r>
            <a:r>
              <a:rPr lang="en-US" altLang="zh-CN" sz="2000" dirty="0" err="1">
                <a:solidFill>
                  <a:prstClr val="black"/>
                </a:solidFill>
                <a:latin typeface="华文中宋" pitchFamily="2" charset="-122"/>
                <a:ea typeface="华文中宋" pitchFamily="2" charset="-122"/>
              </a:rPr>
              <a:t>mongod</a:t>
            </a:r>
            <a:r>
              <a:rPr lang="zh-CN" altLang="en-US" sz="2000" dirty="0">
                <a:solidFill>
                  <a:prstClr val="black"/>
                </a:solidFill>
                <a:latin typeface="华文中宋" pitchFamily="2" charset="-122"/>
                <a:ea typeface="华文中宋" pitchFamily="2" charset="-122"/>
              </a:rPr>
              <a:t>即可</a:t>
            </a:r>
            <a:endParaRPr lang="en-US" altLang="zh-CN" sz="2000" dirty="0">
              <a:solidFill>
                <a:srgbClr val="00FF00"/>
              </a:solidFill>
              <a:latin typeface="华文中宋" pitchFamily="2" charset="-122"/>
              <a:ea typeface="华文中宋" pitchFamily="2" charset="-122"/>
            </a:endParaRPr>
          </a:p>
        </p:txBody>
      </p:sp>
      <p:sp>
        <p:nvSpPr>
          <p:cNvPr id="6" name="标题 2"/>
          <p:cNvSpPr>
            <a:spLocks noGrp="1"/>
          </p:cNvSpPr>
          <p:nvPr>
            <p:ph type="title"/>
          </p:nvPr>
        </p:nvSpPr>
        <p:spPr/>
        <p:txBody>
          <a:bodyPr/>
          <a:lstStyle/>
          <a:p>
            <a:pPr lvl="1" algn="l" rtl="0">
              <a:spcBef>
                <a:spcPct val="0"/>
              </a:spcBef>
            </a:pPr>
            <a:r>
              <a:rPr lang="en-US" altLang="zh-CN"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4.2 MongoDB</a:t>
            </a:r>
            <a:r>
              <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的安装</a:t>
            </a:r>
          </a:p>
        </p:txBody>
      </p:sp>
    </p:spTree>
    <p:extLst>
      <p:ext uri="{BB962C8B-B14F-4D97-AF65-F5344CB8AC3E}">
        <p14:creationId xmlns:p14="http://schemas.microsoft.com/office/powerpoint/2010/main" val="263357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solidFill>
                  <a:prstClr val="black"/>
                </a:solidFill>
              </a:rPr>
              <a:t>Linux</a:t>
            </a:r>
            <a:r>
              <a:rPr lang="zh-CN" altLang="en-US">
                <a:solidFill>
                  <a:prstClr val="black"/>
                </a:solidFill>
              </a:rPr>
              <a:t>平台安装</a:t>
            </a:r>
            <a:r>
              <a:rPr lang="en-US" altLang="zh-CN">
                <a:solidFill>
                  <a:prstClr val="black"/>
                </a:solidFill>
              </a:rPr>
              <a:t>MongoDB </a:t>
            </a:r>
            <a:r>
              <a:rPr lang="zh-CN" altLang="en-US">
                <a:solidFill>
                  <a:prstClr val="black"/>
                </a:solidFill>
              </a:rPr>
              <a:t>（</a:t>
            </a:r>
            <a:r>
              <a:rPr lang="en-US" altLang="zh-CN">
                <a:solidFill>
                  <a:prstClr val="black"/>
                </a:solidFill>
              </a:rPr>
              <a:t>2.6.10</a:t>
            </a:r>
            <a:r>
              <a:rPr lang="zh-CN" altLang="en-US">
                <a:solidFill>
                  <a:prstClr val="black"/>
                </a:solidFill>
              </a:rPr>
              <a:t>）</a:t>
            </a:r>
            <a:endParaRPr lang="en-US" altLang="zh-CN">
              <a:solidFill>
                <a:prstClr val="black"/>
              </a:solidFill>
            </a:endParaRPr>
          </a:p>
          <a:p>
            <a:pPr lvl="1"/>
            <a:r>
              <a:rPr lang="zh-CN" altLang="en-US"/>
              <a:t>安装方法二：需要联网</a:t>
            </a:r>
            <a:endParaRPr lang="en-US" altLang="zh-CN"/>
          </a:p>
          <a:p>
            <a:pPr lvl="1"/>
            <a:r>
              <a:rPr lang="zh-CN" altLang="en-US"/>
              <a:t>使用命令：</a:t>
            </a:r>
            <a:endParaRPr lang="en-US" altLang="zh-CN"/>
          </a:p>
          <a:p>
            <a:pPr lvl="2">
              <a:buNone/>
            </a:pPr>
            <a:r>
              <a:rPr lang="en-US" altLang="zh-CN"/>
              <a:t>sudo apt-get install mongodb</a:t>
            </a:r>
          </a:p>
          <a:p>
            <a:pPr lvl="1"/>
            <a:r>
              <a:rPr lang="zh-CN" altLang="en-US"/>
              <a:t>可下载安装</a:t>
            </a:r>
            <a:r>
              <a:rPr lang="en-US" altLang="zh-CN"/>
              <a:t>MongoDB</a:t>
            </a:r>
            <a:r>
              <a:rPr lang="zh-CN" altLang="en-US"/>
              <a:t>，默认安装的版本是</a:t>
            </a:r>
            <a:r>
              <a:rPr lang="en-US" altLang="zh-CN"/>
              <a:t>MongoDB 2.6.10</a:t>
            </a:r>
          </a:p>
          <a:p>
            <a:pPr lvl="1"/>
            <a:endParaRPr lang="en-US" altLang="zh-CN"/>
          </a:p>
          <a:p>
            <a:pPr lvl="1"/>
            <a:r>
              <a:rPr lang="zh-CN" altLang="en-US"/>
              <a:t>如果想安装更高版本</a:t>
            </a:r>
            <a:r>
              <a:rPr lang="en-US" altLang="zh-CN"/>
              <a:t>3.2.8</a:t>
            </a:r>
            <a:r>
              <a:rPr lang="zh-CN" altLang="en-US"/>
              <a:t>版，可考虑按如下步骤：</a:t>
            </a:r>
            <a:endParaRPr lang="en-US" altLang="zh-CN"/>
          </a:p>
        </p:txBody>
      </p:sp>
      <p:sp>
        <p:nvSpPr>
          <p:cNvPr id="4" name="标题 2"/>
          <p:cNvSpPr>
            <a:spLocks noGrp="1"/>
          </p:cNvSpPr>
          <p:nvPr>
            <p:ph type="title"/>
          </p:nvPr>
        </p:nvSpPr>
        <p:spPr/>
        <p:txBody>
          <a:bodyPr/>
          <a:lstStyle/>
          <a:p>
            <a:pPr lvl="1" algn="l" rtl="0">
              <a:spcBef>
                <a:spcPct val="0"/>
              </a:spcBef>
            </a:pPr>
            <a:r>
              <a:rPr lang="en-US" altLang="zh-CN"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4.2 MongoDB</a:t>
            </a:r>
            <a:r>
              <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的安装</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16024"/>
          </a:xfrm>
        </p:spPr>
        <p:txBody>
          <a:bodyPr>
            <a:normAutofit/>
          </a:bodyPr>
          <a:lstStyle/>
          <a:p>
            <a:pPr marL="365760" lvl="1" indent="-256032">
              <a:spcBef>
                <a:spcPts val="400"/>
              </a:spcBef>
              <a:buClr>
                <a:srgbClr val="C00000"/>
              </a:buClr>
              <a:buSzPct val="68000"/>
              <a:buFont typeface="Wingdings" pitchFamily="2" charset="2"/>
              <a:buChar char="u"/>
            </a:pPr>
            <a:r>
              <a:rPr lang="en-US" altLang="zh-CN">
                <a:solidFill>
                  <a:prstClr val="black"/>
                </a:solidFill>
              </a:rPr>
              <a:t>Linux</a:t>
            </a:r>
            <a:r>
              <a:rPr lang="zh-CN" altLang="en-US">
                <a:solidFill>
                  <a:prstClr val="black"/>
                </a:solidFill>
              </a:rPr>
              <a:t>平台安装</a:t>
            </a:r>
            <a:r>
              <a:rPr lang="en-US" altLang="zh-CN">
                <a:solidFill>
                  <a:prstClr val="black"/>
                </a:solidFill>
              </a:rPr>
              <a:t>MongoDB</a:t>
            </a:r>
            <a:r>
              <a:rPr lang="zh-CN" altLang="en-US">
                <a:solidFill>
                  <a:prstClr val="black"/>
                </a:solidFill>
              </a:rPr>
              <a:t>（安装</a:t>
            </a:r>
            <a:r>
              <a:rPr lang="en-US" altLang="zh-CN">
                <a:solidFill>
                  <a:prstClr val="black"/>
                </a:solidFill>
              </a:rPr>
              <a:t>3.2.8</a:t>
            </a:r>
            <a:r>
              <a:rPr lang="zh-CN" altLang="en-US">
                <a:solidFill>
                  <a:prstClr val="black"/>
                </a:solidFill>
              </a:rPr>
              <a:t>版本）</a:t>
            </a:r>
            <a:endParaRPr lang="en-US" altLang="zh-CN">
              <a:solidFill>
                <a:prstClr val="black"/>
              </a:solidFill>
            </a:endParaRPr>
          </a:p>
          <a:p>
            <a:pPr lvl="1"/>
            <a:r>
              <a:rPr lang="en-US" altLang="zh-CN"/>
              <a:t>1</a:t>
            </a:r>
            <a:r>
              <a:rPr lang="zh-CN" altLang="en-US"/>
              <a:t>、输入以下命令：</a:t>
            </a:r>
            <a:endParaRPr lang="en-US" altLang="zh-CN"/>
          </a:p>
          <a:p>
            <a:pPr lvl="2" indent="0">
              <a:buNone/>
            </a:pPr>
            <a:r>
              <a:rPr lang="en-US" altLang="zh-CN"/>
              <a:t>sudo apt-key adv --keyserver hkp://keyserver.ubuntu.com:80 --recv EA312927</a:t>
            </a:r>
          </a:p>
          <a:p>
            <a:pPr lvl="2" indent="0">
              <a:buNone/>
            </a:pPr>
            <a:endParaRPr lang="en-US" altLang="zh-CN"/>
          </a:p>
          <a:p>
            <a:pPr lvl="2" indent="0">
              <a:buNone/>
            </a:pPr>
            <a:r>
              <a:rPr lang="en-US" altLang="zh-CN"/>
              <a:t>echo "deb http://repo.mongodb.org/apt/ubuntu trusty/mongodb-org/3.2 multiverse" | sudo tee /etc/apt/sources.list.d/mongodb-org-3.2.list</a:t>
            </a:r>
          </a:p>
          <a:p>
            <a:pPr lvl="2" indent="0">
              <a:buNone/>
            </a:pPr>
            <a:endParaRPr lang="en-US" altLang="zh-CN"/>
          </a:p>
          <a:p>
            <a:pPr lvl="2" indent="0">
              <a:buNone/>
            </a:pPr>
            <a:r>
              <a:rPr lang="en-US" altLang="zh-CN">
                <a:solidFill>
                  <a:srgbClr val="FF0000"/>
                </a:solidFill>
              </a:rPr>
              <a:t>sudo apt-get update</a:t>
            </a:r>
          </a:p>
          <a:p>
            <a:pPr lvl="1"/>
            <a:r>
              <a:rPr lang="zh-CN" altLang="en-US"/>
              <a:t>出错见下页</a:t>
            </a:r>
            <a:endParaRPr lang="en-US" altLang="zh-CN"/>
          </a:p>
          <a:p>
            <a:pPr lvl="1"/>
            <a:r>
              <a:rPr lang="en-US" altLang="zh-CN"/>
              <a:t>2</a:t>
            </a:r>
            <a:r>
              <a:rPr lang="zh-CN" altLang="en-US"/>
              <a:t>、成功后再执行：</a:t>
            </a:r>
            <a:endParaRPr lang="en-US" altLang="zh-CN"/>
          </a:p>
          <a:p>
            <a:pPr lvl="1"/>
            <a:r>
              <a:rPr lang="en-US" altLang="zh-CN"/>
              <a:t>                  sudo apt-get install -y mongodb-org --allow-unauthenticated</a:t>
            </a:r>
          </a:p>
          <a:p>
            <a:pPr lvl="1"/>
            <a:endParaRPr lang="en-US" altLang="zh-CN"/>
          </a:p>
          <a:p>
            <a:pPr lvl="1"/>
            <a:endParaRPr lang="zh-CN" altLang="en-US"/>
          </a:p>
        </p:txBody>
      </p:sp>
      <p:sp>
        <p:nvSpPr>
          <p:cNvPr id="3" name="标题 2"/>
          <p:cNvSpPr>
            <a:spLocks noGrp="1"/>
          </p:cNvSpPr>
          <p:nvPr>
            <p:ph type="title"/>
          </p:nvPr>
        </p:nvSpPr>
        <p:spPr/>
        <p:txBody>
          <a:bodyPr/>
          <a:lstStyle/>
          <a:p>
            <a:r>
              <a:rPr lang="en-US" altLang="zh-CN"/>
              <a:t>4.2 MongoDB</a:t>
            </a:r>
            <a:r>
              <a:rPr lang="zh-CN" altLang="en-US"/>
              <a:t>的安装</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88032"/>
          </a:xfrm>
        </p:spPr>
        <p:txBody>
          <a:bodyPr>
            <a:normAutofit fontScale="85000" lnSpcReduction="20000"/>
          </a:bodyPr>
          <a:lstStyle/>
          <a:p>
            <a:pPr marL="109728"/>
            <a:r>
              <a:rPr lang="zh-CN" altLang="en-US"/>
              <a:t>在运行</a:t>
            </a:r>
            <a:r>
              <a:rPr lang="en-US" altLang="zh-CN"/>
              <a:t>sudo apt-get update</a:t>
            </a:r>
            <a:r>
              <a:rPr lang="zh-CN" altLang="en-US"/>
              <a:t>时出错</a:t>
            </a:r>
            <a:endParaRPr lang="en-US" altLang="zh-CN"/>
          </a:p>
          <a:p>
            <a:pPr marL="365760" lvl="1"/>
            <a:r>
              <a:rPr lang="zh-CN" altLang="en-US"/>
              <a:t>错误一：</a:t>
            </a:r>
            <a:endParaRPr lang="en-US" altLang="zh-CN"/>
          </a:p>
          <a:p>
            <a:pPr marL="603504" lvl="2" indent="0">
              <a:spcBef>
                <a:spcPts val="400"/>
              </a:spcBef>
              <a:buClr>
                <a:srgbClr val="C00000"/>
              </a:buClr>
              <a:buSzPct val="68000"/>
              <a:buNone/>
            </a:pPr>
            <a:r>
              <a:rPr lang="en-US" altLang="zh-CN"/>
              <a:t>Reading package lists... Done E: Problem executing scripts APT::Update::Post-Invoke-Success 'if /usr/bin/test -w /var/cache/app-info -a -e /usr/bin/appstreamcli; then appstreamcli refresh &gt; /dev/null; fi' E: Sub-process returned an error code</a:t>
            </a:r>
          </a:p>
          <a:p>
            <a:pPr marL="365760" lvl="1" indent="-256032">
              <a:spcBef>
                <a:spcPts val="400"/>
              </a:spcBef>
              <a:buClr>
                <a:srgbClr val="C00000"/>
              </a:buClr>
              <a:buSzPct val="68000"/>
            </a:pPr>
            <a:r>
              <a:rPr lang="zh-CN" altLang="en-US"/>
              <a:t>解决方法</a:t>
            </a:r>
            <a:endParaRPr lang="en-US" altLang="zh-CN"/>
          </a:p>
          <a:p>
            <a:pPr marL="603504" lvl="2" indent="-256032">
              <a:spcBef>
                <a:spcPts val="400"/>
              </a:spcBef>
              <a:buClr>
                <a:srgbClr val="C00000"/>
              </a:buClr>
              <a:buSzPct val="68000"/>
              <a:buNone/>
            </a:pPr>
            <a:r>
              <a:rPr lang="zh-CN" altLang="en-US"/>
              <a:t>依次执行以下命令</a:t>
            </a:r>
            <a:endParaRPr lang="en-US" altLang="zh-CN"/>
          </a:p>
          <a:p>
            <a:pPr marL="603504" lvl="2" indent="-256032">
              <a:spcBef>
                <a:spcPts val="400"/>
              </a:spcBef>
              <a:buClr>
                <a:srgbClr val="C00000"/>
              </a:buClr>
              <a:buSzPct val="68000"/>
              <a:buNone/>
            </a:pPr>
            <a:r>
              <a:rPr lang="en-US" altLang="zh-CN"/>
              <a:t>sudo pkill -KILL appstreamcli</a:t>
            </a:r>
          </a:p>
          <a:p>
            <a:pPr marL="603504" lvl="2" indent="-256032">
              <a:spcBef>
                <a:spcPts val="400"/>
              </a:spcBef>
              <a:buClr>
                <a:srgbClr val="C00000"/>
              </a:buClr>
              <a:buSzPct val="68000"/>
              <a:buNone/>
            </a:pPr>
            <a:endParaRPr lang="en-US" altLang="zh-CN"/>
          </a:p>
          <a:p>
            <a:pPr marL="603504" lvl="2" indent="-256032">
              <a:spcBef>
                <a:spcPts val="400"/>
              </a:spcBef>
              <a:buClr>
                <a:srgbClr val="C00000"/>
              </a:buClr>
              <a:buSzPct val="68000"/>
              <a:buNone/>
            </a:pPr>
            <a:r>
              <a:rPr lang="en-US" altLang="zh-CN"/>
              <a:t>wget -P /tmp https://launchpad.net/ubuntu/+archive/primary/+files/appstream_0.9.4-1ubuntu1_amd64.deb https://launchpad.net/ubuntu/+archive/primary/+files/libappstream3_0.9.4-1ubuntu1_amd64.deb</a:t>
            </a:r>
          </a:p>
          <a:p>
            <a:pPr marL="603504" lvl="2" indent="-256032">
              <a:spcBef>
                <a:spcPts val="400"/>
              </a:spcBef>
              <a:buClr>
                <a:srgbClr val="C00000"/>
              </a:buClr>
              <a:buSzPct val="68000"/>
              <a:buNone/>
            </a:pPr>
            <a:endParaRPr lang="en-US" altLang="zh-CN"/>
          </a:p>
          <a:p>
            <a:pPr marL="603504" lvl="2" indent="-256032">
              <a:spcBef>
                <a:spcPts val="400"/>
              </a:spcBef>
              <a:buClr>
                <a:srgbClr val="C00000"/>
              </a:buClr>
              <a:buSzPct val="68000"/>
              <a:buNone/>
            </a:pPr>
            <a:r>
              <a:rPr lang="en-US" altLang="zh-CN"/>
              <a:t>sudo dpkg -i /tmp/appstream_0.9.4-1ubuntu1_amd64.deb /tmp/libappstream3_0.9.4-1ubuntu1_amd64.deb</a:t>
            </a:r>
          </a:p>
          <a:p>
            <a:pPr marL="365760" lvl="1" indent="-256032">
              <a:spcBef>
                <a:spcPts val="400"/>
              </a:spcBef>
              <a:buClr>
                <a:srgbClr val="C00000"/>
              </a:buClr>
              <a:buSzPct val="68000"/>
            </a:pPr>
            <a:endParaRPr lang="en-US" altLang="zh-CN"/>
          </a:p>
          <a:p>
            <a:pPr marL="365760" lvl="1" indent="-256032">
              <a:spcBef>
                <a:spcPts val="400"/>
              </a:spcBef>
              <a:buClr>
                <a:srgbClr val="C00000"/>
              </a:buClr>
              <a:buSzPct val="68000"/>
            </a:pPr>
            <a:r>
              <a:rPr lang="zh-CN" altLang="en-US"/>
              <a:t>                                             执行完上述命令之后再次运行</a:t>
            </a:r>
            <a:r>
              <a:rPr lang="en-US" altLang="zh-CN"/>
              <a:t>sudo apt-get update</a:t>
            </a:r>
            <a:endParaRPr lang="zh-CN" altLang="en-US"/>
          </a:p>
        </p:txBody>
      </p:sp>
      <p:sp>
        <p:nvSpPr>
          <p:cNvPr id="3" name="标题 2"/>
          <p:cNvSpPr>
            <a:spLocks noGrp="1"/>
          </p:cNvSpPr>
          <p:nvPr>
            <p:ph type="title"/>
          </p:nvPr>
        </p:nvSpPr>
        <p:spPr/>
        <p:txBody>
          <a:bodyPr/>
          <a:lstStyle/>
          <a:p>
            <a:r>
              <a:rPr lang="en-US" altLang="zh-CN"/>
              <a:t>4.2 MongoDB</a:t>
            </a:r>
            <a:r>
              <a:rPr lang="zh-CN" altLang="en-US"/>
              <a:t>的安装</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5896A20-7C93-411C-ADC6-41099C520A22}"/>
              </a:ext>
            </a:extLst>
          </p:cNvPr>
          <p:cNvSpPr>
            <a:spLocks noGrp="1"/>
          </p:cNvSpPr>
          <p:nvPr>
            <p:ph idx="1"/>
          </p:nvPr>
        </p:nvSpPr>
        <p:spPr>
          <a:xfrm>
            <a:off x="461136" y="548680"/>
            <a:ext cx="8435280" cy="4525963"/>
          </a:xfrm>
        </p:spPr>
        <p:txBody>
          <a:bodyPr/>
          <a:lstStyle/>
          <a:p>
            <a:pPr marL="109728"/>
            <a:r>
              <a:rPr lang="zh-CN" altLang="en-US"/>
              <a:t>在运行</a:t>
            </a:r>
            <a:r>
              <a:rPr lang="en-US" altLang="zh-CN"/>
              <a:t>sudo apt-get update</a:t>
            </a:r>
            <a:r>
              <a:rPr lang="zh-CN" altLang="en-US"/>
              <a:t>时出错</a:t>
            </a:r>
            <a:endParaRPr lang="en-US" altLang="zh-CN"/>
          </a:p>
          <a:p>
            <a:pPr marL="365760" lvl="1"/>
            <a:r>
              <a:rPr lang="en-US" altLang="zh-CN"/>
              <a:t>	</a:t>
            </a:r>
            <a:r>
              <a:rPr lang="zh-CN" altLang="en-US"/>
              <a:t>错误二：</a:t>
            </a:r>
            <a:endParaRPr lang="en-US" altLang="zh-CN"/>
          </a:p>
          <a:p>
            <a:pPr marL="365760" lvl="1"/>
            <a:endParaRPr lang="en-US" altLang="zh-CN"/>
          </a:p>
          <a:p>
            <a:pPr marL="365760" lvl="1"/>
            <a:endParaRPr lang="en-US" altLang="zh-CN"/>
          </a:p>
          <a:p>
            <a:pPr marL="365760" lvl="1"/>
            <a:endParaRPr lang="en-US" altLang="zh-CN"/>
          </a:p>
          <a:p>
            <a:pPr marL="365760" lvl="1"/>
            <a:endParaRPr lang="en-US" altLang="zh-CN"/>
          </a:p>
          <a:p>
            <a:pPr marL="365760" lvl="1"/>
            <a:r>
              <a:rPr lang="zh-CN" altLang="en-US"/>
              <a:t>解决方法</a:t>
            </a:r>
          </a:p>
          <a:p>
            <a:pPr marL="365760" lvl="1"/>
            <a:r>
              <a:rPr lang="en-US" altLang="zh-CN" sz="1400"/>
              <a:t>           sudo apt-key adv –keyserver hkp://keyserver.ubuntu.com:80 –recv D68FA50FEA312927</a:t>
            </a:r>
          </a:p>
          <a:p>
            <a:pPr marL="365760" lvl="1"/>
            <a:endParaRPr lang="en-US" altLang="zh-CN"/>
          </a:p>
          <a:p>
            <a:endParaRPr lang="zh-CN" altLang="en-US"/>
          </a:p>
        </p:txBody>
      </p:sp>
      <p:sp>
        <p:nvSpPr>
          <p:cNvPr id="3" name="标题 2">
            <a:extLst>
              <a:ext uri="{FF2B5EF4-FFF2-40B4-BE49-F238E27FC236}">
                <a16:creationId xmlns:a16="http://schemas.microsoft.com/office/drawing/2014/main" id="{A29B4676-3FF1-4D0C-9B16-8D01AC53EE74}"/>
              </a:ext>
            </a:extLst>
          </p:cNvPr>
          <p:cNvSpPr>
            <a:spLocks noGrp="1"/>
          </p:cNvSpPr>
          <p:nvPr>
            <p:ph type="title"/>
          </p:nvPr>
        </p:nvSpPr>
        <p:spPr/>
        <p:txBody>
          <a:bodyPr/>
          <a:lstStyle/>
          <a:p>
            <a:endParaRPr lang="zh-CN" altLang="en-US"/>
          </a:p>
        </p:txBody>
      </p:sp>
      <p:pic>
        <p:nvPicPr>
          <p:cNvPr id="7" name="图片 6">
            <a:extLst>
              <a:ext uri="{FF2B5EF4-FFF2-40B4-BE49-F238E27FC236}">
                <a16:creationId xmlns:a16="http://schemas.microsoft.com/office/drawing/2014/main" id="{4D213EC6-D569-424A-8FAB-13FF3F2D3515}"/>
              </a:ext>
            </a:extLst>
          </p:cNvPr>
          <p:cNvPicPr>
            <a:picLocks noChangeAspect="1"/>
          </p:cNvPicPr>
          <p:nvPr/>
        </p:nvPicPr>
        <p:blipFill>
          <a:blip r:embed="rId2"/>
          <a:stretch>
            <a:fillRect/>
          </a:stretch>
        </p:blipFill>
        <p:spPr>
          <a:xfrm>
            <a:off x="775307" y="1826915"/>
            <a:ext cx="7439025" cy="1419225"/>
          </a:xfrm>
          <a:prstGeom prst="rect">
            <a:avLst/>
          </a:prstGeom>
        </p:spPr>
      </p:pic>
    </p:spTree>
    <p:extLst>
      <p:ext uri="{BB962C8B-B14F-4D97-AF65-F5344CB8AC3E}">
        <p14:creationId xmlns:p14="http://schemas.microsoft.com/office/powerpoint/2010/main" val="1709001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755984"/>
          </a:xfrm>
        </p:spPr>
        <p:txBody>
          <a:bodyPr>
            <a:normAutofit fontScale="85000" lnSpcReduction="20000"/>
          </a:bodyPr>
          <a:lstStyle/>
          <a:p>
            <a:pPr marL="109728"/>
            <a:r>
              <a:rPr lang="zh-CN" altLang="en-US"/>
              <a:t>在运行</a:t>
            </a:r>
            <a:r>
              <a:rPr lang="en-US" altLang="zh-CN"/>
              <a:t>sudo apt-get update</a:t>
            </a:r>
            <a:r>
              <a:rPr lang="zh-CN" altLang="en-US"/>
              <a:t>时出错</a:t>
            </a:r>
            <a:endParaRPr lang="en-US" altLang="zh-CN"/>
          </a:p>
          <a:p>
            <a:pPr marL="365760" lvl="1"/>
            <a:r>
              <a:rPr lang="zh-CN" altLang="en-US"/>
              <a:t>错误三：</a:t>
            </a:r>
            <a:endParaRPr lang="en-US" altLang="zh-CN"/>
          </a:p>
          <a:p>
            <a:pPr marL="237744" lvl="2" indent="457200">
              <a:buNone/>
            </a:pPr>
            <a:r>
              <a:rPr lang="en-US" altLang="zh-CN"/>
              <a:t>···</a:t>
            </a:r>
          </a:p>
          <a:p>
            <a:pPr marL="237744" lvl="2" indent="457200">
              <a:buNone/>
            </a:pPr>
            <a:r>
              <a:rPr lang="en-US" altLang="zh-CN"/>
              <a:t>update completed, but some metadata was ignored due to errors.</a:t>
            </a:r>
          </a:p>
          <a:p>
            <a:pPr marL="237744" lvl="2" indent="457200">
              <a:buNone/>
            </a:pPr>
            <a:r>
              <a:rPr lang="en-US" altLang="zh-CN"/>
              <a:t>E: </a:t>
            </a:r>
            <a:r>
              <a:rPr lang="zh-CN" altLang="en-US"/>
              <a:t>无法获得锁 </a:t>
            </a:r>
            <a:r>
              <a:rPr lang="en-US" altLang="zh-CN"/>
              <a:t>/var/lib/dpkg/lock – open (11: </a:t>
            </a:r>
            <a:r>
              <a:rPr lang="zh-CN" altLang="en-US"/>
              <a:t>资源暂时不可用</a:t>
            </a:r>
            <a:r>
              <a:rPr lang="en-US" altLang="zh-CN"/>
              <a:t>)</a:t>
            </a:r>
          </a:p>
          <a:p>
            <a:pPr marL="237744" lvl="2" indent="457200">
              <a:buNone/>
            </a:pPr>
            <a:r>
              <a:rPr lang="en-US" altLang="zh-CN"/>
              <a:t>E: </a:t>
            </a:r>
            <a:r>
              <a:rPr lang="zh-CN" altLang="en-US"/>
              <a:t>无法锁定管理目录</a:t>
            </a:r>
            <a:r>
              <a:rPr lang="en-US" altLang="zh-CN"/>
              <a:t>(/var/lib/dpkg/)</a:t>
            </a:r>
            <a:r>
              <a:rPr lang="zh-CN" altLang="en-US"/>
              <a:t>，是否有其他进程正占用它？</a:t>
            </a:r>
            <a:endParaRPr lang="en-US" altLang="zh-CN"/>
          </a:p>
          <a:p>
            <a:pPr marL="237744" lvl="2" indent="457200">
              <a:buNone/>
            </a:pPr>
            <a:r>
              <a:rPr lang="en-US" altLang="zh-CN"/>
              <a:t>···</a:t>
            </a:r>
          </a:p>
          <a:p>
            <a:pPr marL="0" lvl="1" indent="0"/>
            <a:br>
              <a:rPr lang="en-US" altLang="zh-CN"/>
            </a:br>
            <a:r>
              <a:rPr lang="zh-CN" altLang="en-US"/>
              <a:t>解决方法</a:t>
            </a:r>
            <a:endParaRPr lang="en-US" altLang="zh-CN"/>
          </a:p>
          <a:p>
            <a:pPr lvl="2">
              <a:buNone/>
            </a:pPr>
            <a:r>
              <a:rPr lang="zh-CN" altLang="en-US"/>
              <a:t>依次输入以下三条命令：</a:t>
            </a:r>
          </a:p>
          <a:p>
            <a:pPr lvl="2">
              <a:buNone/>
            </a:pPr>
            <a:r>
              <a:rPr lang="en-US" altLang="zh-CN"/>
              <a:t>sudo rm /var/cache/apt/archives/lock</a:t>
            </a:r>
          </a:p>
          <a:p>
            <a:pPr lvl="2">
              <a:buNone/>
            </a:pPr>
            <a:r>
              <a:rPr lang="en-US" altLang="zh-CN"/>
              <a:t>sudo rm /var/lib/dpkg/lock</a:t>
            </a:r>
          </a:p>
          <a:p>
            <a:pPr lvl="2">
              <a:buNone/>
            </a:pPr>
            <a:r>
              <a:rPr lang="en-US" altLang="zh-CN"/>
              <a:t>sudo apt-get update</a:t>
            </a:r>
          </a:p>
          <a:p>
            <a:endParaRPr lang="zh-CN" altLang="en-US"/>
          </a:p>
        </p:txBody>
      </p:sp>
      <p:sp>
        <p:nvSpPr>
          <p:cNvPr id="3" name="标题 2"/>
          <p:cNvSpPr>
            <a:spLocks noGrp="1"/>
          </p:cNvSpPr>
          <p:nvPr>
            <p:ph type="title"/>
          </p:nvPr>
        </p:nvSpPr>
        <p:spPr/>
        <p:txBody>
          <a:bodyPr/>
          <a:lstStyle/>
          <a:p>
            <a:r>
              <a:rPr lang="en-US" altLang="zh-CN"/>
              <a:t>4.2 MongoDB</a:t>
            </a:r>
            <a:r>
              <a:rPr lang="zh-CN" altLang="en-US"/>
              <a:t>的安装</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安装完成后</a:t>
            </a:r>
            <a:endParaRPr lang="en-US" altLang="zh-CN"/>
          </a:p>
          <a:p>
            <a:pPr lvl="1"/>
            <a:r>
              <a:rPr lang="zh-CN" altLang="en-US"/>
              <a:t>启动和关闭</a:t>
            </a:r>
            <a:r>
              <a:rPr lang="en-US" altLang="zh-CN"/>
              <a:t>mongodb</a:t>
            </a:r>
            <a:r>
              <a:rPr lang="zh-CN" altLang="en-US"/>
              <a:t>命令如下：</a:t>
            </a:r>
          </a:p>
          <a:p>
            <a:pPr lvl="1"/>
            <a:r>
              <a:rPr lang="en-US" altLang="zh-CN"/>
              <a:t>sudo service mongodb start</a:t>
            </a:r>
          </a:p>
          <a:p>
            <a:pPr lvl="1"/>
            <a:r>
              <a:rPr lang="en-US" altLang="zh-CN"/>
              <a:t>sudo service mongodb stop</a:t>
            </a:r>
          </a:p>
          <a:p>
            <a:endParaRPr lang="zh-CN" altLang="en-US"/>
          </a:p>
        </p:txBody>
      </p:sp>
      <p:sp>
        <p:nvSpPr>
          <p:cNvPr id="3" name="标题 2"/>
          <p:cNvSpPr>
            <a:spLocks noGrp="1"/>
          </p:cNvSpPr>
          <p:nvPr>
            <p:ph type="title"/>
          </p:nvPr>
        </p:nvSpPr>
        <p:spPr/>
        <p:txBody>
          <a:bodyPr/>
          <a:lstStyle/>
          <a:p>
            <a:r>
              <a:rPr lang="en-US" altLang="zh-CN"/>
              <a:t>4.2 MongoDB</a:t>
            </a:r>
            <a:r>
              <a:rPr lang="zh-CN" altLang="en-US"/>
              <a:t>的安装</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268760"/>
            <a:ext cx="8820472" cy="4968552"/>
          </a:xfrm>
        </p:spPr>
        <p:txBody>
          <a:bodyPr>
            <a:normAutofit fontScale="70000" lnSpcReduction="20000"/>
          </a:bodyPr>
          <a:lstStyle/>
          <a:p>
            <a:pPr indent="0"/>
            <a:r>
              <a:rPr lang="zh-CN" altLang="en-US"/>
              <a:t>输入“</a:t>
            </a:r>
            <a:r>
              <a:rPr lang="en-US" altLang="zh-CN"/>
              <a:t>sudo service mongodb start”</a:t>
            </a:r>
            <a:r>
              <a:rPr lang="zh-CN" altLang="en-US"/>
              <a:t>启动</a:t>
            </a:r>
            <a:r>
              <a:rPr lang="en-US" altLang="zh-CN"/>
              <a:t>mongodb</a:t>
            </a:r>
            <a:r>
              <a:rPr lang="zh-CN" altLang="en-US"/>
              <a:t>出错</a:t>
            </a:r>
            <a:endParaRPr lang="en-US" altLang="zh-CN"/>
          </a:p>
          <a:p>
            <a:pPr lvl="1" indent="0"/>
            <a:r>
              <a:rPr lang="en-US" altLang="zh-CN"/>
              <a:t>Failed to start mongod.service: Unit not found</a:t>
            </a:r>
          </a:p>
          <a:p>
            <a:pPr indent="0"/>
            <a:r>
              <a:rPr lang="zh-CN" altLang="en-US"/>
              <a:t>解决方法</a:t>
            </a:r>
            <a:endParaRPr lang="en-US" altLang="zh-CN"/>
          </a:p>
          <a:p>
            <a:pPr lvl="1" indent="0"/>
            <a:r>
              <a:rPr lang="en-US" altLang="zh-CN"/>
              <a:t>1</a:t>
            </a:r>
            <a:r>
              <a:rPr lang="zh-CN" altLang="en-US"/>
              <a:t>、使用</a:t>
            </a:r>
            <a:r>
              <a:rPr lang="en-US" altLang="zh-CN"/>
              <a:t>vim</a:t>
            </a:r>
            <a:r>
              <a:rPr lang="zh-CN" altLang="en-US"/>
              <a:t>编辑器创建配置文件</a:t>
            </a:r>
          </a:p>
          <a:p>
            <a:pPr lvl="1" indent="0"/>
            <a:r>
              <a:rPr lang="en-US" altLang="zh-CN"/>
              <a:t>sudo vim /etc/systemd/system/mongodb.service</a:t>
            </a:r>
          </a:p>
          <a:p>
            <a:pPr lvl="1" indent="0"/>
            <a:r>
              <a:rPr lang="en-US" altLang="zh-CN"/>
              <a:t>2</a:t>
            </a:r>
            <a:r>
              <a:rPr lang="zh-CN" altLang="en-US"/>
              <a:t>、在该配置文件中添加如下内容：</a:t>
            </a:r>
          </a:p>
          <a:p>
            <a:pPr lvl="1" indent="0"/>
            <a:r>
              <a:rPr lang="en-US" altLang="zh-CN"/>
              <a:t>[Unit] </a:t>
            </a:r>
          </a:p>
          <a:p>
            <a:pPr lvl="1" indent="0"/>
            <a:r>
              <a:rPr lang="en-US" altLang="zh-CN"/>
              <a:t>Description=High-performance, schema-free document-oriented database</a:t>
            </a:r>
          </a:p>
          <a:p>
            <a:pPr lvl="1" indent="0"/>
            <a:r>
              <a:rPr lang="en-US" altLang="zh-CN"/>
              <a:t> After=network.target</a:t>
            </a:r>
          </a:p>
          <a:p>
            <a:pPr lvl="1" indent="0"/>
            <a:r>
              <a:rPr lang="en-US" altLang="zh-CN"/>
              <a:t> [Service] </a:t>
            </a:r>
          </a:p>
          <a:p>
            <a:pPr lvl="1" indent="0"/>
            <a:r>
              <a:rPr lang="en-US" altLang="zh-CN"/>
              <a:t>User=mongodb </a:t>
            </a:r>
          </a:p>
          <a:p>
            <a:pPr lvl="1" indent="0"/>
            <a:r>
              <a:rPr lang="en-US" altLang="zh-CN"/>
              <a:t>ExecStart=/usr/bin/mongod --quiet --config /etc/mongod.conf </a:t>
            </a:r>
          </a:p>
          <a:p>
            <a:pPr lvl="1" indent="0"/>
            <a:r>
              <a:rPr lang="en-US" altLang="zh-CN"/>
              <a:t>[Install]</a:t>
            </a:r>
          </a:p>
          <a:p>
            <a:pPr lvl="1" indent="0"/>
            <a:r>
              <a:rPr lang="en-US" altLang="zh-CN"/>
              <a:t> WantedBy=multi-user.target </a:t>
            </a:r>
          </a:p>
          <a:p>
            <a:pPr lvl="1" indent="0"/>
            <a:r>
              <a:rPr lang="zh-CN" altLang="en-US"/>
              <a:t>保存退出</a:t>
            </a:r>
            <a:r>
              <a:rPr lang="en-US" altLang="zh-CN"/>
              <a:t>vim</a:t>
            </a:r>
            <a:r>
              <a:rPr lang="zh-CN" altLang="en-US"/>
              <a:t>编辑器</a:t>
            </a:r>
          </a:p>
          <a:p>
            <a:pPr lvl="1"/>
            <a:endParaRPr lang="zh-CN" altLang="en-US"/>
          </a:p>
        </p:txBody>
      </p:sp>
      <p:sp>
        <p:nvSpPr>
          <p:cNvPr id="3" name="标题 2"/>
          <p:cNvSpPr>
            <a:spLocks noGrp="1"/>
          </p:cNvSpPr>
          <p:nvPr>
            <p:ph type="title"/>
          </p:nvPr>
        </p:nvSpPr>
        <p:spPr/>
        <p:txBody>
          <a:bodyPr/>
          <a:lstStyle/>
          <a:p>
            <a:r>
              <a:rPr lang="en-US" altLang="zh-CN"/>
              <a:t>4.2 MongoDB</a:t>
            </a:r>
            <a:r>
              <a:rPr lang="zh-CN" altLang="en-US"/>
              <a:t>的安装</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a:t>解决方法</a:t>
            </a:r>
            <a:endParaRPr lang="en-US" altLang="zh-CN"/>
          </a:p>
          <a:p>
            <a:pPr lvl="1"/>
            <a:r>
              <a:rPr lang="en-US" altLang="zh-CN"/>
              <a:t>3</a:t>
            </a:r>
            <a:r>
              <a:rPr lang="zh-CN" altLang="en-US"/>
              <a:t>、再次尝试</a:t>
            </a:r>
            <a:endParaRPr lang="en-US" altLang="zh-CN"/>
          </a:p>
          <a:p>
            <a:pPr lvl="1"/>
            <a:r>
              <a:rPr lang="en-US" altLang="zh-CN"/>
              <a:t>sudo service mongodb start</a:t>
            </a:r>
          </a:p>
          <a:p>
            <a:pPr lvl="1"/>
            <a:r>
              <a:rPr lang="en-US" altLang="zh-CN"/>
              <a:t>mongo</a:t>
            </a:r>
          </a:p>
          <a:p>
            <a:pPr lvl="1"/>
            <a:r>
              <a:rPr lang="zh-CN" altLang="en-US"/>
              <a:t>如果</a:t>
            </a:r>
            <a:r>
              <a:rPr lang="en-US" altLang="zh-CN"/>
              <a:t>mongo</a:t>
            </a:r>
            <a:r>
              <a:rPr lang="zh-CN" altLang="en-US"/>
              <a:t>提示连不上，尝试重启</a:t>
            </a:r>
            <a:r>
              <a:rPr lang="en-US" altLang="zh-CN"/>
              <a:t>linux</a:t>
            </a:r>
            <a:r>
              <a:rPr lang="zh-CN" altLang="en-US"/>
              <a:t>后再试一次上述语句</a:t>
            </a:r>
            <a:endParaRPr lang="en-US" altLang="zh-CN"/>
          </a:p>
          <a:p>
            <a:pPr lvl="1"/>
            <a:endParaRPr lang="en-US" altLang="zh-CN"/>
          </a:p>
          <a:p>
            <a:pPr lvl="1"/>
            <a:r>
              <a:rPr lang="zh-CN" altLang="en-US"/>
              <a:t>或输入以下指令</a:t>
            </a:r>
            <a:endParaRPr lang="en-US" altLang="zh-CN"/>
          </a:p>
          <a:p>
            <a:pPr lvl="1"/>
            <a:r>
              <a:rPr lang="en-US" altLang="zh-CN"/>
              <a:t>sudo systemctl start mongodb</a:t>
            </a:r>
          </a:p>
          <a:p>
            <a:pPr lvl="1"/>
            <a:r>
              <a:rPr lang="en-US" altLang="zh-CN"/>
              <a:t>sudo systemctl status mongodb </a:t>
            </a:r>
          </a:p>
          <a:p>
            <a:pPr lvl="1"/>
            <a:r>
              <a:rPr lang="en-US" altLang="zh-CN"/>
              <a:t>sudo systemctl enable mongodb</a:t>
            </a:r>
          </a:p>
          <a:p>
            <a:pPr lvl="1"/>
            <a:r>
              <a:rPr lang="en-US" altLang="zh-CN"/>
              <a:t>sudo service mongodb start</a:t>
            </a:r>
          </a:p>
          <a:p>
            <a:pPr lvl="1"/>
            <a:endParaRPr lang="zh-CN" altLang="en-US"/>
          </a:p>
        </p:txBody>
      </p:sp>
      <p:sp>
        <p:nvSpPr>
          <p:cNvPr id="3" name="标题 2"/>
          <p:cNvSpPr>
            <a:spLocks noGrp="1"/>
          </p:cNvSpPr>
          <p:nvPr>
            <p:ph type="title"/>
          </p:nvPr>
        </p:nvSpPr>
        <p:spPr/>
        <p:txBody>
          <a:bodyPr/>
          <a:lstStyle/>
          <a:p>
            <a:r>
              <a:rPr lang="en-US" altLang="zh-CN"/>
              <a:t>4.2 MongoDB</a:t>
            </a:r>
            <a:r>
              <a:rPr lang="zh-CN" altLang="en-US"/>
              <a:t>的安装</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lstStyle/>
          <a:p>
            <a:pPr marL="365760" lvl="1" indent="-256032">
              <a:spcBef>
                <a:spcPts val="400"/>
              </a:spcBef>
              <a:buClr>
                <a:srgbClr val="C00000"/>
              </a:buClr>
              <a:buSzPct val="68000"/>
              <a:buFont typeface="Wingdings" pitchFamily="2" charset="2"/>
              <a:buChar char="u"/>
            </a:pPr>
            <a:r>
              <a:rPr lang="zh-CN" altLang="en-US"/>
              <a:t>通过</a:t>
            </a:r>
            <a:r>
              <a:rPr lang="en-US" altLang="zh-CN"/>
              <a:t>apt-get</a:t>
            </a:r>
            <a:r>
              <a:rPr lang="zh-CN" altLang="en-US"/>
              <a:t>方法下载安装</a:t>
            </a:r>
            <a:r>
              <a:rPr lang="en-US" altLang="zh-CN"/>
              <a:t>MongoDB </a:t>
            </a:r>
            <a:r>
              <a:rPr lang="zh-CN" altLang="en-US"/>
              <a:t>，系统会自动指定安装路径和默认的</a:t>
            </a:r>
            <a:r>
              <a:rPr lang="en-US" altLang="zh-CN"/>
              <a:t>MongoDB</a:t>
            </a:r>
            <a:r>
              <a:rPr lang="zh-CN" altLang="en-US"/>
              <a:t>数据库的存放位置</a:t>
            </a:r>
            <a:endParaRPr lang="en-US" altLang="zh-CN"/>
          </a:p>
          <a:p>
            <a:pPr marL="365760" lvl="1" indent="-256032">
              <a:spcBef>
                <a:spcPts val="400"/>
              </a:spcBef>
              <a:buClr>
                <a:srgbClr val="C00000"/>
              </a:buClr>
              <a:buSzPct val="68000"/>
              <a:buFont typeface="Wingdings" pitchFamily="2" charset="2"/>
              <a:buChar char="u"/>
            </a:pPr>
            <a:r>
              <a:rPr lang="zh-CN" altLang="en-US"/>
              <a:t>查看默认数据库、日志、配置文件的存放位置</a:t>
            </a:r>
            <a:endParaRPr lang="en-US" altLang="zh-CN"/>
          </a:p>
          <a:p>
            <a:pPr marL="603504" lvl="2" indent="-256032">
              <a:spcBef>
                <a:spcPts val="400"/>
              </a:spcBef>
              <a:buClr>
                <a:srgbClr val="C00000"/>
              </a:buClr>
              <a:buSzPct val="68000"/>
              <a:buNone/>
            </a:pPr>
            <a:r>
              <a:rPr lang="en-US" altLang="zh-CN"/>
              <a:t>1</a:t>
            </a:r>
            <a:r>
              <a:rPr lang="zh-CN" altLang="en-US"/>
              <a:t>、安装完成后，在</a:t>
            </a:r>
            <a:r>
              <a:rPr lang="en-US" altLang="zh-CN"/>
              <a:t>linux</a:t>
            </a:r>
            <a:r>
              <a:rPr lang="zh-CN" altLang="en-US"/>
              <a:t>的命令行输入</a:t>
            </a:r>
            <a:r>
              <a:rPr lang="en-US" altLang="zh-CN"/>
              <a:t>mongo</a:t>
            </a:r>
            <a:r>
              <a:rPr lang="zh-CN" altLang="en-US"/>
              <a:t>进入</a:t>
            </a:r>
            <a:r>
              <a:rPr lang="en-US" altLang="zh-CN"/>
              <a:t>mongoDB</a:t>
            </a:r>
          </a:p>
          <a:p>
            <a:pPr marL="603504" lvl="2" indent="-256032">
              <a:spcBef>
                <a:spcPts val="400"/>
              </a:spcBef>
              <a:buClr>
                <a:srgbClr val="C00000"/>
              </a:buClr>
              <a:buSzPct val="68000"/>
              <a:buNone/>
            </a:pPr>
            <a:endParaRPr lang="en-US" altLang="zh-CN"/>
          </a:p>
          <a:p>
            <a:pPr marL="603504" lvl="2" indent="-256032">
              <a:spcBef>
                <a:spcPts val="400"/>
              </a:spcBef>
              <a:buClr>
                <a:srgbClr val="C00000"/>
              </a:buClr>
              <a:buSzPct val="68000"/>
              <a:buNone/>
            </a:pPr>
            <a:endParaRPr lang="en-US" altLang="zh-CN"/>
          </a:p>
          <a:p>
            <a:pPr marL="603504" lvl="2" indent="-256032">
              <a:spcBef>
                <a:spcPts val="400"/>
              </a:spcBef>
              <a:buClr>
                <a:srgbClr val="C00000"/>
              </a:buClr>
              <a:buSzPct val="68000"/>
              <a:buNone/>
            </a:pPr>
            <a:endParaRPr lang="en-US" altLang="zh-CN"/>
          </a:p>
          <a:p>
            <a:pPr marL="603504" lvl="2" indent="-256032">
              <a:spcBef>
                <a:spcPts val="400"/>
              </a:spcBef>
              <a:buClr>
                <a:srgbClr val="C00000"/>
              </a:buClr>
              <a:buSzPct val="68000"/>
              <a:buNone/>
            </a:pPr>
            <a:endParaRPr lang="en-US" altLang="zh-CN"/>
          </a:p>
          <a:p>
            <a:pPr marL="603504" lvl="2" indent="-256032">
              <a:spcBef>
                <a:spcPts val="400"/>
              </a:spcBef>
              <a:buClr>
                <a:srgbClr val="C00000"/>
              </a:buClr>
              <a:buSzPct val="68000"/>
              <a:buNone/>
            </a:pPr>
            <a:r>
              <a:rPr lang="en-US" altLang="zh-CN"/>
              <a:t>2</a:t>
            </a:r>
            <a:r>
              <a:rPr lang="zh-CN" altLang="en-US"/>
              <a:t>、再开一个终端，使用</a:t>
            </a:r>
            <a:r>
              <a:rPr lang="en-US" altLang="zh-CN"/>
              <a:t>ps</a:t>
            </a:r>
            <a:r>
              <a:rPr lang="zh-CN" altLang="en-US"/>
              <a:t>命令查看</a:t>
            </a:r>
            <a:r>
              <a:rPr lang="en-US" altLang="zh-CN"/>
              <a:t>mongo</a:t>
            </a:r>
            <a:r>
              <a:rPr lang="zh-CN" altLang="en-US"/>
              <a:t>进程</a:t>
            </a:r>
            <a:endParaRPr lang="en-US" altLang="zh-CN"/>
          </a:p>
          <a:p>
            <a:pPr marL="603504" lvl="2" indent="-256032">
              <a:spcBef>
                <a:spcPts val="400"/>
              </a:spcBef>
              <a:buClr>
                <a:srgbClr val="C00000"/>
              </a:buClr>
              <a:buSzPct val="68000"/>
              <a:buNone/>
            </a:pPr>
            <a:endParaRPr lang="en-US" altLang="zh-CN"/>
          </a:p>
          <a:p>
            <a:pPr marL="603504" lvl="2" indent="-256032">
              <a:spcBef>
                <a:spcPts val="400"/>
              </a:spcBef>
              <a:buClr>
                <a:srgbClr val="C00000"/>
              </a:buClr>
              <a:buSzPct val="68000"/>
              <a:buNone/>
            </a:pPr>
            <a:endParaRPr lang="en-US" altLang="zh-CN"/>
          </a:p>
          <a:p>
            <a:pPr marL="603504" lvl="2" indent="-256032">
              <a:spcBef>
                <a:spcPts val="400"/>
              </a:spcBef>
              <a:buClr>
                <a:srgbClr val="C00000"/>
              </a:buClr>
              <a:buSzPct val="68000"/>
              <a:buNone/>
            </a:pPr>
            <a:r>
              <a:rPr lang="zh-CN" altLang="en-US"/>
              <a:t>                                                    可以看到配置文件位置</a:t>
            </a:r>
            <a:r>
              <a:rPr lang="en-US" altLang="zh-CN"/>
              <a:t>/etc/mongodb.conf</a:t>
            </a:r>
          </a:p>
          <a:p>
            <a:pPr marL="603504" lvl="2" indent="-256032">
              <a:spcBef>
                <a:spcPts val="400"/>
              </a:spcBef>
              <a:buClr>
                <a:srgbClr val="C00000"/>
              </a:buClr>
              <a:buSzPct val="68000"/>
              <a:buNone/>
            </a:pPr>
            <a:endParaRPr lang="en-US" altLang="zh-CN"/>
          </a:p>
          <a:p>
            <a:pPr marL="603504" lvl="2" indent="-256032">
              <a:spcBef>
                <a:spcPts val="400"/>
              </a:spcBef>
              <a:buClr>
                <a:srgbClr val="C00000"/>
              </a:buClr>
              <a:buSzPct val="68000"/>
              <a:buFont typeface="Wingdings" pitchFamily="2" charset="2"/>
              <a:buChar char="u"/>
            </a:pPr>
            <a:endParaRPr lang="en-US" altLang="zh-CN"/>
          </a:p>
          <a:p>
            <a:pPr marL="603504" lvl="2" indent="-256032">
              <a:spcBef>
                <a:spcPts val="400"/>
              </a:spcBef>
              <a:buClr>
                <a:srgbClr val="C00000"/>
              </a:buClr>
              <a:buSzPct val="68000"/>
              <a:buFont typeface="Wingdings" pitchFamily="2" charset="2"/>
              <a:buChar char="u"/>
            </a:pPr>
            <a:endParaRPr lang="en-US" altLang="zh-CN"/>
          </a:p>
          <a:p>
            <a:endParaRPr lang="zh-CN" altLang="en-US"/>
          </a:p>
        </p:txBody>
      </p:sp>
      <p:sp>
        <p:nvSpPr>
          <p:cNvPr id="3" name="标题 2"/>
          <p:cNvSpPr>
            <a:spLocks noGrp="1"/>
          </p:cNvSpPr>
          <p:nvPr>
            <p:ph type="title"/>
          </p:nvPr>
        </p:nvSpPr>
        <p:spPr/>
        <p:txBody>
          <a:bodyPr/>
          <a:lstStyle/>
          <a:p>
            <a:r>
              <a:rPr lang="en-US" altLang="zh-CN"/>
              <a:t>4.2 MongoDB</a:t>
            </a:r>
            <a:r>
              <a:rPr lang="zh-CN" altLang="en-US"/>
              <a:t>的安装</a:t>
            </a:r>
          </a:p>
        </p:txBody>
      </p:sp>
      <p:pic>
        <p:nvPicPr>
          <p:cNvPr id="58371" name="Picture 3"/>
          <p:cNvPicPr>
            <a:picLocks noChangeAspect="1" noChangeArrowheads="1"/>
          </p:cNvPicPr>
          <p:nvPr/>
        </p:nvPicPr>
        <p:blipFill>
          <a:blip r:embed="rId2" cstate="print"/>
          <a:srcRect/>
          <a:stretch>
            <a:fillRect/>
          </a:stretch>
        </p:blipFill>
        <p:spPr bwMode="auto">
          <a:xfrm>
            <a:off x="1187624" y="5517232"/>
            <a:ext cx="6913563" cy="514350"/>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971600" y="3356992"/>
            <a:ext cx="6932613" cy="1771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371"/>
                                        </p:tgtEl>
                                        <p:attrNameLst>
                                          <p:attrName>style.visibility</p:attrName>
                                        </p:attrNameLst>
                                      </p:cBhvr>
                                      <p:to>
                                        <p:strVal val="visible"/>
                                      </p:to>
                                    </p:set>
                                    <p:anim calcmode="lin" valueType="num">
                                      <p:cBhvr additive="base">
                                        <p:cTn id="37" dur="500" fill="hold"/>
                                        <p:tgtEl>
                                          <p:spTgt spid="58371"/>
                                        </p:tgtEl>
                                        <p:attrNameLst>
                                          <p:attrName>ppt_x</p:attrName>
                                        </p:attrNameLst>
                                      </p:cBhvr>
                                      <p:tavLst>
                                        <p:tav tm="0">
                                          <p:val>
                                            <p:strVal val="#ppt_x"/>
                                          </p:val>
                                        </p:tav>
                                        <p:tav tm="100000">
                                          <p:val>
                                            <p:strVal val="#ppt_x"/>
                                          </p:val>
                                        </p:tav>
                                      </p:tavLst>
                                    </p:anim>
                                    <p:anim calcmode="lin" valueType="num">
                                      <p:cBhvr additive="base">
                                        <p:cTn id="38" dur="500" fill="hold"/>
                                        <p:tgtEl>
                                          <p:spTgt spid="583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 calcmode="lin" valueType="num">
                                      <p:cBhvr additive="base">
                                        <p:cTn id="4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a:t>	</a:t>
            </a:r>
            <a:r>
              <a:rPr lang="en-US" altLang="zh-CN"/>
              <a:t>4.4 MongoDB</a:t>
            </a:r>
            <a:r>
              <a:rPr lang="zh-CN" altLang="en-US"/>
              <a:t>常用命令介绍</a:t>
            </a:r>
          </a:p>
          <a:p>
            <a:pPr lvl="1"/>
            <a:r>
              <a:rPr lang="zh-CN" altLang="en-US"/>
              <a:t>	</a:t>
            </a:r>
            <a:r>
              <a:rPr lang="en-US" altLang="zh-CN"/>
              <a:t>4.5 </a:t>
            </a:r>
            <a:r>
              <a:rPr lang="zh-CN" altLang="en-US"/>
              <a:t>集合文档基本操作</a:t>
            </a:r>
          </a:p>
          <a:p>
            <a:pPr lvl="1"/>
            <a:r>
              <a:rPr lang="zh-CN" altLang="en-US"/>
              <a:t>		</a:t>
            </a:r>
            <a:r>
              <a:rPr lang="en-US" altLang="zh-CN"/>
              <a:t>4.5.1 </a:t>
            </a:r>
            <a:r>
              <a:rPr lang="zh-CN" altLang="en-US"/>
              <a:t>插入</a:t>
            </a:r>
          </a:p>
          <a:p>
            <a:pPr lvl="1"/>
            <a:r>
              <a:rPr lang="zh-CN" altLang="en-US"/>
              <a:t>		</a:t>
            </a:r>
            <a:r>
              <a:rPr lang="en-US" altLang="zh-CN"/>
              <a:t>4.5.2 </a:t>
            </a:r>
            <a:r>
              <a:rPr lang="zh-CN" altLang="en-US"/>
              <a:t>查找</a:t>
            </a:r>
          </a:p>
          <a:p>
            <a:pPr lvl="1"/>
            <a:r>
              <a:rPr lang="zh-CN" altLang="en-US"/>
              <a:t>		</a:t>
            </a:r>
            <a:r>
              <a:rPr lang="en-US" altLang="zh-CN"/>
              <a:t>4.5.4 </a:t>
            </a:r>
            <a:r>
              <a:rPr lang="zh-CN" altLang="en-US"/>
              <a:t>更新</a:t>
            </a:r>
          </a:p>
          <a:p>
            <a:pPr lvl="1"/>
            <a:r>
              <a:rPr lang="zh-CN" altLang="en-US"/>
              <a:t>		</a:t>
            </a:r>
            <a:r>
              <a:rPr lang="en-US" altLang="zh-CN"/>
              <a:t>4.5.5 </a:t>
            </a:r>
            <a:r>
              <a:rPr lang="zh-CN" altLang="en-US"/>
              <a:t>删除</a:t>
            </a:r>
          </a:p>
        </p:txBody>
      </p:sp>
      <p:sp>
        <p:nvSpPr>
          <p:cNvPr id="3" name="标题 2"/>
          <p:cNvSpPr>
            <a:spLocks noGrp="1"/>
          </p:cNvSpPr>
          <p:nvPr>
            <p:ph type="title"/>
          </p:nvPr>
        </p:nvSpPr>
        <p:spPr/>
        <p:txBody>
          <a:bodyPr/>
          <a:lstStyle/>
          <a:p>
            <a:r>
              <a:rPr lang="zh-CN" altLang="en-US"/>
              <a:t>第</a:t>
            </a:r>
            <a:r>
              <a:rPr lang="en-US" altLang="zh-CN"/>
              <a:t>4</a:t>
            </a:r>
            <a:r>
              <a:rPr lang="zh-CN" altLang="en-US"/>
              <a:t>章 文档数据库</a:t>
            </a:r>
            <a:r>
              <a:rPr lang="en-US" altLang="zh-CN"/>
              <a:t>MongoDB </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2">
              <a:buNone/>
            </a:pPr>
            <a:r>
              <a:rPr lang="en-US" altLang="zh-CN"/>
              <a:t>3</a:t>
            </a:r>
            <a:r>
              <a:rPr lang="zh-CN" altLang="en-US"/>
              <a:t>、使用</a:t>
            </a:r>
            <a:r>
              <a:rPr lang="en-US" altLang="zh-CN"/>
              <a:t>vim</a:t>
            </a:r>
            <a:r>
              <a:rPr lang="zh-CN" altLang="en-US"/>
              <a:t>命令查看</a:t>
            </a:r>
            <a:r>
              <a:rPr lang="en-US" altLang="zh-CN"/>
              <a:t>/etc/mongodb.conf</a:t>
            </a:r>
          </a:p>
          <a:p>
            <a:pPr lvl="2">
              <a:buNone/>
            </a:pP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r>
              <a:rPr lang="zh-CN" altLang="en-US"/>
              <a:t>从配置文件中可以看到默认的数据库路径为</a:t>
            </a:r>
            <a:r>
              <a:rPr lang="en-US" altLang="zh-CN"/>
              <a:t>/var/lib/mongodb</a:t>
            </a:r>
          </a:p>
          <a:p>
            <a:pPr lvl="2">
              <a:buNone/>
            </a:pPr>
            <a:r>
              <a:rPr lang="zh-CN" altLang="en-US"/>
              <a:t>默认的日志存放目录为</a:t>
            </a:r>
            <a:r>
              <a:rPr lang="en-US" altLang="zh-CN"/>
              <a:t>/var/log/mongodb/mongodb.log</a:t>
            </a:r>
          </a:p>
          <a:p>
            <a:pPr lvl="2">
              <a:buNone/>
            </a:pPr>
            <a:r>
              <a:rPr lang="zh-CN" altLang="en-US"/>
              <a:t>安装完成后，默认设置</a:t>
            </a:r>
            <a:r>
              <a:rPr lang="en-US" altLang="zh-CN"/>
              <a:t>MongoDB</a:t>
            </a:r>
            <a:r>
              <a:rPr lang="zh-CN" altLang="en-US"/>
              <a:t>服务是随</a:t>
            </a:r>
            <a:r>
              <a:rPr lang="en-US" altLang="zh-CN"/>
              <a:t>Ubuntu</a:t>
            </a:r>
            <a:r>
              <a:rPr lang="zh-CN" altLang="en-US"/>
              <a:t>启动自动启动的</a:t>
            </a:r>
            <a:endParaRPr lang="en-US" altLang="zh-CN"/>
          </a:p>
          <a:p>
            <a:pPr lvl="2"/>
            <a:endParaRPr lang="en-US" altLang="zh-CN"/>
          </a:p>
          <a:p>
            <a:pPr lvl="2"/>
            <a:endParaRPr lang="en-US" altLang="zh-CN"/>
          </a:p>
          <a:p>
            <a:endParaRPr lang="zh-CN" altLang="en-US"/>
          </a:p>
        </p:txBody>
      </p:sp>
      <p:sp>
        <p:nvSpPr>
          <p:cNvPr id="3" name="标题 2"/>
          <p:cNvSpPr>
            <a:spLocks noGrp="1"/>
          </p:cNvSpPr>
          <p:nvPr>
            <p:ph type="title"/>
          </p:nvPr>
        </p:nvSpPr>
        <p:spPr/>
        <p:txBody>
          <a:bodyPr/>
          <a:lstStyle/>
          <a:p>
            <a:r>
              <a:rPr lang="en-US" altLang="zh-CN"/>
              <a:t>4.2 MongoDB</a:t>
            </a:r>
            <a:r>
              <a:rPr lang="zh-CN" altLang="en-US"/>
              <a:t>的安装</a:t>
            </a:r>
          </a:p>
        </p:txBody>
      </p:sp>
      <p:pic>
        <p:nvPicPr>
          <p:cNvPr id="59394" name="Picture 2"/>
          <p:cNvPicPr>
            <a:picLocks noChangeAspect="1" noChangeArrowheads="1"/>
          </p:cNvPicPr>
          <p:nvPr/>
        </p:nvPicPr>
        <p:blipFill>
          <a:blip r:embed="rId2" cstate="print"/>
          <a:srcRect/>
          <a:stretch>
            <a:fillRect/>
          </a:stretch>
        </p:blipFill>
        <p:spPr bwMode="auto">
          <a:xfrm>
            <a:off x="1331640" y="1916832"/>
            <a:ext cx="5181600" cy="190500"/>
          </a:xfrm>
          <a:prstGeom prst="rect">
            <a:avLst/>
          </a:prstGeom>
          <a:noFill/>
          <a:ln w="9525">
            <a:noFill/>
            <a:miter lim="800000"/>
            <a:headEnd/>
            <a:tailEnd/>
          </a:ln>
        </p:spPr>
      </p:pic>
      <p:pic>
        <p:nvPicPr>
          <p:cNvPr id="59395" name="Picture 3"/>
          <p:cNvPicPr>
            <a:picLocks noChangeAspect="1" noChangeArrowheads="1"/>
          </p:cNvPicPr>
          <p:nvPr/>
        </p:nvPicPr>
        <p:blipFill>
          <a:blip r:embed="rId3" cstate="print"/>
          <a:srcRect/>
          <a:stretch>
            <a:fillRect/>
          </a:stretch>
        </p:blipFill>
        <p:spPr bwMode="auto">
          <a:xfrm>
            <a:off x="1331639" y="2204864"/>
            <a:ext cx="3738877" cy="21602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394"/>
                                        </p:tgtEl>
                                        <p:attrNameLst>
                                          <p:attrName>style.visibility</p:attrName>
                                        </p:attrNameLst>
                                      </p:cBhvr>
                                      <p:to>
                                        <p:strVal val="visible"/>
                                      </p:to>
                                    </p:set>
                                    <p:animEffect transition="in" filter="blinds(horizontal)">
                                      <p:cBhvr>
                                        <p:cTn id="12" dur="500"/>
                                        <p:tgtEl>
                                          <p:spTgt spid="5939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9395"/>
                                        </p:tgtEl>
                                        <p:attrNameLst>
                                          <p:attrName>style.visibility</p:attrName>
                                        </p:attrNameLst>
                                      </p:cBhvr>
                                      <p:to>
                                        <p:strVal val="visible"/>
                                      </p:to>
                                    </p:set>
                                    <p:anim calcmode="lin" valueType="num">
                                      <p:cBhvr additive="base">
                                        <p:cTn id="17" dur="500" fill="hold"/>
                                        <p:tgtEl>
                                          <p:spTgt spid="59395"/>
                                        </p:tgtEl>
                                        <p:attrNameLst>
                                          <p:attrName>ppt_x</p:attrName>
                                        </p:attrNameLst>
                                      </p:cBhvr>
                                      <p:tavLst>
                                        <p:tav tm="0">
                                          <p:val>
                                            <p:strVal val="#ppt_x"/>
                                          </p:val>
                                        </p:tav>
                                        <p:tav tm="100000">
                                          <p:val>
                                            <p:strVal val="#ppt_x"/>
                                          </p:val>
                                        </p:tav>
                                      </p:tavLst>
                                    </p:anim>
                                    <p:anim calcmode="lin" valueType="num">
                                      <p:cBhvr additive="base">
                                        <p:cTn id="18" dur="500" fill="hold"/>
                                        <p:tgtEl>
                                          <p:spTgt spid="5939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blinds(horizontal)">
                                      <p:cBhvr>
                                        <p:cTn id="23" dur="500"/>
                                        <p:tgtEl>
                                          <p:spTgt spid="2">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blinds(horizontal)">
                                      <p:cBhvr>
                                        <p:cTn id="28" dur="500"/>
                                        <p:tgtEl>
                                          <p:spTgt spid="2">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blinds(horizontal)">
                                      <p:cBhvr>
                                        <p:cTn id="3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MongoDB</a:t>
            </a:r>
            <a:r>
              <a:rPr lang="zh-CN" altLang="en-US" dirty="0"/>
              <a:t>的概念解析</a:t>
            </a:r>
            <a:r>
              <a:rPr lang="en-US" altLang="zh-CN" dirty="0"/>
              <a:t>——</a:t>
            </a:r>
            <a:r>
              <a:rPr lang="zh-CN" altLang="en-US" dirty="0"/>
              <a:t>概念术语</a:t>
            </a:r>
          </a:p>
        </p:txBody>
      </p:sp>
      <p:sp>
        <p:nvSpPr>
          <p:cNvPr id="3" name="标题 2"/>
          <p:cNvSpPr>
            <a:spLocks noGrp="1"/>
          </p:cNvSpPr>
          <p:nvPr>
            <p:ph type="title"/>
          </p:nvPr>
        </p:nvSpPr>
        <p:spPr/>
        <p:txBody>
          <a:bodyPr/>
          <a:lstStyle/>
          <a:p>
            <a:r>
              <a:rPr lang="en-US" altLang="zh-CN"/>
              <a:t>4.3 MongoDB</a:t>
            </a:r>
            <a:r>
              <a:rPr lang="zh-CN" altLang="en-US"/>
              <a:t>的概念介绍</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43716029"/>
              </p:ext>
            </p:extLst>
          </p:nvPr>
        </p:nvGraphicFramePr>
        <p:xfrm>
          <a:off x="899592" y="2276870"/>
          <a:ext cx="7440487" cy="3600402"/>
        </p:xfrm>
        <a:graphic>
          <a:graphicData uri="http://schemas.openxmlformats.org/drawingml/2006/table">
            <a:tbl>
              <a:tblPr>
                <a:tableStyleId>{3C2FFA5D-87B4-456A-9821-1D502468CF0F}</a:tableStyleId>
              </a:tblPr>
              <a:tblGrid>
                <a:gridCol w="1535831">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3816424">
                  <a:extLst>
                    <a:ext uri="{9D8B030D-6E8A-4147-A177-3AD203B41FA5}">
                      <a16:colId xmlns:a16="http://schemas.microsoft.com/office/drawing/2014/main" val="20002"/>
                    </a:ext>
                  </a:extLst>
                </a:gridCol>
              </a:tblGrid>
              <a:tr h="432050">
                <a:tc>
                  <a:txBody>
                    <a:bodyPr/>
                    <a:lstStyle/>
                    <a:p>
                      <a:pPr algn="ctr" fontAlgn="t"/>
                      <a:r>
                        <a:rPr lang="en-US" sz="1600" dirty="0">
                          <a:latin typeface="Times New Roman" pitchFamily="18" charset="0"/>
                          <a:cs typeface="Times New Roman" pitchFamily="18" charset="0"/>
                        </a:rPr>
                        <a:t>SQL</a:t>
                      </a:r>
                      <a:r>
                        <a:rPr lang="zh-CN" altLang="en-US" sz="1600" dirty="0">
                          <a:latin typeface="Times New Roman" pitchFamily="18" charset="0"/>
                          <a:cs typeface="Times New Roman" pitchFamily="18" charset="0"/>
                        </a:rPr>
                        <a:t>术语</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概念</a:t>
                      </a:r>
                      <a:endParaRPr lang="zh-CN" altLang="en-US" sz="1600" dirty="0">
                        <a:solidFill>
                          <a:srgbClr val="FFFFFF"/>
                        </a:solidFill>
                        <a:latin typeface="Times New Roman" pitchFamily="18" charset="0"/>
                        <a:cs typeface="Times New Roman" pitchFamily="18" charset="0"/>
                      </a:endParaRPr>
                    </a:p>
                  </a:txBody>
                  <a:tcPr marL="25052" marR="25052" marT="25051" marB="25051" anchor="ctr">
                    <a:solidFill>
                      <a:schemeClr val="accent2">
                        <a:lumMod val="60000"/>
                        <a:lumOff val="40000"/>
                      </a:schemeClr>
                    </a:solidFill>
                  </a:tcPr>
                </a:tc>
                <a:tc>
                  <a:txBody>
                    <a:bodyPr/>
                    <a:lstStyle/>
                    <a:p>
                      <a:pPr algn="ctr" fontAlgn="t"/>
                      <a:r>
                        <a:rPr lang="en-US" sz="1600" dirty="0" err="1">
                          <a:latin typeface="Times New Roman" pitchFamily="18" charset="0"/>
                          <a:cs typeface="Times New Roman" pitchFamily="18" charset="0"/>
                        </a:rPr>
                        <a:t>MongoDB</a:t>
                      </a:r>
                      <a:r>
                        <a:rPr lang="zh-CN" altLang="en-US" sz="1600" dirty="0">
                          <a:latin typeface="Times New Roman" pitchFamily="18" charset="0"/>
                          <a:cs typeface="Times New Roman" pitchFamily="18" charset="0"/>
                        </a:rPr>
                        <a:t>术语</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概念</a:t>
                      </a:r>
                      <a:endParaRPr lang="zh-CN" altLang="en-US" sz="1600" dirty="0">
                        <a:solidFill>
                          <a:srgbClr val="FFFFFF"/>
                        </a:solidFill>
                        <a:latin typeface="Times New Roman" pitchFamily="18" charset="0"/>
                        <a:cs typeface="Times New Roman" pitchFamily="18" charset="0"/>
                      </a:endParaRPr>
                    </a:p>
                  </a:txBody>
                  <a:tcPr marL="25052" marR="25052" marT="25051" marB="25051" anchor="ctr">
                    <a:solidFill>
                      <a:schemeClr val="accent2">
                        <a:lumMod val="60000"/>
                        <a:lumOff val="40000"/>
                      </a:schemeClr>
                    </a:solidFill>
                  </a:tcPr>
                </a:tc>
                <a:tc>
                  <a:txBody>
                    <a:bodyPr/>
                    <a:lstStyle/>
                    <a:p>
                      <a:pPr algn="ctr" fontAlgn="t"/>
                      <a:r>
                        <a:rPr lang="zh-CN" altLang="en-US" sz="1600" dirty="0">
                          <a:latin typeface="Times New Roman" pitchFamily="18" charset="0"/>
                          <a:cs typeface="Times New Roman" pitchFamily="18" charset="0"/>
                        </a:rPr>
                        <a:t>解释</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说明</a:t>
                      </a:r>
                      <a:endParaRPr lang="zh-CN" altLang="en-US" sz="1600" dirty="0">
                        <a:solidFill>
                          <a:srgbClr val="FFFFFF"/>
                        </a:solidFill>
                        <a:latin typeface="Times New Roman" pitchFamily="18" charset="0"/>
                        <a:cs typeface="Times New Roman" pitchFamily="18" charset="0"/>
                      </a:endParaRPr>
                    </a:p>
                  </a:txBody>
                  <a:tcPr marL="25052" marR="25052" marT="25051" marB="25051" anchor="ctr">
                    <a:solidFill>
                      <a:schemeClr val="accent2">
                        <a:lumMod val="60000"/>
                        <a:lumOff val="40000"/>
                      </a:schemeClr>
                    </a:solidFill>
                  </a:tcPr>
                </a:tc>
                <a:extLst>
                  <a:ext uri="{0D108BD9-81ED-4DB2-BD59-A6C34878D82A}">
                    <a16:rowId xmlns:a16="http://schemas.microsoft.com/office/drawing/2014/main" val="10000"/>
                  </a:ext>
                </a:extLst>
              </a:tr>
              <a:tr h="392771">
                <a:tc>
                  <a:txBody>
                    <a:bodyPr/>
                    <a:lstStyle/>
                    <a:p>
                      <a:pPr algn="ctr" fontAlgn="t"/>
                      <a:r>
                        <a:rPr lang="en-US" sz="1600">
                          <a:latin typeface="Times New Roman" pitchFamily="18" charset="0"/>
                          <a:cs typeface="Times New Roman" pitchFamily="18" charset="0"/>
                        </a:rPr>
                        <a:t>database</a:t>
                      </a:r>
                    </a:p>
                  </a:txBody>
                  <a:tcPr marL="41753" marR="41753" marT="58453" marB="58453" anchor="ctr"/>
                </a:tc>
                <a:tc>
                  <a:txBody>
                    <a:bodyPr/>
                    <a:lstStyle/>
                    <a:p>
                      <a:pPr algn="ctr" fontAlgn="t"/>
                      <a:r>
                        <a:rPr lang="en-US" sz="1600">
                          <a:latin typeface="Times New Roman" pitchFamily="18" charset="0"/>
                          <a:cs typeface="Times New Roman" pitchFamily="18" charset="0"/>
                        </a:rPr>
                        <a:t>database</a:t>
                      </a:r>
                    </a:p>
                  </a:txBody>
                  <a:tcPr marL="41753" marR="41753" marT="58453" marB="58453" anchor="ctr"/>
                </a:tc>
                <a:tc>
                  <a:txBody>
                    <a:bodyPr/>
                    <a:lstStyle/>
                    <a:p>
                      <a:pPr algn="ctr" fontAlgn="t"/>
                      <a:r>
                        <a:rPr lang="zh-CN" altLang="en-US" sz="1600" dirty="0">
                          <a:latin typeface="Times New Roman" pitchFamily="18" charset="0"/>
                          <a:cs typeface="Times New Roman" pitchFamily="18" charset="0"/>
                        </a:rPr>
                        <a:t>数据库</a:t>
                      </a:r>
                    </a:p>
                  </a:txBody>
                  <a:tcPr marL="41753" marR="41753" marT="58453" marB="58453" anchor="ctr"/>
                </a:tc>
                <a:extLst>
                  <a:ext uri="{0D108BD9-81ED-4DB2-BD59-A6C34878D82A}">
                    <a16:rowId xmlns:a16="http://schemas.microsoft.com/office/drawing/2014/main" val="10001"/>
                  </a:ext>
                </a:extLst>
              </a:tr>
              <a:tr h="392771">
                <a:tc>
                  <a:txBody>
                    <a:bodyPr/>
                    <a:lstStyle/>
                    <a:p>
                      <a:pPr algn="ctr" fontAlgn="t"/>
                      <a:r>
                        <a:rPr lang="en-US" sz="1600">
                          <a:latin typeface="Times New Roman" pitchFamily="18" charset="0"/>
                          <a:cs typeface="Times New Roman" pitchFamily="18" charset="0"/>
                        </a:rPr>
                        <a:t>table</a:t>
                      </a:r>
                    </a:p>
                  </a:txBody>
                  <a:tcPr marL="41753" marR="41753" marT="58453" marB="58453" anchor="ctr"/>
                </a:tc>
                <a:tc>
                  <a:txBody>
                    <a:bodyPr/>
                    <a:lstStyle/>
                    <a:p>
                      <a:pPr algn="ctr" fontAlgn="t"/>
                      <a:r>
                        <a:rPr lang="en-US" sz="1600">
                          <a:latin typeface="Times New Roman" pitchFamily="18" charset="0"/>
                          <a:cs typeface="Times New Roman" pitchFamily="18" charset="0"/>
                        </a:rPr>
                        <a:t>collection</a:t>
                      </a:r>
                    </a:p>
                  </a:txBody>
                  <a:tcPr marL="41753" marR="41753" marT="58453" marB="58453" anchor="ctr"/>
                </a:tc>
                <a:tc>
                  <a:txBody>
                    <a:bodyPr/>
                    <a:lstStyle/>
                    <a:p>
                      <a:pPr algn="ctr" fontAlgn="t"/>
                      <a:r>
                        <a:rPr lang="zh-CN" altLang="en-US" sz="1600" dirty="0">
                          <a:latin typeface="Times New Roman" pitchFamily="18" charset="0"/>
                          <a:cs typeface="Times New Roman" pitchFamily="18" charset="0"/>
                        </a:rPr>
                        <a:t>数据库表</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集合</a:t>
                      </a:r>
                    </a:p>
                  </a:txBody>
                  <a:tcPr marL="41753" marR="41753" marT="58453" marB="58453" anchor="ctr"/>
                </a:tc>
                <a:extLst>
                  <a:ext uri="{0D108BD9-81ED-4DB2-BD59-A6C34878D82A}">
                    <a16:rowId xmlns:a16="http://schemas.microsoft.com/office/drawing/2014/main" val="10002"/>
                  </a:ext>
                </a:extLst>
              </a:tr>
              <a:tr h="392771">
                <a:tc>
                  <a:txBody>
                    <a:bodyPr/>
                    <a:lstStyle/>
                    <a:p>
                      <a:pPr algn="ctr" fontAlgn="t"/>
                      <a:r>
                        <a:rPr lang="en-US" sz="1600">
                          <a:latin typeface="Times New Roman" pitchFamily="18" charset="0"/>
                          <a:cs typeface="Times New Roman" pitchFamily="18" charset="0"/>
                        </a:rPr>
                        <a:t>row</a:t>
                      </a:r>
                    </a:p>
                  </a:txBody>
                  <a:tcPr marL="41753" marR="41753" marT="58453" marB="58453" anchor="ctr"/>
                </a:tc>
                <a:tc>
                  <a:txBody>
                    <a:bodyPr/>
                    <a:lstStyle/>
                    <a:p>
                      <a:pPr algn="ctr" fontAlgn="t"/>
                      <a:r>
                        <a:rPr lang="en-US" sz="1600">
                          <a:latin typeface="Times New Roman" pitchFamily="18" charset="0"/>
                          <a:cs typeface="Times New Roman" pitchFamily="18" charset="0"/>
                        </a:rPr>
                        <a:t>document</a:t>
                      </a:r>
                    </a:p>
                  </a:txBody>
                  <a:tcPr marL="41753" marR="41753" marT="58453" marB="58453" anchor="ctr"/>
                </a:tc>
                <a:tc>
                  <a:txBody>
                    <a:bodyPr/>
                    <a:lstStyle/>
                    <a:p>
                      <a:pPr algn="ctr" fontAlgn="t"/>
                      <a:r>
                        <a:rPr lang="zh-CN" altLang="en-US" sz="1600" dirty="0">
                          <a:latin typeface="Times New Roman" pitchFamily="18" charset="0"/>
                          <a:cs typeface="Times New Roman" pitchFamily="18" charset="0"/>
                        </a:rPr>
                        <a:t>数据记录行</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文档</a:t>
                      </a:r>
                    </a:p>
                  </a:txBody>
                  <a:tcPr marL="41753" marR="41753" marT="58453" marB="58453" anchor="ctr"/>
                </a:tc>
                <a:extLst>
                  <a:ext uri="{0D108BD9-81ED-4DB2-BD59-A6C34878D82A}">
                    <a16:rowId xmlns:a16="http://schemas.microsoft.com/office/drawing/2014/main" val="10003"/>
                  </a:ext>
                </a:extLst>
              </a:tr>
              <a:tr h="392771">
                <a:tc>
                  <a:txBody>
                    <a:bodyPr/>
                    <a:lstStyle/>
                    <a:p>
                      <a:pPr algn="ctr" fontAlgn="t"/>
                      <a:r>
                        <a:rPr lang="en-US" sz="1600">
                          <a:latin typeface="Times New Roman" pitchFamily="18" charset="0"/>
                          <a:cs typeface="Times New Roman" pitchFamily="18" charset="0"/>
                        </a:rPr>
                        <a:t>column</a:t>
                      </a:r>
                    </a:p>
                  </a:txBody>
                  <a:tcPr marL="41753" marR="41753" marT="58453" marB="58453" anchor="ctr"/>
                </a:tc>
                <a:tc>
                  <a:txBody>
                    <a:bodyPr/>
                    <a:lstStyle/>
                    <a:p>
                      <a:pPr algn="ctr" fontAlgn="t"/>
                      <a:r>
                        <a:rPr lang="en-US" sz="1600">
                          <a:latin typeface="Times New Roman" pitchFamily="18" charset="0"/>
                          <a:cs typeface="Times New Roman" pitchFamily="18" charset="0"/>
                        </a:rPr>
                        <a:t>field</a:t>
                      </a:r>
                    </a:p>
                  </a:txBody>
                  <a:tcPr marL="41753" marR="41753" marT="58453" marB="58453" anchor="ctr"/>
                </a:tc>
                <a:tc>
                  <a:txBody>
                    <a:bodyPr/>
                    <a:lstStyle/>
                    <a:p>
                      <a:pPr algn="ctr" fontAlgn="t"/>
                      <a:r>
                        <a:rPr lang="zh-CN" altLang="en-US" sz="1600" dirty="0">
                          <a:latin typeface="Times New Roman" pitchFamily="18" charset="0"/>
                          <a:cs typeface="Times New Roman" pitchFamily="18" charset="0"/>
                        </a:rPr>
                        <a:t>数据字段</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域</a:t>
                      </a:r>
                    </a:p>
                  </a:txBody>
                  <a:tcPr marL="41753" marR="41753" marT="58453" marB="58453" anchor="ctr"/>
                </a:tc>
                <a:extLst>
                  <a:ext uri="{0D108BD9-81ED-4DB2-BD59-A6C34878D82A}">
                    <a16:rowId xmlns:a16="http://schemas.microsoft.com/office/drawing/2014/main" val="10004"/>
                  </a:ext>
                </a:extLst>
              </a:tr>
              <a:tr h="392771">
                <a:tc>
                  <a:txBody>
                    <a:bodyPr/>
                    <a:lstStyle/>
                    <a:p>
                      <a:pPr algn="ctr" fontAlgn="t"/>
                      <a:r>
                        <a:rPr lang="en-US" sz="1600">
                          <a:latin typeface="Times New Roman" pitchFamily="18" charset="0"/>
                          <a:cs typeface="Times New Roman" pitchFamily="18" charset="0"/>
                        </a:rPr>
                        <a:t>index</a:t>
                      </a:r>
                    </a:p>
                  </a:txBody>
                  <a:tcPr marL="41753" marR="41753" marT="58453" marB="58453" anchor="ctr"/>
                </a:tc>
                <a:tc>
                  <a:txBody>
                    <a:bodyPr/>
                    <a:lstStyle/>
                    <a:p>
                      <a:pPr algn="ctr" fontAlgn="t"/>
                      <a:r>
                        <a:rPr lang="en-US" sz="1600">
                          <a:latin typeface="Times New Roman" pitchFamily="18" charset="0"/>
                          <a:cs typeface="Times New Roman" pitchFamily="18" charset="0"/>
                        </a:rPr>
                        <a:t>index</a:t>
                      </a:r>
                    </a:p>
                  </a:txBody>
                  <a:tcPr marL="41753" marR="41753" marT="58453" marB="58453" anchor="ctr"/>
                </a:tc>
                <a:tc>
                  <a:txBody>
                    <a:bodyPr/>
                    <a:lstStyle/>
                    <a:p>
                      <a:pPr algn="ctr" fontAlgn="t"/>
                      <a:r>
                        <a:rPr lang="zh-CN" altLang="en-US" sz="1600" dirty="0">
                          <a:latin typeface="Times New Roman" pitchFamily="18" charset="0"/>
                          <a:cs typeface="Times New Roman" pitchFamily="18" charset="0"/>
                        </a:rPr>
                        <a:t>索引</a:t>
                      </a:r>
                    </a:p>
                  </a:txBody>
                  <a:tcPr marL="41753" marR="41753" marT="58453" marB="58453" anchor="ctr"/>
                </a:tc>
                <a:extLst>
                  <a:ext uri="{0D108BD9-81ED-4DB2-BD59-A6C34878D82A}">
                    <a16:rowId xmlns:a16="http://schemas.microsoft.com/office/drawing/2014/main" val="10005"/>
                  </a:ext>
                </a:extLst>
              </a:tr>
              <a:tr h="412409">
                <a:tc>
                  <a:txBody>
                    <a:bodyPr/>
                    <a:lstStyle/>
                    <a:p>
                      <a:pPr algn="ctr" fontAlgn="t"/>
                      <a:r>
                        <a:rPr lang="en-US" sz="1600">
                          <a:latin typeface="Times New Roman" pitchFamily="18" charset="0"/>
                          <a:cs typeface="Times New Roman" pitchFamily="18" charset="0"/>
                        </a:rPr>
                        <a:t>table joins</a:t>
                      </a:r>
                    </a:p>
                  </a:txBody>
                  <a:tcPr marL="41753" marR="41753" marT="58453" marB="58453" anchor="ctr"/>
                </a:tc>
                <a:tc>
                  <a:txBody>
                    <a:bodyPr/>
                    <a:lstStyle/>
                    <a:p>
                      <a:pPr algn="ctr" fontAlgn="t"/>
                      <a:r>
                        <a:rPr lang="zh-CN" altLang="en-US" sz="1600">
                          <a:latin typeface="Times New Roman" pitchFamily="18" charset="0"/>
                          <a:cs typeface="Times New Roman" pitchFamily="18" charset="0"/>
                        </a:rPr>
                        <a:t> </a:t>
                      </a:r>
                    </a:p>
                  </a:txBody>
                  <a:tcPr marL="41753" marR="41753" marT="58453" marB="58453" anchor="ctr"/>
                </a:tc>
                <a:tc>
                  <a:txBody>
                    <a:bodyPr/>
                    <a:lstStyle/>
                    <a:p>
                      <a:pPr algn="ctr" fontAlgn="t"/>
                      <a:r>
                        <a:rPr lang="zh-CN" altLang="en-US" sz="1600" dirty="0">
                          <a:latin typeface="Times New Roman" pitchFamily="18" charset="0"/>
                          <a:cs typeface="Times New Roman" pitchFamily="18" charset="0"/>
                        </a:rPr>
                        <a:t>表连接</a:t>
                      </a:r>
                      <a:r>
                        <a:rPr lang="en-US" altLang="zh-CN"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MongoDB</a:t>
                      </a:r>
                      <a:r>
                        <a:rPr lang="zh-CN" altLang="en-US" sz="1600" dirty="0">
                          <a:latin typeface="Times New Roman" pitchFamily="18" charset="0"/>
                          <a:cs typeface="Times New Roman" pitchFamily="18" charset="0"/>
                        </a:rPr>
                        <a:t>不支持</a:t>
                      </a:r>
                    </a:p>
                  </a:txBody>
                  <a:tcPr marL="41753" marR="41753" marT="58453" marB="58453" anchor="ctr"/>
                </a:tc>
                <a:extLst>
                  <a:ext uri="{0D108BD9-81ED-4DB2-BD59-A6C34878D82A}">
                    <a16:rowId xmlns:a16="http://schemas.microsoft.com/office/drawing/2014/main" val="10006"/>
                  </a:ext>
                </a:extLst>
              </a:tr>
              <a:tr h="792088">
                <a:tc>
                  <a:txBody>
                    <a:bodyPr/>
                    <a:lstStyle/>
                    <a:p>
                      <a:pPr algn="ctr" fontAlgn="t"/>
                      <a:r>
                        <a:rPr lang="en-US" sz="1600" dirty="0">
                          <a:latin typeface="Times New Roman" pitchFamily="18" charset="0"/>
                          <a:cs typeface="Times New Roman" pitchFamily="18" charset="0"/>
                        </a:rPr>
                        <a:t>primary key</a:t>
                      </a:r>
                    </a:p>
                  </a:txBody>
                  <a:tcPr marL="41753" marR="41753" marT="58453" marB="58453" anchor="ctr"/>
                </a:tc>
                <a:tc>
                  <a:txBody>
                    <a:bodyPr/>
                    <a:lstStyle/>
                    <a:p>
                      <a:pPr algn="ctr" fontAlgn="t"/>
                      <a:r>
                        <a:rPr lang="en-US" sz="1600">
                          <a:latin typeface="Times New Roman" pitchFamily="18" charset="0"/>
                          <a:cs typeface="Times New Roman" pitchFamily="18" charset="0"/>
                        </a:rPr>
                        <a:t>primary key</a:t>
                      </a:r>
                    </a:p>
                  </a:txBody>
                  <a:tcPr marL="41753" marR="41753" marT="58453" marB="58453" anchor="ctr"/>
                </a:tc>
                <a:tc>
                  <a:txBody>
                    <a:bodyPr/>
                    <a:lstStyle/>
                    <a:p>
                      <a:pPr algn="ctr" fontAlgn="t"/>
                      <a:r>
                        <a:rPr lang="zh-CN" altLang="en-US" sz="1600" dirty="0">
                          <a:latin typeface="Times New Roman" pitchFamily="18" charset="0"/>
                          <a:cs typeface="Times New Roman" pitchFamily="18" charset="0"/>
                        </a:rPr>
                        <a:t>主键</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MongoDB</a:t>
                      </a:r>
                      <a:r>
                        <a:rPr lang="zh-CN" altLang="en-US" sz="1600" dirty="0">
                          <a:latin typeface="Times New Roman" pitchFamily="18" charset="0"/>
                          <a:cs typeface="Times New Roman" pitchFamily="18" charset="0"/>
                        </a:rPr>
                        <a:t>自动将</a:t>
                      </a:r>
                      <a:r>
                        <a:rPr lang="en-US" altLang="zh-CN" sz="1600" dirty="0">
                          <a:latin typeface="Times New Roman" pitchFamily="18" charset="0"/>
                          <a:cs typeface="Times New Roman" pitchFamily="18" charset="0"/>
                        </a:rPr>
                        <a:t>_id</a:t>
                      </a:r>
                      <a:r>
                        <a:rPr lang="zh-CN" altLang="en-US" sz="1600" dirty="0">
                          <a:latin typeface="Times New Roman" pitchFamily="18" charset="0"/>
                          <a:cs typeface="Times New Roman" pitchFamily="18" charset="0"/>
                        </a:rPr>
                        <a:t>字段</a:t>
                      </a:r>
                      <a:endParaRPr lang="en-US" altLang="zh-CN" sz="1600" dirty="0">
                        <a:latin typeface="Times New Roman" pitchFamily="18" charset="0"/>
                        <a:cs typeface="Times New Roman" pitchFamily="18" charset="0"/>
                      </a:endParaRPr>
                    </a:p>
                    <a:p>
                      <a:pPr algn="ctr" fontAlgn="t"/>
                      <a:r>
                        <a:rPr lang="zh-CN" altLang="en-US" sz="1600" dirty="0">
                          <a:latin typeface="Times New Roman" pitchFamily="18" charset="0"/>
                          <a:cs typeface="Times New Roman" pitchFamily="18" charset="0"/>
                        </a:rPr>
                        <a:t>设置为主键</a:t>
                      </a:r>
                    </a:p>
                  </a:txBody>
                  <a:tcPr marL="41753" marR="41753" marT="58453" marB="58453"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25120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56792"/>
            <a:ext cx="4716016" cy="4525963"/>
          </a:xfrm>
        </p:spPr>
        <p:txBody>
          <a:bodyPr>
            <a:normAutofit/>
          </a:bodyPr>
          <a:lstStyle/>
          <a:p>
            <a:pPr indent="0">
              <a:buFont typeface="Wingdings" pitchFamily="2" charset="2"/>
              <a:buChar char="Ø"/>
            </a:pPr>
            <a:r>
              <a:rPr lang="en-US" altLang="zh-CN"/>
              <a:t>MongoDB</a:t>
            </a:r>
            <a:r>
              <a:rPr lang="zh-CN" altLang="en-US"/>
              <a:t>的概念解析</a:t>
            </a:r>
            <a:endParaRPr lang="en-US" altLang="zh-CN"/>
          </a:p>
          <a:p>
            <a:pPr lvl="1" indent="0">
              <a:buFont typeface="Wingdings" pitchFamily="2" charset="2"/>
              <a:buChar char="ü"/>
            </a:pPr>
            <a:r>
              <a:rPr lang="zh-CN" altLang="en-US"/>
              <a:t>一个</a:t>
            </a:r>
            <a:r>
              <a:rPr lang="en-US" altLang="zh-CN"/>
              <a:t>MongoDB </a:t>
            </a:r>
            <a:r>
              <a:rPr lang="zh-CN" altLang="en-US"/>
              <a:t>实例可以包含一组数据库</a:t>
            </a:r>
            <a:endParaRPr lang="en-US" altLang="zh-CN"/>
          </a:p>
          <a:p>
            <a:pPr lvl="1" indent="0">
              <a:buFont typeface="Wingdings" pitchFamily="2" charset="2"/>
              <a:buChar char="ü"/>
            </a:pPr>
            <a:r>
              <a:rPr lang="zh-CN" altLang="en-US"/>
              <a:t>一个</a:t>
            </a:r>
            <a:r>
              <a:rPr lang="en-US" altLang="zh-CN"/>
              <a:t>Database </a:t>
            </a:r>
            <a:r>
              <a:rPr lang="zh-CN" altLang="en-US"/>
              <a:t>可以包含一组</a:t>
            </a:r>
            <a:r>
              <a:rPr lang="en-US" altLang="zh-CN"/>
              <a:t>Collection</a:t>
            </a:r>
            <a:r>
              <a:rPr lang="zh-CN" altLang="en-US"/>
              <a:t>（集合）</a:t>
            </a:r>
            <a:endParaRPr lang="en-US" altLang="zh-CN"/>
          </a:p>
          <a:p>
            <a:pPr lvl="1" indent="0">
              <a:buFont typeface="Wingdings" pitchFamily="2" charset="2"/>
              <a:buChar char="ü"/>
            </a:pPr>
            <a:r>
              <a:rPr lang="zh-CN" altLang="en-US"/>
              <a:t>一个集合可以包含一组</a:t>
            </a:r>
            <a:r>
              <a:rPr lang="en-US" altLang="zh-CN"/>
              <a:t>Document</a:t>
            </a:r>
            <a:r>
              <a:rPr lang="zh-CN" altLang="en-US"/>
              <a:t>（文档）</a:t>
            </a:r>
            <a:endParaRPr lang="en-US" altLang="zh-CN"/>
          </a:p>
        </p:txBody>
      </p:sp>
      <p:sp>
        <p:nvSpPr>
          <p:cNvPr id="3" name="标题 2"/>
          <p:cNvSpPr>
            <a:spLocks noGrp="1"/>
          </p:cNvSpPr>
          <p:nvPr>
            <p:ph type="title"/>
          </p:nvPr>
        </p:nvSpPr>
        <p:spPr/>
        <p:txBody>
          <a:bodyPr/>
          <a:lstStyle/>
          <a:p>
            <a:r>
              <a:rPr lang="en-US" altLang="zh-CN"/>
              <a:t>4.3 MongoDB</a:t>
            </a:r>
            <a:r>
              <a:rPr lang="zh-CN" altLang="en-US"/>
              <a:t>的概念介绍</a:t>
            </a:r>
          </a:p>
        </p:txBody>
      </p:sp>
      <p:pic>
        <p:nvPicPr>
          <p:cNvPr id="4" name="Picture 3"/>
          <p:cNvPicPr>
            <a:picLocks noChangeAspect="1" noChangeArrowheads="1"/>
          </p:cNvPicPr>
          <p:nvPr/>
        </p:nvPicPr>
        <p:blipFill>
          <a:blip r:embed="rId2" cstate="print"/>
          <a:srcRect/>
          <a:stretch>
            <a:fillRect/>
          </a:stretch>
        </p:blipFill>
        <p:spPr bwMode="auto">
          <a:xfrm>
            <a:off x="4823520" y="1844824"/>
            <a:ext cx="4320480" cy="425935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across)">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heckerboard(across)">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556792"/>
            <a:ext cx="8712968" cy="4525963"/>
          </a:xfrm>
        </p:spPr>
        <p:txBody>
          <a:bodyPr/>
          <a:lstStyle/>
          <a:p>
            <a:r>
              <a:rPr lang="zh-CN" altLang="en-US"/>
              <a:t>文档</a:t>
            </a:r>
            <a:endParaRPr lang="en-US" altLang="zh-CN"/>
          </a:p>
          <a:p>
            <a:pPr marL="850392" lvl="1" indent="-457200">
              <a:buFont typeface="Wingdings" pitchFamily="2" charset="2"/>
              <a:buChar char="Ø"/>
            </a:pPr>
            <a:r>
              <a:rPr lang="zh-CN" altLang="en-US"/>
              <a:t>文档是 </a:t>
            </a:r>
            <a:r>
              <a:rPr lang="en-US" altLang="zh-CN"/>
              <a:t>MongoDB </a:t>
            </a:r>
            <a:r>
              <a:rPr lang="zh-CN" altLang="en-US"/>
              <a:t>中数据的基本单位，类似于关系数据库中的行，多个键及其关联的值有序地放在一起就构成了文档</a:t>
            </a:r>
            <a:endParaRPr lang="en-US" altLang="zh-CN"/>
          </a:p>
          <a:p>
            <a:pPr marL="850392" lvl="1" indent="-457200">
              <a:buFont typeface="Wingdings" pitchFamily="2" charset="2"/>
              <a:buChar char="Ø"/>
            </a:pPr>
            <a:r>
              <a:rPr lang="zh-CN" altLang="en-US"/>
              <a:t>文档的数据结构</a:t>
            </a:r>
            <a:r>
              <a:rPr lang="zh-CN" altLang="en-US" dirty="0"/>
              <a:t>由键值</a:t>
            </a:r>
            <a:r>
              <a:rPr lang="en-US" altLang="zh-CN" dirty="0"/>
              <a:t>(key=&gt;value)</a:t>
            </a:r>
            <a:r>
              <a:rPr lang="zh-CN" altLang="en-US"/>
              <a:t>对组成</a:t>
            </a:r>
            <a:endParaRPr lang="en-US" altLang="zh-CN"/>
          </a:p>
          <a:p>
            <a:pPr marL="850392" lvl="1" indent="-457200">
              <a:buFont typeface="Wingdings" pitchFamily="2" charset="2"/>
              <a:buChar char="Ø"/>
            </a:pPr>
            <a:r>
              <a:rPr lang="zh-CN" altLang="en-US"/>
              <a:t>文档</a:t>
            </a:r>
            <a:r>
              <a:rPr lang="zh-CN" altLang="en-US" dirty="0"/>
              <a:t>类似于 </a:t>
            </a:r>
            <a:r>
              <a:rPr lang="en-US" altLang="zh-CN" dirty="0"/>
              <a:t>JSON </a:t>
            </a:r>
            <a:r>
              <a:rPr lang="zh-CN" altLang="en-US" dirty="0"/>
              <a:t>对象。字段值可以包含其他文档，数组及</a:t>
            </a:r>
            <a:r>
              <a:rPr lang="zh-CN" altLang="en-US"/>
              <a:t>文档数组</a:t>
            </a:r>
            <a:endParaRPr lang="zh-CN" altLang="en-US" dirty="0"/>
          </a:p>
          <a:p>
            <a:pPr marL="850392" lvl="1" indent="-457200">
              <a:buFont typeface="+mj-ea"/>
              <a:buAutoNum type="circleNumDbPlain" startAt="4"/>
            </a:pPr>
            <a:endParaRPr lang="zh-CN" altLang="en-US" b="1" dirty="0"/>
          </a:p>
        </p:txBody>
      </p:sp>
      <p:sp>
        <p:nvSpPr>
          <p:cNvPr id="3" name="标题 2"/>
          <p:cNvSpPr>
            <a:spLocks noGrp="1"/>
          </p:cNvSpPr>
          <p:nvPr>
            <p:ph type="title"/>
          </p:nvPr>
        </p:nvSpPr>
        <p:spPr/>
        <p:txBody>
          <a:bodyPr/>
          <a:lstStyle/>
          <a:p>
            <a:r>
              <a:rPr lang="en-US" altLang="zh-CN"/>
              <a:t>4.3.1 </a:t>
            </a:r>
            <a:r>
              <a:rPr lang="zh-CN" altLang="en-US"/>
              <a:t>文档</a:t>
            </a:r>
          </a:p>
        </p:txBody>
      </p:sp>
      <p:pic>
        <p:nvPicPr>
          <p:cNvPr id="4" name="Picture 2" descr="http://www.runoob.com/wp-content/uploads/2013/10/crud-annotated-docum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4437112"/>
            <a:ext cx="74088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98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lstStyle/>
          <a:p>
            <a:r>
              <a:rPr lang="zh-CN" altLang="en-US"/>
              <a:t>文档的注意事项</a:t>
            </a:r>
            <a:endParaRPr lang="en-US" altLang="zh-CN"/>
          </a:p>
          <a:p>
            <a:pPr marL="850392" lvl="1" indent="-457200"/>
            <a:r>
              <a:rPr lang="en-US" altLang="zh-CN"/>
              <a:t>a. </a:t>
            </a:r>
            <a:r>
              <a:rPr lang="zh-CN" altLang="en-US"/>
              <a:t>MongoDB不但区分</a:t>
            </a:r>
            <a:r>
              <a:rPr lang="zh-CN" altLang="en-US">
                <a:solidFill>
                  <a:srgbClr val="FF0000"/>
                </a:solidFill>
              </a:rPr>
              <a:t>数据类型</a:t>
            </a:r>
            <a:r>
              <a:rPr lang="zh-CN" altLang="en-US"/>
              <a:t>，也区分</a:t>
            </a:r>
            <a:r>
              <a:rPr lang="zh-CN" altLang="en-US">
                <a:solidFill>
                  <a:srgbClr val="FF0000"/>
                </a:solidFill>
              </a:rPr>
              <a:t>大小写</a:t>
            </a:r>
            <a:endParaRPr lang="en-US" altLang="zh-CN">
              <a:solidFill>
                <a:srgbClr val="FF0000"/>
              </a:solidFill>
            </a:endParaRPr>
          </a:p>
          <a:p>
            <a:pPr marL="1088136" lvl="2" indent="-457200">
              <a:buNone/>
            </a:pPr>
            <a:r>
              <a:rPr lang="zh-CN" altLang="en-US"/>
              <a:t>{"user" : "11"}与{"user" : 11}不同</a:t>
            </a:r>
            <a:endParaRPr lang="en-US" altLang="zh-CN"/>
          </a:p>
          <a:p>
            <a:pPr marL="1088136" lvl="2" indent="-457200">
              <a:buNone/>
            </a:pPr>
            <a:r>
              <a:rPr lang="zh-CN" altLang="en-US"/>
              <a:t>{"User" : "11"}与{"user" : 11}不同</a:t>
            </a:r>
            <a:endParaRPr lang="en-US" altLang="zh-CN"/>
          </a:p>
          <a:p>
            <a:pPr marL="850392" lvl="1" indent="-457200"/>
            <a:r>
              <a:rPr lang="en-US" altLang="zh-CN"/>
              <a:t>b.</a:t>
            </a:r>
            <a:r>
              <a:rPr lang="zh-CN" altLang="en-US"/>
              <a:t>文档中不允许有重复的键</a:t>
            </a:r>
            <a:endParaRPr lang="en-US" altLang="zh-CN"/>
          </a:p>
          <a:p>
            <a:pPr marL="850392" lvl="1" indent="-457200"/>
            <a:r>
              <a:rPr lang="zh-CN" altLang="en-US"/>
              <a:t>    {"userName" : "bbs11"，"userName" : "david"}为非法</a:t>
            </a:r>
            <a:endParaRPr lang="en-US" altLang="zh-CN"/>
          </a:p>
          <a:p>
            <a:pPr marL="850392" lvl="1" indent="-457200"/>
            <a:r>
              <a:rPr lang="en-US" altLang="zh-CN"/>
              <a:t>c.</a:t>
            </a:r>
            <a:r>
              <a:rPr lang="zh-CN" altLang="en-US"/>
              <a:t>文档中键/值对是有序的</a:t>
            </a:r>
          </a:p>
          <a:p>
            <a:pPr marL="850392" lvl="1" indent="-457200"/>
            <a:r>
              <a:rPr lang="zh-CN" altLang="en-US"/>
              <a:t>{"userName" : "bbs59", "passwd" : "ddddddd", "acctAttr" : null }</a:t>
            </a:r>
            <a:endParaRPr lang="en-US" altLang="zh-CN"/>
          </a:p>
          <a:p>
            <a:pPr marL="850392" lvl="1" indent="-457200"/>
            <a:r>
              <a:rPr lang="zh-CN" altLang="en-US"/>
              <a:t>{"passwd" : "ddddddd", "acctAttr" : null </a:t>
            </a:r>
            <a:r>
              <a:rPr lang="en-US" altLang="zh-CN"/>
              <a:t>, </a:t>
            </a:r>
            <a:r>
              <a:rPr lang="zh-CN" altLang="en-US"/>
              <a:t>"userName" : "bbs59" }</a:t>
            </a:r>
            <a:endParaRPr lang="en-US" altLang="zh-CN"/>
          </a:p>
          <a:p>
            <a:pPr marL="850392" lvl="1" indent="-457200"/>
            <a:endParaRPr lang="zh-CN" altLang="en-US"/>
          </a:p>
          <a:p>
            <a:pPr marL="850392" lvl="1" indent="-457200">
              <a:buAutoNum type="alphaLcPeriod"/>
            </a:pPr>
            <a:endParaRPr lang="zh-CN" altLang="en-US"/>
          </a:p>
          <a:p>
            <a:pPr lvl="1"/>
            <a:endParaRPr lang="zh-CN" altLang="en-US"/>
          </a:p>
        </p:txBody>
      </p:sp>
      <p:sp>
        <p:nvSpPr>
          <p:cNvPr id="3" name="标题 2"/>
          <p:cNvSpPr>
            <a:spLocks noGrp="1"/>
          </p:cNvSpPr>
          <p:nvPr>
            <p:ph type="title"/>
          </p:nvPr>
        </p:nvSpPr>
        <p:spPr/>
        <p:txBody>
          <a:bodyPr/>
          <a:lstStyle/>
          <a:p>
            <a:r>
              <a:rPr lang="en-US" altLang="zh-CN"/>
              <a:t>4.3.1 </a:t>
            </a:r>
            <a:r>
              <a:rPr lang="zh-CN" altLang="en-US"/>
              <a:t>文档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文档的注意事项</a:t>
            </a:r>
            <a:endParaRPr lang="en-US" altLang="zh-CN"/>
          </a:p>
          <a:p>
            <a:pPr lvl="1"/>
            <a:r>
              <a:rPr lang="en-US" altLang="zh-CN"/>
              <a:t>d. </a:t>
            </a:r>
            <a:r>
              <a:rPr lang="zh-CN" altLang="en-US"/>
              <a:t>文档中的值不仅可以是字符串，也可以是其它数据类型（或者嵌入其它文档）</a:t>
            </a:r>
          </a:p>
          <a:p>
            <a:endParaRPr lang="zh-CN" altLang="en-US" dirty="0"/>
          </a:p>
        </p:txBody>
      </p:sp>
      <p:sp>
        <p:nvSpPr>
          <p:cNvPr id="3" name="标题 2"/>
          <p:cNvSpPr>
            <a:spLocks noGrp="1"/>
          </p:cNvSpPr>
          <p:nvPr>
            <p:ph type="title"/>
          </p:nvPr>
        </p:nvSpPr>
        <p:spPr/>
        <p:txBody>
          <a:bodyPr/>
          <a:lstStyle/>
          <a:p>
            <a:r>
              <a:rPr lang="en-US" altLang="zh-CN"/>
              <a:t>4.3.1 </a:t>
            </a:r>
            <a:r>
              <a:rPr lang="zh-CN" altLang="en-US"/>
              <a:t>文档</a:t>
            </a:r>
          </a:p>
        </p:txBody>
      </p:sp>
      <p:pic>
        <p:nvPicPr>
          <p:cNvPr id="4" name="table"/>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1600" y="3128987"/>
            <a:ext cx="3213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table"/>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1600" y="3967187"/>
            <a:ext cx="53848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table"/>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1600" y="5262587"/>
            <a:ext cx="443865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3"/>
          <p:cNvSpPr txBox="1">
            <a:spLocks noChangeArrowheads="1"/>
          </p:cNvSpPr>
          <p:nvPr/>
        </p:nvSpPr>
        <p:spPr bwMode="auto">
          <a:xfrm>
            <a:off x="1356881" y="3297261"/>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dirty="0">
                <a:solidFill>
                  <a:prstClr val="black"/>
                </a:solidFill>
              </a:rPr>
              <a:t>author:</a:t>
            </a:r>
          </a:p>
        </p:txBody>
      </p:sp>
      <p:sp>
        <p:nvSpPr>
          <p:cNvPr id="8" name="文本框 4"/>
          <p:cNvSpPr txBox="1">
            <a:spLocks noChangeArrowheads="1"/>
          </p:cNvSpPr>
          <p:nvPr/>
        </p:nvSpPr>
        <p:spPr bwMode="auto">
          <a:xfrm>
            <a:off x="1193800" y="4195787"/>
            <a:ext cx="1284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dirty="0" err="1">
                <a:solidFill>
                  <a:prstClr val="black"/>
                </a:solidFill>
              </a:rPr>
              <a:t>blogposts</a:t>
            </a:r>
            <a:r>
              <a:rPr lang="en-US" altLang="zh-CN" dirty="0">
                <a:solidFill>
                  <a:prstClr val="black"/>
                </a:solidFill>
              </a:rPr>
              <a:t>:</a:t>
            </a:r>
          </a:p>
        </p:txBody>
      </p:sp>
      <p:sp>
        <p:nvSpPr>
          <p:cNvPr id="9" name="文本框 6"/>
          <p:cNvSpPr txBox="1">
            <a:spLocks noChangeArrowheads="1"/>
          </p:cNvSpPr>
          <p:nvPr/>
        </p:nvSpPr>
        <p:spPr bwMode="auto">
          <a:xfrm>
            <a:off x="1117600" y="5534595"/>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dirty="0">
                <a:solidFill>
                  <a:prstClr val="black"/>
                </a:solidFill>
              </a:rPr>
              <a:t>comments:</a:t>
            </a:r>
          </a:p>
        </p:txBody>
      </p:sp>
    </p:spTree>
    <p:extLst>
      <p:ext uri="{BB962C8B-B14F-4D97-AF65-F5344CB8AC3E}">
        <p14:creationId xmlns:p14="http://schemas.microsoft.com/office/powerpoint/2010/main" val="109887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文档的注意事项</a:t>
            </a:r>
            <a:endParaRPr lang="en-US" altLang="zh-CN"/>
          </a:p>
          <a:p>
            <a:pPr lvl="1"/>
            <a:r>
              <a:rPr lang="en-US" altLang="zh-CN"/>
              <a:t>	</a:t>
            </a:r>
            <a:r>
              <a:rPr lang="zh-CN" altLang="en-US"/>
              <a:t>关系数据库</a:t>
            </a:r>
            <a:r>
              <a:rPr lang="zh-CN" altLang="en-US" dirty="0"/>
              <a:t>中的其中一条记录，在文档数据库</a:t>
            </a:r>
            <a:r>
              <a:rPr lang="en-US" altLang="zh-CN" dirty="0" err="1"/>
              <a:t>MongoDB</a:t>
            </a:r>
            <a:r>
              <a:rPr lang="zh-CN" altLang="en-US" dirty="0"/>
              <a:t>中的存储方式类似如下：</a:t>
            </a:r>
          </a:p>
          <a:p>
            <a:pPr lvl="1"/>
            <a:endParaRPr lang="zh-CN" altLang="en-US" dirty="0"/>
          </a:p>
        </p:txBody>
      </p:sp>
      <p:sp>
        <p:nvSpPr>
          <p:cNvPr id="3" name="标题 2"/>
          <p:cNvSpPr>
            <a:spLocks noGrp="1"/>
          </p:cNvSpPr>
          <p:nvPr>
            <p:ph type="title"/>
          </p:nvPr>
        </p:nvSpPr>
        <p:spPr/>
        <p:txBody>
          <a:bodyPr/>
          <a:lstStyle/>
          <a:p>
            <a:r>
              <a:rPr lang="en-US" altLang="zh-CN"/>
              <a:t>4.3.1 </a:t>
            </a:r>
            <a:r>
              <a:rPr lang="zh-CN" altLang="en-US"/>
              <a:t>文档</a:t>
            </a:r>
          </a:p>
        </p:txBody>
      </p:sp>
      <p:sp>
        <p:nvSpPr>
          <p:cNvPr id="4" name="TextBox 3"/>
          <p:cNvSpPr txBox="1">
            <a:spLocks noChangeArrowheads="1"/>
          </p:cNvSpPr>
          <p:nvPr/>
        </p:nvSpPr>
        <p:spPr bwMode="auto">
          <a:xfrm>
            <a:off x="467544" y="3212976"/>
            <a:ext cx="8458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dirty="0">
                <a:solidFill>
                  <a:prstClr val="black"/>
                </a:solidFill>
              </a:rPr>
              <a:t>{</a:t>
            </a:r>
          </a:p>
          <a:p>
            <a:r>
              <a:rPr lang="en-US" altLang="zh-CN" sz="2000" dirty="0">
                <a:solidFill>
                  <a:prstClr val="black"/>
                </a:solidFill>
              </a:rPr>
              <a:t>“id”:1,</a:t>
            </a:r>
          </a:p>
          <a:p>
            <a:r>
              <a:rPr lang="en-US" altLang="zh-CN" sz="2000" dirty="0">
                <a:solidFill>
                  <a:prstClr val="black"/>
                </a:solidFill>
              </a:rPr>
              <a:t>“</a:t>
            </a:r>
            <a:r>
              <a:rPr lang="en-US" altLang="zh-CN" sz="2000" dirty="0" err="1">
                <a:solidFill>
                  <a:prstClr val="black"/>
                </a:solidFill>
              </a:rPr>
              <a:t>author”:”Jane</a:t>
            </a:r>
            <a:r>
              <a:rPr lang="en-US" altLang="zh-CN" sz="2000" dirty="0">
                <a:solidFill>
                  <a:prstClr val="black"/>
                </a:solidFill>
              </a:rPr>
              <a:t>”,</a:t>
            </a:r>
          </a:p>
          <a:p>
            <a:r>
              <a:rPr lang="en-US" altLang="zh-CN" sz="2000" dirty="0">
                <a:solidFill>
                  <a:prstClr val="black"/>
                </a:solidFill>
              </a:rPr>
              <a:t>“</a:t>
            </a:r>
            <a:r>
              <a:rPr lang="en-US" altLang="zh-CN" sz="2000" dirty="0" err="1">
                <a:solidFill>
                  <a:prstClr val="black"/>
                </a:solidFill>
              </a:rPr>
              <a:t>blogposts</a:t>
            </a:r>
            <a:r>
              <a:rPr lang="en-US" altLang="zh-CN" sz="2000" dirty="0">
                <a:solidFill>
                  <a:prstClr val="black"/>
                </a:solidFill>
              </a:rPr>
              <a:t>”:{</a:t>
            </a:r>
          </a:p>
          <a:p>
            <a:r>
              <a:rPr lang="en-US" altLang="zh-CN" sz="2000" dirty="0">
                <a:solidFill>
                  <a:prstClr val="black"/>
                </a:solidFill>
              </a:rPr>
              <a:t>                    “tile”:”</a:t>
            </a:r>
            <a:r>
              <a:rPr lang="en-US" altLang="zh-CN" sz="2000" dirty="0" err="1">
                <a:solidFill>
                  <a:prstClr val="black"/>
                </a:solidFill>
              </a:rPr>
              <a:t>MyFirstPost</a:t>
            </a:r>
            <a:r>
              <a:rPr lang="en-US" altLang="zh-CN" sz="2000" dirty="0">
                <a:solidFill>
                  <a:prstClr val="black"/>
                </a:solidFill>
              </a:rPr>
              <a:t>”, “comment”:{</a:t>
            </a:r>
          </a:p>
          <a:p>
            <a:r>
              <a:rPr lang="en-US" altLang="zh-CN" sz="2000" dirty="0">
                <a:solidFill>
                  <a:prstClr val="black"/>
                </a:solidFill>
              </a:rPr>
              <a:t>                                                                     “</a:t>
            </a:r>
            <a:r>
              <a:rPr lang="en-US" altLang="zh-CN" sz="2000" dirty="0" err="1">
                <a:solidFill>
                  <a:prstClr val="black"/>
                </a:solidFill>
              </a:rPr>
              <a:t>by”:”Ada”,”text”:”Good</a:t>
            </a:r>
            <a:r>
              <a:rPr lang="en-US" altLang="zh-CN" sz="2000" dirty="0">
                <a:solidFill>
                  <a:prstClr val="black"/>
                </a:solidFill>
              </a:rPr>
              <a:t> post”</a:t>
            </a:r>
          </a:p>
          <a:p>
            <a:r>
              <a:rPr lang="en-US" altLang="zh-CN" sz="2000" dirty="0">
                <a:solidFill>
                  <a:prstClr val="black"/>
                </a:solidFill>
              </a:rPr>
              <a:t>                                                                      }                  </a:t>
            </a:r>
          </a:p>
          <a:p>
            <a:r>
              <a:rPr lang="en-US" altLang="zh-CN" sz="2000" dirty="0">
                <a:solidFill>
                  <a:prstClr val="black"/>
                </a:solidFill>
              </a:rPr>
              <a:t>                   }</a:t>
            </a:r>
          </a:p>
          <a:p>
            <a:r>
              <a:rPr lang="en-US" altLang="zh-CN" sz="2000" dirty="0">
                <a:solidFill>
                  <a:prstClr val="black"/>
                </a:solidFill>
              </a:rPr>
              <a:t>}</a:t>
            </a:r>
            <a:endParaRPr lang="zh-CN" altLang="en-US" sz="2000" dirty="0">
              <a:solidFill>
                <a:prstClr val="black"/>
              </a:solidFill>
            </a:endParaRPr>
          </a:p>
        </p:txBody>
      </p:sp>
    </p:spTree>
    <p:extLst>
      <p:ext uri="{BB962C8B-B14F-4D97-AF65-F5344CB8AC3E}">
        <p14:creationId xmlns:p14="http://schemas.microsoft.com/office/powerpoint/2010/main" val="255873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文档的注意事项</a:t>
            </a:r>
            <a:endParaRPr lang="en-US" altLang="zh-CN"/>
          </a:p>
          <a:p>
            <a:pPr lvl="1"/>
            <a:r>
              <a:rPr lang="en-US" altLang="zh-CN"/>
              <a:t>e. </a:t>
            </a:r>
            <a:r>
              <a:rPr lang="zh-CN" altLang="en-US"/>
              <a:t>键是字符串，值可以使用任意UTF-8字符</a:t>
            </a:r>
            <a:endParaRPr lang="en-US" altLang="zh-CN"/>
          </a:p>
          <a:p>
            <a:pPr lvl="2"/>
            <a:r>
              <a:rPr lang="en-US" altLang="zh-CN"/>
              <a:t>	</a:t>
            </a:r>
            <a:r>
              <a:rPr lang="zh-CN" altLang="en-US"/>
              <a:t>键的名称只能是字符串，不能是其他类型</a:t>
            </a:r>
            <a:endParaRPr lang="en-US" altLang="zh-CN"/>
          </a:p>
          <a:p>
            <a:pPr lvl="2"/>
            <a:r>
              <a:rPr lang="zh-CN" altLang="en-US"/>
              <a:t>“.”、“$”、“</a:t>
            </a:r>
            <a:r>
              <a:rPr lang="en-US" altLang="zh-CN"/>
              <a:t>_</a:t>
            </a:r>
            <a:r>
              <a:rPr lang="zh-CN" altLang="en-US"/>
              <a:t>”做为保留字符，不能出现在键的名称中</a:t>
            </a:r>
          </a:p>
          <a:p>
            <a:pPr lvl="1"/>
            <a:r>
              <a:rPr lang="en-US" altLang="zh-CN"/>
              <a:t>f. </a:t>
            </a:r>
            <a:r>
              <a:rPr lang="zh-CN" altLang="en-US"/>
              <a:t>键不能含有\0(空字符)，空字符表示键的结尾</a:t>
            </a:r>
            <a:endParaRPr lang="en-US" altLang="zh-CN"/>
          </a:p>
          <a:p>
            <a:pPr lvl="1"/>
            <a:endParaRPr lang="zh-CN" altLang="en-US"/>
          </a:p>
          <a:p>
            <a:pPr lvl="1"/>
            <a:endParaRPr lang="zh-CN" altLang="en-US"/>
          </a:p>
        </p:txBody>
      </p:sp>
      <p:sp>
        <p:nvSpPr>
          <p:cNvPr id="3" name="标题 2"/>
          <p:cNvSpPr>
            <a:spLocks noGrp="1"/>
          </p:cNvSpPr>
          <p:nvPr>
            <p:ph type="title"/>
          </p:nvPr>
        </p:nvSpPr>
        <p:spPr/>
        <p:txBody>
          <a:bodyPr/>
          <a:lstStyle/>
          <a:p>
            <a:r>
              <a:rPr lang="en-US" altLang="zh-CN"/>
              <a:t>4.3.1 </a:t>
            </a:r>
            <a:r>
              <a:rPr lang="zh-CN" altLang="en-US"/>
              <a:t>文档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8760"/>
            <a:ext cx="8229600" cy="4525963"/>
          </a:xfrm>
        </p:spPr>
        <p:txBody>
          <a:bodyPr/>
          <a:lstStyle/>
          <a:p>
            <a:r>
              <a:rPr lang="zh-CN" altLang="en-US" dirty="0"/>
              <a:t>集合</a:t>
            </a:r>
          </a:p>
        </p:txBody>
      </p:sp>
      <p:sp>
        <p:nvSpPr>
          <p:cNvPr id="3" name="标题 2"/>
          <p:cNvSpPr>
            <a:spLocks noGrp="1"/>
          </p:cNvSpPr>
          <p:nvPr>
            <p:ph type="title"/>
          </p:nvPr>
        </p:nvSpPr>
        <p:spPr/>
        <p:txBody>
          <a:bodyPr/>
          <a:lstStyle/>
          <a:p>
            <a:r>
              <a:rPr lang="en-US" altLang="zh-CN"/>
              <a:t>4.3.2 </a:t>
            </a:r>
            <a:r>
              <a:rPr lang="zh-CN" altLang="en-US"/>
              <a:t>集合</a:t>
            </a:r>
          </a:p>
        </p:txBody>
      </p:sp>
      <p:graphicFrame>
        <p:nvGraphicFramePr>
          <p:cNvPr id="4" name="图示 3"/>
          <p:cNvGraphicFramePr/>
          <p:nvPr>
            <p:extLst>
              <p:ext uri="{D42A27DB-BD31-4B8C-83A1-F6EECF244321}">
                <p14:modId xmlns:p14="http://schemas.microsoft.com/office/powerpoint/2010/main" val="1180595330"/>
              </p:ext>
            </p:extLst>
          </p:nvPr>
        </p:nvGraphicFramePr>
        <p:xfrm>
          <a:off x="1619672" y="1772816"/>
          <a:ext cx="6096000"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p:cNvSpPr>
            <a:spLocks noChangeArrowheads="1"/>
          </p:cNvSpPr>
          <p:nvPr/>
        </p:nvSpPr>
        <p:spPr bwMode="auto">
          <a:xfrm>
            <a:off x="755576" y="5013176"/>
            <a:ext cx="7776864" cy="1023296"/>
          </a:xfrm>
          <a:prstGeom prst="rect">
            <a:avLst/>
          </a:prstGeom>
          <a:solidFill>
            <a:schemeClr val="accent6">
              <a:lumMod val="40000"/>
              <a:lumOff val="60000"/>
            </a:schemeClr>
          </a:solidFill>
          <a:ln w="9525">
            <a:noFill/>
            <a:miter lim="800000"/>
            <a:headEnd/>
            <a:tailEnd/>
          </a:ln>
          <a:effectLst/>
        </p:spPr>
        <p:txBody>
          <a:bodyPr wrap="square" tIns="95220" bIns="95220" anchor="ctr">
            <a:spAutoFit/>
          </a:bodyPr>
          <a:lstStyle/>
          <a:p>
            <a:pPr>
              <a:defRPr/>
            </a:pPr>
            <a:r>
              <a:rPr lang="zh-CN" altLang="zh-CN" b="1" dirty="0">
                <a:solidFill>
                  <a:prstClr val="black"/>
                </a:solidFill>
                <a:latin typeface="Courier New" pitchFamily="49" charset="0"/>
                <a:ea typeface="宋体" pitchFamily="2" charset="-122"/>
                <a:cs typeface="Courier New" pitchFamily="49" charset="0"/>
              </a:rPr>
              <a:t>{"site":"www.baidu.com"} </a:t>
            </a:r>
            <a:endParaRPr lang="en-US" altLang="zh-CN" b="1" dirty="0">
              <a:solidFill>
                <a:prstClr val="black"/>
              </a:solidFill>
              <a:latin typeface="Courier New" pitchFamily="49" charset="0"/>
              <a:ea typeface="宋体" pitchFamily="2" charset="-122"/>
              <a:cs typeface="Courier New" pitchFamily="49" charset="0"/>
            </a:endParaRPr>
          </a:p>
          <a:p>
            <a:pPr>
              <a:defRPr/>
            </a:pPr>
            <a:r>
              <a:rPr lang="zh-CN" altLang="zh-CN" b="1">
                <a:solidFill>
                  <a:prstClr val="black"/>
                </a:solidFill>
                <a:latin typeface="Courier New" pitchFamily="49" charset="0"/>
                <a:ea typeface="宋体" pitchFamily="2" charset="-122"/>
                <a:cs typeface="Courier New" pitchFamily="49" charset="0"/>
              </a:rPr>
              <a:t>{“site”</a:t>
            </a:r>
            <a:r>
              <a:rPr lang="en-US" altLang="zh-CN" b="1">
                <a:solidFill>
                  <a:prstClr val="black"/>
                </a:solidFill>
                <a:latin typeface="Courier New" pitchFamily="49" charset="0"/>
                <a:ea typeface="宋体" pitchFamily="2" charset="-122"/>
                <a:cs typeface="Courier New" pitchFamily="49" charset="0"/>
              </a:rPr>
              <a:t>:</a:t>
            </a:r>
            <a:r>
              <a:rPr lang="zh-CN" altLang="zh-CN" b="1">
                <a:solidFill>
                  <a:prstClr val="black"/>
                </a:solidFill>
                <a:latin typeface="Courier New" pitchFamily="49" charset="0"/>
                <a:ea typeface="宋体" pitchFamily="2" charset="-122"/>
                <a:cs typeface="Courier New" pitchFamily="49" charset="0"/>
              </a:rPr>
              <a:t>“</a:t>
            </a:r>
            <a:r>
              <a:rPr lang="en-US" altLang="zh-CN" b="1">
                <a:solidFill>
                  <a:prstClr val="black"/>
                </a:solidFill>
                <a:latin typeface="Courier New" pitchFamily="49" charset="0"/>
                <a:ea typeface="宋体" pitchFamily="2" charset="-122"/>
                <a:cs typeface="Courier New" pitchFamily="49" charset="0"/>
              </a:rPr>
              <a:t>fzu.edu.cn</a:t>
            </a:r>
            <a:r>
              <a:rPr lang="zh-CN" altLang="zh-CN" b="1">
                <a:solidFill>
                  <a:prstClr val="black"/>
                </a:solidFill>
                <a:latin typeface="Courier New" pitchFamily="49" charset="0"/>
                <a:ea typeface="宋体" pitchFamily="2" charset="-122"/>
                <a:cs typeface="Courier New" pitchFamily="49" charset="0"/>
              </a:rPr>
              <a:t>”,</a:t>
            </a:r>
            <a:r>
              <a:rPr lang="zh-CN" altLang="zh-CN" b="1" dirty="0">
                <a:solidFill>
                  <a:prstClr val="black"/>
                </a:solidFill>
                <a:latin typeface="Courier New" pitchFamily="49" charset="0"/>
                <a:ea typeface="宋体" pitchFamily="2" charset="-122"/>
                <a:cs typeface="Courier New" pitchFamily="49" charset="0"/>
              </a:rPr>
              <a:t>“name”</a:t>
            </a:r>
            <a:r>
              <a:rPr lang="zh-CN" altLang="zh-CN" b="1">
                <a:solidFill>
                  <a:prstClr val="black"/>
                </a:solidFill>
                <a:latin typeface="Courier New" pitchFamily="49" charset="0"/>
                <a:ea typeface="宋体" pitchFamily="2" charset="-122"/>
                <a:cs typeface="Courier New" pitchFamily="49" charset="0"/>
              </a:rPr>
              <a:t>:“</a:t>
            </a:r>
            <a:r>
              <a:rPr lang="zh-CN" altLang="en-US" b="1">
                <a:solidFill>
                  <a:prstClr val="black"/>
                </a:solidFill>
                <a:latin typeface="Courier New" pitchFamily="49" charset="0"/>
                <a:ea typeface="宋体" pitchFamily="2" charset="-122"/>
                <a:cs typeface="Courier New" pitchFamily="49" charset="0"/>
              </a:rPr>
              <a:t>福州大学</a:t>
            </a:r>
            <a:r>
              <a:rPr lang="zh-CN" altLang="zh-CN" b="1">
                <a:solidFill>
                  <a:prstClr val="black"/>
                </a:solidFill>
                <a:latin typeface="Courier New" pitchFamily="49" charset="0"/>
                <a:ea typeface="宋体" pitchFamily="2" charset="-122"/>
                <a:cs typeface="Courier New" pitchFamily="49" charset="0"/>
              </a:rPr>
              <a:t>"}</a:t>
            </a:r>
            <a:r>
              <a:rPr lang="zh-CN" altLang="zh-CN" b="1">
                <a:solidFill>
                  <a:prstClr val="black"/>
                </a:solidFill>
                <a:latin typeface="Arial" pitchFamily="34" charset="0"/>
                <a:ea typeface="宋体" pitchFamily="2" charset="-122"/>
              </a:rPr>
              <a:t> </a:t>
            </a:r>
            <a:endParaRPr lang="zh-CN" altLang="zh-CN" b="1" dirty="0">
              <a:solidFill>
                <a:prstClr val="black"/>
              </a:solidFill>
              <a:latin typeface="Arial" pitchFamily="34" charset="0"/>
              <a:ea typeface="宋体" pitchFamily="2" charset="-122"/>
            </a:endParaRPr>
          </a:p>
          <a:p>
            <a:pPr>
              <a:defRPr/>
            </a:pPr>
            <a:r>
              <a:rPr lang="zh-CN" altLang="zh-CN" b="1" dirty="0">
                <a:solidFill>
                  <a:prstClr val="black"/>
                </a:solidFill>
                <a:latin typeface="Courier New" pitchFamily="49" charset="0"/>
                <a:ea typeface="宋体" pitchFamily="2" charset="-122"/>
                <a:cs typeface="Courier New" pitchFamily="49" charset="0"/>
              </a:rPr>
              <a:t>{"site":"www.runoob.com","name":"</a:t>
            </a:r>
            <a:r>
              <a:rPr lang="zh-CN" altLang="en-US" b="1" dirty="0">
                <a:solidFill>
                  <a:prstClr val="black"/>
                </a:solidFill>
                <a:latin typeface="Courier New" pitchFamily="49" charset="0"/>
                <a:ea typeface="宋体" pitchFamily="2" charset="-122"/>
                <a:cs typeface="Courier New" pitchFamily="49" charset="0"/>
              </a:rPr>
              <a:t>菜鸟教程</a:t>
            </a:r>
            <a:r>
              <a:rPr lang="zh-CN" altLang="zh-CN" b="1" dirty="0">
                <a:solidFill>
                  <a:prstClr val="black"/>
                </a:solidFill>
                <a:latin typeface="Courier New" pitchFamily="49" charset="0"/>
                <a:ea typeface="宋体" pitchFamily="2" charset="-122"/>
                <a:cs typeface="Courier New" pitchFamily="49" charset="0"/>
              </a:rPr>
              <a:t>","num":5}</a:t>
            </a:r>
            <a:endParaRPr lang="en-US" altLang="zh-CN" b="1" dirty="0">
              <a:solidFill>
                <a:prstClr val="black"/>
              </a:solidFill>
              <a:latin typeface="Courier New" pitchFamily="49" charset="0"/>
              <a:ea typeface="宋体" pitchFamily="2" charset="-122"/>
              <a:cs typeface="Courier New" pitchFamily="49" charset="0"/>
            </a:endParaRPr>
          </a:p>
        </p:txBody>
      </p:sp>
    </p:spTree>
    <p:extLst>
      <p:ext uri="{BB962C8B-B14F-4D97-AF65-F5344CB8AC3E}">
        <p14:creationId xmlns:p14="http://schemas.microsoft.com/office/powerpoint/2010/main" val="32089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graphicEl>
                                              <a:dgm id="{3E4CEF8D-15A8-40C5-8179-94D4927A16CA}"/>
                                            </p:graphicEl>
                                          </p:spTgt>
                                        </p:tgtEl>
                                        <p:attrNameLst>
                                          <p:attrName>style.visibility</p:attrName>
                                        </p:attrNameLst>
                                      </p:cBhvr>
                                      <p:to>
                                        <p:strVal val="visible"/>
                                      </p:to>
                                    </p:set>
                                    <p:animEffect transition="in" filter="blinds(horizontal)">
                                      <p:cBhvr>
                                        <p:cTn id="7" dur="500"/>
                                        <p:tgtEl>
                                          <p:spTgt spid="4">
                                            <p:graphicEl>
                                              <a:dgm id="{3E4CEF8D-15A8-40C5-8179-94D4927A16CA}"/>
                                            </p:graphic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graphicEl>
                                              <a:dgm id="{EFA84187-EE48-426A-9A18-04E8CC7C72B0}"/>
                                            </p:graphicEl>
                                          </p:spTgt>
                                        </p:tgtEl>
                                        <p:attrNameLst>
                                          <p:attrName>style.visibility</p:attrName>
                                        </p:attrNameLst>
                                      </p:cBhvr>
                                      <p:to>
                                        <p:strVal val="visible"/>
                                      </p:to>
                                    </p:set>
                                    <p:animEffect transition="in" filter="blinds(horizontal)">
                                      <p:cBhvr>
                                        <p:cTn id="10" dur="500"/>
                                        <p:tgtEl>
                                          <p:spTgt spid="4">
                                            <p:graphicEl>
                                              <a:dgm id="{EFA84187-EE48-426A-9A18-04E8CC7C72B0}"/>
                                            </p:graphic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graphicEl>
                                              <a:dgm id="{7E3F1492-E4F8-422C-B6F0-6C862629DF3D}"/>
                                            </p:graphicEl>
                                          </p:spTgt>
                                        </p:tgtEl>
                                        <p:attrNameLst>
                                          <p:attrName>style.visibility</p:attrName>
                                        </p:attrNameLst>
                                      </p:cBhvr>
                                      <p:to>
                                        <p:strVal val="visible"/>
                                      </p:to>
                                    </p:set>
                                    <p:animEffect transition="in" filter="blinds(horizontal)">
                                      <p:cBhvr>
                                        <p:cTn id="13" dur="500"/>
                                        <p:tgtEl>
                                          <p:spTgt spid="4">
                                            <p:graphicEl>
                                              <a:dgm id="{7E3F1492-E4F8-422C-B6F0-6C862629DF3D}"/>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graphicEl>
                                              <a:dgm id="{5D113A86-B334-496C-B475-D0D48C376908}"/>
                                            </p:graphicEl>
                                          </p:spTgt>
                                        </p:tgtEl>
                                        <p:attrNameLst>
                                          <p:attrName>style.visibility</p:attrName>
                                        </p:attrNameLst>
                                      </p:cBhvr>
                                      <p:to>
                                        <p:strVal val="visible"/>
                                      </p:to>
                                    </p:set>
                                    <p:animEffect transition="in" filter="blinds(horizontal)">
                                      <p:cBhvr>
                                        <p:cTn id="18" dur="500"/>
                                        <p:tgtEl>
                                          <p:spTgt spid="4">
                                            <p:graphicEl>
                                              <a:dgm id="{5D113A86-B334-496C-B475-D0D48C376908}"/>
                                            </p:graphic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
                                            <p:graphicEl>
                                              <a:dgm id="{BDDD6BE1-D9CF-4D25-BACE-F16434CD7828}"/>
                                            </p:graphicEl>
                                          </p:spTgt>
                                        </p:tgtEl>
                                        <p:attrNameLst>
                                          <p:attrName>style.visibility</p:attrName>
                                        </p:attrNameLst>
                                      </p:cBhvr>
                                      <p:to>
                                        <p:strVal val="visible"/>
                                      </p:to>
                                    </p:set>
                                    <p:animEffect transition="in" filter="blinds(horizontal)">
                                      <p:cBhvr>
                                        <p:cTn id="21" dur="500"/>
                                        <p:tgtEl>
                                          <p:spTgt spid="4">
                                            <p:graphicEl>
                                              <a:dgm id="{BDDD6BE1-D9CF-4D25-BACE-F16434CD7828}"/>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graphicEl>
                                              <a:dgm id="{FF8AA38A-2AD6-4FCD-9BBC-26092EDF2598}"/>
                                            </p:graphicEl>
                                          </p:spTgt>
                                        </p:tgtEl>
                                        <p:attrNameLst>
                                          <p:attrName>style.visibility</p:attrName>
                                        </p:attrNameLst>
                                      </p:cBhvr>
                                      <p:to>
                                        <p:strVal val="visible"/>
                                      </p:to>
                                    </p:set>
                                    <p:animEffect transition="in" filter="blinds(horizontal)">
                                      <p:cBhvr>
                                        <p:cTn id="26" dur="500"/>
                                        <p:tgtEl>
                                          <p:spTgt spid="4">
                                            <p:graphicEl>
                                              <a:dgm id="{FF8AA38A-2AD6-4FCD-9BBC-26092EDF2598}"/>
                                            </p:graphic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graphicEl>
                                              <a:dgm id="{517FA5D1-CAB4-44E0-BD2C-C06ABED69307}"/>
                                            </p:graphicEl>
                                          </p:spTgt>
                                        </p:tgtEl>
                                        <p:attrNameLst>
                                          <p:attrName>style.visibility</p:attrName>
                                        </p:attrNameLst>
                                      </p:cBhvr>
                                      <p:to>
                                        <p:strVal val="visible"/>
                                      </p:to>
                                    </p:set>
                                    <p:animEffect transition="in" filter="blinds(horizontal)">
                                      <p:cBhvr>
                                        <p:cTn id="29" dur="500"/>
                                        <p:tgtEl>
                                          <p:spTgt spid="4">
                                            <p:graphicEl>
                                              <a:dgm id="{517FA5D1-CAB4-44E0-BD2C-C06ABED69307}"/>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集合命名的注意事项</a:t>
            </a:r>
            <a:endParaRPr lang="en-US" altLang="zh-CN"/>
          </a:p>
          <a:p>
            <a:pPr marL="850392" lvl="1" indent="-457200">
              <a:buClr>
                <a:srgbClr val="C00000"/>
              </a:buClr>
              <a:buFont typeface="+mj-lt"/>
              <a:buAutoNum type="alphaLcPeriod"/>
            </a:pPr>
            <a:r>
              <a:rPr lang="zh-CN" altLang="en-US"/>
              <a:t>集合名不能是空串</a:t>
            </a:r>
            <a:r>
              <a:rPr lang="en-US" altLang="zh-CN"/>
              <a:t>"";</a:t>
            </a:r>
          </a:p>
          <a:p>
            <a:pPr marL="850392" lvl="1" indent="-457200">
              <a:buClr>
                <a:srgbClr val="C00000"/>
              </a:buClr>
              <a:buFont typeface="+mj-lt"/>
              <a:buAutoNum type="alphaLcPeriod"/>
            </a:pPr>
            <a:r>
              <a:rPr lang="zh-CN" altLang="en-US"/>
              <a:t>不能含有空字符</a:t>
            </a:r>
            <a:r>
              <a:rPr lang="en-US" altLang="zh-CN"/>
              <a:t>\0;</a:t>
            </a:r>
          </a:p>
          <a:p>
            <a:pPr marL="850392" lvl="1" indent="-457200">
              <a:buClr>
                <a:srgbClr val="C00000"/>
              </a:buClr>
              <a:buFont typeface="+mj-lt"/>
              <a:buAutoNum type="alphaLcPeriod"/>
            </a:pPr>
            <a:r>
              <a:rPr lang="zh-CN" altLang="en-US"/>
              <a:t>不能以</a:t>
            </a:r>
            <a:r>
              <a:rPr lang="en-US" altLang="zh-CN"/>
              <a:t>"system."</a:t>
            </a:r>
            <a:r>
              <a:rPr lang="zh-CN" altLang="en-US"/>
              <a:t>开头，这是系统集合保留的前缀</a:t>
            </a:r>
          </a:p>
          <a:p>
            <a:pPr marL="850392" lvl="1" indent="-457200">
              <a:buClr>
                <a:srgbClr val="C00000"/>
              </a:buClr>
              <a:buFont typeface="+mj-lt"/>
              <a:buAutoNum type="alphaLcPeriod"/>
            </a:pPr>
            <a:r>
              <a:rPr lang="zh-CN" altLang="en-US"/>
              <a:t>集合名不能含保留字符</a:t>
            </a:r>
            <a:r>
              <a:rPr lang="en-US" altLang="zh-CN"/>
              <a:t>$</a:t>
            </a:r>
          </a:p>
          <a:p>
            <a:pPr lvl="1"/>
            <a:endParaRPr lang="en-US" altLang="zh-CN"/>
          </a:p>
          <a:p>
            <a:pPr lvl="1"/>
            <a:endParaRPr lang="en-US" altLang="zh-CN"/>
          </a:p>
          <a:p>
            <a:endParaRPr lang="zh-CN" altLang="en-US"/>
          </a:p>
        </p:txBody>
      </p:sp>
      <p:sp>
        <p:nvSpPr>
          <p:cNvPr id="3" name="标题 2"/>
          <p:cNvSpPr>
            <a:spLocks noGrp="1"/>
          </p:cNvSpPr>
          <p:nvPr>
            <p:ph type="title"/>
          </p:nvPr>
        </p:nvSpPr>
        <p:spPr/>
        <p:txBody>
          <a:bodyPr/>
          <a:lstStyle/>
          <a:p>
            <a:r>
              <a:rPr lang="en-US" altLang="zh-CN"/>
              <a:t>4.3.2 </a:t>
            </a:r>
            <a:r>
              <a:rPr lang="zh-CN" altLang="en-US"/>
              <a:t>集合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起源</a:t>
            </a:r>
            <a:endParaRPr lang="en-US" altLang="zh-CN"/>
          </a:p>
          <a:p>
            <a:pPr lvl="1" indent="0"/>
            <a:r>
              <a:rPr lang="en-US" altLang="zh-CN"/>
              <a:t>2007</a:t>
            </a:r>
            <a:r>
              <a:rPr lang="zh-CN" altLang="en-US"/>
              <a:t>年</a:t>
            </a:r>
            <a:r>
              <a:rPr lang="en-US" altLang="zh-CN"/>
              <a:t>10</a:t>
            </a:r>
            <a:r>
              <a:rPr lang="zh-CN" altLang="en-US"/>
              <a:t>月，</a:t>
            </a:r>
            <a:r>
              <a:rPr lang="en-US" altLang="zh-CN"/>
              <a:t>MongoDB</a:t>
            </a:r>
            <a:r>
              <a:rPr lang="zh-CN" altLang="en-US"/>
              <a:t>由</a:t>
            </a:r>
            <a:r>
              <a:rPr lang="en-US" altLang="zh-CN"/>
              <a:t>10gen</a:t>
            </a:r>
            <a:r>
              <a:rPr lang="zh-CN" altLang="en-US"/>
              <a:t>团队开发，</a:t>
            </a:r>
            <a:r>
              <a:rPr lang="en-US" altLang="zh-CN"/>
              <a:t>2009</a:t>
            </a:r>
            <a:r>
              <a:rPr lang="zh-CN" altLang="en-US"/>
              <a:t>年</a:t>
            </a:r>
            <a:r>
              <a:rPr lang="en-US" altLang="zh-CN"/>
              <a:t>2</a:t>
            </a:r>
            <a:r>
              <a:rPr lang="zh-CN" altLang="en-US"/>
              <a:t>月首度推出，现在依然</a:t>
            </a:r>
            <a:r>
              <a:rPr lang="zh-CN" altLang="en-US">
                <a:sym typeface="Arial" pitchFamily="34" charset="0"/>
              </a:rPr>
              <a:t>有10gen商业支持，持续性有保障</a:t>
            </a:r>
            <a:endParaRPr lang="zh-CN" altLang="en-US"/>
          </a:p>
          <a:p>
            <a:r>
              <a:rPr lang="en-US" altLang="zh-CN"/>
              <a:t>MongoDB</a:t>
            </a:r>
            <a:r>
              <a:rPr lang="zh-CN" altLang="en-US"/>
              <a:t>简介</a:t>
            </a:r>
            <a:endParaRPr lang="en-US" altLang="zh-CN"/>
          </a:p>
          <a:p>
            <a:pPr marL="850392" lvl="1" indent="-457200">
              <a:buFont typeface="+mj-ea"/>
              <a:buAutoNum type="circleNumDbPlain"/>
            </a:pPr>
            <a:r>
              <a:rPr lang="en-US" altLang="zh-CN"/>
              <a:t>MongoDB </a:t>
            </a:r>
            <a:r>
              <a:rPr lang="zh-CN" altLang="en-US" dirty="0"/>
              <a:t>是由</a:t>
            </a:r>
            <a:r>
              <a:rPr lang="en-US" altLang="zh-CN" dirty="0"/>
              <a:t>C++</a:t>
            </a:r>
            <a:r>
              <a:rPr lang="zh-CN" altLang="en-US" dirty="0"/>
              <a:t>语言编写的，是一个基于分布式文件存储的开</a:t>
            </a:r>
            <a:r>
              <a:rPr lang="zh-CN" altLang="en-US"/>
              <a:t>源数据库系统</a:t>
            </a:r>
            <a:endParaRPr lang="en-US" altLang="zh-CN" dirty="0"/>
          </a:p>
          <a:p>
            <a:pPr marL="850392" lvl="1" indent="-457200">
              <a:buFont typeface="+mj-ea"/>
              <a:buAutoNum type="circleNumDbPlain"/>
            </a:pPr>
            <a:r>
              <a:rPr lang="zh-CN" altLang="en-US"/>
              <a:t>旨在为</a:t>
            </a:r>
            <a:r>
              <a:rPr lang="en-US" altLang="zh-CN"/>
              <a:t>WEB</a:t>
            </a:r>
            <a:r>
              <a:rPr lang="zh-CN" altLang="en-US"/>
              <a:t>应用提供可扩展的高性能数据存储解决方案（互联网企业）</a:t>
            </a:r>
            <a:endParaRPr lang="en-US" altLang="zh-CN" dirty="0"/>
          </a:p>
          <a:p>
            <a:pPr marL="850392" lvl="1" indent="-457200">
              <a:buFont typeface="Wingdings" pitchFamily="2" charset="2"/>
              <a:buChar char="p"/>
            </a:pPr>
            <a:endParaRPr lang="zh-CN" altLang="en-US" dirty="0"/>
          </a:p>
        </p:txBody>
      </p:sp>
      <p:sp>
        <p:nvSpPr>
          <p:cNvPr id="3" name="标题 2"/>
          <p:cNvSpPr>
            <a:spLocks noGrp="1"/>
          </p:cNvSpPr>
          <p:nvPr>
            <p:ph type="title"/>
          </p:nvPr>
        </p:nvSpPr>
        <p:spPr/>
        <p:txBody>
          <a:bodyPr/>
          <a:lstStyle/>
          <a:p>
            <a:r>
              <a:rPr lang="en-US" altLang="zh-CN"/>
              <a:t>4.1.1 MongoDB</a:t>
            </a:r>
            <a:r>
              <a:rPr lang="zh-CN" altLang="en-US"/>
              <a:t>的起源</a:t>
            </a:r>
            <a:endParaRPr lang="zh-CN" altLang="en-US" dirty="0"/>
          </a:p>
        </p:txBody>
      </p:sp>
    </p:spTree>
    <p:extLst>
      <p:ext uri="{BB962C8B-B14F-4D97-AF65-F5344CB8AC3E}">
        <p14:creationId xmlns:p14="http://schemas.microsoft.com/office/powerpoint/2010/main" val="27150913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数据库</a:t>
            </a:r>
          </a:p>
          <a:p>
            <a:pPr lvl="1">
              <a:buClr>
                <a:srgbClr val="00B0F0"/>
              </a:buClr>
              <a:buFont typeface="Wingdings" pitchFamily="2" charset="2"/>
              <a:buChar char="Ø"/>
            </a:pPr>
            <a:r>
              <a:rPr lang="zh-CN" altLang="en-US"/>
              <a:t>多个集合组成数据库</a:t>
            </a:r>
            <a:endParaRPr lang="en-US" altLang="zh-CN"/>
          </a:p>
          <a:p>
            <a:pPr lvl="1">
              <a:buClr>
                <a:srgbClr val="00B0F0"/>
              </a:buClr>
              <a:buFont typeface="Wingdings" pitchFamily="2" charset="2"/>
              <a:buChar char="Ø"/>
            </a:pPr>
            <a:endParaRPr lang="zh-CN" altLang="en-US"/>
          </a:p>
          <a:p>
            <a:pPr lvl="1">
              <a:buClr>
                <a:srgbClr val="00B0F0"/>
              </a:buClr>
              <a:buFont typeface="Wingdings" pitchFamily="2" charset="2"/>
              <a:buChar char="Ø"/>
            </a:pPr>
            <a:r>
              <a:rPr lang="zh-CN" altLang="en-US"/>
              <a:t>磁盘上，</a:t>
            </a:r>
            <a:r>
              <a:rPr lang="en-US" altLang="zh-CN"/>
              <a:t>MongoDB</a:t>
            </a:r>
            <a:r>
              <a:rPr lang="zh-CN" altLang="en-US"/>
              <a:t>将不同数据库存放在不同文件中</a:t>
            </a:r>
            <a:endParaRPr lang="en-US" altLang="zh-CN"/>
          </a:p>
          <a:p>
            <a:pPr lvl="1">
              <a:buClr>
                <a:srgbClr val="00B0F0"/>
              </a:buClr>
              <a:buFont typeface="Wingdings" pitchFamily="2" charset="2"/>
              <a:buChar char="Ø"/>
            </a:pPr>
            <a:endParaRPr lang="en-US" altLang="zh-CN"/>
          </a:p>
          <a:p>
            <a:pPr lvl="1">
              <a:buClr>
                <a:srgbClr val="00B0F0"/>
              </a:buClr>
              <a:buFont typeface="Wingdings" pitchFamily="2" charset="2"/>
              <a:buChar char="Ø"/>
            </a:pPr>
            <a:r>
              <a:rPr lang="en-US" altLang="zh-CN"/>
              <a:t>MongoDB</a:t>
            </a:r>
            <a:r>
              <a:rPr lang="zh-CN" altLang="en-US"/>
              <a:t>的单个实例可以容纳多个独立的数据库，每一个都有自己的集合和权限，不同的数据库也放置在不同的文件中</a:t>
            </a:r>
          </a:p>
          <a:p>
            <a:pPr lvl="1"/>
            <a:endParaRPr lang="zh-CN" altLang="en-US"/>
          </a:p>
          <a:p>
            <a:endParaRPr lang="zh-CN" altLang="en-US"/>
          </a:p>
        </p:txBody>
      </p:sp>
      <p:sp>
        <p:nvSpPr>
          <p:cNvPr id="3" name="标题 2"/>
          <p:cNvSpPr>
            <a:spLocks noGrp="1"/>
          </p:cNvSpPr>
          <p:nvPr>
            <p:ph type="title"/>
          </p:nvPr>
        </p:nvSpPr>
        <p:spPr/>
        <p:txBody>
          <a:bodyPr/>
          <a:lstStyle/>
          <a:p>
            <a:r>
              <a:rPr lang="en-US" altLang="zh-CN"/>
              <a:t>4.3.3 </a:t>
            </a:r>
            <a:r>
              <a:rPr lang="zh-CN" altLang="en-US"/>
              <a:t>数据库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linds(horizontal)">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数据库命名规则</a:t>
            </a:r>
            <a:endParaRPr lang="en-US" altLang="zh-CN"/>
          </a:p>
          <a:p>
            <a:pPr marL="850392" lvl="1" indent="-457200">
              <a:buClr>
                <a:srgbClr val="C00000"/>
              </a:buClr>
              <a:buFont typeface="+mj-lt"/>
              <a:buAutoNum type="alphaLcPeriod"/>
            </a:pPr>
            <a:r>
              <a:rPr lang="zh-CN" altLang="en-US"/>
              <a:t>数据库名是</a:t>
            </a:r>
            <a:r>
              <a:rPr lang="en-US" altLang="zh-CN"/>
              <a:t>UTF-8</a:t>
            </a:r>
            <a:r>
              <a:rPr lang="zh-CN" altLang="en-US"/>
              <a:t>字符串，最长</a:t>
            </a:r>
            <a:r>
              <a:rPr lang="en-US" altLang="zh-CN"/>
              <a:t>64</a:t>
            </a:r>
            <a:r>
              <a:rPr lang="zh-CN" altLang="en-US"/>
              <a:t>个字符</a:t>
            </a:r>
          </a:p>
          <a:p>
            <a:pPr marL="850392" lvl="1" indent="-457200">
              <a:buClr>
                <a:srgbClr val="C00000"/>
              </a:buClr>
              <a:buFont typeface="+mj-lt"/>
              <a:buAutoNum type="alphaLcPeriod"/>
            </a:pPr>
            <a:r>
              <a:rPr lang="zh-CN" altLang="en-US"/>
              <a:t>不能是空字符串“”</a:t>
            </a:r>
          </a:p>
          <a:p>
            <a:pPr marL="850392" lvl="1" indent="-457200">
              <a:buClr>
                <a:srgbClr val="C00000"/>
              </a:buClr>
              <a:buFont typeface="+mj-lt"/>
              <a:buAutoNum type="alphaLcPeriod"/>
            </a:pPr>
            <a:r>
              <a:rPr lang="zh-CN" altLang="en-US"/>
              <a:t>不能含</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和</a:t>
            </a:r>
            <a:r>
              <a:rPr lang="en-US" altLang="zh-CN"/>
              <a:t>\0</a:t>
            </a:r>
          </a:p>
          <a:p>
            <a:pPr marL="850392" lvl="1" indent="-457200">
              <a:buClr>
                <a:srgbClr val="C00000"/>
              </a:buClr>
              <a:buFont typeface="+mj-lt"/>
              <a:buAutoNum type="alphaLcPeriod"/>
            </a:pPr>
            <a:r>
              <a:rPr lang="zh-CN" altLang="en-US"/>
              <a:t>不能与系统保留数据库同名</a:t>
            </a:r>
          </a:p>
          <a:p>
            <a:pPr lvl="1"/>
            <a:endParaRPr lang="zh-CN" altLang="en-US"/>
          </a:p>
        </p:txBody>
      </p:sp>
      <p:sp>
        <p:nvSpPr>
          <p:cNvPr id="3" name="标题 2"/>
          <p:cNvSpPr>
            <a:spLocks noGrp="1"/>
          </p:cNvSpPr>
          <p:nvPr>
            <p:ph type="title"/>
          </p:nvPr>
        </p:nvSpPr>
        <p:spPr/>
        <p:txBody>
          <a:bodyPr/>
          <a:lstStyle/>
          <a:p>
            <a:r>
              <a:rPr lang="en-US" altLang="zh-CN"/>
              <a:t>4.3.3 </a:t>
            </a:r>
            <a:r>
              <a:rPr lang="zh-CN" altLang="en-US"/>
              <a:t>数据库</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a:t>系统保留数据库</a:t>
            </a:r>
          </a:p>
          <a:p>
            <a:pPr lvl="1" indent="0"/>
            <a:r>
              <a:rPr lang="en-US" altLang="zh-CN"/>
              <a:t>Admin</a:t>
            </a:r>
          </a:p>
          <a:p>
            <a:pPr lvl="2" indent="0">
              <a:buNone/>
            </a:pPr>
            <a:r>
              <a:rPr lang="en-US" altLang="zh-CN"/>
              <a:t>root</a:t>
            </a:r>
            <a:r>
              <a:rPr lang="zh-CN" altLang="en-US"/>
              <a:t>数据库，添加用户到该数据库中，该用户会自动继承所有数据库权限</a:t>
            </a:r>
            <a:endParaRPr lang="en-US" altLang="zh-CN"/>
          </a:p>
          <a:p>
            <a:pPr lvl="1" indent="0"/>
            <a:endParaRPr lang="zh-CN" altLang="en-US"/>
          </a:p>
          <a:p>
            <a:pPr lvl="1" indent="0"/>
            <a:r>
              <a:rPr lang="en-US" altLang="zh-CN"/>
              <a:t>Local</a:t>
            </a:r>
          </a:p>
          <a:p>
            <a:pPr lvl="2" indent="0">
              <a:buNone/>
            </a:pPr>
            <a:r>
              <a:rPr lang="zh-CN" altLang="en-US"/>
              <a:t>这个数据库中的数据永远不会被复制，可以用于存储限于本地数据单台服务器的任意集合</a:t>
            </a:r>
            <a:endParaRPr lang="en-US" altLang="zh-CN"/>
          </a:p>
          <a:p>
            <a:pPr lvl="1" indent="0"/>
            <a:endParaRPr lang="zh-CN" altLang="en-US"/>
          </a:p>
          <a:p>
            <a:pPr lvl="1" indent="0"/>
            <a:r>
              <a:rPr lang="en-US" altLang="zh-CN"/>
              <a:t>Config</a:t>
            </a:r>
          </a:p>
          <a:p>
            <a:pPr lvl="2" indent="0">
              <a:buNone/>
            </a:pPr>
            <a:r>
              <a:rPr lang="zh-CN" altLang="en-US"/>
              <a:t>分片时，</a:t>
            </a:r>
            <a:r>
              <a:rPr lang="en-US" altLang="zh-CN"/>
              <a:t>config</a:t>
            </a:r>
            <a:r>
              <a:rPr lang="zh-CN" altLang="en-US"/>
              <a:t>数据库在内部使用，保存分片信息</a:t>
            </a:r>
          </a:p>
          <a:p>
            <a:pPr lvl="1"/>
            <a:endParaRPr lang="zh-CN" altLang="en-US"/>
          </a:p>
        </p:txBody>
      </p:sp>
      <p:sp>
        <p:nvSpPr>
          <p:cNvPr id="3" name="标题 2"/>
          <p:cNvSpPr>
            <a:spLocks noGrp="1"/>
          </p:cNvSpPr>
          <p:nvPr>
            <p:ph type="title"/>
          </p:nvPr>
        </p:nvSpPr>
        <p:spPr/>
        <p:txBody>
          <a:bodyPr/>
          <a:lstStyle/>
          <a:p>
            <a:r>
              <a:rPr lang="en-US" altLang="zh-CN"/>
              <a:t>4.3.3 </a:t>
            </a:r>
            <a:r>
              <a:rPr lang="zh-CN" altLang="en-US"/>
              <a:t>数据库</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a:t>4.4 MongoDB</a:t>
            </a:r>
            <a:r>
              <a:rPr lang="zh-CN" altLang="en-US"/>
              <a:t>常用命令介绍</a:t>
            </a:r>
          </a:p>
        </p:txBody>
      </p:sp>
      <p:graphicFrame>
        <p:nvGraphicFramePr>
          <p:cNvPr id="4" name="表格 3"/>
          <p:cNvGraphicFramePr>
            <a:graphicFrameLocks noGrp="1"/>
          </p:cNvGraphicFramePr>
          <p:nvPr>
            <p:extLst>
              <p:ext uri="{D42A27DB-BD31-4B8C-83A1-F6EECF244321}">
                <p14:modId xmlns:p14="http://schemas.microsoft.com/office/powerpoint/2010/main" val="860796339"/>
              </p:ext>
            </p:extLst>
          </p:nvPr>
        </p:nvGraphicFramePr>
        <p:xfrm>
          <a:off x="683568" y="1568086"/>
          <a:ext cx="7759824" cy="5269771"/>
        </p:xfrm>
        <a:graphic>
          <a:graphicData uri="http://schemas.openxmlformats.org/drawingml/2006/table">
            <a:tbl>
              <a:tblPr>
                <a:tableStyleId>{3C2FFA5D-87B4-456A-9821-1D502468CF0F}</a:tableStyleId>
              </a:tblPr>
              <a:tblGrid>
                <a:gridCol w="1686082">
                  <a:extLst>
                    <a:ext uri="{9D8B030D-6E8A-4147-A177-3AD203B41FA5}">
                      <a16:colId xmlns:a16="http://schemas.microsoft.com/office/drawing/2014/main" val="20000"/>
                    </a:ext>
                  </a:extLst>
                </a:gridCol>
                <a:gridCol w="6073742">
                  <a:extLst>
                    <a:ext uri="{9D8B030D-6E8A-4147-A177-3AD203B41FA5}">
                      <a16:colId xmlns:a16="http://schemas.microsoft.com/office/drawing/2014/main" val="20001"/>
                    </a:ext>
                  </a:extLst>
                </a:gridCol>
              </a:tblGrid>
              <a:tr h="247811">
                <a:tc>
                  <a:txBody>
                    <a:bodyPr/>
                    <a:lstStyle/>
                    <a:p>
                      <a:pPr algn="ctr" fontAlgn="t"/>
                      <a:r>
                        <a:rPr lang="zh-CN" altLang="en-US" sz="1400" dirty="0">
                          <a:latin typeface="Times New Roman" pitchFamily="18" charset="0"/>
                          <a:cs typeface="Times New Roman" pitchFamily="18" charset="0"/>
                        </a:rPr>
                        <a:t>数据类型</a:t>
                      </a:r>
                      <a:endParaRPr lang="zh-CN" altLang="en-US" sz="1400" dirty="0">
                        <a:solidFill>
                          <a:srgbClr val="FFFFFF"/>
                        </a:solidFill>
                        <a:latin typeface="Times New Roman" pitchFamily="18" charset="0"/>
                        <a:cs typeface="Times New Roman" pitchFamily="18" charset="0"/>
                      </a:endParaRPr>
                    </a:p>
                  </a:txBody>
                  <a:tcPr marL="10453" marR="10453" marT="10453" marB="10453" anchor="ctr">
                    <a:solidFill>
                      <a:schemeClr val="accent2">
                        <a:lumMod val="60000"/>
                        <a:lumOff val="40000"/>
                      </a:schemeClr>
                    </a:solidFill>
                  </a:tcPr>
                </a:tc>
                <a:tc>
                  <a:txBody>
                    <a:bodyPr/>
                    <a:lstStyle/>
                    <a:p>
                      <a:pPr algn="ctr" fontAlgn="t"/>
                      <a:r>
                        <a:rPr lang="zh-CN" altLang="en-US" sz="1400" dirty="0">
                          <a:latin typeface="Times New Roman" pitchFamily="18" charset="0"/>
                          <a:cs typeface="Times New Roman" pitchFamily="18" charset="0"/>
                        </a:rPr>
                        <a:t>描述</a:t>
                      </a:r>
                      <a:endParaRPr lang="zh-CN" altLang="en-US" sz="1400" dirty="0">
                        <a:solidFill>
                          <a:srgbClr val="FFFFFF"/>
                        </a:solidFill>
                        <a:latin typeface="Times New Roman" pitchFamily="18" charset="0"/>
                        <a:cs typeface="Times New Roman" pitchFamily="18" charset="0"/>
                      </a:endParaRPr>
                    </a:p>
                  </a:txBody>
                  <a:tcPr marL="10453" marR="10453" marT="10453" marB="10453" anchor="ctr">
                    <a:solidFill>
                      <a:schemeClr val="accent2">
                        <a:lumMod val="60000"/>
                        <a:lumOff val="40000"/>
                      </a:schemeClr>
                    </a:solidFill>
                  </a:tcPr>
                </a:tc>
                <a:extLst>
                  <a:ext uri="{0D108BD9-81ED-4DB2-BD59-A6C34878D82A}">
                    <a16:rowId xmlns:a16="http://schemas.microsoft.com/office/drawing/2014/main" val="10000"/>
                  </a:ext>
                </a:extLst>
              </a:tr>
              <a:tr h="502990">
                <a:tc>
                  <a:txBody>
                    <a:bodyPr/>
                    <a:lstStyle/>
                    <a:p>
                      <a:pPr algn="ctr" fontAlgn="t"/>
                      <a:r>
                        <a:rPr lang="en-US" sz="1400" dirty="0">
                          <a:latin typeface="Times New Roman" pitchFamily="18" charset="0"/>
                          <a:cs typeface="Times New Roman" pitchFamily="18" charset="0"/>
                        </a:rPr>
                        <a:t>String</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字符串。存储数据常用的数据类型。在 </a:t>
                      </a:r>
                      <a:r>
                        <a:rPr lang="en-US" altLang="zh-CN" sz="1400" dirty="0" err="1">
                          <a:latin typeface="Times New Roman" pitchFamily="18" charset="0"/>
                          <a:cs typeface="Times New Roman" pitchFamily="18" charset="0"/>
                        </a:rPr>
                        <a:t>MongoDB</a:t>
                      </a:r>
                      <a:r>
                        <a:rPr lang="en-US" altLang="zh-CN" sz="14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中，</a:t>
                      </a:r>
                      <a:r>
                        <a:rPr lang="en-US" altLang="zh-CN" sz="1400" dirty="0">
                          <a:latin typeface="Times New Roman" pitchFamily="18" charset="0"/>
                          <a:cs typeface="Times New Roman" pitchFamily="18" charset="0"/>
                        </a:rPr>
                        <a:t>UTF-8 </a:t>
                      </a:r>
                      <a:r>
                        <a:rPr lang="zh-CN" altLang="en-US" sz="1400" dirty="0">
                          <a:latin typeface="Times New Roman" pitchFamily="18" charset="0"/>
                          <a:cs typeface="Times New Roman" pitchFamily="18" charset="0"/>
                        </a:rPr>
                        <a:t>编码的字符串才是合法的。</a:t>
                      </a:r>
                    </a:p>
                  </a:txBody>
                  <a:tcPr marL="17421" marR="17421" marT="24389" marB="24389" anchor="ctr"/>
                </a:tc>
                <a:extLst>
                  <a:ext uri="{0D108BD9-81ED-4DB2-BD59-A6C34878D82A}">
                    <a16:rowId xmlns:a16="http://schemas.microsoft.com/office/drawing/2014/main" val="10001"/>
                  </a:ext>
                </a:extLst>
              </a:tr>
              <a:tr h="370025">
                <a:tc>
                  <a:txBody>
                    <a:bodyPr/>
                    <a:lstStyle/>
                    <a:p>
                      <a:pPr algn="ctr" fontAlgn="t"/>
                      <a:r>
                        <a:rPr lang="en-US" sz="1400">
                          <a:latin typeface="Times New Roman" pitchFamily="18" charset="0"/>
                          <a:cs typeface="Times New Roman" pitchFamily="18" charset="0"/>
                        </a:rPr>
                        <a:t>Integer</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整型数值。用于存储数值，可分为 </a:t>
                      </a:r>
                      <a:r>
                        <a:rPr lang="en-US" altLang="zh-CN" sz="1400" dirty="0">
                          <a:latin typeface="Times New Roman" pitchFamily="18" charset="0"/>
                          <a:cs typeface="Times New Roman" pitchFamily="18" charset="0"/>
                        </a:rPr>
                        <a:t>32 </a:t>
                      </a:r>
                      <a:r>
                        <a:rPr lang="zh-CN" altLang="en-US" sz="1400" dirty="0">
                          <a:latin typeface="Times New Roman" pitchFamily="18" charset="0"/>
                          <a:cs typeface="Times New Roman" pitchFamily="18" charset="0"/>
                        </a:rPr>
                        <a:t>位或 </a:t>
                      </a:r>
                      <a:r>
                        <a:rPr lang="en-US" altLang="zh-CN" sz="1400" dirty="0">
                          <a:latin typeface="Times New Roman" pitchFamily="18" charset="0"/>
                          <a:cs typeface="Times New Roman" pitchFamily="18" charset="0"/>
                        </a:rPr>
                        <a:t>64 </a:t>
                      </a:r>
                      <a:r>
                        <a:rPr lang="zh-CN" altLang="en-US" sz="1400" dirty="0">
                          <a:latin typeface="Times New Roman" pitchFamily="18" charset="0"/>
                          <a:cs typeface="Times New Roman" pitchFamily="18" charset="0"/>
                        </a:rPr>
                        <a:t>位。</a:t>
                      </a:r>
                    </a:p>
                  </a:txBody>
                  <a:tcPr marL="17421" marR="17421" marT="24389" marB="24389" anchor="ctr"/>
                </a:tc>
                <a:extLst>
                  <a:ext uri="{0D108BD9-81ED-4DB2-BD59-A6C34878D82A}">
                    <a16:rowId xmlns:a16="http://schemas.microsoft.com/office/drawing/2014/main" val="10002"/>
                  </a:ext>
                </a:extLst>
              </a:tr>
              <a:tr h="277294">
                <a:tc>
                  <a:txBody>
                    <a:bodyPr/>
                    <a:lstStyle/>
                    <a:p>
                      <a:pPr algn="ctr" fontAlgn="t"/>
                      <a:r>
                        <a:rPr lang="en-US" sz="1400">
                          <a:latin typeface="Times New Roman" pitchFamily="18" charset="0"/>
                          <a:cs typeface="Times New Roman" pitchFamily="18" charset="0"/>
                        </a:rPr>
                        <a:t>Boolean</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布尔值。用于存储布尔值（真</a:t>
                      </a:r>
                      <a:r>
                        <a:rPr lang="en-US" altLang="zh-CN" sz="14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假）。</a:t>
                      </a:r>
                    </a:p>
                  </a:txBody>
                  <a:tcPr marL="17421" marR="17421" marT="24389" marB="24389" anchor="ctr"/>
                </a:tc>
                <a:extLst>
                  <a:ext uri="{0D108BD9-81ED-4DB2-BD59-A6C34878D82A}">
                    <a16:rowId xmlns:a16="http://schemas.microsoft.com/office/drawing/2014/main" val="10003"/>
                  </a:ext>
                </a:extLst>
              </a:tr>
              <a:tr h="277294">
                <a:tc>
                  <a:txBody>
                    <a:bodyPr/>
                    <a:lstStyle/>
                    <a:p>
                      <a:pPr algn="ctr" fontAlgn="t"/>
                      <a:r>
                        <a:rPr lang="en-US" sz="1400">
                          <a:latin typeface="Times New Roman" pitchFamily="18" charset="0"/>
                          <a:cs typeface="Times New Roman" pitchFamily="18" charset="0"/>
                        </a:rPr>
                        <a:t>Double</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双精度浮点值。用于存储浮点值。</a:t>
                      </a:r>
                    </a:p>
                  </a:txBody>
                  <a:tcPr marL="17421" marR="17421" marT="24389" marB="24389" anchor="ctr"/>
                </a:tc>
                <a:extLst>
                  <a:ext uri="{0D108BD9-81ED-4DB2-BD59-A6C34878D82A}">
                    <a16:rowId xmlns:a16="http://schemas.microsoft.com/office/drawing/2014/main" val="10004"/>
                  </a:ext>
                </a:extLst>
              </a:tr>
              <a:tr h="370025">
                <a:tc>
                  <a:txBody>
                    <a:bodyPr/>
                    <a:lstStyle/>
                    <a:p>
                      <a:pPr algn="ctr" fontAlgn="t"/>
                      <a:r>
                        <a:rPr lang="en-US" sz="1400">
                          <a:latin typeface="Times New Roman" pitchFamily="18" charset="0"/>
                          <a:cs typeface="Times New Roman" pitchFamily="18" charset="0"/>
                        </a:rPr>
                        <a:t>Min/Max keys</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将一个值与 </a:t>
                      </a:r>
                      <a:r>
                        <a:rPr lang="en-US" altLang="zh-CN" sz="1400" dirty="0">
                          <a:latin typeface="Times New Roman" pitchFamily="18" charset="0"/>
                          <a:cs typeface="Times New Roman" pitchFamily="18" charset="0"/>
                        </a:rPr>
                        <a:t>BSON</a:t>
                      </a:r>
                      <a:r>
                        <a:rPr lang="zh-CN" altLang="en-US" sz="1400" dirty="0">
                          <a:latin typeface="Times New Roman" pitchFamily="18" charset="0"/>
                          <a:cs typeface="Times New Roman" pitchFamily="18" charset="0"/>
                        </a:rPr>
                        <a:t>（二进制的 </a:t>
                      </a:r>
                      <a:r>
                        <a:rPr lang="en-US" altLang="zh-CN" sz="1400" dirty="0">
                          <a:latin typeface="Times New Roman" pitchFamily="18" charset="0"/>
                          <a:cs typeface="Times New Roman" pitchFamily="18" charset="0"/>
                        </a:rPr>
                        <a:t>JSON</a:t>
                      </a:r>
                      <a:r>
                        <a:rPr lang="zh-CN" altLang="en-US" sz="1400" dirty="0">
                          <a:latin typeface="Times New Roman" pitchFamily="18" charset="0"/>
                          <a:cs typeface="Times New Roman" pitchFamily="18" charset="0"/>
                        </a:rPr>
                        <a:t>）元素的最低值和最高值相对比。</a:t>
                      </a:r>
                    </a:p>
                  </a:txBody>
                  <a:tcPr marL="17421" marR="17421" marT="24389" marB="24389" anchor="ctr"/>
                </a:tc>
                <a:extLst>
                  <a:ext uri="{0D108BD9-81ED-4DB2-BD59-A6C34878D82A}">
                    <a16:rowId xmlns:a16="http://schemas.microsoft.com/office/drawing/2014/main" val="10005"/>
                  </a:ext>
                </a:extLst>
              </a:tr>
              <a:tr h="277294">
                <a:tc>
                  <a:txBody>
                    <a:bodyPr/>
                    <a:lstStyle/>
                    <a:p>
                      <a:pPr algn="ctr" fontAlgn="t"/>
                      <a:r>
                        <a:rPr lang="en-US" sz="1400">
                          <a:latin typeface="Times New Roman" pitchFamily="18" charset="0"/>
                          <a:cs typeface="Times New Roman" pitchFamily="18" charset="0"/>
                        </a:rPr>
                        <a:t>Arrays</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用于将数组或列表或多个值存储为一个键。</a:t>
                      </a:r>
                    </a:p>
                  </a:txBody>
                  <a:tcPr marL="17421" marR="17421" marT="24389" marB="24389" anchor="ctr"/>
                </a:tc>
                <a:extLst>
                  <a:ext uri="{0D108BD9-81ED-4DB2-BD59-A6C34878D82A}">
                    <a16:rowId xmlns:a16="http://schemas.microsoft.com/office/drawing/2014/main" val="10006"/>
                  </a:ext>
                </a:extLst>
              </a:tr>
              <a:tr h="277294">
                <a:tc>
                  <a:txBody>
                    <a:bodyPr/>
                    <a:lstStyle/>
                    <a:p>
                      <a:pPr algn="ctr" fontAlgn="t"/>
                      <a:r>
                        <a:rPr lang="en-US" sz="1400">
                          <a:latin typeface="Times New Roman" pitchFamily="18" charset="0"/>
                          <a:cs typeface="Times New Roman" pitchFamily="18" charset="0"/>
                        </a:rPr>
                        <a:t>Timestamp</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时间戳。记录文档修改或添加的具体时间。</a:t>
                      </a:r>
                    </a:p>
                  </a:txBody>
                  <a:tcPr marL="17421" marR="17421" marT="24389" marB="24389" anchor="ctr"/>
                </a:tc>
                <a:extLst>
                  <a:ext uri="{0D108BD9-81ED-4DB2-BD59-A6C34878D82A}">
                    <a16:rowId xmlns:a16="http://schemas.microsoft.com/office/drawing/2014/main" val="10007"/>
                  </a:ext>
                </a:extLst>
              </a:tr>
              <a:tr h="277294">
                <a:tc>
                  <a:txBody>
                    <a:bodyPr/>
                    <a:lstStyle/>
                    <a:p>
                      <a:pPr algn="ctr" fontAlgn="t"/>
                      <a:r>
                        <a:rPr lang="en-US" sz="1400">
                          <a:latin typeface="Times New Roman" pitchFamily="18" charset="0"/>
                          <a:cs typeface="Times New Roman" pitchFamily="18" charset="0"/>
                        </a:rPr>
                        <a:t>Object</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用于内嵌文档。</a:t>
                      </a:r>
                    </a:p>
                  </a:txBody>
                  <a:tcPr marL="17421" marR="17421" marT="24389" marB="24389" anchor="ctr"/>
                </a:tc>
                <a:extLst>
                  <a:ext uri="{0D108BD9-81ED-4DB2-BD59-A6C34878D82A}">
                    <a16:rowId xmlns:a16="http://schemas.microsoft.com/office/drawing/2014/main" val="10008"/>
                  </a:ext>
                </a:extLst>
              </a:tr>
              <a:tr h="277294">
                <a:tc>
                  <a:txBody>
                    <a:bodyPr/>
                    <a:lstStyle/>
                    <a:p>
                      <a:pPr algn="ctr" fontAlgn="t"/>
                      <a:r>
                        <a:rPr lang="en-US" sz="1400">
                          <a:latin typeface="Times New Roman" pitchFamily="18" charset="0"/>
                          <a:cs typeface="Times New Roman" pitchFamily="18" charset="0"/>
                        </a:rPr>
                        <a:t>Null</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用于创建空值。</a:t>
                      </a:r>
                    </a:p>
                  </a:txBody>
                  <a:tcPr marL="17421" marR="17421" marT="24389" marB="24389" anchor="ctr"/>
                </a:tc>
                <a:extLst>
                  <a:ext uri="{0D108BD9-81ED-4DB2-BD59-A6C34878D82A}">
                    <a16:rowId xmlns:a16="http://schemas.microsoft.com/office/drawing/2014/main" val="10009"/>
                  </a:ext>
                </a:extLst>
              </a:tr>
              <a:tr h="502990">
                <a:tc>
                  <a:txBody>
                    <a:bodyPr/>
                    <a:lstStyle/>
                    <a:p>
                      <a:pPr algn="ctr" fontAlgn="t"/>
                      <a:r>
                        <a:rPr lang="en-US" sz="1400">
                          <a:latin typeface="Times New Roman" pitchFamily="18" charset="0"/>
                          <a:cs typeface="Times New Roman" pitchFamily="18" charset="0"/>
                        </a:rPr>
                        <a:t>Symbol</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符号。该数据类型基本上等同于字符串类型，但不同的是，它一般用于采用特殊符号类型的语言。</a:t>
                      </a:r>
                    </a:p>
                  </a:txBody>
                  <a:tcPr marL="17421" marR="17421" marT="24389" marB="24389" anchor="ctr"/>
                </a:tc>
                <a:extLst>
                  <a:ext uri="{0D108BD9-81ED-4DB2-BD59-A6C34878D82A}">
                    <a16:rowId xmlns:a16="http://schemas.microsoft.com/office/drawing/2014/main" val="10010"/>
                  </a:ext>
                </a:extLst>
              </a:tr>
              <a:tr h="502990">
                <a:tc>
                  <a:txBody>
                    <a:bodyPr/>
                    <a:lstStyle/>
                    <a:p>
                      <a:pPr algn="ctr" fontAlgn="t"/>
                      <a:r>
                        <a:rPr lang="en-US" sz="1400">
                          <a:latin typeface="Times New Roman" pitchFamily="18" charset="0"/>
                          <a:cs typeface="Times New Roman" pitchFamily="18" charset="0"/>
                        </a:rPr>
                        <a:t>Date</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日期时间。用 </a:t>
                      </a:r>
                      <a:r>
                        <a:rPr lang="en-US" altLang="zh-CN" sz="1400" dirty="0">
                          <a:latin typeface="Times New Roman" pitchFamily="18" charset="0"/>
                          <a:cs typeface="Times New Roman" pitchFamily="18" charset="0"/>
                        </a:rPr>
                        <a:t>UNIX </a:t>
                      </a:r>
                      <a:r>
                        <a:rPr lang="zh-CN" altLang="en-US" sz="1400" dirty="0">
                          <a:latin typeface="Times New Roman" pitchFamily="18" charset="0"/>
                          <a:cs typeface="Times New Roman" pitchFamily="18" charset="0"/>
                        </a:rPr>
                        <a:t>时间格式来存储当前日期或时间。你可以指定自己的日期时间：创建 </a:t>
                      </a:r>
                      <a:r>
                        <a:rPr lang="en-US" altLang="zh-CN" sz="1400" dirty="0">
                          <a:latin typeface="Times New Roman" pitchFamily="18" charset="0"/>
                          <a:cs typeface="Times New Roman" pitchFamily="18" charset="0"/>
                        </a:rPr>
                        <a:t>Date </a:t>
                      </a:r>
                      <a:r>
                        <a:rPr lang="zh-CN" altLang="en-US" sz="1400" dirty="0">
                          <a:latin typeface="Times New Roman" pitchFamily="18" charset="0"/>
                          <a:cs typeface="Times New Roman" pitchFamily="18" charset="0"/>
                        </a:rPr>
                        <a:t>对象，传入年月日信息。</a:t>
                      </a:r>
                    </a:p>
                  </a:txBody>
                  <a:tcPr marL="17421" marR="17421" marT="24389" marB="24389" anchor="ctr"/>
                </a:tc>
                <a:extLst>
                  <a:ext uri="{0D108BD9-81ED-4DB2-BD59-A6C34878D82A}">
                    <a16:rowId xmlns:a16="http://schemas.microsoft.com/office/drawing/2014/main" val="10011"/>
                  </a:ext>
                </a:extLst>
              </a:tr>
              <a:tr h="277294">
                <a:tc>
                  <a:txBody>
                    <a:bodyPr/>
                    <a:lstStyle/>
                    <a:p>
                      <a:pPr algn="ctr" fontAlgn="t"/>
                      <a:r>
                        <a:rPr lang="en-US" sz="1400">
                          <a:latin typeface="Times New Roman" pitchFamily="18" charset="0"/>
                          <a:cs typeface="Times New Roman" pitchFamily="18" charset="0"/>
                        </a:rPr>
                        <a:t>Object ID</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对象 </a:t>
                      </a:r>
                      <a:r>
                        <a:rPr lang="en-US" altLang="zh-CN" sz="1400" dirty="0">
                          <a:latin typeface="Times New Roman" pitchFamily="18" charset="0"/>
                          <a:cs typeface="Times New Roman" pitchFamily="18" charset="0"/>
                        </a:rPr>
                        <a:t>ID</a:t>
                      </a:r>
                      <a:r>
                        <a:rPr lang="zh-CN" altLang="en-US" sz="1400" dirty="0">
                          <a:latin typeface="Times New Roman" pitchFamily="18" charset="0"/>
                          <a:cs typeface="Times New Roman" pitchFamily="18" charset="0"/>
                        </a:rPr>
                        <a:t>。用于创建文档的 </a:t>
                      </a:r>
                      <a:r>
                        <a:rPr lang="en-US" altLang="zh-CN" sz="1400" dirty="0">
                          <a:latin typeface="Times New Roman" pitchFamily="18" charset="0"/>
                          <a:cs typeface="Times New Roman" pitchFamily="18" charset="0"/>
                        </a:rPr>
                        <a:t>ID</a:t>
                      </a:r>
                      <a:r>
                        <a:rPr lang="zh-CN" altLang="en-US" sz="1400" dirty="0">
                          <a:latin typeface="Times New Roman" pitchFamily="18" charset="0"/>
                          <a:cs typeface="Times New Roman" pitchFamily="18" charset="0"/>
                        </a:rPr>
                        <a:t>。</a:t>
                      </a:r>
                    </a:p>
                  </a:txBody>
                  <a:tcPr marL="17421" marR="17421" marT="24389" marB="24389" anchor="ctr"/>
                </a:tc>
                <a:extLst>
                  <a:ext uri="{0D108BD9-81ED-4DB2-BD59-A6C34878D82A}">
                    <a16:rowId xmlns:a16="http://schemas.microsoft.com/office/drawing/2014/main" val="10012"/>
                  </a:ext>
                </a:extLst>
              </a:tr>
              <a:tr h="277294">
                <a:tc>
                  <a:txBody>
                    <a:bodyPr/>
                    <a:lstStyle/>
                    <a:p>
                      <a:pPr algn="ctr" fontAlgn="t"/>
                      <a:r>
                        <a:rPr lang="en-US" sz="1400">
                          <a:latin typeface="Times New Roman" pitchFamily="18" charset="0"/>
                          <a:cs typeface="Times New Roman" pitchFamily="18" charset="0"/>
                        </a:rPr>
                        <a:t>Binary Data</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二进制数据。用于存储二进制数据。</a:t>
                      </a:r>
                    </a:p>
                  </a:txBody>
                  <a:tcPr marL="17421" marR="17421" marT="24389" marB="24389" anchor="ctr"/>
                </a:tc>
                <a:extLst>
                  <a:ext uri="{0D108BD9-81ED-4DB2-BD59-A6C34878D82A}">
                    <a16:rowId xmlns:a16="http://schemas.microsoft.com/office/drawing/2014/main" val="10013"/>
                  </a:ext>
                </a:extLst>
              </a:tr>
              <a:tr h="277294">
                <a:tc>
                  <a:txBody>
                    <a:bodyPr/>
                    <a:lstStyle/>
                    <a:p>
                      <a:pPr algn="ctr" fontAlgn="t"/>
                      <a:r>
                        <a:rPr lang="en-US" sz="1400">
                          <a:latin typeface="Times New Roman" pitchFamily="18" charset="0"/>
                          <a:cs typeface="Times New Roman" pitchFamily="18" charset="0"/>
                        </a:rPr>
                        <a:t>Code</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代码类型。用于在文档中存储 </a:t>
                      </a:r>
                      <a:r>
                        <a:rPr lang="en-US" altLang="zh-CN" sz="1400" dirty="0">
                          <a:latin typeface="Times New Roman" pitchFamily="18" charset="0"/>
                          <a:cs typeface="Times New Roman" pitchFamily="18" charset="0"/>
                        </a:rPr>
                        <a:t>JavaScript </a:t>
                      </a:r>
                      <a:r>
                        <a:rPr lang="zh-CN" altLang="en-US" sz="1400" dirty="0">
                          <a:latin typeface="Times New Roman" pitchFamily="18" charset="0"/>
                          <a:cs typeface="Times New Roman" pitchFamily="18" charset="0"/>
                        </a:rPr>
                        <a:t>代码。</a:t>
                      </a:r>
                    </a:p>
                  </a:txBody>
                  <a:tcPr marL="17421" marR="17421" marT="24389" marB="24389" anchor="ctr"/>
                </a:tc>
                <a:extLst>
                  <a:ext uri="{0D108BD9-81ED-4DB2-BD59-A6C34878D82A}">
                    <a16:rowId xmlns:a16="http://schemas.microsoft.com/office/drawing/2014/main" val="10014"/>
                  </a:ext>
                </a:extLst>
              </a:tr>
              <a:tr h="277294">
                <a:tc>
                  <a:txBody>
                    <a:bodyPr/>
                    <a:lstStyle/>
                    <a:p>
                      <a:pPr algn="ctr" fontAlgn="t"/>
                      <a:r>
                        <a:rPr lang="en-US" sz="1400" dirty="0">
                          <a:latin typeface="Times New Roman" pitchFamily="18" charset="0"/>
                          <a:cs typeface="Times New Roman" pitchFamily="18" charset="0"/>
                        </a:rPr>
                        <a:t>Regular expression</a:t>
                      </a:r>
                    </a:p>
                  </a:txBody>
                  <a:tcPr marL="17421" marR="17421" marT="24389" marB="24389" anchor="ctr"/>
                </a:tc>
                <a:tc>
                  <a:txBody>
                    <a:bodyPr/>
                    <a:lstStyle/>
                    <a:p>
                      <a:pPr algn="l" fontAlgn="t"/>
                      <a:r>
                        <a:rPr lang="zh-CN" altLang="en-US" sz="1400" dirty="0">
                          <a:latin typeface="Times New Roman" pitchFamily="18" charset="0"/>
                          <a:cs typeface="Times New Roman" pitchFamily="18" charset="0"/>
                        </a:rPr>
                        <a:t>正则表达式类型。用于存储正则表达式。</a:t>
                      </a:r>
                    </a:p>
                  </a:txBody>
                  <a:tcPr marL="17421" marR="17421" marT="24389" marB="24389"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100807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常用操作命令：</a:t>
            </a:r>
          </a:p>
          <a:p>
            <a:pPr lvl="1"/>
            <a:r>
              <a:rPr lang="zh-CN" altLang="en-US"/>
              <a:t>输入如下命令进入</a:t>
            </a:r>
            <a:r>
              <a:rPr lang="en-US" altLang="zh-CN"/>
              <a:t>MongoDB</a:t>
            </a:r>
            <a:r>
              <a:rPr lang="zh-CN" altLang="en-US"/>
              <a:t>的</a:t>
            </a:r>
            <a:r>
              <a:rPr lang="en-US" altLang="zh-CN"/>
              <a:t>shell</a:t>
            </a:r>
            <a:r>
              <a:rPr lang="zh-CN" altLang="en-US"/>
              <a:t>命令模式：</a:t>
            </a:r>
          </a:p>
          <a:p>
            <a:pPr lvl="2">
              <a:buNone/>
            </a:pPr>
            <a:r>
              <a:rPr lang="en-US" altLang="zh-CN"/>
              <a:t>mongo</a:t>
            </a:r>
          </a:p>
          <a:p>
            <a:pPr lvl="1"/>
            <a:r>
              <a:rPr lang="zh-CN" altLang="en-US"/>
              <a:t>默认连接的数据库是</a:t>
            </a:r>
            <a:r>
              <a:rPr lang="en-US" altLang="zh-CN"/>
              <a:t>test</a:t>
            </a:r>
            <a:r>
              <a:rPr lang="zh-CN" altLang="en-US"/>
              <a:t>数据库</a:t>
            </a:r>
          </a:p>
        </p:txBody>
      </p:sp>
      <p:sp>
        <p:nvSpPr>
          <p:cNvPr id="3" name="标题 2"/>
          <p:cNvSpPr>
            <a:spLocks noGrp="1"/>
          </p:cNvSpPr>
          <p:nvPr>
            <p:ph type="title"/>
          </p:nvPr>
        </p:nvSpPr>
        <p:spPr/>
        <p:txBody>
          <a:bodyPr/>
          <a:lstStyle/>
          <a:p>
            <a:r>
              <a:rPr lang="en-US" altLang="zh-CN"/>
              <a:t>4.4 MongoDB</a:t>
            </a:r>
            <a:r>
              <a:rPr lang="zh-CN" altLang="en-US"/>
              <a:t>常用命令介绍</a:t>
            </a:r>
          </a:p>
        </p:txBody>
      </p:sp>
      <p:pic>
        <p:nvPicPr>
          <p:cNvPr id="60419" name="Picture 3"/>
          <p:cNvPicPr>
            <a:picLocks noChangeAspect="1" noChangeArrowheads="1"/>
          </p:cNvPicPr>
          <p:nvPr/>
        </p:nvPicPr>
        <p:blipFill>
          <a:blip r:embed="rId2" cstate="print"/>
          <a:srcRect/>
          <a:stretch>
            <a:fillRect/>
          </a:stretch>
        </p:blipFill>
        <p:spPr bwMode="auto">
          <a:xfrm>
            <a:off x="755576" y="3789040"/>
            <a:ext cx="6932613" cy="17716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686800" cy="4525963"/>
          </a:xfrm>
        </p:spPr>
        <p:txBody>
          <a:bodyPr>
            <a:normAutofit/>
          </a:bodyPr>
          <a:lstStyle/>
          <a:p>
            <a:r>
              <a:rPr lang="zh-CN" altLang="en-US"/>
              <a:t>数据库相关操作命令：</a:t>
            </a:r>
          </a:p>
          <a:p>
            <a:pPr lvl="1"/>
            <a:r>
              <a:rPr lang="en-US" altLang="zh-CN"/>
              <a:t>	show dbs:</a:t>
            </a:r>
            <a:r>
              <a:rPr lang="zh-CN" altLang="en-US"/>
              <a:t>显示数据库列表</a:t>
            </a:r>
            <a:br>
              <a:rPr lang="zh-CN" altLang="en-US"/>
            </a:br>
            <a:r>
              <a:rPr lang="en-US" altLang="zh-CN"/>
              <a:t>show collections</a:t>
            </a:r>
            <a:r>
              <a:rPr lang="zh-CN" altLang="en-US"/>
              <a:t>：显示当前数据库中的集合（类似关系数据库中的表</a:t>
            </a:r>
            <a:r>
              <a:rPr lang="en-US" altLang="zh-CN"/>
              <a:t>table</a:t>
            </a:r>
            <a:r>
              <a:rPr lang="zh-CN" altLang="en-US"/>
              <a:t>）</a:t>
            </a:r>
            <a:br>
              <a:rPr lang="en-US" altLang="zh-CN"/>
            </a:br>
            <a:r>
              <a:rPr lang="en-US" altLang="zh-CN"/>
              <a:t>show users</a:t>
            </a:r>
            <a:r>
              <a:rPr lang="zh-CN" altLang="en-US"/>
              <a:t>：显示所有用户</a:t>
            </a:r>
            <a:br>
              <a:rPr lang="zh-CN" altLang="en-US"/>
            </a:br>
            <a:r>
              <a:rPr lang="en-US" altLang="zh-CN"/>
              <a:t>use DBname</a:t>
            </a:r>
            <a:r>
              <a:rPr lang="zh-CN" altLang="en-US"/>
              <a:t>：切换当前数据库至</a:t>
            </a:r>
            <a:r>
              <a:rPr lang="en-US" altLang="zh-CN"/>
              <a:t>DBname</a:t>
            </a:r>
            <a:br>
              <a:rPr lang="en-US" altLang="zh-CN"/>
            </a:br>
            <a:r>
              <a:rPr lang="en-US" altLang="zh-CN"/>
              <a:t>db.help() </a:t>
            </a:r>
            <a:r>
              <a:rPr lang="zh-CN" altLang="en-US"/>
              <a:t>：显示数据库操作命令</a:t>
            </a:r>
            <a:br>
              <a:rPr lang="zh-CN" altLang="en-US"/>
            </a:br>
            <a:r>
              <a:rPr lang="en-US" altLang="zh-CN"/>
              <a:t>db.yourCollection.help() </a:t>
            </a:r>
            <a:r>
              <a:rPr lang="zh-CN" altLang="en-US"/>
              <a:t>：显示集合操作命令，</a:t>
            </a:r>
            <a:r>
              <a:rPr lang="en-US" altLang="zh-CN"/>
              <a:t>yourCollection</a:t>
            </a:r>
            <a:r>
              <a:rPr lang="zh-CN" altLang="en-US"/>
              <a:t>是集合名</a:t>
            </a:r>
          </a:p>
        </p:txBody>
      </p:sp>
      <p:sp>
        <p:nvSpPr>
          <p:cNvPr id="3" name="标题 2"/>
          <p:cNvSpPr>
            <a:spLocks noGrp="1"/>
          </p:cNvSpPr>
          <p:nvPr>
            <p:ph type="title"/>
          </p:nvPr>
        </p:nvSpPr>
        <p:spPr/>
        <p:txBody>
          <a:bodyPr/>
          <a:lstStyle/>
          <a:p>
            <a:r>
              <a:rPr lang="en-US" altLang="zh-CN"/>
              <a:t>4.4 MongoDB</a:t>
            </a:r>
            <a:r>
              <a:rPr lang="zh-CN" altLang="en-US"/>
              <a:t>常用命令介绍</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548072"/>
          </a:xfrm>
        </p:spPr>
        <p:txBody>
          <a:bodyPr/>
          <a:lstStyle/>
          <a:p>
            <a:r>
              <a:rPr lang="zh-CN" altLang="en-US"/>
              <a:t>常用操作命令：</a:t>
            </a:r>
          </a:p>
          <a:p>
            <a:pPr lvl="1"/>
            <a:r>
              <a:rPr lang="en-US" altLang="zh-CN" sz="1800"/>
              <a:t>1</a:t>
            </a:r>
            <a:r>
              <a:rPr lang="zh-CN" altLang="en-US" sz="1800"/>
              <a:t>、创建一个名为“</a:t>
            </a:r>
            <a:r>
              <a:rPr lang="en-US" altLang="zh-CN" sz="1800"/>
              <a:t>School</a:t>
            </a:r>
            <a:r>
              <a:rPr lang="zh-CN" altLang="en-US" sz="1800"/>
              <a:t>”的数据库</a:t>
            </a:r>
            <a:endParaRPr lang="en-US" altLang="zh-CN" sz="1800"/>
          </a:p>
          <a:p>
            <a:pPr lvl="1"/>
            <a:r>
              <a:rPr lang="en-US" altLang="zh-CN" sz="1800"/>
              <a:t>	MongoDB</a:t>
            </a:r>
            <a:r>
              <a:rPr lang="zh-CN" altLang="en-US" sz="1800"/>
              <a:t>没有创建数据库的命令，先运行</a:t>
            </a:r>
            <a:r>
              <a:rPr lang="en-US" altLang="zh-CN" sz="1800"/>
              <a:t>use School</a:t>
            </a:r>
            <a:r>
              <a:rPr lang="zh-CN" altLang="en-US" sz="1800"/>
              <a:t>命令</a:t>
            </a:r>
            <a:endParaRPr lang="en-US" altLang="zh-CN" sz="1800"/>
          </a:p>
          <a:p>
            <a:pPr lvl="1"/>
            <a:r>
              <a:rPr lang="en-US" altLang="zh-CN" sz="1800"/>
              <a:t>2</a:t>
            </a:r>
            <a:r>
              <a:rPr lang="zh-CN" altLang="en-US" sz="1800"/>
              <a:t>、接着创建集合</a:t>
            </a:r>
            <a:r>
              <a:rPr lang="en-US" altLang="zh-CN" sz="1800"/>
              <a:t>db.createCollection(‘teacher’)</a:t>
            </a:r>
            <a:r>
              <a:rPr lang="zh-CN" altLang="en-US" sz="1800"/>
              <a:t>，可以创建一个名叫“</a:t>
            </a:r>
            <a:r>
              <a:rPr lang="en-US" altLang="zh-CN" sz="1800"/>
              <a:t>teacher</a:t>
            </a:r>
            <a:r>
              <a:rPr lang="zh-CN" altLang="en-US" sz="1800"/>
              <a:t>”的集合</a:t>
            </a:r>
            <a:endParaRPr lang="en-US" altLang="zh-CN" sz="1800"/>
          </a:p>
        </p:txBody>
      </p:sp>
      <p:sp>
        <p:nvSpPr>
          <p:cNvPr id="3" name="标题 2"/>
          <p:cNvSpPr>
            <a:spLocks noGrp="1"/>
          </p:cNvSpPr>
          <p:nvPr>
            <p:ph type="title"/>
          </p:nvPr>
        </p:nvSpPr>
        <p:spPr/>
        <p:txBody>
          <a:bodyPr/>
          <a:lstStyle/>
          <a:p>
            <a:r>
              <a:rPr lang="en-US" altLang="zh-CN"/>
              <a:t>4.4 MongoDB</a:t>
            </a:r>
            <a:r>
              <a:rPr lang="zh-CN" altLang="en-US"/>
              <a:t>常用命令介绍</a:t>
            </a:r>
          </a:p>
        </p:txBody>
      </p:sp>
      <p:pic>
        <p:nvPicPr>
          <p:cNvPr id="61442" name="Picture 2" descr="自动创建school数据库"/>
          <p:cNvPicPr>
            <a:picLocks noChangeAspect="1" noChangeArrowheads="1"/>
          </p:cNvPicPr>
          <p:nvPr/>
        </p:nvPicPr>
        <p:blipFill>
          <a:blip r:embed="rId2" cstate="print"/>
          <a:srcRect/>
          <a:stretch>
            <a:fillRect/>
          </a:stretch>
        </p:blipFill>
        <p:spPr bwMode="auto">
          <a:xfrm>
            <a:off x="1691680" y="3789040"/>
            <a:ext cx="5159568" cy="1800200"/>
          </a:xfrm>
          <a:prstGeom prst="rect">
            <a:avLst/>
          </a:prstGeom>
          <a:noFill/>
        </p:spPr>
      </p:pic>
      <p:pic>
        <p:nvPicPr>
          <p:cNvPr id="61444" name="Picture 4" descr="创建集合"/>
          <p:cNvPicPr>
            <a:picLocks noChangeAspect="1" noChangeArrowheads="1"/>
          </p:cNvPicPr>
          <p:nvPr/>
        </p:nvPicPr>
        <p:blipFill rotWithShape="1">
          <a:blip r:embed="rId3" cstate="print"/>
          <a:srcRect t="50000"/>
          <a:stretch/>
        </p:blipFill>
        <p:spPr bwMode="auto">
          <a:xfrm>
            <a:off x="1685229" y="5517232"/>
            <a:ext cx="6336704" cy="64838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442"/>
                                        </p:tgtEl>
                                        <p:attrNameLst>
                                          <p:attrName>style.visibility</p:attrName>
                                        </p:attrNameLst>
                                      </p:cBhvr>
                                      <p:to>
                                        <p:strVal val="visible"/>
                                      </p:to>
                                    </p:set>
                                    <p:anim calcmode="lin" valueType="num">
                                      <p:cBhvr additive="base">
                                        <p:cTn id="27" dur="500" fill="hold"/>
                                        <p:tgtEl>
                                          <p:spTgt spid="61442"/>
                                        </p:tgtEl>
                                        <p:attrNameLst>
                                          <p:attrName>ppt_x</p:attrName>
                                        </p:attrNameLst>
                                      </p:cBhvr>
                                      <p:tavLst>
                                        <p:tav tm="0">
                                          <p:val>
                                            <p:strVal val="#ppt_x"/>
                                          </p:val>
                                        </p:tav>
                                        <p:tav tm="100000">
                                          <p:val>
                                            <p:strVal val="#ppt_x"/>
                                          </p:val>
                                        </p:tav>
                                      </p:tavLst>
                                    </p:anim>
                                    <p:anim calcmode="lin" valueType="num">
                                      <p:cBhvr additive="base">
                                        <p:cTn id="28" dur="500" fill="hold"/>
                                        <p:tgtEl>
                                          <p:spTgt spid="6144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444"/>
                                        </p:tgtEl>
                                        <p:attrNameLst>
                                          <p:attrName>style.visibility</p:attrName>
                                        </p:attrNameLst>
                                      </p:cBhvr>
                                      <p:to>
                                        <p:strVal val="visible"/>
                                      </p:to>
                                    </p:set>
                                    <p:anim calcmode="lin" valueType="num">
                                      <p:cBhvr additive="base">
                                        <p:cTn id="31" dur="500" fill="hold"/>
                                        <p:tgtEl>
                                          <p:spTgt spid="61444"/>
                                        </p:tgtEl>
                                        <p:attrNameLst>
                                          <p:attrName>ppt_x</p:attrName>
                                        </p:attrNameLst>
                                      </p:cBhvr>
                                      <p:tavLst>
                                        <p:tav tm="0">
                                          <p:val>
                                            <p:strVal val="#ppt_x"/>
                                          </p:val>
                                        </p:tav>
                                        <p:tav tm="100000">
                                          <p:val>
                                            <p:strVal val="#ppt_x"/>
                                          </p:val>
                                        </p:tav>
                                      </p:tavLst>
                                    </p:anim>
                                    <p:anim calcmode="lin" valueType="num">
                                      <p:cBhvr additive="base">
                                        <p:cTn id="32" dur="500" fill="hold"/>
                                        <p:tgtEl>
                                          <p:spTgt spid="61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95325"/>
            <a:ext cx="8229600" cy="4525963"/>
          </a:xfrm>
        </p:spPr>
        <p:txBody>
          <a:bodyPr>
            <a:normAutofit lnSpcReduction="10000"/>
          </a:bodyPr>
          <a:lstStyle/>
          <a:p>
            <a:r>
              <a:rPr lang="zh-CN" altLang="en-US"/>
              <a:t>插入数据</a:t>
            </a:r>
            <a:endParaRPr lang="en-US" altLang="zh-CN"/>
          </a:p>
          <a:p>
            <a:pPr lvl="1"/>
            <a:r>
              <a:rPr lang="zh-CN" altLang="en-US"/>
              <a:t>与数据库创建类似，插入数据时也会自动创建集合</a:t>
            </a:r>
            <a:endParaRPr lang="en-US" altLang="zh-CN"/>
          </a:p>
          <a:p>
            <a:pPr lvl="1"/>
            <a:r>
              <a:rPr lang="zh-CN" altLang="en-US"/>
              <a:t>插入数据有两种方式：</a:t>
            </a:r>
            <a:r>
              <a:rPr lang="en-US" altLang="zh-CN"/>
              <a:t>insert</a:t>
            </a:r>
            <a:r>
              <a:rPr lang="zh-CN" altLang="en-US"/>
              <a:t>和</a:t>
            </a:r>
            <a:r>
              <a:rPr lang="en-US" altLang="zh-CN"/>
              <a:t>save</a:t>
            </a:r>
          </a:p>
          <a:p>
            <a:pPr lvl="2">
              <a:buNone/>
            </a:pPr>
            <a:r>
              <a:rPr lang="en-US" altLang="zh-CN"/>
              <a:t>db.student.insert({_id:1, sname: 'zhangsan', sage: 20}) #_id</a:t>
            </a:r>
            <a:r>
              <a:rPr lang="zh-CN" altLang="en-US"/>
              <a:t>可选</a:t>
            </a:r>
          </a:p>
          <a:p>
            <a:pPr lvl="2">
              <a:buNone/>
            </a:pPr>
            <a:r>
              <a:rPr lang="en-US" altLang="zh-CN"/>
              <a:t>db.student.save({_id:1, sname: 'zhangsan', sage: 22}) #_id</a:t>
            </a:r>
            <a:r>
              <a:rPr lang="zh-CN" altLang="en-US"/>
              <a:t>可选</a:t>
            </a:r>
            <a:endParaRPr lang="en-US" altLang="zh-CN"/>
          </a:p>
          <a:p>
            <a:pPr lvl="2"/>
            <a:r>
              <a:rPr lang="zh-CN" altLang="en-US"/>
              <a:t>两种方式插入的数据中</a:t>
            </a:r>
            <a:r>
              <a:rPr lang="en-US" altLang="zh-CN"/>
              <a:t>_id</a:t>
            </a:r>
            <a:r>
              <a:rPr lang="zh-CN" altLang="en-US"/>
              <a:t>字段均可不写，会自动生成一个唯一的</a:t>
            </a:r>
            <a:r>
              <a:rPr lang="en-US" altLang="zh-CN"/>
              <a:t>_id</a:t>
            </a:r>
            <a:r>
              <a:rPr lang="zh-CN" altLang="en-US"/>
              <a:t>来标识本条数据。</a:t>
            </a:r>
            <a:endParaRPr lang="en-US" altLang="zh-CN"/>
          </a:p>
          <a:p>
            <a:pPr lvl="2"/>
            <a:r>
              <a:rPr lang="en-US" altLang="zh-CN"/>
              <a:t>insert</a:t>
            </a:r>
            <a:r>
              <a:rPr lang="zh-CN" altLang="en-US"/>
              <a:t>和</a:t>
            </a:r>
            <a:r>
              <a:rPr lang="en-US" altLang="zh-CN"/>
              <a:t>save</a:t>
            </a:r>
            <a:r>
              <a:rPr lang="zh-CN" altLang="en-US"/>
              <a:t>不同之处在于：在手动插入</a:t>
            </a:r>
            <a:r>
              <a:rPr lang="en-US" altLang="zh-CN"/>
              <a:t>_id</a:t>
            </a:r>
            <a:r>
              <a:rPr lang="zh-CN" altLang="en-US"/>
              <a:t>字段时，</a:t>
            </a:r>
            <a:r>
              <a:rPr lang="zh-CN" altLang="en-US">
                <a:solidFill>
                  <a:srgbClr val="C00000"/>
                </a:solidFill>
              </a:rPr>
              <a:t>如果</a:t>
            </a:r>
            <a:r>
              <a:rPr lang="en-US" altLang="zh-CN">
                <a:solidFill>
                  <a:srgbClr val="C00000"/>
                </a:solidFill>
              </a:rPr>
              <a:t>_id</a:t>
            </a:r>
            <a:r>
              <a:rPr lang="zh-CN" altLang="en-US">
                <a:solidFill>
                  <a:srgbClr val="C00000"/>
                </a:solidFill>
              </a:rPr>
              <a:t>已经存在，</a:t>
            </a:r>
            <a:r>
              <a:rPr lang="en-US" altLang="zh-CN">
                <a:solidFill>
                  <a:srgbClr val="C00000"/>
                </a:solidFill>
              </a:rPr>
              <a:t>insert</a:t>
            </a:r>
            <a:r>
              <a:rPr lang="zh-CN" altLang="en-US">
                <a:solidFill>
                  <a:srgbClr val="C00000"/>
                </a:solidFill>
              </a:rPr>
              <a:t>不做操作，</a:t>
            </a:r>
            <a:r>
              <a:rPr lang="en-US" altLang="zh-CN">
                <a:solidFill>
                  <a:srgbClr val="C00000"/>
                </a:solidFill>
              </a:rPr>
              <a:t>save</a:t>
            </a:r>
            <a:r>
              <a:rPr lang="zh-CN" altLang="en-US">
                <a:solidFill>
                  <a:srgbClr val="C00000"/>
                </a:solidFill>
              </a:rPr>
              <a:t>做更新操作；如果不加</a:t>
            </a:r>
            <a:r>
              <a:rPr lang="en-US" altLang="zh-CN">
                <a:solidFill>
                  <a:srgbClr val="C00000"/>
                </a:solidFill>
              </a:rPr>
              <a:t>_id</a:t>
            </a:r>
            <a:r>
              <a:rPr lang="zh-CN" altLang="en-US">
                <a:solidFill>
                  <a:srgbClr val="C00000"/>
                </a:solidFill>
              </a:rPr>
              <a:t>字段，两者作用相同都是插入数据</a:t>
            </a:r>
            <a:endParaRPr lang="en-US" altLang="zh-CN">
              <a:solidFill>
                <a:srgbClr val="C00000"/>
              </a:solidFill>
            </a:endParaRPr>
          </a:p>
          <a:p>
            <a:pPr lvl="2"/>
            <a:r>
              <a:rPr lang="zh-CN" altLang="en-US">
                <a:solidFill>
                  <a:srgbClr val="C00000"/>
                </a:solidFill>
              </a:rPr>
              <a:t>键名可以不加引号，值如果是字符串必须加引号，数字不加引号为整型，加引号为字符串</a:t>
            </a:r>
          </a:p>
          <a:p>
            <a:pPr lvl="1"/>
            <a:endParaRPr lang="en-US" altLang="zh-CN"/>
          </a:p>
          <a:p>
            <a:pPr lvl="1"/>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0"/>
            <a:ext cx="8229600" cy="6669360"/>
          </a:xfrm>
        </p:spPr>
        <p:txBody>
          <a:bodyPr>
            <a:normAutofit lnSpcReduction="10000"/>
          </a:bodyPr>
          <a:lstStyle/>
          <a:p>
            <a:pPr lvl="2">
              <a:buNone/>
            </a:pPr>
            <a:r>
              <a:rPr lang="zh-CN" altLang="en-US"/>
              <a:t>例：</a:t>
            </a:r>
            <a:endParaRPr lang="en-US" altLang="zh-CN"/>
          </a:p>
          <a:p>
            <a:pPr lvl="2">
              <a:buNone/>
            </a:pPr>
            <a:r>
              <a:rPr lang="en-US" altLang="zh-CN"/>
              <a:t>	1</a:t>
            </a:r>
            <a:r>
              <a:rPr lang="zh-CN" altLang="en-US"/>
              <a:t>、使用</a:t>
            </a:r>
            <a:r>
              <a:rPr lang="en-US" altLang="zh-CN"/>
              <a:t>insert</a:t>
            </a:r>
            <a:r>
              <a:rPr lang="zh-CN" altLang="en-US"/>
              <a:t>插入数据，注意这条数据的的</a:t>
            </a:r>
            <a:r>
              <a:rPr lang="en-US" altLang="zh-CN"/>
              <a:t>id</a:t>
            </a:r>
            <a:r>
              <a:rPr lang="zh-CN" altLang="en-US"/>
              <a:t>为</a:t>
            </a:r>
            <a:r>
              <a:rPr lang="en-US" altLang="zh-CN"/>
              <a:t>1</a:t>
            </a:r>
          </a:p>
          <a:p>
            <a:pPr lvl="2">
              <a:buNone/>
            </a:pPr>
            <a:endParaRPr lang="en-US" altLang="zh-CN"/>
          </a:p>
          <a:p>
            <a:pPr lvl="2">
              <a:buNone/>
            </a:pPr>
            <a:endParaRPr lang="en-US" altLang="zh-CN"/>
          </a:p>
          <a:p>
            <a:pPr lvl="2">
              <a:buNone/>
            </a:pPr>
            <a:r>
              <a:rPr lang="en-US" altLang="zh-CN"/>
              <a:t>2</a:t>
            </a:r>
            <a:r>
              <a:rPr lang="zh-CN" altLang="en-US"/>
              <a:t>、使用</a:t>
            </a:r>
            <a:r>
              <a:rPr lang="en-US" altLang="zh-CN"/>
              <a:t>save</a:t>
            </a:r>
            <a:r>
              <a:rPr lang="zh-CN" altLang="en-US"/>
              <a:t>命令同样插入</a:t>
            </a:r>
            <a:r>
              <a:rPr lang="en-US" altLang="zh-CN"/>
              <a:t>_id=1</a:t>
            </a:r>
            <a:r>
              <a:rPr lang="zh-CN" altLang="en-US"/>
              <a:t>的数据</a:t>
            </a:r>
            <a:endParaRPr lang="en-US" altLang="zh-CN"/>
          </a:p>
          <a:p>
            <a:pPr lvl="2">
              <a:buNone/>
            </a:pPr>
            <a:endParaRPr lang="en-US" altLang="zh-CN"/>
          </a:p>
          <a:p>
            <a:pPr lvl="2">
              <a:buNone/>
            </a:pPr>
            <a:endParaRPr lang="en-US" altLang="zh-CN"/>
          </a:p>
          <a:p>
            <a:pPr lvl="2">
              <a:buNone/>
            </a:pPr>
            <a:r>
              <a:rPr lang="zh-CN" altLang="en-US"/>
              <a:t>可以看到</a:t>
            </a:r>
            <a:r>
              <a:rPr lang="en-US" altLang="zh-CN"/>
              <a:t>sage</a:t>
            </a:r>
            <a:r>
              <a:rPr lang="zh-CN" altLang="en-US"/>
              <a:t>由</a:t>
            </a:r>
            <a:r>
              <a:rPr lang="en-US" altLang="zh-CN"/>
              <a:t>20</a:t>
            </a:r>
            <a:r>
              <a:rPr lang="zh-CN" altLang="en-US"/>
              <a:t>更新成了</a:t>
            </a:r>
            <a:r>
              <a:rPr lang="en-US" altLang="zh-CN"/>
              <a:t>22</a:t>
            </a:r>
            <a:r>
              <a:rPr lang="zh-CN" altLang="en-US"/>
              <a:t>，成功更新</a:t>
            </a:r>
            <a:endParaRPr lang="en-US" altLang="zh-CN"/>
          </a:p>
          <a:p>
            <a:pPr lvl="2">
              <a:buNone/>
            </a:pPr>
            <a:r>
              <a:rPr lang="en-US" altLang="zh-CN"/>
              <a:t>3</a:t>
            </a:r>
            <a:r>
              <a:rPr lang="zh-CN" altLang="en-US"/>
              <a:t>、使用</a:t>
            </a:r>
            <a:r>
              <a:rPr lang="en-US" altLang="zh-CN"/>
              <a:t>insert</a:t>
            </a:r>
            <a:r>
              <a:rPr lang="zh-CN" altLang="en-US"/>
              <a:t>插入数据同样再次插入</a:t>
            </a:r>
            <a:r>
              <a:rPr lang="en-US" altLang="zh-CN"/>
              <a:t>_id=1</a:t>
            </a:r>
            <a:r>
              <a:rPr lang="zh-CN" altLang="en-US"/>
              <a:t>的数据</a:t>
            </a: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r>
              <a:rPr lang="en-US" altLang="zh-CN"/>
              <a:t>insert</a:t>
            </a:r>
            <a:r>
              <a:rPr lang="zh-CN" altLang="en-US"/>
              <a:t>报错，再次查询时</a:t>
            </a:r>
            <a:r>
              <a:rPr lang="en-US" altLang="zh-CN"/>
              <a:t>sage</a:t>
            </a:r>
            <a:r>
              <a:rPr lang="zh-CN" altLang="en-US"/>
              <a:t>依然为</a:t>
            </a:r>
            <a:r>
              <a:rPr lang="en-US" altLang="zh-CN"/>
              <a:t>22</a:t>
            </a:r>
          </a:p>
          <a:p>
            <a:pPr lvl="2"/>
            <a:endParaRPr lang="en-US" altLang="zh-CN"/>
          </a:p>
          <a:p>
            <a:pPr lvl="2"/>
            <a:endParaRPr lang="zh-CN" altLang="en-US"/>
          </a:p>
        </p:txBody>
      </p:sp>
      <p:pic>
        <p:nvPicPr>
          <p:cNvPr id="71682" name="Picture 2"/>
          <p:cNvPicPr>
            <a:picLocks noChangeAspect="1" noChangeArrowheads="1"/>
          </p:cNvPicPr>
          <p:nvPr/>
        </p:nvPicPr>
        <p:blipFill>
          <a:blip r:embed="rId2" cstate="print"/>
          <a:srcRect/>
          <a:stretch>
            <a:fillRect/>
          </a:stretch>
        </p:blipFill>
        <p:spPr bwMode="auto">
          <a:xfrm>
            <a:off x="1331640" y="836712"/>
            <a:ext cx="6984776" cy="743784"/>
          </a:xfrm>
          <a:prstGeom prst="rect">
            <a:avLst/>
          </a:prstGeom>
          <a:noFill/>
          <a:ln w="9525">
            <a:noFill/>
            <a:miter lim="800000"/>
            <a:headEnd/>
            <a:tailEnd/>
          </a:ln>
        </p:spPr>
      </p:pic>
      <p:pic>
        <p:nvPicPr>
          <p:cNvPr id="71683" name="Picture 3"/>
          <p:cNvPicPr>
            <a:picLocks noChangeAspect="1" noChangeArrowheads="1"/>
          </p:cNvPicPr>
          <p:nvPr/>
        </p:nvPicPr>
        <p:blipFill>
          <a:blip r:embed="rId3" cstate="print"/>
          <a:srcRect/>
          <a:stretch>
            <a:fillRect/>
          </a:stretch>
        </p:blipFill>
        <p:spPr bwMode="auto">
          <a:xfrm>
            <a:off x="1331640" y="2060848"/>
            <a:ext cx="6552728" cy="680734"/>
          </a:xfrm>
          <a:prstGeom prst="rect">
            <a:avLst/>
          </a:prstGeom>
          <a:noFill/>
          <a:ln w="9525">
            <a:noFill/>
            <a:miter lim="800000"/>
            <a:headEnd/>
            <a:tailEnd/>
          </a:ln>
        </p:spPr>
      </p:pic>
      <p:pic>
        <p:nvPicPr>
          <p:cNvPr id="71684" name="Picture 4"/>
          <p:cNvPicPr>
            <a:picLocks noChangeAspect="1" noChangeArrowheads="1"/>
          </p:cNvPicPr>
          <p:nvPr/>
        </p:nvPicPr>
        <p:blipFill>
          <a:blip r:embed="rId4" cstate="print"/>
          <a:srcRect/>
          <a:stretch>
            <a:fillRect/>
          </a:stretch>
        </p:blipFill>
        <p:spPr bwMode="auto">
          <a:xfrm>
            <a:off x="1115616" y="3573016"/>
            <a:ext cx="7920880" cy="219190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682"/>
                                        </p:tgtEl>
                                        <p:attrNameLst>
                                          <p:attrName>style.visibility</p:attrName>
                                        </p:attrNameLst>
                                      </p:cBhvr>
                                      <p:to>
                                        <p:strVal val="visible"/>
                                      </p:to>
                                    </p:set>
                                    <p:animEffect transition="in" filter="blinds(horizontal)">
                                      <p:cBhvr>
                                        <p:cTn id="17" dur="500"/>
                                        <p:tgtEl>
                                          <p:spTgt spid="7168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additive="base">
                                        <p:cTn id="2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683"/>
                                        </p:tgtEl>
                                        <p:attrNameLst>
                                          <p:attrName>style.visibility</p:attrName>
                                        </p:attrNameLst>
                                      </p:cBhvr>
                                      <p:to>
                                        <p:strVal val="visible"/>
                                      </p:to>
                                    </p:set>
                                    <p:animEffect transition="in" filter="blinds(horizontal)">
                                      <p:cBhvr>
                                        <p:cTn id="28" dur="500"/>
                                        <p:tgtEl>
                                          <p:spTgt spid="7168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1684"/>
                                        </p:tgtEl>
                                        <p:attrNameLst>
                                          <p:attrName>style.visibility</p:attrName>
                                        </p:attrNameLst>
                                      </p:cBhvr>
                                      <p:to>
                                        <p:strVal val="visible"/>
                                      </p:to>
                                    </p:set>
                                    <p:animEffect transition="in" filter="blinds(horizontal)">
                                      <p:cBhvr>
                                        <p:cTn id="45" dur="500"/>
                                        <p:tgtEl>
                                          <p:spTgt spid="7168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
                                            <p:txEl>
                                              <p:pRg st="15" end="15"/>
                                            </p:txEl>
                                          </p:spTgt>
                                        </p:tgtEl>
                                        <p:attrNameLst>
                                          <p:attrName>style.visibility</p:attrName>
                                        </p:attrNameLst>
                                      </p:cBhvr>
                                      <p:to>
                                        <p:strVal val="visible"/>
                                      </p:to>
                                    </p:set>
                                    <p:anim calcmode="lin" valueType="num">
                                      <p:cBhvr additive="base">
                                        <p:cTn id="50"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0364" y="1417886"/>
            <a:ext cx="8574124" cy="4972008"/>
          </a:xfrm>
        </p:spPr>
        <p:txBody>
          <a:bodyPr/>
          <a:lstStyle/>
          <a:p>
            <a:r>
              <a:rPr lang="zh-CN" altLang="en-US"/>
              <a:t>插入数据</a:t>
            </a:r>
            <a:endParaRPr lang="en-US" altLang="zh-CN"/>
          </a:p>
          <a:p>
            <a:pPr lvl="1">
              <a:buFont typeface="Wingdings" pitchFamily="2" charset="2"/>
              <a:buChar char="Ø"/>
            </a:pPr>
            <a:r>
              <a:rPr lang="zh-CN" altLang="en-US"/>
              <a:t>添加的数据其结构是松散的，列属性均不固定，根据添加的数据为准</a:t>
            </a:r>
            <a:endParaRPr lang="en-US" altLang="zh-CN"/>
          </a:p>
          <a:p>
            <a:pPr lvl="1">
              <a:buFont typeface="Wingdings" pitchFamily="2" charset="2"/>
              <a:buChar char="Ø"/>
            </a:pPr>
            <a:endParaRPr lang="en-US" altLang="zh-CN"/>
          </a:p>
          <a:p>
            <a:pPr lvl="1">
              <a:buFont typeface="Wingdings" pitchFamily="2" charset="2"/>
              <a:buChar char="Ø"/>
            </a:pPr>
            <a:r>
              <a:rPr lang="zh-CN" altLang="en-US"/>
              <a:t>可以一次性插入多条文档，这时可以考虑先定义数据再插入，就可以一次性插入多条数据</a:t>
            </a:r>
            <a:endParaRPr lang="en-US" altLang="zh-CN"/>
          </a:p>
          <a:p>
            <a:pPr lvl="1">
              <a:buFont typeface="Wingdings" pitchFamily="2" charset="2"/>
              <a:buChar char="Ø"/>
            </a:pPr>
            <a:endParaRPr lang="en-US" altLang="zh-CN"/>
          </a:p>
          <a:p>
            <a:pPr lvl="1">
              <a:buFont typeface="Wingdings" pitchFamily="2" charset="2"/>
              <a:buChar char="Ø"/>
            </a:pPr>
            <a:r>
              <a:rPr lang="zh-CN" altLang="en-US">
                <a:sym typeface="Arial" pitchFamily="34" charset="0"/>
              </a:rPr>
              <a:t>文档大小不能超过4M</a:t>
            </a:r>
          </a:p>
          <a:p>
            <a:pPr lvl="1">
              <a:buFont typeface="Wingdings" pitchFamily="2" charset="2"/>
              <a:buChar char="Ø"/>
            </a:pPr>
            <a:r>
              <a:rPr lang="zh-CN" altLang="en-US">
                <a:sym typeface="Arial" pitchFamily="34" charset="0"/>
              </a:rPr>
              <a:t>批量插入最大16M</a:t>
            </a:r>
          </a:p>
          <a:p>
            <a:pPr lvl="1"/>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ox(i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ox(i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ox(i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MongoDB</a:t>
            </a:r>
            <a:r>
              <a:rPr lang="zh-CN" altLang="en-US"/>
              <a:t>特点</a:t>
            </a:r>
            <a:endParaRPr lang="en-US" altLang="zh-CN"/>
          </a:p>
          <a:p>
            <a:pPr marL="850392" lvl="1" indent="-457200"/>
            <a:r>
              <a:rPr lang="en-US" altLang="zh-CN"/>
              <a:t>1</a:t>
            </a:r>
            <a:r>
              <a:rPr lang="zh-CN" altLang="en-US"/>
              <a:t>、提供了一个面向文档存储，操作起来比较简单和容易</a:t>
            </a:r>
          </a:p>
          <a:p>
            <a:pPr marL="1088136" lvl="2" indent="-457200">
              <a:buFont typeface="Arial" pitchFamily="34" charset="0"/>
              <a:buChar char="•"/>
            </a:pPr>
            <a:r>
              <a:rPr lang="zh-CN" altLang="en-US" sz="1800"/>
              <a:t>关系型数据库操作较为繁琐</a:t>
            </a:r>
            <a:endParaRPr lang="en-US" altLang="zh-CN" sz="1800"/>
          </a:p>
          <a:p>
            <a:pPr marL="1088136" lvl="2" indent="-457200">
              <a:buFont typeface="Arial" pitchFamily="34" charset="0"/>
              <a:buChar char="•"/>
            </a:pPr>
            <a:r>
              <a:rPr lang="zh-CN" altLang="en-US" sz="1800"/>
              <a:t>键值数据库没有办法进行复杂的查询</a:t>
            </a:r>
            <a:endParaRPr lang="en-US" altLang="zh-CN" sz="1800"/>
          </a:p>
          <a:p>
            <a:pPr marL="1088136" lvl="2" indent="-457200">
              <a:buFont typeface="Wingdings" pitchFamily="2" charset="2"/>
              <a:buChar char="ü"/>
            </a:pPr>
            <a:r>
              <a:rPr lang="zh-CN" altLang="en-US" sz="1800"/>
              <a:t>使用高效的二进制数据存储，可以存储大型对象（如视频）</a:t>
            </a:r>
            <a:endParaRPr lang="en-US" altLang="zh-CN" sz="1800"/>
          </a:p>
          <a:p>
            <a:pPr marL="1088136" lvl="2" indent="-457200">
              <a:buFont typeface="Wingdings" pitchFamily="2" charset="2"/>
              <a:buChar char="ü"/>
            </a:pPr>
            <a:endParaRPr lang="zh-CN" altLang="en-US" sz="1800"/>
          </a:p>
          <a:p>
            <a:endParaRPr lang="zh-CN" altLang="en-US"/>
          </a:p>
        </p:txBody>
      </p:sp>
      <p:sp>
        <p:nvSpPr>
          <p:cNvPr id="3" name="标题 2"/>
          <p:cNvSpPr>
            <a:spLocks noGrp="1"/>
          </p:cNvSpPr>
          <p:nvPr>
            <p:ph type="title"/>
          </p:nvPr>
        </p:nvSpPr>
        <p:spPr/>
        <p:txBody>
          <a:bodyPr/>
          <a:lstStyle/>
          <a:p>
            <a:r>
              <a:rPr lang="en-US" altLang="zh-CN"/>
              <a:t>4.1.2 MongoDB</a:t>
            </a:r>
            <a:r>
              <a:rPr lang="zh-CN" altLang="en-US"/>
              <a:t>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0"/>
            <a:ext cx="8229600" cy="6858000"/>
          </a:xfrm>
        </p:spPr>
        <p:txBody>
          <a:bodyPr/>
          <a:lstStyle/>
          <a:p>
            <a:pPr lvl="2">
              <a:buNone/>
            </a:pPr>
            <a:r>
              <a:rPr lang="zh-CN" altLang="en-US"/>
              <a:t>例：批量插入文档</a:t>
            </a:r>
            <a:endParaRPr lang="en-US" altLang="zh-CN"/>
          </a:p>
          <a:p>
            <a:pPr lvl="2">
              <a:buNone/>
            </a:pPr>
            <a:r>
              <a:rPr lang="en-US" altLang="zh-CN"/>
              <a:t>1</a:t>
            </a:r>
            <a:r>
              <a:rPr lang="zh-CN" altLang="en-US"/>
              <a:t>、定义</a:t>
            </a:r>
            <a:r>
              <a:rPr lang="en-US" altLang="zh-CN"/>
              <a:t>s</a:t>
            </a:r>
            <a:r>
              <a:rPr lang="zh-CN" altLang="en-US"/>
              <a:t>，</a:t>
            </a:r>
            <a:r>
              <a:rPr lang="en-US" altLang="zh-CN"/>
              <a:t>s</a:t>
            </a:r>
            <a:r>
              <a:rPr lang="zh-CN" altLang="en-US"/>
              <a:t>的内容为所有文档数据</a:t>
            </a: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r>
              <a:rPr lang="en-US" altLang="zh-CN"/>
              <a:t>2</a:t>
            </a:r>
            <a:r>
              <a:rPr lang="zh-CN" altLang="en-US"/>
              <a:t>、向</a:t>
            </a:r>
            <a:r>
              <a:rPr lang="en-US" altLang="zh-CN"/>
              <a:t>student</a:t>
            </a:r>
            <a:r>
              <a:rPr lang="zh-CN" altLang="en-US"/>
              <a:t>集合批量插入文档</a:t>
            </a: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r>
              <a:rPr lang="zh-CN" altLang="en-US"/>
              <a:t>可以看到成功批量插入数据</a:t>
            </a:r>
            <a:endParaRPr lang="en-US" altLang="zh-CN"/>
          </a:p>
          <a:p>
            <a:pPr lvl="2"/>
            <a:endParaRPr lang="zh-CN" altLang="en-US"/>
          </a:p>
        </p:txBody>
      </p:sp>
      <p:pic>
        <p:nvPicPr>
          <p:cNvPr id="72706" name="Picture 2"/>
          <p:cNvPicPr>
            <a:picLocks noChangeAspect="1" noChangeArrowheads="1"/>
          </p:cNvPicPr>
          <p:nvPr/>
        </p:nvPicPr>
        <p:blipFill>
          <a:blip r:embed="rId2" cstate="print"/>
          <a:srcRect/>
          <a:stretch>
            <a:fillRect/>
          </a:stretch>
        </p:blipFill>
        <p:spPr bwMode="auto">
          <a:xfrm>
            <a:off x="1331641" y="836712"/>
            <a:ext cx="6408712" cy="2207458"/>
          </a:xfrm>
          <a:prstGeom prst="rect">
            <a:avLst/>
          </a:prstGeom>
          <a:noFill/>
          <a:ln w="9525">
            <a:noFill/>
            <a:miter lim="800000"/>
            <a:headEnd/>
            <a:tailEnd/>
          </a:ln>
        </p:spPr>
      </p:pic>
      <p:pic>
        <p:nvPicPr>
          <p:cNvPr id="72707" name="Picture 3"/>
          <p:cNvPicPr>
            <a:picLocks noChangeAspect="1" noChangeArrowheads="1"/>
          </p:cNvPicPr>
          <p:nvPr/>
        </p:nvPicPr>
        <p:blipFill>
          <a:blip r:embed="rId3" cstate="print"/>
          <a:srcRect/>
          <a:stretch>
            <a:fillRect/>
          </a:stretch>
        </p:blipFill>
        <p:spPr bwMode="auto">
          <a:xfrm>
            <a:off x="1403648" y="3356992"/>
            <a:ext cx="6336704" cy="249999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706"/>
                                        </p:tgtEl>
                                        <p:attrNameLst>
                                          <p:attrName>style.visibility</p:attrName>
                                        </p:attrNameLst>
                                      </p:cBhvr>
                                      <p:to>
                                        <p:strVal val="visible"/>
                                      </p:to>
                                    </p:set>
                                    <p:animEffect transition="in" filter="blinds(horizontal)">
                                      <p:cBhvr>
                                        <p:cTn id="17" dur="500"/>
                                        <p:tgtEl>
                                          <p:spTgt spid="7270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ox(in)">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707"/>
                                        </p:tgtEl>
                                        <p:attrNameLst>
                                          <p:attrName>style.visibility</p:attrName>
                                        </p:attrNameLst>
                                      </p:cBhvr>
                                      <p:to>
                                        <p:strVal val="visible"/>
                                      </p:to>
                                    </p:set>
                                    <p:animEffect transition="in" filter="blinds(horizontal)">
                                      <p:cBhvr>
                                        <p:cTn id="27" dur="500"/>
                                        <p:tgtEl>
                                          <p:spTgt spid="7270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pRg st="14" end="14"/>
                                            </p:txEl>
                                          </p:spTgt>
                                        </p:tgtEl>
                                        <p:attrNameLst>
                                          <p:attrName>style.visibility</p:attrName>
                                        </p:attrNameLst>
                                      </p:cBhvr>
                                      <p:to>
                                        <p:strVal val="visible"/>
                                      </p:to>
                                    </p:set>
                                    <p:animEffect transition="in" filter="box(in)">
                                      <p:cBhvr>
                                        <p:cTn id="3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插入数据</a:t>
            </a:r>
            <a:endParaRPr lang="en-US" altLang="zh-CN"/>
          </a:p>
          <a:p>
            <a:pPr lvl="1"/>
            <a:r>
              <a:rPr lang="zh-CN" altLang="en-US"/>
              <a:t>运行完以上例子，</a:t>
            </a:r>
            <a:r>
              <a:rPr lang="en-US" altLang="zh-CN"/>
              <a:t>student </a:t>
            </a:r>
            <a:r>
              <a:rPr lang="zh-CN" altLang="en-US"/>
              <a:t>已自动创建，这也说明 </a:t>
            </a:r>
            <a:r>
              <a:rPr lang="en-US" altLang="zh-CN"/>
              <a:t>MongoDB</a:t>
            </a:r>
            <a:r>
              <a:rPr lang="zh-CN" altLang="en-US"/>
              <a:t>不需要预先定义 </a:t>
            </a:r>
            <a:r>
              <a:rPr lang="en-US" altLang="zh-CN"/>
              <a:t>collection </a:t>
            </a:r>
            <a:r>
              <a:rPr lang="zh-CN" altLang="en-US"/>
              <a:t>，在第一次插入数据后，</a:t>
            </a:r>
            <a:r>
              <a:rPr lang="en-US" altLang="zh-CN"/>
              <a:t>collection </a:t>
            </a:r>
            <a:r>
              <a:rPr lang="zh-CN" altLang="en-US"/>
              <a:t>会自动的创建</a:t>
            </a:r>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73730" name="Picture 2"/>
          <p:cNvPicPr>
            <a:picLocks noChangeAspect="1" noChangeArrowheads="1"/>
          </p:cNvPicPr>
          <p:nvPr/>
        </p:nvPicPr>
        <p:blipFill>
          <a:blip r:embed="rId2" cstate="print"/>
          <a:srcRect/>
          <a:stretch>
            <a:fillRect/>
          </a:stretch>
        </p:blipFill>
        <p:spPr bwMode="auto">
          <a:xfrm>
            <a:off x="1259632" y="3068960"/>
            <a:ext cx="3816424" cy="1158372"/>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查找数据</a:t>
            </a:r>
            <a:endParaRPr lang="en-US" altLang="zh-CN"/>
          </a:p>
          <a:p>
            <a:pPr lvl="1"/>
            <a:r>
              <a:rPr lang="en-US" altLang="zh-CN"/>
              <a:t>Find</a:t>
            </a:r>
            <a:r>
              <a:rPr lang="zh-CN" altLang="en-US"/>
              <a:t>命令</a:t>
            </a:r>
            <a:endParaRPr lang="en-US" altLang="zh-CN"/>
          </a:p>
          <a:p>
            <a:pPr lvl="1"/>
            <a:r>
              <a:rPr lang="zh-CN" altLang="en-US"/>
              <a:t>格式：</a:t>
            </a:r>
            <a:r>
              <a:rPr lang="en-US" altLang="zh-CN"/>
              <a:t>db.youCollection.find(criteria, filterDisplay)</a:t>
            </a:r>
          </a:p>
          <a:p>
            <a:pPr lvl="1"/>
            <a:r>
              <a:rPr lang="en-US" altLang="zh-CN"/>
              <a:t>criteria </a:t>
            </a:r>
            <a:r>
              <a:rPr lang="zh-CN" altLang="en-US"/>
              <a:t>：查询条件，可选</a:t>
            </a:r>
            <a:endParaRPr lang="en-US" altLang="zh-CN"/>
          </a:p>
          <a:p>
            <a:pPr lvl="1"/>
            <a:r>
              <a:rPr lang="en-US" altLang="zh-CN"/>
              <a:t>filterDisplay</a:t>
            </a:r>
            <a:r>
              <a:rPr lang="zh-CN" altLang="en-US"/>
              <a:t>：筛选显示部分域，</a:t>
            </a:r>
            <a:endParaRPr lang="en-US" altLang="zh-CN"/>
          </a:p>
          <a:p>
            <a:pPr lvl="2"/>
            <a:r>
              <a:rPr lang="zh-CN" altLang="en-US"/>
              <a:t>如显示指定列数据，可选（当选择时，第一个参数不可省略，若查询条件为空，可用</a:t>
            </a:r>
            <a:r>
              <a:rPr lang="en-US" altLang="zh-CN"/>
              <a:t>{}</a:t>
            </a:r>
            <a:r>
              <a:rPr lang="zh-CN" altLang="en-US"/>
              <a:t>做占位符）</a:t>
            </a:r>
            <a:endParaRPr lang="en-US" altLang="zh-CN"/>
          </a:p>
          <a:p>
            <a:pPr lvl="1"/>
            <a:r>
              <a:rPr lang="en-US" altLang="zh-CN"/>
              <a:t>youCollection</a:t>
            </a:r>
            <a:r>
              <a:rPr lang="zh-CN" altLang="en-US"/>
              <a:t>：集合名</a:t>
            </a:r>
          </a:p>
        </p:txBody>
      </p:sp>
      <p:sp>
        <p:nvSpPr>
          <p:cNvPr id="3" name="标题 2"/>
          <p:cNvSpPr>
            <a:spLocks noGrp="1"/>
          </p:cNvSpPr>
          <p:nvPr>
            <p:ph type="title"/>
          </p:nvPr>
        </p:nvSpPr>
        <p:spPr/>
        <p:txBody>
          <a:bodyPr/>
          <a:lstStyle/>
          <a:p>
            <a:r>
              <a:rPr lang="en-US" altLang="zh-CN"/>
              <a:t>4.5 </a:t>
            </a:r>
            <a:r>
              <a:rPr lang="zh-CN" altLang="en-US"/>
              <a:t>集合文档基本操作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32656"/>
            <a:ext cx="8229600" cy="6336704"/>
          </a:xfrm>
        </p:spPr>
        <p:txBody>
          <a:bodyPr>
            <a:normAutofit/>
          </a:bodyPr>
          <a:lstStyle/>
          <a:p>
            <a:pPr lvl="1"/>
            <a:r>
              <a:rPr lang="en-US" altLang="zh-CN"/>
              <a:t>1</a:t>
            </a:r>
            <a:r>
              <a:rPr lang="zh-CN" altLang="en-US"/>
              <a:t>、</a:t>
            </a:r>
            <a:r>
              <a:rPr lang="en-US" altLang="zh-CN"/>
              <a:t>db.student.find()</a:t>
            </a:r>
          </a:p>
          <a:p>
            <a:pPr lvl="2">
              <a:buClr>
                <a:srgbClr val="C00000"/>
              </a:buClr>
              <a:buFont typeface="Arial" pitchFamily="34" charset="0"/>
              <a:buChar char="•"/>
            </a:pPr>
            <a:r>
              <a:rPr lang="zh-CN" altLang="en-US"/>
              <a:t>查询所有记录，相当于：</a:t>
            </a:r>
            <a:r>
              <a:rPr lang="en-US" altLang="zh-CN"/>
              <a:t>select * from student</a:t>
            </a:r>
          </a:p>
          <a:p>
            <a:pPr lvl="1">
              <a:buClr>
                <a:srgbClr val="C00000"/>
              </a:buClr>
              <a:buFont typeface="Arial" pitchFamily="34" charset="0"/>
              <a:buChar char="•"/>
            </a:pPr>
            <a:endParaRPr lang="en-US" altLang="zh-CN"/>
          </a:p>
          <a:p>
            <a:pPr lvl="1">
              <a:buClr>
                <a:srgbClr val="C00000"/>
              </a:buClr>
              <a:buFont typeface="Arial" pitchFamily="34" charset="0"/>
              <a:buChar char="•"/>
            </a:pPr>
            <a:endParaRPr lang="en-US" altLang="zh-CN"/>
          </a:p>
          <a:p>
            <a:pPr lvl="1">
              <a:buClr>
                <a:srgbClr val="C00000"/>
              </a:buClr>
              <a:buFont typeface="Arial" pitchFamily="34" charset="0"/>
              <a:buChar char="•"/>
            </a:pPr>
            <a:endParaRPr lang="en-US" altLang="zh-CN"/>
          </a:p>
          <a:p>
            <a:pPr lvl="1"/>
            <a:r>
              <a:rPr lang="en-US" altLang="zh-CN"/>
              <a:t>2</a:t>
            </a:r>
            <a:r>
              <a:rPr lang="zh-CN" altLang="en-US"/>
              <a:t>、</a:t>
            </a:r>
            <a:r>
              <a:rPr lang="en-US" altLang="zh-CN"/>
              <a:t>db.student.find({sname: 'lisi'})</a:t>
            </a:r>
          </a:p>
          <a:p>
            <a:pPr lvl="2">
              <a:buFont typeface="Arial" pitchFamily="34" charset="0"/>
              <a:buChar char="•"/>
            </a:pPr>
            <a:r>
              <a:rPr lang="en-US" altLang="zh-CN"/>
              <a:t> </a:t>
            </a:r>
            <a:r>
              <a:rPr lang="zh-CN" altLang="en-US"/>
              <a:t>查询</a:t>
            </a:r>
            <a:r>
              <a:rPr lang="en-US" altLang="zh-CN"/>
              <a:t>sname=‘lisi’</a:t>
            </a:r>
            <a:r>
              <a:rPr lang="zh-CN" altLang="en-US"/>
              <a:t>的数据，相当于： </a:t>
            </a:r>
            <a:r>
              <a:rPr lang="en-US" altLang="zh-CN"/>
              <a:t>select * from student where sname='lisi'</a:t>
            </a:r>
          </a:p>
          <a:p>
            <a:endParaRPr lang="zh-CN" altLang="en-US"/>
          </a:p>
        </p:txBody>
      </p:sp>
      <p:pic>
        <p:nvPicPr>
          <p:cNvPr id="3" name="Picture 2"/>
          <p:cNvPicPr>
            <a:picLocks noChangeAspect="1" noChangeArrowheads="1"/>
          </p:cNvPicPr>
          <p:nvPr/>
        </p:nvPicPr>
        <p:blipFill>
          <a:blip r:embed="rId2" cstate="print"/>
          <a:srcRect/>
          <a:stretch>
            <a:fillRect/>
          </a:stretch>
        </p:blipFill>
        <p:spPr bwMode="auto">
          <a:xfrm>
            <a:off x="1043608" y="1412776"/>
            <a:ext cx="6768752" cy="1275835"/>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1043608" y="3861048"/>
            <a:ext cx="6904037" cy="504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6632"/>
            <a:ext cx="8229600" cy="6624736"/>
          </a:xfrm>
        </p:spPr>
        <p:txBody>
          <a:bodyPr>
            <a:normAutofit/>
          </a:bodyPr>
          <a:lstStyle/>
          <a:p>
            <a:pPr lvl="1"/>
            <a:r>
              <a:rPr lang="en-US" altLang="zh-CN"/>
              <a:t>3</a:t>
            </a:r>
            <a:r>
              <a:rPr lang="zh-CN" altLang="en-US"/>
              <a:t>、</a:t>
            </a:r>
            <a:r>
              <a:rPr lang="en-US" altLang="zh-CN"/>
              <a:t>db.student.find({},{sname:1, sage:1})</a:t>
            </a:r>
          </a:p>
          <a:p>
            <a:pPr lvl="2">
              <a:buClr>
                <a:srgbClr val="C00000"/>
              </a:buClr>
              <a:buFont typeface="Arial" pitchFamily="34" charset="0"/>
              <a:buChar char="•"/>
            </a:pPr>
            <a:r>
              <a:rPr lang="zh-CN" altLang="en-US"/>
              <a:t>查询指定列</a:t>
            </a:r>
            <a:r>
              <a:rPr lang="en-US" altLang="zh-CN"/>
              <a:t>sname</a:t>
            </a:r>
            <a:r>
              <a:rPr lang="zh-CN" altLang="en-US"/>
              <a:t>、</a:t>
            </a:r>
            <a:r>
              <a:rPr lang="en-US" altLang="zh-CN"/>
              <a:t>sage</a:t>
            </a:r>
            <a:r>
              <a:rPr lang="zh-CN" altLang="en-US"/>
              <a:t>数据。</a:t>
            </a:r>
            <a:r>
              <a:rPr lang="en-US" altLang="zh-CN"/>
              <a:t>1</a:t>
            </a:r>
            <a:r>
              <a:rPr lang="zh-CN" altLang="en-US"/>
              <a:t>表示返回</a:t>
            </a:r>
            <a:r>
              <a:rPr lang="en-US" altLang="zh-CN"/>
              <a:t>sname</a:t>
            </a:r>
            <a:r>
              <a:rPr lang="zh-CN" altLang="en-US"/>
              <a:t>列，默认</a:t>
            </a:r>
            <a:r>
              <a:rPr lang="en-US" altLang="zh-CN"/>
              <a:t>_id</a:t>
            </a:r>
            <a:r>
              <a:rPr lang="zh-CN" altLang="en-US"/>
              <a:t>字段也是返回的，可以添加</a:t>
            </a:r>
            <a:r>
              <a:rPr lang="en-US" altLang="zh-CN"/>
              <a:t>_id:0</a:t>
            </a:r>
            <a:r>
              <a:rPr lang="zh-CN" altLang="en-US"/>
              <a:t>（意为不返回</a:t>
            </a:r>
            <a:r>
              <a:rPr lang="en-US" altLang="zh-CN"/>
              <a:t>_id</a:t>
            </a:r>
            <a:r>
              <a:rPr lang="zh-CN" altLang="en-US"/>
              <a:t>）写成</a:t>
            </a:r>
            <a:r>
              <a:rPr lang="en-US" altLang="zh-CN"/>
              <a:t>{sname: 1, sage: 1,_id:0}</a:t>
            </a:r>
            <a:r>
              <a:rPr lang="zh-CN" altLang="en-US"/>
              <a:t>，就不会返回默认的</a:t>
            </a:r>
            <a:r>
              <a:rPr lang="en-US" altLang="zh-CN"/>
              <a:t>_id</a:t>
            </a:r>
            <a:r>
              <a:rPr lang="zh-CN" altLang="en-US"/>
              <a:t>字段了</a:t>
            </a:r>
            <a:endParaRPr lang="en-US" altLang="zh-CN"/>
          </a:p>
          <a:p>
            <a:pPr lvl="2">
              <a:buClr>
                <a:srgbClr val="C00000"/>
              </a:buClr>
              <a:buFont typeface="Arial" pitchFamily="34" charset="0"/>
              <a:buChar char="•"/>
            </a:pPr>
            <a:r>
              <a:rPr lang="zh-CN" altLang="en-US"/>
              <a:t>相当于：</a:t>
            </a:r>
            <a:r>
              <a:rPr lang="en-US" altLang="zh-CN"/>
              <a:t>select sname,sage from student</a:t>
            </a:r>
          </a:p>
          <a:p>
            <a:pPr lvl="1">
              <a:buClr>
                <a:srgbClr val="C00000"/>
              </a:buClr>
              <a:buFont typeface="Arial" pitchFamily="34" charset="0"/>
              <a:buChar char="•"/>
            </a:pPr>
            <a:endParaRPr lang="en-US" altLang="zh-CN"/>
          </a:p>
          <a:p>
            <a:pPr lvl="1">
              <a:buClr>
                <a:srgbClr val="C00000"/>
              </a:buClr>
              <a:buFont typeface="Arial" pitchFamily="34" charset="0"/>
              <a:buChar char="•"/>
            </a:pPr>
            <a:endParaRPr lang="en-US" altLang="zh-CN"/>
          </a:p>
          <a:p>
            <a:pPr lvl="1">
              <a:buClr>
                <a:srgbClr val="C00000"/>
              </a:buClr>
              <a:buFont typeface="Arial" pitchFamily="34" charset="0"/>
              <a:buChar char="•"/>
            </a:pPr>
            <a:endParaRPr lang="zh-CN" altLang="en-US"/>
          </a:p>
          <a:p>
            <a:pPr lvl="1"/>
            <a:r>
              <a:rPr lang="en-US" altLang="zh-CN"/>
              <a:t>4</a:t>
            </a:r>
            <a:r>
              <a:rPr lang="zh-CN" altLang="en-US"/>
              <a:t>、</a:t>
            </a:r>
            <a:r>
              <a:rPr lang="en-US" altLang="zh-CN"/>
              <a:t>db.student.find({sname: 'zhangsan', sage: 22})</a:t>
            </a:r>
          </a:p>
          <a:p>
            <a:pPr lvl="2">
              <a:buClr>
                <a:srgbClr val="C00000"/>
              </a:buClr>
              <a:buFont typeface="Arial" pitchFamily="34" charset="0"/>
              <a:buChar char="•"/>
            </a:pPr>
            <a:r>
              <a:rPr lang="en-US" altLang="zh-CN"/>
              <a:t>and </a:t>
            </a:r>
            <a:r>
              <a:rPr lang="zh-CN" altLang="en-US"/>
              <a:t>与条件查询</a:t>
            </a:r>
            <a:endParaRPr lang="en-US" altLang="zh-CN"/>
          </a:p>
          <a:p>
            <a:pPr lvl="2">
              <a:buClr>
                <a:srgbClr val="C00000"/>
              </a:buClr>
              <a:buFont typeface="Arial" pitchFamily="34" charset="0"/>
              <a:buChar char="•"/>
            </a:pPr>
            <a:r>
              <a:rPr lang="zh-CN" altLang="en-US"/>
              <a:t>相当于：</a:t>
            </a:r>
            <a:r>
              <a:rPr lang="en-US" altLang="zh-CN"/>
              <a:t>select * from student where sname = 'zhangsan' and sage = 22</a:t>
            </a:r>
          </a:p>
          <a:p>
            <a:endParaRPr lang="zh-CN" altLang="en-US"/>
          </a:p>
        </p:txBody>
      </p:sp>
      <p:pic>
        <p:nvPicPr>
          <p:cNvPr id="5" name="Picture 4"/>
          <p:cNvPicPr>
            <a:picLocks noChangeAspect="1" noChangeArrowheads="1"/>
          </p:cNvPicPr>
          <p:nvPr/>
        </p:nvPicPr>
        <p:blipFill>
          <a:blip r:embed="rId2" cstate="print"/>
          <a:srcRect/>
          <a:stretch>
            <a:fillRect/>
          </a:stretch>
        </p:blipFill>
        <p:spPr bwMode="auto">
          <a:xfrm>
            <a:off x="1016894" y="2276872"/>
            <a:ext cx="6894513" cy="127635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1040041" y="5157192"/>
            <a:ext cx="5546000" cy="648072"/>
          </a:xfrm>
          <a:prstGeom prst="rect">
            <a:avLst/>
          </a:prstGeom>
          <a:noFill/>
          <a:ln w="9525">
            <a:noFill/>
            <a:miter lim="800000"/>
            <a:headEnd/>
            <a:tailEnd/>
          </a:ln>
        </p:spPr>
      </p:pic>
    </p:spTree>
    <p:extLst>
      <p:ext uri="{BB962C8B-B14F-4D97-AF65-F5344CB8AC3E}">
        <p14:creationId xmlns:p14="http://schemas.microsoft.com/office/powerpoint/2010/main" val="306867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linds(horizont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8640"/>
            <a:ext cx="8229600" cy="5818651"/>
          </a:xfrm>
        </p:spPr>
        <p:txBody>
          <a:bodyPr/>
          <a:lstStyle/>
          <a:p>
            <a:pPr lvl="1"/>
            <a:r>
              <a:rPr lang="en-US" altLang="zh-CN"/>
              <a:t>5</a:t>
            </a:r>
            <a:r>
              <a:rPr lang="zh-CN" altLang="en-US"/>
              <a:t>、</a:t>
            </a:r>
            <a:r>
              <a:rPr lang="en-US" altLang="zh-CN"/>
              <a:t>db.student.find({$or: [{sage: 22}, {sage: 25}]})</a:t>
            </a:r>
          </a:p>
          <a:p>
            <a:pPr lvl="2">
              <a:buClr>
                <a:srgbClr val="C00000"/>
              </a:buClr>
              <a:buFont typeface="Arial" pitchFamily="34" charset="0"/>
              <a:buChar char="•"/>
            </a:pPr>
            <a:r>
              <a:rPr lang="en-US" altLang="zh-CN"/>
              <a:t>or </a:t>
            </a:r>
            <a:r>
              <a:rPr lang="zh-CN" altLang="en-US"/>
              <a:t>条件查询。</a:t>
            </a:r>
            <a:endParaRPr lang="en-US" altLang="zh-CN"/>
          </a:p>
          <a:p>
            <a:pPr lvl="2">
              <a:buClr>
                <a:srgbClr val="C00000"/>
              </a:buClr>
              <a:buFont typeface="Arial" pitchFamily="34" charset="0"/>
              <a:buChar char="•"/>
            </a:pPr>
            <a:r>
              <a:rPr lang="zh-CN" altLang="en-US"/>
              <a:t>相当于：</a:t>
            </a:r>
            <a:r>
              <a:rPr lang="en-US" altLang="zh-CN"/>
              <a:t>select * from student where sage = 22 or sage = 25</a:t>
            </a:r>
          </a:p>
          <a:p>
            <a:pPr lvl="1">
              <a:buClr>
                <a:srgbClr val="C00000"/>
              </a:buClr>
              <a:buFont typeface="Arial" pitchFamily="34" charset="0"/>
              <a:buChar char="•"/>
            </a:pPr>
            <a:endParaRPr lang="en-US" altLang="zh-CN"/>
          </a:p>
          <a:p>
            <a:pPr lvl="1">
              <a:buClr>
                <a:srgbClr val="C00000"/>
              </a:buClr>
              <a:buFont typeface="Arial" pitchFamily="34" charset="0"/>
              <a:buChar char="•"/>
            </a:pPr>
            <a:endParaRPr lang="en-US" altLang="zh-CN"/>
          </a:p>
          <a:p>
            <a:pPr marL="393192" lvl="1" indent="0"/>
            <a:r>
              <a:rPr lang="en-US" altLang="zh-CN"/>
              <a:t>6</a:t>
            </a:r>
            <a:r>
              <a:rPr lang="zh-CN" altLang="en-US"/>
              <a:t>、</a:t>
            </a:r>
            <a:r>
              <a:rPr lang="en-US" altLang="zh-CN"/>
              <a:t>db.student.find({},{sname:1, sage:1, _id:0})</a:t>
            </a:r>
          </a:p>
          <a:p>
            <a:pPr marL="393192" lvl="1" indent="0"/>
            <a:endParaRPr lang="en-US" altLang="zh-CN"/>
          </a:p>
          <a:p>
            <a:pPr marL="393192" lvl="1" indent="0"/>
            <a:endParaRPr lang="en-US" altLang="zh-CN"/>
          </a:p>
          <a:p>
            <a:pPr marL="393192" lvl="1" indent="0"/>
            <a:r>
              <a:rPr lang="en-US" altLang="zh-CN"/>
              <a:t>7</a:t>
            </a:r>
            <a:r>
              <a:rPr lang="zh-CN" altLang="en-US"/>
              <a:t>、</a:t>
            </a:r>
            <a:r>
              <a:rPr lang="en-US" altLang="zh-CN"/>
              <a:t>db.student.find({sname: 'zhangsan', sage: 22}, {sname:1})</a:t>
            </a:r>
          </a:p>
          <a:p>
            <a:pPr marL="393192" lvl="1" indent="0"/>
            <a:endParaRPr lang="en-US" altLang="zh-CN"/>
          </a:p>
          <a:p>
            <a:pPr marL="365760" lvl="1" indent="-256032">
              <a:spcBef>
                <a:spcPts val="400"/>
              </a:spcBef>
              <a:buClr>
                <a:srgbClr val="C00000"/>
              </a:buClr>
              <a:buSzPct val="68000"/>
            </a:pPr>
            <a:r>
              <a:rPr lang="en-US" altLang="zh-CN"/>
              <a:t>	 8</a:t>
            </a:r>
            <a:r>
              <a:rPr lang="zh-CN" altLang="en-US"/>
              <a:t>、</a:t>
            </a:r>
            <a:r>
              <a:rPr lang="en-US" altLang="zh-CN" sz="2200"/>
              <a:t>db.student.find({$or: [{sage: 22}, {sage: 25}]},{sage:0})</a:t>
            </a:r>
          </a:p>
          <a:p>
            <a:pPr marL="886968" lvl="3" indent="-256032">
              <a:spcBef>
                <a:spcPts val="400"/>
              </a:spcBef>
              <a:buClr>
                <a:srgbClr val="C00000"/>
              </a:buClr>
              <a:buSzPct val="68000"/>
              <a:buFont typeface="Wingdings" pitchFamily="2" charset="2"/>
              <a:buChar char="u"/>
            </a:pPr>
            <a:endParaRPr lang="en-US" altLang="zh-CN" sz="1600"/>
          </a:p>
          <a:p>
            <a:pPr marL="886968" lvl="3" indent="-256032">
              <a:spcBef>
                <a:spcPts val="400"/>
              </a:spcBef>
              <a:buClr>
                <a:srgbClr val="C00000"/>
              </a:buClr>
              <a:buSzPct val="68000"/>
              <a:buFont typeface="Wingdings" pitchFamily="2" charset="2"/>
              <a:buChar char="u"/>
            </a:pPr>
            <a:endParaRPr lang="en-US" altLang="zh-CN" sz="1600"/>
          </a:p>
          <a:p>
            <a:pPr lvl="1">
              <a:buClr>
                <a:srgbClr val="C00000"/>
              </a:buClr>
              <a:buFont typeface="Arial" pitchFamily="34" charset="0"/>
              <a:buChar char="•"/>
            </a:pPr>
            <a:endParaRPr lang="en-US" altLang="zh-CN"/>
          </a:p>
          <a:p>
            <a:pPr lvl="1">
              <a:buClr>
                <a:srgbClr val="C00000"/>
              </a:buClr>
              <a:buFont typeface="Arial" pitchFamily="34" charset="0"/>
              <a:buChar char="•"/>
            </a:pPr>
            <a:endParaRPr lang="en-US" altLang="zh-CN"/>
          </a:p>
          <a:p>
            <a:pPr lvl="1">
              <a:buClr>
                <a:srgbClr val="C00000"/>
              </a:buClr>
              <a:buFont typeface="Arial" pitchFamily="34" charset="0"/>
              <a:buChar char="•"/>
            </a:pPr>
            <a:endParaRPr lang="en-US" altLang="zh-CN"/>
          </a:p>
          <a:p>
            <a:pPr lvl="1">
              <a:buClr>
                <a:srgbClr val="C00000"/>
              </a:buClr>
              <a:buFont typeface="Arial" pitchFamily="34" charset="0"/>
              <a:buChar char="•"/>
            </a:pPr>
            <a:endParaRPr lang="en-US" altLang="zh-CN"/>
          </a:p>
          <a:p>
            <a:pPr lvl="1">
              <a:buClr>
                <a:srgbClr val="C00000"/>
              </a:buClr>
              <a:buFont typeface="Arial" pitchFamily="34" charset="0"/>
              <a:buChar char="•"/>
            </a:pPr>
            <a:endParaRPr lang="en-US" altLang="zh-CN"/>
          </a:p>
          <a:p>
            <a:endParaRPr lang="zh-CN" altLang="en-US"/>
          </a:p>
        </p:txBody>
      </p:sp>
      <p:pic>
        <p:nvPicPr>
          <p:cNvPr id="4" name="Picture 4"/>
          <p:cNvPicPr>
            <a:picLocks noChangeAspect="1" noChangeArrowheads="1"/>
          </p:cNvPicPr>
          <p:nvPr/>
        </p:nvPicPr>
        <p:blipFill>
          <a:blip r:embed="rId2" cstate="print"/>
          <a:srcRect/>
          <a:stretch>
            <a:fillRect/>
          </a:stretch>
        </p:blipFill>
        <p:spPr bwMode="auto">
          <a:xfrm>
            <a:off x="1115616" y="1556792"/>
            <a:ext cx="6865937" cy="1009650"/>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1259632" y="3064732"/>
            <a:ext cx="4248472" cy="1034234"/>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1223010" y="4524926"/>
            <a:ext cx="6071411" cy="432048"/>
          </a:xfrm>
          <a:prstGeom prst="rect">
            <a:avLst/>
          </a:prstGeom>
          <a:noFill/>
          <a:ln w="9525">
            <a:noFill/>
            <a:miter lim="800000"/>
            <a:headEnd/>
            <a:tailEnd/>
          </a:ln>
        </p:spPr>
      </p:pic>
      <p:pic>
        <p:nvPicPr>
          <p:cNvPr id="8" name="Picture 6"/>
          <p:cNvPicPr>
            <a:picLocks noChangeAspect="1" noChangeArrowheads="1"/>
          </p:cNvPicPr>
          <p:nvPr/>
        </p:nvPicPr>
        <p:blipFill>
          <a:blip r:embed="rId5" cstate="print"/>
          <a:srcRect/>
          <a:stretch>
            <a:fillRect/>
          </a:stretch>
        </p:blipFill>
        <p:spPr bwMode="auto">
          <a:xfrm>
            <a:off x="1201415" y="5589240"/>
            <a:ext cx="6900766" cy="576064"/>
          </a:xfrm>
          <a:prstGeom prst="rect">
            <a:avLst/>
          </a:prstGeom>
          <a:noFill/>
          <a:ln w="9525">
            <a:noFill/>
            <a:miter lim="800000"/>
            <a:headEnd/>
            <a:tailEnd/>
          </a:ln>
        </p:spPr>
      </p:pic>
    </p:spTree>
    <p:extLst>
      <p:ext uri="{BB962C8B-B14F-4D97-AF65-F5344CB8AC3E}">
        <p14:creationId xmlns:p14="http://schemas.microsoft.com/office/powerpoint/2010/main" val="30613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linds(horizont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linds(horizont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5188032"/>
          </a:xfrm>
        </p:spPr>
        <p:txBody>
          <a:bodyPr>
            <a:normAutofit/>
          </a:bodyPr>
          <a:lstStyle/>
          <a:p>
            <a:r>
              <a:rPr lang="zh-CN" altLang="en-US"/>
              <a:t>查找数据</a:t>
            </a:r>
            <a:endParaRPr lang="en-US" altLang="zh-CN"/>
          </a:p>
          <a:p>
            <a:pPr lvl="1"/>
            <a:r>
              <a:rPr lang="en-US" altLang="zh-CN"/>
              <a:t>Find</a:t>
            </a:r>
            <a:r>
              <a:rPr lang="zh-CN" altLang="en-US"/>
              <a:t>命令</a:t>
            </a:r>
            <a:endParaRPr lang="en-US" altLang="zh-CN"/>
          </a:p>
          <a:p>
            <a:pPr lvl="1"/>
            <a:r>
              <a:rPr lang="zh-CN" altLang="en-US"/>
              <a:t>比较操作符lt、lte、gt、gte、ne分别对应&lt;、&lt;=、&gt;、&gt;=、!=</a:t>
            </a:r>
            <a:endParaRPr lang="en-US" altLang="zh-CN"/>
          </a:p>
          <a:p>
            <a:pPr lvl="1"/>
            <a:r>
              <a:rPr lang="en-US" altLang="zh-CN"/>
              <a:t>1</a:t>
            </a:r>
            <a:r>
              <a:rPr lang="zh-CN" altLang="en-US"/>
              <a:t>、db.</a:t>
            </a:r>
            <a:r>
              <a:rPr lang="en-US" altLang="zh-CN"/>
              <a:t>student</a:t>
            </a:r>
            <a:r>
              <a:rPr lang="zh-CN" altLang="en-US"/>
              <a:t>.find({</a:t>
            </a:r>
            <a:r>
              <a:rPr lang="en-US" altLang="zh-CN"/>
              <a:t>s</a:t>
            </a:r>
            <a:r>
              <a:rPr lang="zh-CN" altLang="en-US"/>
              <a:t>age:{"$gt":</a:t>
            </a:r>
            <a:r>
              <a:rPr lang="en-US" altLang="zh-CN"/>
              <a:t>21</a:t>
            </a:r>
            <a:r>
              <a:rPr lang="zh-CN" altLang="en-US"/>
              <a:t>,"$lt":</a:t>
            </a:r>
            <a:r>
              <a:rPr lang="en-US" altLang="zh-CN"/>
              <a:t>26</a:t>
            </a:r>
            <a:r>
              <a:rPr lang="zh-CN" altLang="en-US"/>
              <a:t>}})</a:t>
            </a:r>
            <a:endParaRPr lang="en-US" altLang="zh-CN"/>
          </a:p>
          <a:p>
            <a:pPr lvl="2"/>
            <a:r>
              <a:rPr lang="zh-CN" altLang="en-US"/>
              <a:t>相当于</a:t>
            </a:r>
            <a:r>
              <a:rPr lang="en-US" altLang="zh-CN"/>
              <a:t>select * from student where s</a:t>
            </a:r>
            <a:r>
              <a:rPr lang="zh-CN" altLang="en-US"/>
              <a:t>age </a:t>
            </a:r>
            <a:r>
              <a:rPr lang="en-US" altLang="zh-CN"/>
              <a:t>&gt;21 and s</a:t>
            </a:r>
            <a:r>
              <a:rPr lang="zh-CN" altLang="en-US"/>
              <a:t>age </a:t>
            </a:r>
            <a:r>
              <a:rPr lang="en-US" altLang="zh-CN"/>
              <a:t>&lt;26;</a:t>
            </a:r>
          </a:p>
          <a:p>
            <a:pPr lvl="2"/>
            <a:endParaRPr lang="en-US" altLang="zh-CN"/>
          </a:p>
          <a:p>
            <a:pPr lvl="1"/>
            <a:endParaRPr lang="en-US" altLang="zh-CN"/>
          </a:p>
          <a:p>
            <a:pPr lvl="1"/>
            <a:r>
              <a:rPr lang="en-US" altLang="zh-CN"/>
              <a:t>2</a:t>
            </a:r>
            <a:r>
              <a:rPr lang="zh-CN" altLang="en-US"/>
              <a:t>、db.</a:t>
            </a:r>
            <a:r>
              <a:rPr lang="en-US" altLang="zh-CN"/>
              <a:t>student</a:t>
            </a:r>
            <a:r>
              <a:rPr lang="zh-CN" altLang="en-US"/>
              <a:t>.find({</a:t>
            </a:r>
            <a:r>
              <a:rPr lang="en-US" altLang="zh-CN"/>
              <a:t>s</a:t>
            </a:r>
            <a:r>
              <a:rPr lang="zh-CN" altLang="en-US"/>
              <a:t>age:{"$gt</a:t>
            </a:r>
            <a:r>
              <a:rPr lang="en-US" altLang="zh-CN"/>
              <a:t>e</a:t>
            </a:r>
            <a:r>
              <a:rPr lang="zh-CN" altLang="en-US"/>
              <a:t>":</a:t>
            </a:r>
            <a:r>
              <a:rPr lang="en-US" altLang="zh-CN"/>
              <a:t>20</a:t>
            </a:r>
            <a:r>
              <a:rPr lang="zh-CN" altLang="en-US"/>
              <a:t>,"$lt</a:t>
            </a:r>
            <a:r>
              <a:rPr lang="en-US" altLang="zh-CN"/>
              <a:t>e</a:t>
            </a:r>
            <a:r>
              <a:rPr lang="zh-CN" altLang="en-US"/>
              <a:t>":</a:t>
            </a:r>
            <a:r>
              <a:rPr lang="en-US" altLang="zh-CN"/>
              <a:t>22</a:t>
            </a:r>
            <a:r>
              <a:rPr lang="zh-CN" altLang="en-US"/>
              <a:t>}})</a:t>
            </a:r>
            <a:endParaRPr lang="en-US" altLang="zh-CN"/>
          </a:p>
          <a:p>
            <a:pPr lvl="2"/>
            <a:r>
              <a:rPr lang="zh-CN" altLang="en-US"/>
              <a:t>相当于</a:t>
            </a:r>
            <a:r>
              <a:rPr lang="en-US" altLang="zh-CN"/>
              <a:t>select * from student where s</a:t>
            </a:r>
            <a:r>
              <a:rPr lang="zh-CN" altLang="en-US"/>
              <a:t>age </a:t>
            </a:r>
            <a:r>
              <a:rPr lang="en-US" altLang="zh-CN"/>
              <a:t>&gt;=20 and s</a:t>
            </a:r>
            <a:r>
              <a:rPr lang="zh-CN" altLang="en-US"/>
              <a:t>age </a:t>
            </a:r>
            <a:r>
              <a:rPr lang="en-US" altLang="zh-CN"/>
              <a:t>&lt;=22;</a:t>
            </a:r>
          </a:p>
          <a:p>
            <a:pPr lvl="2"/>
            <a:endParaRPr lang="en-US" altLang="zh-CN"/>
          </a:p>
          <a:p>
            <a:pPr lvl="1"/>
            <a:endParaRPr lang="en-US" altLang="zh-CN"/>
          </a:p>
          <a:p>
            <a:pPr lvl="1"/>
            <a:endParaRPr lang="zh-CN" altLang="en-US"/>
          </a:p>
          <a:p>
            <a:endParaRPr lang="zh-CN" altLang="en-US"/>
          </a:p>
        </p:txBody>
      </p:sp>
      <p:sp>
        <p:nvSpPr>
          <p:cNvPr id="3" name="标题 2"/>
          <p:cNvSpPr>
            <a:spLocks noGrp="1"/>
          </p:cNvSpPr>
          <p:nvPr>
            <p:ph type="title"/>
          </p:nvPr>
        </p:nvSpPr>
        <p:spPr>
          <a:xfrm>
            <a:off x="467544" y="260648"/>
            <a:ext cx="8075240" cy="1143000"/>
          </a:xfrm>
        </p:spPr>
        <p:txBody>
          <a:bodyPr/>
          <a:lstStyle/>
          <a:p>
            <a:r>
              <a:rPr lang="en-US" altLang="zh-CN"/>
              <a:t>4.5 </a:t>
            </a:r>
            <a:r>
              <a:rPr lang="zh-CN" altLang="en-US"/>
              <a:t>集合文档基本操作</a:t>
            </a:r>
          </a:p>
        </p:txBody>
      </p:sp>
      <p:pic>
        <p:nvPicPr>
          <p:cNvPr id="4" name="Picture 2"/>
          <p:cNvPicPr>
            <a:picLocks noChangeAspect="1" noChangeArrowheads="1"/>
          </p:cNvPicPr>
          <p:nvPr/>
        </p:nvPicPr>
        <p:blipFill>
          <a:blip r:embed="rId2" cstate="print"/>
          <a:srcRect/>
          <a:stretch>
            <a:fillRect/>
          </a:stretch>
        </p:blipFill>
        <p:spPr bwMode="auto">
          <a:xfrm>
            <a:off x="977607" y="3717032"/>
            <a:ext cx="6894513" cy="6858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996634" y="5589240"/>
            <a:ext cx="6913563" cy="1162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4810539"/>
          </a:xfrm>
        </p:spPr>
        <p:txBody>
          <a:bodyPr/>
          <a:lstStyle/>
          <a:p>
            <a:r>
              <a:rPr lang="zh-CN" altLang="en-US"/>
              <a:t>查找数据</a:t>
            </a:r>
            <a:endParaRPr lang="en-US" altLang="zh-CN"/>
          </a:p>
          <a:p>
            <a:pPr lvl="1"/>
            <a:r>
              <a:rPr lang="en-US" altLang="zh-CN"/>
              <a:t>Find</a:t>
            </a:r>
            <a:r>
              <a:rPr lang="zh-CN" altLang="en-US"/>
              <a:t>命令</a:t>
            </a:r>
            <a:endParaRPr lang="en-US" altLang="zh-CN"/>
          </a:p>
          <a:p>
            <a:pPr lvl="1"/>
            <a:r>
              <a:rPr lang="en-US" altLang="zh-CN"/>
              <a:t>3</a:t>
            </a:r>
            <a:r>
              <a:rPr lang="zh-CN" altLang="en-US"/>
              <a:t>、db.</a:t>
            </a:r>
            <a:r>
              <a:rPr lang="en-US" altLang="zh-CN"/>
              <a:t>student</a:t>
            </a:r>
            <a:r>
              <a:rPr lang="zh-CN" altLang="en-US"/>
              <a:t>.find({</a:t>
            </a:r>
            <a:r>
              <a:rPr lang="en-US" altLang="zh-CN"/>
              <a:t>s</a:t>
            </a:r>
            <a:r>
              <a:rPr lang="zh-CN" altLang="en-US"/>
              <a:t>age:{"$</a:t>
            </a:r>
            <a:r>
              <a:rPr lang="en-US" altLang="zh-CN"/>
              <a:t>ne</a:t>
            </a:r>
            <a:r>
              <a:rPr lang="zh-CN" altLang="en-US"/>
              <a:t>":</a:t>
            </a:r>
            <a:r>
              <a:rPr lang="en-US" altLang="zh-CN"/>
              <a:t>20</a:t>
            </a:r>
            <a:r>
              <a:rPr lang="zh-CN" altLang="en-US"/>
              <a:t>}})</a:t>
            </a:r>
            <a:endParaRPr lang="en-US" altLang="zh-CN"/>
          </a:p>
          <a:p>
            <a:pPr lvl="2"/>
            <a:r>
              <a:rPr lang="zh-CN" altLang="en-US"/>
              <a:t>相当于</a:t>
            </a:r>
            <a:r>
              <a:rPr lang="en-US" altLang="zh-CN"/>
              <a:t>select * from student where s</a:t>
            </a:r>
            <a:r>
              <a:rPr lang="zh-CN" altLang="en-US"/>
              <a:t>age </a:t>
            </a:r>
            <a:r>
              <a:rPr lang="en-US" altLang="zh-CN"/>
              <a:t>!=20;</a:t>
            </a:r>
          </a:p>
          <a:p>
            <a:pPr lvl="2"/>
            <a:endParaRPr lang="en-US" altLang="zh-CN"/>
          </a:p>
          <a:p>
            <a:pPr lvl="2"/>
            <a:endParaRPr lang="en-US" altLang="zh-CN"/>
          </a:p>
          <a:p>
            <a:pPr lvl="1"/>
            <a:r>
              <a:rPr lang="en-US" altLang="zh-CN"/>
              <a:t>4</a:t>
            </a:r>
            <a:r>
              <a:rPr lang="zh-CN" altLang="en-US"/>
              <a:t>、 </a:t>
            </a:r>
            <a:r>
              <a:rPr lang="en-US" altLang="zh-CN"/>
              <a:t>db.student.find({sname:'zhangsan',sage:{'$ne':20}},{sname:1})</a:t>
            </a:r>
          </a:p>
          <a:p>
            <a:pPr lvl="2">
              <a:buNone/>
            </a:pPr>
            <a:endParaRPr lang="en-US" altLang="zh-CN"/>
          </a:p>
          <a:p>
            <a:pPr lvl="2">
              <a:buNone/>
            </a:pPr>
            <a:endParaRPr lang="en-US" altLang="zh-CN"/>
          </a:p>
          <a:p>
            <a:pPr lvl="2"/>
            <a:endParaRPr lang="en-US" altLang="zh-CN"/>
          </a:p>
          <a:p>
            <a:pPr lvl="1"/>
            <a:endParaRPr lang="en-US" altLang="zh-CN"/>
          </a:p>
          <a:p>
            <a:endParaRPr lang="zh-CN" altLang="en-US"/>
          </a:p>
        </p:txBody>
      </p:sp>
      <p:pic>
        <p:nvPicPr>
          <p:cNvPr id="4" name="Picture 4"/>
          <p:cNvPicPr>
            <a:picLocks noChangeAspect="1" noChangeArrowheads="1"/>
          </p:cNvPicPr>
          <p:nvPr/>
        </p:nvPicPr>
        <p:blipFill>
          <a:blip r:embed="rId2" cstate="print"/>
          <a:srcRect/>
          <a:stretch>
            <a:fillRect/>
          </a:stretch>
        </p:blipFill>
        <p:spPr bwMode="auto">
          <a:xfrm>
            <a:off x="971600" y="3298339"/>
            <a:ext cx="6894513" cy="676275"/>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1105434" y="4688196"/>
            <a:ext cx="6494839" cy="576064"/>
          </a:xfrm>
          <a:prstGeom prst="rect">
            <a:avLst/>
          </a:prstGeom>
          <a:noFill/>
          <a:ln w="9525">
            <a:noFill/>
            <a:miter lim="800000"/>
            <a:headEnd/>
            <a:tailEnd/>
          </a:ln>
        </p:spPr>
      </p:pic>
      <p:sp>
        <p:nvSpPr>
          <p:cNvPr id="6" name="标题 2"/>
          <p:cNvSpPr>
            <a:spLocks noGrp="1"/>
          </p:cNvSpPr>
          <p:nvPr>
            <p:ph type="title"/>
          </p:nvPr>
        </p:nvSpPr>
        <p:spPr>
          <a:xfrm>
            <a:off x="467544" y="260648"/>
            <a:ext cx="8075240" cy="1143000"/>
          </a:xfrm>
        </p:spPr>
        <p:txBody>
          <a:bodyPr/>
          <a:lstStyle/>
          <a:p>
            <a:r>
              <a:rPr lang="en-US" altLang="zh-CN"/>
              <a:t>4.5 </a:t>
            </a:r>
            <a:r>
              <a:rPr lang="zh-CN" altLang="en-US"/>
              <a:t>集合文档基本操作</a:t>
            </a:r>
          </a:p>
        </p:txBody>
      </p:sp>
    </p:spTree>
    <p:extLst>
      <p:ext uri="{BB962C8B-B14F-4D97-AF65-F5344CB8AC3E}">
        <p14:creationId xmlns:p14="http://schemas.microsoft.com/office/powerpoint/2010/main" val="177725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764704"/>
            <a:ext cx="8229600" cy="5976664"/>
          </a:xfrm>
        </p:spPr>
        <p:txBody>
          <a:bodyPr/>
          <a:lstStyle/>
          <a:p>
            <a:r>
              <a:rPr lang="zh-CN" altLang="en-US"/>
              <a:t>查找数据</a:t>
            </a:r>
            <a:endParaRPr lang="en-US" altLang="zh-CN"/>
          </a:p>
          <a:p>
            <a:pPr lvl="1"/>
            <a:r>
              <a:rPr lang="en-US" altLang="zh-CN"/>
              <a:t>Find</a:t>
            </a:r>
            <a:r>
              <a:rPr lang="zh-CN" altLang="en-US"/>
              <a:t>命令</a:t>
            </a:r>
            <a:endParaRPr lang="en-US" altLang="zh-CN"/>
          </a:p>
          <a:p>
            <a:pPr lvl="2">
              <a:buNone/>
            </a:pPr>
            <a:r>
              <a:rPr lang="en-US" altLang="zh-CN"/>
              <a:t>in</a:t>
            </a:r>
            <a:r>
              <a:rPr lang="zh-CN" altLang="en-US"/>
              <a:t>，</a:t>
            </a:r>
            <a:r>
              <a:rPr lang="en-US" altLang="zh-CN"/>
              <a:t>not in (</a:t>
            </a:r>
            <a:r>
              <a:rPr lang="zh-CN" altLang="en-US"/>
              <a:t>$</a:t>
            </a:r>
            <a:r>
              <a:rPr lang="en-US" altLang="zh-CN"/>
              <a:t>in,</a:t>
            </a:r>
            <a:r>
              <a:rPr lang="zh-CN" altLang="en-US"/>
              <a:t> $</a:t>
            </a:r>
            <a:r>
              <a:rPr lang="en-US" altLang="zh-CN"/>
              <a:t>nin)</a:t>
            </a:r>
          </a:p>
          <a:p>
            <a:pPr lvl="2">
              <a:buNone/>
            </a:pPr>
            <a:r>
              <a:rPr lang="en-US" altLang="zh-CN"/>
              <a:t>1</a:t>
            </a:r>
            <a:r>
              <a:rPr lang="zh-CN" altLang="en-US"/>
              <a:t>、db.</a:t>
            </a:r>
            <a:r>
              <a:rPr lang="en-US" altLang="zh-CN"/>
              <a:t>student</a:t>
            </a:r>
            <a:r>
              <a:rPr lang="zh-CN" altLang="en-US"/>
              <a:t>.find({</a:t>
            </a:r>
            <a:r>
              <a:rPr lang="en-US" altLang="zh-CN"/>
              <a:t>s</a:t>
            </a:r>
            <a:r>
              <a:rPr lang="zh-CN" altLang="en-US"/>
              <a:t>age:{"$</a:t>
            </a:r>
            <a:r>
              <a:rPr lang="en-US" altLang="zh-CN"/>
              <a:t>in</a:t>
            </a:r>
            <a:r>
              <a:rPr lang="zh-CN" altLang="en-US"/>
              <a:t>":</a:t>
            </a:r>
            <a:r>
              <a:rPr lang="en-US" altLang="zh-CN"/>
              <a:t>[20,21,22]</a:t>
            </a:r>
            <a:r>
              <a:rPr lang="zh-CN" altLang="en-US"/>
              <a:t>}})</a:t>
            </a:r>
            <a:endParaRPr lang="en-US" altLang="zh-CN"/>
          </a:p>
          <a:p>
            <a:pPr lvl="2">
              <a:buNone/>
            </a:pPr>
            <a:r>
              <a:rPr lang="zh-CN" altLang="en-US"/>
              <a:t>相当于</a:t>
            </a:r>
            <a:r>
              <a:rPr lang="en-US" altLang="zh-CN"/>
              <a:t>select </a:t>
            </a:r>
            <a:r>
              <a:rPr lang="zh-CN" altLang="en-US"/>
              <a:t>*</a:t>
            </a:r>
            <a:r>
              <a:rPr lang="en-US" altLang="zh-CN"/>
              <a:t> from student where s</a:t>
            </a:r>
            <a:r>
              <a:rPr lang="zh-CN" altLang="en-US"/>
              <a:t>age </a:t>
            </a:r>
            <a:r>
              <a:rPr lang="en-US" altLang="zh-CN"/>
              <a:t>in (20,21,22)</a:t>
            </a:r>
          </a:p>
          <a:p>
            <a:pPr lvl="2">
              <a:buNone/>
            </a:pPr>
            <a:endParaRPr lang="en-US" altLang="zh-CN"/>
          </a:p>
          <a:p>
            <a:pPr lvl="2">
              <a:buNone/>
            </a:pPr>
            <a:endParaRPr lang="en-US" altLang="zh-CN"/>
          </a:p>
          <a:p>
            <a:pPr lvl="2">
              <a:buNone/>
            </a:pPr>
            <a:endParaRPr lang="en-US" altLang="zh-CN"/>
          </a:p>
          <a:p>
            <a:pPr lvl="2">
              <a:buNone/>
            </a:pPr>
            <a:r>
              <a:rPr lang="en-US" altLang="zh-CN"/>
              <a:t>2</a:t>
            </a:r>
            <a:r>
              <a:rPr lang="zh-CN" altLang="en-US"/>
              <a:t>、db.</a:t>
            </a:r>
            <a:r>
              <a:rPr lang="en-US" altLang="zh-CN"/>
              <a:t>student</a:t>
            </a:r>
            <a:r>
              <a:rPr lang="zh-CN" altLang="en-US"/>
              <a:t>.find({</a:t>
            </a:r>
            <a:r>
              <a:rPr lang="en-US" altLang="zh-CN"/>
              <a:t>s</a:t>
            </a:r>
            <a:r>
              <a:rPr lang="zh-CN" altLang="en-US"/>
              <a:t>age:{"$</a:t>
            </a:r>
            <a:r>
              <a:rPr lang="en-US" altLang="zh-CN"/>
              <a:t>nin</a:t>
            </a:r>
            <a:r>
              <a:rPr lang="zh-CN" altLang="en-US"/>
              <a:t>":</a:t>
            </a:r>
            <a:r>
              <a:rPr lang="en-US" altLang="zh-CN"/>
              <a:t>[20,21,22]</a:t>
            </a:r>
            <a:r>
              <a:rPr lang="zh-CN" altLang="en-US"/>
              <a:t>}})</a:t>
            </a:r>
            <a:endParaRPr lang="en-US" altLang="zh-CN"/>
          </a:p>
          <a:p>
            <a:pPr lvl="2">
              <a:buNone/>
            </a:pPr>
            <a:r>
              <a:rPr lang="zh-CN" altLang="en-US"/>
              <a:t>相当于</a:t>
            </a:r>
            <a:r>
              <a:rPr lang="en-US" altLang="zh-CN"/>
              <a:t>select </a:t>
            </a:r>
            <a:r>
              <a:rPr lang="zh-CN" altLang="en-US"/>
              <a:t>*</a:t>
            </a:r>
            <a:r>
              <a:rPr lang="en-US" altLang="zh-CN"/>
              <a:t> from student where s</a:t>
            </a:r>
            <a:r>
              <a:rPr lang="zh-CN" altLang="en-US"/>
              <a:t>age </a:t>
            </a:r>
            <a:r>
              <a:rPr lang="en-US" altLang="zh-CN"/>
              <a:t>not in (20,21,22)</a:t>
            </a:r>
          </a:p>
          <a:p>
            <a:pPr lvl="2">
              <a:buNone/>
            </a:pPr>
            <a:endParaRPr lang="en-US" altLang="zh-CN"/>
          </a:p>
          <a:p>
            <a:pPr lvl="2">
              <a:buNone/>
            </a:pPr>
            <a:r>
              <a:rPr lang="en-US" altLang="zh-CN"/>
              <a:t>3</a:t>
            </a:r>
            <a:r>
              <a:rPr lang="zh-CN" altLang="en-US"/>
              <a:t>、 db.</a:t>
            </a:r>
            <a:r>
              <a:rPr lang="en-US" altLang="zh-CN"/>
              <a:t>student</a:t>
            </a:r>
            <a:r>
              <a:rPr lang="zh-CN" altLang="en-US"/>
              <a:t>.find({</a:t>
            </a:r>
            <a:r>
              <a:rPr lang="en-US" altLang="zh-CN"/>
              <a:t>sname:'lisi',s</a:t>
            </a:r>
            <a:r>
              <a:rPr lang="zh-CN" altLang="en-US"/>
              <a:t>age:{"$</a:t>
            </a:r>
            <a:r>
              <a:rPr lang="en-US" altLang="zh-CN"/>
              <a:t>in</a:t>
            </a:r>
            <a:r>
              <a:rPr lang="zh-CN" altLang="en-US"/>
              <a:t>":</a:t>
            </a:r>
            <a:r>
              <a:rPr lang="en-US" altLang="zh-CN"/>
              <a:t>[20,21,22]</a:t>
            </a:r>
            <a:r>
              <a:rPr lang="zh-CN" altLang="en-US"/>
              <a:t>}}</a:t>
            </a:r>
            <a:r>
              <a:rPr lang="en-US" altLang="zh-CN"/>
              <a:t>,{sname:1,_id:0}</a:t>
            </a:r>
            <a:r>
              <a:rPr lang="zh-CN" altLang="en-US"/>
              <a:t>)</a:t>
            </a:r>
            <a:endParaRPr lang="en-US" altLang="zh-CN"/>
          </a:p>
          <a:p>
            <a:pPr lvl="2">
              <a:buNone/>
            </a:pPr>
            <a:endParaRPr lang="en-US" altLang="zh-CN"/>
          </a:p>
          <a:p>
            <a:pPr lvl="1"/>
            <a:endParaRPr lang="en-US" altLang="zh-CN"/>
          </a:p>
          <a:p>
            <a:pPr lvl="1"/>
            <a:endParaRPr lang="en-US" altLang="zh-CN"/>
          </a:p>
          <a:p>
            <a:pPr lvl="1"/>
            <a:endParaRPr lang="en-US" altLang="zh-CN"/>
          </a:p>
          <a:p>
            <a:endParaRPr lang="zh-CN" altLang="en-US"/>
          </a:p>
        </p:txBody>
      </p:sp>
      <p:sp>
        <p:nvSpPr>
          <p:cNvPr id="3" name="标题 2"/>
          <p:cNvSpPr>
            <a:spLocks noGrp="1"/>
          </p:cNvSpPr>
          <p:nvPr>
            <p:ph type="title"/>
          </p:nvPr>
        </p:nvSpPr>
        <p:spPr>
          <a:xfrm>
            <a:off x="467544" y="0"/>
            <a:ext cx="8075240" cy="1143000"/>
          </a:xfrm>
        </p:spPr>
        <p:txBody>
          <a:bodyPr/>
          <a:lstStyle/>
          <a:p>
            <a:r>
              <a:rPr lang="en-US" altLang="zh-CN"/>
              <a:t>4.5 </a:t>
            </a:r>
            <a:r>
              <a:rPr lang="zh-CN" altLang="en-US"/>
              <a:t>集合文档基本操作</a:t>
            </a:r>
          </a:p>
        </p:txBody>
      </p:sp>
      <p:pic>
        <p:nvPicPr>
          <p:cNvPr id="4" name="Picture 2"/>
          <p:cNvPicPr>
            <a:picLocks noChangeAspect="1" noChangeArrowheads="1"/>
          </p:cNvPicPr>
          <p:nvPr/>
        </p:nvPicPr>
        <p:blipFill>
          <a:blip r:embed="rId2" cstate="print"/>
          <a:srcRect/>
          <a:stretch>
            <a:fillRect/>
          </a:stretch>
        </p:blipFill>
        <p:spPr bwMode="auto">
          <a:xfrm>
            <a:off x="1092575" y="3140968"/>
            <a:ext cx="6884987" cy="1171575"/>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1063999" y="5157192"/>
            <a:ext cx="6913563" cy="523875"/>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1059099" y="6165304"/>
            <a:ext cx="6361113" cy="342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linds(horizont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linds(horizont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linds(horizontal)">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查找数据</a:t>
            </a:r>
            <a:endParaRPr lang="en-US" altLang="zh-CN"/>
          </a:p>
          <a:p>
            <a:pPr lvl="1"/>
            <a:r>
              <a:rPr lang="zh-CN" altLang="en-US"/>
              <a:t>排序</a:t>
            </a:r>
            <a:endParaRPr lang="en-US" altLang="zh-CN"/>
          </a:p>
          <a:p>
            <a:pPr lvl="1"/>
            <a:r>
              <a:rPr lang="zh-CN" altLang="en-US"/>
              <a:t>在 </a:t>
            </a:r>
            <a:r>
              <a:rPr lang="en-US" altLang="zh-CN"/>
              <a:t>MongoDB </a:t>
            </a:r>
            <a:r>
              <a:rPr lang="zh-CN" altLang="en-US"/>
              <a:t>中使用</a:t>
            </a:r>
            <a:r>
              <a:rPr lang="en-US" altLang="zh-CN"/>
              <a:t>find</a:t>
            </a:r>
            <a:r>
              <a:rPr lang="zh-CN" altLang="en-US"/>
              <a:t>中的</a:t>
            </a:r>
            <a:r>
              <a:rPr lang="en-US" altLang="zh-CN"/>
              <a:t>sort() </a:t>
            </a:r>
            <a:r>
              <a:rPr lang="zh-CN" altLang="en-US"/>
              <a:t>方法对数据进行排序，</a:t>
            </a:r>
            <a:r>
              <a:rPr lang="en-US" altLang="zh-CN"/>
              <a:t>sort() </a:t>
            </a:r>
            <a:r>
              <a:rPr lang="zh-CN" altLang="en-US"/>
              <a:t>方法可以通过参数指定排序的字段，并使用 </a:t>
            </a:r>
            <a:r>
              <a:rPr lang="en-US" altLang="zh-CN"/>
              <a:t>1 </a:t>
            </a:r>
            <a:r>
              <a:rPr lang="zh-CN" altLang="en-US"/>
              <a:t>和 </a:t>
            </a:r>
            <a:r>
              <a:rPr lang="en-US" altLang="zh-CN"/>
              <a:t>-1 </a:t>
            </a:r>
            <a:r>
              <a:rPr lang="zh-CN" altLang="en-US"/>
              <a:t>来指定排序的方式，其中 </a:t>
            </a:r>
            <a:r>
              <a:rPr lang="en-US" altLang="zh-CN"/>
              <a:t>1 </a:t>
            </a:r>
            <a:r>
              <a:rPr lang="zh-CN" altLang="en-US"/>
              <a:t>为升序排列，而 </a:t>
            </a:r>
            <a:r>
              <a:rPr lang="en-US" altLang="zh-CN"/>
              <a:t>-1 </a:t>
            </a:r>
            <a:r>
              <a:rPr lang="zh-CN" altLang="en-US"/>
              <a:t>是用于降序排列</a:t>
            </a:r>
            <a:endParaRPr lang="en-US" altLang="zh-CN"/>
          </a:p>
          <a:p>
            <a:pPr lvl="1"/>
            <a:endParaRPr lang="en-US" altLang="zh-CN"/>
          </a:p>
          <a:p>
            <a:pPr lvl="1"/>
            <a:endParaRPr lang="en-US" altLang="zh-CN"/>
          </a:p>
          <a:p>
            <a:pPr lvl="1"/>
            <a:endParaRPr lang="zh-CN" altLang="en-US"/>
          </a:p>
          <a:p>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r>
              <a:rPr lang="en-US" altLang="zh-CN"/>
              <a:t>MongoDB</a:t>
            </a:r>
            <a:r>
              <a:rPr lang="zh-CN" altLang="en-US"/>
              <a:t>特点</a:t>
            </a:r>
            <a:endParaRPr lang="en-US" altLang="zh-CN"/>
          </a:p>
          <a:p>
            <a:pPr marL="850392" lvl="1" indent="-457200"/>
            <a:r>
              <a:rPr lang="en-US" altLang="zh-CN"/>
              <a:t>2</a:t>
            </a:r>
            <a:r>
              <a:rPr lang="zh-CN" altLang="en-US"/>
              <a:t>、支持丰富的查询表达式</a:t>
            </a:r>
            <a:endParaRPr lang="en-US" altLang="zh-CN"/>
          </a:p>
          <a:p>
            <a:pPr marL="1088136" lvl="2" indent="-457200">
              <a:buFont typeface="Wingdings" pitchFamily="2" charset="2"/>
              <a:buChar char="ü"/>
            </a:pPr>
            <a:r>
              <a:rPr lang="zh-CN" altLang="en-US" sz="1800"/>
              <a:t>语法类似于面向对象的查询语言（</a:t>
            </a:r>
            <a:r>
              <a:rPr lang="en-US" altLang="zh-CN" sz="1800"/>
              <a:t>java</a:t>
            </a:r>
            <a:r>
              <a:rPr lang="zh-CN" altLang="en-US" sz="1800"/>
              <a:t>）</a:t>
            </a:r>
            <a:endParaRPr lang="en-US" altLang="zh-CN" sz="1800"/>
          </a:p>
          <a:p>
            <a:pPr marL="1088136" lvl="2" indent="-457200">
              <a:buFont typeface="Wingdings" pitchFamily="2" charset="2"/>
              <a:buChar char="ü"/>
            </a:pPr>
            <a:r>
              <a:rPr lang="zh-CN" altLang="en-US" sz="1800"/>
              <a:t>可以实现类似关系数据库单表查询的的大多数功能</a:t>
            </a:r>
            <a:endParaRPr lang="en-US" altLang="zh-CN" sz="1800"/>
          </a:p>
          <a:p>
            <a:pPr lvl="3">
              <a:buFont typeface="Arial" panose="020B0604020202020204" pitchFamily="34" charset="0"/>
              <a:buChar char="•"/>
            </a:pPr>
            <a:r>
              <a:rPr lang="en-US" altLang="zh-CN" sz="1600"/>
              <a:t>MongoDB </a:t>
            </a:r>
            <a:r>
              <a:rPr lang="zh-CN" altLang="en-US" sz="1600"/>
              <a:t>的查询优化器会自动分析查询语句，然后生成一个高效的查询集合</a:t>
            </a:r>
            <a:endParaRPr lang="en-US" altLang="zh-CN" sz="1600"/>
          </a:p>
          <a:p>
            <a:pPr lvl="3">
              <a:buFont typeface="Arial" panose="020B0604020202020204" pitchFamily="34" charset="0"/>
              <a:buChar char="•"/>
            </a:pPr>
            <a:r>
              <a:rPr lang="en-US" altLang="zh-CN" sz="1600"/>
              <a:t>MongoDB</a:t>
            </a:r>
            <a:r>
              <a:rPr lang="zh-CN" altLang="en-US" sz="1600"/>
              <a:t>可以针对任何属性建立索引，更快排序</a:t>
            </a:r>
            <a:endParaRPr lang="en-US" altLang="zh-CN" sz="1600"/>
          </a:p>
          <a:p>
            <a:pPr marL="1088136" lvl="2" indent="-457200">
              <a:buFont typeface="Wingdings" pitchFamily="2" charset="2"/>
              <a:buChar char="ü"/>
            </a:pPr>
            <a:r>
              <a:rPr lang="en-US" altLang="zh-CN" sz="1800"/>
              <a:t>MongoDB</a:t>
            </a:r>
            <a:r>
              <a:rPr lang="zh-CN" altLang="en-US" sz="1800"/>
              <a:t>支持</a:t>
            </a:r>
            <a:r>
              <a:rPr lang="en-US" altLang="zh-CN" sz="1800"/>
              <a:t>Map/Reduce</a:t>
            </a:r>
            <a:r>
              <a:rPr lang="zh-CN" altLang="en-US" sz="1800"/>
              <a:t>，实现了关系型数据库中的</a:t>
            </a:r>
            <a:r>
              <a:rPr lang="en-US" altLang="zh-CN" sz="1800"/>
              <a:t>group by</a:t>
            </a:r>
            <a:r>
              <a:rPr lang="zh-CN" altLang="en-US" sz="1800"/>
              <a:t>操作</a:t>
            </a:r>
            <a:endParaRPr lang="en-US" altLang="zh-CN" sz="1800"/>
          </a:p>
          <a:p>
            <a:pPr marL="1088136" lvl="2" indent="-457200">
              <a:buFont typeface="Wingdings" pitchFamily="2" charset="2"/>
              <a:buChar char="ü"/>
            </a:pPr>
            <a:endParaRPr lang="en-US" altLang="zh-CN" sz="1800"/>
          </a:p>
          <a:p>
            <a:pPr marL="1088136" lvl="2" indent="-457200">
              <a:buFont typeface="Wingdings" pitchFamily="2" charset="2"/>
              <a:buChar char="ü"/>
            </a:pPr>
            <a:endParaRPr lang="zh-CN" altLang="en-US" sz="1800"/>
          </a:p>
          <a:p>
            <a:endParaRPr lang="en-US" altLang="zh-CN"/>
          </a:p>
          <a:p>
            <a:endParaRPr lang="zh-CN" altLang="en-US"/>
          </a:p>
        </p:txBody>
      </p:sp>
      <p:sp>
        <p:nvSpPr>
          <p:cNvPr id="3" name="标题 2"/>
          <p:cNvSpPr>
            <a:spLocks noGrp="1"/>
          </p:cNvSpPr>
          <p:nvPr>
            <p:ph type="title"/>
          </p:nvPr>
        </p:nvSpPr>
        <p:spPr/>
        <p:txBody>
          <a:bodyPr/>
          <a:lstStyle/>
          <a:p>
            <a:r>
              <a:rPr lang="en-US" altLang="zh-CN"/>
              <a:t>4.1.2 MongoDB</a:t>
            </a:r>
            <a:r>
              <a:rPr lang="zh-CN" altLang="en-US"/>
              <a:t>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2">
              <a:buNone/>
            </a:pPr>
            <a:r>
              <a:rPr lang="zh-CN" altLang="en-US"/>
              <a:t>例：</a:t>
            </a:r>
            <a:endParaRPr lang="en-US" altLang="zh-CN"/>
          </a:p>
          <a:p>
            <a:pPr lvl="2">
              <a:buNone/>
            </a:pPr>
            <a:r>
              <a:rPr lang="en-US" altLang="zh-CN"/>
              <a:t>1</a:t>
            </a:r>
            <a:r>
              <a:rPr lang="zh-CN" altLang="en-US"/>
              <a:t>、db.</a:t>
            </a:r>
            <a:r>
              <a:rPr lang="en-US" altLang="zh-CN"/>
              <a:t>student</a:t>
            </a:r>
            <a:r>
              <a:rPr lang="zh-CN" altLang="en-US"/>
              <a:t>.find({</a:t>
            </a:r>
            <a:r>
              <a:rPr lang="en-US" altLang="zh-CN"/>
              <a:t>s</a:t>
            </a:r>
            <a:r>
              <a:rPr lang="zh-CN" altLang="en-US"/>
              <a:t>age:{"$gt":</a:t>
            </a:r>
            <a:r>
              <a:rPr lang="en-US" altLang="zh-CN"/>
              <a:t>21</a:t>
            </a:r>
            <a:r>
              <a:rPr lang="zh-CN" altLang="en-US"/>
              <a:t>,"$lt":</a:t>
            </a:r>
            <a:r>
              <a:rPr lang="en-US" altLang="zh-CN"/>
              <a:t>26</a:t>
            </a:r>
            <a:r>
              <a:rPr lang="zh-CN" altLang="en-US"/>
              <a:t>}}</a:t>
            </a:r>
            <a:r>
              <a:rPr lang="en-US" altLang="zh-CN"/>
              <a:t>). sort({sage:1})</a:t>
            </a:r>
          </a:p>
          <a:p>
            <a:pPr lvl="2">
              <a:buNone/>
            </a:pPr>
            <a:r>
              <a:rPr lang="zh-CN" altLang="en-US"/>
              <a:t>相当于</a:t>
            </a:r>
            <a:r>
              <a:rPr lang="en-US" altLang="zh-CN"/>
              <a:t>select * from student where s</a:t>
            </a:r>
            <a:r>
              <a:rPr lang="zh-CN" altLang="en-US"/>
              <a:t>age </a:t>
            </a:r>
            <a:r>
              <a:rPr lang="en-US" altLang="zh-CN"/>
              <a:t>&gt;21 and s</a:t>
            </a:r>
            <a:r>
              <a:rPr lang="zh-CN" altLang="en-US"/>
              <a:t>age </a:t>
            </a:r>
            <a:r>
              <a:rPr lang="en-US" altLang="zh-CN"/>
              <a:t>&lt;26 asc;</a:t>
            </a:r>
          </a:p>
          <a:p>
            <a:pPr lvl="2">
              <a:buNone/>
            </a:pPr>
            <a:endParaRPr lang="en-US" altLang="zh-CN"/>
          </a:p>
          <a:p>
            <a:pPr lvl="2">
              <a:buNone/>
            </a:pPr>
            <a:endParaRPr lang="en-US" altLang="zh-CN"/>
          </a:p>
          <a:p>
            <a:pPr lvl="2">
              <a:buNone/>
            </a:pPr>
            <a:r>
              <a:rPr lang="en-US" altLang="zh-CN"/>
              <a:t>2</a:t>
            </a:r>
            <a:r>
              <a:rPr lang="zh-CN" altLang="en-US"/>
              <a:t>、db.</a:t>
            </a:r>
            <a:r>
              <a:rPr lang="en-US" altLang="zh-CN"/>
              <a:t>student</a:t>
            </a:r>
            <a:r>
              <a:rPr lang="zh-CN" altLang="en-US"/>
              <a:t>.find({</a:t>
            </a:r>
            <a:r>
              <a:rPr lang="en-US" altLang="zh-CN"/>
              <a:t>s</a:t>
            </a:r>
            <a:r>
              <a:rPr lang="zh-CN" altLang="en-US"/>
              <a:t>age:{"$gt":</a:t>
            </a:r>
            <a:r>
              <a:rPr lang="en-US" altLang="zh-CN"/>
              <a:t>21</a:t>
            </a:r>
            <a:r>
              <a:rPr lang="zh-CN" altLang="en-US"/>
              <a:t>,"$lt":</a:t>
            </a:r>
            <a:r>
              <a:rPr lang="en-US" altLang="zh-CN"/>
              <a:t>26</a:t>
            </a:r>
            <a:r>
              <a:rPr lang="zh-CN" altLang="en-US"/>
              <a:t>}}</a:t>
            </a:r>
            <a:r>
              <a:rPr lang="en-US" altLang="zh-CN"/>
              <a:t>). sort({sage:-1})</a:t>
            </a:r>
          </a:p>
          <a:p>
            <a:pPr lvl="2">
              <a:buNone/>
            </a:pPr>
            <a:r>
              <a:rPr lang="zh-CN" altLang="en-US"/>
              <a:t>相当于</a:t>
            </a:r>
            <a:r>
              <a:rPr lang="en-US" altLang="zh-CN"/>
              <a:t>select * from student where s</a:t>
            </a:r>
            <a:r>
              <a:rPr lang="zh-CN" altLang="en-US"/>
              <a:t>age </a:t>
            </a:r>
            <a:r>
              <a:rPr lang="en-US" altLang="zh-CN"/>
              <a:t>&gt;21 and s</a:t>
            </a:r>
            <a:r>
              <a:rPr lang="zh-CN" altLang="en-US"/>
              <a:t>age </a:t>
            </a:r>
            <a:r>
              <a:rPr lang="en-US" altLang="zh-CN"/>
              <a:t>&lt;26 desc;</a:t>
            </a:r>
          </a:p>
          <a:p>
            <a:pPr lvl="2"/>
            <a:endParaRPr lang="en-US" altLang="zh-CN"/>
          </a:p>
          <a:p>
            <a:pPr lvl="2"/>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78850" name="Picture 2"/>
          <p:cNvPicPr>
            <a:picLocks noChangeAspect="1" noChangeArrowheads="1"/>
          </p:cNvPicPr>
          <p:nvPr/>
        </p:nvPicPr>
        <p:blipFill>
          <a:blip r:embed="rId2" cstate="print"/>
          <a:srcRect/>
          <a:stretch>
            <a:fillRect/>
          </a:stretch>
        </p:blipFill>
        <p:spPr bwMode="auto">
          <a:xfrm>
            <a:off x="1187624" y="2780928"/>
            <a:ext cx="6894513" cy="647700"/>
          </a:xfrm>
          <a:prstGeom prst="rect">
            <a:avLst/>
          </a:prstGeom>
          <a:noFill/>
          <a:ln w="9525">
            <a:noFill/>
            <a:miter lim="800000"/>
            <a:headEnd/>
            <a:tailEnd/>
          </a:ln>
        </p:spPr>
      </p:pic>
      <p:pic>
        <p:nvPicPr>
          <p:cNvPr id="78851" name="Picture 3"/>
          <p:cNvPicPr>
            <a:picLocks noChangeAspect="1" noChangeArrowheads="1"/>
          </p:cNvPicPr>
          <p:nvPr/>
        </p:nvPicPr>
        <p:blipFill>
          <a:blip r:embed="rId3" cstate="print"/>
          <a:srcRect/>
          <a:stretch>
            <a:fillRect/>
          </a:stretch>
        </p:blipFill>
        <p:spPr bwMode="auto">
          <a:xfrm>
            <a:off x="1157127" y="4509120"/>
            <a:ext cx="6884987"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850"/>
                                        </p:tgtEl>
                                        <p:attrNameLst>
                                          <p:attrName>style.visibility</p:attrName>
                                        </p:attrNameLst>
                                      </p:cBhvr>
                                      <p:to>
                                        <p:strVal val="visible"/>
                                      </p:to>
                                    </p:set>
                                    <p:animEffect transition="in" filter="blinds(horizontal)">
                                      <p:cBhvr>
                                        <p:cTn id="22" dur="500"/>
                                        <p:tgtEl>
                                          <p:spTgt spid="788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851"/>
                                        </p:tgtEl>
                                        <p:attrNameLst>
                                          <p:attrName>style.visibility</p:attrName>
                                        </p:attrNameLst>
                                      </p:cBhvr>
                                      <p:to>
                                        <p:strVal val="visible"/>
                                      </p:to>
                                    </p:set>
                                    <p:animEffect transition="in" filter="blinds(horizontal)">
                                      <p:cBhvr>
                                        <p:cTn id="3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查找数据</a:t>
            </a:r>
            <a:endParaRPr lang="en-US" altLang="zh-CN"/>
          </a:p>
          <a:p>
            <a:pPr lvl="1"/>
            <a:r>
              <a:rPr lang="en-US" altLang="zh-CN"/>
              <a:t>Find</a:t>
            </a:r>
            <a:r>
              <a:rPr lang="zh-CN" altLang="en-US"/>
              <a:t>命令</a:t>
            </a:r>
            <a:endParaRPr lang="en-US" altLang="zh-CN"/>
          </a:p>
          <a:p>
            <a:pPr lvl="1"/>
            <a:r>
              <a:rPr lang="zh-CN" altLang="en-US"/>
              <a:t>排序</a:t>
            </a:r>
            <a:r>
              <a:rPr lang="en-US" altLang="zh-CN" b="1"/>
              <a:t>limit </a:t>
            </a:r>
          </a:p>
          <a:p>
            <a:pPr lvl="1"/>
            <a:r>
              <a:rPr lang="zh-CN" altLang="en-US"/>
              <a:t>如果需要读取指定数量的数据记录，可以使用</a:t>
            </a:r>
            <a:r>
              <a:rPr lang="en-US" altLang="zh-CN"/>
              <a:t>find</a:t>
            </a:r>
            <a:r>
              <a:rPr lang="zh-CN" altLang="en-US"/>
              <a:t>的</a:t>
            </a:r>
            <a:r>
              <a:rPr lang="en-US" altLang="zh-CN"/>
              <a:t>Limit</a:t>
            </a:r>
            <a:r>
              <a:rPr lang="zh-CN" altLang="en-US"/>
              <a:t>方法，</a:t>
            </a:r>
            <a:r>
              <a:rPr lang="en-US" altLang="zh-CN"/>
              <a:t>limit()</a:t>
            </a:r>
            <a:r>
              <a:rPr lang="zh-CN" altLang="en-US"/>
              <a:t>接受一个数字参数，该参数指定从</a:t>
            </a:r>
            <a:r>
              <a:rPr lang="en-US" altLang="zh-CN"/>
              <a:t>MongoDB</a:t>
            </a:r>
            <a:r>
              <a:rPr lang="zh-CN" altLang="en-US"/>
              <a:t>中读取的记录条数</a:t>
            </a:r>
          </a:p>
          <a:p>
            <a:pPr lvl="1"/>
            <a:r>
              <a:rPr lang="zh-CN" altLang="en-US"/>
              <a:t>db.</a:t>
            </a:r>
            <a:r>
              <a:rPr lang="en-US" altLang="zh-CN"/>
              <a:t>student</a:t>
            </a:r>
            <a:r>
              <a:rPr lang="zh-CN" altLang="en-US"/>
              <a:t>.find({</a:t>
            </a:r>
            <a:r>
              <a:rPr lang="en-US" altLang="zh-CN"/>
              <a:t>s</a:t>
            </a:r>
            <a:r>
              <a:rPr lang="zh-CN" altLang="en-US"/>
              <a:t>age:{"$gt":</a:t>
            </a:r>
            <a:r>
              <a:rPr lang="en-US" altLang="zh-CN"/>
              <a:t>19</a:t>
            </a:r>
            <a:r>
              <a:rPr lang="zh-CN" altLang="en-US"/>
              <a:t>,"$lt":</a:t>
            </a:r>
            <a:r>
              <a:rPr lang="en-US" altLang="zh-CN"/>
              <a:t>26</a:t>
            </a:r>
            <a:r>
              <a:rPr lang="zh-CN" altLang="en-US"/>
              <a:t>}}</a:t>
            </a:r>
            <a:r>
              <a:rPr lang="en-US" altLang="zh-CN"/>
              <a:t>). limit(2)</a:t>
            </a:r>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79875" name="Picture 3"/>
          <p:cNvPicPr>
            <a:picLocks noChangeAspect="1" noChangeArrowheads="1"/>
          </p:cNvPicPr>
          <p:nvPr/>
        </p:nvPicPr>
        <p:blipFill>
          <a:blip r:embed="rId2" cstate="print"/>
          <a:srcRect/>
          <a:stretch>
            <a:fillRect/>
          </a:stretch>
        </p:blipFill>
        <p:spPr bwMode="auto">
          <a:xfrm>
            <a:off x="971600" y="4941168"/>
            <a:ext cx="6808787" cy="638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875"/>
                                        </p:tgtEl>
                                        <p:attrNameLst>
                                          <p:attrName>style.visibility</p:attrName>
                                        </p:attrNameLst>
                                      </p:cBhvr>
                                      <p:to>
                                        <p:strVal val="visible"/>
                                      </p:to>
                                    </p:set>
                                    <p:animEffect transition="in" filter="blinds(horizontal)">
                                      <p:cBhvr>
                                        <p:cTn id="32"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查找数据</a:t>
            </a:r>
            <a:endParaRPr lang="en-US" altLang="zh-CN"/>
          </a:p>
          <a:p>
            <a:pPr lvl="1"/>
            <a:r>
              <a:rPr lang="en-US" altLang="zh-CN"/>
              <a:t>Find</a:t>
            </a:r>
            <a:r>
              <a:rPr lang="zh-CN" altLang="en-US"/>
              <a:t>命令</a:t>
            </a:r>
            <a:endParaRPr lang="en-US" altLang="zh-CN"/>
          </a:p>
          <a:p>
            <a:pPr lvl="1"/>
            <a:r>
              <a:rPr lang="en-US" altLang="zh-CN"/>
              <a:t>count</a:t>
            </a:r>
            <a:r>
              <a:rPr lang="zh-CN" altLang="en-US"/>
              <a:t>统计</a:t>
            </a:r>
          </a:p>
          <a:p>
            <a:pPr lvl="2">
              <a:buNone/>
            </a:pPr>
            <a:r>
              <a:rPr lang="zh-CN" altLang="en-US"/>
              <a:t>db.</a:t>
            </a:r>
            <a:r>
              <a:rPr lang="en-US" altLang="zh-CN"/>
              <a:t>student</a:t>
            </a:r>
            <a:r>
              <a:rPr lang="zh-CN" altLang="en-US"/>
              <a:t>.find({</a:t>
            </a:r>
            <a:r>
              <a:rPr lang="en-US" altLang="zh-CN"/>
              <a:t>s</a:t>
            </a:r>
            <a:r>
              <a:rPr lang="zh-CN" altLang="en-US"/>
              <a:t>age:{"$gt":</a:t>
            </a:r>
            <a:r>
              <a:rPr lang="en-US" altLang="zh-CN"/>
              <a:t>19</a:t>
            </a:r>
            <a:r>
              <a:rPr lang="zh-CN" altLang="en-US"/>
              <a:t>,"$lt":</a:t>
            </a:r>
            <a:r>
              <a:rPr lang="en-US" altLang="zh-CN"/>
              <a:t>26</a:t>
            </a:r>
            <a:r>
              <a:rPr lang="zh-CN" altLang="en-US"/>
              <a:t>}}</a:t>
            </a:r>
            <a:r>
              <a:rPr lang="en-US" altLang="zh-CN"/>
              <a:t>). count()</a:t>
            </a:r>
          </a:p>
          <a:p>
            <a:pPr lvl="2">
              <a:buNone/>
            </a:pPr>
            <a:r>
              <a:rPr lang="zh-CN" altLang="en-US"/>
              <a:t>相当于</a:t>
            </a:r>
            <a:r>
              <a:rPr lang="en-US" altLang="zh-CN"/>
              <a:t>select count(*) from student where s</a:t>
            </a:r>
            <a:r>
              <a:rPr lang="zh-CN" altLang="en-US"/>
              <a:t>age </a:t>
            </a:r>
            <a:r>
              <a:rPr lang="en-US" altLang="zh-CN"/>
              <a:t>&gt;19 and s</a:t>
            </a:r>
            <a:r>
              <a:rPr lang="zh-CN" altLang="en-US"/>
              <a:t>age </a:t>
            </a:r>
            <a:r>
              <a:rPr lang="en-US" altLang="zh-CN"/>
              <a:t>&lt;26</a:t>
            </a:r>
          </a:p>
          <a:p>
            <a:pPr lvl="2">
              <a:buNone/>
            </a:pPr>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80898" name="Picture 2"/>
          <p:cNvPicPr>
            <a:picLocks noChangeAspect="1" noChangeArrowheads="1"/>
          </p:cNvPicPr>
          <p:nvPr/>
        </p:nvPicPr>
        <p:blipFill>
          <a:blip r:embed="rId2" cstate="print"/>
          <a:srcRect/>
          <a:stretch>
            <a:fillRect/>
          </a:stretch>
        </p:blipFill>
        <p:spPr bwMode="auto">
          <a:xfrm>
            <a:off x="899592" y="4293096"/>
            <a:ext cx="6324703" cy="4320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898"/>
                                        </p:tgtEl>
                                        <p:attrNameLst>
                                          <p:attrName>style.visibility</p:attrName>
                                        </p:attrNameLst>
                                      </p:cBhvr>
                                      <p:to>
                                        <p:strVal val="visible"/>
                                      </p:to>
                                    </p:set>
                                    <p:animEffect transition="in" filter="blinds(horizontal)">
                                      <p:cBhvr>
                                        <p:cTn id="32" dur="500"/>
                                        <p:tgtEl>
                                          <p:spTgt spid="8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查找数据</a:t>
            </a:r>
            <a:endParaRPr lang="en-US" altLang="zh-CN"/>
          </a:p>
          <a:p>
            <a:pPr lvl="1"/>
            <a:r>
              <a:rPr lang="en-US" altLang="zh-CN"/>
              <a:t>Find</a:t>
            </a:r>
            <a:r>
              <a:rPr lang="zh-CN" altLang="en-US"/>
              <a:t>命令</a:t>
            </a:r>
            <a:endParaRPr lang="en-US" altLang="zh-CN"/>
          </a:p>
          <a:p>
            <a:pPr lvl="1"/>
            <a:r>
              <a:rPr lang="en-US" altLang="zh-CN"/>
              <a:t>pretty()</a:t>
            </a:r>
          </a:p>
          <a:p>
            <a:pPr lvl="1"/>
            <a:r>
              <a:rPr lang="zh-CN" altLang="en-US"/>
              <a:t>格式化输出</a:t>
            </a:r>
            <a:endParaRPr lang="en-US" altLang="zh-CN"/>
          </a:p>
          <a:p>
            <a:pPr lvl="1"/>
            <a:r>
              <a:rPr lang="zh-CN" altLang="en-US"/>
              <a:t>db.</a:t>
            </a:r>
            <a:r>
              <a:rPr lang="en-US" altLang="zh-CN"/>
              <a:t>student</a:t>
            </a:r>
            <a:r>
              <a:rPr lang="zh-CN" altLang="en-US"/>
              <a:t>.find({</a:t>
            </a:r>
            <a:r>
              <a:rPr lang="en-US" altLang="zh-CN"/>
              <a:t>s</a:t>
            </a:r>
            <a:r>
              <a:rPr lang="zh-CN" altLang="en-US"/>
              <a:t>age:{"$</a:t>
            </a:r>
            <a:r>
              <a:rPr lang="en-US" altLang="zh-CN"/>
              <a:t>in</a:t>
            </a:r>
            <a:r>
              <a:rPr lang="zh-CN" altLang="en-US"/>
              <a:t>":</a:t>
            </a:r>
            <a:r>
              <a:rPr lang="en-US" altLang="zh-CN"/>
              <a:t>[20,21,22]</a:t>
            </a:r>
            <a:r>
              <a:rPr lang="zh-CN" altLang="en-US"/>
              <a:t>}})</a:t>
            </a:r>
            <a:r>
              <a:rPr lang="en-US" altLang="zh-CN"/>
              <a:t>. pretty()</a:t>
            </a:r>
          </a:p>
          <a:p>
            <a:pPr lvl="1"/>
            <a:endParaRPr lang="en-US" altLang="zh-CN"/>
          </a:p>
          <a:p>
            <a:pPr lvl="1"/>
            <a:endParaRPr lang="en-US" altLang="zh-CN"/>
          </a:p>
          <a:p>
            <a:pPr lvl="1"/>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81922" name="Picture 2"/>
          <p:cNvPicPr>
            <a:picLocks noChangeAspect="1" noChangeArrowheads="1"/>
          </p:cNvPicPr>
          <p:nvPr/>
        </p:nvPicPr>
        <p:blipFill>
          <a:blip r:embed="rId2" cstate="print"/>
          <a:srcRect/>
          <a:stretch>
            <a:fillRect/>
          </a:stretch>
        </p:blipFill>
        <p:spPr bwMode="auto">
          <a:xfrm>
            <a:off x="827584" y="4057650"/>
            <a:ext cx="4686300" cy="2800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22"/>
                                        </p:tgtEl>
                                        <p:attrNameLst>
                                          <p:attrName>style.visibility</p:attrName>
                                        </p:attrNameLst>
                                      </p:cBhvr>
                                      <p:to>
                                        <p:strVal val="visible"/>
                                      </p:to>
                                    </p:set>
                                    <p:animEffect transition="in" filter="blinds(horizontal)">
                                      <p:cBhvr>
                                        <p:cTn id="32"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76672"/>
            <a:ext cx="8363272" cy="5376672"/>
          </a:xfrm>
        </p:spPr>
        <p:txBody>
          <a:bodyPr>
            <a:normAutofit fontScale="92500" lnSpcReduction="10000"/>
          </a:bodyPr>
          <a:lstStyle/>
          <a:p>
            <a:r>
              <a:rPr lang="zh-CN" altLang="en-US"/>
              <a:t>修改数据：</a:t>
            </a:r>
            <a:r>
              <a:rPr lang="en-US" altLang="zh-CN"/>
              <a:t>update</a:t>
            </a:r>
            <a:r>
              <a:rPr lang="zh-CN" altLang="en-US"/>
              <a:t>命令</a:t>
            </a:r>
            <a:endParaRPr lang="en-US" altLang="zh-CN"/>
          </a:p>
          <a:p>
            <a:pPr lvl="1"/>
            <a:r>
              <a:rPr lang="en-US" altLang="zh-CN"/>
              <a:t>db.youCollection.update(criteria, objNew, upsert, multi )</a:t>
            </a:r>
          </a:p>
          <a:p>
            <a:pPr marL="444500" lvl="2" indent="0"/>
            <a:r>
              <a:rPr lang="en-US" altLang="zh-CN" sz="1800"/>
              <a:t>criteria: update</a:t>
            </a:r>
            <a:r>
              <a:rPr lang="zh-CN" altLang="en-US" sz="1800"/>
              <a:t>的查询条件，类似</a:t>
            </a:r>
            <a:r>
              <a:rPr lang="en-US" altLang="zh-CN" sz="1800"/>
              <a:t>sql update</a:t>
            </a:r>
            <a:r>
              <a:rPr lang="zh-CN" altLang="en-US" sz="1800"/>
              <a:t>查询内</a:t>
            </a:r>
            <a:r>
              <a:rPr lang="en-US" altLang="zh-CN" sz="1800"/>
              <a:t>where</a:t>
            </a:r>
            <a:r>
              <a:rPr lang="zh-CN" altLang="en-US" sz="1800"/>
              <a:t>后面的</a:t>
            </a:r>
            <a:endParaRPr lang="en-US" altLang="zh-CN" sz="1800"/>
          </a:p>
          <a:p>
            <a:pPr marL="444500" lvl="2" indent="0"/>
            <a:endParaRPr lang="en-US" altLang="zh-CN" sz="1800"/>
          </a:p>
          <a:p>
            <a:pPr marL="444500" lvl="2" indent="0"/>
            <a:r>
              <a:rPr lang="en-US" altLang="zh-CN" sz="1800"/>
              <a:t>objNew : update</a:t>
            </a:r>
            <a:r>
              <a:rPr lang="zh-CN" altLang="en-US" sz="1800"/>
              <a:t>的对象和一些</a:t>
            </a:r>
            <a:r>
              <a:rPr lang="zh-CN" altLang="en-US" sz="1800">
                <a:solidFill>
                  <a:srgbClr val="FF0000"/>
                </a:solidFill>
              </a:rPr>
              <a:t>更新的操作符</a:t>
            </a:r>
            <a:r>
              <a:rPr lang="zh-CN" altLang="en-US" sz="1800"/>
              <a:t>（如</a:t>
            </a:r>
            <a:r>
              <a:rPr lang="en-US" altLang="zh-CN" sz="1800"/>
              <a:t>$set</a:t>
            </a:r>
            <a:r>
              <a:rPr lang="zh-CN" altLang="en-US" sz="1800"/>
              <a:t>，修改某个字段的值）</a:t>
            </a:r>
            <a:endParaRPr lang="en-US" altLang="zh-CN" sz="1800"/>
          </a:p>
          <a:p>
            <a:pPr marL="444500" lvl="2" indent="0"/>
            <a:endParaRPr lang="en-US" altLang="zh-CN" sz="1800"/>
          </a:p>
          <a:p>
            <a:pPr marL="444500" lvl="2" indent="0"/>
            <a:r>
              <a:rPr lang="en-US" altLang="zh-CN" sz="1800"/>
              <a:t>upsert : </a:t>
            </a:r>
            <a:r>
              <a:rPr lang="zh-CN" altLang="en-US" sz="1800"/>
              <a:t>如果不存在</a:t>
            </a:r>
            <a:r>
              <a:rPr lang="en-US" altLang="zh-CN" sz="1800"/>
              <a:t>update</a:t>
            </a:r>
            <a:r>
              <a:rPr lang="zh-CN" altLang="en-US" sz="1800"/>
              <a:t>的记录，是否执行</a:t>
            </a:r>
            <a:r>
              <a:rPr lang="en-US" altLang="zh-CN" sz="1800"/>
              <a:t>objNew</a:t>
            </a:r>
            <a:r>
              <a:rPr lang="zh-CN" altLang="en-US" sz="1800"/>
              <a:t>，</a:t>
            </a:r>
            <a:r>
              <a:rPr lang="en-US" altLang="zh-CN" sz="1800"/>
              <a:t>true</a:t>
            </a:r>
            <a:r>
              <a:rPr lang="zh-CN" altLang="en-US" sz="1800"/>
              <a:t>为执行，默认是</a:t>
            </a:r>
            <a:r>
              <a:rPr lang="en-US" altLang="zh-CN" sz="1800"/>
              <a:t>false</a:t>
            </a:r>
            <a:r>
              <a:rPr lang="zh-CN" altLang="en-US" sz="1800"/>
              <a:t>，不执行</a:t>
            </a:r>
            <a:br>
              <a:rPr lang="zh-CN" altLang="en-US" sz="1800"/>
            </a:br>
            <a:endParaRPr lang="en-US" altLang="zh-CN" sz="1800"/>
          </a:p>
          <a:p>
            <a:pPr marL="444500" lvl="2" indent="0"/>
            <a:r>
              <a:rPr lang="en-US" altLang="zh-CN" sz="1800"/>
              <a:t>multi: mongodb</a:t>
            </a:r>
            <a:r>
              <a:rPr lang="zh-CN" altLang="en-US" sz="1800"/>
              <a:t>默认是</a:t>
            </a:r>
            <a:r>
              <a:rPr lang="en-US" altLang="zh-CN" sz="1800"/>
              <a:t>false,</a:t>
            </a:r>
            <a:r>
              <a:rPr lang="zh-CN" altLang="en-US" sz="1800"/>
              <a:t>只更新找到的第一条记录；如果这个参数为</a:t>
            </a:r>
            <a:r>
              <a:rPr lang="en-US" altLang="zh-CN" sz="1800"/>
              <a:t>true,</a:t>
            </a:r>
            <a:r>
              <a:rPr lang="zh-CN" altLang="en-US" sz="1800"/>
              <a:t>就把按条件查出来多条记录全部更新。默认</a:t>
            </a:r>
            <a:r>
              <a:rPr lang="en-US" altLang="zh-CN" sz="1800"/>
              <a:t>false</a:t>
            </a:r>
            <a:r>
              <a:rPr lang="zh-CN" altLang="en-US" sz="1800"/>
              <a:t>，只修改匹配到的第一条数据</a:t>
            </a:r>
            <a:endParaRPr lang="en-US" altLang="zh-CN" sz="1800"/>
          </a:p>
          <a:p>
            <a:pPr marL="444500" lvl="2" indent="0"/>
            <a:endParaRPr lang="en-US" altLang="zh-CN" sz="1800"/>
          </a:p>
          <a:p>
            <a:pPr marL="444500" lvl="2" indent="0">
              <a:buNone/>
            </a:pPr>
            <a:r>
              <a:rPr lang="zh-CN" altLang="en-US" sz="1800"/>
              <a:t>其中</a:t>
            </a:r>
            <a:r>
              <a:rPr lang="en-US" altLang="zh-CN" sz="1800"/>
              <a:t>criteria</a:t>
            </a:r>
            <a:r>
              <a:rPr lang="zh-CN" altLang="en-US" sz="1800"/>
              <a:t>和</a:t>
            </a:r>
            <a:r>
              <a:rPr lang="en-US" altLang="zh-CN" sz="1800"/>
              <a:t>objNew</a:t>
            </a:r>
            <a:r>
              <a:rPr lang="zh-CN" altLang="en-US" sz="1800"/>
              <a:t>是必选参数，</a:t>
            </a:r>
            <a:r>
              <a:rPr lang="en-US" altLang="zh-CN" sz="1800"/>
              <a:t>upsert</a:t>
            </a:r>
            <a:r>
              <a:rPr lang="zh-CN" altLang="en-US" sz="1800"/>
              <a:t>和</a:t>
            </a:r>
            <a:r>
              <a:rPr lang="en-US" altLang="zh-CN" sz="1800"/>
              <a:t>multi</a:t>
            </a:r>
            <a:r>
              <a:rPr lang="zh-CN" altLang="en-US" sz="1800"/>
              <a:t>可选参数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88032"/>
          </a:xfrm>
        </p:spPr>
        <p:txBody>
          <a:bodyPr>
            <a:normAutofit/>
          </a:bodyPr>
          <a:lstStyle/>
          <a:p>
            <a:r>
              <a:rPr lang="zh-CN" altLang="en-US"/>
              <a:t>字段更新操作符：</a:t>
            </a:r>
            <a:r>
              <a:rPr lang="en-US" altLang="zh-CN"/>
              <a:t> $set</a:t>
            </a:r>
          </a:p>
          <a:p>
            <a:pPr lvl="1"/>
            <a:r>
              <a:rPr lang="en-US" altLang="zh-CN"/>
              <a:t>$set</a:t>
            </a:r>
            <a:r>
              <a:rPr lang="zh-CN" altLang="en-US"/>
              <a:t>用来指定一个键的值</a:t>
            </a:r>
            <a:endParaRPr lang="en-US" altLang="zh-CN"/>
          </a:p>
          <a:p>
            <a:pPr lvl="1"/>
            <a:r>
              <a:rPr lang="en-US" altLang="zh-CN"/>
              <a:t>1</a:t>
            </a:r>
            <a:r>
              <a:rPr lang="zh-CN" altLang="en-US"/>
              <a:t>、</a:t>
            </a:r>
            <a:r>
              <a:rPr lang="en-US" altLang="zh-CN"/>
              <a:t>db.student.update({sname: 'lisi'}, {$set: {sage: 30}}, false, true)</a:t>
            </a:r>
          </a:p>
          <a:p>
            <a:pPr lvl="2"/>
            <a:r>
              <a:rPr lang="zh-CN" altLang="en-US"/>
              <a:t>相当于：</a:t>
            </a:r>
            <a:r>
              <a:rPr lang="en-US" altLang="zh-CN"/>
              <a:t>update student set sage =30 where sname = 'lisi';</a:t>
            </a:r>
          </a:p>
          <a:p>
            <a:pPr lvl="2"/>
            <a:endParaRPr lang="en-US" altLang="zh-CN"/>
          </a:p>
          <a:p>
            <a:pPr lvl="2"/>
            <a:endParaRPr lang="en-US" altLang="zh-CN"/>
          </a:p>
          <a:p>
            <a:pPr lvl="2"/>
            <a:endParaRPr lang="en-US" altLang="zh-CN"/>
          </a:p>
          <a:p>
            <a:pPr lvl="2"/>
            <a:endParaRPr lang="en-US" altLang="zh-CN"/>
          </a:p>
          <a:p>
            <a:pPr lvl="2"/>
            <a:endParaRPr lang="en-US" altLang="zh-CN"/>
          </a:p>
          <a:p>
            <a:pPr lvl="2"/>
            <a:endParaRPr lang="en-US" altLang="zh-CN"/>
          </a:p>
          <a:p>
            <a:pPr lvl="1"/>
            <a:endParaRPr lang="en-US" altLang="zh-CN"/>
          </a:p>
          <a:p>
            <a:pPr lvl="1"/>
            <a:endParaRPr lang="en-US" altLang="zh-CN"/>
          </a:p>
          <a:p>
            <a:pPr lvl="2"/>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4" name="Picture 2"/>
          <p:cNvPicPr>
            <a:picLocks noChangeAspect="1" noChangeArrowheads="1"/>
          </p:cNvPicPr>
          <p:nvPr/>
        </p:nvPicPr>
        <p:blipFill>
          <a:blip r:embed="rId2" cstate="print"/>
          <a:srcRect/>
          <a:stretch>
            <a:fillRect/>
          </a:stretch>
        </p:blipFill>
        <p:spPr bwMode="auto">
          <a:xfrm>
            <a:off x="1115616" y="3645024"/>
            <a:ext cx="6904037" cy="180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0"/>
            <a:ext cx="8229600" cy="6007291"/>
          </a:xfrm>
        </p:spPr>
        <p:txBody>
          <a:bodyPr/>
          <a:lstStyle/>
          <a:p>
            <a:pPr lvl="1"/>
            <a:r>
              <a:rPr lang="en-US" altLang="zh-CN"/>
              <a:t>2</a:t>
            </a:r>
            <a:r>
              <a:rPr lang="zh-CN" altLang="en-US"/>
              <a:t>、</a:t>
            </a:r>
            <a:r>
              <a:rPr lang="en-US" altLang="zh-CN"/>
              <a:t>db.student.update({sname: 'Tom'}, {$set: {sage: 30}})</a:t>
            </a:r>
          </a:p>
          <a:p>
            <a:pPr lvl="2"/>
            <a:r>
              <a:rPr lang="zh-CN" altLang="en-US"/>
              <a:t>什么都不做，没有</a:t>
            </a:r>
            <a:r>
              <a:rPr lang="en-US" altLang="zh-CN"/>
              <a:t>Tom</a:t>
            </a:r>
            <a:r>
              <a:rPr lang="zh-CN" altLang="en-US"/>
              <a:t>，因为</a:t>
            </a:r>
            <a:r>
              <a:rPr lang="en-US" altLang="zh-CN"/>
              <a:t>upsert=false </a:t>
            </a:r>
          </a:p>
          <a:p>
            <a:pPr lvl="2"/>
            <a:endParaRPr lang="en-US" altLang="zh-CN"/>
          </a:p>
          <a:p>
            <a:pPr lvl="2"/>
            <a:endParaRPr lang="en-US" altLang="zh-CN"/>
          </a:p>
          <a:p>
            <a:pPr lvl="1"/>
            <a:r>
              <a:rPr lang="en-US" altLang="zh-CN"/>
              <a:t>3</a:t>
            </a:r>
            <a:r>
              <a:rPr lang="zh-CN" altLang="en-US"/>
              <a:t>、</a:t>
            </a:r>
            <a:r>
              <a:rPr lang="en-US" altLang="zh-CN"/>
              <a:t>db.student.update({sname: 'Tom'}, {$set: {sage: 30}},true,false)</a:t>
            </a:r>
          </a:p>
          <a:p>
            <a:pPr lvl="2"/>
            <a:r>
              <a:rPr lang="zh-CN" altLang="en-US"/>
              <a:t>因为</a:t>
            </a:r>
            <a:r>
              <a:rPr lang="en-US" altLang="zh-CN"/>
              <a:t>upsert=true</a:t>
            </a:r>
            <a:r>
              <a:rPr lang="zh-CN" altLang="en-US"/>
              <a:t>，会添加</a:t>
            </a:r>
            <a:r>
              <a:rPr lang="en-US" altLang="zh-CN"/>
              <a:t>Tom</a:t>
            </a:r>
          </a:p>
          <a:p>
            <a:pPr lvl="2">
              <a:buNone/>
            </a:pPr>
            <a:endParaRPr lang="en-US" altLang="zh-CN"/>
          </a:p>
          <a:p>
            <a:pPr lvl="2">
              <a:buNone/>
            </a:pPr>
            <a:endParaRPr lang="en-US" altLang="zh-CN"/>
          </a:p>
          <a:p>
            <a:pPr lvl="2">
              <a:buNone/>
            </a:pPr>
            <a:endParaRPr lang="en-US" altLang="zh-CN"/>
          </a:p>
          <a:p>
            <a:pPr lvl="2">
              <a:buNone/>
            </a:pPr>
            <a:endParaRPr lang="en-US" altLang="zh-CN"/>
          </a:p>
          <a:p>
            <a:pPr lvl="2"/>
            <a:endParaRPr lang="en-US" altLang="zh-CN"/>
          </a:p>
          <a:p>
            <a:pPr lvl="2"/>
            <a:endParaRPr lang="zh-CN" altLang="en-US"/>
          </a:p>
        </p:txBody>
      </p:sp>
      <p:pic>
        <p:nvPicPr>
          <p:cNvPr id="82947" name="Picture 3"/>
          <p:cNvPicPr>
            <a:picLocks noChangeAspect="1" noChangeArrowheads="1"/>
          </p:cNvPicPr>
          <p:nvPr/>
        </p:nvPicPr>
        <p:blipFill>
          <a:blip r:embed="rId2" cstate="print"/>
          <a:srcRect/>
          <a:stretch>
            <a:fillRect/>
          </a:stretch>
        </p:blipFill>
        <p:spPr bwMode="auto">
          <a:xfrm>
            <a:off x="1115616" y="1124744"/>
            <a:ext cx="5724525" cy="333375"/>
          </a:xfrm>
          <a:prstGeom prst="rect">
            <a:avLst/>
          </a:prstGeom>
          <a:noFill/>
          <a:ln w="9525">
            <a:noFill/>
            <a:miter lim="800000"/>
            <a:headEnd/>
            <a:tailEnd/>
          </a:ln>
        </p:spPr>
      </p:pic>
      <p:pic>
        <p:nvPicPr>
          <p:cNvPr id="82948" name="Picture 4"/>
          <p:cNvPicPr>
            <a:picLocks noChangeAspect="1" noChangeArrowheads="1"/>
          </p:cNvPicPr>
          <p:nvPr/>
        </p:nvPicPr>
        <p:blipFill>
          <a:blip r:embed="rId3" cstate="print"/>
          <a:srcRect/>
          <a:stretch>
            <a:fillRect/>
          </a:stretch>
        </p:blipFill>
        <p:spPr bwMode="auto">
          <a:xfrm>
            <a:off x="1115616" y="2852936"/>
            <a:ext cx="6192688" cy="249129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947"/>
                                        </p:tgtEl>
                                        <p:attrNameLst>
                                          <p:attrName>style.visibility</p:attrName>
                                        </p:attrNameLst>
                                      </p:cBhvr>
                                      <p:to>
                                        <p:strVal val="visible"/>
                                      </p:to>
                                    </p:set>
                                    <p:animEffect transition="in" filter="blinds(horizontal)">
                                      <p:cBhvr>
                                        <p:cTn id="17" dur="500"/>
                                        <p:tgtEl>
                                          <p:spTgt spid="829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948"/>
                                        </p:tgtEl>
                                        <p:attrNameLst>
                                          <p:attrName>style.visibility</p:attrName>
                                        </p:attrNameLst>
                                      </p:cBhvr>
                                      <p:to>
                                        <p:strVal val="visible"/>
                                      </p:to>
                                    </p:set>
                                    <p:animEffect transition="in" filter="blinds(horizontal)">
                                      <p:cBhvr>
                                        <p:cTn id="32"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字段更新操作符</a:t>
            </a:r>
            <a:endParaRPr lang="en-US" altLang="zh-CN" b="1"/>
          </a:p>
          <a:p>
            <a:pPr marL="358775" lvl="1" indent="33338"/>
            <a:r>
              <a:rPr lang="en-US" altLang="zh-CN" b="1"/>
              <a:t>$unset</a:t>
            </a:r>
            <a:br>
              <a:rPr lang="zh-CN" altLang="en-US"/>
            </a:br>
            <a:r>
              <a:rPr lang="zh-CN" altLang="en-US"/>
              <a:t>从文档中移除指定的键</a:t>
            </a:r>
            <a:endParaRPr lang="en-US" altLang="zh-CN"/>
          </a:p>
          <a:p>
            <a:pPr marL="358775" lvl="1" indent="33338"/>
            <a:r>
              <a:rPr lang="en-US" altLang="zh-CN"/>
              <a:t>db.student.update({sname: 'Tom'}, {$unset: {sage: 1}})</a:t>
            </a:r>
          </a:p>
          <a:p>
            <a:pPr marL="358775" lvl="1" indent="33338"/>
            <a:r>
              <a:rPr lang="zh-CN" altLang="en-US"/>
              <a:t>删除</a:t>
            </a:r>
            <a:r>
              <a:rPr lang="en-US" altLang="zh-CN"/>
              <a:t>Tom</a:t>
            </a:r>
            <a:r>
              <a:rPr lang="zh-CN" altLang="en-US"/>
              <a:t>的</a:t>
            </a:r>
            <a:r>
              <a:rPr lang="en-US" altLang="zh-CN"/>
              <a:t>sage</a:t>
            </a:r>
            <a:r>
              <a:rPr lang="zh-CN" altLang="en-US"/>
              <a:t>的键</a:t>
            </a:r>
            <a:endParaRPr lang="en-US" altLang="zh-CN"/>
          </a:p>
          <a:p>
            <a:pPr marL="358775" lvl="1" indent="33338"/>
            <a:endParaRPr lang="zh-CN" altLang="en-US"/>
          </a:p>
          <a:p>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83970" name="Picture 2"/>
          <p:cNvPicPr>
            <a:picLocks noChangeAspect="1" noChangeArrowheads="1"/>
          </p:cNvPicPr>
          <p:nvPr/>
        </p:nvPicPr>
        <p:blipFill>
          <a:blip r:embed="rId2" cstate="print"/>
          <a:srcRect/>
          <a:stretch>
            <a:fillRect/>
          </a:stretch>
        </p:blipFill>
        <p:spPr bwMode="auto">
          <a:xfrm>
            <a:off x="971600" y="4221088"/>
            <a:ext cx="6894513" cy="1990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970"/>
                                        </p:tgtEl>
                                        <p:attrNameLst>
                                          <p:attrName>style.visibility</p:attrName>
                                        </p:attrNameLst>
                                      </p:cBhvr>
                                      <p:to>
                                        <p:strVal val="visible"/>
                                      </p:to>
                                    </p:set>
                                    <p:animEffect transition="in" filter="blinds(horizontal)">
                                      <p:cBhvr>
                                        <p:cTn id="2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1" y="1124744"/>
            <a:ext cx="8229600" cy="5116024"/>
          </a:xfrm>
        </p:spPr>
        <p:txBody>
          <a:bodyPr>
            <a:normAutofit/>
          </a:bodyPr>
          <a:lstStyle/>
          <a:p>
            <a:r>
              <a:rPr lang="zh-CN" altLang="en-US"/>
              <a:t>字段更新操作符</a:t>
            </a:r>
            <a:endParaRPr lang="en-US" altLang="zh-CN" b="1"/>
          </a:p>
          <a:p>
            <a:pPr marL="358775" lvl="1" indent="33338"/>
            <a:r>
              <a:rPr lang="en-US" altLang="zh-CN" b="1"/>
              <a:t>$inc</a:t>
            </a:r>
          </a:p>
          <a:p>
            <a:pPr marL="358775" lvl="1" indent="33338"/>
            <a:r>
              <a:rPr lang="zh-CN" altLang="en-US"/>
              <a:t>增加已有键的值，或者在键不存在时创建一个键。</a:t>
            </a:r>
            <a:r>
              <a:rPr lang="en-US" altLang="zh-CN"/>
              <a:t>$inc</a:t>
            </a:r>
            <a:r>
              <a:rPr lang="zh-CN" altLang="en-US"/>
              <a:t>只能用于整数、长整数或双精度浮点数。用在其他类型的数据上就会导致操作失败</a:t>
            </a:r>
            <a:endParaRPr lang="en-US" altLang="zh-CN"/>
          </a:p>
          <a:p>
            <a:pPr marL="358775" lvl="1" indent="33338"/>
            <a:r>
              <a:rPr lang="zh-CN" altLang="en-US"/>
              <a:t>还原</a:t>
            </a:r>
            <a:r>
              <a:rPr lang="en-US" altLang="zh-CN"/>
              <a:t>Tom</a:t>
            </a:r>
            <a:r>
              <a:rPr lang="zh-CN" altLang="en-US"/>
              <a:t>的</a:t>
            </a:r>
            <a:r>
              <a:rPr lang="en-US" altLang="zh-CN"/>
              <a:t>sage</a:t>
            </a:r>
            <a:r>
              <a:rPr lang="zh-CN" altLang="en-US"/>
              <a:t>域为</a:t>
            </a:r>
            <a:endParaRPr lang="en-US" altLang="zh-CN"/>
          </a:p>
          <a:p>
            <a:pPr marL="358775" lvl="1" indent="33338"/>
            <a:r>
              <a:rPr lang="en-US" altLang="zh-CN"/>
              <a:t>1</a:t>
            </a:r>
            <a:r>
              <a:rPr lang="zh-CN" altLang="en-US"/>
              <a:t>、</a:t>
            </a:r>
            <a:r>
              <a:rPr lang="en-US" altLang="zh-CN"/>
              <a:t>db.student.update({sname: 'Tom'}, {$inc: {sage: -5}},true,false)</a:t>
            </a:r>
          </a:p>
          <a:p>
            <a:pPr marL="596519" lvl="2" indent="33338">
              <a:buNone/>
            </a:pPr>
            <a:r>
              <a:rPr lang="en-US" altLang="zh-CN"/>
              <a:t>Tom</a:t>
            </a:r>
            <a:r>
              <a:rPr lang="zh-CN" altLang="en-US"/>
              <a:t>的</a:t>
            </a:r>
            <a:r>
              <a:rPr lang="en-US" altLang="zh-CN"/>
              <a:t>sage</a:t>
            </a:r>
            <a:r>
              <a:rPr lang="zh-CN" altLang="en-US"/>
              <a:t>键的值减少</a:t>
            </a:r>
            <a:r>
              <a:rPr lang="en-US" altLang="zh-CN"/>
              <a:t>5</a:t>
            </a:r>
          </a:p>
          <a:p>
            <a:pPr marL="358775" lvl="1" indent="33338"/>
            <a:endParaRPr lang="en-US" altLang="zh-CN"/>
          </a:p>
          <a:p>
            <a:pPr marL="358775" lvl="1" indent="33338"/>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4" name="Picture 2"/>
          <p:cNvPicPr>
            <a:picLocks noChangeAspect="1" noChangeArrowheads="1"/>
          </p:cNvPicPr>
          <p:nvPr/>
        </p:nvPicPr>
        <p:blipFill>
          <a:blip r:embed="rId2" cstate="print"/>
          <a:srcRect/>
          <a:stretch>
            <a:fillRect/>
          </a:stretch>
        </p:blipFill>
        <p:spPr bwMode="auto">
          <a:xfrm>
            <a:off x="1259632" y="4934948"/>
            <a:ext cx="6408712" cy="183906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1259633" y="4725144"/>
            <a:ext cx="6624736" cy="2128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0"/>
            <a:ext cx="8229600" cy="6007291"/>
          </a:xfrm>
        </p:spPr>
        <p:txBody>
          <a:bodyPr/>
          <a:lstStyle/>
          <a:p>
            <a:pPr lvl="2">
              <a:buNone/>
            </a:pPr>
            <a:endParaRPr lang="en-US" altLang="zh-CN"/>
          </a:p>
          <a:p>
            <a:pPr marL="358775" lvl="1" indent="33338"/>
            <a:r>
              <a:rPr lang="en-US" altLang="zh-CN"/>
              <a:t>2</a:t>
            </a:r>
            <a:r>
              <a:rPr lang="zh-CN" altLang="en-US"/>
              <a:t>、</a:t>
            </a:r>
            <a:r>
              <a:rPr lang="en-US" altLang="zh-CN"/>
              <a:t>db.student.update({sname: 'aaa'}, {$inc: {sage: 5}},false,false)</a:t>
            </a:r>
          </a:p>
          <a:p>
            <a:pPr marL="596519" lvl="2" indent="33338">
              <a:buNone/>
            </a:pPr>
            <a:r>
              <a:rPr lang="zh-CN" altLang="en-US"/>
              <a:t>操作无效，</a:t>
            </a:r>
            <a:r>
              <a:rPr lang="en-US" altLang="zh-CN"/>
              <a:t>sname</a:t>
            </a:r>
            <a:r>
              <a:rPr lang="zh-CN" altLang="en-US"/>
              <a:t>没有</a:t>
            </a:r>
            <a:r>
              <a:rPr lang="en-US" altLang="zh-CN"/>
              <a:t>aaa</a:t>
            </a:r>
            <a:r>
              <a:rPr lang="zh-CN" altLang="en-US"/>
              <a:t>，并且</a:t>
            </a:r>
            <a:r>
              <a:rPr lang="en-US" altLang="zh-CN"/>
              <a:t>upsert=false</a:t>
            </a:r>
          </a:p>
          <a:p>
            <a:pPr lvl="2">
              <a:buNone/>
            </a:pPr>
            <a:endParaRPr lang="en-US" altLang="zh-CN"/>
          </a:p>
          <a:p>
            <a:pPr marL="358775" lvl="1" indent="33338"/>
            <a:r>
              <a:rPr lang="en-US" altLang="zh-CN"/>
              <a:t>3</a:t>
            </a:r>
            <a:r>
              <a:rPr lang="zh-CN" altLang="en-US"/>
              <a:t>、</a:t>
            </a:r>
            <a:r>
              <a:rPr lang="en-US" altLang="zh-CN"/>
              <a:t>db.student.update({sname: 'aaa'}, {$inc: {sage: 5}},true,false)</a:t>
            </a:r>
          </a:p>
          <a:p>
            <a:pPr marL="596519" lvl="2" indent="33338">
              <a:buNone/>
            </a:pPr>
            <a:r>
              <a:rPr lang="zh-CN" altLang="en-US"/>
              <a:t>操作生效，</a:t>
            </a:r>
            <a:r>
              <a:rPr lang="en-US" altLang="zh-CN"/>
              <a:t> upsert=true</a:t>
            </a:r>
            <a:r>
              <a:rPr lang="zh-CN" altLang="en-US"/>
              <a:t>，由于</a:t>
            </a:r>
            <a:r>
              <a:rPr lang="en-US" altLang="zh-CN"/>
              <a:t>sname</a:t>
            </a:r>
            <a:r>
              <a:rPr lang="zh-CN" altLang="en-US"/>
              <a:t>没有</a:t>
            </a:r>
            <a:r>
              <a:rPr lang="en-US" altLang="zh-CN"/>
              <a:t>aaa</a:t>
            </a:r>
            <a:r>
              <a:rPr lang="zh-CN" altLang="en-US"/>
              <a:t>，会增加</a:t>
            </a:r>
            <a:r>
              <a:rPr lang="en-US" altLang="zh-CN"/>
              <a:t>sname='aaa'</a:t>
            </a:r>
            <a:r>
              <a:rPr lang="zh-CN" altLang="en-US"/>
              <a:t>和</a:t>
            </a:r>
            <a:r>
              <a:rPr lang="en-US" altLang="zh-CN"/>
              <a:t>sage=5</a:t>
            </a:r>
          </a:p>
          <a:p>
            <a:pPr lvl="2">
              <a:buNone/>
            </a:pPr>
            <a:endParaRPr lang="en-US" altLang="zh-CN"/>
          </a:p>
          <a:p>
            <a:pPr lvl="2">
              <a:buNone/>
            </a:pPr>
            <a:endParaRPr lang="en-US" altLang="zh-CN"/>
          </a:p>
          <a:p>
            <a:pPr lvl="2">
              <a:buNone/>
            </a:pPr>
            <a:endParaRPr lang="zh-CN" altLang="en-US"/>
          </a:p>
        </p:txBody>
      </p:sp>
      <p:pic>
        <p:nvPicPr>
          <p:cNvPr id="84996" name="Picture 4"/>
          <p:cNvPicPr>
            <a:picLocks noChangeAspect="1" noChangeArrowheads="1"/>
          </p:cNvPicPr>
          <p:nvPr/>
        </p:nvPicPr>
        <p:blipFill>
          <a:blip r:embed="rId2" cstate="print"/>
          <a:srcRect/>
          <a:stretch>
            <a:fillRect/>
          </a:stretch>
        </p:blipFill>
        <p:spPr bwMode="auto">
          <a:xfrm>
            <a:off x="1187624" y="1378485"/>
            <a:ext cx="5648325" cy="323850"/>
          </a:xfrm>
          <a:prstGeom prst="rect">
            <a:avLst/>
          </a:prstGeom>
          <a:noFill/>
          <a:ln w="9525">
            <a:noFill/>
            <a:miter lim="800000"/>
            <a:headEnd/>
            <a:tailEnd/>
          </a:ln>
        </p:spPr>
      </p:pic>
      <p:pic>
        <p:nvPicPr>
          <p:cNvPr id="84997" name="Picture 5"/>
          <p:cNvPicPr>
            <a:picLocks noChangeAspect="1" noChangeArrowheads="1"/>
          </p:cNvPicPr>
          <p:nvPr/>
        </p:nvPicPr>
        <p:blipFill>
          <a:blip r:embed="rId3" cstate="print"/>
          <a:srcRect/>
          <a:stretch>
            <a:fillRect/>
          </a:stretch>
        </p:blipFill>
        <p:spPr bwMode="auto">
          <a:xfrm>
            <a:off x="1190736" y="2894783"/>
            <a:ext cx="6408711" cy="271573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996"/>
                                        </p:tgtEl>
                                        <p:attrNameLst>
                                          <p:attrName>style.visibility</p:attrName>
                                        </p:attrNameLst>
                                      </p:cBhvr>
                                      <p:to>
                                        <p:strVal val="visible"/>
                                      </p:to>
                                    </p:set>
                                    <p:animEffect transition="in" filter="blinds(horizontal)">
                                      <p:cBhvr>
                                        <p:cTn id="17" dur="500"/>
                                        <p:tgtEl>
                                          <p:spTgt spid="849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4997"/>
                                        </p:tgtEl>
                                        <p:attrNameLst>
                                          <p:attrName>style.visibility</p:attrName>
                                        </p:attrNameLst>
                                      </p:cBhvr>
                                      <p:to>
                                        <p:strVal val="visible"/>
                                      </p:to>
                                    </p:set>
                                    <p:animEffect transition="in" filter="blinds(horizontal)">
                                      <p:cBhvr>
                                        <p:cTn id="32"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MongoDB</a:t>
            </a:r>
            <a:r>
              <a:rPr lang="zh-CN" altLang="en-US"/>
              <a:t>特点</a:t>
            </a:r>
            <a:endParaRPr lang="en-US" altLang="zh-CN"/>
          </a:p>
          <a:p>
            <a:pPr marL="850392" lvl="1" indent="-457200"/>
            <a:r>
              <a:rPr lang="en-US" altLang="zh-CN"/>
              <a:t>3</a:t>
            </a:r>
            <a:r>
              <a:rPr lang="zh-CN" altLang="en-US"/>
              <a:t>、复制及自动故障转移</a:t>
            </a:r>
            <a:endParaRPr lang="en-US" altLang="zh-CN"/>
          </a:p>
          <a:p>
            <a:pPr marL="1088136" lvl="2" indent="-457200">
              <a:buFont typeface="Wingdings" pitchFamily="2" charset="2"/>
              <a:buChar char="ü"/>
            </a:pPr>
            <a:r>
              <a:rPr lang="zh-CN" altLang="en-US"/>
              <a:t>主节点的所有对数据的操作都会同步到从节点</a:t>
            </a:r>
            <a:endParaRPr lang="en-US" altLang="zh-CN"/>
          </a:p>
          <a:p>
            <a:pPr marL="1088136" lvl="2" indent="-457200">
              <a:buFont typeface="Wingdings" pitchFamily="2" charset="2"/>
              <a:buChar char="ü"/>
            </a:pPr>
            <a:r>
              <a:rPr lang="zh-CN" altLang="en-US"/>
              <a:t>主节点发生故障之后，从节点可以升级为主节点，也可以通过从节点对故障主节点进行数据恢复</a:t>
            </a:r>
            <a:endParaRPr lang="en-US" altLang="zh-CN"/>
          </a:p>
          <a:p>
            <a:pPr marL="1088136" lvl="2" indent="-457200">
              <a:buFont typeface="Wingdings" pitchFamily="2" charset="2"/>
              <a:buChar char="ü"/>
            </a:pPr>
            <a:r>
              <a:rPr lang="zh-CN" altLang="en-US"/>
              <a:t>包含一个监视工具用于分析性能</a:t>
            </a:r>
            <a:endParaRPr lang="en-US" altLang="zh-CN"/>
          </a:p>
          <a:p>
            <a:endParaRPr lang="zh-CN" altLang="en-US"/>
          </a:p>
        </p:txBody>
      </p:sp>
      <p:sp>
        <p:nvSpPr>
          <p:cNvPr id="3" name="标题 2"/>
          <p:cNvSpPr>
            <a:spLocks noGrp="1"/>
          </p:cNvSpPr>
          <p:nvPr>
            <p:ph type="title"/>
          </p:nvPr>
        </p:nvSpPr>
        <p:spPr/>
        <p:txBody>
          <a:bodyPr/>
          <a:lstStyle/>
          <a:p>
            <a:r>
              <a:rPr lang="en-US" altLang="zh-CN"/>
              <a:t>4.1.2 MongoDB</a:t>
            </a:r>
            <a:r>
              <a:rPr lang="zh-CN" altLang="en-US"/>
              <a:t>的特点</a:t>
            </a:r>
          </a:p>
        </p:txBody>
      </p:sp>
      <p:sp>
        <p:nvSpPr>
          <p:cNvPr id="4" name="object 3"/>
          <p:cNvSpPr/>
          <p:nvPr/>
        </p:nvSpPr>
        <p:spPr>
          <a:xfrm>
            <a:off x="3718427" y="3561669"/>
            <a:ext cx="5402535" cy="32849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i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a:t>4</a:t>
            </a:r>
            <a:r>
              <a:rPr lang="zh-CN" altLang="en-US"/>
              <a:t>、找出所有</a:t>
            </a:r>
            <a:r>
              <a:rPr lang="en-US" altLang="zh-CN"/>
              <a:t>sage</a:t>
            </a:r>
            <a:r>
              <a:rPr lang="zh-CN" altLang="en-US"/>
              <a:t>为</a:t>
            </a:r>
            <a:r>
              <a:rPr lang="en-US" altLang="zh-CN"/>
              <a:t>20</a:t>
            </a:r>
            <a:r>
              <a:rPr lang="zh-CN" altLang="en-US"/>
              <a:t>的文档，将其年龄</a:t>
            </a:r>
            <a:r>
              <a:rPr lang="en-US" altLang="zh-CN"/>
              <a:t>+5</a:t>
            </a:r>
          </a:p>
          <a:p>
            <a:pPr lvl="1"/>
            <a:r>
              <a:rPr lang="en-US" altLang="zh-CN"/>
              <a:t>db.student.update({sage: 20}, {$inc : {sage: 5}},false,true)</a:t>
            </a:r>
          </a:p>
          <a:p>
            <a:pPr lvl="1"/>
            <a:endParaRPr lang="en-US" altLang="zh-CN"/>
          </a:p>
          <a:p>
            <a:pPr lvl="1"/>
            <a:endParaRPr lang="zh-CN" altLang="en-US"/>
          </a:p>
        </p:txBody>
      </p:sp>
      <p:pic>
        <p:nvPicPr>
          <p:cNvPr id="87043" name="Picture 3"/>
          <p:cNvPicPr>
            <a:picLocks noChangeAspect="1" noChangeArrowheads="1"/>
          </p:cNvPicPr>
          <p:nvPr/>
        </p:nvPicPr>
        <p:blipFill>
          <a:blip r:embed="rId2" cstate="print"/>
          <a:srcRect/>
          <a:stretch>
            <a:fillRect/>
          </a:stretch>
        </p:blipFill>
        <p:spPr bwMode="auto">
          <a:xfrm>
            <a:off x="971600" y="2492896"/>
            <a:ext cx="6120680" cy="1737857"/>
          </a:xfrm>
          <a:prstGeom prst="rect">
            <a:avLst/>
          </a:prstGeom>
          <a:noFill/>
          <a:ln w="9525">
            <a:noFill/>
            <a:miter lim="800000"/>
            <a:headEnd/>
            <a:tailEnd/>
          </a:ln>
        </p:spPr>
      </p:pic>
      <p:sp>
        <p:nvSpPr>
          <p:cNvPr id="7" name="下箭头 6"/>
          <p:cNvSpPr/>
          <p:nvPr/>
        </p:nvSpPr>
        <p:spPr>
          <a:xfrm>
            <a:off x="3707904" y="4365104"/>
            <a:ext cx="432048" cy="43204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7044" name="Picture 4"/>
          <p:cNvPicPr>
            <a:picLocks noChangeAspect="1" noChangeArrowheads="1"/>
          </p:cNvPicPr>
          <p:nvPr/>
        </p:nvPicPr>
        <p:blipFill>
          <a:blip r:embed="rId3" cstate="print"/>
          <a:srcRect/>
          <a:stretch>
            <a:fillRect/>
          </a:stretch>
        </p:blipFill>
        <p:spPr bwMode="auto">
          <a:xfrm>
            <a:off x="971600" y="4845377"/>
            <a:ext cx="6120679" cy="2012624"/>
          </a:xfrm>
          <a:prstGeom prst="rect">
            <a:avLst/>
          </a:prstGeom>
          <a:noFill/>
          <a:ln w="9525">
            <a:noFill/>
            <a:miter lim="800000"/>
            <a:headEnd/>
            <a:tailEnd/>
          </a:ln>
        </p:spPr>
      </p:pic>
      <p:sp>
        <p:nvSpPr>
          <p:cNvPr id="8" name="标题 2"/>
          <p:cNvSpPr>
            <a:spLocks noGrp="1"/>
          </p:cNvSpPr>
          <p:nvPr>
            <p:ph type="title"/>
          </p:nvPr>
        </p:nvSpPr>
        <p:spPr>
          <a:xfrm>
            <a:off x="457200" y="274638"/>
            <a:ext cx="8075240" cy="1143000"/>
          </a:xfrm>
        </p:spPr>
        <p:txBody>
          <a:bodyPr/>
          <a:lstStyle/>
          <a:p>
            <a:r>
              <a:rPr lang="en-US" altLang="zh-CN"/>
              <a:t>4.5 </a:t>
            </a:r>
            <a:r>
              <a:rPr lang="zh-CN" altLang="en-US"/>
              <a:t>集合文档基本操作</a:t>
            </a:r>
          </a:p>
        </p:txBody>
      </p:sp>
    </p:spTree>
    <p:extLst>
      <p:ext uri="{BB962C8B-B14F-4D97-AF65-F5344CB8AC3E}">
        <p14:creationId xmlns:p14="http://schemas.microsoft.com/office/powerpoint/2010/main" val="7601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7043"/>
                                        </p:tgtEl>
                                        <p:attrNameLst>
                                          <p:attrName>style.visibility</p:attrName>
                                        </p:attrNameLst>
                                      </p:cBhvr>
                                      <p:to>
                                        <p:strVal val="visible"/>
                                      </p:to>
                                    </p:set>
                                    <p:anim calcmode="lin" valueType="num">
                                      <p:cBhvr additive="base">
                                        <p:cTn id="15" dur="500" fill="hold"/>
                                        <p:tgtEl>
                                          <p:spTgt spid="87043"/>
                                        </p:tgtEl>
                                        <p:attrNameLst>
                                          <p:attrName>ppt_x</p:attrName>
                                        </p:attrNameLst>
                                      </p:cBhvr>
                                      <p:tavLst>
                                        <p:tav tm="0">
                                          <p:val>
                                            <p:strVal val="#ppt_x"/>
                                          </p:val>
                                        </p:tav>
                                        <p:tav tm="100000">
                                          <p:val>
                                            <p:strVal val="#ppt_x"/>
                                          </p:val>
                                        </p:tav>
                                      </p:tavLst>
                                    </p:anim>
                                    <p:anim calcmode="lin" valueType="num">
                                      <p:cBhvr additive="base">
                                        <p:cTn id="16" dur="500" fill="hold"/>
                                        <p:tgtEl>
                                          <p:spTgt spid="870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7044"/>
                                        </p:tgtEl>
                                        <p:attrNameLst>
                                          <p:attrName>style.visibility</p:attrName>
                                        </p:attrNameLst>
                                      </p:cBhvr>
                                      <p:to>
                                        <p:strVal val="visible"/>
                                      </p:to>
                                    </p:set>
                                    <p:anim calcmode="lin" valueType="num">
                                      <p:cBhvr additive="base">
                                        <p:cTn id="23" dur="500" fill="hold"/>
                                        <p:tgtEl>
                                          <p:spTgt spid="87044"/>
                                        </p:tgtEl>
                                        <p:attrNameLst>
                                          <p:attrName>ppt_x</p:attrName>
                                        </p:attrNameLst>
                                      </p:cBhvr>
                                      <p:tavLst>
                                        <p:tav tm="0">
                                          <p:val>
                                            <p:strVal val="#ppt_x"/>
                                          </p:val>
                                        </p:tav>
                                        <p:tav tm="100000">
                                          <p:val>
                                            <p:strVal val="#ppt_x"/>
                                          </p:val>
                                        </p:tav>
                                      </p:tavLst>
                                    </p:anim>
                                    <p:anim calcmode="lin" valueType="num">
                                      <p:cBhvr additive="base">
                                        <p:cTn id="24" dur="500" fill="hold"/>
                                        <p:tgtEl>
                                          <p:spTgt spid="870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16024"/>
          </a:xfrm>
        </p:spPr>
        <p:txBody>
          <a:bodyPr/>
          <a:lstStyle/>
          <a:p>
            <a:r>
              <a:rPr lang="zh-CN" altLang="en-US"/>
              <a:t>字段更新操作符</a:t>
            </a:r>
            <a:endParaRPr lang="en-US" altLang="zh-CN" b="1"/>
          </a:p>
          <a:p>
            <a:pPr lvl="1"/>
            <a:r>
              <a:rPr lang="en-US" altLang="zh-CN" b="1"/>
              <a:t>$rename</a:t>
            </a:r>
          </a:p>
          <a:p>
            <a:pPr lvl="1"/>
            <a:r>
              <a:rPr lang="zh-CN" altLang="en-US"/>
              <a:t>重命名字段，新的字段名称如果和文档中现有的字段名相同会覆盖</a:t>
            </a:r>
            <a:endParaRPr lang="en-US" altLang="zh-CN"/>
          </a:p>
          <a:p>
            <a:pPr lvl="1"/>
            <a:r>
              <a:rPr lang="en-US" altLang="zh-CN"/>
              <a:t>1</a:t>
            </a:r>
            <a:r>
              <a:rPr lang="zh-CN" altLang="en-US"/>
              <a:t>、</a:t>
            </a:r>
            <a:r>
              <a:rPr lang="en-US" altLang="zh-CN"/>
              <a:t>db.student.update({sname: 'aaa'}, {$rename : {sage: 'age'}})</a:t>
            </a:r>
          </a:p>
          <a:p>
            <a:pPr lvl="2">
              <a:buNone/>
            </a:pPr>
            <a:r>
              <a:rPr lang="zh-CN" altLang="en-US"/>
              <a:t>将</a:t>
            </a:r>
            <a:r>
              <a:rPr lang="en-US" altLang="zh-CN"/>
              <a:t>sname</a:t>
            </a:r>
            <a:r>
              <a:rPr lang="zh-CN" altLang="en-US"/>
              <a:t>为‘</a:t>
            </a:r>
            <a:r>
              <a:rPr lang="en-US" altLang="zh-CN"/>
              <a:t>aaa</a:t>
            </a:r>
            <a:r>
              <a:rPr lang="zh-CN" altLang="en-US"/>
              <a:t>’的文档的</a:t>
            </a:r>
            <a:r>
              <a:rPr lang="en-US" altLang="zh-CN"/>
              <a:t>sage</a:t>
            </a:r>
            <a:r>
              <a:rPr lang="zh-CN" altLang="en-US"/>
              <a:t>键值名称改为</a:t>
            </a:r>
            <a:r>
              <a:rPr lang="en-US" altLang="zh-CN"/>
              <a:t>age</a:t>
            </a:r>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4" name="Picture 2"/>
          <p:cNvPicPr>
            <a:picLocks noChangeAspect="1" noChangeArrowheads="1"/>
          </p:cNvPicPr>
          <p:nvPr/>
        </p:nvPicPr>
        <p:blipFill>
          <a:blip r:embed="rId2" cstate="print"/>
          <a:srcRect/>
          <a:stretch>
            <a:fillRect/>
          </a:stretch>
        </p:blipFill>
        <p:spPr bwMode="auto">
          <a:xfrm>
            <a:off x="1043608" y="4077072"/>
            <a:ext cx="6477308" cy="201622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0"/>
            <a:ext cx="8676456" cy="6007291"/>
          </a:xfrm>
        </p:spPr>
        <p:txBody>
          <a:bodyPr/>
          <a:lstStyle/>
          <a:p>
            <a:pPr lvl="1"/>
            <a:r>
              <a:rPr lang="en-US" altLang="zh-CN"/>
              <a:t>2</a:t>
            </a:r>
            <a:r>
              <a:rPr lang="zh-CN" altLang="en-US"/>
              <a:t>、</a:t>
            </a:r>
            <a:r>
              <a:rPr lang="en-US" altLang="zh-CN"/>
              <a:t>db.student.update({sname: 'Tom'}, {$rename : {sname : 'sage'}})</a:t>
            </a:r>
          </a:p>
          <a:p>
            <a:pPr lvl="2">
              <a:buNone/>
            </a:pPr>
            <a:r>
              <a:rPr lang="zh-CN" altLang="en-US"/>
              <a:t>由于</a:t>
            </a:r>
            <a:r>
              <a:rPr lang="en-US" altLang="zh-CN"/>
              <a:t>Tom</a:t>
            </a:r>
            <a:r>
              <a:rPr lang="zh-CN" altLang="en-US"/>
              <a:t>已经存在</a:t>
            </a:r>
            <a:r>
              <a:rPr lang="en-US" altLang="zh-CN"/>
              <a:t>sage</a:t>
            </a:r>
            <a:r>
              <a:rPr lang="zh-CN" altLang="en-US"/>
              <a:t>，把</a:t>
            </a:r>
            <a:r>
              <a:rPr lang="en-US" altLang="zh-CN"/>
              <a:t>sname</a:t>
            </a:r>
            <a:r>
              <a:rPr lang="zh-CN" altLang="en-US"/>
              <a:t>改为</a:t>
            </a:r>
            <a:r>
              <a:rPr lang="en-US" altLang="zh-CN"/>
              <a:t>sage</a:t>
            </a:r>
            <a:r>
              <a:rPr lang="zh-CN" altLang="en-US"/>
              <a:t>，就会覆盖掉原</a:t>
            </a:r>
            <a:r>
              <a:rPr lang="en-US" altLang="zh-CN"/>
              <a:t>sage</a:t>
            </a:r>
            <a:r>
              <a:rPr lang="zh-CN" altLang="en-US"/>
              <a:t>的数据造成数据丢失</a:t>
            </a: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1"/>
            <a:r>
              <a:rPr lang="en-US" altLang="zh-CN"/>
              <a:t>3</a:t>
            </a:r>
            <a:r>
              <a:rPr lang="zh-CN" altLang="en-US"/>
              <a:t>、</a:t>
            </a:r>
            <a:r>
              <a:rPr lang="en-US" altLang="zh-CN"/>
              <a:t>db.student.update({sname: 'lucy'}, {$rename : {sname : 'sage'}},true,false)</a:t>
            </a:r>
          </a:p>
          <a:p>
            <a:pPr lvl="2">
              <a:buNone/>
            </a:pPr>
            <a:r>
              <a:rPr lang="zh-CN" altLang="en-US"/>
              <a:t>操作生效</a:t>
            </a:r>
            <a:r>
              <a:rPr lang="en-US" altLang="zh-CN"/>
              <a:t> upsert=true</a:t>
            </a:r>
            <a:r>
              <a:rPr lang="zh-CN" altLang="en-US"/>
              <a:t>，先创建</a:t>
            </a:r>
            <a:r>
              <a:rPr lang="en-US" altLang="zh-CN"/>
              <a:t>sname: 'lucy'</a:t>
            </a:r>
            <a:r>
              <a:rPr lang="zh-CN" altLang="en-US"/>
              <a:t>，然后将</a:t>
            </a:r>
            <a:r>
              <a:rPr lang="en-US" altLang="zh-CN"/>
              <a:t>sname</a:t>
            </a:r>
            <a:r>
              <a:rPr lang="zh-CN" altLang="en-US"/>
              <a:t>改为</a:t>
            </a:r>
            <a:r>
              <a:rPr lang="en-US" altLang="zh-CN"/>
              <a:t> 'sage'</a:t>
            </a:r>
            <a:endParaRPr lang="zh-CN" altLang="en-US"/>
          </a:p>
          <a:p>
            <a:pPr lvl="2">
              <a:buNone/>
            </a:pPr>
            <a:endParaRPr lang="zh-CN" altLang="en-US"/>
          </a:p>
        </p:txBody>
      </p:sp>
      <p:pic>
        <p:nvPicPr>
          <p:cNvPr id="86019" name="Picture 3"/>
          <p:cNvPicPr>
            <a:picLocks noChangeAspect="1" noChangeArrowheads="1"/>
          </p:cNvPicPr>
          <p:nvPr/>
        </p:nvPicPr>
        <p:blipFill>
          <a:blip r:embed="rId2" cstate="print"/>
          <a:srcRect/>
          <a:stretch>
            <a:fillRect/>
          </a:stretch>
        </p:blipFill>
        <p:spPr bwMode="auto">
          <a:xfrm>
            <a:off x="1115616" y="1041938"/>
            <a:ext cx="6264696" cy="1903739"/>
          </a:xfrm>
          <a:prstGeom prst="rect">
            <a:avLst/>
          </a:prstGeom>
          <a:noFill/>
          <a:ln w="9525">
            <a:noFill/>
            <a:miter lim="800000"/>
            <a:headEnd/>
            <a:tailEnd/>
          </a:ln>
        </p:spPr>
      </p:pic>
      <p:pic>
        <p:nvPicPr>
          <p:cNvPr id="86020" name="Picture 4"/>
          <p:cNvPicPr>
            <a:picLocks noChangeAspect="1" noChangeArrowheads="1"/>
          </p:cNvPicPr>
          <p:nvPr/>
        </p:nvPicPr>
        <p:blipFill>
          <a:blip r:embed="rId3" cstate="print"/>
          <a:srcRect/>
          <a:stretch>
            <a:fillRect/>
          </a:stretch>
        </p:blipFill>
        <p:spPr bwMode="auto">
          <a:xfrm>
            <a:off x="1259631" y="4005064"/>
            <a:ext cx="5948353" cy="26642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019"/>
                                        </p:tgtEl>
                                        <p:attrNameLst>
                                          <p:attrName>style.visibility</p:attrName>
                                        </p:attrNameLst>
                                      </p:cBhvr>
                                      <p:to>
                                        <p:strVal val="visible"/>
                                      </p:to>
                                    </p:set>
                                    <p:animEffect transition="in" filter="blinds(horizontal)">
                                      <p:cBhvr>
                                        <p:cTn id="17" dur="500"/>
                                        <p:tgtEl>
                                          <p:spTgt spid="860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linds(horizont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020"/>
                                        </p:tgtEl>
                                        <p:attrNameLst>
                                          <p:attrName>style.visibility</p:attrName>
                                        </p:attrNameLst>
                                      </p:cBhvr>
                                      <p:to>
                                        <p:strVal val="visible"/>
                                      </p:to>
                                    </p:set>
                                    <p:animEffect transition="in" filter="blinds(horizontal)">
                                      <p:cBhvr>
                                        <p:cTn id="32"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700808"/>
            <a:ext cx="8229600" cy="5040560"/>
          </a:xfrm>
        </p:spPr>
        <p:txBody>
          <a:bodyPr>
            <a:normAutofit/>
          </a:bodyPr>
          <a:lstStyle/>
          <a:p>
            <a:r>
              <a:rPr lang="zh-CN" altLang="en-US"/>
              <a:t>删除数据</a:t>
            </a:r>
            <a:endParaRPr lang="en-US" altLang="zh-CN"/>
          </a:p>
          <a:p>
            <a:pPr lvl="1"/>
            <a:r>
              <a:rPr lang="en-US" altLang="zh-CN"/>
              <a:t>db.youCollection.remove()</a:t>
            </a:r>
          </a:p>
          <a:p>
            <a:pPr lvl="1"/>
            <a:r>
              <a:rPr lang="zh-CN" altLang="en-US"/>
              <a:t>三种用法</a:t>
            </a:r>
            <a:endParaRPr lang="en-US" altLang="zh-CN"/>
          </a:p>
          <a:p>
            <a:pPr lvl="1"/>
            <a:r>
              <a:rPr lang="en-US" altLang="zh-CN"/>
              <a:t>1</a:t>
            </a:r>
            <a:r>
              <a:rPr lang="zh-CN" altLang="en-US"/>
              <a:t>、</a:t>
            </a:r>
            <a:r>
              <a:rPr lang="en-US" altLang="zh-CN"/>
              <a:t>db.student.remove({})</a:t>
            </a:r>
          </a:p>
          <a:p>
            <a:pPr lvl="1"/>
            <a:r>
              <a:rPr lang="zh-CN" altLang="en-US"/>
              <a:t>删除</a:t>
            </a:r>
            <a:r>
              <a:rPr lang="en-US" altLang="zh-CN"/>
              <a:t>student</a:t>
            </a:r>
            <a:r>
              <a:rPr lang="zh-CN" altLang="en-US"/>
              <a:t>集合中的所有文档，保留索引</a:t>
            </a:r>
            <a:endParaRPr lang="en-US" altLang="zh-CN"/>
          </a:p>
        </p:txBody>
      </p:sp>
      <p:sp>
        <p:nvSpPr>
          <p:cNvPr id="3" name="标题 2"/>
          <p:cNvSpPr>
            <a:spLocks noGrp="1"/>
          </p:cNvSpPr>
          <p:nvPr>
            <p:ph type="title"/>
          </p:nvPr>
        </p:nvSpPr>
        <p:spPr>
          <a:xfrm>
            <a:off x="467544" y="332656"/>
            <a:ext cx="8075240" cy="1143000"/>
          </a:xfrm>
        </p:spPr>
        <p:txBody>
          <a:bodyPr/>
          <a:lstStyle/>
          <a:p>
            <a:r>
              <a:rPr lang="en-US" altLang="zh-CN"/>
              <a:t>4.5 </a:t>
            </a:r>
            <a:r>
              <a:rPr lang="zh-CN" altLang="en-US"/>
              <a:t>集合文档基本操作</a:t>
            </a:r>
          </a:p>
        </p:txBody>
      </p:sp>
      <p:pic>
        <p:nvPicPr>
          <p:cNvPr id="4" name="Picture 2"/>
          <p:cNvPicPr>
            <a:picLocks noChangeAspect="1" noChangeArrowheads="1"/>
          </p:cNvPicPr>
          <p:nvPr/>
        </p:nvPicPr>
        <p:blipFill>
          <a:blip r:embed="rId2" cstate="print"/>
          <a:srcRect/>
          <a:stretch>
            <a:fillRect/>
          </a:stretch>
        </p:blipFill>
        <p:spPr bwMode="auto">
          <a:xfrm>
            <a:off x="1043608" y="4509120"/>
            <a:ext cx="2809875" cy="128587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16832"/>
            <a:ext cx="8229600" cy="4090459"/>
          </a:xfrm>
        </p:spPr>
        <p:txBody>
          <a:bodyPr>
            <a:normAutofit/>
          </a:bodyPr>
          <a:lstStyle/>
          <a:p>
            <a:pPr lvl="1"/>
            <a:r>
              <a:rPr lang="en-US" altLang="zh-CN"/>
              <a:t>2</a:t>
            </a:r>
            <a:r>
              <a:rPr lang="zh-CN" altLang="en-US"/>
              <a:t>、</a:t>
            </a:r>
            <a:r>
              <a:rPr lang="en-US" altLang="zh-CN"/>
              <a:t> db.student.remove({sage:25},1)</a:t>
            </a:r>
          </a:p>
          <a:p>
            <a:pPr lvl="2"/>
            <a:r>
              <a:rPr lang="zh-CN" altLang="en-US"/>
              <a:t>条件删除，仅删除一条</a:t>
            </a:r>
            <a:r>
              <a:rPr lang="en-US" altLang="zh-CN"/>
              <a:t>sage=25</a:t>
            </a:r>
            <a:r>
              <a:rPr lang="zh-CN" altLang="en-US"/>
              <a:t>的文档</a:t>
            </a:r>
          </a:p>
          <a:p>
            <a:pPr lvl="2">
              <a:buNone/>
            </a:pPr>
            <a:endParaRPr lang="en-US" altLang="zh-CN"/>
          </a:p>
          <a:p>
            <a:pPr lvl="2">
              <a:buNone/>
            </a:pPr>
            <a:endParaRPr lang="en-US" altLang="zh-CN"/>
          </a:p>
          <a:p>
            <a:pPr lvl="2">
              <a:buNone/>
            </a:pPr>
            <a:endParaRPr lang="en-US" altLang="zh-CN"/>
          </a:p>
          <a:p>
            <a:pPr lvl="2">
              <a:buNone/>
            </a:pPr>
            <a:endParaRPr lang="en-US" altLang="zh-CN"/>
          </a:p>
          <a:p>
            <a:pPr lvl="1"/>
            <a:r>
              <a:rPr lang="en-US" altLang="zh-CN"/>
              <a:t>3</a:t>
            </a:r>
            <a:r>
              <a:rPr lang="zh-CN" altLang="en-US"/>
              <a:t>、</a:t>
            </a:r>
            <a:r>
              <a:rPr lang="en-US" altLang="zh-CN"/>
              <a:t>db.student.remove({sage:25})</a:t>
            </a:r>
          </a:p>
          <a:p>
            <a:pPr lvl="2"/>
            <a:r>
              <a:rPr lang="zh-CN" altLang="en-US"/>
              <a:t>条件删除，删除</a:t>
            </a:r>
            <a:r>
              <a:rPr lang="zh-CN" altLang="en-US">
                <a:solidFill>
                  <a:srgbClr val="C00000"/>
                </a:solidFill>
              </a:rPr>
              <a:t>全部</a:t>
            </a:r>
            <a:r>
              <a:rPr lang="en-US" altLang="zh-CN"/>
              <a:t>sage=25</a:t>
            </a:r>
            <a:r>
              <a:rPr lang="zh-CN" altLang="en-US"/>
              <a:t>的文档</a:t>
            </a:r>
          </a:p>
          <a:p>
            <a:pPr lvl="1"/>
            <a:endParaRPr lang="en-US" altLang="zh-CN"/>
          </a:p>
          <a:p>
            <a:endParaRPr lang="zh-CN" altLang="en-US"/>
          </a:p>
        </p:txBody>
      </p:sp>
      <p:pic>
        <p:nvPicPr>
          <p:cNvPr id="88066" name="Picture 2"/>
          <p:cNvPicPr>
            <a:picLocks noChangeAspect="1" noChangeArrowheads="1"/>
          </p:cNvPicPr>
          <p:nvPr/>
        </p:nvPicPr>
        <p:blipFill>
          <a:blip r:embed="rId2" cstate="print"/>
          <a:srcRect/>
          <a:stretch>
            <a:fillRect/>
          </a:stretch>
        </p:blipFill>
        <p:spPr bwMode="auto">
          <a:xfrm>
            <a:off x="971928" y="332656"/>
            <a:ext cx="6126633" cy="1711130"/>
          </a:xfrm>
          <a:prstGeom prst="rect">
            <a:avLst/>
          </a:prstGeom>
          <a:noFill/>
          <a:ln w="9525">
            <a:noFill/>
            <a:miter lim="800000"/>
            <a:headEnd/>
            <a:tailEnd/>
          </a:ln>
        </p:spPr>
      </p:pic>
      <p:pic>
        <p:nvPicPr>
          <p:cNvPr id="88067" name="Picture 3"/>
          <p:cNvPicPr>
            <a:picLocks noChangeAspect="1" noChangeArrowheads="1"/>
          </p:cNvPicPr>
          <p:nvPr/>
        </p:nvPicPr>
        <p:blipFill>
          <a:blip r:embed="rId3" cstate="print"/>
          <a:srcRect/>
          <a:stretch>
            <a:fillRect/>
          </a:stretch>
        </p:blipFill>
        <p:spPr bwMode="auto">
          <a:xfrm>
            <a:off x="971928" y="2852936"/>
            <a:ext cx="6006430" cy="1698926"/>
          </a:xfrm>
          <a:prstGeom prst="rect">
            <a:avLst/>
          </a:prstGeom>
          <a:noFill/>
          <a:ln w="9525">
            <a:noFill/>
            <a:miter lim="800000"/>
            <a:headEnd/>
            <a:tailEnd/>
          </a:ln>
        </p:spPr>
      </p:pic>
      <p:pic>
        <p:nvPicPr>
          <p:cNvPr id="88068" name="Picture 4"/>
          <p:cNvPicPr>
            <a:picLocks noChangeAspect="1" noChangeArrowheads="1"/>
          </p:cNvPicPr>
          <p:nvPr/>
        </p:nvPicPr>
        <p:blipFill>
          <a:blip r:embed="rId4" cstate="print"/>
          <a:srcRect/>
          <a:stretch>
            <a:fillRect/>
          </a:stretch>
        </p:blipFill>
        <p:spPr bwMode="auto">
          <a:xfrm>
            <a:off x="899592" y="5445224"/>
            <a:ext cx="6894513" cy="1323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500"/>
                                        <p:tgtEl>
                                          <p:spTgt spid="880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067"/>
                                        </p:tgtEl>
                                        <p:attrNameLst>
                                          <p:attrName>style.visibility</p:attrName>
                                        </p:attrNameLst>
                                      </p:cBhvr>
                                      <p:to>
                                        <p:strVal val="visible"/>
                                      </p:to>
                                    </p:set>
                                    <p:animEffect transition="in" filter="blinds(horizontal)">
                                      <p:cBhvr>
                                        <p:cTn id="22" dur="500"/>
                                        <p:tgtEl>
                                          <p:spTgt spid="880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8068"/>
                                        </p:tgtEl>
                                        <p:attrNameLst>
                                          <p:attrName>style.visibility</p:attrName>
                                        </p:attrNameLst>
                                      </p:cBhvr>
                                      <p:to>
                                        <p:strVal val="visible"/>
                                      </p:to>
                                    </p:set>
                                    <p:animEffect transition="in" filter="blinds(horizontal)">
                                      <p:cBhvr>
                                        <p:cTn id="3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72008"/>
          </a:xfrm>
        </p:spPr>
        <p:txBody>
          <a:bodyPr/>
          <a:lstStyle/>
          <a:p>
            <a:r>
              <a:rPr lang="zh-CN" altLang="en-US"/>
              <a:t>删除集合</a:t>
            </a:r>
            <a:endParaRPr lang="en-US" altLang="zh-CN"/>
          </a:p>
          <a:p>
            <a:pPr lvl="1"/>
            <a:r>
              <a:rPr lang="en-US" altLang="zh-CN"/>
              <a:t>db. youCollection.drop()</a:t>
            </a:r>
          </a:p>
          <a:p>
            <a:pPr lvl="1"/>
            <a:r>
              <a:rPr lang="zh-CN" altLang="en-US"/>
              <a:t>删除整个集合，数据、索引一起删除</a:t>
            </a:r>
            <a:endParaRPr lang="en-US" altLang="zh-CN"/>
          </a:p>
          <a:p>
            <a:pPr lvl="1"/>
            <a:r>
              <a:rPr lang="en-US" altLang="zh-CN"/>
              <a:t>1</a:t>
            </a:r>
            <a:r>
              <a:rPr lang="zh-CN" altLang="en-US"/>
              <a:t>、</a:t>
            </a:r>
            <a:r>
              <a:rPr lang="en-US" altLang="zh-CN"/>
              <a:t>db.student.remove({})</a:t>
            </a:r>
          </a:p>
          <a:p>
            <a:pPr lvl="1"/>
            <a:endParaRPr lang="en-US" altLang="zh-CN"/>
          </a:p>
          <a:p>
            <a:pPr lvl="1"/>
            <a:endParaRPr lang="en-US" altLang="zh-CN"/>
          </a:p>
          <a:p>
            <a:pPr lvl="1"/>
            <a:endParaRPr lang="en-US" altLang="zh-CN"/>
          </a:p>
          <a:p>
            <a:pPr lvl="1"/>
            <a:r>
              <a:rPr lang="en-US" altLang="zh-CN"/>
              <a:t>2</a:t>
            </a:r>
            <a:r>
              <a:rPr lang="zh-CN" altLang="en-US"/>
              <a:t>、</a:t>
            </a:r>
            <a:r>
              <a:rPr lang="en-US" altLang="zh-CN"/>
              <a:t> db. student. drop()</a:t>
            </a:r>
          </a:p>
          <a:p>
            <a:endParaRPr lang="zh-CN" altLang="en-US"/>
          </a:p>
        </p:txBody>
      </p:sp>
      <p:sp>
        <p:nvSpPr>
          <p:cNvPr id="3" name="标题 2"/>
          <p:cNvSpPr>
            <a:spLocks noGrp="1"/>
          </p:cNvSpPr>
          <p:nvPr>
            <p:ph type="title"/>
          </p:nvPr>
        </p:nvSpPr>
        <p:spPr/>
        <p:txBody>
          <a:bodyPr/>
          <a:lstStyle/>
          <a:p>
            <a:r>
              <a:rPr lang="en-US" altLang="zh-CN"/>
              <a:t>4.5 </a:t>
            </a:r>
            <a:r>
              <a:rPr lang="zh-CN" altLang="en-US"/>
              <a:t>集合文档基本操作</a:t>
            </a:r>
          </a:p>
        </p:txBody>
      </p:sp>
      <p:pic>
        <p:nvPicPr>
          <p:cNvPr id="89090" name="Picture 2"/>
          <p:cNvPicPr>
            <a:picLocks noChangeAspect="1" noChangeArrowheads="1"/>
          </p:cNvPicPr>
          <p:nvPr/>
        </p:nvPicPr>
        <p:blipFill>
          <a:blip r:embed="rId2" cstate="print"/>
          <a:srcRect/>
          <a:stretch>
            <a:fillRect/>
          </a:stretch>
        </p:blipFill>
        <p:spPr bwMode="auto">
          <a:xfrm>
            <a:off x="1043608" y="3645024"/>
            <a:ext cx="2809875" cy="1285875"/>
          </a:xfrm>
          <a:prstGeom prst="rect">
            <a:avLst/>
          </a:prstGeom>
          <a:noFill/>
          <a:ln w="9525">
            <a:noFill/>
            <a:miter lim="800000"/>
            <a:headEnd/>
            <a:tailEnd/>
          </a:ln>
        </p:spPr>
      </p:pic>
      <p:pic>
        <p:nvPicPr>
          <p:cNvPr id="89091" name="Picture 3"/>
          <p:cNvPicPr>
            <a:picLocks noChangeAspect="1" noChangeArrowheads="1"/>
          </p:cNvPicPr>
          <p:nvPr/>
        </p:nvPicPr>
        <p:blipFill>
          <a:blip r:embed="rId3" cstate="print"/>
          <a:srcRect/>
          <a:stretch>
            <a:fillRect/>
          </a:stretch>
        </p:blipFill>
        <p:spPr bwMode="auto">
          <a:xfrm>
            <a:off x="1043608" y="5589239"/>
            <a:ext cx="2160240" cy="1262163"/>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dirty="0"/>
              <a:t>Java</a:t>
            </a:r>
            <a:r>
              <a:rPr lang="zh-CN" altLang="en-US" dirty="0"/>
              <a:t>程序访问</a:t>
            </a:r>
            <a:r>
              <a:rPr lang="en-US" altLang="zh-CN" dirty="0" err="1"/>
              <a:t>MongoDB</a:t>
            </a:r>
            <a:endParaRPr lang="zh-CN" altLang="en-US" dirty="0"/>
          </a:p>
        </p:txBody>
      </p:sp>
      <p:sp>
        <p:nvSpPr>
          <p:cNvPr id="3" name="标题 2"/>
          <p:cNvSpPr>
            <a:spLocks noGrp="1"/>
          </p:cNvSpPr>
          <p:nvPr>
            <p:ph type="title"/>
          </p:nvPr>
        </p:nvSpPr>
        <p:spPr/>
        <p:txBody>
          <a:bodyPr/>
          <a:lstStyle/>
          <a:p>
            <a:pPr lvl="1" algn="l" rtl="0">
              <a:spcBef>
                <a:spcPct val="0"/>
              </a:spcBef>
            </a:pPr>
            <a:r>
              <a:rPr lang="en-US" altLang="zh-CN"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4.6 </a:t>
            </a:r>
            <a:r>
              <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使用</a:t>
            </a:r>
            <a:r>
              <a:rPr lang="en-US" altLang="zh-CN"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Java</a:t>
            </a:r>
            <a:r>
              <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程序访问</a:t>
            </a:r>
            <a:r>
              <a:rPr lang="en-US" altLang="zh-CN"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MongoDB</a:t>
            </a:r>
            <a:br>
              <a:rPr lang="en-US" altLang="zh-CN"/>
            </a:br>
            <a:endParaRPr lang="zh-CN" altLang="en-US"/>
          </a:p>
        </p:txBody>
      </p:sp>
      <p:sp>
        <p:nvSpPr>
          <p:cNvPr id="5" name="圆角矩形 4"/>
          <p:cNvSpPr/>
          <p:nvPr/>
        </p:nvSpPr>
        <p:spPr>
          <a:xfrm>
            <a:off x="827584" y="2132856"/>
            <a:ext cx="1800200" cy="43204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zh-CN" altLang="en-US" sz="2000" dirty="0">
                <a:solidFill>
                  <a:prstClr val="black"/>
                </a:solidFill>
              </a:rPr>
              <a:t>环境配置</a:t>
            </a:r>
          </a:p>
        </p:txBody>
      </p:sp>
      <p:sp>
        <p:nvSpPr>
          <p:cNvPr id="6" name="矩形 5"/>
          <p:cNvSpPr/>
          <p:nvPr/>
        </p:nvSpPr>
        <p:spPr>
          <a:xfrm>
            <a:off x="827584" y="2636912"/>
            <a:ext cx="7776864" cy="33843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pPr>
            <a:r>
              <a:rPr lang="zh-CN" altLang="en-US" sz="2000" dirty="0">
                <a:solidFill>
                  <a:prstClr val="black"/>
                </a:solidFill>
                <a:latin typeface="华文中宋" pitchFamily="2" charset="-122"/>
                <a:ea typeface="华文中宋" pitchFamily="2" charset="-122"/>
                <a:cs typeface="Times New Roman" pitchFamily="18" charset="0"/>
              </a:rPr>
              <a:t>在</a:t>
            </a:r>
            <a:r>
              <a:rPr lang="en-US" altLang="zh-CN" sz="2000" dirty="0">
                <a:solidFill>
                  <a:prstClr val="black"/>
                </a:solidFill>
                <a:latin typeface="华文中宋" pitchFamily="2" charset="-122"/>
                <a:ea typeface="华文中宋" pitchFamily="2" charset="-122"/>
                <a:cs typeface="Times New Roman" pitchFamily="18" charset="0"/>
              </a:rPr>
              <a:t>Java</a:t>
            </a:r>
            <a:r>
              <a:rPr lang="zh-CN" altLang="en-US" sz="2000" dirty="0">
                <a:solidFill>
                  <a:prstClr val="black"/>
                </a:solidFill>
                <a:latin typeface="华文中宋" pitchFamily="2" charset="-122"/>
                <a:ea typeface="华文中宋" pitchFamily="2" charset="-122"/>
                <a:cs typeface="Times New Roman" pitchFamily="18" charset="0"/>
              </a:rPr>
              <a:t>程序中如果要使用</a:t>
            </a:r>
            <a:r>
              <a:rPr lang="en-US" altLang="zh-CN" sz="2000" dirty="0" err="1">
                <a:solidFill>
                  <a:prstClr val="black"/>
                </a:solidFill>
                <a:latin typeface="华文中宋" pitchFamily="2" charset="-122"/>
                <a:ea typeface="华文中宋" pitchFamily="2" charset="-122"/>
                <a:cs typeface="Times New Roman" pitchFamily="18" charset="0"/>
              </a:rPr>
              <a:t>MongoDB</a:t>
            </a:r>
            <a:r>
              <a:rPr lang="zh-CN" altLang="en-US" sz="2000" dirty="0">
                <a:solidFill>
                  <a:prstClr val="black"/>
                </a:solidFill>
                <a:latin typeface="华文中宋" pitchFamily="2" charset="-122"/>
                <a:ea typeface="华文中宋" pitchFamily="2" charset="-122"/>
                <a:cs typeface="Times New Roman" pitchFamily="18" charset="0"/>
              </a:rPr>
              <a:t>，需要确保已经安装了</a:t>
            </a:r>
            <a:r>
              <a:rPr lang="en-US" altLang="zh-CN" sz="2000" dirty="0">
                <a:solidFill>
                  <a:prstClr val="black"/>
                </a:solidFill>
                <a:latin typeface="华文中宋" pitchFamily="2" charset="-122"/>
                <a:ea typeface="华文中宋" pitchFamily="2" charset="-122"/>
                <a:cs typeface="Times New Roman" pitchFamily="18" charset="0"/>
              </a:rPr>
              <a:t>Java</a:t>
            </a:r>
            <a:r>
              <a:rPr lang="zh-CN" altLang="en-US" sz="2000" dirty="0">
                <a:solidFill>
                  <a:prstClr val="black"/>
                </a:solidFill>
                <a:latin typeface="华文中宋" pitchFamily="2" charset="-122"/>
                <a:ea typeface="华文中宋" pitchFamily="2" charset="-122"/>
                <a:cs typeface="Times New Roman" pitchFamily="18" charset="0"/>
              </a:rPr>
              <a:t>环境及</a:t>
            </a:r>
            <a:r>
              <a:rPr lang="en-US" altLang="zh-CN" sz="2000" dirty="0" err="1">
                <a:solidFill>
                  <a:prstClr val="black"/>
                </a:solidFill>
                <a:latin typeface="华文中宋" pitchFamily="2" charset="-122"/>
                <a:ea typeface="华文中宋" pitchFamily="2" charset="-122"/>
                <a:cs typeface="Times New Roman" pitchFamily="18" charset="0"/>
              </a:rPr>
              <a:t>MongoDB</a:t>
            </a:r>
            <a:r>
              <a:rPr lang="en-US" altLang="zh-CN" sz="2000" dirty="0">
                <a:solidFill>
                  <a:prstClr val="black"/>
                </a:solidFill>
                <a:latin typeface="华文中宋" pitchFamily="2" charset="-122"/>
                <a:ea typeface="华文中宋" pitchFamily="2" charset="-122"/>
                <a:cs typeface="Times New Roman" pitchFamily="18" charset="0"/>
              </a:rPr>
              <a:t> JDBC </a:t>
            </a:r>
            <a:r>
              <a:rPr lang="zh-CN" altLang="en-US" sz="2000" dirty="0">
                <a:solidFill>
                  <a:prstClr val="black"/>
                </a:solidFill>
                <a:latin typeface="华文中宋" pitchFamily="2" charset="-122"/>
                <a:ea typeface="华文中宋" pitchFamily="2" charset="-122"/>
                <a:cs typeface="Times New Roman" pitchFamily="18" charset="0"/>
              </a:rPr>
              <a:t>驱动</a:t>
            </a:r>
            <a:endParaRPr lang="en-US" altLang="zh-CN" sz="2000" dirty="0">
              <a:solidFill>
                <a:prstClr val="black"/>
              </a:solidFill>
              <a:latin typeface="华文中宋" pitchFamily="2" charset="-122"/>
              <a:ea typeface="华文中宋" pitchFamily="2" charset="-122"/>
              <a:cs typeface="Times New Roman" pitchFamily="18" charset="0"/>
            </a:endParaRPr>
          </a:p>
          <a:p>
            <a:pPr marL="342900" indent="-342900">
              <a:lnSpc>
                <a:spcPct val="150000"/>
              </a:lnSpc>
            </a:pPr>
            <a:r>
              <a:rPr lang="zh-CN" altLang="en-US" sz="2000">
                <a:solidFill>
                  <a:prstClr val="black"/>
                </a:solidFill>
                <a:latin typeface="华文中宋" pitchFamily="2" charset="-122"/>
                <a:ea typeface="华文中宋" pitchFamily="2" charset="-122"/>
                <a:cs typeface="Times New Roman" pitchFamily="18" charset="0"/>
              </a:rPr>
              <a:t>第一步：下载</a:t>
            </a:r>
            <a:r>
              <a:rPr lang="en-US" altLang="zh-CN" sz="2000" dirty="0">
                <a:solidFill>
                  <a:prstClr val="black"/>
                </a:solidFill>
                <a:latin typeface="华文中宋" pitchFamily="2" charset="-122"/>
                <a:ea typeface="华文中宋" pitchFamily="2" charset="-122"/>
                <a:cs typeface="Times New Roman" pitchFamily="18" charset="0"/>
              </a:rPr>
              <a:t>mongo jar</a:t>
            </a:r>
            <a:r>
              <a:rPr lang="zh-CN" altLang="en-US" sz="2000" dirty="0">
                <a:solidFill>
                  <a:prstClr val="black"/>
                </a:solidFill>
                <a:latin typeface="华文中宋" pitchFamily="2" charset="-122"/>
                <a:ea typeface="华文中宋" pitchFamily="2" charset="-122"/>
                <a:cs typeface="Times New Roman" pitchFamily="18" charset="0"/>
              </a:rPr>
              <a:t>包，</a:t>
            </a:r>
            <a:endParaRPr lang="en-US" altLang="zh-CN" sz="2000" dirty="0">
              <a:solidFill>
                <a:prstClr val="black"/>
              </a:solidFill>
              <a:latin typeface="华文中宋" pitchFamily="2" charset="-122"/>
              <a:ea typeface="华文中宋" pitchFamily="2" charset="-122"/>
              <a:cs typeface="Times New Roman" pitchFamily="18" charset="0"/>
            </a:endParaRPr>
          </a:p>
          <a:p>
            <a:pPr>
              <a:lnSpc>
                <a:spcPct val="150000"/>
              </a:lnSpc>
            </a:pPr>
            <a:r>
              <a:rPr lang="zh-CN" altLang="en-US" sz="2000" dirty="0">
                <a:solidFill>
                  <a:prstClr val="black"/>
                </a:solidFill>
                <a:latin typeface="华文中宋" pitchFamily="2" charset="-122"/>
                <a:ea typeface="华文中宋" pitchFamily="2" charset="-122"/>
                <a:cs typeface="Times New Roman" pitchFamily="18" charset="0"/>
              </a:rPr>
              <a:t>    </a:t>
            </a:r>
            <a:r>
              <a:rPr lang="zh-CN" altLang="en-US" sz="2000">
                <a:solidFill>
                  <a:prstClr val="black"/>
                </a:solidFill>
                <a:latin typeface="华文中宋" pitchFamily="2" charset="-122"/>
                <a:ea typeface="华文中宋" pitchFamily="2" charset="-122"/>
                <a:cs typeface="Times New Roman" pitchFamily="18" charset="0"/>
              </a:rPr>
              <a:t>下载地址（另存为）：</a:t>
            </a:r>
            <a:r>
              <a:rPr lang="en-US" altLang="zh-CN" sz="2000">
                <a:solidFill>
                  <a:prstClr val="black"/>
                </a:solidFill>
                <a:latin typeface="华文中宋" pitchFamily="2" charset="-122"/>
                <a:ea typeface="华文中宋" pitchFamily="2" charset="-122"/>
                <a:cs typeface="Times New Roman" pitchFamily="18" charset="0"/>
              </a:rPr>
              <a:t> </a:t>
            </a:r>
            <a:r>
              <a:rPr lang="en-US" altLang="zh-CN" sz="2000">
                <a:solidFill>
                  <a:prstClr val="black"/>
                </a:solidFill>
                <a:latin typeface="Times New Roman" pitchFamily="18" charset="0"/>
                <a:ea typeface="华文中宋" pitchFamily="2" charset="-122"/>
                <a:cs typeface="Times New Roman" pitchFamily="18" charset="0"/>
              </a:rPr>
              <a:t>http://central.maven.org/maven2/org/mongodb/mongo-java-driver/3.2.2/mongo-java-driver-3.2.2.jar</a:t>
            </a:r>
            <a:endParaRPr lang="en-US" altLang="zh-CN" sz="2000" dirty="0">
              <a:solidFill>
                <a:prstClr val="black"/>
              </a:solidFill>
              <a:latin typeface="Times New Roman" pitchFamily="18" charset="0"/>
              <a:ea typeface="华文中宋" pitchFamily="2" charset="-122"/>
              <a:cs typeface="Times New Roman" pitchFamily="18" charset="0"/>
            </a:endParaRPr>
          </a:p>
          <a:p>
            <a:pPr>
              <a:lnSpc>
                <a:spcPct val="150000"/>
              </a:lnSpc>
            </a:pPr>
            <a:r>
              <a:rPr lang="zh-CN" altLang="en-US" sz="2000">
                <a:solidFill>
                  <a:prstClr val="black"/>
                </a:solidFill>
                <a:latin typeface="华文中宋" pitchFamily="2" charset="-122"/>
                <a:ea typeface="华文中宋" pitchFamily="2" charset="-122"/>
                <a:cs typeface="Times New Roman" pitchFamily="18" charset="0"/>
              </a:rPr>
              <a:t>    需要</a:t>
            </a:r>
            <a:r>
              <a:rPr lang="zh-CN" altLang="en-US" sz="2000" dirty="0">
                <a:solidFill>
                  <a:prstClr val="black"/>
                </a:solidFill>
                <a:latin typeface="华文中宋" pitchFamily="2" charset="-122"/>
                <a:ea typeface="华文中宋" pitchFamily="2" charset="-122"/>
                <a:cs typeface="Times New Roman" pitchFamily="18" charset="0"/>
              </a:rPr>
              <a:t>将</a:t>
            </a:r>
            <a:r>
              <a:rPr lang="en-US" altLang="zh-CN" sz="2000" dirty="0">
                <a:solidFill>
                  <a:prstClr val="black"/>
                </a:solidFill>
                <a:latin typeface="华文中宋" pitchFamily="2" charset="-122"/>
                <a:ea typeface="华文中宋" pitchFamily="2" charset="-122"/>
                <a:cs typeface="Times New Roman" pitchFamily="18" charset="0"/>
              </a:rPr>
              <a:t>mongo.jar</a:t>
            </a:r>
            <a:r>
              <a:rPr lang="zh-CN" altLang="en-US" sz="2000" dirty="0">
                <a:solidFill>
                  <a:prstClr val="black"/>
                </a:solidFill>
                <a:latin typeface="华文中宋" pitchFamily="2" charset="-122"/>
                <a:ea typeface="华文中宋" pitchFamily="2" charset="-122"/>
                <a:cs typeface="Times New Roman" pitchFamily="18" charset="0"/>
              </a:rPr>
              <a:t>包含在你的 </a:t>
            </a:r>
            <a:r>
              <a:rPr lang="en-US" altLang="zh-CN" sz="2000" dirty="0" err="1">
                <a:solidFill>
                  <a:prstClr val="black"/>
                </a:solidFill>
                <a:latin typeface="华文中宋" pitchFamily="2" charset="-122"/>
                <a:ea typeface="华文中宋" pitchFamily="2" charset="-122"/>
                <a:cs typeface="Times New Roman" pitchFamily="18" charset="0"/>
              </a:rPr>
              <a:t>classpath</a:t>
            </a:r>
            <a:r>
              <a:rPr lang="en-US" altLang="zh-CN" sz="2000" dirty="0">
                <a:solidFill>
                  <a:prstClr val="black"/>
                </a:solidFill>
                <a:latin typeface="华文中宋" pitchFamily="2" charset="-122"/>
                <a:ea typeface="华文中宋" pitchFamily="2" charset="-122"/>
                <a:cs typeface="Times New Roman" pitchFamily="18" charset="0"/>
              </a:rPr>
              <a:t> </a:t>
            </a:r>
            <a:r>
              <a:rPr lang="zh-CN" altLang="en-US" sz="2000" dirty="0">
                <a:solidFill>
                  <a:prstClr val="black"/>
                </a:solidFill>
                <a:latin typeface="华文中宋" pitchFamily="2" charset="-122"/>
                <a:ea typeface="华文中宋" pitchFamily="2" charset="-122"/>
                <a:cs typeface="Times New Roman" pitchFamily="18" charset="0"/>
              </a:rPr>
              <a:t>中</a:t>
            </a:r>
          </a:p>
          <a:p>
            <a:pPr marL="342900" indent="-342900">
              <a:lnSpc>
                <a:spcPct val="150000"/>
              </a:lnSpc>
              <a:buFont typeface="+mj-ea"/>
              <a:buAutoNum type="circleNumDbPlain" startAt="3"/>
            </a:pPr>
            <a:endParaRPr lang="zh-CN" altLang="en-US" sz="2000" dirty="0">
              <a:solidFill>
                <a:prstClr val="black"/>
              </a:solidFill>
              <a:latin typeface="华文中宋" pitchFamily="2" charset="-122"/>
              <a:ea typeface="华文中宋" pitchFamily="2" charset="-122"/>
              <a:cs typeface="Times New Roman" pitchFamily="18" charset="0"/>
            </a:endParaRPr>
          </a:p>
        </p:txBody>
      </p:sp>
    </p:spTree>
    <p:extLst>
      <p:ext uri="{BB962C8B-B14F-4D97-AF65-F5344CB8AC3E}">
        <p14:creationId xmlns:p14="http://schemas.microsoft.com/office/powerpoint/2010/main" val="25061142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412776"/>
            <a:ext cx="8686800" cy="4525963"/>
          </a:xfrm>
        </p:spPr>
        <p:txBody>
          <a:bodyPr>
            <a:normAutofit fontScale="92500" lnSpcReduction="20000"/>
          </a:bodyPr>
          <a:lstStyle/>
          <a:p>
            <a:pPr lvl="1" indent="0"/>
            <a:r>
              <a:rPr lang="zh-CN" altLang="en-US"/>
              <a:t>第二步：打开</a:t>
            </a:r>
            <a:r>
              <a:rPr lang="en-US" altLang="zh-CN"/>
              <a:t>Eclipse</a:t>
            </a:r>
            <a:r>
              <a:rPr lang="zh-CN" altLang="en-US"/>
              <a:t>，新建</a:t>
            </a:r>
            <a:r>
              <a:rPr lang="en-US" altLang="zh-CN"/>
              <a:t>Java Project</a:t>
            </a:r>
            <a:r>
              <a:rPr lang="zh-CN" altLang="en-US"/>
              <a:t>，新建</a:t>
            </a:r>
            <a:r>
              <a:rPr lang="en-US" altLang="zh-CN"/>
              <a:t>Class</a:t>
            </a:r>
            <a:r>
              <a:rPr lang="zh-CN" altLang="en-US"/>
              <a:t>，引入下载的</a:t>
            </a:r>
            <a:r>
              <a:rPr lang="en-US" altLang="zh-CN"/>
              <a:t>jar</a:t>
            </a:r>
            <a:r>
              <a:rPr lang="zh-CN" altLang="en-US"/>
              <a:t>包</a:t>
            </a:r>
            <a:br>
              <a:rPr lang="zh-CN" altLang="en-US"/>
            </a:br>
            <a:r>
              <a:rPr lang="zh-CN" altLang="en-US"/>
              <a:t>第三步：编码实现</a:t>
            </a:r>
            <a:endParaRPr lang="en-US" altLang="zh-CN"/>
          </a:p>
          <a:p>
            <a:pPr lvl="1"/>
            <a:endParaRPr lang="en-US" altLang="zh-CN"/>
          </a:p>
          <a:p>
            <a:pPr lvl="1"/>
            <a:r>
              <a:rPr lang="en-US" altLang="zh-CN" sz="1900"/>
              <a:t>import java.util.ArrayList;</a:t>
            </a:r>
          </a:p>
          <a:p>
            <a:pPr lvl="1"/>
            <a:r>
              <a:rPr lang="en-US" altLang="zh-CN" sz="1900"/>
              <a:t>import java.util.List;</a:t>
            </a:r>
          </a:p>
          <a:p>
            <a:pPr lvl="1"/>
            <a:r>
              <a:rPr lang="en-US" altLang="zh-CN" sz="1900"/>
              <a:t>import org.bson.Document;</a:t>
            </a:r>
          </a:p>
          <a:p>
            <a:pPr lvl="1"/>
            <a:r>
              <a:rPr lang="en-US" altLang="zh-CN" sz="1900"/>
              <a:t>import com.mongodb.MongoClient;</a:t>
            </a:r>
          </a:p>
          <a:p>
            <a:pPr lvl="1"/>
            <a:r>
              <a:rPr lang="en-US" altLang="zh-CN" sz="1900"/>
              <a:t>import com.mongodb.client.MongoCollection;</a:t>
            </a:r>
          </a:p>
          <a:p>
            <a:pPr lvl="1"/>
            <a:r>
              <a:rPr lang="en-US" altLang="zh-CN" sz="1900"/>
              <a:t>import com.mongodb.client.MongoCursor;</a:t>
            </a:r>
          </a:p>
          <a:p>
            <a:pPr lvl="1"/>
            <a:r>
              <a:rPr lang="en-US" altLang="zh-CN" sz="1900"/>
              <a:t>import com.mongodb.client.MongoDatabase;</a:t>
            </a:r>
          </a:p>
          <a:p>
            <a:pPr lvl="1"/>
            <a:r>
              <a:rPr lang="en-US" altLang="zh-CN" sz="1900"/>
              <a:t>import com.mongodb.client.model.Filters;</a:t>
            </a:r>
          </a:p>
          <a:p>
            <a:pPr lvl="1"/>
            <a:endParaRPr lang="zh-CN" altLang="en-US" sz="1900"/>
          </a:p>
        </p:txBody>
      </p:sp>
      <p:sp>
        <p:nvSpPr>
          <p:cNvPr id="3" name="标题 2"/>
          <p:cNvSpPr>
            <a:spLocks noGrp="1"/>
          </p:cNvSpPr>
          <p:nvPr>
            <p:ph type="title"/>
          </p:nvPr>
        </p:nvSpPr>
        <p:spPr/>
        <p:txBody>
          <a:bodyPr/>
          <a:lstStyle/>
          <a:p>
            <a:r>
              <a:rPr lang="en-US" altLang="zh-CN"/>
              <a:t>4.6 </a:t>
            </a:r>
            <a:r>
              <a:rPr lang="zh-CN" altLang="en-US"/>
              <a:t>使用</a:t>
            </a:r>
            <a:r>
              <a:rPr lang="en-US" altLang="zh-CN"/>
              <a:t>Java</a:t>
            </a:r>
            <a:r>
              <a:rPr lang="zh-CN" altLang="en-US"/>
              <a:t>程序访问</a:t>
            </a:r>
            <a:r>
              <a:rPr lang="en-US" altLang="zh-CN"/>
              <a:t>MongoDB</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8760"/>
            <a:ext cx="8229600" cy="4525963"/>
          </a:xfrm>
        </p:spPr>
        <p:txBody>
          <a:bodyPr/>
          <a:lstStyle/>
          <a:p>
            <a:pPr marL="109728" indent="0">
              <a:buNone/>
            </a:pPr>
            <a:endParaRPr lang="zh-CN" altLang="en-US" dirty="0"/>
          </a:p>
        </p:txBody>
      </p:sp>
      <p:sp>
        <p:nvSpPr>
          <p:cNvPr id="3" name="标题 2"/>
          <p:cNvSpPr>
            <a:spLocks noGrp="1"/>
          </p:cNvSpPr>
          <p:nvPr>
            <p:ph type="title"/>
          </p:nvPr>
        </p:nvSpPr>
        <p:spPr/>
        <p:txBody>
          <a:bodyPr/>
          <a:lstStyle/>
          <a:p>
            <a:endParaRPr lang="zh-CN" altLang="en-US"/>
          </a:p>
        </p:txBody>
      </p:sp>
      <p:sp>
        <p:nvSpPr>
          <p:cNvPr id="4" name="圆角矩形 3"/>
          <p:cNvSpPr/>
          <p:nvPr/>
        </p:nvSpPr>
        <p:spPr>
          <a:xfrm>
            <a:off x="683568" y="692696"/>
            <a:ext cx="2088232" cy="43204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startAt="2"/>
            </a:pPr>
            <a:r>
              <a:rPr lang="zh-CN" altLang="en-US" sz="2000" dirty="0">
                <a:solidFill>
                  <a:prstClr val="black"/>
                </a:solidFill>
              </a:rPr>
              <a:t>连接数据库</a:t>
            </a:r>
          </a:p>
        </p:txBody>
      </p:sp>
      <p:sp>
        <p:nvSpPr>
          <p:cNvPr id="5" name="矩形 5"/>
          <p:cNvSpPr>
            <a:spLocks noChangeArrowheads="1"/>
          </p:cNvSpPr>
          <p:nvPr/>
        </p:nvSpPr>
        <p:spPr bwMode="auto">
          <a:xfrm>
            <a:off x="683568" y="1340768"/>
            <a:ext cx="7776864" cy="4247317"/>
          </a:xfrm>
          <a:prstGeom prst="rect">
            <a:avLst/>
          </a:prstGeom>
          <a:solidFill>
            <a:schemeClr val="bg1">
              <a:lumMod val="95000"/>
            </a:schemeClr>
          </a:solidFill>
          <a:ln>
            <a:noFill/>
          </a:ln>
        </p:spPr>
        <p:txBody>
          <a:bodyPr wrap="square">
            <a:spAutoFit/>
          </a:bodyPr>
          <a:lstStyle/>
          <a:p>
            <a:r>
              <a:rPr lang="en-US" altLang="zh-CN" dirty="0">
                <a:solidFill>
                  <a:prstClr val="black"/>
                </a:solidFill>
                <a:latin typeface="Times New Roman" pitchFamily="18" charset="0"/>
                <a:cs typeface="Times New Roman" pitchFamily="18" charset="0"/>
              </a:rPr>
              <a:t>import com.mongodb.MongoClient;</a:t>
            </a:r>
          </a:p>
          <a:p>
            <a:r>
              <a:rPr lang="en-US" altLang="zh-CN" dirty="0">
                <a:solidFill>
                  <a:prstClr val="black"/>
                </a:solidFill>
                <a:latin typeface="Times New Roman" pitchFamily="18" charset="0"/>
                <a:cs typeface="Times New Roman" pitchFamily="18" charset="0"/>
              </a:rPr>
              <a:t>……//</a:t>
            </a:r>
            <a:r>
              <a:rPr lang="zh-CN" altLang="en-US" dirty="0">
                <a:solidFill>
                  <a:prstClr val="black"/>
                </a:solidFill>
                <a:latin typeface="Times New Roman" pitchFamily="18" charset="0"/>
                <a:cs typeface="Times New Roman" pitchFamily="18" charset="0"/>
              </a:rPr>
              <a:t>这里省略其他需要导入的包</a:t>
            </a:r>
            <a:endParaRPr lang="en-US" altLang="zh-CN" dirty="0">
              <a:solidFill>
                <a:prstClr val="black"/>
              </a:solidFill>
              <a:latin typeface="Times New Roman" pitchFamily="18" charset="0"/>
              <a:cs typeface="Times New Roman" pitchFamily="18" charset="0"/>
            </a:endParaRPr>
          </a:p>
          <a:p>
            <a:r>
              <a:rPr lang="en-US" altLang="zh-CN" dirty="0">
                <a:solidFill>
                  <a:prstClr val="black"/>
                </a:solidFill>
                <a:latin typeface="Times New Roman" pitchFamily="18" charset="0"/>
                <a:cs typeface="Times New Roman" pitchFamily="18" charset="0"/>
              </a:rPr>
              <a:t>public class MongoDBJDBC{</a:t>
            </a:r>
          </a:p>
          <a:p>
            <a:r>
              <a:rPr lang="en-US" altLang="zh-CN" dirty="0">
                <a:solidFill>
                  <a:prstClr val="black"/>
                </a:solidFill>
                <a:latin typeface="Times New Roman" pitchFamily="18" charset="0"/>
                <a:cs typeface="Times New Roman" pitchFamily="18" charset="0"/>
              </a:rPr>
              <a:t>   public static void main( String args[] ){</a:t>
            </a:r>
          </a:p>
          <a:p>
            <a:r>
              <a:rPr lang="en-US" altLang="zh-CN" dirty="0">
                <a:solidFill>
                  <a:prstClr val="black"/>
                </a:solidFill>
                <a:latin typeface="Times New Roman" pitchFamily="18" charset="0"/>
                <a:cs typeface="Times New Roman" pitchFamily="18" charset="0"/>
              </a:rPr>
              <a:t>      try{   </a:t>
            </a:r>
          </a:p>
          <a:p>
            <a:r>
              <a:rPr lang="en-US" altLang="zh-CN" dirty="0">
                <a:solidFill>
                  <a:prstClr val="black"/>
                </a:solidFill>
                <a:latin typeface="Times New Roman" pitchFamily="18" charset="0"/>
                <a:cs typeface="Times New Roman" pitchFamily="18" charset="0"/>
              </a:rPr>
              <a:t>		 // </a:t>
            </a:r>
            <a:r>
              <a:rPr lang="zh-CN" altLang="en-US" dirty="0">
                <a:solidFill>
                  <a:prstClr val="black"/>
                </a:solidFill>
                <a:latin typeface="Times New Roman" pitchFamily="18" charset="0"/>
                <a:cs typeface="Times New Roman" pitchFamily="18" charset="0"/>
              </a:rPr>
              <a:t>连接到 </a:t>
            </a:r>
            <a:r>
              <a:rPr lang="en-US" altLang="zh-CN" dirty="0">
                <a:solidFill>
                  <a:prstClr val="black"/>
                </a:solidFill>
                <a:latin typeface="Times New Roman" pitchFamily="18" charset="0"/>
                <a:cs typeface="Times New Roman" pitchFamily="18" charset="0"/>
              </a:rPr>
              <a:t>mongodb </a:t>
            </a:r>
            <a:r>
              <a:rPr lang="zh-CN" altLang="en-US" dirty="0">
                <a:solidFill>
                  <a:prstClr val="black"/>
                </a:solidFill>
                <a:latin typeface="Times New Roman" pitchFamily="18" charset="0"/>
                <a:cs typeface="Times New Roman" pitchFamily="18" charset="0"/>
              </a:rPr>
              <a:t>服务</a:t>
            </a:r>
          </a:p>
          <a:p>
            <a:r>
              <a:rPr lang="zh-CN" altLang="en-US" dirty="0">
                <a:solidFill>
                  <a:srgbClr val="FF0000"/>
                </a:solidFill>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MongoClient mongoClient = new MongoClient( "localhost" , 27017 );</a:t>
            </a:r>
          </a:p>
          <a:p>
            <a:r>
              <a:rPr lang="en-US" altLang="zh-CN" dirty="0">
                <a:latin typeface="Times New Roman" pitchFamily="18" charset="0"/>
                <a:cs typeface="Times New Roman" pitchFamily="18" charset="0"/>
              </a:rPr>
              <a:t>         // </a:t>
            </a:r>
            <a:r>
              <a:rPr lang="zh-CN" altLang="en-US" dirty="0">
                <a:latin typeface="Times New Roman" pitchFamily="18" charset="0"/>
                <a:cs typeface="Times New Roman" pitchFamily="18" charset="0"/>
              </a:rPr>
              <a:t>连接到数据库</a:t>
            </a:r>
          </a:p>
          <a:p>
            <a:r>
              <a:rPr lang="zh-CN" altLang="en-US" dirty="0">
                <a:solidFill>
                  <a:srgbClr val="FF0000"/>
                </a:solidFill>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DB </a:t>
            </a:r>
            <a:r>
              <a:rPr lang="en-US" altLang="zh-CN" dirty="0" err="1">
                <a:solidFill>
                  <a:srgbClr val="FF0000"/>
                </a:solidFill>
                <a:latin typeface="Times New Roman" pitchFamily="18" charset="0"/>
                <a:cs typeface="Times New Roman" pitchFamily="18" charset="0"/>
              </a:rPr>
              <a:t>db</a:t>
            </a:r>
            <a:r>
              <a:rPr lang="en-US" altLang="zh-CN" dirty="0">
                <a:solidFill>
                  <a:srgbClr val="FF0000"/>
                </a:solidFill>
                <a:latin typeface="Times New Roman" pitchFamily="18" charset="0"/>
                <a:cs typeface="Times New Roman" pitchFamily="18" charset="0"/>
              </a:rPr>
              <a:t> = mongoClient.getDB( "test" );</a:t>
            </a:r>
          </a:p>
          <a:p>
            <a:r>
              <a:rPr lang="en-US" altLang="zh-CN" dirty="0">
                <a:solidFill>
                  <a:prstClr val="black"/>
                </a:solidFill>
                <a:latin typeface="Times New Roman" pitchFamily="18" charset="0"/>
                <a:cs typeface="Times New Roman" pitchFamily="18" charset="0"/>
              </a:rPr>
              <a:t>		 System.out.println("Connect to database successfully");</a:t>
            </a:r>
          </a:p>
          <a:p>
            <a:r>
              <a:rPr lang="en-US" altLang="zh-CN" dirty="0">
                <a:solidFill>
                  <a:srgbClr val="FF0000"/>
                </a:solidFill>
                <a:latin typeface="Times New Roman" pitchFamily="18" charset="0"/>
                <a:cs typeface="Times New Roman" pitchFamily="18" charset="0"/>
              </a:rPr>
              <a:t>         </a:t>
            </a:r>
            <a:r>
              <a:rPr lang="en-US" altLang="zh-CN" dirty="0" err="1">
                <a:solidFill>
                  <a:srgbClr val="FF0000"/>
                </a:solidFill>
                <a:latin typeface="Times New Roman" pitchFamily="18" charset="0"/>
                <a:cs typeface="Times New Roman" pitchFamily="18" charset="0"/>
              </a:rPr>
              <a:t>boolean</a:t>
            </a:r>
            <a:r>
              <a:rPr lang="en-US" altLang="zh-CN" dirty="0">
                <a:solidFill>
                  <a:srgbClr val="FF0000"/>
                </a:solidFill>
                <a:latin typeface="Times New Roman" pitchFamily="18" charset="0"/>
                <a:cs typeface="Times New Roman" pitchFamily="18" charset="0"/>
              </a:rPr>
              <a:t> auth = db.authenticate(</a:t>
            </a:r>
            <a:r>
              <a:rPr lang="en-US" altLang="zh-CN" dirty="0" err="1">
                <a:solidFill>
                  <a:srgbClr val="FF0000"/>
                </a:solidFill>
                <a:latin typeface="Times New Roman" pitchFamily="18" charset="0"/>
                <a:cs typeface="Times New Roman" pitchFamily="18" charset="0"/>
              </a:rPr>
              <a:t>myUserName</a:t>
            </a:r>
            <a:r>
              <a:rPr lang="en-US" altLang="zh-CN" dirty="0">
                <a:solidFill>
                  <a:srgbClr val="FF0000"/>
                </a:solidFill>
                <a:latin typeface="Times New Roman" pitchFamily="18" charset="0"/>
                <a:cs typeface="Times New Roman" pitchFamily="18" charset="0"/>
              </a:rPr>
              <a:t>, myPassword);</a:t>
            </a:r>
          </a:p>
          <a:p>
            <a:r>
              <a:rPr lang="en-US" altLang="zh-CN" dirty="0">
                <a:solidFill>
                  <a:prstClr val="black"/>
                </a:solidFill>
                <a:latin typeface="Times New Roman" pitchFamily="18" charset="0"/>
                <a:cs typeface="Times New Roman" pitchFamily="18" charset="0"/>
              </a:rPr>
              <a:t>		 System.out.println("Authentication: "+</a:t>
            </a:r>
            <a:r>
              <a:rPr lang="en-US" altLang="zh-CN" dirty="0" err="1">
                <a:solidFill>
                  <a:prstClr val="black"/>
                </a:solidFill>
                <a:latin typeface="Times New Roman" pitchFamily="18" charset="0"/>
                <a:cs typeface="Times New Roman" pitchFamily="18" charset="0"/>
              </a:rPr>
              <a:t>auth</a:t>
            </a:r>
            <a:r>
              <a:rPr lang="en-US" altLang="zh-CN" dirty="0">
                <a:solidFill>
                  <a:prstClr val="black"/>
                </a:solidFill>
                <a:latin typeface="Times New Roman" pitchFamily="18" charset="0"/>
                <a:cs typeface="Times New Roman" pitchFamily="18" charset="0"/>
              </a:rPr>
              <a:t>);</a:t>
            </a:r>
          </a:p>
          <a:p>
            <a:r>
              <a:rPr lang="en-US" altLang="zh-CN" dirty="0">
                <a:solidFill>
                  <a:prstClr val="black"/>
                </a:solidFill>
                <a:latin typeface="Times New Roman" pitchFamily="18" charset="0"/>
                <a:cs typeface="Times New Roman" pitchFamily="18" charset="0"/>
              </a:rPr>
              <a:t>      }catch(Exception e){</a:t>
            </a:r>
          </a:p>
          <a:p>
            <a:r>
              <a:rPr lang="en-US" altLang="zh-CN" dirty="0">
                <a:solidFill>
                  <a:prstClr val="black"/>
                </a:solidFill>
                <a:latin typeface="Times New Roman" pitchFamily="18" charset="0"/>
                <a:cs typeface="Times New Roman" pitchFamily="18" charset="0"/>
              </a:rPr>
              <a:t>	     </a:t>
            </a:r>
            <a:r>
              <a:rPr lang="en-US" altLang="zh-CN" dirty="0" err="1">
                <a:solidFill>
                  <a:prstClr val="black"/>
                </a:solidFill>
                <a:latin typeface="Times New Roman" pitchFamily="18" charset="0"/>
                <a:cs typeface="Times New Roman" pitchFamily="18" charset="0"/>
              </a:rPr>
              <a:t>System.err.println</a:t>
            </a:r>
            <a:r>
              <a:rPr lang="en-US" altLang="zh-CN" dirty="0">
                <a:solidFill>
                  <a:prstClr val="black"/>
                </a:solidFill>
                <a:latin typeface="Times New Roman" pitchFamily="18" charset="0"/>
                <a:cs typeface="Times New Roman" pitchFamily="18" charset="0"/>
              </a:rPr>
              <a:t>( </a:t>
            </a:r>
            <a:r>
              <a:rPr lang="en-US" altLang="zh-CN" dirty="0" err="1">
                <a:solidFill>
                  <a:prstClr val="black"/>
                </a:solidFill>
                <a:latin typeface="Times New Roman" pitchFamily="18" charset="0"/>
                <a:cs typeface="Times New Roman" pitchFamily="18" charset="0"/>
              </a:rPr>
              <a:t>e.getClass</a:t>
            </a:r>
            <a:r>
              <a:rPr lang="en-US" altLang="zh-CN" dirty="0">
                <a:solidFill>
                  <a:prstClr val="black"/>
                </a:solidFill>
                <a:latin typeface="Times New Roman" pitchFamily="18" charset="0"/>
                <a:cs typeface="Times New Roman" pitchFamily="18" charset="0"/>
              </a:rPr>
              <a:t>().</a:t>
            </a:r>
            <a:r>
              <a:rPr lang="en-US" altLang="zh-CN" dirty="0" err="1">
                <a:solidFill>
                  <a:prstClr val="black"/>
                </a:solidFill>
                <a:latin typeface="Times New Roman" pitchFamily="18" charset="0"/>
                <a:cs typeface="Times New Roman" pitchFamily="18" charset="0"/>
              </a:rPr>
              <a:t>getName</a:t>
            </a:r>
            <a:r>
              <a:rPr lang="en-US" altLang="zh-CN" dirty="0">
                <a:solidFill>
                  <a:prstClr val="black"/>
                </a:solidFill>
                <a:latin typeface="Times New Roman" pitchFamily="18" charset="0"/>
                <a:cs typeface="Times New Roman" pitchFamily="18" charset="0"/>
              </a:rPr>
              <a:t>() + ": " + </a:t>
            </a:r>
            <a:r>
              <a:rPr lang="en-US" altLang="zh-CN" dirty="0" err="1">
                <a:solidFill>
                  <a:prstClr val="black"/>
                </a:solidFill>
                <a:latin typeface="Times New Roman" pitchFamily="18" charset="0"/>
                <a:cs typeface="Times New Roman" pitchFamily="18" charset="0"/>
              </a:rPr>
              <a:t>e.getMessage</a:t>
            </a:r>
            <a:r>
              <a:rPr lang="en-US" altLang="zh-CN" dirty="0">
                <a:solidFill>
                  <a:prstClr val="black"/>
                </a:solidFill>
                <a:latin typeface="Times New Roman" pitchFamily="18" charset="0"/>
                <a:cs typeface="Times New Roman" pitchFamily="18" charset="0"/>
              </a:rPr>
              <a:t>() );}</a:t>
            </a:r>
          </a:p>
          <a:p>
            <a:r>
              <a:rPr lang="en-US" altLang="zh-CN" dirty="0">
                <a:solidFill>
                  <a:prstClr val="black"/>
                </a:solidFill>
                <a:latin typeface="Times New Roman" pitchFamily="18" charset="0"/>
                <a:cs typeface="Times New Roman" pitchFamily="18" charset="0"/>
              </a:rPr>
              <a:t>   }     }</a:t>
            </a:r>
            <a:endParaRPr lang="zh-CN" altLang="en-US"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7515717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圆角矩形 3"/>
          <p:cNvSpPr/>
          <p:nvPr/>
        </p:nvSpPr>
        <p:spPr>
          <a:xfrm>
            <a:off x="539552" y="620688"/>
            <a:ext cx="7859216" cy="86409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startAt="3"/>
            </a:pPr>
            <a:r>
              <a:rPr lang="zh-CN" altLang="en-US" sz="2000" dirty="0">
                <a:solidFill>
                  <a:prstClr val="black"/>
                </a:solidFill>
                <a:latin typeface="Times New Roman" pitchFamily="18" charset="0"/>
                <a:cs typeface="Times New Roman" pitchFamily="18" charset="0"/>
              </a:rPr>
              <a:t>创建集合</a:t>
            </a:r>
            <a:endParaRPr lang="en-US" altLang="zh-CN" sz="2000" dirty="0">
              <a:solidFill>
                <a:prstClr val="black"/>
              </a:solidFill>
              <a:latin typeface="Times New Roman" pitchFamily="18" charset="0"/>
              <a:cs typeface="Times New Roman" pitchFamily="18" charset="0"/>
            </a:endParaRPr>
          </a:p>
          <a:p>
            <a:r>
              <a:rPr lang="en-US" altLang="zh-CN" sz="2000" dirty="0">
                <a:solidFill>
                  <a:prstClr val="black"/>
                </a:solidFill>
                <a:latin typeface="Times New Roman" pitchFamily="18" charset="0"/>
                <a:cs typeface="Times New Roman" pitchFamily="18" charset="0"/>
              </a:rPr>
              <a:t>       </a:t>
            </a:r>
            <a:r>
              <a:rPr lang="zh-CN" altLang="en-US" sz="2000" dirty="0">
                <a:solidFill>
                  <a:prstClr val="black"/>
                </a:solidFill>
                <a:latin typeface="Times New Roman" pitchFamily="18" charset="0"/>
                <a:cs typeface="Times New Roman" pitchFamily="18" charset="0"/>
              </a:rPr>
              <a:t>可用</a:t>
            </a:r>
            <a:r>
              <a:rPr lang="en-US" altLang="zh-CN" sz="2000" dirty="0" err="1">
                <a:solidFill>
                  <a:prstClr val="black"/>
                </a:solidFill>
                <a:latin typeface="Times New Roman" pitchFamily="18" charset="0"/>
                <a:cs typeface="Times New Roman" pitchFamily="18" charset="0"/>
              </a:rPr>
              <a:t>com.mongodb.DB</a:t>
            </a:r>
            <a:r>
              <a:rPr lang="zh-CN" altLang="en-US" sz="2000" dirty="0">
                <a:solidFill>
                  <a:prstClr val="black"/>
                </a:solidFill>
                <a:latin typeface="Times New Roman" pitchFamily="18" charset="0"/>
                <a:cs typeface="Times New Roman" pitchFamily="18" charset="0"/>
              </a:rPr>
              <a:t>类中的</a:t>
            </a:r>
            <a:r>
              <a:rPr lang="en-US" altLang="zh-CN" sz="2000" dirty="0" err="1">
                <a:solidFill>
                  <a:prstClr val="black"/>
                </a:solidFill>
                <a:latin typeface="Times New Roman" pitchFamily="18" charset="0"/>
                <a:cs typeface="Times New Roman" pitchFamily="18" charset="0"/>
              </a:rPr>
              <a:t>createCollection</a:t>
            </a:r>
            <a:r>
              <a:rPr lang="en-US" altLang="zh-CN" sz="2000" dirty="0">
                <a:solidFill>
                  <a:prstClr val="black"/>
                </a:solidFill>
                <a:latin typeface="Times New Roman" pitchFamily="18" charset="0"/>
                <a:cs typeface="Times New Roman" pitchFamily="18" charset="0"/>
              </a:rPr>
              <a:t>()</a:t>
            </a:r>
            <a:r>
              <a:rPr lang="zh-CN" altLang="en-US" sz="2000" dirty="0">
                <a:solidFill>
                  <a:prstClr val="black"/>
                </a:solidFill>
                <a:latin typeface="Times New Roman" pitchFamily="18" charset="0"/>
                <a:cs typeface="Times New Roman" pitchFamily="18" charset="0"/>
              </a:rPr>
              <a:t>来创建集合</a:t>
            </a:r>
            <a:endParaRPr lang="en-US" altLang="zh-CN" sz="2000" dirty="0">
              <a:solidFill>
                <a:prstClr val="black"/>
              </a:solidFill>
              <a:latin typeface="Times New Roman" pitchFamily="18" charset="0"/>
              <a:cs typeface="Times New Roman" pitchFamily="18" charset="0"/>
            </a:endParaRPr>
          </a:p>
        </p:txBody>
      </p:sp>
      <p:sp>
        <p:nvSpPr>
          <p:cNvPr id="5" name="矩形 5"/>
          <p:cNvSpPr>
            <a:spLocks noChangeArrowheads="1"/>
          </p:cNvSpPr>
          <p:nvPr/>
        </p:nvSpPr>
        <p:spPr bwMode="auto">
          <a:xfrm>
            <a:off x="539552" y="1772816"/>
            <a:ext cx="7859216" cy="4247317"/>
          </a:xfrm>
          <a:prstGeom prst="rect">
            <a:avLst/>
          </a:prstGeom>
          <a:solidFill>
            <a:schemeClr val="bg1">
              <a:lumMod val="95000"/>
            </a:schemeClr>
          </a:solidFill>
          <a:ln>
            <a:noFill/>
          </a:ln>
        </p:spPr>
        <p:txBody>
          <a:bodyPr wrap="square">
            <a:spAutoFit/>
          </a:bodyPr>
          <a:lstStyle/>
          <a:p>
            <a:r>
              <a:rPr lang="en-US" altLang="zh-CN" dirty="0">
                <a:solidFill>
                  <a:prstClr val="black"/>
                </a:solidFill>
                <a:latin typeface="Times New Roman" pitchFamily="18" charset="0"/>
                <a:cs typeface="Times New Roman" pitchFamily="18" charset="0"/>
              </a:rPr>
              <a:t>public class MongoDBJDBC{</a:t>
            </a:r>
          </a:p>
          <a:p>
            <a:r>
              <a:rPr lang="en-US" altLang="zh-CN" dirty="0">
                <a:solidFill>
                  <a:prstClr val="black"/>
                </a:solidFill>
                <a:latin typeface="Times New Roman" pitchFamily="18" charset="0"/>
                <a:cs typeface="Times New Roman" pitchFamily="18" charset="0"/>
              </a:rPr>
              <a:t>   public static void main( String args[] ){</a:t>
            </a:r>
          </a:p>
          <a:p>
            <a:r>
              <a:rPr lang="en-US" altLang="zh-CN" dirty="0">
                <a:solidFill>
                  <a:prstClr val="black"/>
                </a:solidFill>
                <a:latin typeface="Times New Roman" pitchFamily="18" charset="0"/>
                <a:cs typeface="Times New Roman" pitchFamily="18" charset="0"/>
              </a:rPr>
              <a:t>      try{   </a:t>
            </a:r>
          </a:p>
          <a:p>
            <a:r>
              <a:rPr lang="en-US" altLang="zh-CN" dirty="0">
                <a:solidFill>
                  <a:prstClr val="black"/>
                </a:solidFill>
                <a:latin typeface="Times New Roman" pitchFamily="18" charset="0"/>
                <a:cs typeface="Times New Roman" pitchFamily="18" charset="0"/>
              </a:rPr>
              <a:t>	     // </a:t>
            </a:r>
            <a:r>
              <a:rPr lang="zh-CN" altLang="en-US" dirty="0">
                <a:solidFill>
                  <a:prstClr val="black"/>
                </a:solidFill>
                <a:latin typeface="Times New Roman" pitchFamily="18" charset="0"/>
                <a:cs typeface="Times New Roman" pitchFamily="18" charset="0"/>
              </a:rPr>
              <a:t>连接到 </a:t>
            </a:r>
            <a:r>
              <a:rPr lang="en-US" altLang="zh-CN" dirty="0">
                <a:solidFill>
                  <a:prstClr val="black"/>
                </a:solidFill>
                <a:latin typeface="Times New Roman" pitchFamily="18" charset="0"/>
                <a:cs typeface="Times New Roman" pitchFamily="18" charset="0"/>
              </a:rPr>
              <a:t>mongodb </a:t>
            </a:r>
            <a:r>
              <a:rPr lang="zh-CN" altLang="en-US" dirty="0">
                <a:solidFill>
                  <a:prstClr val="black"/>
                </a:solidFill>
                <a:latin typeface="Times New Roman" pitchFamily="18" charset="0"/>
                <a:cs typeface="Times New Roman" pitchFamily="18" charset="0"/>
              </a:rPr>
              <a:t>服务</a:t>
            </a:r>
          </a:p>
          <a:p>
            <a:r>
              <a:rPr lang="zh-CN" altLang="en-US" dirty="0">
                <a:solidFill>
                  <a:prstClr val="black"/>
                </a:solidFill>
                <a:latin typeface="Times New Roman" pitchFamily="18" charset="0"/>
                <a:cs typeface="Times New Roman" pitchFamily="18" charset="0"/>
              </a:rPr>
              <a:t>         </a:t>
            </a:r>
            <a:r>
              <a:rPr lang="en-US" altLang="zh-CN" dirty="0">
                <a:solidFill>
                  <a:prstClr val="black"/>
                </a:solidFill>
                <a:latin typeface="Times New Roman" pitchFamily="18" charset="0"/>
                <a:cs typeface="Times New Roman" pitchFamily="18" charset="0"/>
              </a:rPr>
              <a:t>MongoClient </a:t>
            </a:r>
            <a:r>
              <a:rPr lang="en-US" altLang="zh-CN" dirty="0" err="1">
                <a:solidFill>
                  <a:prstClr val="black"/>
                </a:solidFill>
                <a:latin typeface="Times New Roman" pitchFamily="18" charset="0"/>
                <a:cs typeface="Times New Roman" pitchFamily="18" charset="0"/>
              </a:rPr>
              <a:t>mongoClient</a:t>
            </a:r>
            <a:r>
              <a:rPr lang="en-US" altLang="zh-CN" dirty="0">
                <a:solidFill>
                  <a:prstClr val="black"/>
                </a:solidFill>
                <a:latin typeface="Times New Roman" pitchFamily="18" charset="0"/>
                <a:cs typeface="Times New Roman" pitchFamily="18" charset="0"/>
              </a:rPr>
              <a:t> = new MongoClient( "localhost" , 27017 );</a:t>
            </a:r>
          </a:p>
          <a:p>
            <a:r>
              <a:rPr lang="en-US" altLang="zh-CN" dirty="0">
                <a:solidFill>
                  <a:prstClr val="black"/>
                </a:solidFill>
                <a:latin typeface="Times New Roman" pitchFamily="18" charset="0"/>
                <a:cs typeface="Times New Roman" pitchFamily="18" charset="0"/>
              </a:rPr>
              <a:t>         // </a:t>
            </a:r>
            <a:r>
              <a:rPr lang="zh-CN" altLang="en-US" dirty="0">
                <a:solidFill>
                  <a:prstClr val="black"/>
                </a:solidFill>
                <a:latin typeface="Times New Roman" pitchFamily="18" charset="0"/>
                <a:cs typeface="Times New Roman" pitchFamily="18" charset="0"/>
              </a:rPr>
              <a:t>连接到数据库</a:t>
            </a:r>
          </a:p>
          <a:p>
            <a:r>
              <a:rPr lang="zh-CN" altLang="en-US" dirty="0">
                <a:solidFill>
                  <a:prstClr val="black"/>
                </a:solidFill>
                <a:latin typeface="Times New Roman" pitchFamily="18" charset="0"/>
                <a:cs typeface="Times New Roman" pitchFamily="18" charset="0"/>
              </a:rPr>
              <a:t>         </a:t>
            </a:r>
            <a:r>
              <a:rPr lang="en-US" altLang="zh-CN" dirty="0">
                <a:solidFill>
                  <a:prstClr val="black"/>
                </a:solidFill>
                <a:latin typeface="Times New Roman" pitchFamily="18" charset="0"/>
                <a:cs typeface="Times New Roman" pitchFamily="18" charset="0"/>
              </a:rPr>
              <a:t>DB </a:t>
            </a:r>
            <a:r>
              <a:rPr lang="en-US" altLang="zh-CN" dirty="0" err="1">
                <a:solidFill>
                  <a:prstClr val="black"/>
                </a:solidFill>
                <a:latin typeface="Times New Roman" pitchFamily="18" charset="0"/>
                <a:cs typeface="Times New Roman" pitchFamily="18" charset="0"/>
              </a:rPr>
              <a:t>db</a:t>
            </a:r>
            <a:r>
              <a:rPr lang="en-US" altLang="zh-CN" dirty="0">
                <a:solidFill>
                  <a:prstClr val="black"/>
                </a:solidFill>
                <a:latin typeface="Times New Roman" pitchFamily="18" charset="0"/>
                <a:cs typeface="Times New Roman" pitchFamily="18" charset="0"/>
              </a:rPr>
              <a:t> = mongoClient.getDB( "test" );</a:t>
            </a:r>
          </a:p>
          <a:p>
            <a:r>
              <a:rPr lang="en-US" altLang="zh-CN" dirty="0">
                <a:solidFill>
                  <a:prstClr val="black"/>
                </a:solidFill>
                <a:latin typeface="Times New Roman" pitchFamily="18" charset="0"/>
                <a:cs typeface="Times New Roman" pitchFamily="18" charset="0"/>
              </a:rPr>
              <a:t>	        System.out.println("Connect to database successfully");</a:t>
            </a:r>
          </a:p>
          <a:p>
            <a:r>
              <a:rPr lang="en-US" altLang="zh-CN" dirty="0">
                <a:solidFill>
                  <a:prstClr val="black"/>
                </a:solidFill>
                <a:latin typeface="Times New Roman" pitchFamily="18" charset="0"/>
                <a:cs typeface="Times New Roman" pitchFamily="18" charset="0"/>
              </a:rPr>
              <a:t>         </a:t>
            </a:r>
            <a:r>
              <a:rPr lang="en-US" altLang="zh-CN" dirty="0" err="1">
                <a:solidFill>
                  <a:prstClr val="black"/>
                </a:solidFill>
                <a:latin typeface="Times New Roman" pitchFamily="18" charset="0"/>
                <a:cs typeface="Times New Roman" pitchFamily="18" charset="0"/>
              </a:rPr>
              <a:t>boolean</a:t>
            </a:r>
            <a:r>
              <a:rPr lang="en-US" altLang="zh-CN" dirty="0">
                <a:solidFill>
                  <a:prstClr val="black"/>
                </a:solidFill>
                <a:latin typeface="Times New Roman" pitchFamily="18" charset="0"/>
                <a:cs typeface="Times New Roman" pitchFamily="18" charset="0"/>
              </a:rPr>
              <a:t> auth = db.authenticate(</a:t>
            </a:r>
            <a:r>
              <a:rPr lang="en-US" altLang="zh-CN" dirty="0" err="1">
                <a:solidFill>
                  <a:prstClr val="black"/>
                </a:solidFill>
                <a:latin typeface="Times New Roman" pitchFamily="18" charset="0"/>
                <a:cs typeface="Times New Roman" pitchFamily="18" charset="0"/>
              </a:rPr>
              <a:t>myUserName</a:t>
            </a:r>
            <a:r>
              <a:rPr lang="en-US" altLang="zh-CN" dirty="0">
                <a:solidFill>
                  <a:prstClr val="black"/>
                </a:solidFill>
                <a:latin typeface="Times New Roman" pitchFamily="18" charset="0"/>
                <a:cs typeface="Times New Roman" pitchFamily="18" charset="0"/>
              </a:rPr>
              <a:t>, myPassword);</a:t>
            </a:r>
          </a:p>
          <a:p>
            <a:r>
              <a:rPr lang="en-US" altLang="zh-CN" dirty="0">
                <a:solidFill>
                  <a:prstClr val="black"/>
                </a:solidFill>
                <a:latin typeface="Times New Roman" pitchFamily="18" charset="0"/>
                <a:cs typeface="Times New Roman" pitchFamily="18" charset="0"/>
              </a:rPr>
              <a:t>	        System.out.println("Authentication: "+auth);</a:t>
            </a:r>
          </a:p>
          <a:p>
            <a:r>
              <a:rPr lang="en-US" altLang="zh-CN" dirty="0">
                <a:solidFill>
                  <a:prstClr val="black"/>
                </a:solidFill>
                <a:latin typeface="Times New Roman" pitchFamily="18" charset="0"/>
                <a:cs typeface="Times New Roman" pitchFamily="18" charset="0"/>
              </a:rPr>
              <a:t>         </a:t>
            </a:r>
            <a:r>
              <a:rPr lang="en-US" altLang="zh-CN" dirty="0" err="1">
                <a:solidFill>
                  <a:srgbClr val="FF0000"/>
                </a:solidFill>
                <a:latin typeface="Times New Roman" pitchFamily="18" charset="0"/>
                <a:cs typeface="Times New Roman" pitchFamily="18" charset="0"/>
              </a:rPr>
              <a:t>DBCollection</a:t>
            </a:r>
            <a:r>
              <a:rPr lang="en-US" altLang="zh-CN" dirty="0">
                <a:solidFill>
                  <a:srgbClr val="FF0000"/>
                </a:solidFill>
                <a:latin typeface="Times New Roman" pitchFamily="18" charset="0"/>
                <a:cs typeface="Times New Roman" pitchFamily="18" charset="0"/>
              </a:rPr>
              <a:t> </a:t>
            </a:r>
            <a:r>
              <a:rPr lang="en-US" altLang="zh-CN" dirty="0" err="1">
                <a:solidFill>
                  <a:srgbClr val="FF0000"/>
                </a:solidFill>
                <a:latin typeface="Times New Roman" pitchFamily="18" charset="0"/>
                <a:cs typeface="Times New Roman" pitchFamily="18" charset="0"/>
              </a:rPr>
              <a:t>coll</a:t>
            </a:r>
            <a:r>
              <a:rPr lang="en-US" altLang="zh-CN" dirty="0">
                <a:solidFill>
                  <a:srgbClr val="FF0000"/>
                </a:solidFill>
                <a:latin typeface="Times New Roman" pitchFamily="18" charset="0"/>
                <a:cs typeface="Times New Roman" pitchFamily="18" charset="0"/>
              </a:rPr>
              <a:t> = </a:t>
            </a:r>
            <a:r>
              <a:rPr lang="en-US" altLang="zh-CN" dirty="0" err="1">
                <a:solidFill>
                  <a:srgbClr val="FF0000"/>
                </a:solidFill>
                <a:latin typeface="Times New Roman" pitchFamily="18" charset="0"/>
                <a:cs typeface="Times New Roman" pitchFamily="18" charset="0"/>
              </a:rPr>
              <a:t>db.createCollection</a:t>
            </a:r>
            <a:r>
              <a:rPr lang="en-US" altLang="zh-CN" dirty="0">
                <a:solidFill>
                  <a:srgbClr val="FF0000"/>
                </a:solidFill>
                <a:latin typeface="Times New Roman" pitchFamily="18" charset="0"/>
                <a:cs typeface="Times New Roman" pitchFamily="18" charset="0"/>
              </a:rPr>
              <a:t>("</a:t>
            </a:r>
            <a:r>
              <a:rPr lang="en-US" altLang="zh-CN" dirty="0" err="1">
                <a:solidFill>
                  <a:srgbClr val="FF0000"/>
                </a:solidFill>
                <a:latin typeface="Times New Roman" pitchFamily="18" charset="0"/>
                <a:cs typeface="Times New Roman" pitchFamily="18" charset="0"/>
              </a:rPr>
              <a:t>mycol</a:t>
            </a:r>
            <a:r>
              <a:rPr lang="en-US" altLang="zh-CN" dirty="0">
                <a:solidFill>
                  <a:srgbClr val="FF0000"/>
                </a:solidFill>
                <a:latin typeface="Times New Roman" pitchFamily="18" charset="0"/>
                <a:cs typeface="Times New Roman" pitchFamily="18" charset="0"/>
              </a:rPr>
              <a:t>");</a:t>
            </a:r>
          </a:p>
          <a:p>
            <a:r>
              <a:rPr lang="en-US" altLang="zh-CN" dirty="0">
                <a:solidFill>
                  <a:prstClr val="black"/>
                </a:solidFill>
                <a:latin typeface="Times New Roman" pitchFamily="18" charset="0"/>
                <a:cs typeface="Times New Roman" pitchFamily="18" charset="0"/>
              </a:rPr>
              <a:t>         System.out.println("Collection created successfully");</a:t>
            </a:r>
          </a:p>
          <a:p>
            <a:r>
              <a:rPr lang="en-US" altLang="zh-CN" dirty="0">
                <a:solidFill>
                  <a:prstClr val="black"/>
                </a:solidFill>
                <a:latin typeface="Times New Roman" pitchFamily="18" charset="0"/>
                <a:cs typeface="Times New Roman" pitchFamily="18" charset="0"/>
              </a:rPr>
              <a:t>      }catch(Exception e){</a:t>
            </a:r>
          </a:p>
          <a:p>
            <a:r>
              <a:rPr lang="en-US" altLang="zh-CN" dirty="0">
                <a:solidFill>
                  <a:prstClr val="black"/>
                </a:solidFill>
                <a:latin typeface="Times New Roman" pitchFamily="18" charset="0"/>
                <a:cs typeface="Times New Roman" pitchFamily="18" charset="0"/>
              </a:rPr>
              <a:t>	     </a:t>
            </a:r>
            <a:r>
              <a:rPr lang="en-US" altLang="zh-CN" dirty="0" err="1">
                <a:solidFill>
                  <a:prstClr val="black"/>
                </a:solidFill>
                <a:latin typeface="Times New Roman" pitchFamily="18" charset="0"/>
                <a:cs typeface="Times New Roman" pitchFamily="18" charset="0"/>
              </a:rPr>
              <a:t>System.err.println</a:t>
            </a:r>
            <a:r>
              <a:rPr lang="en-US" altLang="zh-CN" dirty="0">
                <a:solidFill>
                  <a:prstClr val="black"/>
                </a:solidFill>
                <a:latin typeface="Times New Roman" pitchFamily="18" charset="0"/>
                <a:cs typeface="Times New Roman" pitchFamily="18" charset="0"/>
              </a:rPr>
              <a:t>( </a:t>
            </a:r>
            <a:r>
              <a:rPr lang="en-US" altLang="zh-CN" dirty="0" err="1">
                <a:solidFill>
                  <a:prstClr val="black"/>
                </a:solidFill>
                <a:latin typeface="Times New Roman" pitchFamily="18" charset="0"/>
                <a:cs typeface="Times New Roman" pitchFamily="18" charset="0"/>
              </a:rPr>
              <a:t>e.getClass</a:t>
            </a:r>
            <a:r>
              <a:rPr lang="en-US" altLang="zh-CN" dirty="0">
                <a:solidFill>
                  <a:prstClr val="black"/>
                </a:solidFill>
                <a:latin typeface="Times New Roman" pitchFamily="18" charset="0"/>
                <a:cs typeface="Times New Roman" pitchFamily="18" charset="0"/>
              </a:rPr>
              <a:t>().</a:t>
            </a:r>
            <a:r>
              <a:rPr lang="en-US" altLang="zh-CN" dirty="0" err="1">
                <a:solidFill>
                  <a:prstClr val="black"/>
                </a:solidFill>
                <a:latin typeface="Times New Roman" pitchFamily="18" charset="0"/>
                <a:cs typeface="Times New Roman" pitchFamily="18" charset="0"/>
              </a:rPr>
              <a:t>getName</a:t>
            </a:r>
            <a:r>
              <a:rPr lang="en-US" altLang="zh-CN" dirty="0">
                <a:solidFill>
                  <a:prstClr val="black"/>
                </a:solidFill>
                <a:latin typeface="Times New Roman" pitchFamily="18" charset="0"/>
                <a:cs typeface="Times New Roman" pitchFamily="18" charset="0"/>
              </a:rPr>
              <a:t>() + ": " + </a:t>
            </a:r>
            <a:r>
              <a:rPr lang="en-US" altLang="zh-CN" dirty="0" err="1">
                <a:solidFill>
                  <a:prstClr val="black"/>
                </a:solidFill>
                <a:latin typeface="Times New Roman" pitchFamily="18" charset="0"/>
                <a:cs typeface="Times New Roman" pitchFamily="18" charset="0"/>
              </a:rPr>
              <a:t>e.getMessage</a:t>
            </a:r>
            <a:r>
              <a:rPr lang="en-US" altLang="zh-CN" dirty="0">
                <a:solidFill>
                  <a:prstClr val="black"/>
                </a:solidFill>
                <a:latin typeface="Times New Roman" pitchFamily="18" charset="0"/>
                <a:cs typeface="Times New Roman" pitchFamily="18" charset="0"/>
              </a:rPr>
              <a:t>() );}</a:t>
            </a:r>
          </a:p>
          <a:p>
            <a:r>
              <a:rPr lang="en-US" altLang="zh-CN" dirty="0">
                <a:solidFill>
                  <a:prstClr val="black"/>
                </a:solidFill>
                <a:latin typeface="Times New Roman" pitchFamily="18" charset="0"/>
                <a:cs typeface="Times New Roman" pitchFamily="18" charset="0"/>
              </a:rPr>
              <a:t>   }         }</a:t>
            </a:r>
            <a:endParaRPr lang="zh-CN" altLang="en-US"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01702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MongoDB</a:t>
            </a:r>
            <a:r>
              <a:rPr lang="zh-CN" altLang="en-US"/>
              <a:t>特点</a:t>
            </a:r>
            <a:endParaRPr lang="en-US" altLang="zh-CN"/>
          </a:p>
          <a:p>
            <a:pPr lvl="1"/>
            <a:r>
              <a:rPr lang="en-US" altLang="zh-CN"/>
              <a:t>4</a:t>
            </a:r>
            <a:r>
              <a:rPr lang="zh-CN" altLang="en-US"/>
              <a:t>、自动分片以支持云级别的伸缩性</a:t>
            </a:r>
            <a:endParaRPr lang="en-US" altLang="zh-CN"/>
          </a:p>
          <a:p>
            <a:pPr lvl="2">
              <a:buFont typeface="Wingdings" pitchFamily="2" charset="2"/>
              <a:buChar char="ü"/>
            </a:pPr>
            <a:r>
              <a:rPr lang="en-US" altLang="zh-CN"/>
              <a:t>	</a:t>
            </a:r>
            <a:r>
              <a:rPr lang="zh-CN" altLang="en-US"/>
              <a:t>水平扩展数据库集群，动态添加片（服务器）</a:t>
            </a:r>
            <a:endParaRPr lang="en-US" altLang="zh-CN"/>
          </a:p>
          <a:p>
            <a:pPr lvl="2">
              <a:buFont typeface="Wingdings" pitchFamily="2" charset="2"/>
              <a:buChar char="ü"/>
            </a:pPr>
            <a:r>
              <a:rPr lang="zh-CN" altLang="en-US"/>
              <a:t>保证存储的负载均衡</a:t>
            </a:r>
            <a:endParaRPr lang="en-US" altLang="zh-CN"/>
          </a:p>
          <a:p>
            <a:pPr lvl="1"/>
            <a:r>
              <a:rPr lang="en-US" altLang="zh-CN"/>
              <a:t>5</a:t>
            </a:r>
            <a:r>
              <a:rPr lang="zh-CN" altLang="en-US"/>
              <a:t>、可以通过网络访问</a:t>
            </a:r>
            <a:endParaRPr lang="en-US" altLang="zh-CN"/>
          </a:p>
          <a:p>
            <a:pPr lvl="2">
              <a:buFont typeface="Wingdings" pitchFamily="2" charset="2"/>
              <a:buChar char="ü"/>
            </a:pPr>
            <a:r>
              <a:rPr lang="zh-CN" altLang="en-US"/>
              <a:t>可以通过网络远程访问</a:t>
            </a:r>
            <a:r>
              <a:rPr lang="en-US" altLang="zh-CN"/>
              <a:t>MongoDB</a:t>
            </a:r>
            <a:r>
              <a:rPr lang="zh-CN" altLang="en-US"/>
              <a:t>数据库</a:t>
            </a:r>
            <a:endParaRPr lang="en-US" altLang="zh-CN"/>
          </a:p>
          <a:p>
            <a:pPr lvl="2">
              <a:buFont typeface="Wingdings" pitchFamily="2" charset="2"/>
              <a:buChar char="ü"/>
            </a:pPr>
            <a:endParaRPr lang="zh-CN" altLang="en-US"/>
          </a:p>
        </p:txBody>
      </p:sp>
      <p:sp>
        <p:nvSpPr>
          <p:cNvPr id="3" name="标题 2"/>
          <p:cNvSpPr>
            <a:spLocks noGrp="1"/>
          </p:cNvSpPr>
          <p:nvPr>
            <p:ph type="title"/>
          </p:nvPr>
        </p:nvSpPr>
        <p:spPr/>
        <p:txBody>
          <a:bodyPr/>
          <a:lstStyle/>
          <a:p>
            <a:r>
              <a:rPr lang="en-US" altLang="zh-CN"/>
              <a:t>4.1.2 MongoDB</a:t>
            </a:r>
            <a:r>
              <a:rPr lang="zh-CN" altLang="en-US"/>
              <a:t>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amond(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amond(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amond(in)">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diamond(in)">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diamond(in)">
                                      <p:cBhvr>
                                        <p:cTn id="3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圆角矩形 3"/>
          <p:cNvSpPr/>
          <p:nvPr/>
        </p:nvSpPr>
        <p:spPr>
          <a:xfrm>
            <a:off x="601216" y="260648"/>
            <a:ext cx="7859216" cy="86409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startAt="4"/>
            </a:pPr>
            <a:r>
              <a:rPr lang="zh-CN" altLang="en-US" sz="2000" dirty="0">
                <a:solidFill>
                  <a:prstClr val="black"/>
                </a:solidFill>
                <a:latin typeface="Times New Roman" pitchFamily="18" charset="0"/>
                <a:cs typeface="Times New Roman" pitchFamily="18" charset="0"/>
              </a:rPr>
              <a:t>插入文档</a:t>
            </a:r>
            <a:endParaRPr lang="en-US" altLang="zh-CN" sz="2000" dirty="0">
              <a:solidFill>
                <a:prstClr val="black"/>
              </a:solidFill>
              <a:latin typeface="Times New Roman" pitchFamily="18" charset="0"/>
              <a:cs typeface="Times New Roman" pitchFamily="18" charset="0"/>
            </a:endParaRPr>
          </a:p>
          <a:p>
            <a:r>
              <a:rPr lang="en-US" altLang="zh-CN" sz="2000" dirty="0">
                <a:solidFill>
                  <a:prstClr val="black"/>
                </a:solidFill>
                <a:latin typeface="Times New Roman" pitchFamily="18" charset="0"/>
                <a:cs typeface="Times New Roman" pitchFamily="18" charset="0"/>
              </a:rPr>
              <a:t>       </a:t>
            </a:r>
            <a:r>
              <a:rPr lang="zh-CN" altLang="en-US" sz="2000" dirty="0">
                <a:solidFill>
                  <a:prstClr val="black"/>
                </a:solidFill>
                <a:latin typeface="Times New Roman" pitchFamily="18" charset="0"/>
                <a:cs typeface="Times New Roman" pitchFamily="18" charset="0"/>
              </a:rPr>
              <a:t>可用</a:t>
            </a:r>
            <a:r>
              <a:rPr lang="en-US" altLang="zh-CN" sz="2000" dirty="0" err="1">
                <a:solidFill>
                  <a:prstClr val="black"/>
                </a:solidFill>
                <a:latin typeface="Times New Roman" pitchFamily="18" charset="0"/>
                <a:cs typeface="Times New Roman" pitchFamily="18" charset="0"/>
              </a:rPr>
              <a:t>com.mongodb.DBCollection</a:t>
            </a:r>
            <a:r>
              <a:rPr lang="zh-CN" altLang="en-US" sz="2000" dirty="0">
                <a:solidFill>
                  <a:prstClr val="black"/>
                </a:solidFill>
                <a:latin typeface="Times New Roman" pitchFamily="18" charset="0"/>
                <a:cs typeface="Times New Roman" pitchFamily="18" charset="0"/>
              </a:rPr>
              <a:t>类的 </a:t>
            </a:r>
            <a:r>
              <a:rPr lang="en-US" altLang="zh-CN" sz="2000" dirty="0">
                <a:solidFill>
                  <a:prstClr val="black"/>
                </a:solidFill>
                <a:latin typeface="Times New Roman" pitchFamily="18" charset="0"/>
                <a:cs typeface="Times New Roman" pitchFamily="18" charset="0"/>
              </a:rPr>
              <a:t>insert() </a:t>
            </a:r>
            <a:r>
              <a:rPr lang="zh-CN" altLang="en-US" sz="2000" dirty="0">
                <a:solidFill>
                  <a:prstClr val="black"/>
                </a:solidFill>
                <a:latin typeface="Times New Roman" pitchFamily="18" charset="0"/>
                <a:cs typeface="Times New Roman" pitchFamily="18" charset="0"/>
              </a:rPr>
              <a:t>方法来插入文档</a:t>
            </a:r>
            <a:endParaRPr lang="en-US" altLang="zh-CN" sz="2000" dirty="0">
              <a:solidFill>
                <a:prstClr val="black"/>
              </a:solidFill>
              <a:latin typeface="Times New Roman" pitchFamily="18" charset="0"/>
              <a:cs typeface="Times New Roman" pitchFamily="18" charset="0"/>
            </a:endParaRPr>
          </a:p>
        </p:txBody>
      </p:sp>
      <p:sp>
        <p:nvSpPr>
          <p:cNvPr id="5" name="矩形 5"/>
          <p:cNvSpPr>
            <a:spLocks noChangeArrowheads="1"/>
          </p:cNvSpPr>
          <p:nvPr/>
        </p:nvSpPr>
        <p:spPr bwMode="auto">
          <a:xfrm>
            <a:off x="597024" y="1196752"/>
            <a:ext cx="7863408" cy="5509200"/>
          </a:xfrm>
          <a:prstGeom prst="rect">
            <a:avLst/>
          </a:prstGeom>
          <a:solidFill>
            <a:schemeClr val="bg1">
              <a:lumMod val="95000"/>
            </a:schemeClr>
          </a:solidFill>
          <a:ln>
            <a:noFill/>
          </a:ln>
        </p:spPr>
        <p:txBody>
          <a:bodyPr wrap="square">
            <a:spAutoFit/>
          </a:bodyPr>
          <a:lstStyle/>
          <a:p>
            <a:r>
              <a:rPr lang="en-US" altLang="zh-CN" sz="1600" dirty="0">
                <a:solidFill>
                  <a:prstClr val="black"/>
                </a:solidFill>
                <a:latin typeface="Times New Roman" pitchFamily="18" charset="0"/>
                <a:cs typeface="Times New Roman" pitchFamily="18" charset="0"/>
              </a:rPr>
              <a:t>public class MongoDBJDBC{</a:t>
            </a:r>
          </a:p>
          <a:p>
            <a:r>
              <a:rPr lang="en-US" altLang="zh-CN" sz="1600" dirty="0">
                <a:solidFill>
                  <a:prstClr val="black"/>
                </a:solidFill>
                <a:latin typeface="Times New Roman" pitchFamily="18" charset="0"/>
                <a:cs typeface="Times New Roman" pitchFamily="18" charset="0"/>
              </a:rPr>
              <a:t>   public static void main( String args[] ){</a:t>
            </a:r>
          </a:p>
          <a:p>
            <a:r>
              <a:rPr lang="en-US" altLang="zh-CN" sz="1600" dirty="0">
                <a:solidFill>
                  <a:prstClr val="black"/>
                </a:solidFill>
                <a:latin typeface="Times New Roman" pitchFamily="18" charset="0"/>
                <a:cs typeface="Times New Roman" pitchFamily="18" charset="0"/>
              </a:rPr>
              <a:t>      try{   </a:t>
            </a:r>
          </a:p>
          <a:p>
            <a:r>
              <a:rPr lang="en-US" altLang="zh-CN" sz="1600" dirty="0">
                <a:solidFill>
                  <a:prstClr val="black"/>
                </a:solidFill>
                <a:latin typeface="Times New Roman" pitchFamily="18" charset="0"/>
                <a:cs typeface="Times New Roman" pitchFamily="18" charset="0"/>
              </a:rPr>
              <a:t>	 // </a:t>
            </a:r>
            <a:r>
              <a:rPr lang="zh-CN" altLang="en-US" sz="1600" dirty="0">
                <a:solidFill>
                  <a:prstClr val="black"/>
                </a:solidFill>
                <a:latin typeface="Times New Roman" pitchFamily="18" charset="0"/>
                <a:cs typeface="Times New Roman" pitchFamily="18" charset="0"/>
              </a:rPr>
              <a:t>连接到 </a:t>
            </a:r>
            <a:r>
              <a:rPr lang="en-US" altLang="zh-CN" sz="1600" dirty="0">
                <a:solidFill>
                  <a:prstClr val="black"/>
                </a:solidFill>
                <a:latin typeface="Times New Roman" pitchFamily="18" charset="0"/>
                <a:cs typeface="Times New Roman" pitchFamily="18" charset="0"/>
              </a:rPr>
              <a:t>mongodb </a:t>
            </a:r>
            <a:r>
              <a:rPr lang="zh-CN" altLang="en-US" sz="1600" dirty="0">
                <a:solidFill>
                  <a:prstClr val="black"/>
                </a:solidFill>
                <a:latin typeface="Times New Roman" pitchFamily="18" charset="0"/>
                <a:cs typeface="Times New Roman" pitchFamily="18" charset="0"/>
              </a:rPr>
              <a:t>服务</a:t>
            </a:r>
          </a:p>
          <a:p>
            <a:r>
              <a:rPr lang="zh-CN" altLang="en-US" sz="1600" dirty="0">
                <a:solidFill>
                  <a:prstClr val="black"/>
                </a:solidFill>
                <a:latin typeface="Times New Roman" pitchFamily="18" charset="0"/>
                <a:cs typeface="Times New Roman" pitchFamily="18" charset="0"/>
              </a:rPr>
              <a:t>         </a:t>
            </a:r>
            <a:r>
              <a:rPr lang="en-US" altLang="zh-CN" sz="1600" dirty="0">
                <a:solidFill>
                  <a:prstClr val="black"/>
                </a:solidFill>
                <a:latin typeface="Times New Roman" pitchFamily="18" charset="0"/>
                <a:cs typeface="Times New Roman" pitchFamily="18" charset="0"/>
              </a:rPr>
              <a:t>MongoClient </a:t>
            </a:r>
            <a:r>
              <a:rPr lang="en-US" altLang="zh-CN" sz="1600" dirty="0" err="1">
                <a:solidFill>
                  <a:prstClr val="black"/>
                </a:solidFill>
                <a:latin typeface="Times New Roman" pitchFamily="18" charset="0"/>
                <a:cs typeface="Times New Roman" pitchFamily="18" charset="0"/>
              </a:rPr>
              <a:t>mongoClient</a:t>
            </a:r>
            <a:r>
              <a:rPr lang="en-US" altLang="zh-CN" sz="1600" dirty="0">
                <a:solidFill>
                  <a:prstClr val="black"/>
                </a:solidFill>
                <a:latin typeface="Times New Roman" pitchFamily="18" charset="0"/>
                <a:cs typeface="Times New Roman" pitchFamily="18" charset="0"/>
              </a:rPr>
              <a:t> = new MongoClient( "localhost" , 27017 );</a:t>
            </a:r>
          </a:p>
          <a:p>
            <a:r>
              <a:rPr lang="en-US" altLang="zh-CN" sz="1600" dirty="0">
                <a:solidFill>
                  <a:prstClr val="black"/>
                </a:solidFill>
                <a:latin typeface="Times New Roman" pitchFamily="18" charset="0"/>
                <a:cs typeface="Times New Roman" pitchFamily="18" charset="0"/>
              </a:rPr>
              <a:t>         // </a:t>
            </a:r>
            <a:r>
              <a:rPr lang="zh-CN" altLang="en-US" sz="1600" dirty="0">
                <a:solidFill>
                  <a:prstClr val="black"/>
                </a:solidFill>
                <a:latin typeface="Times New Roman" pitchFamily="18" charset="0"/>
                <a:cs typeface="Times New Roman" pitchFamily="18" charset="0"/>
              </a:rPr>
              <a:t>连接到数据库</a:t>
            </a:r>
          </a:p>
          <a:p>
            <a:r>
              <a:rPr lang="zh-CN" altLang="en-US" sz="1600" dirty="0">
                <a:solidFill>
                  <a:prstClr val="black"/>
                </a:solidFill>
                <a:latin typeface="Times New Roman" pitchFamily="18" charset="0"/>
                <a:cs typeface="Times New Roman" pitchFamily="18" charset="0"/>
              </a:rPr>
              <a:t>         </a:t>
            </a:r>
            <a:r>
              <a:rPr lang="en-US" altLang="zh-CN" sz="1600" dirty="0">
                <a:solidFill>
                  <a:prstClr val="black"/>
                </a:solidFill>
                <a:latin typeface="Times New Roman" pitchFamily="18" charset="0"/>
                <a:cs typeface="Times New Roman" pitchFamily="18" charset="0"/>
              </a:rPr>
              <a:t>DB </a:t>
            </a:r>
            <a:r>
              <a:rPr lang="en-US" altLang="zh-CN" sz="1600" dirty="0" err="1">
                <a:solidFill>
                  <a:prstClr val="black"/>
                </a:solidFill>
                <a:latin typeface="Times New Roman" pitchFamily="18" charset="0"/>
                <a:cs typeface="Times New Roman" pitchFamily="18" charset="0"/>
              </a:rPr>
              <a:t>db</a:t>
            </a:r>
            <a:r>
              <a:rPr lang="en-US" altLang="zh-CN" sz="1600" dirty="0">
                <a:solidFill>
                  <a:prstClr val="black"/>
                </a:solidFill>
                <a:latin typeface="Times New Roman" pitchFamily="18" charset="0"/>
                <a:cs typeface="Times New Roman" pitchFamily="18" charset="0"/>
              </a:rPr>
              <a:t> = mongoClient.getDB( "test" );</a:t>
            </a:r>
          </a:p>
          <a:p>
            <a:r>
              <a:rPr lang="en-US" altLang="zh-CN" sz="1600" dirty="0">
                <a:solidFill>
                  <a:prstClr val="black"/>
                </a:solidFill>
                <a:latin typeface="Times New Roman" pitchFamily="18" charset="0"/>
                <a:cs typeface="Times New Roman" pitchFamily="18" charset="0"/>
              </a:rPr>
              <a:t>	 System.out.println("Connect to database successfully");</a:t>
            </a:r>
          </a:p>
          <a:p>
            <a:r>
              <a:rPr lang="en-US" altLang="zh-CN" sz="1600" dirty="0">
                <a:solidFill>
                  <a:prstClr val="black"/>
                </a:solidFill>
                <a:latin typeface="Times New Roman" pitchFamily="18" charset="0"/>
                <a:cs typeface="Times New Roman" pitchFamily="18" charset="0"/>
              </a:rPr>
              <a:t>         </a:t>
            </a:r>
            <a:r>
              <a:rPr lang="en-US" altLang="zh-CN" sz="1600" dirty="0" err="1">
                <a:solidFill>
                  <a:prstClr val="black"/>
                </a:solidFill>
                <a:latin typeface="Times New Roman" pitchFamily="18" charset="0"/>
                <a:cs typeface="Times New Roman" pitchFamily="18" charset="0"/>
              </a:rPr>
              <a:t>boolean</a:t>
            </a:r>
            <a:r>
              <a:rPr lang="en-US" altLang="zh-CN" sz="1600" dirty="0">
                <a:solidFill>
                  <a:prstClr val="black"/>
                </a:solidFill>
                <a:latin typeface="Times New Roman" pitchFamily="18" charset="0"/>
                <a:cs typeface="Times New Roman" pitchFamily="18" charset="0"/>
              </a:rPr>
              <a:t> auth = db.authenticate(</a:t>
            </a:r>
            <a:r>
              <a:rPr lang="en-US" altLang="zh-CN" sz="1600" dirty="0" err="1">
                <a:solidFill>
                  <a:prstClr val="black"/>
                </a:solidFill>
                <a:latin typeface="Times New Roman" pitchFamily="18" charset="0"/>
                <a:cs typeface="Times New Roman" pitchFamily="18" charset="0"/>
              </a:rPr>
              <a:t>myUserName</a:t>
            </a:r>
            <a:r>
              <a:rPr lang="en-US" altLang="zh-CN" sz="1600" dirty="0">
                <a:solidFill>
                  <a:prstClr val="black"/>
                </a:solidFill>
                <a:latin typeface="Times New Roman" pitchFamily="18" charset="0"/>
                <a:cs typeface="Times New Roman" pitchFamily="18" charset="0"/>
              </a:rPr>
              <a:t>, myPassword);</a:t>
            </a:r>
          </a:p>
          <a:p>
            <a:r>
              <a:rPr lang="en-US" altLang="zh-CN" sz="1600" dirty="0">
                <a:solidFill>
                  <a:prstClr val="black"/>
                </a:solidFill>
                <a:latin typeface="Times New Roman" pitchFamily="18" charset="0"/>
                <a:cs typeface="Times New Roman" pitchFamily="18" charset="0"/>
              </a:rPr>
              <a:t>	 System.out.println("Authentication: "+auth);         </a:t>
            </a:r>
          </a:p>
          <a:p>
            <a:r>
              <a:rPr lang="en-US" altLang="zh-CN" sz="1600" dirty="0">
                <a:solidFill>
                  <a:prstClr val="black"/>
                </a:solidFill>
                <a:latin typeface="Times New Roman" pitchFamily="18" charset="0"/>
                <a:cs typeface="Times New Roman" pitchFamily="18" charset="0"/>
              </a:rPr>
              <a:t>         </a:t>
            </a:r>
            <a:r>
              <a:rPr lang="en-US" altLang="zh-CN" sz="1600" dirty="0" err="1">
                <a:solidFill>
                  <a:prstClr val="black"/>
                </a:solidFill>
                <a:latin typeface="Times New Roman" pitchFamily="18" charset="0"/>
                <a:cs typeface="Times New Roman" pitchFamily="18" charset="0"/>
              </a:rPr>
              <a:t>DBCollection</a:t>
            </a:r>
            <a:r>
              <a:rPr lang="en-US" altLang="zh-CN" sz="1600" dirty="0">
                <a:solidFill>
                  <a:prstClr val="black"/>
                </a:solidFill>
                <a:latin typeface="Times New Roman" pitchFamily="18" charset="0"/>
                <a:cs typeface="Times New Roman" pitchFamily="18" charset="0"/>
              </a:rPr>
              <a:t> </a:t>
            </a:r>
            <a:r>
              <a:rPr lang="en-US" altLang="zh-CN" sz="1600" dirty="0" err="1">
                <a:solidFill>
                  <a:prstClr val="black"/>
                </a:solidFill>
                <a:latin typeface="Times New Roman" pitchFamily="18" charset="0"/>
                <a:cs typeface="Times New Roman" pitchFamily="18" charset="0"/>
              </a:rPr>
              <a:t>coll</a:t>
            </a:r>
            <a:r>
              <a:rPr lang="en-US" altLang="zh-CN" sz="1600" dirty="0">
                <a:solidFill>
                  <a:prstClr val="black"/>
                </a:solidFill>
                <a:latin typeface="Times New Roman" pitchFamily="18" charset="0"/>
                <a:cs typeface="Times New Roman" pitchFamily="18" charset="0"/>
              </a:rPr>
              <a:t> = </a:t>
            </a:r>
            <a:r>
              <a:rPr lang="en-US" altLang="zh-CN" sz="1600" dirty="0" err="1">
                <a:solidFill>
                  <a:prstClr val="black"/>
                </a:solidFill>
                <a:latin typeface="Times New Roman" pitchFamily="18" charset="0"/>
                <a:cs typeface="Times New Roman" pitchFamily="18" charset="0"/>
              </a:rPr>
              <a:t>db.getCollection</a:t>
            </a:r>
            <a:r>
              <a:rPr lang="en-US" altLang="zh-CN" sz="1600" dirty="0">
                <a:solidFill>
                  <a:prstClr val="black"/>
                </a:solidFill>
                <a:latin typeface="Times New Roman" pitchFamily="18" charset="0"/>
                <a:cs typeface="Times New Roman" pitchFamily="18" charset="0"/>
              </a:rPr>
              <a:t>("</a:t>
            </a:r>
            <a:r>
              <a:rPr lang="en-US" altLang="zh-CN" sz="1600" dirty="0" err="1">
                <a:solidFill>
                  <a:prstClr val="black"/>
                </a:solidFill>
                <a:latin typeface="Times New Roman" pitchFamily="18" charset="0"/>
                <a:cs typeface="Times New Roman" pitchFamily="18" charset="0"/>
              </a:rPr>
              <a:t>mycol</a:t>
            </a:r>
            <a:r>
              <a:rPr lang="en-US" altLang="zh-CN" sz="1600" dirty="0">
                <a:solidFill>
                  <a:prstClr val="black"/>
                </a:solidFill>
                <a:latin typeface="Times New Roman" pitchFamily="18" charset="0"/>
                <a:cs typeface="Times New Roman" pitchFamily="18" charset="0"/>
              </a:rPr>
              <a:t>");</a:t>
            </a:r>
          </a:p>
          <a:p>
            <a:r>
              <a:rPr lang="en-US" altLang="zh-CN" sz="1600" dirty="0">
                <a:solidFill>
                  <a:prstClr val="black"/>
                </a:solidFill>
                <a:latin typeface="Times New Roman" pitchFamily="18" charset="0"/>
                <a:cs typeface="Times New Roman" pitchFamily="18" charset="0"/>
              </a:rPr>
              <a:t>         System.out.println("Collection </a:t>
            </a:r>
            <a:r>
              <a:rPr lang="en-US" altLang="zh-CN" sz="1600" dirty="0" err="1">
                <a:solidFill>
                  <a:prstClr val="black"/>
                </a:solidFill>
                <a:latin typeface="Times New Roman" pitchFamily="18" charset="0"/>
                <a:cs typeface="Times New Roman" pitchFamily="18" charset="0"/>
              </a:rPr>
              <a:t>mycol</a:t>
            </a:r>
            <a:r>
              <a:rPr lang="en-US" altLang="zh-CN" sz="1600" dirty="0">
                <a:solidFill>
                  <a:prstClr val="black"/>
                </a:solidFill>
                <a:latin typeface="Times New Roman" pitchFamily="18" charset="0"/>
                <a:cs typeface="Times New Roman" pitchFamily="18" charset="0"/>
              </a:rPr>
              <a:t> selected successfully");</a:t>
            </a:r>
          </a:p>
          <a:p>
            <a:r>
              <a:rPr lang="en-US" altLang="zh-CN" sz="1600" b="1" dirty="0">
                <a:solidFill>
                  <a:prstClr val="black"/>
                </a:solidFill>
                <a:latin typeface="Times New Roman" pitchFamily="18" charset="0"/>
                <a:cs typeface="Times New Roman" pitchFamily="18" charset="0"/>
              </a:rPr>
              <a:t>         </a:t>
            </a:r>
            <a:r>
              <a:rPr lang="en-US" altLang="zh-CN" sz="1600" b="1" dirty="0" err="1">
                <a:solidFill>
                  <a:srgbClr val="FF0000"/>
                </a:solidFill>
                <a:latin typeface="Times New Roman" pitchFamily="18" charset="0"/>
                <a:cs typeface="Times New Roman" pitchFamily="18" charset="0"/>
              </a:rPr>
              <a:t>BasicDBObject</a:t>
            </a:r>
            <a:r>
              <a:rPr lang="en-US" altLang="zh-CN" sz="1600" b="1" dirty="0">
                <a:solidFill>
                  <a:srgbClr val="FF0000"/>
                </a:solidFill>
                <a:latin typeface="Times New Roman" pitchFamily="18" charset="0"/>
                <a:cs typeface="Times New Roman" pitchFamily="18" charset="0"/>
              </a:rPr>
              <a:t> doc = new </a:t>
            </a:r>
            <a:r>
              <a:rPr lang="en-US" altLang="zh-CN" sz="1600" b="1" dirty="0" err="1">
                <a:solidFill>
                  <a:srgbClr val="FF0000"/>
                </a:solidFill>
                <a:latin typeface="Times New Roman" pitchFamily="18" charset="0"/>
                <a:cs typeface="Times New Roman" pitchFamily="18" charset="0"/>
              </a:rPr>
              <a:t>BasicDBObject</a:t>
            </a:r>
            <a:r>
              <a:rPr lang="en-US" altLang="zh-CN" sz="1600" b="1" dirty="0">
                <a:solidFill>
                  <a:srgbClr val="FF0000"/>
                </a:solidFill>
                <a:latin typeface="Times New Roman" pitchFamily="18" charset="0"/>
                <a:cs typeface="Times New Roman" pitchFamily="18" charset="0"/>
              </a:rPr>
              <a:t>("title", "</a:t>
            </a:r>
            <a:r>
              <a:rPr lang="en-US" altLang="zh-CN" sz="1600" b="1" dirty="0" err="1">
                <a:solidFill>
                  <a:srgbClr val="FF0000"/>
                </a:solidFill>
                <a:latin typeface="Times New Roman" pitchFamily="18" charset="0"/>
                <a:cs typeface="Times New Roman" pitchFamily="18" charset="0"/>
              </a:rPr>
              <a:t>MongoDB</a:t>
            </a:r>
            <a:r>
              <a:rPr lang="en-US" altLang="zh-CN" sz="1600" b="1" dirty="0">
                <a:solidFill>
                  <a:srgbClr val="FF0000"/>
                </a:solidFill>
                <a:latin typeface="Times New Roman" pitchFamily="18" charset="0"/>
                <a:cs typeface="Times New Roman" pitchFamily="18" charset="0"/>
              </a:rPr>
              <a:t>").</a:t>
            </a:r>
          </a:p>
          <a:p>
            <a:r>
              <a:rPr lang="en-US" altLang="zh-CN" sz="1600" b="1" dirty="0">
                <a:solidFill>
                  <a:srgbClr val="FF0000"/>
                </a:solidFill>
                <a:latin typeface="Times New Roman" pitchFamily="18" charset="0"/>
                <a:cs typeface="Times New Roman" pitchFamily="18" charset="0"/>
              </a:rPr>
              <a:t>            append("description", "database").</a:t>
            </a:r>
          </a:p>
          <a:p>
            <a:r>
              <a:rPr lang="en-US" altLang="zh-CN" sz="1600" b="1" dirty="0">
                <a:solidFill>
                  <a:srgbClr val="FF0000"/>
                </a:solidFill>
                <a:latin typeface="Times New Roman" pitchFamily="18" charset="0"/>
                <a:cs typeface="Times New Roman" pitchFamily="18" charset="0"/>
              </a:rPr>
              <a:t>            append("likes", 100).</a:t>
            </a:r>
          </a:p>
          <a:p>
            <a:r>
              <a:rPr lang="en-US" altLang="zh-CN" sz="1600" b="1" dirty="0">
                <a:solidFill>
                  <a:srgbClr val="FF0000"/>
                </a:solidFill>
                <a:latin typeface="Times New Roman" pitchFamily="18" charset="0"/>
                <a:cs typeface="Times New Roman" pitchFamily="18" charset="0"/>
              </a:rPr>
              <a:t>            append("</a:t>
            </a:r>
            <a:r>
              <a:rPr lang="en-US" altLang="zh-CN" sz="1600" b="1" dirty="0" err="1">
                <a:solidFill>
                  <a:srgbClr val="FF0000"/>
                </a:solidFill>
                <a:latin typeface="Times New Roman" pitchFamily="18" charset="0"/>
                <a:cs typeface="Times New Roman" pitchFamily="18" charset="0"/>
              </a:rPr>
              <a:t>url</a:t>
            </a:r>
            <a:r>
              <a:rPr lang="en-US" altLang="zh-CN" sz="1600" b="1" dirty="0">
                <a:solidFill>
                  <a:srgbClr val="FF0000"/>
                </a:solidFill>
                <a:latin typeface="Times New Roman" pitchFamily="18" charset="0"/>
                <a:cs typeface="Times New Roman" pitchFamily="18" charset="0"/>
              </a:rPr>
              <a:t>", "http://www.w3cschool.cc/mongodb/").</a:t>
            </a:r>
          </a:p>
          <a:p>
            <a:r>
              <a:rPr lang="en-US" altLang="zh-CN" sz="1600" b="1" dirty="0">
                <a:solidFill>
                  <a:srgbClr val="FF0000"/>
                </a:solidFill>
                <a:latin typeface="Times New Roman" pitchFamily="18" charset="0"/>
                <a:cs typeface="Times New Roman" pitchFamily="18" charset="0"/>
              </a:rPr>
              <a:t>            append("by", "w3cschool.cc");</a:t>
            </a:r>
          </a:p>
          <a:p>
            <a:r>
              <a:rPr lang="en-US" altLang="zh-CN" sz="1600" b="1" dirty="0">
                <a:solidFill>
                  <a:srgbClr val="FF0000"/>
                </a:solidFill>
                <a:latin typeface="Times New Roman" pitchFamily="18" charset="0"/>
                <a:cs typeface="Times New Roman" pitchFamily="18" charset="0"/>
              </a:rPr>
              <a:t>            </a:t>
            </a:r>
            <a:r>
              <a:rPr lang="en-US" altLang="zh-CN" sz="1600" b="1" dirty="0" err="1">
                <a:solidFill>
                  <a:srgbClr val="FF0000"/>
                </a:solidFill>
                <a:latin typeface="Times New Roman" pitchFamily="18" charset="0"/>
                <a:cs typeface="Times New Roman" pitchFamily="18" charset="0"/>
              </a:rPr>
              <a:t>coll.insert</a:t>
            </a:r>
            <a:r>
              <a:rPr lang="en-US" altLang="zh-CN" sz="1600" b="1" dirty="0">
                <a:solidFill>
                  <a:srgbClr val="FF0000"/>
                </a:solidFill>
                <a:latin typeface="Times New Roman" pitchFamily="18" charset="0"/>
                <a:cs typeface="Times New Roman" pitchFamily="18" charset="0"/>
              </a:rPr>
              <a:t>(doc);</a:t>
            </a:r>
          </a:p>
          <a:p>
            <a:r>
              <a:rPr lang="en-US" altLang="zh-CN" sz="1600" dirty="0">
                <a:solidFill>
                  <a:prstClr val="black"/>
                </a:solidFill>
                <a:latin typeface="Times New Roman" pitchFamily="18" charset="0"/>
                <a:cs typeface="Times New Roman" pitchFamily="18" charset="0"/>
              </a:rPr>
              <a:t>         System.out.println("Document inserted successfully");</a:t>
            </a:r>
          </a:p>
          <a:p>
            <a:r>
              <a:rPr lang="en-US" altLang="zh-CN" sz="1600" dirty="0">
                <a:solidFill>
                  <a:prstClr val="black"/>
                </a:solidFill>
                <a:latin typeface="Times New Roman" pitchFamily="18" charset="0"/>
                <a:cs typeface="Times New Roman" pitchFamily="18" charset="0"/>
              </a:rPr>
              <a:t>      }catch(Exception e){</a:t>
            </a:r>
          </a:p>
          <a:p>
            <a:r>
              <a:rPr lang="en-US" altLang="zh-CN" sz="1600" dirty="0">
                <a:solidFill>
                  <a:prstClr val="black"/>
                </a:solidFill>
                <a:latin typeface="Times New Roman" pitchFamily="18" charset="0"/>
                <a:cs typeface="Times New Roman" pitchFamily="18" charset="0"/>
              </a:rPr>
              <a:t>	     </a:t>
            </a:r>
            <a:r>
              <a:rPr lang="en-US" altLang="zh-CN" sz="1600" dirty="0" err="1">
                <a:solidFill>
                  <a:prstClr val="black"/>
                </a:solidFill>
                <a:latin typeface="Times New Roman" pitchFamily="18" charset="0"/>
                <a:cs typeface="Times New Roman" pitchFamily="18" charset="0"/>
              </a:rPr>
              <a:t>System.err.println</a:t>
            </a:r>
            <a:r>
              <a:rPr lang="en-US" altLang="zh-CN" sz="1600" dirty="0">
                <a:solidFill>
                  <a:prstClr val="black"/>
                </a:solidFill>
                <a:latin typeface="Times New Roman" pitchFamily="18" charset="0"/>
                <a:cs typeface="Times New Roman" pitchFamily="18" charset="0"/>
              </a:rPr>
              <a:t>( </a:t>
            </a:r>
            <a:r>
              <a:rPr lang="en-US" altLang="zh-CN" sz="1600" dirty="0" err="1">
                <a:solidFill>
                  <a:prstClr val="black"/>
                </a:solidFill>
                <a:latin typeface="Times New Roman" pitchFamily="18" charset="0"/>
                <a:cs typeface="Times New Roman" pitchFamily="18" charset="0"/>
              </a:rPr>
              <a:t>e.getClass</a:t>
            </a:r>
            <a:r>
              <a:rPr lang="en-US" altLang="zh-CN" sz="1600" dirty="0">
                <a:solidFill>
                  <a:prstClr val="black"/>
                </a:solidFill>
                <a:latin typeface="Times New Roman" pitchFamily="18" charset="0"/>
                <a:cs typeface="Times New Roman" pitchFamily="18" charset="0"/>
              </a:rPr>
              <a:t>().</a:t>
            </a:r>
            <a:r>
              <a:rPr lang="en-US" altLang="zh-CN" sz="1600" dirty="0" err="1">
                <a:solidFill>
                  <a:prstClr val="black"/>
                </a:solidFill>
                <a:latin typeface="Times New Roman" pitchFamily="18" charset="0"/>
                <a:cs typeface="Times New Roman" pitchFamily="18" charset="0"/>
              </a:rPr>
              <a:t>getName</a:t>
            </a:r>
            <a:r>
              <a:rPr lang="en-US" altLang="zh-CN" sz="1600" dirty="0">
                <a:solidFill>
                  <a:prstClr val="black"/>
                </a:solidFill>
                <a:latin typeface="Times New Roman" pitchFamily="18" charset="0"/>
                <a:cs typeface="Times New Roman" pitchFamily="18" charset="0"/>
              </a:rPr>
              <a:t>() + ": " + </a:t>
            </a:r>
            <a:r>
              <a:rPr lang="en-US" altLang="zh-CN" sz="1600" dirty="0" err="1">
                <a:solidFill>
                  <a:prstClr val="black"/>
                </a:solidFill>
                <a:latin typeface="Times New Roman" pitchFamily="18" charset="0"/>
                <a:cs typeface="Times New Roman" pitchFamily="18" charset="0"/>
              </a:rPr>
              <a:t>e.getMessage</a:t>
            </a:r>
            <a:r>
              <a:rPr lang="en-US" altLang="zh-CN" sz="1600" dirty="0">
                <a:solidFill>
                  <a:prstClr val="black"/>
                </a:solidFill>
                <a:latin typeface="Times New Roman" pitchFamily="18" charset="0"/>
                <a:cs typeface="Times New Roman" pitchFamily="18" charset="0"/>
              </a:rPr>
              <a:t>() );}</a:t>
            </a:r>
          </a:p>
          <a:p>
            <a:r>
              <a:rPr lang="en-US" altLang="zh-CN" sz="1600" dirty="0">
                <a:solidFill>
                  <a:prstClr val="black"/>
                </a:solidFill>
                <a:latin typeface="Times New Roman" pitchFamily="18" charset="0"/>
                <a:cs typeface="Times New Roman" pitchFamily="18" charset="0"/>
              </a:rPr>
              <a:t>   }     }</a:t>
            </a:r>
            <a:endParaRPr lang="zh-CN" altLang="en-US" sz="16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0306721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fontScale="92500" lnSpcReduction="20000"/>
          </a:bodyPr>
          <a:lstStyle/>
          <a:p>
            <a:r>
              <a:rPr lang="zh-CN" altLang="en-US"/>
              <a:t>本章内容</a:t>
            </a:r>
            <a:endParaRPr lang="en-US" altLang="zh-CN"/>
          </a:p>
          <a:p>
            <a:pPr lvl="1"/>
            <a:r>
              <a:rPr lang="zh-CN" altLang="en-US"/>
              <a:t>	</a:t>
            </a:r>
            <a:r>
              <a:rPr lang="en-US" altLang="zh-CN"/>
              <a:t>4.1 MongoDB</a:t>
            </a:r>
            <a:r>
              <a:rPr lang="zh-CN" altLang="en-US"/>
              <a:t>简介</a:t>
            </a:r>
          </a:p>
          <a:p>
            <a:pPr lvl="1"/>
            <a:r>
              <a:rPr lang="zh-CN" altLang="en-US"/>
              <a:t>		</a:t>
            </a:r>
            <a:r>
              <a:rPr lang="en-US" altLang="zh-CN"/>
              <a:t>4.1.1 MongoDB</a:t>
            </a:r>
            <a:r>
              <a:rPr lang="zh-CN" altLang="en-US"/>
              <a:t>的起源</a:t>
            </a:r>
          </a:p>
          <a:p>
            <a:pPr lvl="1"/>
            <a:r>
              <a:rPr lang="zh-CN" altLang="en-US"/>
              <a:t>		</a:t>
            </a:r>
            <a:r>
              <a:rPr lang="en-US" altLang="zh-CN"/>
              <a:t>4.1.2 MongoDB</a:t>
            </a:r>
            <a:r>
              <a:rPr lang="zh-CN" altLang="en-US"/>
              <a:t>的特点</a:t>
            </a:r>
            <a:endParaRPr lang="en-US" altLang="zh-CN"/>
          </a:p>
          <a:p>
            <a:pPr lvl="1"/>
            <a:r>
              <a:rPr lang="en-US" altLang="zh-CN"/>
              <a:t>		4.1.3 MongoDB</a:t>
            </a:r>
            <a:r>
              <a:rPr lang="zh-CN" altLang="en-US"/>
              <a:t>适用场景</a:t>
            </a:r>
          </a:p>
          <a:p>
            <a:pPr lvl="1"/>
            <a:r>
              <a:rPr lang="zh-CN" altLang="en-US"/>
              <a:t>	</a:t>
            </a:r>
            <a:r>
              <a:rPr lang="en-US" altLang="zh-CN"/>
              <a:t>4.2 MongoDB</a:t>
            </a:r>
            <a:r>
              <a:rPr lang="zh-CN" altLang="en-US"/>
              <a:t>的安装</a:t>
            </a:r>
          </a:p>
          <a:p>
            <a:pPr lvl="1"/>
            <a:r>
              <a:rPr lang="zh-CN" altLang="en-US"/>
              <a:t>	</a:t>
            </a:r>
            <a:r>
              <a:rPr lang="en-US" altLang="zh-CN"/>
              <a:t>4.3 MongoDB</a:t>
            </a:r>
            <a:r>
              <a:rPr lang="zh-CN" altLang="en-US"/>
              <a:t>的概念介绍</a:t>
            </a:r>
          </a:p>
          <a:p>
            <a:pPr lvl="1"/>
            <a:r>
              <a:rPr lang="zh-CN" altLang="en-US"/>
              <a:t>		</a:t>
            </a:r>
            <a:r>
              <a:rPr lang="en-US" altLang="zh-CN"/>
              <a:t>4.3.1 </a:t>
            </a:r>
            <a:r>
              <a:rPr lang="zh-CN" altLang="en-US"/>
              <a:t>文档</a:t>
            </a:r>
          </a:p>
          <a:p>
            <a:pPr lvl="1"/>
            <a:r>
              <a:rPr lang="zh-CN" altLang="en-US"/>
              <a:t>		</a:t>
            </a:r>
            <a:r>
              <a:rPr lang="en-US" altLang="zh-CN"/>
              <a:t>4.3.2 </a:t>
            </a:r>
            <a:r>
              <a:rPr lang="zh-CN" altLang="en-US"/>
              <a:t>集合</a:t>
            </a:r>
          </a:p>
          <a:p>
            <a:pPr lvl="1"/>
            <a:r>
              <a:rPr lang="zh-CN" altLang="en-US"/>
              <a:t>		</a:t>
            </a:r>
            <a:r>
              <a:rPr lang="en-US" altLang="zh-CN"/>
              <a:t>4.3.3 </a:t>
            </a:r>
            <a:r>
              <a:rPr lang="zh-CN" altLang="en-US"/>
              <a:t>数据库</a:t>
            </a:r>
          </a:p>
          <a:p>
            <a:pPr lvl="1"/>
            <a:endParaRPr lang="en-US" altLang="zh-CN"/>
          </a:p>
          <a:p>
            <a:endParaRPr lang="zh-CN" altLang="en-US"/>
          </a:p>
        </p:txBody>
      </p:sp>
      <p:sp>
        <p:nvSpPr>
          <p:cNvPr id="3" name="标题 2"/>
          <p:cNvSpPr>
            <a:spLocks noGrp="1"/>
          </p:cNvSpPr>
          <p:nvPr>
            <p:ph type="title"/>
          </p:nvPr>
        </p:nvSpPr>
        <p:spPr/>
        <p:txBody>
          <a:bodyPr/>
          <a:lstStyle/>
          <a:p>
            <a:r>
              <a:rPr lang="zh-CN" altLang="en-US"/>
              <a:t>总结</a:t>
            </a:r>
          </a:p>
        </p:txBody>
      </p:sp>
    </p:spTree>
    <p:extLst>
      <p:ext uri="{BB962C8B-B14F-4D97-AF65-F5344CB8AC3E}">
        <p14:creationId xmlns:p14="http://schemas.microsoft.com/office/powerpoint/2010/main" val="33756897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a:t>	</a:t>
            </a:r>
            <a:r>
              <a:rPr lang="en-US" altLang="zh-CN"/>
              <a:t>4.4 MongoDB</a:t>
            </a:r>
            <a:r>
              <a:rPr lang="zh-CN" altLang="en-US"/>
              <a:t>常用命令介绍</a:t>
            </a:r>
          </a:p>
          <a:p>
            <a:pPr lvl="1"/>
            <a:r>
              <a:rPr lang="zh-CN" altLang="en-US"/>
              <a:t>	</a:t>
            </a:r>
            <a:r>
              <a:rPr lang="en-US" altLang="zh-CN"/>
              <a:t>4.5 </a:t>
            </a:r>
            <a:r>
              <a:rPr lang="zh-CN" altLang="en-US"/>
              <a:t>集合文档基本操作</a:t>
            </a:r>
          </a:p>
          <a:p>
            <a:pPr lvl="1"/>
            <a:r>
              <a:rPr lang="zh-CN" altLang="en-US"/>
              <a:t>		</a:t>
            </a:r>
            <a:r>
              <a:rPr lang="en-US" altLang="zh-CN"/>
              <a:t>4.5.1 </a:t>
            </a:r>
            <a:r>
              <a:rPr lang="zh-CN" altLang="en-US"/>
              <a:t>插入</a:t>
            </a:r>
          </a:p>
          <a:p>
            <a:pPr lvl="1"/>
            <a:r>
              <a:rPr lang="zh-CN" altLang="en-US"/>
              <a:t>		</a:t>
            </a:r>
            <a:r>
              <a:rPr lang="en-US" altLang="zh-CN"/>
              <a:t>4.5.2 </a:t>
            </a:r>
            <a:r>
              <a:rPr lang="zh-CN" altLang="en-US"/>
              <a:t>查找</a:t>
            </a:r>
          </a:p>
          <a:p>
            <a:pPr lvl="1"/>
            <a:r>
              <a:rPr lang="zh-CN" altLang="en-US"/>
              <a:t>		</a:t>
            </a:r>
            <a:r>
              <a:rPr lang="en-US" altLang="zh-CN"/>
              <a:t>4.5.4 </a:t>
            </a:r>
            <a:r>
              <a:rPr lang="zh-CN" altLang="en-US"/>
              <a:t>更新</a:t>
            </a:r>
          </a:p>
          <a:p>
            <a:pPr lvl="1"/>
            <a:r>
              <a:rPr lang="zh-CN" altLang="en-US"/>
              <a:t>		</a:t>
            </a:r>
            <a:r>
              <a:rPr lang="en-US" altLang="zh-CN"/>
              <a:t>4.5.5 </a:t>
            </a:r>
            <a:r>
              <a:rPr lang="zh-CN" altLang="en-US"/>
              <a:t>删除</a:t>
            </a:r>
          </a:p>
          <a:p>
            <a:pPr lvl="1"/>
            <a:r>
              <a:rPr lang="zh-CN" altLang="en-US"/>
              <a:t>	</a:t>
            </a:r>
            <a:r>
              <a:rPr lang="en-US" altLang="zh-CN"/>
              <a:t>4.6 </a:t>
            </a:r>
            <a:r>
              <a:rPr lang="zh-CN" altLang="en-US"/>
              <a:t>使用</a:t>
            </a:r>
            <a:r>
              <a:rPr lang="en-US" altLang="zh-CN"/>
              <a:t>Java</a:t>
            </a:r>
            <a:r>
              <a:rPr lang="zh-CN" altLang="en-US"/>
              <a:t>程序访问</a:t>
            </a:r>
            <a:r>
              <a:rPr lang="en-US" altLang="zh-CN"/>
              <a:t>MongoDB</a:t>
            </a:r>
            <a:endParaRPr lang="zh-CN" altLang="en-US"/>
          </a:p>
        </p:txBody>
      </p:sp>
      <p:sp>
        <p:nvSpPr>
          <p:cNvPr id="3" name="标题 2"/>
          <p:cNvSpPr>
            <a:spLocks noGrp="1"/>
          </p:cNvSpPr>
          <p:nvPr>
            <p:ph type="title"/>
          </p:nvPr>
        </p:nvSpPr>
        <p:spPr/>
        <p:txBody>
          <a:bodyPr/>
          <a:lstStyle/>
          <a:p>
            <a:r>
              <a:rPr lang="zh-CN" altLang="en-US"/>
              <a:t>总结</a:t>
            </a:r>
          </a:p>
        </p:txBody>
      </p:sp>
    </p:spTree>
    <p:extLst>
      <p:ext uri="{BB962C8B-B14F-4D97-AF65-F5344CB8AC3E}">
        <p14:creationId xmlns:p14="http://schemas.microsoft.com/office/powerpoint/2010/main" val="162285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MongoDB</a:t>
            </a:r>
            <a:r>
              <a:rPr lang="zh-CN" altLang="en-US"/>
              <a:t>特点</a:t>
            </a:r>
            <a:endParaRPr lang="en-US" altLang="zh-CN"/>
          </a:p>
          <a:p>
            <a:pPr lvl="1"/>
            <a:r>
              <a:rPr lang="en-US" altLang="zh-CN"/>
              <a:t>6</a:t>
            </a:r>
            <a:r>
              <a:rPr lang="zh-CN" altLang="en-US"/>
              <a:t>、支持多种编程语言驱动：</a:t>
            </a:r>
            <a:endParaRPr lang="en-US" altLang="zh-CN"/>
          </a:p>
          <a:p>
            <a:pPr lvl="2">
              <a:buFont typeface="Wingdings" pitchFamily="2" charset="2"/>
              <a:buChar char="ü"/>
            </a:pPr>
            <a:r>
              <a:rPr lang="en-US" altLang="zh-CN" cap="all"/>
              <a:t>python</a:t>
            </a:r>
          </a:p>
          <a:p>
            <a:pPr lvl="2">
              <a:buFont typeface="Wingdings" pitchFamily="2" charset="2"/>
              <a:buChar char="ü"/>
            </a:pPr>
            <a:r>
              <a:rPr lang="en-US" altLang="zh-CN" cap="all"/>
              <a:t>Php</a:t>
            </a:r>
          </a:p>
          <a:p>
            <a:pPr lvl="2">
              <a:buFont typeface="Wingdings" pitchFamily="2" charset="2"/>
              <a:buChar char="ü"/>
            </a:pPr>
            <a:r>
              <a:rPr lang="en-US" altLang="zh-CN" cap="all"/>
              <a:t>Java</a:t>
            </a:r>
          </a:p>
          <a:p>
            <a:pPr lvl="2">
              <a:buFont typeface="Wingdings" pitchFamily="2" charset="2"/>
              <a:buChar char="ü"/>
            </a:pPr>
            <a:r>
              <a:rPr lang="en-US" altLang="zh-CN" cap="all"/>
              <a:t>C</a:t>
            </a:r>
            <a:r>
              <a:rPr lang="zh-CN" altLang="en-US" cap="all"/>
              <a:t>、</a:t>
            </a:r>
            <a:r>
              <a:rPr lang="en-US" altLang="zh-CN" cap="all"/>
              <a:t>C++</a:t>
            </a:r>
            <a:r>
              <a:rPr lang="zh-CN" altLang="en-US" cap="all"/>
              <a:t>、</a:t>
            </a:r>
            <a:r>
              <a:rPr lang="en-US" altLang="zh-CN" cap="all"/>
              <a:t>C#</a:t>
            </a:r>
            <a:r>
              <a:rPr lang="zh-CN" altLang="en-US"/>
              <a:t>等</a:t>
            </a:r>
            <a:endParaRPr lang="en-US" altLang="zh-CN"/>
          </a:p>
          <a:p>
            <a:endParaRPr lang="zh-CN" altLang="en-US"/>
          </a:p>
        </p:txBody>
      </p:sp>
      <p:sp>
        <p:nvSpPr>
          <p:cNvPr id="3" name="标题 2"/>
          <p:cNvSpPr>
            <a:spLocks noGrp="1"/>
          </p:cNvSpPr>
          <p:nvPr>
            <p:ph type="title"/>
          </p:nvPr>
        </p:nvSpPr>
        <p:spPr/>
        <p:txBody>
          <a:bodyPr/>
          <a:lstStyle/>
          <a:p>
            <a:r>
              <a:rPr lang="en-US" altLang="zh-CN"/>
              <a:t>4.1.2 MongoDB</a:t>
            </a:r>
            <a:r>
              <a:rPr lang="zh-CN" altLang="en-US"/>
              <a:t>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TotalTime>
  <Words>6046</Words>
  <Application>Microsoft Office PowerPoint</Application>
  <PresentationFormat>全屏显示(4:3)</PresentationFormat>
  <Paragraphs>788</Paragraphs>
  <Slides>82</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82</vt:i4>
      </vt:variant>
    </vt:vector>
  </HeadingPairs>
  <TitlesOfParts>
    <vt:vector size="95" baseType="lpstr">
      <vt:lpstr>华文行楷</vt:lpstr>
      <vt:lpstr>华文中宋</vt:lpstr>
      <vt:lpstr>微软雅黑</vt:lpstr>
      <vt:lpstr>Arial</vt:lpstr>
      <vt:lpstr>Calibri</vt:lpstr>
      <vt:lpstr>Courier New</vt:lpstr>
      <vt:lpstr>Lucida Sans Unicode</vt:lpstr>
      <vt:lpstr>Times New Roman</vt:lpstr>
      <vt:lpstr>Verdana</vt:lpstr>
      <vt:lpstr>Wingdings</vt:lpstr>
      <vt:lpstr>Wingdings 2</vt:lpstr>
      <vt:lpstr>Wingdings 3</vt:lpstr>
      <vt:lpstr>聚合</vt:lpstr>
      <vt:lpstr>第4章 文档数据库MongoDB </vt:lpstr>
      <vt:lpstr>第4章 文档数据库MongoDB </vt:lpstr>
      <vt:lpstr>第4章 文档数据库MongoDB </vt:lpstr>
      <vt:lpstr>4.1.1 MongoDB的起源</vt:lpstr>
      <vt:lpstr>4.1.2 MongoDB的特点</vt:lpstr>
      <vt:lpstr>4.1.2 MongoDB的特点</vt:lpstr>
      <vt:lpstr>4.1.2 MongoDB的特点</vt:lpstr>
      <vt:lpstr>4.1.2 MongoDB的特点</vt:lpstr>
      <vt:lpstr>4.1.2 MongoDB的特点</vt:lpstr>
      <vt:lpstr>4.1.2 MongoDB的特点</vt:lpstr>
      <vt:lpstr>4.1.2 MongoDB的特点</vt:lpstr>
      <vt:lpstr>4.1.2 MongoDB的特点</vt:lpstr>
      <vt:lpstr>4.1.3 MongoDB适用场景</vt:lpstr>
      <vt:lpstr>4.1.3 MongoDB适用场景</vt:lpstr>
      <vt:lpstr>4.1.3 MongoDB适用场景</vt:lpstr>
      <vt:lpstr>4.1.3 MongoDB适用场景</vt:lpstr>
      <vt:lpstr>4.1.3 MongoDB适用场景</vt:lpstr>
      <vt:lpstr>4.1.3 MongoDB适用场景</vt:lpstr>
      <vt:lpstr>4.2 MongoDB的安装</vt:lpstr>
      <vt:lpstr>4.2 MongoDB的安装</vt:lpstr>
      <vt:lpstr>4.2 MongoDB的安装</vt:lpstr>
      <vt:lpstr>4.2 MongoDB的安装</vt:lpstr>
      <vt:lpstr>4.2 MongoDB的安装</vt:lpstr>
      <vt:lpstr>PowerPoint 演示文稿</vt:lpstr>
      <vt:lpstr>4.2 MongoDB的安装</vt:lpstr>
      <vt:lpstr>4.2 MongoDB的安装</vt:lpstr>
      <vt:lpstr>4.2 MongoDB的安装</vt:lpstr>
      <vt:lpstr>4.2 MongoDB的安装</vt:lpstr>
      <vt:lpstr>4.2 MongoDB的安装</vt:lpstr>
      <vt:lpstr>4.2 MongoDB的安装</vt:lpstr>
      <vt:lpstr>4.3 MongoDB的概念介绍</vt:lpstr>
      <vt:lpstr>4.3 MongoDB的概念介绍</vt:lpstr>
      <vt:lpstr>4.3.1 文档</vt:lpstr>
      <vt:lpstr>4.3.1 文档</vt:lpstr>
      <vt:lpstr>4.3.1 文档</vt:lpstr>
      <vt:lpstr>4.3.1 文档</vt:lpstr>
      <vt:lpstr>4.3.1 文档</vt:lpstr>
      <vt:lpstr>4.3.2 集合</vt:lpstr>
      <vt:lpstr>4.3.2 集合</vt:lpstr>
      <vt:lpstr>4.3.3 数据库</vt:lpstr>
      <vt:lpstr>4.3.3 数据库</vt:lpstr>
      <vt:lpstr>4.3.3 数据库</vt:lpstr>
      <vt:lpstr>4.4 MongoDB常用命令介绍</vt:lpstr>
      <vt:lpstr>4.4 MongoDB常用命令介绍</vt:lpstr>
      <vt:lpstr>4.4 MongoDB常用命令介绍</vt:lpstr>
      <vt:lpstr>4.4 MongoDB常用命令介绍</vt:lpstr>
      <vt:lpstr>4.5 集合文档基本操作</vt:lpstr>
      <vt:lpstr>PowerPoint 演示文稿</vt:lpstr>
      <vt:lpstr>4.5 集合文档基本操作</vt:lpstr>
      <vt:lpstr>PowerPoint 演示文稿</vt:lpstr>
      <vt:lpstr>4.5 集合文档基本操作</vt:lpstr>
      <vt:lpstr>4.5 集合文档基本操作</vt:lpstr>
      <vt:lpstr>PowerPoint 演示文稿</vt:lpstr>
      <vt:lpstr>PowerPoint 演示文稿</vt:lpstr>
      <vt:lpstr>PowerPoint 演示文稿</vt:lpstr>
      <vt:lpstr>4.5 集合文档基本操作</vt:lpstr>
      <vt:lpstr>4.5 集合文档基本操作</vt:lpstr>
      <vt:lpstr>4.5 集合文档基本操作</vt:lpstr>
      <vt:lpstr>4.5 集合文档基本操作</vt:lpstr>
      <vt:lpstr>4.5 集合文档基本操作</vt:lpstr>
      <vt:lpstr>4.5 集合文档基本操作</vt:lpstr>
      <vt:lpstr>4.5 集合文档基本操作</vt:lpstr>
      <vt:lpstr>4.5 集合文档基本操作</vt:lpstr>
      <vt:lpstr>PowerPoint 演示文稿</vt:lpstr>
      <vt:lpstr>4.5 集合文档基本操作</vt:lpstr>
      <vt:lpstr>PowerPoint 演示文稿</vt:lpstr>
      <vt:lpstr>4.5 集合文档基本操作</vt:lpstr>
      <vt:lpstr>4.5 集合文档基本操作</vt:lpstr>
      <vt:lpstr>PowerPoint 演示文稿</vt:lpstr>
      <vt:lpstr>4.5 集合文档基本操作</vt:lpstr>
      <vt:lpstr>4.5 集合文档基本操作</vt:lpstr>
      <vt:lpstr>PowerPoint 演示文稿</vt:lpstr>
      <vt:lpstr>4.5 集合文档基本操作</vt:lpstr>
      <vt:lpstr>PowerPoint 演示文稿</vt:lpstr>
      <vt:lpstr>4.5 集合文档基本操作</vt:lpstr>
      <vt:lpstr>4.6 使用Java程序访问MongoDB </vt:lpstr>
      <vt:lpstr>4.6 使用Java程序访问MongoDB</vt:lpstr>
      <vt:lpstr>PowerPoint 演示文稿</vt:lpstr>
      <vt:lpstr>PowerPoint 演示文稿</vt:lpstr>
      <vt:lpstr>PowerPoint 演示文稿</vt:lpstr>
      <vt:lpstr>总结</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文档数据库MongoDB</dc:title>
  <dc:creator>Lichao Su</dc:creator>
  <cp:lastModifiedBy>Lichao Su</cp:lastModifiedBy>
  <cp:revision>115</cp:revision>
  <dcterms:created xsi:type="dcterms:W3CDTF">2021-01-27T06:55:25Z</dcterms:created>
  <dcterms:modified xsi:type="dcterms:W3CDTF">2022-03-30T00:42:17Z</dcterms:modified>
</cp:coreProperties>
</file>