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57" r:id="rId5"/>
    <p:sldId id="286" r:id="rId6"/>
    <p:sldId id="258" r:id="rId7"/>
    <p:sldId id="259" r:id="rId8"/>
    <p:sldId id="260" r:id="rId9"/>
    <p:sldId id="290" r:id="rId10"/>
    <p:sldId id="261" r:id="rId11"/>
    <p:sldId id="265" r:id="rId12"/>
    <p:sldId id="263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0" r:id="rId25"/>
    <p:sldId id="281" r:id="rId26"/>
    <p:sldId id="292" r:id="rId27"/>
    <p:sldId id="279" r:id="rId28"/>
    <p:sldId id="293" r:id="rId29"/>
    <p:sldId id="283" r:id="rId30"/>
    <p:sldId id="288" r:id="rId31"/>
    <p:sldId id="29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1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21F6-90E3-4876-932E-0E5AE7F79FDE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0B3F-7AD4-44AE-9786-B6CF33C82C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is.cn/topics/transactions.html" TargetMode="External"/><Relationship Id="rId3" Type="http://schemas.openxmlformats.org/officeDocument/2006/relationships/hyperlink" Target="http://www.redis.cn/topics/data-types-intro.html" TargetMode="External"/><Relationship Id="rId7" Type="http://schemas.openxmlformats.org/officeDocument/2006/relationships/hyperlink" Target="http://www.redis.cn/topics/lru-cach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edis.cn/commands/eval.html" TargetMode="External"/><Relationship Id="rId11" Type="http://schemas.openxmlformats.org/officeDocument/2006/relationships/hyperlink" Target="http://www.redis.cn/topics/cluster-tutorial.html" TargetMode="External"/><Relationship Id="rId5" Type="http://schemas.openxmlformats.org/officeDocument/2006/relationships/hyperlink" Target="http://www.redis.cn/topics/replication.html" TargetMode="External"/><Relationship Id="rId10" Type="http://schemas.openxmlformats.org/officeDocument/2006/relationships/hyperlink" Target="http://www.redis.cn/topics/sentinel.html" TargetMode="External"/><Relationship Id="rId4" Type="http://schemas.openxmlformats.org/officeDocument/2006/relationships/hyperlink" Target="http://www.redis.cn/commands/geoadd.html" TargetMode="External"/><Relationship Id="rId9" Type="http://schemas.openxmlformats.org/officeDocument/2006/relationships/hyperlink" Target="http://www.redis.cn/topics/persistenc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cn/topics/data-types-intro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dis.cn/commands/geoadd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新闻消息</a:t>
            </a:r>
          </a:p>
          <a:p>
            <a:r>
              <a:rPr lang="zh-CN" altLang="en-US"/>
              <a:t>热门商品</a:t>
            </a:r>
          </a:p>
          <a:p>
            <a:r>
              <a:rPr lang="zh-CN" altLang="en-US"/>
              <a:t>购物车</a:t>
            </a:r>
            <a:endParaRPr lang="en-US" altLang="zh-CN"/>
          </a:p>
          <a:p>
            <a:r>
              <a:rPr lang="zh-CN" altLang="en-US"/>
              <a:t>经常需要访问，修改购物的商品，数量等，访问概率大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/>
              <a:t>用户点赞数、用户访问数、热门帖子的转发数、评论数等，大型网站这些数据时时都在变动</a:t>
            </a:r>
            <a:endParaRPr lang="en-US" altLang="zh-CN" sz="1800"/>
          </a:p>
          <a:p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把一个全局计数器应用在不同的业务场景下，可能会有不同的作用，比如：全局库存计数器。针对秒杀等并发量很大的业务场景，如果通过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等关系型数据库来做库存的实时扣减，用户体验不会太好。这个时候我们可以考虑将秒杀商品的库存数量存入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来提供一个全局库存的实时扣减和查询服务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限流器。我们会经常用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做反向代理，然后使用其提供的相关模块来做一些访问限制，比如针对单一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在一段时间之内的访问次数做限制。这类功能通过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也很容易实现，给每个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维护一个计数器，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expire time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设置为需要限定的时间段即可。还有一些其它类似的业务场景，比如限制某个手机号的登录频次、短信发送频次、某类业务功能的使用频次等等。</a:t>
            </a:r>
            <a:endParaRPr lang="en-US" altLang="zh-CN" sz="18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/>
              <a:t>List</a:t>
            </a:r>
            <a:r>
              <a:rPr lang="zh-CN" altLang="en-US" sz="1200"/>
              <a:t>数据结构具备队列和堆栈的功能</a:t>
            </a:r>
            <a:endParaRPr lang="en-US" altLang="zh-CN" sz="1200"/>
          </a:p>
          <a:p>
            <a:r>
              <a:rPr lang="zh-CN" altLang="en-US" sz="1200"/>
              <a:t>在线聊天系统：购物网站内置的简单聊天系统用于简单的与客服之间沟通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甚至可以自由设定权值，比如某些评委的权值大，一票等于五票</a:t>
            </a:r>
            <a:endParaRPr lang="en-US" altLang="zh-CN"/>
          </a:p>
          <a:p>
            <a:r>
              <a:rPr lang="zh-CN" altLang="en-US"/>
              <a:t>或者只找到前十等</a:t>
            </a:r>
            <a:endParaRPr lang="en-US" altLang="zh-CN"/>
          </a:p>
          <a:p>
            <a:endParaRPr lang="en-US" altLang="zh-CN"/>
          </a:p>
          <a:p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对于超过一定时间（比如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分钟）未支付的订单，将其状态从待支付变成无效（比如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12306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订票操作）。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在和第三方支付平台交互时，如果超过一段时间没有收到三方支付平台的支付回调，我们需要主动发起支付状态查询请求，同步该笔订单的支付结果。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我们往往会借助于定时任务来扫描相关数据库表来处理这类需求，但定时任务不但处理不及时，而且自身的状态维护也是一件比较复杂的事情。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我们同样可以借助于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set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来处理这类问题。比如上面提到的超时未支付订单，可以在订单创建时，往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set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里写入一条数据，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id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为当前时间加上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分钟（超过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分钟未支付，将状态设置为无效）。订单若支付成功，则将该记录删掉。否则，我们会反复扫描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set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的第一条记录，如果这条记录的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小于等于当前时间，则将这笔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状态设置为无效，之后将该记录从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set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中删除。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节约空间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共同好友，共同爱好，好友中有谁点赞了哪个微博，有谁评论了哪个微博</a:t>
            </a:r>
            <a:endParaRPr lang="en-US" altLang="zh-CN"/>
          </a:p>
          <a:p>
            <a:r>
              <a:rPr lang="zh-CN" altLang="en-US"/>
              <a:t>聊天工具里未读消息通常也会放在缓存</a:t>
            </a:r>
            <a:endParaRPr lang="en-US" altLang="zh-CN"/>
          </a:p>
          <a:p>
            <a:r>
              <a:rPr lang="zh-CN" altLang="en-US"/>
              <a:t>有时候刷微博刷论坛帖子里会提示有新的帖子或者评论要你点开</a:t>
            </a:r>
            <a:endParaRPr lang="en-US" altLang="zh-CN"/>
          </a:p>
          <a:p>
            <a:r>
              <a:rPr lang="zh-CN" altLang="en-US"/>
              <a:t>点开</a:t>
            </a:r>
            <a:r>
              <a:rPr lang="en-US" altLang="zh-CN"/>
              <a:t>qq</a:t>
            </a:r>
            <a:r>
              <a:rPr lang="zh-CN" altLang="en-US"/>
              <a:t>好友，会很快显示近期聊天内容（放内存里），然后更久之前的，则需要另外点开花更长时间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/>
            </a:b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总体来讲，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方面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差不多，要大于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版本后增加了自己的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特性，突破物理内存的限制；可以对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value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设置过期时间（类似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br>
              <a:rPr lang="zh-CN" altLang="en-US"/>
            </a:b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可以修改最大可用内存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</a:t>
            </a:r>
            <a:br>
              <a:rPr lang="zh-CN" altLang="en-US"/>
            </a:b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适合大数据量的存储，依赖操作系统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做内存管理，吃内存也比较厉害，服务不要和别的服务在一起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2009</a:t>
            </a:r>
            <a:r>
              <a:rPr lang="zh-CN" altLang="en-US"/>
              <a:t>年开发了</a:t>
            </a:r>
            <a:r>
              <a:rPr lang="en-US" altLang="zh-CN"/>
              <a:t>redis</a:t>
            </a:r>
            <a:r>
              <a:rPr lang="zh-CN" altLang="en-US"/>
              <a:t>，</a:t>
            </a:r>
            <a:r>
              <a:rPr lang="en-US" altLang="zh-CN"/>
              <a:t>2007</a:t>
            </a:r>
            <a:r>
              <a:rPr lang="zh-CN" altLang="en-US"/>
              <a:t>年创建</a:t>
            </a:r>
            <a:r>
              <a:rPr lang="en-US" altLang="zh-CN"/>
              <a:t>lloogg.com</a:t>
            </a:r>
            <a:r>
              <a:rPr lang="zh-CN" altLang="en-US"/>
              <a:t>，说明网站发展得很好，</a:t>
            </a:r>
            <a:r>
              <a:rPr lang="en-US" altLang="zh-CN"/>
              <a:t>lloogg</a:t>
            </a:r>
            <a:r>
              <a:rPr lang="zh-CN" altLang="en-US"/>
              <a:t>。</a:t>
            </a:r>
            <a:r>
              <a:rPr lang="en-US" altLang="zh-CN"/>
              <a:t>Com</a:t>
            </a:r>
            <a:r>
              <a:rPr lang="zh-CN" altLang="en-US"/>
              <a:t>遇到的问题实际上也是这时间很多发展比较好的网站、互联网公司遇到的问题，也是我们之前</a:t>
            </a:r>
            <a:r>
              <a:rPr lang="en-US" altLang="zh-CN"/>
              <a:t>Nosql</a:t>
            </a:r>
            <a:r>
              <a:rPr lang="zh-CN" altLang="en-US"/>
              <a:t>起源的几个阶段发展中提到</a:t>
            </a:r>
            <a:r>
              <a:rPr lang="en-US" altLang="zh-CN"/>
              <a:t>mysql</a:t>
            </a:r>
            <a:r>
              <a:rPr lang="zh-CN" altLang="en-US"/>
              <a:t>遇到的瓶颈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网站截图时间是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 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是一个开源（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许可）的，内存中的数据结构存储系统，它可以用作数据库、缓存和消息中间件。 它支持多种类型的数据结构，如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字符串（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strings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散列（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hashes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列表（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lists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集合（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sets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有序集合（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sorted sets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与范围查询，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bitmaps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hyperloglogs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地理空间（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geospatial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索引半径查询。 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 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内置了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复制（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replication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LUA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脚本（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Lua scripting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LRU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驱动事件（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LRU eviction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事务（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transactions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和不同级别的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磁盘持久化（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persistence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并通过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Redis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哨兵（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Sentinel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和自动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分区（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Cluster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）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提供高可用性（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availability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总共</a:t>
            </a:r>
            <a:r>
              <a:rPr lang="en-US" altLang="zh-CN"/>
              <a:t>8</a:t>
            </a:r>
            <a:r>
              <a:rPr lang="zh-CN" altLang="en-US"/>
              <a:t>种，常用的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bitmaps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 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hyperloglogs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 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地理空间（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geospatial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这里写指的都是把数据库中的数据都存放到内存的写速度，例如像之前举的谷歌的例子</a:t>
            </a:r>
            <a:endParaRPr lang="en-US" altLang="zh-CN"/>
          </a:p>
          <a:p>
            <a:r>
              <a:rPr lang="zh-CN" altLang="en-US"/>
              <a:t>并不是指将</a:t>
            </a:r>
            <a:r>
              <a:rPr lang="en-US" altLang="zh-CN"/>
              <a:t>redis</a:t>
            </a:r>
            <a:r>
              <a:rPr lang="zh-CN" altLang="en-US"/>
              <a:t>用作后方数据库</a:t>
            </a:r>
            <a:r>
              <a:rPr lang="en-US" altLang="zh-CN"/>
              <a:t>mysql</a:t>
            </a:r>
            <a:r>
              <a:rPr lang="zh-CN" altLang="en-US"/>
              <a:t>与用户之间缓存的的写速度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的代码开源在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，代码非常简单优雅，愿意花时间就能去看懂；它的编译安装也很简单，不存在其他系统依赖；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B0B3F-7AD4-44AE-9786-B6CF33C82C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2024/3/2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cn/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第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章 </a:t>
            </a:r>
            <a:r>
              <a:rPr lang="zh-CN" altLang="zh-CN">
                <a:solidFill>
                  <a:srgbClr val="C00000"/>
                </a:solidFill>
              </a:rPr>
              <a:t>键值数据库</a:t>
            </a:r>
            <a:r>
              <a:rPr lang="en-US" altLang="zh-CN">
                <a:solidFill>
                  <a:srgbClr val="C00000"/>
                </a:solidFill>
              </a:rPr>
              <a:t>Redis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CN" altLang="en-US"/>
              <a:t>什么是</a:t>
            </a:r>
            <a:r>
              <a:rPr lang="en-US" altLang="zh-CN"/>
              <a:t>Redis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en-US" altLang="zh-CN" sz="1800"/>
              <a:t>Redis:</a:t>
            </a:r>
            <a:r>
              <a:rPr lang="en-US" altLang="zh-CN" sz="1800">
                <a:solidFill>
                  <a:srgbClr val="FF0000"/>
                </a:solidFill>
              </a:rPr>
              <a:t>RE</a:t>
            </a:r>
            <a:r>
              <a:rPr lang="en-US" altLang="zh-CN" sz="1800"/>
              <a:t>mote </a:t>
            </a:r>
            <a:r>
              <a:rPr lang="en-US" altLang="zh-CN" sz="1800">
                <a:solidFill>
                  <a:srgbClr val="FF0000"/>
                </a:solidFill>
              </a:rPr>
              <a:t>DI</a:t>
            </a:r>
            <a:r>
              <a:rPr lang="en-US" altLang="zh-CN" sz="1800"/>
              <a:t>ctionary </a:t>
            </a:r>
            <a:r>
              <a:rPr lang="en-US" altLang="zh-CN" sz="1800">
                <a:solidFill>
                  <a:srgbClr val="FF0000"/>
                </a:solidFill>
              </a:rPr>
              <a:t>S</a:t>
            </a:r>
            <a:r>
              <a:rPr lang="en-US" altLang="zh-CN" sz="1800"/>
              <a:t>erver</a:t>
            </a:r>
            <a:endParaRPr lang="zh-CN" altLang="en-US" sz="1800"/>
          </a:p>
          <a:p>
            <a:pPr lvl="1"/>
            <a:r>
              <a:rPr lang="zh-CN" altLang="en-US" sz="1800"/>
              <a:t>远程字典服务器</a:t>
            </a: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Redis</a:t>
            </a:r>
            <a:r>
              <a:rPr lang="zh-CN" altLang="zh-CN"/>
              <a:t>是什么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8406642" cy="167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en-US" altLang="zh-CN"/>
              <a:t>a.</a:t>
            </a:r>
            <a:r>
              <a:rPr lang="zh-CN" altLang="zh-CN" sz="1800"/>
              <a:t>支持多种类型的数据结构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	</a:t>
            </a:r>
            <a:r>
              <a:rPr lang="zh-CN" altLang="en-US" sz="1800"/>
              <a:t>总共</a:t>
            </a:r>
            <a:r>
              <a:rPr lang="en-US" altLang="zh-CN" sz="1800"/>
              <a:t>8</a:t>
            </a:r>
            <a:r>
              <a:rPr lang="zh-CN" altLang="en-US" sz="1800"/>
              <a:t>种数据结构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zh-CN" altLang="en-US" sz="1800"/>
              <a:t>适应不同场景下的存储需求</a:t>
            </a:r>
            <a:endParaRPr lang="en-US" altLang="zh-CN" sz="1800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en-US" altLang="zh-CN" sz="1800"/>
              <a:t>b. </a:t>
            </a:r>
            <a:r>
              <a:rPr lang="zh-CN" altLang="en-US" sz="1800"/>
              <a:t>读</a:t>
            </a:r>
            <a:r>
              <a:rPr lang="en-US" altLang="zh-CN" sz="1800"/>
              <a:t>/</a:t>
            </a:r>
            <a:r>
              <a:rPr lang="zh-CN" altLang="en-US" sz="1800"/>
              <a:t>写速度快，性能高，纯粹为应用而产生</a:t>
            </a:r>
            <a:endParaRPr lang="en-US" altLang="zh-CN" sz="1800"/>
          </a:p>
          <a:p>
            <a:pPr lvl="1"/>
            <a:r>
              <a:rPr lang="zh-CN" altLang="en-US" sz="1800"/>
              <a:t>官方数据：</a:t>
            </a:r>
            <a:endParaRPr lang="en-US" altLang="zh-CN" sz="1800"/>
          </a:p>
          <a:p>
            <a:pPr lvl="2"/>
            <a:r>
              <a:rPr lang="zh-CN" altLang="en-US"/>
              <a:t>读的速度是</a:t>
            </a:r>
            <a:r>
              <a:rPr lang="en-US" altLang="zh-CN"/>
              <a:t>110 000</a:t>
            </a:r>
            <a:r>
              <a:rPr lang="zh-CN" altLang="en-US"/>
              <a:t>次</a:t>
            </a:r>
            <a:r>
              <a:rPr lang="en-US" altLang="zh-CN"/>
              <a:t>/s</a:t>
            </a:r>
          </a:p>
          <a:p>
            <a:pPr lvl="2"/>
            <a:r>
              <a:rPr lang="zh-CN" altLang="en-US"/>
              <a:t>写的速度是</a:t>
            </a:r>
            <a:r>
              <a:rPr lang="en-US" altLang="zh-CN"/>
              <a:t>81 000</a:t>
            </a:r>
            <a:r>
              <a:rPr lang="zh-CN" altLang="en-US"/>
              <a:t>次</a:t>
            </a:r>
            <a:r>
              <a:rPr lang="en-US" altLang="zh-CN"/>
              <a:t>/s</a:t>
            </a:r>
          </a:p>
          <a:p>
            <a:pPr lvl="1"/>
            <a:r>
              <a:rPr lang="zh-CN" altLang="en-US" sz="1800">
                <a:sym typeface="+mn-ea"/>
              </a:rPr>
              <a:t>不同的服务器配置性能略有不同</a:t>
            </a:r>
            <a:endParaRPr lang="en-US" altLang="zh-CN" sz="1800">
              <a:sym typeface="+mn-ea"/>
            </a:endParaRPr>
          </a:p>
          <a:p>
            <a:pPr lvl="1">
              <a:buClr>
                <a:srgbClr val="2DA2BF"/>
              </a:buClr>
            </a:pPr>
            <a:r>
              <a:rPr lang="en-US" altLang="zh-CN" sz="1800"/>
              <a:t>c. </a:t>
            </a:r>
            <a:r>
              <a:rPr lang="zh-CN" altLang="en-US" sz="1800"/>
              <a:t>支持持久化</a:t>
            </a:r>
            <a:endParaRPr lang="en-US" altLang="zh-CN" sz="1800"/>
          </a:p>
          <a:p>
            <a:pPr lvl="2">
              <a:buClr>
                <a:srgbClr val="DA1F28"/>
              </a:buClr>
              <a:buFont typeface="Arial" pitchFamily="34" charset="0"/>
              <a:buChar char="•"/>
            </a:pPr>
            <a:r>
              <a:rPr lang="zh-CN" altLang="en-US" sz="1700">
                <a:solidFill>
                  <a:prstClr val="black"/>
                </a:solidFill>
              </a:rPr>
              <a:t>异步将内存中的数据写到硬盘上，同时不影响继续服务</a:t>
            </a: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en-US" altLang="zh-CN"/>
              <a:t>d. </a:t>
            </a:r>
            <a:r>
              <a:rPr lang="zh-CN" altLang="en-US"/>
              <a:t>实现分布式集群和高可用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 sz="1800"/>
              <a:t>高可用主从复制</a:t>
            </a:r>
            <a:endParaRPr lang="en-US" altLang="zh-CN" sz="1800"/>
          </a:p>
          <a:p>
            <a:pPr lvl="2"/>
            <a:r>
              <a:rPr lang="zh-CN" altLang="en-US"/>
              <a:t>数据备份</a:t>
            </a:r>
            <a:endParaRPr lang="en-US" altLang="zh-CN"/>
          </a:p>
          <a:p>
            <a:pPr lvl="2"/>
            <a:r>
              <a:rPr lang="zh-CN" altLang="en-US"/>
              <a:t>读写分离</a:t>
            </a:r>
            <a:endParaRPr lang="en-US" altLang="zh-CN"/>
          </a:p>
          <a:p>
            <a:pPr lvl="2"/>
            <a:r>
              <a:rPr lang="zh-CN" altLang="en-US"/>
              <a:t>平衡集群中服务器的负荷</a:t>
            </a:r>
            <a:endParaRPr lang="en-US" altLang="zh-CN"/>
          </a:p>
          <a:p>
            <a:pPr lvl="2"/>
            <a:r>
              <a:rPr lang="zh-CN" altLang="en-US"/>
              <a:t>容灾</a:t>
            </a:r>
            <a:endParaRPr lang="en-US" altLang="zh-CN"/>
          </a:p>
          <a:p>
            <a:pPr lvl="2"/>
            <a:r>
              <a:rPr lang="en-US" altLang="zh-CN"/>
              <a:t>Redis Sentinel</a:t>
            </a:r>
            <a:r>
              <a:rPr lang="zh-CN" altLang="en-US"/>
              <a:t>（哨兵模式）自动监控服务器情况，支持高可用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en-US" altLang="zh-CN"/>
              <a:t>e. </a:t>
            </a:r>
            <a:r>
              <a:rPr lang="zh-CN" altLang="en-US"/>
              <a:t>核心代码简单且功能强大</a:t>
            </a:r>
            <a:endParaRPr lang="en-US" altLang="zh-CN"/>
          </a:p>
          <a:p>
            <a:pPr lvl="1"/>
            <a:endParaRPr lang="en-US" altLang="zh-CN"/>
          </a:p>
          <a:p>
            <a:pPr marL="620713" lvl="1" indent="9525"/>
            <a:r>
              <a:rPr lang="zh-CN" altLang="en-US" sz="1800"/>
              <a:t>还包括其他功能，如消息订阅发布数据库事务等</a:t>
            </a:r>
            <a:endParaRPr lang="en-US" altLang="zh-CN" sz="1800"/>
          </a:p>
          <a:p>
            <a:pPr lvl="1"/>
            <a:endParaRPr lang="en-US" altLang="zh-CN"/>
          </a:p>
          <a:p>
            <a:pPr lvl="1"/>
            <a:r>
              <a:rPr lang="zh-CN" altLang="en-US" sz="1800"/>
              <a:t>功能不依赖外部库，它的所有操作都是原子性的，使用简单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78094"/>
            <a:ext cx="5122912" cy="1143000"/>
          </a:xfrm>
        </p:spPr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en-US" altLang="zh-CN"/>
              <a:t>f. </a:t>
            </a:r>
            <a:r>
              <a:rPr lang="zh-CN" altLang="en-US"/>
              <a:t>支持多种计算机编程语言</a:t>
            </a:r>
            <a:endParaRPr lang="en-US" altLang="zh-CN"/>
          </a:p>
          <a:p>
            <a:pPr marL="620713" lvl="1" indent="9525"/>
            <a:r>
              <a:rPr lang="zh-CN" altLang="en-US" sz="1800"/>
              <a:t>如</a:t>
            </a:r>
            <a:r>
              <a:rPr lang="en-US" altLang="zh-CN" sz="1800"/>
              <a:t>Java</a:t>
            </a:r>
            <a:r>
              <a:rPr lang="zh-CN" altLang="en-US" sz="1800"/>
              <a:t>、</a:t>
            </a:r>
            <a:r>
              <a:rPr lang="en-US" altLang="zh-CN" sz="1800"/>
              <a:t>C</a:t>
            </a:r>
            <a:r>
              <a:rPr lang="zh-CN" altLang="en-US" sz="1800"/>
              <a:t>、</a:t>
            </a:r>
            <a:r>
              <a:rPr lang="en-US" altLang="zh-CN" sz="1800"/>
              <a:t>C++</a:t>
            </a:r>
            <a:r>
              <a:rPr lang="zh-CN" altLang="en-US" sz="1800"/>
              <a:t>、</a:t>
            </a:r>
            <a:r>
              <a:rPr lang="en-US" altLang="zh-CN" sz="1800"/>
              <a:t>Python</a:t>
            </a:r>
            <a:r>
              <a:rPr lang="zh-CN" altLang="en-US" sz="1800"/>
              <a:t>、</a:t>
            </a:r>
            <a:r>
              <a:rPr lang="en-US" altLang="zh-CN" sz="1800"/>
              <a:t>PHP</a:t>
            </a:r>
            <a:r>
              <a:rPr lang="zh-CN" altLang="en-US" sz="1800"/>
              <a:t>、</a:t>
            </a:r>
            <a:r>
              <a:rPr lang="en-US" altLang="zh-CN" sz="1800"/>
              <a:t>Lua</a:t>
            </a:r>
            <a:r>
              <a:rPr lang="zh-CN" altLang="en-US" sz="1800"/>
              <a:t>、</a:t>
            </a:r>
            <a:r>
              <a:rPr lang="en-US" altLang="zh-CN" sz="1800"/>
              <a:t>Ruby</a:t>
            </a:r>
            <a:r>
              <a:rPr lang="zh-CN" altLang="en-US" sz="1800"/>
              <a:t>、</a:t>
            </a:r>
            <a:r>
              <a:rPr lang="en-US" altLang="zh-CN" sz="1800"/>
              <a:t>Node.js</a:t>
            </a:r>
            <a:r>
              <a:rPr lang="zh-CN" altLang="en-US" sz="1800"/>
              <a:t>、</a:t>
            </a:r>
          </a:p>
          <a:p>
            <a:pPr marL="620713" lvl="1" indent="9525"/>
            <a:r>
              <a:rPr lang="en-US" altLang="zh-CN" sz="1800"/>
              <a:t>C#</a:t>
            </a:r>
            <a:r>
              <a:rPr lang="zh-CN" altLang="en-US" sz="1800"/>
              <a:t>、</a:t>
            </a:r>
            <a:r>
              <a:rPr lang="en-US" altLang="zh-CN" sz="1800"/>
              <a:t>GoLand</a:t>
            </a:r>
            <a:r>
              <a:rPr lang="zh-CN" altLang="en-US" sz="1800"/>
              <a:t>等</a:t>
            </a:r>
            <a:endParaRPr lang="en-US" altLang="zh-CN" sz="1800"/>
          </a:p>
          <a:p>
            <a:pPr lvl="1"/>
            <a:endParaRPr lang="en-US" altLang="zh-CN"/>
          </a:p>
          <a:p>
            <a:pPr lvl="1"/>
            <a:r>
              <a:rPr lang="zh-CN" altLang="en-US" sz="1800"/>
              <a:t>为多种计算机编程语言提供</a:t>
            </a:r>
            <a:r>
              <a:rPr lang="en-US" altLang="zh-CN" sz="1800"/>
              <a:t>API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1</a:t>
            </a:r>
            <a:r>
              <a:rPr lang="zh-CN" altLang="en-US"/>
              <a:t>、做缓存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缓存速度和查询速度更快，使用更方便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实现数据查询、缓存新闻消息内容、缓存热门商品内容或购物车等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116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/>
              <a:t>2</a:t>
            </a:r>
            <a:r>
              <a:rPr lang="zh-CN" altLang="en-US"/>
              <a:t>、做计数器</a:t>
            </a:r>
            <a:r>
              <a:rPr lang="en-US" altLang="zh-CN"/>
              <a:t>/</a:t>
            </a:r>
            <a:r>
              <a:rPr lang="zh-CN" altLang="en-US"/>
              <a:t>限速器应用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的命令具有原子性，可以使用</a:t>
            </a:r>
            <a:r>
              <a:rPr lang="en-US" altLang="zh-CN" sz="1800"/>
              <a:t>INCR</a:t>
            </a:r>
            <a:r>
              <a:rPr lang="zh-CN" altLang="en-US" sz="1800"/>
              <a:t>、</a:t>
            </a:r>
            <a:r>
              <a:rPr lang="en-US" altLang="zh-CN" sz="1800"/>
              <a:t>DECR</a:t>
            </a:r>
            <a:r>
              <a:rPr lang="zh-CN" altLang="en-US" sz="1800"/>
              <a:t>、</a:t>
            </a:r>
            <a:r>
              <a:rPr lang="en-US" altLang="zh-CN" sz="1800"/>
              <a:t>GETSET</a:t>
            </a:r>
            <a:r>
              <a:rPr lang="zh-CN" altLang="en-US" sz="1800"/>
              <a:t>、</a:t>
            </a:r>
            <a:r>
              <a:rPr lang="en-US" altLang="zh-CN" sz="1800"/>
              <a:t>INCRBY</a:t>
            </a:r>
            <a:r>
              <a:rPr lang="zh-CN" altLang="en-US" sz="1800"/>
              <a:t>等相关命令来构建计数器</a:t>
            </a:r>
            <a:r>
              <a:rPr lang="en-US" altLang="zh-CN" sz="1800"/>
              <a:t>/</a:t>
            </a:r>
            <a:r>
              <a:rPr lang="zh-CN" altLang="en-US" sz="1800"/>
              <a:t>限速器系统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用户点赞数、用户访问数、热门帖子的转发数、评论数、秒杀计数、搜索频次间隔限制、登录频次、短信发送频次等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限制某个用户访问某个</a:t>
            </a:r>
            <a:r>
              <a:rPr lang="en-US" altLang="zh-CN" sz="1800"/>
              <a:t>API</a:t>
            </a:r>
            <a:r>
              <a:rPr lang="zh-CN" altLang="en-US" sz="1800"/>
              <a:t>的频率，常用的有抢购时，防止用户疯狂点击带来不必要的压力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这类操作如果用</a:t>
            </a:r>
            <a:r>
              <a:rPr lang="en-US" altLang="zh-CN" sz="1800"/>
              <a:t>MySQL</a:t>
            </a:r>
            <a:r>
              <a:rPr lang="zh-CN" altLang="en-US" sz="1800"/>
              <a:t>，频繁的读写会带来相当大的压力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/>
              <a:t>3</a:t>
            </a:r>
            <a:r>
              <a:rPr lang="zh-CN" altLang="en-US"/>
              <a:t>、实现消息队列、实时消息系统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900"/>
              <a:t>Redis</a:t>
            </a:r>
            <a:r>
              <a:rPr lang="zh-CN" altLang="en-US" sz="1900"/>
              <a:t>拥有消息订阅发布、阻塞队列的命令，</a:t>
            </a:r>
            <a:r>
              <a:rPr lang="en-US" altLang="zh-CN" sz="1800"/>
              <a:t>List</a:t>
            </a:r>
            <a:r>
              <a:rPr lang="zh-CN" altLang="en-US" sz="1800"/>
              <a:t>数据结构具备队列和堆栈的功能，</a:t>
            </a:r>
            <a:r>
              <a:rPr lang="zh-CN" altLang="en-US" sz="1900"/>
              <a:t>让一个程序在执行时被另一个程序添加到队列中</a:t>
            </a:r>
            <a:endParaRPr lang="en-US" altLang="zh-CN" sz="1900"/>
          </a:p>
          <a:p>
            <a:pPr lvl="1">
              <a:buFont typeface="Wingdings" pitchFamily="2" charset="2"/>
              <a:buChar char="Ø"/>
            </a:pPr>
            <a:endParaRPr lang="en-US" altLang="zh-CN" sz="19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到货通知、邮件发送、简单的在线聊天系统</a:t>
            </a:r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不需要高可靠，但是会带来非常大的</a:t>
            </a:r>
            <a:r>
              <a:rPr lang="en-US" altLang="zh-CN" sz="1800"/>
              <a:t>DB</a:t>
            </a:r>
            <a:r>
              <a:rPr lang="zh-CN" altLang="en-US" sz="1800"/>
              <a:t>压力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900"/>
          </a:p>
          <a:p>
            <a:pPr lvl="1">
              <a:buFont typeface="Wingdings" pitchFamily="2" charset="2"/>
              <a:buChar char="Ø"/>
            </a:pPr>
            <a:r>
              <a:rPr lang="zh-CN" altLang="en-US" sz="1900"/>
              <a:t>利用</a:t>
            </a:r>
            <a:r>
              <a:rPr lang="en-US" altLang="zh-CN" sz="1900"/>
              <a:t>Redis</a:t>
            </a:r>
            <a:r>
              <a:rPr lang="zh-CN" altLang="en-US" sz="1900"/>
              <a:t>的</a:t>
            </a:r>
            <a:r>
              <a:rPr lang="en-US" altLang="zh-CN" sz="1900"/>
              <a:t>Pub/Sub</a:t>
            </a:r>
            <a:r>
              <a:rPr lang="zh-CN" altLang="en-US" sz="1900"/>
              <a:t>命令构建消息系统</a:t>
            </a:r>
            <a:endParaRPr lang="en-US" altLang="zh-CN" sz="1900"/>
          </a:p>
          <a:p>
            <a:pPr lvl="1">
              <a:buFont typeface="Wingdings" pitchFamily="2" charset="2"/>
              <a:buChar char="Ø"/>
            </a:pPr>
            <a:endParaRPr lang="en-US" altLang="zh-CN" sz="19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/>
              <a:t>4</a:t>
            </a:r>
            <a:r>
              <a:rPr lang="zh-CN" altLang="en-US"/>
              <a:t>、实现排行榜应用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的有序集合数据类型给排行榜的实现提供了条件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对上百万个用户的排名，打分系统（评委的权值）采用其他数据库来实现是非常困难的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12306</a:t>
            </a:r>
            <a:r>
              <a:rPr lang="zh-CN" altLang="en-US" sz="1800"/>
              <a:t>等超时未支付情况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利用</a:t>
            </a:r>
            <a:r>
              <a:rPr lang="en-US" altLang="zh-CN" sz="1800"/>
              <a:t>Redis</a:t>
            </a:r>
            <a:r>
              <a:rPr lang="zh-CN" altLang="en-US" sz="1800"/>
              <a:t>的</a:t>
            </a:r>
            <a:r>
              <a:rPr lang="en-US" altLang="zh-CN" sz="1800"/>
              <a:t>ZADD</a:t>
            </a:r>
            <a:r>
              <a:rPr lang="zh-CN" altLang="en-US" sz="1800"/>
              <a:t>、</a:t>
            </a:r>
            <a:r>
              <a:rPr lang="en-US" altLang="zh-CN" sz="1800"/>
              <a:t>ZREVRANGE</a:t>
            </a:r>
            <a:r>
              <a:rPr lang="zh-CN" altLang="en-US" sz="1800"/>
              <a:t>、</a:t>
            </a:r>
            <a:r>
              <a:rPr lang="en-US" altLang="zh-CN" sz="1800"/>
              <a:t>ZRANK</a:t>
            </a:r>
            <a:r>
              <a:rPr lang="zh-CN" altLang="en-US" sz="1800"/>
              <a:t>等命令可以轻松实现排名并获取排名的用户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本章内容</a:t>
            </a:r>
            <a:endParaRPr lang="en-US" altLang="zh-CN"/>
          </a:p>
          <a:p>
            <a:pPr lvl="1"/>
            <a:r>
              <a:rPr lang="en-US" altLang="zh-CN"/>
              <a:t>3.1 Redis</a:t>
            </a:r>
            <a:r>
              <a:rPr lang="zh-CN" altLang="en-US"/>
              <a:t>简介</a:t>
            </a:r>
          </a:p>
          <a:p>
            <a:pPr lvl="1"/>
            <a:r>
              <a:rPr lang="en-US" altLang="zh-CN"/>
              <a:t>3.2 Redis</a:t>
            </a:r>
            <a:r>
              <a:rPr lang="zh-CN" altLang="en-US"/>
              <a:t>的安装、五大数据类型概述</a:t>
            </a:r>
            <a:endParaRPr lang="en-US" altLang="zh-CN"/>
          </a:p>
          <a:p>
            <a:pPr lvl="1"/>
            <a:r>
              <a:rPr lang="en-US" altLang="zh-CN"/>
              <a:t>3.3 Redis</a:t>
            </a:r>
            <a:r>
              <a:rPr lang="zh-CN" altLang="en-US"/>
              <a:t>数据类型及操作</a:t>
            </a:r>
            <a:endParaRPr lang="en-US" altLang="zh-CN"/>
          </a:p>
          <a:p>
            <a:pPr lvl="1"/>
            <a:r>
              <a:rPr lang="en-US" altLang="zh-CN"/>
              <a:t>		3.3.1 </a:t>
            </a:r>
            <a:r>
              <a:rPr lang="zh-CN" altLang="zh-CN"/>
              <a:t>通用命令</a:t>
            </a:r>
          </a:p>
          <a:p>
            <a:pPr lvl="1"/>
            <a:r>
              <a:rPr lang="en-US" altLang="zh-CN"/>
              <a:t>		3.3.2 STRING</a:t>
            </a:r>
            <a:r>
              <a:rPr lang="zh-CN" altLang="zh-CN"/>
              <a:t>（字符串）相关命令与操作</a:t>
            </a:r>
          </a:p>
          <a:p>
            <a:pPr lvl="1"/>
            <a:r>
              <a:rPr lang="en-US" altLang="zh-CN"/>
              <a:t>		3.3.3 LIST</a:t>
            </a:r>
            <a:r>
              <a:rPr lang="zh-CN" altLang="zh-CN"/>
              <a:t>（列表）相关命令与操作</a:t>
            </a:r>
          </a:p>
          <a:p>
            <a:pPr lvl="1"/>
            <a:r>
              <a:rPr lang="en-US" altLang="zh-CN"/>
              <a:t>		3.3.4 SET</a:t>
            </a:r>
            <a:r>
              <a:rPr lang="zh-CN" altLang="zh-CN"/>
              <a:t>（无序集合）相关命令与操作</a:t>
            </a:r>
          </a:p>
          <a:p>
            <a:pPr lvl="1"/>
            <a:r>
              <a:rPr lang="en-US" altLang="zh-CN"/>
              <a:t>		3.3.5 ZSET</a:t>
            </a:r>
            <a:r>
              <a:rPr lang="zh-CN" altLang="zh-CN"/>
              <a:t>（有序集合）相关命令与操作</a:t>
            </a:r>
          </a:p>
          <a:p>
            <a:pPr lvl="1"/>
            <a:r>
              <a:rPr lang="en-US" altLang="zh-CN"/>
              <a:t>		3.3.6 HASH</a:t>
            </a:r>
            <a:r>
              <a:rPr lang="zh-CN" altLang="zh-CN"/>
              <a:t>（哈希表）相关命令与操作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第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章 </a:t>
            </a:r>
            <a:r>
              <a:rPr lang="zh-CN" altLang="zh-CN">
                <a:solidFill>
                  <a:srgbClr val="C00000"/>
                </a:solidFill>
              </a:rPr>
              <a:t>键值数据库</a:t>
            </a:r>
            <a:r>
              <a:rPr lang="en-US" altLang="zh-CN">
                <a:solidFill>
                  <a:srgbClr val="C00000"/>
                </a:solidFill>
              </a:rPr>
              <a:t>Redis</a:t>
            </a:r>
            <a:endParaRPr lang="zh-CN" altLang="en-US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5</a:t>
            </a:r>
            <a:r>
              <a:rPr lang="zh-CN" altLang="en-US"/>
              <a:t>、数据过期处理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支持对</a:t>
            </a:r>
            <a:r>
              <a:rPr lang="en-US" altLang="zh-CN" sz="1800"/>
              <a:t>key</a:t>
            </a:r>
            <a:r>
              <a:rPr lang="zh-CN" altLang="en-US" sz="1800"/>
              <a:t>进行生命周期设定，查询，修改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会自动通过</a:t>
            </a:r>
            <a:r>
              <a:rPr lang="en-US" altLang="zh-CN" sz="1800"/>
              <a:t>key</a:t>
            </a:r>
            <a:r>
              <a:rPr lang="zh-CN" altLang="en-US" sz="1800"/>
              <a:t>的生命周期属性找出过期的数据进行删除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可以查询生命周期属性来确认一个关键字在什么时候应该被删除。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/>
              <a:t>6</a:t>
            </a:r>
            <a:r>
              <a:rPr lang="zh-CN" altLang="en-US"/>
              <a:t>、做大型社交网络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利用集合的一些命令，比如求交集、并集、差集等，方便完成共同好友、共同爱好等功能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可以很好地与社交网络相结合，如新浪微博、</a:t>
            </a:r>
            <a:r>
              <a:rPr lang="en-US" altLang="zh-CN" sz="1800"/>
              <a:t>Twitter</a:t>
            </a:r>
            <a:r>
              <a:rPr lang="zh-CN" altLang="en-US" sz="1800"/>
              <a:t>等</a:t>
            </a:r>
            <a:endParaRPr lang="en-US" altLang="zh-CN" sz="1800"/>
          </a:p>
          <a:p>
            <a:pPr lvl="2">
              <a:buFont typeface="Wingdings" pitchFamily="2" charset="2"/>
              <a:buChar char="Ø"/>
            </a:pPr>
            <a:r>
              <a:rPr lang="zh-CN" altLang="en-US"/>
              <a:t>共同好友，共同爱好，好友中有谁点赞了哪个微博，有谁评论了哪个微博</a:t>
            </a:r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zh-CN" altLang="en-US"/>
              <a:t>聊天工具里未读消息通常也会放在缓存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/>
              <a:t>提示有新的帖子或者评论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使用</a:t>
            </a:r>
            <a:r>
              <a:rPr lang="en-US" altLang="zh-CN" sz="1800"/>
              <a:t>QQ</a:t>
            </a:r>
            <a:r>
              <a:rPr lang="zh-CN" altLang="en-US" sz="1800"/>
              <a:t>、微博等工具中，信息的刷新、浏览、查看、实时聊天需要</a:t>
            </a:r>
            <a:r>
              <a:rPr lang="en-US" altLang="zh-CN" sz="1800"/>
              <a:t>Redis</a:t>
            </a:r>
            <a:r>
              <a:rPr lang="zh-CN" altLang="en-US" sz="1800"/>
              <a:t>的支持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其他应用</a:t>
            </a:r>
            <a:endParaRPr lang="en-US" altLang="zh-CN"/>
          </a:p>
          <a:p>
            <a:pPr lvl="1"/>
            <a:r>
              <a:rPr lang="zh-CN" altLang="en-US" sz="1800"/>
              <a:t>新闻消息系统</a:t>
            </a:r>
            <a:endParaRPr lang="en-US" altLang="zh-CN" sz="1800"/>
          </a:p>
          <a:p>
            <a:pPr lvl="1"/>
            <a:r>
              <a:rPr lang="zh-CN" altLang="en-US" sz="1800"/>
              <a:t>广告系统</a:t>
            </a:r>
            <a:endParaRPr lang="en-US" altLang="zh-CN" sz="1800"/>
          </a:p>
          <a:p>
            <a:pPr lvl="1"/>
            <a:r>
              <a:rPr lang="zh-CN" altLang="en-US" sz="1800"/>
              <a:t>实时向众多用户推送信息</a:t>
            </a:r>
            <a:endParaRPr lang="en-US" altLang="zh-CN" sz="1800"/>
          </a:p>
          <a:p>
            <a:pPr lvl="1"/>
            <a:r>
              <a:rPr lang="zh-CN" altLang="en-US" sz="1800"/>
              <a:t>实时显示最新的项目列表</a:t>
            </a:r>
            <a:endParaRPr lang="en-US" altLang="zh-CN" sz="1800"/>
          </a:p>
          <a:p>
            <a:pPr lvl="1"/>
            <a:r>
              <a:rPr lang="zh-CN" altLang="en-US" sz="1800"/>
              <a:t>统计网站的在线人数</a:t>
            </a:r>
            <a:endParaRPr lang="en-US" altLang="zh-CN" sz="1800"/>
          </a:p>
          <a:p>
            <a:pPr lvl="1"/>
            <a:r>
              <a:rPr lang="zh-CN" altLang="en-US" sz="1800"/>
              <a:t>帖子转发次数</a:t>
            </a:r>
            <a:endParaRPr lang="en-US" altLang="zh-CN" sz="1800"/>
          </a:p>
          <a:p>
            <a:pPr lvl="1"/>
            <a:r>
              <a:rPr lang="zh-CN" altLang="en-US" sz="1800"/>
              <a:t>实现游戏排名及其他相关排名等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一个简单的实例：</a:t>
            </a:r>
            <a:r>
              <a:rPr lang="en-US" altLang="zh-CN" sz="2000">
                <a:solidFill>
                  <a:schemeClr val="tx1"/>
                </a:solidFill>
              </a:rPr>
              <a:t>SNS</a:t>
            </a:r>
            <a:r>
              <a:rPr lang="zh-CN" altLang="en-US" sz="2000">
                <a:solidFill>
                  <a:schemeClr val="tx1"/>
                </a:solidFill>
              </a:rPr>
              <a:t>的常用功能，获取共同好友</a:t>
            </a: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82850"/>
            <a:ext cx="5943600" cy="4375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1825" y="2438400"/>
            <a:ext cx="2162175" cy="441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谁在使用</a:t>
            </a:r>
            <a:r>
              <a:rPr lang="en-US" altLang="zh-CN"/>
              <a:t>Redis?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73016"/>
            <a:ext cx="1676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019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861048"/>
            <a:ext cx="2124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1712" y="2420888"/>
            <a:ext cx="2592288" cy="64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442270"/>
            <a:ext cx="3888432" cy="78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3861048"/>
            <a:ext cx="2143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3717032"/>
            <a:ext cx="1514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776" y="2276872"/>
            <a:ext cx="3933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5412588"/>
            <a:ext cx="1440160" cy="84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415808" y="55892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762872" cy="4525963"/>
          </a:xfrm>
        </p:spPr>
        <p:txBody>
          <a:bodyPr>
            <a:normAutofit/>
          </a:bodyPr>
          <a:lstStyle/>
          <a:p>
            <a:r>
              <a:rPr lang="zh-CN" altLang="en-US" sz="2200"/>
              <a:t>新浪微博</a:t>
            </a:r>
            <a:endParaRPr lang="en-US" altLang="zh-CN" sz="2200"/>
          </a:p>
          <a:p>
            <a:pPr lvl="1">
              <a:buFont typeface="Wingdings" pitchFamily="2" charset="2"/>
              <a:buChar char="Ø"/>
            </a:pPr>
            <a:r>
              <a:rPr lang="zh-CN" altLang="en-US" sz="1800"/>
              <a:t>国内最大的</a:t>
            </a:r>
            <a:r>
              <a:rPr lang="en-US" altLang="zh-CN" sz="1800"/>
              <a:t>Redis</a:t>
            </a:r>
            <a:r>
              <a:rPr lang="zh-CN" altLang="en-US" sz="1800"/>
              <a:t>用户是新浪微博</a:t>
            </a:r>
            <a:endParaRPr lang="en-US" altLang="zh-CN" sz="1800"/>
          </a:p>
          <a:p>
            <a:pPr marL="502857" lvl="2" indent="0"/>
            <a:r>
              <a:rPr lang="zh-CN" altLang="en-US" sz="1400"/>
              <a:t>新浪有</a:t>
            </a:r>
            <a:r>
              <a:rPr lang="en-US" altLang="zh-CN" sz="1400"/>
              <a:t>200</a:t>
            </a:r>
            <a:r>
              <a:rPr lang="zh-CN" altLang="en-US" sz="1400"/>
              <a:t>多台物理机</a:t>
            </a:r>
            <a:endParaRPr lang="en-US" altLang="zh-CN" sz="1400"/>
          </a:p>
          <a:p>
            <a:pPr marL="502857" lvl="2" indent="0"/>
            <a:r>
              <a:rPr lang="en-US" altLang="zh-CN" sz="1400"/>
              <a:t>400</a:t>
            </a:r>
            <a:r>
              <a:rPr lang="zh-CN" altLang="en-US" sz="1400"/>
              <a:t>多个端口正在运行</a:t>
            </a:r>
            <a:r>
              <a:rPr lang="en-US" altLang="zh-CN" sz="1400"/>
              <a:t>Redis</a:t>
            </a:r>
          </a:p>
          <a:p>
            <a:pPr marL="265113" lvl="1" indent="0"/>
            <a:endParaRPr lang="en-US" altLang="zh-CN"/>
          </a:p>
          <a:p>
            <a:pPr marL="265113" lvl="1" indent="0">
              <a:buFont typeface="Wingdings" pitchFamily="2" charset="2"/>
              <a:buChar char="Ø"/>
            </a:pPr>
            <a:r>
              <a:rPr lang="zh-CN" altLang="en-US" sz="1800"/>
              <a:t>新浪微博</a:t>
            </a:r>
            <a:r>
              <a:rPr lang="en-US" altLang="zh-CN" sz="1800"/>
              <a:t>Redis</a:t>
            </a:r>
            <a:r>
              <a:rPr lang="zh-CN" altLang="en-US" sz="1800"/>
              <a:t>部署场景大致分为两种</a:t>
            </a:r>
          </a:p>
          <a:p>
            <a:pPr marL="539750" lvl="2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、应用程直接访问</a:t>
            </a:r>
            <a:r>
              <a:rPr lang="en-US" altLang="zh-CN" sz="1400"/>
              <a:t>Redis</a:t>
            </a:r>
            <a:r>
              <a:rPr lang="zh-CN" altLang="en-US" sz="1400"/>
              <a:t>数据库</a:t>
            </a:r>
          </a:p>
          <a:p>
            <a:pPr marL="804863" lvl="2" indent="-265113">
              <a:buNone/>
            </a:pPr>
            <a:r>
              <a:rPr lang="en-US" altLang="zh-CN" sz="1400"/>
              <a:t>2</a:t>
            </a:r>
            <a:r>
              <a:rPr lang="zh-CN" altLang="en-US" sz="1400"/>
              <a:t>、应用程序直接访问</a:t>
            </a:r>
            <a:r>
              <a:rPr lang="en-US" altLang="zh-CN" sz="1400"/>
              <a:t>Redis</a:t>
            </a:r>
            <a:r>
              <a:rPr lang="zh-CN" altLang="en-US" sz="1400"/>
              <a:t>，只有当</a:t>
            </a:r>
            <a:r>
              <a:rPr lang="en-US" altLang="zh-CN" sz="1400"/>
              <a:t>Redis</a:t>
            </a:r>
            <a:r>
              <a:rPr lang="zh-CN" altLang="en-US" sz="1400"/>
              <a:t>访问失败时才访问数据库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3.1.4 Redis</a:t>
            </a:r>
            <a:r>
              <a:rPr lang="zh-CN" altLang="zh-CN"/>
              <a:t>的应用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0"/>
            <a:ext cx="4248472" cy="316375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2793" y="3284984"/>
            <a:ext cx="3981207" cy="2571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主要内容		</a:t>
            </a:r>
            <a:endParaRPr lang="en-US" altLang="zh-CN"/>
          </a:p>
          <a:p>
            <a:pPr lvl="1"/>
            <a:r>
              <a:rPr lang="en-US" altLang="zh-CN"/>
              <a:t>3.1.1 Redis</a:t>
            </a:r>
            <a:r>
              <a:rPr lang="zh-CN" altLang="en-US"/>
              <a:t>起源</a:t>
            </a:r>
          </a:p>
          <a:p>
            <a:pPr lvl="1"/>
            <a:r>
              <a:rPr lang="en-US" altLang="zh-CN"/>
              <a:t>3.1.2 Redis</a:t>
            </a:r>
            <a:r>
              <a:rPr lang="zh-CN" altLang="en-US"/>
              <a:t>是什么</a:t>
            </a:r>
          </a:p>
          <a:p>
            <a:pPr lvl="1"/>
            <a:r>
              <a:rPr lang="en-US" altLang="zh-CN"/>
              <a:t>3.1.3 Redis</a:t>
            </a:r>
            <a:r>
              <a:rPr lang="zh-CN" altLang="en-US"/>
              <a:t>的特点</a:t>
            </a:r>
          </a:p>
          <a:p>
            <a:pPr lvl="1"/>
            <a:r>
              <a:rPr lang="en-US" altLang="zh-CN"/>
              <a:t>3.1.4 Redis</a:t>
            </a:r>
            <a:r>
              <a:rPr lang="zh-CN" altLang="en-US"/>
              <a:t>的应用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官网：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http://redis.io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中文官网：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http://www.redis.cn/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命令，包括用法，示例等</a:t>
            </a:r>
            <a:endParaRPr lang="en-US" altLang="zh-CN"/>
          </a:p>
          <a:p>
            <a:pPr lvl="1"/>
            <a:r>
              <a:rPr lang="en-US" altLang="zh-CN"/>
              <a:t>http://redisdoc.com/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Redis</a:t>
            </a:r>
            <a:r>
              <a:rPr lang="zh-CN" altLang="en-US"/>
              <a:t>相关的几个网站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https://www.redis.net.cn/order/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28BC9-2F7C-42EB-38A9-48CF8D58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743606"/>
            <a:ext cx="7404611" cy="599359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学习</a:t>
            </a:r>
            <a:r>
              <a:rPr lang="en-US" altLang="zh-CN"/>
              <a:t>Redis</a:t>
            </a:r>
            <a:r>
              <a:rPr lang="zh-CN" altLang="en-US"/>
              <a:t>推荐书籍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1800200" cy="233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4725144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书名：从零开始学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</a:t>
            </a: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作者：高洪涛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,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刘河飞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出版社：电子工业出版社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420888"/>
            <a:ext cx="1728192" cy="219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99792" y="4725144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书名：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Redis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使用手册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作者： 黄健宏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出版社：机械工业出版社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492896"/>
            <a:ext cx="1668165" cy="200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23520" y="458112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书名：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Redis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实战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作者：约西亚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L.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卡尔森（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JosiahL.Carlson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）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出版社：人民邮电出版社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2492896"/>
            <a:ext cx="1512168" cy="210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983760" y="4653136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书名：</a:t>
            </a:r>
            <a:r>
              <a:rPr lang="en-US" altLang="zh-CN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Redis</a:t>
            </a:r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设计与实现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作者： 黄健宏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en-US" sz="1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出版社：机械工业出版社</a:t>
            </a:r>
            <a:endParaRPr lang="en-US" altLang="zh-CN" sz="1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lvl="1"/>
            <a:r>
              <a:rPr lang="zh-CN" altLang="en-US" sz="1800"/>
              <a:t>	</a:t>
            </a:r>
            <a:r>
              <a:rPr lang="en-US" altLang="zh-CN" sz="1800"/>
              <a:t>3.4 Redis</a:t>
            </a:r>
            <a:r>
              <a:rPr lang="zh-CN" altLang="en-US" sz="1800"/>
              <a:t>的事务及消息订阅功能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3.4.1 Redis</a:t>
            </a:r>
            <a:r>
              <a:rPr lang="zh-CN" altLang="en-US" sz="1800"/>
              <a:t>事务功能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3.4.2 Redis</a:t>
            </a:r>
            <a:r>
              <a:rPr lang="zh-CN" altLang="en-US" sz="1800"/>
              <a:t>消息订阅功能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3.5 Redis</a:t>
            </a:r>
            <a:r>
              <a:rPr lang="zh-CN" altLang="en-US" sz="1800"/>
              <a:t>的持久化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3.5.1 RDB</a:t>
            </a:r>
            <a:r>
              <a:rPr lang="zh-CN" altLang="en-US" sz="1800"/>
              <a:t>持久化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3.5.2 AOF</a:t>
            </a:r>
            <a:r>
              <a:rPr lang="zh-CN" altLang="en-US" sz="1800"/>
              <a:t>持久化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3.6 Redis</a:t>
            </a:r>
            <a:r>
              <a:rPr lang="zh-CN" altLang="en-US" sz="1800"/>
              <a:t>集群配置，组从复制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3.6.1 Redis</a:t>
            </a:r>
            <a:r>
              <a:rPr lang="zh-CN" altLang="en-US" sz="1800"/>
              <a:t>集群简介及配置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3.6.2 Redis</a:t>
            </a:r>
            <a:r>
              <a:rPr lang="zh-CN" altLang="en-US" sz="1800"/>
              <a:t>主从复制功能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3.7 Redis</a:t>
            </a:r>
            <a:r>
              <a:rPr lang="zh-CN" altLang="en-US" sz="1800"/>
              <a:t>运维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3.7.1 Redis</a:t>
            </a:r>
            <a:r>
              <a:rPr lang="zh-CN" altLang="en-US" sz="1800"/>
              <a:t>运维相关命令简介</a:t>
            </a:r>
          </a:p>
          <a:p>
            <a:pPr lvl="1"/>
            <a:r>
              <a:rPr lang="zh-CN" altLang="en-US" sz="1800"/>
              <a:t>		</a:t>
            </a:r>
            <a:r>
              <a:rPr lang="en-US" altLang="zh-CN" sz="1800"/>
              <a:t>3.7.2 Redis</a:t>
            </a:r>
            <a:r>
              <a:rPr lang="zh-CN" altLang="en-US" sz="1800"/>
              <a:t>哨兵模式的配置及使用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注意</a:t>
            </a:r>
            <a:endParaRPr lang="en-US" altLang="zh-CN"/>
          </a:p>
          <a:p>
            <a:pPr lvl="1" indent="0"/>
            <a:r>
              <a:rPr lang="zh-CN" altLang="en-US"/>
              <a:t>总共学习命令将近</a:t>
            </a:r>
            <a:r>
              <a:rPr lang="en-US" altLang="zh-CN"/>
              <a:t>100</a:t>
            </a:r>
            <a:r>
              <a:rPr lang="zh-CN" altLang="en-US"/>
              <a:t>个，涵盖了多数常用命令</a:t>
            </a:r>
            <a:endParaRPr lang="en-US" altLang="zh-CN"/>
          </a:p>
          <a:p>
            <a:pPr lvl="1" indent="0"/>
            <a:endParaRPr lang="en-US" altLang="zh-CN"/>
          </a:p>
          <a:p>
            <a:pPr lvl="1" indent="0"/>
            <a:r>
              <a:rPr lang="zh-CN" altLang="en-US"/>
              <a:t>理解的基础上，多动手，多写，多试</a:t>
            </a:r>
            <a:endParaRPr lang="en-US" altLang="zh-CN"/>
          </a:p>
          <a:p>
            <a:pPr lvl="1" indent="0"/>
            <a:endParaRPr lang="en-US" altLang="zh-CN"/>
          </a:p>
          <a:p>
            <a:pPr lvl="1" indent="0"/>
            <a:r>
              <a:rPr lang="zh-CN" altLang="en-US"/>
              <a:t>注意不要与</a:t>
            </a:r>
            <a:r>
              <a:rPr lang="en-US" altLang="zh-CN"/>
              <a:t>SQL</a:t>
            </a:r>
            <a:r>
              <a:rPr lang="zh-CN" altLang="en-US"/>
              <a:t>语言弄混了，</a:t>
            </a:r>
            <a:r>
              <a:rPr lang="en-US" altLang="zh-CN"/>
              <a:t>Redis</a:t>
            </a:r>
            <a:r>
              <a:rPr lang="zh-CN" altLang="en-US"/>
              <a:t>用的不是</a:t>
            </a:r>
            <a:r>
              <a:rPr lang="en-US" altLang="zh-CN"/>
              <a:t>SQL</a:t>
            </a:r>
            <a:r>
              <a:rPr lang="zh-CN" altLang="en-US"/>
              <a:t>语言</a:t>
            </a:r>
            <a:endParaRPr lang="en-US" altLang="zh-CN"/>
          </a:p>
          <a:p>
            <a:pPr lvl="1" indent="0"/>
            <a:endParaRPr lang="en-US" altLang="zh-CN"/>
          </a:p>
          <a:p>
            <a:pPr lvl="1" indent="0"/>
            <a:r>
              <a:rPr lang="zh-CN" altLang="en-US"/>
              <a:t>课时所限，学习的内容只是</a:t>
            </a:r>
            <a:r>
              <a:rPr lang="en-US" altLang="zh-CN"/>
              <a:t>Redis</a:t>
            </a:r>
            <a:r>
              <a:rPr lang="zh-CN" altLang="en-US"/>
              <a:t>的冰山一角，更多的命令、功能，比如</a:t>
            </a:r>
            <a:r>
              <a:rPr lang="en-US" altLang="zh-CN"/>
              <a:t>Redis</a:t>
            </a:r>
            <a:r>
              <a:rPr lang="zh-CN" altLang="en-US"/>
              <a:t>与其他编程工具的联合开发，更高级的运用，希望同学们课下自主可以多探索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几点注意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/>
              <a:t>Redis</a:t>
            </a:r>
            <a:r>
              <a:rPr lang="zh-CN" altLang="en-US"/>
              <a:t>与</a:t>
            </a:r>
            <a:r>
              <a:rPr lang="en-US" altLang="zh-CN"/>
              <a:t>Memcached</a:t>
            </a:r>
            <a:r>
              <a:rPr lang="zh-CN" altLang="en-US"/>
              <a:t>等其他</a:t>
            </a:r>
            <a:r>
              <a:rPr lang="en-US" altLang="zh-CN"/>
              <a:t>key-value</a:t>
            </a:r>
            <a:r>
              <a:rPr lang="zh-CN" altLang="en-US"/>
              <a:t>内存缓存产品对比</a:t>
            </a:r>
            <a:endParaRPr lang="en-US" altLang="zh-CN"/>
          </a:p>
          <a:p>
            <a:pPr marL="736092" lvl="1" indent="-342900">
              <a:buFont typeface="+mj-lt"/>
              <a:buAutoNum type="arabicPeriod"/>
            </a:pPr>
            <a:r>
              <a:rPr lang="en-US" altLang="zh-CN" sz="1800"/>
              <a:t>Redis</a:t>
            </a:r>
            <a:r>
              <a:rPr lang="zh-CN" altLang="en-US" sz="1800"/>
              <a:t>不仅仅支持</a:t>
            </a:r>
            <a:r>
              <a:rPr lang="en-US" altLang="zh-CN" sz="1800"/>
              <a:t>key-value</a:t>
            </a:r>
            <a:r>
              <a:rPr lang="zh-CN" altLang="en-US" sz="1800"/>
              <a:t>类型的数据，同时还提供</a:t>
            </a:r>
            <a:r>
              <a:rPr lang="en-US" altLang="zh-CN" sz="1800"/>
              <a:t>list</a:t>
            </a:r>
            <a:r>
              <a:rPr lang="zh-CN" altLang="en-US" sz="1800"/>
              <a:t>，</a:t>
            </a:r>
            <a:r>
              <a:rPr lang="en-US" altLang="zh-CN" sz="1800"/>
              <a:t>set</a:t>
            </a:r>
            <a:r>
              <a:rPr lang="zh-CN" altLang="en-US" sz="1800"/>
              <a:t>，</a:t>
            </a:r>
            <a:r>
              <a:rPr lang="en-US" altLang="zh-CN" sz="1800"/>
              <a:t>sorted set</a:t>
            </a:r>
            <a:r>
              <a:rPr lang="zh-CN" altLang="en-US" sz="1800"/>
              <a:t>，</a:t>
            </a:r>
            <a:r>
              <a:rPr lang="en-US" altLang="zh-CN" sz="1800"/>
              <a:t>hash</a:t>
            </a:r>
            <a:r>
              <a:rPr lang="zh-CN" altLang="en-US" sz="1800"/>
              <a:t>等数据结构存储，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0070C0"/>
                </a:solidFill>
              </a:rPr>
              <a:t>Memcached</a:t>
            </a:r>
            <a:r>
              <a:rPr lang="zh-CN" altLang="en-US" sz="1800">
                <a:solidFill>
                  <a:srgbClr val="0070C0"/>
                </a:solidFill>
              </a:rPr>
              <a:t>数据结构单一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altLang="zh-CN" sz="1800"/>
              <a:t>Redis</a:t>
            </a:r>
            <a:r>
              <a:rPr lang="zh-CN" altLang="en-US" sz="1800"/>
              <a:t>支持数据的主从复制，即</a:t>
            </a:r>
            <a:r>
              <a:rPr lang="en-US" altLang="zh-CN" sz="1800"/>
              <a:t>master-slave</a:t>
            </a:r>
            <a:r>
              <a:rPr lang="zh-CN" altLang="en-US" sz="1800"/>
              <a:t>模式的数据备份，读写分离，负载均衡，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0070C0"/>
                </a:solidFill>
              </a:rPr>
              <a:t>Memcached</a:t>
            </a:r>
            <a:r>
              <a:rPr lang="zh-CN" altLang="en-US" sz="1800">
                <a:solidFill>
                  <a:srgbClr val="0070C0"/>
                </a:solidFill>
              </a:rPr>
              <a:t>无数据冗余机制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altLang="zh-CN" sz="1800"/>
              <a:t>Redis</a:t>
            </a:r>
            <a:r>
              <a:rPr lang="zh-CN" altLang="en-US" sz="1800"/>
              <a:t>支持数据的持久化，可以将内存中的数据保存到磁盘中，重启的时候可以再次加载原有数据，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0070C0"/>
                </a:solidFill>
              </a:rPr>
              <a:t>Memcached</a:t>
            </a:r>
            <a:r>
              <a:rPr lang="zh-CN" altLang="en-US" sz="1800">
                <a:solidFill>
                  <a:srgbClr val="0070C0"/>
                </a:solidFill>
              </a:rPr>
              <a:t>断电数据丢失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altLang="zh-CN" sz="1800"/>
              <a:t>Redis</a:t>
            </a:r>
            <a:r>
              <a:rPr lang="zh-CN" altLang="en-US" sz="1800"/>
              <a:t>单个</a:t>
            </a:r>
            <a:r>
              <a:rPr lang="en-US" altLang="zh-CN" sz="1800"/>
              <a:t>value</a:t>
            </a:r>
            <a:r>
              <a:rPr lang="zh-CN" altLang="en-US" sz="1800"/>
              <a:t>的最大限制是</a:t>
            </a:r>
            <a:r>
              <a:rPr lang="en-US" altLang="zh-CN" sz="1800"/>
              <a:t>1GB</a:t>
            </a:r>
            <a:r>
              <a:rPr lang="zh-CN" altLang="en-US" sz="1800"/>
              <a:t>， </a:t>
            </a:r>
            <a:r>
              <a:rPr lang="en-US" altLang="zh-CN" sz="1800">
                <a:solidFill>
                  <a:srgbClr val="0070C0"/>
                </a:solidFill>
              </a:rPr>
              <a:t>Memcached</a:t>
            </a:r>
            <a:r>
              <a:rPr lang="zh-CN" altLang="en-US" sz="1800">
                <a:solidFill>
                  <a:srgbClr val="0070C0"/>
                </a:solidFill>
              </a:rPr>
              <a:t>单个</a:t>
            </a:r>
            <a:r>
              <a:rPr lang="en-US" altLang="zh-CN" sz="1800">
                <a:solidFill>
                  <a:srgbClr val="0070C0"/>
                </a:solidFill>
              </a:rPr>
              <a:t>value</a:t>
            </a:r>
            <a:r>
              <a:rPr lang="zh-CN" altLang="en-US" sz="1800">
                <a:solidFill>
                  <a:srgbClr val="0070C0"/>
                </a:solidFill>
              </a:rPr>
              <a:t>只能保存</a:t>
            </a:r>
            <a:r>
              <a:rPr lang="en-US" altLang="zh-CN" sz="1800">
                <a:solidFill>
                  <a:srgbClr val="0070C0"/>
                </a:solidFill>
              </a:rPr>
              <a:t>1MB</a:t>
            </a:r>
            <a:r>
              <a:rPr lang="zh-CN" altLang="en-US" sz="1800">
                <a:solidFill>
                  <a:srgbClr val="0070C0"/>
                </a:solidFill>
              </a:rPr>
              <a:t>的数据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Redis</a:t>
            </a:r>
            <a:r>
              <a:rPr lang="zh-CN" altLang="zh-CN"/>
              <a:t>的特点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本节内容		</a:t>
            </a:r>
            <a:endParaRPr lang="en-US" altLang="zh-CN"/>
          </a:p>
          <a:p>
            <a:pPr lvl="1"/>
            <a:r>
              <a:rPr lang="en-US" altLang="zh-CN"/>
              <a:t>3.1.1 Redis</a:t>
            </a:r>
            <a:r>
              <a:rPr lang="zh-CN" altLang="en-US"/>
              <a:t>起源</a:t>
            </a:r>
          </a:p>
          <a:p>
            <a:pPr lvl="1"/>
            <a:r>
              <a:rPr lang="en-US" altLang="zh-CN"/>
              <a:t>3.1.2 Redis</a:t>
            </a:r>
            <a:r>
              <a:rPr lang="zh-CN" altLang="en-US"/>
              <a:t>是什么</a:t>
            </a:r>
          </a:p>
          <a:p>
            <a:pPr lvl="1"/>
            <a:r>
              <a:rPr lang="en-US" altLang="zh-CN"/>
              <a:t>3.1.3 Redis</a:t>
            </a:r>
            <a:r>
              <a:rPr lang="zh-CN" altLang="en-US"/>
              <a:t>的特点</a:t>
            </a:r>
          </a:p>
          <a:p>
            <a:pPr lvl="1"/>
            <a:r>
              <a:rPr lang="en-US" altLang="zh-CN"/>
              <a:t>3.1.4 Redis</a:t>
            </a:r>
            <a:r>
              <a:rPr lang="zh-CN" altLang="en-US"/>
              <a:t>的应用</a:t>
            </a:r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Redis</a:t>
            </a:r>
            <a:r>
              <a:rPr lang="zh-CN" altLang="en-US"/>
              <a:t>简介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NoSQL</a:t>
            </a:r>
            <a:r>
              <a:rPr lang="zh-CN" altLang="en-US"/>
              <a:t>的四大类型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3.1.1 Redis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起源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51433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4653136"/>
            <a:ext cx="2304256" cy="64807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起源</a:t>
            </a:r>
            <a:endParaRPr lang="en-US" altLang="zh-CN"/>
          </a:p>
          <a:p>
            <a:pPr lvl="1" indent="-457200">
              <a:buFont typeface="Wingdings" pitchFamily="2" charset="2"/>
              <a:buChar char="Ø"/>
            </a:pPr>
            <a:r>
              <a:rPr lang="en-US" altLang="zh-CN" sz="1800"/>
              <a:t>Redis</a:t>
            </a:r>
            <a:r>
              <a:rPr lang="zh-CN" altLang="en-US" sz="1800"/>
              <a:t>是由意大利的一家创业公司</a:t>
            </a:r>
            <a:r>
              <a:rPr lang="en-US" altLang="zh-CN" sz="1800"/>
              <a:t>Merzia</a:t>
            </a:r>
            <a:r>
              <a:rPr lang="zh-CN" altLang="en-US" sz="1800"/>
              <a:t>的创始人</a:t>
            </a:r>
            <a:r>
              <a:rPr lang="en-US" altLang="zh-CN" sz="1800"/>
              <a:t>Salvatore Sanfilippo</a:t>
            </a:r>
            <a:r>
              <a:rPr lang="zh-CN" altLang="en-US" sz="1800"/>
              <a:t>于</a:t>
            </a:r>
            <a:r>
              <a:rPr lang="en-US" altLang="zh-CN" sz="1800"/>
              <a:t>2009</a:t>
            </a:r>
            <a:r>
              <a:rPr lang="zh-CN" altLang="en-US" sz="1800"/>
              <a:t>年开发的一款数据库</a:t>
            </a:r>
            <a:endParaRPr lang="en-US" altLang="zh-CN" sz="1800"/>
          </a:p>
          <a:p>
            <a:pPr lvl="1" indent="-457200">
              <a:buFont typeface="Wingdings" pitchFamily="2" charset="2"/>
              <a:buChar char="Ø"/>
            </a:pPr>
            <a:endParaRPr lang="en-US" altLang="zh-CN" sz="1800"/>
          </a:p>
          <a:p>
            <a:pPr lvl="1" indent="-457200">
              <a:buFont typeface="Wingdings" pitchFamily="2" charset="2"/>
              <a:buChar char="Ø"/>
            </a:pPr>
            <a:r>
              <a:rPr lang="en-US" altLang="zh-CN" sz="1800"/>
              <a:t>Salvatore Sanfilippo</a:t>
            </a:r>
            <a:r>
              <a:rPr lang="zh-CN" altLang="zh-CN" sz="1800"/>
              <a:t>早年是系统管理员，</a:t>
            </a:r>
            <a:r>
              <a:rPr lang="en-US" altLang="zh-CN" sz="1800"/>
              <a:t>2004</a:t>
            </a:r>
            <a:r>
              <a:rPr lang="zh-CN" altLang="zh-CN" sz="1800"/>
              <a:t>到</a:t>
            </a:r>
            <a:r>
              <a:rPr lang="en-US" altLang="zh-CN" sz="1800"/>
              <a:t>2006</a:t>
            </a:r>
            <a:r>
              <a:rPr lang="zh-CN" altLang="zh-CN" sz="1800"/>
              <a:t>年做嵌入式工作，之后接触</a:t>
            </a:r>
            <a:r>
              <a:rPr lang="en-US" altLang="zh-CN" sz="1800"/>
              <a:t>web</a:t>
            </a:r>
          </a:p>
          <a:p>
            <a:pPr lvl="1" indent="-457200">
              <a:buFont typeface="Wingdings" pitchFamily="2" charset="2"/>
              <a:buChar char="Ø"/>
            </a:pPr>
            <a:endParaRPr lang="en-US" altLang="zh-CN" sz="1800"/>
          </a:p>
          <a:p>
            <a:pPr lvl="1" indent="-457200">
              <a:buFont typeface="Wingdings" pitchFamily="2" charset="2"/>
              <a:buChar char="Ø"/>
            </a:pPr>
            <a:r>
              <a:rPr lang="en-US" altLang="zh-CN" sz="1800"/>
              <a:t>2007</a:t>
            </a:r>
            <a:r>
              <a:rPr lang="zh-CN" altLang="zh-CN" sz="1800"/>
              <a:t>年和朋友共同创建一个网站</a:t>
            </a:r>
            <a:r>
              <a:rPr lang="en-US" altLang="zh-CN" sz="1800"/>
              <a:t>LLOOGG.com</a:t>
            </a:r>
          </a:p>
          <a:p>
            <a:pPr lvl="1" indent="0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Redis</a:t>
            </a:r>
            <a:r>
              <a:rPr lang="zh-CN" altLang="en-US"/>
              <a:t>起源</a:t>
            </a:r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248" y="1"/>
            <a:ext cx="2339752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Redis</a:t>
            </a:r>
            <a:r>
              <a:rPr lang="zh-CN" altLang="en-US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7992"/>
          </a:xfrm>
        </p:spPr>
        <p:txBody>
          <a:bodyPr>
            <a:normAutofit/>
          </a:bodyPr>
          <a:lstStyle/>
          <a:p>
            <a:pPr latinLnBrk="1"/>
            <a:r>
              <a:rPr lang="en-US" altLang="zh-CN"/>
              <a:t>LLOOGG.com</a:t>
            </a:r>
            <a:r>
              <a:rPr lang="zh-CN" altLang="en-US"/>
              <a:t>为什么需要</a:t>
            </a:r>
            <a:r>
              <a:rPr lang="en-US" altLang="zh-CN"/>
              <a:t>redis</a:t>
            </a:r>
          </a:p>
          <a:p>
            <a:pPr lvl="1" latinLnBrk="1">
              <a:buFont typeface="Wingdings" pitchFamily="2" charset="2"/>
              <a:buChar char="Ø"/>
            </a:pPr>
            <a:r>
              <a:rPr lang="en-US" altLang="zh-CN" sz="1800"/>
              <a:t>LLOOGG.com</a:t>
            </a:r>
            <a:r>
              <a:rPr lang="zh-CN" altLang="zh-CN" sz="1800"/>
              <a:t>是一个访客信息网站</a:t>
            </a:r>
            <a:endParaRPr lang="en-US" altLang="zh-CN" sz="1800"/>
          </a:p>
          <a:p>
            <a:pPr lvl="1" latinLnBrk="1">
              <a:buFont typeface="Wingdings" pitchFamily="2" charset="2"/>
              <a:buChar char="Ø"/>
            </a:pPr>
            <a:endParaRPr lang="zh-CN" altLang="zh-CN" sz="1800"/>
          </a:p>
          <a:p>
            <a:pPr lvl="1">
              <a:buFont typeface="Wingdings" pitchFamily="2" charset="2"/>
              <a:buChar char="Ø"/>
            </a:pPr>
            <a:r>
              <a:rPr lang="zh-CN" altLang="zh-CN" sz="1800"/>
              <a:t>随着网站的用户越来愈多，需要维护的列表数量也越来越多，要执行的</a:t>
            </a:r>
            <a:r>
              <a:rPr lang="zh-CN" altLang="en-US" sz="1800"/>
              <a:t>用户</a:t>
            </a:r>
            <a:r>
              <a:rPr lang="zh-CN" altLang="zh-CN" sz="1800"/>
              <a:t>操作也越来越多</a:t>
            </a:r>
            <a:endParaRPr lang="en-US" altLang="zh-CN" sz="1800"/>
          </a:p>
          <a:p>
            <a:pPr lvl="1">
              <a:buFont typeface="Wingdings" pitchFamily="2" charset="2"/>
              <a:buChar char="Ø"/>
            </a:pPr>
            <a:endParaRPr lang="en-US" altLang="zh-CN" sz="1800"/>
          </a:p>
          <a:p>
            <a:pPr lvl="1">
              <a:buFont typeface="Wingdings" pitchFamily="2" charset="2"/>
              <a:buChar char="Ø"/>
            </a:pPr>
            <a:r>
              <a:rPr lang="en-US" altLang="zh-CN" sz="1800"/>
              <a:t>LLOOGG</a:t>
            </a:r>
            <a:r>
              <a:rPr lang="zh-CN" altLang="zh-CN" sz="1800"/>
              <a:t>使用的数据库是</a:t>
            </a:r>
            <a:r>
              <a:rPr lang="en-US" altLang="zh-CN" sz="1800"/>
              <a:t>Mysql</a:t>
            </a:r>
          </a:p>
          <a:p>
            <a:pPr lvl="2">
              <a:buFont typeface="Arial" pitchFamily="34" charset="0"/>
              <a:buChar char="•"/>
            </a:pPr>
            <a:r>
              <a:rPr lang="zh-CN" altLang="zh-CN" sz="1400"/>
              <a:t>每次</a:t>
            </a:r>
            <a:r>
              <a:rPr lang="en-US" altLang="zh-CN" sz="1400"/>
              <a:t>Mysql</a:t>
            </a:r>
            <a:r>
              <a:rPr lang="zh-CN" altLang="zh-CN" sz="1400"/>
              <a:t>执行</a:t>
            </a:r>
            <a:r>
              <a:rPr lang="zh-CN" altLang="en-US" sz="1400"/>
              <a:t>用户操作</a:t>
            </a:r>
            <a:r>
              <a:rPr lang="zh-CN" altLang="zh-CN" sz="1400"/>
              <a:t>，都需要进行硬盘的读写操作</a:t>
            </a:r>
            <a:endParaRPr lang="en-US" altLang="zh-CN" sz="1400"/>
          </a:p>
          <a:p>
            <a:pPr lvl="2">
              <a:buFont typeface="Arial" pitchFamily="34" charset="0"/>
              <a:buChar char="•"/>
            </a:pPr>
            <a:r>
              <a:rPr lang="zh-CN" altLang="zh-CN" sz="1400"/>
              <a:t>程序的性能严重受制于硬盘的</a:t>
            </a:r>
            <a:r>
              <a:rPr lang="en-US" altLang="zh-CN" sz="1400"/>
              <a:t>I/O</a:t>
            </a:r>
          </a:p>
          <a:p>
            <a:pPr lvl="2">
              <a:buFont typeface="Arial" pitchFamily="34" charset="0"/>
              <a:buChar char="•"/>
            </a:pPr>
            <a:r>
              <a:rPr lang="zh-CN" altLang="zh-CN" sz="1400"/>
              <a:t>很多操作都</a:t>
            </a:r>
            <a:r>
              <a:rPr lang="zh-CN" altLang="en-US" sz="1400"/>
              <a:t>在排队</a:t>
            </a:r>
            <a:endParaRPr lang="en-US" altLang="zh-CN" sz="1400"/>
          </a:p>
          <a:p>
            <a:pPr lvl="2">
              <a:buFont typeface="Arial" pitchFamily="34" charset="0"/>
              <a:buChar char="•"/>
            </a:pPr>
            <a:r>
              <a:rPr lang="zh-CN" altLang="en-US" sz="1400"/>
              <a:t>最后导致</a:t>
            </a:r>
            <a:r>
              <a:rPr lang="zh-CN" altLang="zh-CN" sz="1400"/>
              <a:t>网站</a:t>
            </a:r>
            <a:r>
              <a:rPr lang="zh-CN" altLang="en-US" sz="1400"/>
              <a:t>崩溃</a:t>
            </a:r>
            <a:endParaRPr lang="zh-CN" altLang="zh-CN" sz="140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/>
              <a:t>开发</a:t>
            </a:r>
            <a:r>
              <a:rPr lang="en-US" altLang="zh-CN"/>
              <a:t>Redis</a:t>
            </a:r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800"/>
              <a:t>2009</a:t>
            </a:r>
            <a:r>
              <a:rPr lang="zh-CN" altLang="zh-CN" sz="1800"/>
              <a:t>年开发了</a:t>
            </a:r>
            <a:r>
              <a:rPr lang="en-US" altLang="zh-CN" sz="1800"/>
              <a:t>Redis</a:t>
            </a:r>
            <a:r>
              <a:rPr lang="zh-CN" altLang="zh-CN" sz="1800"/>
              <a:t>数据库</a:t>
            </a:r>
            <a:r>
              <a:rPr lang="zh-CN" altLang="en-US" sz="1800"/>
              <a:t>，旨在</a:t>
            </a:r>
            <a:r>
              <a:rPr lang="zh-CN" altLang="zh-CN" sz="1800"/>
              <a:t>解决</a:t>
            </a:r>
            <a:r>
              <a:rPr lang="en-US" altLang="zh-CN" sz="1800"/>
              <a:t>LLOOGG.com</a:t>
            </a:r>
            <a:r>
              <a:rPr lang="zh-CN" altLang="zh-CN" sz="1800"/>
              <a:t>的负载问题</a:t>
            </a:r>
            <a:endParaRPr lang="en-US" altLang="zh-CN" sz="18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sz="18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 sz="1800"/>
              <a:t>Salvatore Sanfilippo</a:t>
            </a:r>
            <a:r>
              <a:rPr lang="zh-CN" altLang="en-US" sz="1800"/>
              <a:t>希望有更多人能够使用它，将其开源发布</a:t>
            </a:r>
            <a:endParaRPr lang="en-US" altLang="zh-CN" sz="18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sz="1800"/>
          </a:p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zh-CN" altLang="en-US" sz="1800"/>
              <a:t>继续开发</a:t>
            </a:r>
            <a:r>
              <a:rPr lang="en-US" altLang="zh-CN" sz="1800"/>
              <a:t>Redis</a:t>
            </a:r>
            <a:r>
              <a:rPr lang="zh-CN" altLang="en-US" sz="1800"/>
              <a:t>，并不断地完善至今</a:t>
            </a:r>
            <a:endParaRPr lang="zh-CN" altLang="zh-CN" sz="1800"/>
          </a:p>
          <a:p>
            <a:pPr indent="0"/>
            <a:endParaRPr lang="en-US" altLang="zh-CN"/>
          </a:p>
          <a:p>
            <a:pPr indent="0">
              <a:buNone/>
            </a:pPr>
            <a:r>
              <a:rPr lang="zh-CN" altLang="en-US"/>
              <a:t>现在，使用</a:t>
            </a:r>
            <a:r>
              <a:rPr lang="en-US" altLang="zh-CN"/>
              <a:t>Redis</a:t>
            </a:r>
            <a:r>
              <a:rPr lang="zh-CN" altLang="en-US"/>
              <a:t>数据库的用户已经不计其数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Redis</a:t>
            </a:r>
            <a:r>
              <a:rPr lang="zh-CN" altLang="en-US"/>
              <a:t>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4525963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>
                <a:hlinkClick r:id="rId3"/>
              </a:rPr>
              <a:t>http://redis.io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89FDAA-ED3A-B213-9309-0E9A86E5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" y="1124744"/>
            <a:ext cx="9144000" cy="39604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2608</Words>
  <Application>Microsoft Office PowerPoint</Application>
  <PresentationFormat>全屏显示(4:3)</PresentationFormat>
  <Paragraphs>269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华文行楷</vt:lpstr>
      <vt:lpstr>华文中宋</vt:lpstr>
      <vt:lpstr>微软雅黑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第3章 键值数据库Redis</vt:lpstr>
      <vt:lpstr>第3章 键值数据库Redis</vt:lpstr>
      <vt:lpstr>PowerPoint 演示文稿</vt:lpstr>
      <vt:lpstr>3.1 Redis简介</vt:lpstr>
      <vt:lpstr>3.1.1 Redis起源</vt:lpstr>
      <vt:lpstr>3.1.1 Redis起源</vt:lpstr>
      <vt:lpstr>3.1.1 Redis起源</vt:lpstr>
      <vt:lpstr>3.1.1 Redis起源</vt:lpstr>
      <vt:lpstr>PowerPoint 演示文稿</vt:lpstr>
      <vt:lpstr>3.1.2 Redis是什么</vt:lpstr>
      <vt:lpstr>3.1.3 Redis的特点</vt:lpstr>
      <vt:lpstr>3.1.3 Redis的特点</vt:lpstr>
      <vt:lpstr>3.1.3 Redis的特点</vt:lpstr>
      <vt:lpstr>3.1.3 Redis的特点</vt:lpstr>
      <vt:lpstr>3.1.3 Redis的特点</vt:lpstr>
      <vt:lpstr>3.1.4 Redis的应用</vt:lpstr>
      <vt:lpstr>3.1.4 Redis的应用</vt:lpstr>
      <vt:lpstr>3.1.4 Redis的应用</vt:lpstr>
      <vt:lpstr>3.1.4 Redis的应用</vt:lpstr>
      <vt:lpstr>3.1.4 Redis的应用</vt:lpstr>
      <vt:lpstr>3.1.4 Redis的应用</vt:lpstr>
      <vt:lpstr>3.1.4 Redis的应用</vt:lpstr>
      <vt:lpstr>3.1.4 Redis的应用</vt:lpstr>
      <vt:lpstr>3.1.4 Redis的应用</vt:lpstr>
      <vt:lpstr>3.1.4 Redis的应用</vt:lpstr>
      <vt:lpstr>总结</vt:lpstr>
      <vt:lpstr>与Redis相关的几个网站</vt:lpstr>
      <vt:lpstr>PowerPoint 演示文稿</vt:lpstr>
      <vt:lpstr>学习Redis推荐书籍</vt:lpstr>
      <vt:lpstr>几点注意</vt:lpstr>
      <vt:lpstr>3.1.3 Redis的特点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107</cp:revision>
  <dcterms:created xsi:type="dcterms:W3CDTF">2021-01-25T00:10:11Z</dcterms:created>
  <dcterms:modified xsi:type="dcterms:W3CDTF">2024-03-02T01:38:05Z</dcterms:modified>
</cp:coreProperties>
</file>