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2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301" r:id="rId34"/>
    <p:sldId id="289" r:id="rId35"/>
    <p:sldId id="290" r:id="rId36"/>
    <p:sldId id="291" r:id="rId37"/>
    <p:sldId id="292" r:id="rId38"/>
    <p:sldId id="297" r:id="rId39"/>
    <p:sldId id="293" r:id="rId40"/>
    <p:sldId id="294" r:id="rId41"/>
    <p:sldId id="295" r:id="rId42"/>
    <p:sldId id="296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9" autoAdjust="0"/>
  </p:normalViewPr>
  <p:slideViewPr>
    <p:cSldViewPr>
      <p:cViewPr varScale="1">
        <p:scale>
          <a:sx n="96" d="100"/>
          <a:sy n="96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425B-B3B9-4DAB-B0DC-6255505EC1C9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CBF4-077F-4671-9061-A72219D39F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8</a:t>
            </a:r>
            <a:r>
              <a:rPr lang="zh-CN" altLang="en-US" smtClean="0"/>
              <a:t>：</a:t>
            </a:r>
            <a:r>
              <a:rPr lang="en-US" altLang="zh-CN" smtClean="0"/>
              <a:t>get</a:t>
            </a:r>
            <a:r>
              <a:rPr lang="zh-CN" altLang="en-US" smtClean="0"/>
              <a:t>只能返回字符串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9</a:t>
            </a:r>
            <a:r>
              <a:rPr lang="zh-CN" altLang="en-US" smtClean="0"/>
              <a:t>：如</a:t>
            </a:r>
            <a:r>
              <a:rPr lang="en-US" altLang="zh-CN" smtClean="0"/>
              <a:t>hello</a:t>
            </a:r>
            <a:r>
              <a:rPr lang="zh-CN" altLang="en-US" smtClean="0"/>
              <a:t>中的</a:t>
            </a:r>
            <a:r>
              <a:rPr lang="en-US" altLang="zh-CN" smtClean="0"/>
              <a:t>ell</a:t>
            </a:r>
            <a:r>
              <a:rPr lang="zh-CN" altLang="en-US" smtClean="0"/>
              <a:t>，可以</a:t>
            </a:r>
            <a:r>
              <a:rPr lang="en-US" altLang="zh-CN" smtClean="0"/>
              <a:t>getrange word 1 3</a:t>
            </a:r>
            <a:r>
              <a:rPr lang="zh-CN" altLang="en-US" smtClean="0"/>
              <a:t>，也可以</a:t>
            </a:r>
            <a:r>
              <a:rPr lang="en-US" altLang="zh-CN" smtClean="0"/>
              <a:t>getrange word 1 -2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10</a:t>
            </a:r>
            <a:r>
              <a:rPr lang="en-US" altLang="zh-CN" baseline="0" smtClean="0"/>
              <a:t> start</a:t>
            </a:r>
            <a:r>
              <a:rPr lang="zh-CN" altLang="en-US" baseline="0" smtClean="0"/>
              <a:t>为负值，</a:t>
            </a:r>
            <a:r>
              <a:rPr lang="en-US" altLang="zh-CN" baseline="0" smtClean="0"/>
              <a:t>stop</a:t>
            </a:r>
            <a:r>
              <a:rPr lang="zh-CN" altLang="en-US" baseline="0" smtClean="0"/>
              <a:t>为正值也是可以的</a:t>
            </a:r>
            <a:endParaRPr lang="en-US" altLang="zh-CN" baseline="0" smtClean="0"/>
          </a:p>
          <a:p>
            <a:r>
              <a:rPr lang="en-US" altLang="zh-CN" baseline="0" smtClean="0"/>
              <a:t>set a working</a:t>
            </a:r>
          </a:p>
          <a:p>
            <a:r>
              <a:rPr lang="en-US" altLang="zh-CN" baseline="0" smtClean="0"/>
              <a:t>getrange a -6 5</a:t>
            </a:r>
          </a:p>
          <a:p>
            <a:r>
              <a:rPr lang="en-US" altLang="zh-CN" baseline="0" smtClean="0"/>
              <a:t>"orkin"</a:t>
            </a:r>
          </a:p>
          <a:p>
            <a:endParaRPr lang="en-US" altLang="zh-CN" baseline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key</a:t>
            </a:r>
            <a:r>
              <a:rPr lang="zh-CN" altLang="en-US" smtClean="0"/>
              <a:t>不能显示键里的</a:t>
            </a:r>
            <a:r>
              <a:rPr lang="en-US" altLang="zh-CN" smtClean="0"/>
              <a:t>value</a:t>
            </a:r>
            <a:r>
              <a:rPr lang="zh-CN" altLang="en-US" smtClean="0"/>
              <a:t>，只能显示</a:t>
            </a:r>
            <a:r>
              <a:rPr lang="en-US" altLang="zh-CN" smtClean="0"/>
              <a:t>key</a:t>
            </a:r>
            <a:r>
              <a:rPr lang="zh-CN" altLang="en-US" smtClean="0"/>
              <a:t>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si*e</a:t>
            </a:r>
            <a:r>
              <a:rPr lang="zh-CN" altLang="en-US" smtClean="0"/>
              <a:t>和</a:t>
            </a:r>
            <a:r>
              <a:rPr lang="en-US" altLang="zh-CN" smtClean="0"/>
              <a:t>si?e</a:t>
            </a:r>
            <a:r>
              <a:rPr lang="zh-CN" altLang="en-US" smtClean="0"/>
              <a:t>区别？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3</a:t>
            </a:r>
            <a:r>
              <a:rPr lang="zh-CN" altLang="en-US" smtClean="0"/>
              <a:t>：抽奖用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>newkey</a:t>
            </a:r>
            <a:r>
              <a:rPr lang="zh-CN" altLang="en-US" smtClean="0"/>
              <a:t>的值会消失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  1</a:t>
            </a:r>
          </a:p>
          <a:p>
            <a:r>
              <a:rPr lang="en-US" altLang="zh-CN" smtClean="0"/>
              <a:t>B  2</a:t>
            </a:r>
          </a:p>
          <a:p>
            <a:endParaRPr lang="en-US" altLang="zh-CN" smtClean="0"/>
          </a:p>
          <a:p>
            <a:r>
              <a:rPr lang="en-US" altLang="zh-CN" smtClean="0"/>
              <a:t>Rename A</a:t>
            </a:r>
            <a:r>
              <a:rPr lang="en-US" altLang="zh-CN" baseline="0" smtClean="0"/>
              <a:t> B</a:t>
            </a:r>
          </a:p>
          <a:p>
            <a:r>
              <a:rPr lang="en-US" altLang="zh-CN" baseline="0" smtClean="0"/>
              <a:t>B  1</a:t>
            </a:r>
          </a:p>
          <a:p>
            <a:r>
              <a:rPr lang="en-US" altLang="zh-CN" baseline="0" smtClean="0"/>
              <a:t>B  2</a:t>
            </a:r>
          </a:p>
          <a:p>
            <a:endParaRPr lang="en-US" altLang="zh-CN" baseline="0" smtClean="0"/>
          </a:p>
          <a:p>
            <a:r>
              <a:rPr lang="zh-CN" altLang="en-US" smtClean="0"/>
              <a:t>剩下</a:t>
            </a:r>
            <a:r>
              <a:rPr lang="en-US" altLang="zh-CN" smtClean="0"/>
              <a:t>B  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5</a:t>
            </a:r>
            <a:r>
              <a:rPr lang="zh-CN" altLang="en-US" smtClean="0"/>
              <a:t>：注意区别于</a:t>
            </a:r>
            <a:r>
              <a:rPr lang="en-US" altLang="zh-CN" smtClean="0"/>
              <a:t>SQL</a:t>
            </a:r>
            <a:r>
              <a:rPr lang="zh-CN" altLang="en-US" smtClean="0"/>
              <a:t>语言的</a:t>
            </a:r>
            <a:r>
              <a:rPr lang="en-US" altLang="zh-CN" smtClean="0"/>
              <a:t>select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</a:t>
            </a:r>
            <a:r>
              <a:rPr lang="en-US" altLang="zh-CN" smtClean="0"/>
              <a:t>6</a:t>
            </a:r>
            <a:r>
              <a:rPr lang="zh-CN" altLang="en-US" smtClean="0"/>
              <a:t>：缓存的空间往往有限，不可能无限往里面存储键值，因此有些访问概率变低的数据最好及时删除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redis</a:t>
            </a:r>
            <a:r>
              <a:rPr lang="zh-CN" altLang="en-US" smtClean="0"/>
              <a:t>作为数据库，那么要求键值永久存在，除非用户手动删除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CBF4-077F-4671-9061-A72219D39F8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5.png"/><Relationship Id="rId4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8.png"/><Relationship Id="rId4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9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5.wdp"/><Relationship Id="rId5" Type="http://schemas.openxmlformats.org/officeDocument/2006/relationships/image" Target="../media/image29.png"/><Relationship Id="rId4" Type="http://schemas.microsoft.com/office/2007/relationships/hdphoto" Target="../media/hdphoto24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7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4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5.wdp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7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smtClean="0">
                <a:solidFill>
                  <a:srgbClr val="C00000"/>
                </a:solidFill>
              </a:rPr>
              <a:t>3.3 Redis</a:t>
            </a:r>
            <a:r>
              <a:rPr lang="zh-CN" altLang="en-US" sz="4000" smtClean="0">
                <a:solidFill>
                  <a:srgbClr val="C00000"/>
                </a:solidFill>
              </a:rPr>
              <a:t>数据类型及操作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76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DEL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del key1 key2 ... Keyn</a:t>
            </a:r>
          </a:p>
          <a:p>
            <a:pPr lvl="1"/>
            <a:r>
              <a:rPr lang="zh-CN" altLang="zh-CN" smtClean="0"/>
              <a:t>作用</a:t>
            </a:r>
            <a:r>
              <a:rPr lang="en-US" altLang="zh-CN" smtClean="0"/>
              <a:t>: </a:t>
            </a:r>
            <a:r>
              <a:rPr lang="zh-CN" altLang="zh-CN" smtClean="0"/>
              <a:t>删除</a:t>
            </a:r>
            <a:r>
              <a:rPr lang="en-US" altLang="zh-CN" smtClean="0"/>
              <a:t>1</a:t>
            </a:r>
            <a:r>
              <a:rPr lang="zh-CN" altLang="zh-CN" smtClean="0"/>
              <a:t>个或多个键</a:t>
            </a:r>
          </a:p>
          <a:p>
            <a:pPr lvl="1"/>
            <a:r>
              <a:rPr lang="zh-CN" altLang="zh-CN" smtClean="0"/>
              <a:t>返回值</a:t>
            </a:r>
            <a:r>
              <a:rPr lang="en-US" altLang="zh-CN" smtClean="0"/>
              <a:t>: </a:t>
            </a:r>
            <a:r>
              <a:rPr lang="zh-CN" altLang="zh-CN" smtClean="0"/>
              <a:t>返回删除的</a:t>
            </a:r>
            <a:r>
              <a:rPr lang="en-US" altLang="zh-CN" smtClean="0"/>
              <a:t>key</a:t>
            </a:r>
            <a:r>
              <a:rPr lang="zh-CN" altLang="zh-CN" smtClean="0"/>
              <a:t>的数量</a:t>
            </a:r>
            <a:r>
              <a:rPr lang="zh-CN" altLang="en-US" smtClean="0"/>
              <a:t>，如果</a:t>
            </a:r>
            <a:r>
              <a:rPr lang="en-US" altLang="zh-CN" smtClean="0"/>
              <a:t>key</a:t>
            </a:r>
            <a:r>
              <a:rPr lang="zh-CN" altLang="en-US" smtClean="0"/>
              <a:t>不存在则忽略</a:t>
            </a:r>
            <a:endParaRPr lang="en-US" altLang="zh-CN" smtClean="0"/>
          </a:p>
          <a:p>
            <a:pPr lvl="1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：查询数据库中所有</a:t>
            </a:r>
            <a:r>
              <a:rPr lang="en-US" altLang="zh-CN" smtClean="0"/>
              <a:t>key</a:t>
            </a:r>
            <a:r>
              <a:rPr lang="zh-CN" altLang="en-US" smtClean="0"/>
              <a:t>并删除</a:t>
            </a:r>
            <a:r>
              <a:rPr lang="en-US" altLang="zh-CN" smtClean="0"/>
              <a:t>age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返回</a:t>
            </a:r>
            <a:r>
              <a:rPr lang="en-US" altLang="zh-CN" smtClean="0"/>
              <a:t>1</a:t>
            </a:r>
            <a:r>
              <a:rPr lang="zh-CN" altLang="en-US" smtClean="0"/>
              <a:t>表示删除了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key</a:t>
            </a:r>
            <a:r>
              <a:rPr lang="zh-CN" altLang="en-US" smtClean="0"/>
              <a:t>，此时再查询数据库里的</a:t>
            </a:r>
            <a:r>
              <a:rPr lang="en-US" altLang="zh-CN" smtClean="0"/>
              <a:t>key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Exists age</a:t>
            </a:r>
            <a:r>
              <a:rPr lang="zh-CN" altLang="en-US" smtClean="0"/>
              <a:t>返回</a:t>
            </a:r>
            <a:r>
              <a:rPr lang="en-US" altLang="zh-CN" smtClean="0"/>
              <a:t>0</a:t>
            </a:r>
            <a:r>
              <a:rPr lang="zh-CN" altLang="en-US" smtClean="0"/>
              <a:t>，说明已成功删除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599" y="3356992"/>
            <a:ext cx="404396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404391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RENAME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rename key newkey</a:t>
            </a:r>
            <a:endParaRPr lang="zh-CN" altLang="zh-CN" smtClean="0"/>
          </a:p>
          <a:p>
            <a:pPr lvl="1"/>
            <a:r>
              <a:rPr lang="zh-CN" altLang="zh-CN" smtClean="0"/>
              <a:t>作用</a:t>
            </a:r>
            <a:r>
              <a:rPr lang="en-US" altLang="zh-CN" smtClean="0"/>
              <a:t>: </a:t>
            </a:r>
            <a:r>
              <a:rPr lang="zh-CN" altLang="zh-CN" smtClean="0"/>
              <a:t>给</a:t>
            </a:r>
            <a:r>
              <a:rPr lang="en-US" altLang="zh-CN" smtClean="0"/>
              <a:t>key</a:t>
            </a:r>
            <a:r>
              <a:rPr lang="zh-CN" altLang="zh-CN" smtClean="0"/>
              <a:t>赋一个新的</a:t>
            </a:r>
            <a:r>
              <a:rPr lang="en-US" altLang="zh-CN" smtClean="0"/>
              <a:t>key</a:t>
            </a:r>
            <a:r>
              <a:rPr lang="zh-CN" altLang="zh-CN" smtClean="0"/>
              <a:t>名</a:t>
            </a:r>
          </a:p>
          <a:p>
            <a:pPr lvl="1"/>
            <a:r>
              <a:rPr lang="zh-CN" altLang="zh-CN" smtClean="0">
                <a:solidFill>
                  <a:srgbClr val="FF0000"/>
                </a:solidFill>
              </a:rPr>
              <a:t>注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zh-CN" smtClean="0">
                <a:solidFill>
                  <a:srgbClr val="FF0000"/>
                </a:solidFill>
              </a:rPr>
              <a:t>如果</a:t>
            </a:r>
            <a:r>
              <a:rPr lang="en-US" altLang="zh-CN" smtClean="0">
                <a:solidFill>
                  <a:srgbClr val="FF0000"/>
                </a:solidFill>
              </a:rPr>
              <a:t>newkey</a:t>
            </a:r>
            <a:r>
              <a:rPr lang="zh-CN" altLang="zh-CN" smtClean="0">
                <a:solidFill>
                  <a:srgbClr val="FF0000"/>
                </a:solidFill>
              </a:rPr>
              <a:t>已存在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zh-CN" altLang="zh-CN" smtClean="0">
                <a:solidFill>
                  <a:srgbClr val="FF0000"/>
                </a:solidFill>
              </a:rPr>
              <a:t>则</a:t>
            </a:r>
            <a:r>
              <a:rPr lang="en-US" altLang="zh-CN" smtClean="0">
                <a:solidFill>
                  <a:srgbClr val="FF0000"/>
                </a:solidFill>
              </a:rPr>
              <a:t>newkey</a:t>
            </a:r>
            <a:r>
              <a:rPr lang="zh-CN" altLang="zh-CN" smtClean="0">
                <a:solidFill>
                  <a:srgbClr val="FF0000"/>
                </a:solidFill>
              </a:rPr>
              <a:t>的原值被覆盖</a:t>
            </a:r>
            <a:r>
              <a:rPr lang="en-US" altLang="zh-CN" baseline="30000" smtClean="0">
                <a:solidFill>
                  <a:srgbClr val="FF0000"/>
                </a:solidFill>
              </a:rPr>
              <a:t>4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例：将</a:t>
            </a:r>
            <a:r>
              <a:rPr lang="en-US" altLang="zh-CN" smtClean="0"/>
              <a:t>site</a:t>
            </a:r>
            <a:r>
              <a:rPr lang="zh-CN" altLang="en-US" smtClean="0"/>
              <a:t>的</a:t>
            </a:r>
            <a:r>
              <a:rPr lang="en-US" altLang="zh-CN" smtClean="0"/>
              <a:t>key</a:t>
            </a:r>
            <a:r>
              <a:rPr lang="zh-CN" altLang="en-US" smtClean="0"/>
              <a:t>名改成</a:t>
            </a:r>
            <a:r>
              <a:rPr lang="en-US" altLang="zh-CN" smtClean="0"/>
              <a:t>wangzhi</a:t>
            </a:r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改名返回成功，我们再查询下数据库，并原来的</a:t>
            </a:r>
            <a:r>
              <a:rPr lang="en-US" altLang="zh-CN" smtClean="0"/>
              <a:t>site</a:t>
            </a:r>
            <a:r>
              <a:rPr lang="zh-CN" altLang="en-US" smtClean="0"/>
              <a:t>是否存在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en-US" altLang="zh-CN" smtClean="0"/>
              <a:t>Site</a:t>
            </a:r>
            <a:r>
              <a:rPr lang="zh-CN" altLang="en-US" smtClean="0"/>
              <a:t>已成功改名为</a:t>
            </a:r>
            <a:r>
              <a:rPr lang="en-US" altLang="zh-CN" smtClean="0"/>
              <a:t>wangzhi</a:t>
            </a: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zh-CN" smtClean="0">
              <a:solidFill>
                <a:srgbClr val="FF0000"/>
              </a:solidFill>
            </a:endParaRPr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75655" y="3717032"/>
            <a:ext cx="662685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462545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7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8" y="5661248"/>
            <a:ext cx="500905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6024"/>
          </a:xfrm>
        </p:spPr>
        <p:txBody>
          <a:bodyPr/>
          <a:lstStyle/>
          <a:p>
            <a:r>
              <a:rPr lang="en-US" altLang="zh-CN" smtClean="0"/>
              <a:t>renamenx key newkey</a:t>
            </a:r>
          </a:p>
          <a:p>
            <a:pPr lvl="1"/>
            <a:r>
              <a:rPr lang="zh-CN" altLang="zh-CN" smtClean="0"/>
              <a:t>作用</a:t>
            </a:r>
            <a:r>
              <a:rPr lang="en-US" altLang="zh-CN" smtClean="0"/>
              <a:t>: </a:t>
            </a:r>
            <a:r>
              <a:rPr lang="zh-CN" altLang="zh-CN" smtClean="0"/>
              <a:t>把</a:t>
            </a:r>
            <a:r>
              <a:rPr lang="en-US" altLang="zh-CN" smtClean="0"/>
              <a:t>key</a:t>
            </a:r>
            <a:r>
              <a:rPr lang="zh-CN" altLang="zh-CN" smtClean="0"/>
              <a:t>改名为</a:t>
            </a:r>
            <a:r>
              <a:rPr lang="en-US" altLang="zh-CN" smtClean="0"/>
              <a:t>newkey</a:t>
            </a:r>
            <a:endParaRPr lang="zh-CN" altLang="zh-CN" smtClean="0"/>
          </a:p>
          <a:p>
            <a:pPr lvl="1"/>
            <a:r>
              <a:rPr lang="zh-CN" altLang="zh-CN" smtClean="0"/>
              <a:t>返回</a:t>
            </a:r>
            <a:r>
              <a:rPr lang="en-US" altLang="zh-CN" smtClean="0"/>
              <a:t>: </a:t>
            </a:r>
            <a:r>
              <a:rPr lang="zh-CN" altLang="zh-CN" smtClean="0"/>
              <a:t>发生修改返回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zh-CN" altLang="zh-CN" smtClean="0"/>
              <a:t>未发生修改返回</a:t>
            </a:r>
            <a:r>
              <a:rPr lang="en-US" altLang="zh-CN" smtClean="0"/>
              <a:t>0</a:t>
            </a:r>
            <a:endParaRPr lang="zh-CN" altLang="zh-CN" smtClean="0"/>
          </a:p>
          <a:p>
            <a:pPr lvl="1"/>
            <a:r>
              <a:rPr lang="zh-CN" altLang="zh-CN" smtClean="0"/>
              <a:t>注</a:t>
            </a:r>
            <a:r>
              <a:rPr lang="en-US" altLang="zh-CN" smtClean="0"/>
              <a:t>: nx</a:t>
            </a:r>
            <a:r>
              <a:rPr lang="zh-CN" altLang="en-US" smtClean="0"/>
              <a:t>表示</a:t>
            </a:r>
            <a:r>
              <a:rPr lang="en-US" altLang="zh-CN" smtClean="0"/>
              <a:t>not exists</a:t>
            </a:r>
            <a:r>
              <a:rPr lang="zh-CN" altLang="en-US" smtClean="0"/>
              <a:t>，</a:t>
            </a:r>
            <a:r>
              <a:rPr lang="zh-CN" altLang="zh-CN" smtClean="0"/>
              <a:t>即</a:t>
            </a:r>
            <a:r>
              <a:rPr lang="en-US" altLang="zh-CN" smtClean="0"/>
              <a:t>newkey</a:t>
            </a:r>
            <a:r>
              <a:rPr lang="zh-CN" altLang="zh-CN" smtClean="0"/>
              <a:t>不存在时</a:t>
            </a:r>
            <a:r>
              <a:rPr lang="zh-CN" altLang="en-US" smtClean="0"/>
              <a:t>，才</a:t>
            </a:r>
            <a:r>
              <a:rPr lang="zh-CN" altLang="zh-CN" smtClean="0"/>
              <a:t>改名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：先删除</a:t>
            </a:r>
            <a:r>
              <a:rPr lang="en-US" altLang="zh-CN" smtClean="0"/>
              <a:t>wangzhi</a:t>
            </a:r>
            <a:r>
              <a:rPr lang="zh-CN" altLang="en-US" smtClean="0"/>
              <a:t>这个</a:t>
            </a:r>
            <a:r>
              <a:rPr lang="en-US" altLang="zh-CN" smtClean="0"/>
              <a:t>key</a:t>
            </a:r>
            <a:r>
              <a:rPr lang="zh-CN" altLang="en-US" smtClean="0"/>
              <a:t>再执行下述改名命令后，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search</a:t>
            </a:r>
            <a:r>
              <a:rPr lang="zh-CN" altLang="en-US" smtClean="0"/>
              <a:t>会发生什么？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执行“</a:t>
            </a:r>
            <a:r>
              <a:rPr lang="en-US" altLang="zh-CN" smtClean="0"/>
              <a:t>rename site search</a:t>
            </a:r>
            <a:r>
              <a:rPr lang="zh-CN" altLang="en-US" smtClean="0"/>
              <a:t>”的结果如下，</a:t>
            </a:r>
            <a:r>
              <a:rPr lang="en-US" altLang="zh-CN" smtClean="0"/>
              <a:t>site</a:t>
            </a:r>
            <a:r>
              <a:rPr lang="zh-CN" altLang="en-US" smtClean="0"/>
              <a:t>变为</a:t>
            </a:r>
            <a:r>
              <a:rPr lang="en-US" altLang="zh-CN" smtClean="0"/>
              <a:t>search</a:t>
            </a:r>
            <a:r>
              <a:rPr lang="zh-CN" altLang="en-US" smtClean="0"/>
              <a:t>，然后覆盖掉原来的</a:t>
            </a:r>
            <a:r>
              <a:rPr lang="en-US" altLang="zh-CN" smtClean="0"/>
              <a:t>search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554587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63688" y="5373216"/>
            <a:ext cx="634399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5376672"/>
          </a:xfrm>
        </p:spPr>
        <p:txBody>
          <a:bodyPr>
            <a:normAutofit fontScale="92500"/>
          </a:bodyPr>
          <a:lstStyle/>
          <a:p>
            <a:r>
              <a:rPr lang="en-US" altLang="zh-CN" smtClean="0"/>
              <a:t>renamenx key newkey</a:t>
            </a:r>
          </a:p>
          <a:p>
            <a:pPr lvl="2"/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：接上例，将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search</a:t>
            </a:r>
            <a:r>
              <a:rPr lang="zh-CN" altLang="en-US" smtClean="0"/>
              <a:t>恢复原状，并使用</a:t>
            </a:r>
            <a:r>
              <a:rPr lang="en-US" altLang="zh-CN" smtClean="0"/>
              <a:t>renamenx</a:t>
            </a:r>
            <a:r>
              <a:rPr lang="zh-CN" altLang="en-US" smtClean="0"/>
              <a:t>命令对</a:t>
            </a:r>
            <a:r>
              <a:rPr lang="en-US" altLang="zh-CN" smtClean="0"/>
              <a:t>site</a:t>
            </a:r>
            <a:r>
              <a:rPr lang="zh-CN" altLang="en-US" smtClean="0"/>
              <a:t>重命名为</a:t>
            </a:r>
            <a:r>
              <a:rPr lang="en-US" altLang="zh-CN" smtClean="0"/>
              <a:t>sea</a:t>
            </a:r>
            <a:r>
              <a:rPr lang="zh-CN" altLang="en-US" smtClean="0"/>
              <a:t>观察结果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en-US" altLang="zh-CN" smtClean="0"/>
              <a:t>site</a:t>
            </a:r>
            <a:r>
              <a:rPr lang="zh-CN" altLang="en-US" smtClean="0"/>
              <a:t>重命名为</a:t>
            </a:r>
            <a:r>
              <a:rPr lang="en-US" altLang="zh-CN" smtClean="0"/>
              <a:t>sea</a:t>
            </a:r>
            <a:r>
              <a:rPr lang="zh-CN" altLang="en-US" smtClean="0"/>
              <a:t>成功，接着再将</a:t>
            </a:r>
            <a:r>
              <a:rPr lang="en-US" altLang="zh-CN" smtClean="0"/>
              <a:t>sea</a:t>
            </a:r>
            <a:r>
              <a:rPr lang="zh-CN" altLang="en-US" smtClean="0"/>
              <a:t>重命名为</a:t>
            </a:r>
            <a:r>
              <a:rPr lang="en-US" altLang="zh-CN" smtClean="0"/>
              <a:t>search</a:t>
            </a:r>
            <a:r>
              <a:rPr lang="zh-CN" altLang="en-US" smtClean="0"/>
              <a:t>再观察结果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en-US" altLang="zh-CN" smtClean="0"/>
              <a:t>Renamenx</a:t>
            </a:r>
            <a:r>
              <a:rPr lang="zh-CN" altLang="en-US" smtClean="0"/>
              <a:t>返回</a:t>
            </a:r>
            <a:r>
              <a:rPr lang="en-US" altLang="zh-CN" smtClean="0"/>
              <a:t>0</a:t>
            </a:r>
            <a:r>
              <a:rPr lang="zh-CN" altLang="en-US" smtClean="0"/>
              <a:t>，即</a:t>
            </a:r>
            <a:r>
              <a:rPr lang="en-US" altLang="zh-CN" smtClean="0"/>
              <a:t>search</a:t>
            </a:r>
            <a:r>
              <a:rPr lang="zh-CN" altLang="en-US" smtClean="0"/>
              <a:t>已存在，修改失败，因此数据库中为</a:t>
            </a:r>
            <a:r>
              <a:rPr lang="en-US" altLang="zh-CN" smtClean="0"/>
              <a:t>sea</a:t>
            </a:r>
            <a:r>
              <a:rPr lang="zh-CN" altLang="en-US" smtClean="0"/>
              <a:t>和</a:t>
            </a:r>
            <a:r>
              <a:rPr lang="en-US" altLang="zh-CN" smtClean="0"/>
              <a:t>search</a:t>
            </a:r>
            <a:r>
              <a:rPr lang="zh-CN" altLang="en-US" smtClean="0"/>
              <a:t>两个</a:t>
            </a:r>
            <a:r>
              <a:rPr lang="en-US" altLang="zh-CN" smtClean="0"/>
              <a:t>key</a:t>
            </a:r>
          </a:p>
          <a:p>
            <a:pPr lvl="1"/>
            <a:r>
              <a:rPr lang="en-US" altLang="zh-CN" smtClean="0"/>
              <a:t>	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68074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605748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命令</a:t>
            </a:r>
            <a:r>
              <a:rPr lang="en-US" altLang="zh-CN" baseline="30000" smtClean="0"/>
              <a:t>5</a:t>
            </a:r>
            <a:endParaRPr lang="en-US" altLang="zh-CN" smtClean="0"/>
          </a:p>
          <a:p>
            <a:pPr lvl="1"/>
            <a:r>
              <a:rPr lang="en-US" altLang="zh-CN" smtClean="0"/>
              <a:t>Select dbnum</a:t>
            </a:r>
          </a:p>
          <a:p>
            <a:pPr lvl="1"/>
            <a:r>
              <a:rPr lang="zh-CN" altLang="en-US" smtClean="0"/>
              <a:t>切换到指定的数据库</a:t>
            </a:r>
            <a:endParaRPr lang="zh-CN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在</a:t>
            </a:r>
            <a:r>
              <a:rPr lang="en-US" altLang="zh-CN" smtClean="0"/>
              <a:t>redis</a:t>
            </a:r>
            <a:r>
              <a:rPr lang="zh-CN" altLang="en-US" smtClean="0"/>
              <a:t>中，默认数据库数量为</a:t>
            </a:r>
            <a:r>
              <a:rPr lang="en-US" altLang="zh-CN" smtClean="0"/>
              <a:t>16</a:t>
            </a:r>
            <a:r>
              <a:rPr lang="zh-CN" altLang="en-US" smtClean="0"/>
              <a:t>，命名为“</a:t>
            </a:r>
            <a:r>
              <a:rPr lang="en-US" altLang="zh-CN" smtClean="0"/>
              <a:t>0</a:t>
            </a:r>
            <a:r>
              <a:rPr lang="zh-CN" altLang="en-US" smtClean="0"/>
              <a:t>”、“</a:t>
            </a:r>
            <a:r>
              <a:rPr lang="en-US" altLang="zh-CN" smtClean="0"/>
              <a:t>1</a:t>
            </a:r>
            <a:r>
              <a:rPr lang="zh-CN" altLang="en-US" smtClean="0"/>
              <a:t>”、</a:t>
            </a:r>
            <a:r>
              <a:rPr lang="en-US" altLang="zh-CN" smtClean="0"/>
              <a:t>…</a:t>
            </a:r>
            <a:r>
              <a:rPr lang="zh-CN" altLang="en-US" smtClean="0"/>
              <a:t>、“</a:t>
            </a:r>
            <a:r>
              <a:rPr lang="en-US" altLang="zh-CN" smtClean="0"/>
              <a:t>15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默认使用的是“</a:t>
            </a:r>
            <a:r>
              <a:rPr lang="en-US" altLang="zh-CN" smtClean="0"/>
              <a:t>0</a:t>
            </a:r>
            <a:r>
              <a:rPr lang="zh-CN" altLang="en-US" smtClean="0"/>
              <a:t>”数据库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如果想改变数据库的数量，可以修改</a:t>
            </a:r>
            <a:r>
              <a:rPr lang="en-US" altLang="zh-CN" smtClean="0"/>
              <a:t>redis.conf</a:t>
            </a:r>
            <a:r>
              <a:rPr lang="zh-CN" altLang="en-US" smtClean="0"/>
              <a:t>文件中的“</a:t>
            </a:r>
            <a:r>
              <a:rPr lang="en-US" altLang="zh-CN" smtClean="0"/>
              <a:t>databases</a:t>
            </a:r>
            <a:r>
              <a:rPr lang="zh-CN" altLang="en-US" smtClean="0"/>
              <a:t>”后的值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836150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select db</a:t>
            </a:r>
            <a:r>
              <a:rPr lang="zh-CN" altLang="en-US" smtClean="0"/>
              <a:t>来切换当前数据库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例：查询当前数据库的</a:t>
            </a:r>
            <a:r>
              <a:rPr lang="en-US" altLang="zh-CN" smtClean="0"/>
              <a:t>key</a:t>
            </a:r>
            <a:r>
              <a:rPr lang="zh-CN" altLang="en-US" smtClean="0"/>
              <a:t>，切换到“</a:t>
            </a:r>
            <a:r>
              <a:rPr lang="en-US" altLang="zh-CN" smtClean="0"/>
              <a:t>1</a:t>
            </a:r>
            <a:r>
              <a:rPr lang="zh-CN" altLang="en-US" smtClean="0"/>
              <a:t>”数据，再查询</a:t>
            </a:r>
            <a:r>
              <a:rPr lang="en-US" altLang="zh-CN" smtClean="0"/>
              <a:t>key</a:t>
            </a:r>
            <a:r>
              <a:rPr lang="zh-CN" altLang="en-US" smtClean="0"/>
              <a:t>，观察对比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当前“</a:t>
            </a:r>
            <a:r>
              <a:rPr lang="en-US" altLang="zh-CN" smtClean="0"/>
              <a:t>0</a:t>
            </a:r>
            <a:r>
              <a:rPr lang="zh-CN" altLang="en-US" smtClean="0"/>
              <a:t>”数据库有两个</a:t>
            </a:r>
            <a:r>
              <a:rPr lang="en-US" altLang="zh-CN" smtClean="0"/>
              <a:t>key</a:t>
            </a:r>
            <a:r>
              <a:rPr lang="zh-CN" altLang="en-US" smtClean="0"/>
              <a:t>，切换到数据库“</a:t>
            </a:r>
            <a:r>
              <a:rPr lang="en-US" altLang="zh-CN" smtClean="0"/>
              <a:t>1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数据库“</a:t>
            </a:r>
            <a:r>
              <a:rPr lang="en-US" altLang="zh-CN" smtClean="0"/>
              <a:t>1</a:t>
            </a:r>
            <a:r>
              <a:rPr lang="zh-CN" altLang="en-US" smtClean="0"/>
              <a:t>”没有任何数据，注意提示符上中括号标明了当前数据库名</a:t>
            </a:r>
            <a:endParaRPr lang="en-US" altLang="zh-CN" smtClean="0"/>
          </a:p>
          <a:p>
            <a:pPr lvl="3">
              <a:buNone/>
            </a:pP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455090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48965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4330824" cy="53766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900" smtClean="0"/>
              <a:t>MOVE</a:t>
            </a:r>
            <a:r>
              <a:rPr lang="zh-CN" altLang="en-US" sz="2900" smtClean="0"/>
              <a:t>命令</a:t>
            </a:r>
            <a:endParaRPr lang="en-US" altLang="zh-CN" sz="2900" smtClean="0"/>
          </a:p>
          <a:p>
            <a:pPr lvl="1"/>
            <a:r>
              <a:rPr lang="en-US" altLang="zh-CN" sz="2300" cap="all" smtClean="0"/>
              <a:t>move</a:t>
            </a:r>
            <a:r>
              <a:rPr lang="en-US" altLang="zh-CN" sz="2300" smtClean="0"/>
              <a:t> key db</a:t>
            </a:r>
            <a:endParaRPr lang="zh-CN" altLang="zh-CN" sz="2300" smtClean="0"/>
          </a:p>
          <a:p>
            <a:pPr lvl="1"/>
            <a:r>
              <a:rPr lang="zh-CN" altLang="en-US" sz="2300" smtClean="0"/>
              <a:t>将当前数据库的某个</a:t>
            </a:r>
            <a:r>
              <a:rPr lang="en-US" altLang="zh-CN" sz="2300" smtClean="0"/>
              <a:t>key</a:t>
            </a:r>
            <a:r>
              <a:rPr lang="zh-CN" altLang="en-US" sz="2300" smtClean="0"/>
              <a:t>移动到指定数据库</a:t>
            </a:r>
            <a:endParaRPr lang="en-US" altLang="zh-CN" sz="2300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z="2300" smtClean="0"/>
              <a:t>例：</a:t>
            </a:r>
            <a:endParaRPr lang="en-US" altLang="zh-CN" sz="2300" smtClean="0"/>
          </a:p>
          <a:p>
            <a:pPr lvl="1"/>
            <a:r>
              <a:rPr lang="en-US" altLang="zh-CN" sz="2300" smtClean="0"/>
              <a:t>redis 127.0.0.1:6379[1]&gt; select 2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OK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redis 127.0.0.1:6379[2]&gt; keys *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(empty list or set)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redis 127.0.0.1:6379[2]&gt; select 0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OK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redis 127.0.0.1:6379&gt; keys *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1) "name"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2) "cc"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3) "a"</a:t>
            </a:r>
            <a:endParaRPr lang="zh-CN" altLang="zh-CN" sz="2300" smtClean="0"/>
          </a:p>
          <a:p>
            <a:pPr lvl="1"/>
            <a:r>
              <a:rPr lang="en-US" altLang="zh-CN" sz="2300" smtClean="0"/>
              <a:t>4) "b"</a:t>
            </a:r>
            <a:endParaRPr lang="zh-CN" altLang="zh-CN" sz="23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2996952"/>
            <a:ext cx="4572000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 127.0.0.1:6379&gt; move cc 2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(integer) 1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 127.0.0.1:6379&gt; select 2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OK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redis 127.0.0.1:6379[2]&gt; keys *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1) "cc"</a:t>
            </a:r>
            <a:endParaRPr lang="zh-CN" altLang="zh-CN" sz="1600" smtClean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Key</a:t>
            </a:r>
            <a:r>
              <a:rPr lang="zh-CN" altLang="en-US" smtClean="0"/>
              <a:t>的生命周期操作命令</a:t>
            </a:r>
            <a:endParaRPr lang="en-US" altLang="zh-CN" smtClean="0"/>
          </a:p>
          <a:p>
            <a:pPr lvl="1"/>
            <a:r>
              <a:rPr lang="en-US" altLang="zh-CN" smtClean="0"/>
              <a:t>ttl key                                </a:t>
            </a:r>
            <a:r>
              <a:rPr lang="zh-CN" altLang="en-US" smtClean="0"/>
              <a:t>查询</a:t>
            </a:r>
            <a:r>
              <a:rPr lang="en-US" altLang="zh-CN" smtClean="0"/>
              <a:t>key</a:t>
            </a:r>
            <a:r>
              <a:rPr lang="zh-CN" altLang="en-US" smtClean="0"/>
              <a:t>的生命周期</a:t>
            </a:r>
            <a:endParaRPr lang="en-US" altLang="zh-CN" smtClean="0"/>
          </a:p>
          <a:p>
            <a:pPr lvl="1"/>
            <a:r>
              <a:rPr lang="en-US" altLang="zh-CN" smtClean="0"/>
              <a:t>expire key </a:t>
            </a:r>
            <a:r>
              <a:rPr lang="zh-CN" altLang="zh-CN" smtClean="0"/>
              <a:t>整型值</a:t>
            </a:r>
            <a:r>
              <a:rPr lang="en-US" altLang="zh-CN" smtClean="0"/>
              <a:t>            </a:t>
            </a:r>
            <a:r>
              <a:rPr lang="zh-CN" altLang="zh-CN" smtClean="0"/>
              <a:t>设置</a:t>
            </a:r>
            <a:r>
              <a:rPr lang="en-US" altLang="zh-CN" smtClean="0"/>
              <a:t>key</a:t>
            </a:r>
            <a:r>
              <a:rPr lang="zh-CN" altLang="zh-CN" smtClean="0"/>
              <a:t>的生命周期</a:t>
            </a:r>
            <a:r>
              <a:rPr lang="zh-CN" altLang="en-US" smtClean="0"/>
              <a:t>，</a:t>
            </a:r>
            <a:r>
              <a:rPr lang="zh-CN" altLang="zh-CN" smtClean="0"/>
              <a:t>以秒为单位</a:t>
            </a:r>
          </a:p>
          <a:p>
            <a:pPr lvl="1"/>
            <a:r>
              <a:rPr lang="en-US" altLang="zh-CN" smtClean="0"/>
              <a:t>persist key                         </a:t>
            </a:r>
            <a:r>
              <a:rPr lang="zh-CN" altLang="zh-CN" smtClean="0"/>
              <a:t>把指定</a:t>
            </a:r>
            <a:r>
              <a:rPr lang="en-US" altLang="zh-CN" smtClean="0"/>
              <a:t>key</a:t>
            </a:r>
            <a:r>
              <a:rPr lang="zh-CN" altLang="zh-CN" smtClean="0"/>
              <a:t>置为永久有效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Redis</a:t>
            </a:r>
            <a:r>
              <a:rPr lang="zh-CN" altLang="en-US" smtClean="0">
                <a:solidFill>
                  <a:schemeClr val="tx1"/>
                </a:solidFill>
              </a:rPr>
              <a:t>既可以用作</a:t>
            </a:r>
            <a:r>
              <a:rPr lang="zh-CN" altLang="en-US" smtClean="0">
                <a:solidFill>
                  <a:srgbClr val="FF0000"/>
                </a:solidFill>
              </a:rPr>
              <a:t>存储</a:t>
            </a:r>
            <a:r>
              <a:rPr lang="zh-CN" altLang="en-US" smtClean="0">
                <a:solidFill>
                  <a:schemeClr val="tx1"/>
                </a:solidFill>
              </a:rPr>
              <a:t>，也可以用作</a:t>
            </a:r>
            <a:r>
              <a:rPr lang="zh-CN" altLang="en-US" smtClean="0">
                <a:solidFill>
                  <a:srgbClr val="FF0000"/>
                </a:solidFill>
              </a:rPr>
              <a:t>缓存</a:t>
            </a:r>
            <a:r>
              <a:rPr lang="en-US" altLang="zh-CN" baseline="30000" smtClean="0">
                <a:solidFill>
                  <a:srgbClr val="FF0000"/>
                </a:solidFill>
              </a:rPr>
              <a:t>6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用作存储，</a:t>
            </a:r>
            <a:r>
              <a:rPr lang="en-US" altLang="zh-CN" smtClean="0"/>
              <a:t>key</a:t>
            </a:r>
            <a:r>
              <a:rPr lang="zh-CN" altLang="en-US" smtClean="0"/>
              <a:t>通常为永久生命周期</a:t>
            </a:r>
            <a:endParaRPr lang="en-US" altLang="zh-CN" smtClean="0"/>
          </a:p>
          <a:p>
            <a:pPr lvl="1"/>
            <a:r>
              <a:rPr lang="zh-CN" altLang="en-US" smtClean="0"/>
              <a:t>用作缓存，</a:t>
            </a:r>
            <a:r>
              <a:rPr lang="en-US" altLang="zh-CN" smtClean="0"/>
              <a:t> key</a:t>
            </a:r>
            <a:r>
              <a:rPr lang="zh-CN" altLang="en-US" smtClean="0"/>
              <a:t>通常有生命周期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en-US" altLang="zh-CN" smtClean="0"/>
              <a:t>TTL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ttl key</a:t>
            </a:r>
          </a:p>
          <a:p>
            <a:pPr lvl="1"/>
            <a:r>
              <a:rPr lang="zh-CN" altLang="en-US" smtClean="0"/>
              <a:t>查询</a:t>
            </a:r>
            <a:r>
              <a:rPr lang="en-US" altLang="zh-CN" smtClean="0"/>
              <a:t>key</a:t>
            </a:r>
            <a:r>
              <a:rPr lang="zh-CN" altLang="en-US" smtClean="0"/>
              <a:t>的生命周期，</a:t>
            </a:r>
            <a:r>
              <a:rPr lang="zh-CN" altLang="zh-CN" smtClean="0"/>
              <a:t>返回</a:t>
            </a:r>
            <a:r>
              <a:rPr lang="en-US" altLang="zh-CN" smtClean="0"/>
              <a:t>: </a:t>
            </a:r>
            <a:r>
              <a:rPr lang="zh-CN" altLang="zh-CN" smtClean="0"/>
              <a:t>秒数</a:t>
            </a:r>
          </a:p>
          <a:p>
            <a:pPr lvl="1"/>
            <a:r>
              <a:rPr lang="zh-CN" altLang="zh-CN" smtClean="0"/>
              <a:t>注</a:t>
            </a:r>
            <a:r>
              <a:rPr lang="zh-CN" altLang="en-US" smtClean="0"/>
              <a:t>：</a:t>
            </a:r>
            <a:r>
              <a:rPr lang="zh-CN" altLang="zh-CN" smtClean="0"/>
              <a:t>对于不存在的</a:t>
            </a:r>
            <a:r>
              <a:rPr lang="en-US" altLang="zh-CN" smtClean="0"/>
              <a:t>key</a:t>
            </a:r>
            <a:r>
              <a:rPr lang="zh-CN" altLang="en-US" smtClean="0"/>
              <a:t>、</a:t>
            </a:r>
            <a:r>
              <a:rPr lang="zh-CN" altLang="zh-CN" smtClean="0"/>
              <a:t>已过期的</a:t>
            </a:r>
            <a:r>
              <a:rPr lang="en-US" altLang="zh-CN" smtClean="0"/>
              <a:t>key</a:t>
            </a:r>
            <a:r>
              <a:rPr lang="zh-CN" altLang="en-US" smtClean="0"/>
              <a:t>（不存在已过期等价的）、永久存在</a:t>
            </a:r>
            <a:r>
              <a:rPr lang="zh-CN" altLang="zh-CN" smtClean="0"/>
              <a:t>的</a:t>
            </a:r>
            <a:r>
              <a:rPr lang="en-US" altLang="zh-CN" smtClean="0"/>
              <a:t>key</a:t>
            </a:r>
            <a:r>
              <a:rPr lang="zh-CN" altLang="en-US" smtClean="0"/>
              <a:t>，</a:t>
            </a:r>
            <a:r>
              <a:rPr lang="zh-CN" altLang="zh-CN" smtClean="0"/>
              <a:t>都返回</a:t>
            </a:r>
            <a:r>
              <a:rPr lang="en-US" altLang="zh-CN" smtClean="0"/>
              <a:t>-1</a:t>
            </a:r>
          </a:p>
          <a:p>
            <a:pPr lvl="1"/>
            <a:r>
              <a:rPr lang="en-US" altLang="zh-CN" smtClean="0"/>
              <a:t>Redis2.8</a:t>
            </a:r>
            <a:r>
              <a:rPr lang="zh-CN" altLang="zh-CN" smtClean="0"/>
              <a:t>中</a:t>
            </a:r>
            <a:r>
              <a:rPr lang="zh-CN" altLang="en-US" smtClean="0"/>
              <a:t>，</a:t>
            </a:r>
            <a:r>
              <a:rPr lang="zh-CN" altLang="zh-CN" smtClean="0"/>
              <a:t>对于不存在</a:t>
            </a:r>
            <a:r>
              <a:rPr lang="zh-CN" altLang="en-US" smtClean="0"/>
              <a:t>、</a:t>
            </a:r>
            <a:r>
              <a:rPr lang="zh-CN" altLang="zh-CN" smtClean="0"/>
              <a:t>已过期的</a:t>
            </a:r>
            <a:r>
              <a:rPr lang="en-US" altLang="zh-CN" smtClean="0"/>
              <a:t>key,</a:t>
            </a:r>
            <a:r>
              <a:rPr lang="zh-CN" altLang="zh-CN" smtClean="0"/>
              <a:t>返回</a:t>
            </a:r>
            <a:r>
              <a:rPr lang="en-US" altLang="zh-CN" smtClean="0"/>
              <a:t>-2</a:t>
            </a:r>
          </a:p>
          <a:p>
            <a:pPr lvl="2"/>
            <a:r>
              <a:rPr lang="zh-CN" altLang="en-US" smtClean="0"/>
              <a:t>例：查询</a:t>
            </a:r>
            <a:r>
              <a:rPr lang="en-US" altLang="zh-CN" smtClean="0"/>
              <a:t>search</a:t>
            </a:r>
            <a:r>
              <a:rPr lang="zh-CN" altLang="en-US" smtClean="0"/>
              <a:t>的生命周期，查询</a:t>
            </a:r>
            <a:r>
              <a:rPr lang="en-US" altLang="zh-CN" smtClean="0"/>
              <a:t>dsafsdf</a:t>
            </a:r>
            <a:r>
              <a:rPr lang="zh-CN" altLang="en-US" smtClean="0"/>
              <a:t>的生命周期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r>
              <a:rPr lang="zh-CN" altLang="en-US" smtClean="0"/>
              <a:t>返回</a:t>
            </a:r>
            <a:r>
              <a:rPr lang="en-US" altLang="zh-CN" smtClean="0"/>
              <a:t>-1</a:t>
            </a:r>
            <a:r>
              <a:rPr lang="zh-CN" altLang="en-US" smtClean="0"/>
              <a:t>的情况下可以用</a:t>
            </a:r>
            <a:r>
              <a:rPr lang="en-US" altLang="zh-CN" smtClean="0"/>
              <a:t>get</a:t>
            </a:r>
            <a:r>
              <a:rPr lang="zh-CN" altLang="en-US" smtClean="0"/>
              <a:t>、</a:t>
            </a:r>
            <a:r>
              <a:rPr lang="en-US" altLang="zh-CN" smtClean="0"/>
              <a:t>exists</a:t>
            </a:r>
            <a:r>
              <a:rPr lang="zh-CN" altLang="en-US" smtClean="0"/>
              <a:t>进一步判断</a:t>
            </a:r>
            <a:r>
              <a:rPr lang="en-US" altLang="zh-CN" smtClean="0"/>
              <a:t>key</a:t>
            </a:r>
            <a:r>
              <a:rPr lang="zh-CN" altLang="en-US" smtClean="0"/>
              <a:t>是否存在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 r="13433"/>
          <a:stretch>
            <a:fillRect/>
          </a:stretch>
        </p:blipFill>
        <p:spPr bwMode="auto">
          <a:xfrm>
            <a:off x="251520" y="4869160"/>
            <a:ext cx="439248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725144"/>
            <a:ext cx="3600400" cy="130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949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cap="all" smtClean="0"/>
              <a:t>expire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expire key </a:t>
            </a:r>
            <a:r>
              <a:rPr lang="zh-CN" altLang="zh-CN" smtClean="0"/>
              <a:t>整型值</a:t>
            </a:r>
            <a:endParaRPr lang="en-US" altLang="zh-CN" smtClean="0"/>
          </a:p>
          <a:p>
            <a:pPr lvl="1"/>
            <a:r>
              <a:rPr lang="zh-CN" altLang="zh-CN" smtClean="0"/>
              <a:t>设置</a:t>
            </a:r>
            <a:r>
              <a:rPr lang="en-US" altLang="zh-CN" smtClean="0"/>
              <a:t>key</a:t>
            </a:r>
            <a:r>
              <a:rPr lang="zh-CN" altLang="zh-CN" smtClean="0"/>
              <a:t>的生命周期</a:t>
            </a:r>
            <a:r>
              <a:rPr lang="zh-CN" altLang="en-US" smtClean="0"/>
              <a:t>，</a:t>
            </a:r>
            <a:r>
              <a:rPr lang="zh-CN" altLang="zh-CN" smtClean="0"/>
              <a:t>以秒为单位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例：将</a:t>
            </a:r>
            <a:r>
              <a:rPr lang="en-US" altLang="zh-CN" smtClean="0"/>
              <a:t>search</a:t>
            </a:r>
            <a:r>
              <a:rPr lang="zh-CN" altLang="en-US" smtClean="0"/>
              <a:t>的生命周期设为</a:t>
            </a:r>
            <a:r>
              <a:rPr lang="en-US" altLang="zh-CN" smtClean="0"/>
              <a:t>10s</a:t>
            </a:r>
            <a:r>
              <a:rPr lang="zh-CN" altLang="en-US" smtClean="0"/>
              <a:t>，使用</a:t>
            </a:r>
            <a:r>
              <a:rPr lang="en-US" altLang="zh-CN" smtClean="0"/>
              <a:t>ttl</a:t>
            </a:r>
            <a:r>
              <a:rPr lang="zh-CN" altLang="en-US" smtClean="0"/>
              <a:t>跟踪</a:t>
            </a:r>
            <a:r>
              <a:rPr lang="en-US" altLang="zh-CN" smtClean="0"/>
              <a:t>search</a:t>
            </a:r>
            <a:r>
              <a:rPr lang="zh-CN" altLang="en-US" smtClean="0"/>
              <a:t>的生命周期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十秒后</a:t>
            </a:r>
            <a:r>
              <a:rPr lang="en-US" altLang="zh-CN" smtClean="0"/>
              <a:t>search</a:t>
            </a:r>
            <a:r>
              <a:rPr lang="zh-CN" altLang="en-US" smtClean="0"/>
              <a:t>生命周期结束，故</a:t>
            </a:r>
            <a:r>
              <a:rPr lang="en-US" altLang="zh-CN" smtClean="0"/>
              <a:t>ttl search </a:t>
            </a:r>
            <a:r>
              <a:rPr lang="zh-CN" altLang="en-US" smtClean="0"/>
              <a:t>返回</a:t>
            </a:r>
            <a:r>
              <a:rPr lang="en-US" altLang="zh-CN" smtClean="0"/>
              <a:t>-2</a:t>
            </a:r>
            <a:r>
              <a:rPr lang="zh-CN" altLang="en-US" smtClean="0"/>
              <a:t>，即不存在</a:t>
            </a:r>
            <a:r>
              <a:rPr lang="en-US" altLang="zh-CN" smtClean="0"/>
              <a:t>search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0"/>
            <a:ext cx="5122912" cy="1143000"/>
          </a:xfrm>
        </p:spPr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92895"/>
            <a:ext cx="3744416" cy="391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en-US" altLang="zh-CN" smtClean="0"/>
          </a:p>
          <a:p>
            <a:pPr lvl="1"/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</a:p>
          <a:p>
            <a:pPr lvl="1"/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</a:p>
          <a:p>
            <a:pPr lvl="1"/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</a:p>
          <a:p>
            <a:pPr lvl="1"/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</a:p>
          <a:p>
            <a:pPr lvl="1"/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60040"/>
          </a:xfrm>
        </p:spPr>
        <p:txBody>
          <a:bodyPr/>
          <a:lstStyle/>
          <a:p>
            <a:r>
              <a:rPr lang="en-US" altLang="zh-CN" smtClean="0"/>
              <a:t>pexpire key </a:t>
            </a:r>
            <a:r>
              <a:rPr lang="zh-CN" altLang="zh-CN" smtClean="0"/>
              <a:t>毫秒数</a:t>
            </a:r>
            <a:r>
              <a:rPr lang="en-US" altLang="zh-CN" smtClean="0"/>
              <a:t>      </a:t>
            </a:r>
          </a:p>
          <a:p>
            <a:pPr lvl="1"/>
            <a:r>
              <a:rPr lang="zh-CN" altLang="en-US" smtClean="0"/>
              <a:t>以毫秒为单位</a:t>
            </a:r>
            <a:r>
              <a:rPr lang="zh-CN" altLang="zh-CN" smtClean="0"/>
              <a:t>设置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zh-CN" altLang="zh-CN" smtClean="0"/>
              <a:t>生命周期</a:t>
            </a:r>
          </a:p>
          <a:p>
            <a:r>
              <a:rPr lang="en-US" altLang="zh-CN" smtClean="0"/>
              <a:t>pttl  key                         </a:t>
            </a:r>
          </a:p>
          <a:p>
            <a:pPr lvl="1"/>
            <a:r>
              <a:rPr lang="zh-CN" altLang="zh-CN" smtClean="0"/>
              <a:t>以毫秒返回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zh-CN" altLang="zh-CN" smtClean="0"/>
              <a:t>生命周期</a:t>
            </a:r>
          </a:p>
          <a:p>
            <a:r>
              <a:rPr lang="en-US" altLang="zh-CN" smtClean="0"/>
              <a:t>persist key                   </a:t>
            </a:r>
            <a:r>
              <a:rPr lang="zh-CN" altLang="zh-CN" smtClean="0"/>
              <a:t> </a:t>
            </a:r>
            <a:r>
              <a:rPr lang="en-US" altLang="zh-CN" smtClean="0"/>
              <a:t> </a:t>
            </a:r>
          </a:p>
          <a:p>
            <a:pPr lvl="1"/>
            <a:r>
              <a:rPr lang="zh-CN" altLang="zh-CN" smtClean="0"/>
              <a:t>把指定</a:t>
            </a:r>
            <a:r>
              <a:rPr lang="en-US" altLang="zh-CN" smtClean="0"/>
              <a:t>key</a:t>
            </a:r>
            <a:r>
              <a:rPr lang="zh-CN" altLang="zh-CN" smtClean="0"/>
              <a:t>置为永久有效</a:t>
            </a:r>
            <a:endParaRPr lang="en-US" altLang="zh-CN" smtClean="0"/>
          </a:p>
          <a:p>
            <a:pPr lvl="1"/>
            <a:r>
              <a:rPr lang="zh-CN" altLang="en-US" smtClean="0"/>
              <a:t>例：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635896" y="2564904"/>
            <a:ext cx="54146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7200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mtClean="0"/>
              <a:t>通用命令</a:t>
            </a:r>
            <a:endParaRPr lang="en-US" altLang="zh-CN" smtClean="0"/>
          </a:p>
          <a:p>
            <a:pPr lvl="1"/>
            <a:r>
              <a:rPr lang="en-US" altLang="zh-CN" cap="all" smtClean="0"/>
              <a:t>del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rename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renamenx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move </a:t>
            </a:r>
          </a:p>
          <a:p>
            <a:pPr lvl="1"/>
            <a:r>
              <a:rPr lang="en-US" altLang="zh-CN" cap="all" smtClean="0"/>
              <a:t>keys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randomkey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exists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type </a:t>
            </a:r>
          </a:p>
          <a:p>
            <a:pPr lvl="1"/>
            <a:r>
              <a:rPr lang="en-US" altLang="zh-CN" cap="all" smtClean="0"/>
              <a:t>select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ttl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expire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persist </a:t>
            </a:r>
            <a:endParaRPr lang="zh-CN" altLang="zh-CN" cap="all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3.3.2 STRING</a:t>
            </a:r>
            <a:r>
              <a:rPr lang="zh-CN" altLang="en-US" smtClean="0">
                <a:solidFill>
                  <a:srgbClr val="FF0000"/>
                </a:solidFill>
              </a:rPr>
              <a:t>（字符串）</a:t>
            </a:r>
          </a:p>
          <a:p>
            <a:pPr lvl="1"/>
            <a:r>
              <a:rPr lang="en-US" altLang="zh-CN" smtClean="0"/>
              <a:t>3.3.3 LIST</a:t>
            </a:r>
            <a:r>
              <a:rPr lang="zh-CN" altLang="en-US" smtClean="0"/>
              <a:t>（列表）</a:t>
            </a:r>
          </a:p>
          <a:p>
            <a:pPr lvl="1"/>
            <a:r>
              <a:rPr lang="en-US" altLang="zh-CN" smtClean="0"/>
              <a:t>3.3.4 SET</a:t>
            </a:r>
            <a:r>
              <a:rPr lang="zh-CN" altLang="en-US" smtClean="0"/>
              <a:t>（无序集合）</a:t>
            </a:r>
          </a:p>
          <a:p>
            <a:pPr lvl="1"/>
            <a:r>
              <a:rPr lang="en-US" altLang="zh-CN" smtClean="0"/>
              <a:t>3.3.5 ZSET</a:t>
            </a:r>
            <a:r>
              <a:rPr lang="zh-CN" altLang="en-US" smtClean="0"/>
              <a:t>（有序集合）</a:t>
            </a:r>
          </a:p>
          <a:p>
            <a:pPr lvl="1"/>
            <a:r>
              <a:rPr lang="en-US" altLang="zh-CN" smtClean="0"/>
              <a:t>3.3.6 HASH</a:t>
            </a:r>
            <a:r>
              <a:rPr lang="zh-CN" altLang="en-US" smtClean="0"/>
              <a:t>（哈希表）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795320" cy="4525963"/>
          </a:xfrm>
        </p:spPr>
        <p:txBody>
          <a:bodyPr>
            <a:normAutofit/>
          </a:bodyPr>
          <a:lstStyle/>
          <a:p>
            <a:r>
              <a:rPr lang="en-US" altLang="zh-CN" smtClean="0"/>
              <a:t>SET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set key value [EX seconds]/[PX milliseconds] [nx] /[xx]	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SET</a:t>
            </a:r>
            <a:r>
              <a:rPr lang="zh-CN" altLang="en-US" smtClean="0"/>
              <a:t>命令将字符串值</a:t>
            </a:r>
            <a:r>
              <a:rPr lang="en-US" altLang="zh-CN" smtClean="0"/>
              <a:t>value</a:t>
            </a:r>
            <a:r>
              <a:rPr lang="zh-CN" altLang="en-US" smtClean="0"/>
              <a:t>设置到</a:t>
            </a:r>
            <a:r>
              <a:rPr lang="en-US" altLang="zh-CN" smtClean="0"/>
              <a:t>key</a:t>
            </a:r>
            <a:r>
              <a:rPr lang="zh-CN" altLang="en-US" smtClean="0"/>
              <a:t>中。</a:t>
            </a:r>
            <a:endParaRPr lang="en-US" altLang="zh-CN" smtClean="0"/>
          </a:p>
          <a:p>
            <a:pPr lvl="2" indent="0"/>
            <a:r>
              <a:rPr lang="en-US" altLang="zh-CN" smtClean="0"/>
              <a:t>EX seconds</a:t>
            </a:r>
            <a:r>
              <a:rPr lang="zh-CN" altLang="en-US" smtClean="0"/>
              <a:t>：用于设置</a:t>
            </a:r>
            <a:r>
              <a:rPr lang="en-US" altLang="zh-CN" smtClean="0"/>
              <a:t>key</a:t>
            </a:r>
            <a:r>
              <a:rPr lang="zh-CN" altLang="en-US" smtClean="0"/>
              <a:t>的过期时间为多少秒（</a:t>
            </a:r>
            <a:r>
              <a:rPr lang="en-US" altLang="zh-CN" smtClean="0"/>
              <a:t>seconds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indent="0"/>
            <a:r>
              <a:rPr lang="en-US" altLang="zh-CN" smtClean="0"/>
              <a:t>PX milliseconds</a:t>
            </a:r>
            <a:r>
              <a:rPr lang="zh-CN" altLang="en-US" smtClean="0"/>
              <a:t>：用于设置</a:t>
            </a:r>
            <a:r>
              <a:rPr lang="en-US" altLang="zh-CN" smtClean="0"/>
              <a:t>key</a:t>
            </a:r>
            <a:r>
              <a:rPr lang="zh-CN" altLang="en-US" smtClean="0"/>
              <a:t>的过期时间为多少毫秒（</a:t>
            </a:r>
            <a:r>
              <a:rPr lang="en-US" altLang="zh-CN" smtClean="0"/>
              <a:t>milliseconds</a:t>
            </a:r>
            <a:r>
              <a:rPr lang="zh-CN" altLang="en-US" smtClean="0"/>
              <a:t>）  </a:t>
            </a:r>
            <a:endParaRPr lang="en-US" altLang="zh-CN" smtClean="0"/>
          </a:p>
          <a:p>
            <a:pPr lvl="2" indent="0"/>
            <a:r>
              <a:rPr lang="en-US" altLang="zh-CN" smtClean="0"/>
              <a:t>NX</a:t>
            </a:r>
            <a:r>
              <a:rPr lang="zh-CN" altLang="en-US" smtClean="0"/>
              <a:t>：表示当</a:t>
            </a:r>
            <a:r>
              <a:rPr lang="en-US" altLang="zh-CN" smtClean="0"/>
              <a:t>key</a:t>
            </a:r>
            <a:r>
              <a:rPr lang="zh-CN" altLang="en-US" smtClean="0"/>
              <a:t>不存在时，才对</a:t>
            </a:r>
            <a:r>
              <a:rPr lang="en-US" altLang="zh-CN" smtClean="0"/>
              <a:t>key</a:t>
            </a:r>
            <a:r>
              <a:rPr lang="zh-CN" altLang="en-US" smtClean="0"/>
              <a:t>进行设置操作  </a:t>
            </a:r>
            <a:endParaRPr lang="en-US" altLang="zh-CN" smtClean="0"/>
          </a:p>
          <a:p>
            <a:pPr lvl="2" indent="0"/>
            <a:r>
              <a:rPr lang="en-US" altLang="zh-CN" smtClean="0"/>
              <a:t>XX</a:t>
            </a:r>
            <a:r>
              <a:rPr lang="zh-CN" altLang="en-US" smtClean="0"/>
              <a:t>：表示当</a:t>
            </a:r>
            <a:r>
              <a:rPr lang="en-US" altLang="zh-CN" smtClean="0"/>
              <a:t>key</a:t>
            </a:r>
            <a:r>
              <a:rPr lang="zh-CN" altLang="en-US" smtClean="0"/>
              <a:t>存在时，才对</a:t>
            </a:r>
            <a:r>
              <a:rPr lang="en-US" altLang="zh-CN" smtClean="0"/>
              <a:t>key</a:t>
            </a:r>
            <a:r>
              <a:rPr lang="zh-CN" altLang="en-US" smtClean="0"/>
              <a:t>进行设置操作</a:t>
            </a:r>
            <a:endParaRPr lang="zh-CN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注意：如果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已经存在，则在执行</a:t>
            </a:r>
            <a:r>
              <a:rPr lang="en-US" altLang="zh-CN" smtClean="0">
                <a:solidFill>
                  <a:srgbClr val="FF0000"/>
                </a:solidFill>
              </a:rPr>
              <a:t>SET</a:t>
            </a:r>
            <a:r>
              <a:rPr lang="zh-CN" altLang="en-US" smtClean="0">
                <a:solidFill>
                  <a:srgbClr val="FF0000"/>
                </a:solidFill>
              </a:rPr>
              <a:t>命令后，将会覆盖旧值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3.3.2 STRING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（字符串</a:t>
            </a:r>
            <a:r>
              <a:rPr lang="zh-CN" altLang="en-US" sz="3200" b="1" kern="1200" smtClean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endParaRPr lang="zh-CN" altLang="en-US" sz="3200" b="1" kern="1200"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76672"/>
          </a:xfrm>
        </p:spPr>
        <p:txBody>
          <a:bodyPr/>
          <a:lstStyle/>
          <a:p>
            <a:r>
              <a:rPr lang="en-US" altLang="zh-CN" smtClean="0"/>
              <a:t>set key value [EX seconds]/[PX milliseconds] [nx] /[xx]</a:t>
            </a:r>
          </a:p>
          <a:p>
            <a:pPr lvl="2"/>
            <a:r>
              <a:rPr lang="zh-CN" altLang="en-US" smtClean="0"/>
              <a:t>例：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en-US" altLang="zh-CN" smtClean="0"/>
              <a:t>Set</a:t>
            </a:r>
            <a:r>
              <a:rPr lang="zh-CN" altLang="en-US" smtClean="0"/>
              <a:t>后加</a:t>
            </a:r>
            <a:r>
              <a:rPr lang="en-US" altLang="zh-CN" smtClean="0"/>
              <a:t>xx</a:t>
            </a:r>
            <a:r>
              <a:rPr lang="zh-CN" altLang="en-US" smtClean="0"/>
              <a:t>表示</a:t>
            </a:r>
            <a:r>
              <a:rPr lang="en-US" altLang="zh-CN" smtClean="0"/>
              <a:t>site</a:t>
            </a:r>
            <a:r>
              <a:rPr lang="zh-CN" altLang="en-US" smtClean="0"/>
              <a:t>存在时才执行</a:t>
            </a:r>
            <a:r>
              <a:rPr lang="en-US" altLang="zh-CN" smtClean="0"/>
              <a:t>set</a:t>
            </a:r>
            <a:r>
              <a:rPr lang="zh-CN" altLang="en-US" smtClean="0"/>
              <a:t>操作，因此</a:t>
            </a:r>
            <a:r>
              <a:rPr lang="en-US" altLang="zh-CN" smtClean="0"/>
              <a:t>site</a:t>
            </a:r>
            <a:r>
              <a:rPr lang="zh-CN" altLang="en-US" smtClean="0"/>
              <a:t>被覆盖为</a:t>
            </a:r>
            <a:r>
              <a:rPr lang="en-US" altLang="zh-CN" smtClean="0">
                <a:hlinkClick r:id="rId2"/>
              </a:rPr>
              <a:t>www.google.com</a:t>
            </a:r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endParaRPr lang="en-US" altLang="zh-CN" smtClean="0"/>
          </a:p>
          <a:p>
            <a:pPr lvl="2"/>
            <a:r>
              <a:rPr lang="zh-CN" altLang="en-US" smtClean="0"/>
              <a:t>由于</a:t>
            </a:r>
            <a:r>
              <a:rPr lang="en-US" altLang="zh-CN" smtClean="0"/>
              <a:t>abc</a:t>
            </a:r>
            <a:r>
              <a:rPr lang="zh-CN" altLang="en-US" smtClean="0"/>
              <a:t>不存在，因此该</a:t>
            </a:r>
            <a:r>
              <a:rPr lang="en-US" altLang="zh-CN" smtClean="0"/>
              <a:t>set</a:t>
            </a:r>
            <a:r>
              <a:rPr lang="zh-CN" altLang="en-US" smtClean="0"/>
              <a:t>指令不予生效</a:t>
            </a:r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8525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19672" y="4941168"/>
            <a:ext cx="66791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9208" y="1409320"/>
            <a:ext cx="8229600" cy="4525963"/>
          </a:xfrm>
        </p:spPr>
        <p:txBody>
          <a:bodyPr/>
          <a:lstStyle/>
          <a:p>
            <a:r>
              <a:rPr lang="en-US" altLang="zh-CN" smtClean="0"/>
              <a:t>MSET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MSET key value [key value...]</a:t>
            </a:r>
          </a:p>
          <a:p>
            <a:pPr lvl="1"/>
            <a:r>
              <a:rPr lang="zh-CN" altLang="zh-CN" smtClean="0"/>
              <a:t>一次性设置多个键值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注意：如果某个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已经存在，那么</a:t>
            </a:r>
            <a:r>
              <a:rPr lang="en-US" altLang="zh-CN" smtClean="0">
                <a:solidFill>
                  <a:srgbClr val="FF0000"/>
                </a:solidFill>
              </a:rPr>
              <a:t>MSET</a:t>
            </a:r>
            <a:r>
              <a:rPr lang="zh-CN" altLang="en-US" smtClean="0">
                <a:solidFill>
                  <a:srgbClr val="FF0000"/>
                </a:solidFill>
              </a:rPr>
              <a:t>命令会用新值覆盖旧值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例：使用一条命令设置多个键值：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a aman</a:t>
            </a:r>
          </a:p>
          <a:p>
            <a:pPr lvl="2">
              <a:buNone/>
            </a:pPr>
            <a:r>
              <a:rPr lang="en-US" altLang="zh-CN" smtClean="0"/>
              <a:t>b bold</a:t>
            </a:r>
          </a:p>
          <a:p>
            <a:pPr lvl="2">
              <a:buNone/>
            </a:pPr>
            <a:r>
              <a:rPr lang="en-US" altLang="zh-CN" smtClean="0"/>
              <a:t>c controller</a:t>
            </a:r>
          </a:p>
          <a:p>
            <a:pPr lvl="2">
              <a:buNone/>
            </a:pPr>
            <a:r>
              <a:rPr lang="en-US" altLang="zh-CN" smtClean="0"/>
              <a:t>d diamond</a:t>
            </a:r>
            <a:endParaRPr lang="zh-CN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66727" y="4005064"/>
            <a:ext cx="6877273" cy="224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r>
              <a:rPr lang="en-US" altLang="zh-CN" cap="all" smtClean="0"/>
              <a:t>get</a:t>
            </a:r>
            <a:r>
              <a:rPr lang="en-US" altLang="zh-CN" smtClean="0"/>
              <a:t> key</a:t>
            </a:r>
          </a:p>
          <a:p>
            <a:pPr lvl="1" indent="0"/>
            <a:r>
              <a:rPr lang="zh-CN" altLang="zh-CN" smtClean="0"/>
              <a:t>获取</a:t>
            </a:r>
            <a:r>
              <a:rPr lang="en-US" altLang="zh-CN" smtClean="0"/>
              <a:t>key</a:t>
            </a:r>
            <a:r>
              <a:rPr lang="zh-CN" altLang="zh-CN" smtClean="0"/>
              <a:t>的值</a:t>
            </a:r>
            <a:r>
              <a:rPr lang="zh-CN" altLang="en-US" smtClean="0"/>
              <a:t>，当</a:t>
            </a:r>
            <a:r>
              <a:rPr lang="en-US" altLang="zh-CN" smtClean="0"/>
              <a:t>key</a:t>
            </a:r>
            <a:r>
              <a:rPr lang="zh-CN" altLang="en-US" smtClean="0"/>
              <a:t>存在时，返回</a:t>
            </a:r>
            <a:r>
              <a:rPr lang="en-US" altLang="zh-CN" smtClean="0"/>
              <a:t>key</a:t>
            </a:r>
            <a:r>
              <a:rPr lang="zh-CN" altLang="en-US" smtClean="0"/>
              <a:t>所对应的值；如果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不存在，则返回</a:t>
            </a:r>
            <a:r>
              <a:rPr lang="en-US" altLang="zh-CN" smtClean="0"/>
              <a:t>nil</a:t>
            </a:r>
            <a:r>
              <a:rPr lang="zh-CN" altLang="en-US" smtClean="0"/>
              <a:t>；</a:t>
            </a:r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不是字符串类型的，则返回错误</a:t>
            </a:r>
            <a:r>
              <a:rPr lang="en-US" altLang="zh-CN" baseline="30000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88900" indent="276225"/>
            <a:r>
              <a:rPr lang="en-US" altLang="zh-CN" smtClean="0"/>
              <a:t>MGET key [key...]</a:t>
            </a:r>
          </a:p>
          <a:p>
            <a:pPr marL="344932" lvl="1" indent="276225"/>
            <a:r>
              <a:rPr lang="zh-CN" altLang="en-US" smtClean="0"/>
              <a:t>同时返回多个给定</a:t>
            </a:r>
            <a:r>
              <a:rPr lang="en-US" altLang="zh-CN" smtClean="0"/>
              <a:t>key</a:t>
            </a:r>
            <a:r>
              <a:rPr lang="zh-CN" altLang="en-US" smtClean="0"/>
              <a:t>的值，</a:t>
            </a:r>
            <a:r>
              <a:rPr lang="en-US" altLang="zh-CN" smtClean="0"/>
              <a:t>key</a:t>
            </a:r>
            <a:r>
              <a:rPr lang="zh-CN" altLang="en-US" smtClean="0"/>
              <a:t>之间使用空格隔开</a:t>
            </a:r>
            <a:endParaRPr lang="en-US" altLang="zh-CN" smtClean="0"/>
          </a:p>
          <a:p>
            <a:pPr marL="344932" lvl="1" indent="276225"/>
            <a:r>
              <a:rPr lang="zh-CN" altLang="en-US" smtClean="0"/>
              <a:t>例：使用一条指令获得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的</a:t>
            </a:r>
            <a:r>
              <a:rPr lang="en-US" altLang="zh-CN" smtClean="0"/>
              <a:t>value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4065433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altLang="zh-CN" cap="all" smtClean="0"/>
              <a:t>setrange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cap="all" smtClean="0"/>
              <a:t>setrange</a:t>
            </a:r>
            <a:r>
              <a:rPr lang="en-US" altLang="zh-CN" smtClean="0"/>
              <a:t> key offset value2</a:t>
            </a:r>
          </a:p>
          <a:p>
            <a:pPr lvl="1"/>
            <a:r>
              <a:rPr lang="zh-CN" altLang="zh-CN" smtClean="0"/>
              <a:t>把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en-US" altLang="zh-CN" smtClean="0"/>
              <a:t>value</a:t>
            </a:r>
            <a:r>
              <a:rPr lang="zh-CN" altLang="en-US" smtClean="0"/>
              <a:t>中的第</a:t>
            </a:r>
            <a:r>
              <a:rPr lang="en-US" altLang="zh-CN" smtClean="0"/>
              <a:t>offset</a:t>
            </a:r>
            <a:r>
              <a:rPr lang="zh-CN" altLang="en-US" smtClean="0"/>
              <a:t>位置开始替换成</a:t>
            </a:r>
            <a:r>
              <a:rPr lang="en-US" altLang="zh-CN" smtClean="0"/>
              <a:t>value2</a:t>
            </a:r>
            <a:r>
              <a:rPr lang="zh-CN" altLang="en-US" smtClean="0"/>
              <a:t>，从位置</a:t>
            </a:r>
            <a:r>
              <a:rPr lang="en-US" altLang="zh-CN" smtClean="0"/>
              <a:t>0</a:t>
            </a:r>
            <a:r>
              <a:rPr lang="zh-CN" altLang="en-US" smtClean="0"/>
              <a:t>开始算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“</a:t>
            </a:r>
            <a:r>
              <a:rPr lang="en-US" altLang="zh-CN" smtClean="0"/>
              <a:t>hello</a:t>
            </a:r>
            <a:r>
              <a:rPr lang="zh-CN" altLang="en-US" smtClean="0"/>
              <a:t>”单词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：将</a:t>
            </a:r>
            <a:r>
              <a:rPr lang="en-US" altLang="zh-CN" smtClean="0"/>
              <a:t>hello</a:t>
            </a:r>
            <a:r>
              <a:rPr lang="zh-CN" altLang="en-US" smtClean="0"/>
              <a:t>中的两个“</a:t>
            </a:r>
            <a:r>
              <a:rPr lang="en-US" altLang="zh-CN" smtClean="0"/>
              <a:t>l</a:t>
            </a:r>
            <a:r>
              <a:rPr lang="zh-CN" altLang="en-US" smtClean="0"/>
              <a:t>”替换成两个“？”</a:t>
            </a:r>
            <a:endParaRPr lang="en-US" altLang="zh-CN" smtClean="0"/>
          </a:p>
          <a:p>
            <a:pPr lvl="2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5122912" cy="1143000"/>
          </a:xfrm>
        </p:spPr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79912" y="2636912"/>
          <a:ext cx="4464495" cy="1402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2899"/>
                <a:gridCol w="892899"/>
                <a:gridCol w="892899"/>
                <a:gridCol w="892899"/>
                <a:gridCol w="892899"/>
              </a:tblGrid>
              <a:tr h="550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algn="ctr"/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offset =0</a:t>
                      </a:r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offset =1</a:t>
                      </a:r>
                      <a:endParaRPr lang="zh-CN" altLang="en-US" sz="1600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offset =2</a:t>
                      </a:r>
                      <a:endParaRPr lang="zh-CN" altLang="en-US" sz="1600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offset =3</a:t>
                      </a:r>
                      <a:endParaRPr lang="zh-CN" altLang="en-US" sz="1600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mtClean="0">
                          <a:latin typeface="Times New Roman" pitchFamily="18" charset="0"/>
                          <a:cs typeface="Times New Roman" pitchFamily="18" charset="0"/>
                        </a:rPr>
                        <a:t>offset =4</a:t>
                      </a:r>
                      <a:endParaRPr lang="zh-CN" altLang="en-US" sz="1600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6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07705" y="4368885"/>
            <a:ext cx="5859208" cy="248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cap="all" smtClean="0"/>
              <a:t>setrange</a:t>
            </a:r>
            <a:r>
              <a:rPr lang="en-US" altLang="zh-CN" smtClean="0"/>
              <a:t> key offset value2</a:t>
            </a:r>
          </a:p>
          <a:p>
            <a:pPr lvl="1"/>
            <a:r>
              <a:rPr lang="zh-CN" altLang="zh-CN" smtClean="0"/>
              <a:t>注意</a:t>
            </a:r>
            <a:r>
              <a:rPr lang="en-US" altLang="zh-CN" smtClean="0"/>
              <a:t>: </a:t>
            </a:r>
            <a:r>
              <a:rPr lang="zh-CN" altLang="zh-CN" smtClean="0"/>
              <a:t>如果偏移量</a:t>
            </a:r>
            <a:r>
              <a:rPr lang="en-US" altLang="zh-CN" smtClean="0"/>
              <a:t>&gt;</a:t>
            </a:r>
            <a:r>
              <a:rPr lang="zh-CN" altLang="zh-CN" smtClean="0"/>
              <a:t>字符长度</a:t>
            </a:r>
            <a:r>
              <a:rPr lang="en-US" altLang="zh-CN" smtClean="0"/>
              <a:t>, </a:t>
            </a:r>
            <a:r>
              <a:rPr lang="zh-CN" altLang="zh-CN" smtClean="0"/>
              <a:t>该字符自动补</a:t>
            </a:r>
            <a:r>
              <a:rPr lang="en-US" altLang="zh-CN" smtClean="0"/>
              <a:t>”\x00”</a:t>
            </a:r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 indent="0">
              <a:buNone/>
            </a:pPr>
            <a:endParaRPr lang="en-US" altLang="zh-CN" smtClean="0"/>
          </a:p>
          <a:p>
            <a:pPr lvl="2" indent="0">
              <a:buNone/>
            </a:pPr>
            <a:r>
              <a:rPr lang="zh-CN" altLang="en-US" smtClean="0"/>
              <a:t>由于</a:t>
            </a:r>
            <a:r>
              <a:rPr lang="en-US" altLang="zh-CN" smtClean="0"/>
              <a:t>hello</a:t>
            </a:r>
            <a:r>
              <a:rPr lang="zh-CN" altLang="en-US" smtClean="0"/>
              <a:t>的</a:t>
            </a:r>
            <a:r>
              <a:rPr lang="en-US" altLang="zh-CN" smtClean="0"/>
              <a:t>offset</a:t>
            </a:r>
            <a:r>
              <a:rPr lang="zh-CN" altLang="en-US" smtClean="0"/>
              <a:t>最高为</a:t>
            </a:r>
            <a:r>
              <a:rPr lang="en-US" altLang="zh-CN" smtClean="0"/>
              <a:t>4</a:t>
            </a:r>
            <a:r>
              <a:rPr lang="zh-CN" altLang="en-US" smtClean="0"/>
              <a:t>，所以在</a:t>
            </a:r>
            <a:r>
              <a:rPr lang="en-US" altLang="zh-CN" smtClean="0"/>
              <a:t>offset=5</a:t>
            </a:r>
            <a:r>
              <a:rPr lang="zh-CN" altLang="en-US" smtClean="0"/>
              <a:t>的位置补上</a:t>
            </a:r>
            <a:r>
              <a:rPr lang="en-US" altLang="zh-CN" smtClean="0"/>
              <a:t>”\x00”</a:t>
            </a:r>
            <a:r>
              <a:rPr lang="zh-CN" altLang="en-US" smtClean="0"/>
              <a:t>，在</a:t>
            </a:r>
            <a:r>
              <a:rPr lang="en-US" altLang="zh-CN" smtClean="0"/>
              <a:t>offset=6</a:t>
            </a:r>
            <a:r>
              <a:rPr lang="zh-CN" altLang="en-US" smtClean="0"/>
              <a:t>的位置加上“！”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57675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cap="all" smtClean="0"/>
              <a:t>append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cap="all" smtClean="0"/>
              <a:t>append</a:t>
            </a:r>
            <a:r>
              <a:rPr lang="en-US" altLang="zh-CN" smtClean="0"/>
              <a:t> key value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存在且是字符串类型的，则将</a:t>
            </a:r>
            <a:r>
              <a:rPr lang="en-US" altLang="zh-CN" smtClean="0"/>
              <a:t>value</a:t>
            </a:r>
            <a:r>
              <a:rPr lang="zh-CN" altLang="en-US" smtClean="0"/>
              <a:t>值追加到</a:t>
            </a:r>
            <a:r>
              <a:rPr lang="en-US" altLang="zh-CN" smtClean="0"/>
              <a:t>key</a:t>
            </a:r>
            <a:r>
              <a:rPr lang="zh-CN" altLang="en-US" smtClean="0"/>
              <a:t>旧值的末尾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不存在，则将</a:t>
            </a:r>
            <a:r>
              <a:rPr lang="en-US" altLang="zh-CN" smtClean="0"/>
              <a:t>key</a:t>
            </a:r>
            <a:r>
              <a:rPr lang="zh-CN" altLang="en-US" smtClean="0"/>
              <a:t>设置值为</a:t>
            </a:r>
            <a:r>
              <a:rPr lang="en-US" altLang="zh-CN" smtClean="0"/>
              <a:t>value</a:t>
            </a:r>
          </a:p>
          <a:p>
            <a:pPr lvl="1"/>
            <a:r>
              <a:rPr lang="zh-CN" altLang="en-US" smtClean="0"/>
              <a:t>返回值：返回追加</a:t>
            </a:r>
            <a:r>
              <a:rPr lang="en-US" altLang="zh-CN" smtClean="0"/>
              <a:t>value</a:t>
            </a:r>
            <a:r>
              <a:rPr lang="zh-CN" altLang="en-US" smtClean="0"/>
              <a:t>之后，</a:t>
            </a:r>
            <a:r>
              <a:rPr lang="en-US" altLang="zh-CN" smtClean="0"/>
              <a:t>key</a:t>
            </a:r>
            <a:r>
              <a:rPr lang="zh-CN" altLang="en-US" smtClean="0"/>
              <a:t>中字符串的长度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例：</a:t>
            </a:r>
            <a:r>
              <a:rPr lang="en-US" altLang="zh-CN" smtClean="0"/>
              <a:t>word</a:t>
            </a:r>
            <a:r>
              <a:rPr lang="zh-CN" altLang="en-US" smtClean="0"/>
              <a:t>后追加字符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19672" y="4365104"/>
            <a:ext cx="576560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/>
              <a:t>redis</a:t>
            </a:r>
            <a:r>
              <a:rPr lang="zh-CN" altLang="en-US" smtClean="0"/>
              <a:t>官网的</a:t>
            </a:r>
            <a:r>
              <a:rPr lang="en-US" altLang="zh-CN" smtClean="0"/>
              <a:t>Commands</a:t>
            </a:r>
            <a:r>
              <a:rPr lang="zh-CN" altLang="en-US" smtClean="0"/>
              <a:t>页面：</a:t>
            </a:r>
            <a:r>
              <a:rPr lang="en-US" altLang="zh-CN" smtClean="0"/>
              <a:t>redis.io/commands</a:t>
            </a:r>
          </a:p>
          <a:p>
            <a:pPr lvl="1"/>
            <a:r>
              <a:rPr lang="zh-CN" altLang="en-US" smtClean="0"/>
              <a:t>可以看到</a:t>
            </a:r>
            <a:r>
              <a:rPr lang="en-US" altLang="zh-CN" smtClean="0"/>
              <a:t>redis</a:t>
            </a:r>
            <a:r>
              <a:rPr lang="zh-CN" altLang="en-US" smtClean="0"/>
              <a:t>拥有五中数据类型、繁多的操作命令</a:t>
            </a:r>
            <a:endParaRPr lang="en-US" altLang="zh-CN" smtClean="0"/>
          </a:p>
          <a:p>
            <a:pPr lvl="1"/>
            <a:r>
              <a:rPr lang="zh-CN" altLang="en-US" smtClean="0"/>
              <a:t>常用的命令，深入理解，跟随练习，尤其注意别与</a:t>
            </a:r>
            <a:r>
              <a:rPr lang="en-US" altLang="zh-CN" smtClean="0"/>
              <a:t>hive</a:t>
            </a:r>
            <a:r>
              <a:rPr lang="zh-CN" altLang="en-US" smtClean="0"/>
              <a:t>搞混了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 Redis</a:t>
            </a:r>
            <a:r>
              <a:rPr lang="zh-CN" altLang="en-US" smtClean="0"/>
              <a:t>数据类型及操作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7187030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GETRANGE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GETRANGE key start end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GETRANGE</a:t>
            </a:r>
            <a:r>
              <a:rPr lang="zh-CN" altLang="en-US" smtClean="0"/>
              <a:t>命令来获取</a:t>
            </a:r>
            <a:r>
              <a:rPr lang="en-US" altLang="zh-CN" smtClean="0"/>
              <a:t>key</a:t>
            </a:r>
            <a:r>
              <a:rPr lang="zh-CN" altLang="en-US" smtClean="0"/>
              <a:t>中字符串值从</a:t>
            </a:r>
            <a:r>
              <a:rPr lang="en-US" altLang="zh-CN" smtClean="0"/>
              <a:t>start</a:t>
            </a:r>
            <a:r>
              <a:rPr lang="zh-CN" altLang="en-US" smtClean="0"/>
              <a:t>开始到</a:t>
            </a:r>
            <a:r>
              <a:rPr lang="en-US" altLang="zh-CN" smtClean="0"/>
              <a:t>end</a:t>
            </a:r>
            <a:r>
              <a:rPr lang="zh-CN" altLang="en-US" smtClean="0"/>
              <a:t>结束的子字符串，下标从</a:t>
            </a:r>
            <a:r>
              <a:rPr lang="en-US" altLang="zh-CN" smtClean="0"/>
              <a:t>0</a:t>
            </a:r>
            <a:r>
              <a:rPr lang="zh-CN" altLang="en-US" smtClean="0"/>
              <a:t>开始（字符串截取）</a:t>
            </a:r>
            <a:endParaRPr lang="en-US" altLang="zh-CN" smtClean="0"/>
          </a:p>
          <a:p>
            <a:pPr lvl="1" indent="0"/>
            <a:r>
              <a:rPr lang="zh-CN" altLang="en-US" smtClean="0"/>
              <a:t>注意： </a:t>
            </a:r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end</a:t>
            </a:r>
            <a:r>
              <a:rPr lang="zh-CN" altLang="en-US" smtClean="0"/>
              <a:t>参数是整数，可以取负值。当取负值时，表示从字符串最后开始计数，</a:t>
            </a:r>
            <a:r>
              <a:rPr lang="en-US" altLang="zh-CN" smtClean="0"/>
              <a:t>-1</a:t>
            </a:r>
            <a:r>
              <a:rPr lang="zh-CN" altLang="en-US" smtClean="0"/>
              <a:t>表示最后一个字符，</a:t>
            </a:r>
            <a:r>
              <a:rPr lang="en-US" altLang="zh-CN" smtClean="0"/>
              <a:t>-2</a:t>
            </a:r>
            <a:r>
              <a:rPr lang="zh-CN" altLang="en-US" smtClean="0"/>
              <a:t>表示倒数第二个字符，以此类推</a:t>
            </a:r>
            <a:r>
              <a:rPr lang="en-US" altLang="zh-CN" baseline="30000" smtClean="0"/>
              <a:t>9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55776" y="4437112"/>
          <a:ext cx="4464500" cy="170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2900"/>
                <a:gridCol w="892900"/>
                <a:gridCol w="892900"/>
                <a:gridCol w="892900"/>
                <a:gridCol w="892900"/>
              </a:tblGrid>
              <a:tr h="496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algn="ctr"/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597352"/>
          </a:xfrm>
        </p:spPr>
        <p:txBody>
          <a:bodyPr/>
          <a:lstStyle/>
          <a:p>
            <a:r>
              <a:rPr lang="en-US" altLang="zh-CN" smtClean="0"/>
              <a:t>GETRANGE key start end</a:t>
            </a:r>
          </a:p>
          <a:p>
            <a:pPr lvl="1"/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假定</a:t>
            </a:r>
            <a:r>
              <a:rPr lang="en-US" altLang="zh-CN" smtClean="0"/>
              <a:t>value</a:t>
            </a:r>
            <a:r>
              <a:rPr lang="zh-CN" altLang="en-US" smtClean="0"/>
              <a:t>长度为</a:t>
            </a:r>
            <a:r>
              <a:rPr lang="en-US" altLang="zh-CN" smtClean="0"/>
              <a:t>length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、如果</a:t>
            </a:r>
            <a:r>
              <a:rPr lang="en-US" altLang="zh-CN" smtClean="0"/>
              <a:t>start&gt;=length, </a:t>
            </a:r>
            <a:r>
              <a:rPr lang="zh-CN" altLang="zh-CN" smtClean="0"/>
              <a:t>则返回空字符串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/>
              <a:t> </a:t>
            </a:r>
            <a:r>
              <a:rPr lang="en-US" altLang="zh-CN" smtClean="0"/>
              <a:t>end</a:t>
            </a:r>
            <a:r>
              <a:rPr lang="en-US" altLang="zh-CN" smtClean="0"/>
              <a:t>&gt;=length,</a:t>
            </a:r>
            <a:r>
              <a:rPr lang="zh-CN" altLang="zh-CN" smtClean="0"/>
              <a:t>则截取至字符结尾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 </a:t>
            </a:r>
            <a:r>
              <a:rPr lang="zh-CN" altLang="zh-CN" smtClean="0"/>
              <a:t>如果</a:t>
            </a:r>
            <a:r>
              <a:rPr lang="en-US" altLang="zh-CN" smtClean="0"/>
              <a:t>start </a:t>
            </a:r>
            <a:r>
              <a:rPr lang="zh-CN" altLang="zh-CN" smtClean="0"/>
              <a:t>所处位置</a:t>
            </a:r>
            <a:r>
              <a:rPr lang="zh-CN" altLang="zh-CN" smtClean="0"/>
              <a:t>在</a:t>
            </a:r>
            <a:r>
              <a:rPr lang="en-US" altLang="zh-CN" smtClean="0"/>
              <a:t>end</a:t>
            </a:r>
            <a:r>
              <a:rPr lang="zh-CN" altLang="zh-CN" smtClean="0"/>
              <a:t>右边</a:t>
            </a:r>
            <a:r>
              <a:rPr lang="en-US" altLang="zh-CN" smtClean="0"/>
              <a:t>, </a:t>
            </a:r>
            <a:r>
              <a:rPr lang="zh-CN" altLang="zh-CN" smtClean="0"/>
              <a:t>返回空字符串</a:t>
            </a:r>
            <a:r>
              <a:rPr lang="en-US" altLang="zh-CN" baseline="30000" smtClean="0"/>
              <a:t>10</a:t>
            </a:r>
            <a:endParaRPr lang="zh-CN" altLang="zh-CN" smtClean="0"/>
          </a:p>
          <a:p>
            <a:pPr lvl="1"/>
            <a:endParaRPr lang="en-US" altLang="zh-CN" smtClean="0"/>
          </a:p>
          <a:p>
            <a:pPr lvl="1"/>
            <a:endParaRPr lang="zh-CN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46101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7704" y="2636912"/>
          <a:ext cx="3816421" cy="170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5203"/>
                <a:gridCol w="545203"/>
                <a:gridCol w="545203"/>
                <a:gridCol w="545203"/>
                <a:gridCol w="545203"/>
                <a:gridCol w="545203"/>
                <a:gridCol w="545203"/>
              </a:tblGrid>
              <a:tr h="480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  <a:p>
                      <a:pPr algn="ctr"/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39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0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Times New Roman" pitchFamily="18" charset="0"/>
                          <a:cs typeface="Times New Roman" pitchFamily="18" charset="0"/>
                        </a:rPr>
                        <a:t>-7</a:t>
                      </a:r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  <a:endParaRPr lang="zh-CN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en-US" altLang="zh-CN" smtClean="0"/>
              <a:t>GETSET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GETSET key value 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GETSET</a:t>
            </a:r>
            <a:r>
              <a:rPr lang="zh-CN" altLang="en-US" smtClean="0"/>
              <a:t>命令将给定</a:t>
            </a:r>
            <a:r>
              <a:rPr lang="en-US" altLang="zh-CN" smtClean="0"/>
              <a:t>key</a:t>
            </a:r>
            <a:r>
              <a:rPr lang="zh-CN" altLang="en-US" smtClean="0"/>
              <a:t>的值设置为</a:t>
            </a:r>
            <a:r>
              <a:rPr lang="en-US" altLang="zh-CN" smtClean="0"/>
              <a:t>value</a:t>
            </a:r>
            <a:r>
              <a:rPr lang="zh-CN" altLang="en-US" smtClean="0"/>
              <a:t>，并返回</a:t>
            </a:r>
            <a:r>
              <a:rPr lang="en-US" altLang="zh-CN" smtClean="0"/>
              <a:t>key</a:t>
            </a:r>
            <a:r>
              <a:rPr lang="zh-CN" altLang="en-US" smtClean="0"/>
              <a:t>的旧值。</a:t>
            </a:r>
          </a:p>
          <a:p>
            <a:pPr lvl="1" indent="0"/>
            <a:r>
              <a:rPr lang="zh-CN" altLang="en-US" smtClean="0"/>
              <a:t>返回值：返回给定</a:t>
            </a:r>
            <a:r>
              <a:rPr lang="en-US" altLang="zh-CN" smtClean="0"/>
              <a:t>key</a:t>
            </a:r>
            <a:r>
              <a:rPr lang="zh-CN" altLang="en-US" smtClean="0"/>
              <a:t>的旧值。如果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不存在，则返回</a:t>
            </a:r>
            <a:r>
              <a:rPr lang="en-US" altLang="zh-CN" smtClean="0"/>
              <a:t>nil</a:t>
            </a:r>
            <a:r>
              <a:rPr lang="zh-CN" altLang="en-US" smtClean="0"/>
              <a:t>；如果</a:t>
            </a:r>
            <a:r>
              <a:rPr lang="en-US" altLang="zh-CN" smtClean="0"/>
              <a:t>key</a:t>
            </a:r>
            <a:r>
              <a:rPr lang="zh-CN" altLang="en-US" smtClean="0"/>
              <a:t>存在但不是字符串类型的，则返回错误。</a:t>
            </a:r>
            <a:endParaRPr lang="en-US" altLang="zh-CN" smtClean="0"/>
          </a:p>
          <a:p>
            <a:pPr lvl="1" indent="0"/>
            <a:r>
              <a:rPr lang="zh-CN" altLang="en-US" smtClean="0"/>
              <a:t>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62934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STRLEN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STRLEN key</a:t>
            </a:r>
          </a:p>
          <a:p>
            <a:pPr lvl="1" indent="0"/>
            <a:r>
              <a:rPr lang="zh-CN" altLang="en-US" smtClean="0"/>
              <a:t>使用命令</a:t>
            </a:r>
            <a:r>
              <a:rPr lang="en-US" altLang="zh-CN" smtClean="0"/>
              <a:t>STRLEN</a:t>
            </a:r>
            <a:r>
              <a:rPr lang="zh-CN" altLang="en-US" smtClean="0"/>
              <a:t>统计</a:t>
            </a:r>
            <a:r>
              <a:rPr lang="en-US" altLang="zh-CN" smtClean="0"/>
              <a:t>key</a:t>
            </a:r>
            <a:r>
              <a:rPr lang="zh-CN" altLang="en-US" smtClean="0"/>
              <a:t>的值的字符长度。</a:t>
            </a:r>
            <a:r>
              <a:rPr lang="zh-CN" altLang="en-US" smtClean="0">
                <a:solidFill>
                  <a:srgbClr val="FF0000"/>
                </a:solidFill>
              </a:rPr>
              <a:t>当</a:t>
            </a:r>
            <a:r>
              <a:rPr lang="en-US" altLang="zh-CN" smtClean="0">
                <a:solidFill>
                  <a:srgbClr val="FF0000"/>
                </a:solidFill>
              </a:rPr>
              <a:t>key</a:t>
            </a:r>
            <a:r>
              <a:rPr lang="zh-CN" altLang="en-US" smtClean="0">
                <a:solidFill>
                  <a:srgbClr val="FF0000"/>
                </a:solidFill>
              </a:rPr>
              <a:t>存储的不是字符串时，返回错误</a:t>
            </a:r>
            <a:r>
              <a:rPr lang="zh-CN" altLang="en-US" smtClean="0"/>
              <a:t>。当</a:t>
            </a:r>
            <a:r>
              <a:rPr lang="en-US" altLang="zh-CN" smtClean="0"/>
              <a:t>key</a:t>
            </a:r>
            <a:r>
              <a:rPr lang="zh-CN" altLang="en-US" smtClean="0"/>
              <a:t>不存在时，返回</a:t>
            </a:r>
            <a:r>
              <a:rPr lang="en-US" altLang="zh-CN" smtClean="0"/>
              <a:t>0</a:t>
            </a:r>
          </a:p>
          <a:p>
            <a:pPr lvl="1" indent="0"/>
            <a:endParaRPr lang="en-US" altLang="zh-CN" smtClean="0"/>
          </a:p>
          <a:p>
            <a:pPr lvl="1" indent="0"/>
            <a:r>
              <a:rPr lang="en-US" altLang="zh-CN" smtClean="0"/>
              <a:t>redis&gt; SET mykey "Hello world" </a:t>
            </a:r>
          </a:p>
          <a:p>
            <a:pPr lvl="1" indent="0"/>
            <a:r>
              <a:rPr lang="en-US" altLang="zh-CN" smtClean="0"/>
              <a:t>OK </a:t>
            </a:r>
          </a:p>
          <a:p>
            <a:pPr lvl="1" indent="0"/>
            <a:r>
              <a:rPr lang="en-US" altLang="zh-CN" smtClean="0"/>
              <a:t>redis&gt; STRLEN mykey </a:t>
            </a:r>
          </a:p>
          <a:p>
            <a:pPr lvl="1" indent="0"/>
            <a:r>
              <a:rPr lang="en-US" altLang="zh-CN" smtClean="0"/>
              <a:t>(integer) 11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mtClean="0"/>
              <a:t>INCR</a:t>
            </a:r>
            <a:r>
              <a:rPr lang="zh-CN" altLang="en-US" smtClean="0"/>
              <a:t>命令、</a:t>
            </a:r>
            <a:r>
              <a:rPr lang="en-US" altLang="zh-CN" smtClean="0"/>
              <a:t> DECR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INCR key</a:t>
            </a:r>
            <a:r>
              <a:rPr lang="zh-CN" altLang="en-US" smtClean="0"/>
              <a:t>、</a:t>
            </a:r>
            <a:r>
              <a:rPr lang="en-US" altLang="zh-CN" smtClean="0"/>
              <a:t> DECR key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INCR/ DECR</a:t>
            </a:r>
            <a:r>
              <a:rPr lang="zh-CN" altLang="en-US" smtClean="0"/>
              <a:t>命令将</a:t>
            </a:r>
            <a:r>
              <a:rPr lang="en-US" altLang="zh-CN" smtClean="0"/>
              <a:t>key</a:t>
            </a:r>
            <a:r>
              <a:rPr lang="zh-CN" altLang="en-US" smtClean="0"/>
              <a:t>中存储的数字值加</a:t>
            </a:r>
            <a:r>
              <a:rPr lang="en-US" altLang="zh-CN" smtClean="0"/>
              <a:t>1/</a:t>
            </a:r>
            <a:r>
              <a:rPr lang="zh-CN" altLang="en-US" smtClean="0"/>
              <a:t>减</a:t>
            </a:r>
            <a:r>
              <a:rPr lang="en-US" altLang="zh-CN" smtClean="0"/>
              <a:t>1</a:t>
            </a:r>
            <a:r>
              <a:rPr lang="zh-CN" altLang="en-US" smtClean="0"/>
              <a:t>。如果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</a:t>
            </a:r>
            <a:r>
              <a:rPr lang="en-US" altLang="zh-CN" smtClean="0"/>
              <a:t>key</a:t>
            </a:r>
            <a:r>
              <a:rPr lang="zh-CN" altLang="en-US" smtClean="0"/>
              <a:t>的值先被初始化为</a:t>
            </a:r>
            <a:r>
              <a:rPr lang="en-US" altLang="zh-CN" smtClean="0"/>
              <a:t>0</a:t>
            </a:r>
            <a:r>
              <a:rPr lang="zh-CN" altLang="en-US" smtClean="0"/>
              <a:t>，再执行</a:t>
            </a:r>
            <a:r>
              <a:rPr lang="en-US" altLang="zh-CN" smtClean="0"/>
              <a:t>INCR / DECR</a:t>
            </a:r>
            <a:r>
              <a:rPr lang="zh-CN" altLang="en-US" smtClean="0"/>
              <a:t>操作加</a:t>
            </a:r>
            <a:r>
              <a:rPr lang="en-US" altLang="zh-CN" smtClean="0"/>
              <a:t>1 /</a:t>
            </a:r>
            <a:r>
              <a:rPr lang="zh-CN" altLang="en-US" smtClean="0"/>
              <a:t>减</a:t>
            </a:r>
            <a:r>
              <a:rPr lang="en-US" altLang="zh-CN" smtClean="0"/>
              <a:t>1</a:t>
            </a:r>
          </a:p>
          <a:p>
            <a:pPr lvl="1" indent="0"/>
            <a:r>
              <a:rPr lang="zh-CN" altLang="en-US" smtClean="0"/>
              <a:t>返回值：返回执行</a:t>
            </a:r>
            <a:r>
              <a:rPr lang="en-US" altLang="zh-CN" smtClean="0"/>
              <a:t>INCR / DECR</a:t>
            </a:r>
            <a:r>
              <a:rPr lang="zh-CN" altLang="en-US" smtClean="0"/>
              <a:t>命令之后</a:t>
            </a:r>
            <a:r>
              <a:rPr lang="en-US" altLang="zh-CN" smtClean="0"/>
              <a:t>key</a:t>
            </a:r>
            <a:r>
              <a:rPr lang="zh-CN" altLang="en-US" smtClean="0"/>
              <a:t>的新值</a:t>
            </a:r>
            <a:endParaRPr lang="en-US" altLang="zh-CN" smtClean="0"/>
          </a:p>
          <a:p>
            <a:pPr lvl="1" indent="0"/>
            <a:r>
              <a:rPr lang="zh-CN" altLang="en-US" smtClean="0"/>
              <a:t>注意：只能对数字类型的数据进行操作</a:t>
            </a:r>
            <a:endParaRPr lang="en-US" altLang="zh-CN" smtClean="0"/>
          </a:p>
          <a:p>
            <a:pPr lvl="1" indent="0"/>
            <a:r>
              <a:rPr lang="zh-CN" altLang="en-US" smtClean="0"/>
              <a:t>常用于抢预约资格等场景，内存先设置剩余数量，用户预约则剩余数减</a:t>
            </a:r>
            <a:r>
              <a:rPr lang="en-US" altLang="zh-CN" smtClean="0"/>
              <a:t>1</a:t>
            </a:r>
          </a:p>
          <a:p>
            <a:pPr lvl="1" indent="0"/>
            <a:r>
              <a:rPr lang="zh-CN" altLang="en-US" smtClean="0"/>
              <a:t>例：</a:t>
            </a:r>
            <a:endParaRPr lang="en-US" altLang="zh-CN" smtClean="0"/>
          </a:p>
          <a:p>
            <a:pPr lvl="1" indent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63688" y="4653136"/>
            <a:ext cx="50711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INCRBY </a:t>
            </a:r>
            <a:r>
              <a:rPr lang="zh-CN" altLang="en-US" smtClean="0"/>
              <a:t>、</a:t>
            </a:r>
            <a:r>
              <a:rPr lang="en-US" altLang="zh-CN" smtClean="0"/>
              <a:t> DECRBY</a:t>
            </a:r>
          </a:p>
          <a:p>
            <a:pPr lvl="1"/>
            <a:r>
              <a:rPr lang="en-US" altLang="zh-CN" smtClean="0"/>
              <a:t>INCRBY/ DECRBY key number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INCRBY / DECRBY</a:t>
            </a:r>
            <a:r>
              <a:rPr lang="zh-CN" altLang="en-US" smtClean="0"/>
              <a:t>命令将</a:t>
            </a:r>
            <a:r>
              <a:rPr lang="en-US" altLang="zh-CN" smtClean="0"/>
              <a:t>key</a:t>
            </a:r>
            <a:r>
              <a:rPr lang="zh-CN" altLang="en-US" smtClean="0"/>
              <a:t>所存储的值加上</a:t>
            </a:r>
            <a:r>
              <a:rPr lang="en-US" altLang="zh-CN" smtClean="0"/>
              <a:t>/</a:t>
            </a:r>
            <a:r>
              <a:rPr lang="zh-CN" altLang="en-US" smtClean="0"/>
              <a:t>减去值</a:t>
            </a:r>
            <a:r>
              <a:rPr lang="en-US" altLang="zh-CN" smtClean="0"/>
              <a:t>number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</a:t>
            </a:r>
            <a:r>
              <a:rPr lang="en-US" altLang="zh-CN" smtClean="0"/>
              <a:t>key</a:t>
            </a:r>
            <a:r>
              <a:rPr lang="zh-CN" altLang="en-US" smtClean="0"/>
              <a:t>的值先被初始化为</a:t>
            </a:r>
            <a:r>
              <a:rPr lang="en-US" altLang="zh-CN" smtClean="0"/>
              <a:t>0</a:t>
            </a:r>
            <a:r>
              <a:rPr lang="zh-CN" altLang="en-US" smtClean="0"/>
              <a:t>，再执行命令</a:t>
            </a:r>
            <a:endParaRPr lang="en-US" altLang="zh-CN" smtClean="0"/>
          </a:p>
          <a:p>
            <a:pPr lvl="1"/>
            <a:r>
              <a:rPr lang="zh-CN" altLang="en-US" smtClean="0"/>
              <a:t>返回值：返回加上</a:t>
            </a:r>
            <a:r>
              <a:rPr lang="en-US" altLang="zh-CN" smtClean="0"/>
              <a:t>/</a:t>
            </a:r>
            <a:r>
              <a:rPr lang="zh-CN" altLang="en-US" smtClean="0"/>
              <a:t>减去</a:t>
            </a:r>
            <a:r>
              <a:rPr lang="en-US" altLang="zh-CN" smtClean="0"/>
              <a:t>num</a:t>
            </a:r>
            <a:r>
              <a:rPr lang="zh-CN" altLang="en-US" smtClean="0"/>
              <a:t>之后的</a:t>
            </a:r>
            <a:r>
              <a:rPr lang="en-US" altLang="zh-CN" smtClean="0"/>
              <a:t>key</a:t>
            </a:r>
            <a:r>
              <a:rPr lang="zh-CN" altLang="en-US" smtClean="0"/>
              <a:t>的新值</a:t>
            </a:r>
            <a:endParaRPr lang="en-US" altLang="zh-CN" smtClean="0"/>
          </a:p>
          <a:p>
            <a:pPr lvl="1"/>
            <a:r>
              <a:rPr lang="zh-CN" altLang="en-US" smtClean="0"/>
              <a:t>注意：只能对数字类型的数据进行操作</a:t>
            </a:r>
            <a:endParaRPr lang="en-US" altLang="zh-CN" smtClean="0"/>
          </a:p>
          <a:p>
            <a:pPr lvl="1"/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91680" y="5157192"/>
            <a:ext cx="5762219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91681" y="4437112"/>
            <a:ext cx="5749580" cy="53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INCRBYFLOAT</a:t>
            </a:r>
            <a:r>
              <a:rPr lang="zh-CN" altLang="en-US" smtClean="0"/>
              <a:t>、</a:t>
            </a:r>
            <a:r>
              <a:rPr lang="en-US" altLang="zh-CN" smtClean="0"/>
              <a:t> DECRBYFLOAT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INCRBYFLOAT / DECRBYFLOAT key number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INCRBYFLOAT / DECRBYFLOAT</a:t>
            </a:r>
            <a:r>
              <a:rPr lang="zh-CN" altLang="en-US" smtClean="0"/>
              <a:t>命令将</a:t>
            </a:r>
            <a:r>
              <a:rPr lang="en-US" altLang="zh-CN" smtClean="0"/>
              <a:t>key</a:t>
            </a:r>
            <a:r>
              <a:rPr lang="zh-CN" altLang="en-US" smtClean="0"/>
              <a:t>所存储的值加上</a:t>
            </a:r>
            <a:r>
              <a:rPr lang="en-US" altLang="zh-CN" smtClean="0"/>
              <a:t>/</a:t>
            </a:r>
            <a:r>
              <a:rPr lang="zh-CN" altLang="en-US" smtClean="0"/>
              <a:t>减去值</a:t>
            </a:r>
            <a:r>
              <a:rPr lang="en-US" altLang="zh-CN" smtClean="0"/>
              <a:t>number</a:t>
            </a:r>
            <a:r>
              <a:rPr lang="zh-CN" altLang="en-US" smtClean="0"/>
              <a:t>，如果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</a:t>
            </a:r>
            <a:r>
              <a:rPr lang="en-US" altLang="zh-CN" smtClean="0"/>
              <a:t>key</a:t>
            </a:r>
            <a:r>
              <a:rPr lang="zh-CN" altLang="en-US" smtClean="0"/>
              <a:t>的值先被初始化为</a:t>
            </a:r>
            <a:r>
              <a:rPr lang="en-US" altLang="zh-CN" smtClean="0"/>
              <a:t>0</a:t>
            </a:r>
            <a:r>
              <a:rPr lang="zh-CN" altLang="en-US" smtClean="0"/>
              <a:t>，再执行命令</a:t>
            </a:r>
            <a:endParaRPr lang="en-US" altLang="zh-CN" smtClean="0"/>
          </a:p>
          <a:p>
            <a:pPr lvl="1"/>
            <a:r>
              <a:rPr lang="zh-CN" altLang="en-US" smtClean="0"/>
              <a:t>返回值：返回加上</a:t>
            </a:r>
            <a:r>
              <a:rPr lang="en-US" altLang="zh-CN" smtClean="0"/>
              <a:t>/</a:t>
            </a:r>
            <a:r>
              <a:rPr lang="zh-CN" altLang="en-US" smtClean="0"/>
              <a:t>减去</a:t>
            </a:r>
            <a:r>
              <a:rPr lang="en-US" altLang="zh-CN" smtClean="0"/>
              <a:t>num</a:t>
            </a:r>
            <a:r>
              <a:rPr lang="zh-CN" altLang="en-US" smtClean="0"/>
              <a:t>之后的</a:t>
            </a:r>
            <a:r>
              <a:rPr lang="en-US" altLang="zh-CN" smtClean="0"/>
              <a:t>key</a:t>
            </a:r>
            <a:r>
              <a:rPr lang="zh-CN" altLang="en-US" smtClean="0"/>
              <a:t>的新值</a:t>
            </a:r>
            <a:endParaRPr lang="en-US" altLang="zh-CN" smtClean="0"/>
          </a:p>
          <a:p>
            <a:pPr lvl="1"/>
            <a:r>
              <a:rPr lang="zh-CN" altLang="en-US" smtClean="0"/>
              <a:t>注意：只能对数字类型的数据进行操作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SETBIT</a:t>
            </a:r>
          </a:p>
          <a:p>
            <a:pPr lvl="1"/>
            <a:r>
              <a:rPr lang="en-US" altLang="zh-CN" smtClean="0"/>
              <a:t>SETBIT key offset value</a:t>
            </a:r>
          </a:p>
          <a:p>
            <a:pPr lvl="1"/>
            <a:r>
              <a:rPr lang="zh-CN" altLang="zh-CN" smtClean="0"/>
              <a:t>设置</a:t>
            </a:r>
            <a:r>
              <a:rPr lang="en-US" altLang="zh-CN" smtClean="0"/>
              <a:t>offset</a:t>
            </a:r>
            <a:r>
              <a:rPr lang="zh-CN" altLang="zh-CN" smtClean="0"/>
              <a:t>对应二进制位上的值</a:t>
            </a:r>
            <a:r>
              <a:rPr lang="zh-CN" altLang="en-US" smtClean="0"/>
              <a:t>，当</a:t>
            </a:r>
            <a:r>
              <a:rPr lang="en-US" altLang="zh-CN" smtClean="0"/>
              <a:t>key</a:t>
            </a:r>
            <a:r>
              <a:rPr lang="zh-CN" altLang="en-US" smtClean="0"/>
              <a:t>不存在的时候，就创建一个新的字符串</a:t>
            </a:r>
            <a:r>
              <a:rPr lang="en-US" altLang="zh-CN" smtClean="0"/>
              <a:t>value</a:t>
            </a:r>
            <a:r>
              <a:rPr lang="zh-CN" altLang="en-US" smtClean="0"/>
              <a:t>。要确保这个字符串大到在</a:t>
            </a:r>
            <a:r>
              <a:rPr lang="en-US" altLang="zh-CN" smtClean="0"/>
              <a:t>offset</a:t>
            </a:r>
            <a:r>
              <a:rPr lang="zh-CN" altLang="en-US" smtClean="0"/>
              <a:t>处有</a:t>
            </a:r>
            <a:r>
              <a:rPr lang="en-US" altLang="zh-CN" smtClean="0"/>
              <a:t>bit</a:t>
            </a:r>
            <a:r>
              <a:rPr lang="zh-CN" altLang="en-US" smtClean="0"/>
              <a:t>值</a:t>
            </a:r>
            <a:endParaRPr lang="zh-CN" altLang="zh-CN" smtClean="0"/>
          </a:p>
          <a:p>
            <a:pPr lvl="1"/>
            <a:r>
              <a:rPr lang="zh-CN" altLang="zh-CN" smtClean="0"/>
              <a:t>返回</a:t>
            </a:r>
            <a:r>
              <a:rPr lang="en-US" altLang="zh-CN" smtClean="0"/>
              <a:t>: </a:t>
            </a:r>
            <a:r>
              <a:rPr lang="zh-CN" altLang="zh-CN" smtClean="0"/>
              <a:t>该位上的旧值</a:t>
            </a:r>
          </a:p>
          <a:p>
            <a:pPr lvl="1"/>
            <a:r>
              <a:rPr lang="zh-CN" altLang="en-US" smtClean="0"/>
              <a:t>注意：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smtClean="0"/>
              <a:t>如果</a:t>
            </a:r>
            <a:r>
              <a:rPr lang="en-US" altLang="zh-CN" smtClean="0"/>
              <a:t>offset</a:t>
            </a:r>
            <a:r>
              <a:rPr lang="zh-CN" altLang="zh-CN" smtClean="0"/>
              <a:t>过大</a:t>
            </a:r>
            <a:r>
              <a:rPr lang="en-US" altLang="zh-CN" smtClean="0"/>
              <a:t>,</a:t>
            </a:r>
            <a:r>
              <a:rPr lang="zh-CN" altLang="zh-CN" smtClean="0"/>
              <a:t>则会在中间填充</a:t>
            </a:r>
            <a:r>
              <a:rPr lang="en-US" altLang="zh-CN" smtClean="0"/>
              <a:t>0</a:t>
            </a:r>
          </a:p>
          <a:p>
            <a:pPr lvl="1"/>
            <a:r>
              <a:rPr lang="en-US" altLang="zh-CN" smtClean="0"/>
              <a:t>	        2</a:t>
            </a:r>
            <a:r>
              <a:rPr lang="zh-CN" altLang="en-US" smtClean="0"/>
              <a:t>、</a:t>
            </a:r>
            <a:r>
              <a:rPr lang="en-US" altLang="zh-CN" smtClean="0"/>
              <a:t>offset</a:t>
            </a:r>
            <a:r>
              <a:rPr lang="zh-CN" altLang="zh-CN" smtClean="0"/>
              <a:t>最大</a:t>
            </a:r>
            <a:r>
              <a:rPr lang="en-US" altLang="zh-CN" smtClean="0"/>
              <a:t>2^32-1,</a:t>
            </a:r>
            <a:r>
              <a:rPr lang="zh-CN" altLang="zh-CN" smtClean="0"/>
              <a:t>可推出最大的的字符串为</a:t>
            </a:r>
            <a:r>
              <a:rPr lang="en-US" altLang="zh-CN" smtClean="0"/>
              <a:t>512M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GETBIT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GETBIT key offset</a:t>
            </a:r>
            <a:endParaRPr lang="zh-CN" altLang="zh-CN" smtClean="0"/>
          </a:p>
          <a:p>
            <a:pPr lvl="1"/>
            <a:r>
              <a:rPr lang="zh-CN" altLang="zh-CN" smtClean="0"/>
              <a:t>获取值的二进制表示</a:t>
            </a:r>
            <a:r>
              <a:rPr lang="en-US" altLang="zh-CN" smtClean="0"/>
              <a:t>,</a:t>
            </a:r>
            <a:r>
              <a:rPr lang="zh-CN" altLang="zh-CN" smtClean="0"/>
              <a:t>对应位上的值</a:t>
            </a:r>
            <a:r>
              <a:rPr lang="en-US" altLang="zh-CN" smtClean="0"/>
              <a:t>(</a:t>
            </a:r>
            <a:r>
              <a:rPr lang="zh-CN" altLang="zh-CN" smtClean="0"/>
              <a:t>从左</a:t>
            </a:r>
            <a:r>
              <a:rPr lang="en-US" altLang="zh-CN" smtClean="0"/>
              <a:t>,</a:t>
            </a:r>
            <a:r>
              <a:rPr lang="zh-CN" altLang="zh-CN" smtClean="0"/>
              <a:t>从</a:t>
            </a:r>
            <a:r>
              <a:rPr lang="en-US" altLang="zh-CN" smtClean="0"/>
              <a:t>0</a:t>
            </a:r>
            <a:r>
              <a:rPr lang="zh-CN" altLang="zh-CN" smtClean="0"/>
              <a:t>编号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返回值：返回字符串值指定偏移量上的位（</a:t>
            </a:r>
            <a:r>
              <a:rPr lang="en-US" altLang="zh-CN" smtClean="0"/>
              <a:t>bit</a:t>
            </a:r>
            <a:r>
              <a:rPr lang="zh-CN" altLang="en-US" smtClean="0"/>
              <a:t>）</a:t>
            </a:r>
            <a:endParaRPr lang="zh-CN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SETBIT K1 1 1   </a:t>
            </a:r>
            <a:r>
              <a:rPr lang="zh-CN" altLang="en-US" smtClean="0"/>
              <a:t>：第</a:t>
            </a:r>
            <a:r>
              <a:rPr lang="en-US" altLang="zh-CN" smtClean="0"/>
              <a:t>2</a:t>
            </a:r>
            <a:r>
              <a:rPr lang="zh-CN" altLang="en-US" smtClean="0"/>
              <a:t>位上设置为</a:t>
            </a:r>
            <a:r>
              <a:rPr lang="en-US" altLang="zh-CN" smtClean="0"/>
              <a:t>1</a:t>
            </a:r>
            <a:r>
              <a:rPr lang="zh-CN" altLang="en-US" smtClean="0"/>
              <a:t>，即</a:t>
            </a:r>
            <a:r>
              <a:rPr lang="en-US" altLang="zh-CN" smtClean="0"/>
              <a:t>01000000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 按</a:t>
            </a:r>
            <a:r>
              <a:rPr lang="en-US" altLang="zh-CN" smtClean="0"/>
              <a:t>ASCII</a:t>
            </a:r>
            <a:r>
              <a:rPr lang="zh-CN" altLang="en-US" smtClean="0"/>
              <a:t>码表 对应</a:t>
            </a:r>
            <a:r>
              <a:rPr lang="en-US" altLang="zh-CN" smtClean="0"/>
              <a:t>@</a:t>
            </a:r>
          </a:p>
          <a:p>
            <a:r>
              <a:rPr lang="en-US" altLang="zh-CN" smtClean="0"/>
              <a:t>SETBIT K1 7 1  </a:t>
            </a:r>
            <a:r>
              <a:rPr lang="zh-CN" altLang="en-US" smtClean="0"/>
              <a:t>：第</a:t>
            </a:r>
            <a:r>
              <a:rPr lang="en-US" altLang="zh-CN" smtClean="0"/>
              <a:t>8</a:t>
            </a:r>
            <a:r>
              <a:rPr lang="zh-CN" altLang="en-US" smtClean="0"/>
              <a:t>位设为</a:t>
            </a:r>
            <a:r>
              <a:rPr lang="en-US" altLang="zh-CN" smtClean="0"/>
              <a:t>1</a:t>
            </a:r>
            <a:r>
              <a:rPr lang="zh-CN" altLang="en-US" smtClean="0"/>
              <a:t>，即</a:t>
            </a:r>
            <a:r>
              <a:rPr lang="en-US" altLang="zh-CN" smtClean="0"/>
              <a:t>01000001</a:t>
            </a:r>
            <a:r>
              <a:rPr lang="zh-CN" altLang="en-US" smtClean="0"/>
              <a:t>。 </a:t>
            </a:r>
            <a:endParaRPr lang="en-US" altLang="zh-CN" smtClean="0"/>
          </a:p>
          <a:p>
            <a:pPr lvl="1"/>
            <a:r>
              <a:rPr lang="zh-CN" altLang="en-US" smtClean="0"/>
              <a:t>按</a:t>
            </a:r>
            <a:r>
              <a:rPr lang="en-US" altLang="zh-CN" smtClean="0"/>
              <a:t>ASCII</a:t>
            </a:r>
            <a:r>
              <a:rPr lang="zh-CN" altLang="en-US" smtClean="0"/>
              <a:t>码表 对应</a:t>
            </a:r>
            <a:r>
              <a:rPr lang="en-US" altLang="zh-CN" smtClean="0"/>
              <a:t>A  </a:t>
            </a:r>
          </a:p>
          <a:p>
            <a:r>
              <a:rPr lang="en-US" altLang="zh-CN" smtClean="0"/>
              <a:t>SETBIT K1 9 1 </a:t>
            </a:r>
            <a:r>
              <a:rPr lang="zh-CN" altLang="en-US" smtClean="0"/>
              <a:t>： 第</a:t>
            </a:r>
            <a:r>
              <a:rPr lang="en-US" altLang="zh-CN" smtClean="0"/>
              <a:t>10</a:t>
            </a:r>
            <a:r>
              <a:rPr lang="zh-CN" altLang="en-US" smtClean="0"/>
              <a:t>位设为</a:t>
            </a:r>
            <a:r>
              <a:rPr lang="en-US" altLang="zh-CN" smtClean="0"/>
              <a:t>1</a:t>
            </a:r>
            <a:r>
              <a:rPr lang="zh-CN" altLang="en-US" smtClean="0"/>
              <a:t>。即</a:t>
            </a:r>
            <a:r>
              <a:rPr lang="en-US" altLang="zh-CN" smtClean="0"/>
              <a:t>01000001 01000000 	</a:t>
            </a:r>
          </a:p>
          <a:p>
            <a:pPr lvl="1"/>
            <a:r>
              <a:rPr lang="zh-CN" altLang="en-US" smtClean="0"/>
              <a:t>分字节来按</a:t>
            </a:r>
            <a:r>
              <a:rPr lang="en-US" altLang="zh-CN" smtClean="0"/>
              <a:t>ASCII</a:t>
            </a:r>
            <a:r>
              <a:rPr lang="zh-CN" altLang="en-US" smtClean="0"/>
              <a:t>码表 对应 </a:t>
            </a:r>
            <a:r>
              <a:rPr lang="en-US" altLang="zh-CN" smtClean="0"/>
              <a:t>A@ </a:t>
            </a:r>
          </a:p>
          <a:p>
            <a:r>
              <a:rPr lang="en-US" altLang="zh-CN" smtClean="0"/>
              <a:t>SETBIT K1 26 1 </a:t>
            </a:r>
            <a:r>
              <a:rPr lang="zh-CN" altLang="en-US" smtClean="0"/>
              <a:t>： 第</a:t>
            </a:r>
            <a:r>
              <a:rPr lang="en-US" altLang="zh-CN" smtClean="0"/>
              <a:t>27</a:t>
            </a:r>
            <a:r>
              <a:rPr lang="zh-CN" altLang="en-US" smtClean="0"/>
              <a:t>位设为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r>
              <a:rPr lang="zh-CN" altLang="en-US" smtClean="0"/>
              <a:t>即</a:t>
            </a:r>
            <a:endParaRPr lang="en-US" altLang="zh-CN" smtClean="0"/>
          </a:p>
          <a:p>
            <a:pPr marL="109728" indent="0">
              <a:buNone/>
            </a:pPr>
            <a:r>
              <a:rPr lang="en-US" altLang="zh-CN" smtClean="0"/>
              <a:t>01000001 </a:t>
            </a:r>
            <a:r>
              <a:rPr lang="en-US" altLang="zh-CN" smtClean="0"/>
              <a:t>01000000  00000000 </a:t>
            </a:r>
            <a:r>
              <a:rPr lang="en-US" altLang="zh-CN" smtClean="0"/>
              <a:t>00100000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336704"/>
          </a:xfrm>
        </p:spPr>
        <p:txBody>
          <a:bodyPr/>
          <a:lstStyle/>
          <a:p>
            <a:pPr lvl="2">
              <a:buNone/>
            </a:pPr>
            <a:r>
              <a:rPr lang="zh-CN" altLang="en-US" smtClean="0"/>
              <a:t>例：使用</a:t>
            </a:r>
            <a:r>
              <a:rPr lang="en-US" altLang="zh-CN" smtClean="0"/>
              <a:t>setbit</a:t>
            </a:r>
            <a:r>
              <a:rPr lang="zh-CN" altLang="en-US" smtClean="0"/>
              <a:t>命令改变字符大小写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分析：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字母</a:t>
            </a:r>
            <a:r>
              <a:rPr lang="en-US" altLang="zh-CN" smtClean="0"/>
              <a:t>A  ASCII</a:t>
            </a:r>
            <a:r>
              <a:rPr lang="zh-CN" altLang="en-US" smtClean="0"/>
              <a:t>为</a:t>
            </a:r>
            <a:r>
              <a:rPr lang="en-US" altLang="zh-CN" smtClean="0"/>
              <a:t>65  </a:t>
            </a:r>
            <a:r>
              <a:rPr lang="zh-CN" altLang="en-US" smtClean="0"/>
              <a:t>二进制表示：</a:t>
            </a:r>
            <a:r>
              <a:rPr lang="en-US" altLang="zh-CN" smtClean="0"/>
              <a:t>0100 0001</a:t>
            </a:r>
          </a:p>
          <a:p>
            <a:pPr lvl="2">
              <a:buNone/>
            </a:pPr>
            <a:r>
              <a:rPr lang="zh-CN" altLang="en-US" smtClean="0"/>
              <a:t>字母</a:t>
            </a:r>
            <a:r>
              <a:rPr lang="en-US" altLang="zh-CN" smtClean="0"/>
              <a:t>a   ASCII</a:t>
            </a:r>
            <a:r>
              <a:rPr lang="zh-CN" altLang="en-US" smtClean="0"/>
              <a:t>为</a:t>
            </a:r>
            <a:r>
              <a:rPr lang="en-US" altLang="zh-CN" smtClean="0"/>
              <a:t>97   </a:t>
            </a:r>
            <a:r>
              <a:rPr lang="zh-CN" altLang="en-US" smtClean="0"/>
              <a:t>二进制表示：</a:t>
            </a:r>
            <a:r>
              <a:rPr lang="en-US" altLang="zh-CN" smtClean="0"/>
              <a:t>0110 0001</a:t>
            </a:r>
          </a:p>
          <a:p>
            <a:pPr lvl="2">
              <a:buNone/>
            </a:pPr>
            <a:r>
              <a:rPr lang="zh-CN" altLang="en-US" smtClean="0"/>
              <a:t>字母</a:t>
            </a:r>
            <a:r>
              <a:rPr lang="en-US" altLang="zh-CN" smtClean="0"/>
              <a:t>B  ASCII</a:t>
            </a:r>
            <a:r>
              <a:rPr lang="zh-CN" altLang="en-US" smtClean="0"/>
              <a:t>为</a:t>
            </a:r>
            <a:r>
              <a:rPr lang="en-US" altLang="zh-CN" smtClean="0"/>
              <a:t>66</a:t>
            </a:r>
          </a:p>
          <a:p>
            <a:pPr lvl="2">
              <a:buNone/>
            </a:pPr>
            <a:r>
              <a:rPr lang="zh-CN" altLang="en-US" smtClean="0"/>
              <a:t>字母</a:t>
            </a:r>
            <a:r>
              <a:rPr lang="en-US" altLang="zh-CN" smtClean="0"/>
              <a:t>b   ASCII</a:t>
            </a:r>
            <a:r>
              <a:rPr lang="zh-CN" altLang="en-US" smtClean="0"/>
              <a:t>为</a:t>
            </a:r>
            <a:r>
              <a:rPr lang="en-US" altLang="zh-CN" smtClean="0"/>
              <a:t>98</a:t>
            </a:r>
          </a:p>
          <a:p>
            <a:pPr lvl="2">
              <a:buNone/>
            </a:pPr>
            <a:r>
              <a:rPr lang="zh-CN" altLang="en-US" smtClean="0"/>
              <a:t>可知，大小写字母</a:t>
            </a:r>
            <a:r>
              <a:rPr lang="en-US" altLang="zh-CN" smtClean="0"/>
              <a:t>ASCII</a:t>
            </a:r>
            <a:r>
              <a:rPr lang="zh-CN" altLang="en-US" smtClean="0"/>
              <a:t>相差</a:t>
            </a:r>
            <a:r>
              <a:rPr lang="en-US" altLang="zh-CN" smtClean="0"/>
              <a:t>32</a:t>
            </a:r>
            <a:r>
              <a:rPr lang="zh-CN" altLang="en-US" smtClean="0"/>
              <a:t>，因此大写变小写，将二进制表示的第</a:t>
            </a:r>
            <a:r>
              <a:rPr lang="en-US" altLang="zh-CN" smtClean="0"/>
              <a:t>3</a:t>
            </a:r>
            <a:r>
              <a:rPr lang="zh-CN" altLang="en-US" smtClean="0"/>
              <a:t>个位置（</a:t>
            </a:r>
            <a:r>
              <a:rPr lang="en-US" altLang="zh-CN" smtClean="0"/>
              <a:t>offset=2</a:t>
            </a:r>
            <a:r>
              <a:rPr lang="zh-CN" altLang="en-US" smtClean="0"/>
              <a:t>）为</a:t>
            </a:r>
            <a:r>
              <a:rPr lang="en-US" altLang="zh-CN" smtClean="0"/>
              <a:t>1</a:t>
            </a:r>
            <a:r>
              <a:rPr lang="zh-CN" altLang="en-US" smtClean="0"/>
              <a:t>，小写变大写，将将二进制表示的第</a:t>
            </a:r>
            <a:r>
              <a:rPr lang="en-US" altLang="zh-CN" smtClean="0"/>
              <a:t>3</a:t>
            </a:r>
            <a:r>
              <a:rPr lang="zh-CN" altLang="en-US" smtClean="0"/>
              <a:t>个位置为</a:t>
            </a:r>
            <a:r>
              <a:rPr lang="en-US" altLang="zh-CN" smtClean="0"/>
              <a:t>0</a:t>
            </a:r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195736" y="3270692"/>
            <a:ext cx="5184576" cy="358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383" y="1242789"/>
            <a:ext cx="8229600" cy="5260040"/>
          </a:xfrm>
        </p:spPr>
        <p:txBody>
          <a:bodyPr>
            <a:normAutofit/>
          </a:bodyPr>
          <a:lstStyle/>
          <a:p>
            <a:r>
              <a:rPr lang="en-US" altLang="zh-CN" smtClean="0"/>
              <a:t>Keys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查询数据库中的</a:t>
            </a:r>
            <a:r>
              <a:rPr lang="en-US" altLang="zh-CN" smtClean="0"/>
              <a:t>key</a:t>
            </a:r>
            <a:r>
              <a:rPr lang="zh-CN" altLang="en-US" smtClean="0"/>
              <a:t>名</a:t>
            </a:r>
            <a:endParaRPr lang="en-US" altLang="zh-CN" smtClean="0"/>
          </a:p>
          <a:p>
            <a:pPr lvl="2" indent="0">
              <a:buNone/>
            </a:pPr>
            <a:r>
              <a:rPr lang="zh-CN" altLang="en-US" smtClean="0"/>
              <a:t>进入</a:t>
            </a:r>
            <a:r>
              <a:rPr lang="en-US" altLang="zh-CN" smtClean="0"/>
              <a:t>redis</a:t>
            </a:r>
            <a:r>
              <a:rPr lang="zh-CN" altLang="en-US" smtClean="0"/>
              <a:t>后，使用</a:t>
            </a:r>
            <a:r>
              <a:rPr lang="en-US" altLang="zh-CN" smtClean="0"/>
              <a:t>set</a:t>
            </a:r>
            <a:r>
              <a:rPr lang="zh-CN" altLang="en-US" smtClean="0"/>
              <a:t>命令存入“</a:t>
            </a:r>
            <a:r>
              <a:rPr lang="en-US" altLang="zh-CN" smtClean="0"/>
              <a:t>site</a:t>
            </a:r>
            <a:r>
              <a:rPr lang="zh-CN" altLang="en-US" smtClean="0"/>
              <a:t>”和“</a:t>
            </a:r>
            <a:r>
              <a:rPr lang="en-US" altLang="zh-CN" smtClean="0"/>
              <a:t>age</a:t>
            </a:r>
            <a:r>
              <a:rPr lang="zh-CN" altLang="en-US" smtClean="0"/>
              <a:t>”两个</a:t>
            </a:r>
            <a:r>
              <a:rPr lang="en-US" altLang="zh-CN" smtClean="0"/>
              <a:t>key</a:t>
            </a:r>
            <a:r>
              <a:rPr lang="zh-CN" altLang="en-US" smtClean="0"/>
              <a:t>及对应的其</a:t>
            </a:r>
            <a:r>
              <a:rPr lang="en-US" altLang="zh-CN" smtClean="0"/>
              <a:t>value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 indent="0">
              <a:buNone/>
            </a:pPr>
            <a:endParaRPr lang="en-US" altLang="zh-CN" smtClean="0"/>
          </a:p>
          <a:p>
            <a:pPr lvl="2" indent="0">
              <a:buNone/>
            </a:pPr>
            <a:r>
              <a:rPr lang="zh-CN" altLang="en-US" smtClean="0"/>
              <a:t>返回“</a:t>
            </a:r>
            <a:r>
              <a:rPr lang="en-US" altLang="zh-CN" smtClean="0"/>
              <a:t>ok</a:t>
            </a:r>
            <a:r>
              <a:rPr lang="zh-CN" altLang="en-US" smtClean="0"/>
              <a:t>”即表示执行成功，这时我们使用</a:t>
            </a:r>
            <a:r>
              <a:rPr lang="en-US" altLang="zh-CN" smtClean="0"/>
              <a:t>keys *</a:t>
            </a:r>
            <a:r>
              <a:rPr lang="zh-CN" altLang="en-US" smtClean="0"/>
              <a:t>命令查询数据库中的所有</a:t>
            </a:r>
            <a:r>
              <a:rPr lang="en-US" altLang="zh-CN" smtClean="0"/>
              <a:t>key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成功返回了刚刚存入的“</a:t>
            </a:r>
            <a:r>
              <a:rPr lang="en-US" altLang="zh-CN" smtClean="0"/>
              <a:t>age</a:t>
            </a:r>
            <a:r>
              <a:rPr lang="zh-CN" altLang="en-US" smtClean="0"/>
              <a:t>”和“</a:t>
            </a:r>
            <a:r>
              <a:rPr lang="en-US" altLang="zh-CN" smtClean="0"/>
              <a:t>site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altLang="zh-CN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3.3.1 </a:t>
            </a:r>
            <a:r>
              <a:rPr lang="zh-CN" altLang="en-US" sz="3200" b="1" kern="120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通用命令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97594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7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75655" y="4509120"/>
            <a:ext cx="559366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/>
              <a:t>BITOP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BITOP operation destkey key [key...]</a:t>
            </a:r>
          </a:p>
          <a:p>
            <a:pPr lvl="1" indent="0"/>
            <a:r>
              <a:rPr lang="zh-CN" altLang="en-US" smtClean="0"/>
              <a:t>使用</a:t>
            </a:r>
            <a:r>
              <a:rPr lang="en-US" altLang="zh-CN" smtClean="0"/>
              <a:t>BITOP</a:t>
            </a:r>
            <a:r>
              <a:rPr lang="zh-CN" altLang="en-US" smtClean="0"/>
              <a:t>命令对一个或多个保存二进制位的字符串</a:t>
            </a:r>
            <a:r>
              <a:rPr lang="en-US" altLang="zh-CN" smtClean="0"/>
              <a:t>key</a:t>
            </a:r>
            <a:r>
              <a:rPr lang="zh-CN" altLang="en-US" smtClean="0"/>
              <a:t>进行位元运算，并将运算结果保存到</a:t>
            </a:r>
            <a:r>
              <a:rPr lang="en-US" altLang="zh-CN" smtClean="0"/>
              <a:t>destkey</a:t>
            </a:r>
            <a:r>
              <a:rPr lang="zh-CN" altLang="en-US" smtClean="0"/>
              <a:t>中。</a:t>
            </a:r>
            <a:endParaRPr lang="en-US" altLang="zh-CN" smtClean="0"/>
          </a:p>
          <a:p>
            <a:pPr lvl="1" indent="0"/>
            <a:r>
              <a:rPr lang="en-US" altLang="zh-CN" smtClean="0"/>
              <a:t>operation</a:t>
            </a:r>
            <a:r>
              <a:rPr lang="zh-CN" altLang="en-US" smtClean="0"/>
              <a:t>表示位元操作符，它可以是</a:t>
            </a:r>
            <a:r>
              <a:rPr lang="en-US" altLang="zh-CN" smtClean="0"/>
              <a:t>AND</a:t>
            </a:r>
            <a:r>
              <a:rPr lang="zh-CN" altLang="en-US" smtClean="0"/>
              <a:t>、</a:t>
            </a:r>
            <a:r>
              <a:rPr lang="en-US" altLang="zh-CN" smtClean="0"/>
              <a:t>OR</a:t>
            </a:r>
            <a:r>
              <a:rPr lang="zh-CN" altLang="en-US" smtClean="0"/>
              <a:t>、</a:t>
            </a:r>
            <a:r>
              <a:rPr lang="en-US" altLang="zh-CN" smtClean="0"/>
              <a:t>NOT</a:t>
            </a:r>
            <a:r>
              <a:rPr lang="zh-CN" altLang="en-US" smtClean="0"/>
              <a:t>、</a:t>
            </a:r>
            <a:r>
              <a:rPr lang="en-US" altLang="zh-CN" smtClean="0"/>
              <a:t>XOR</a:t>
            </a:r>
            <a:r>
              <a:rPr lang="zh-CN" altLang="en-US" smtClean="0"/>
              <a:t>这</a:t>
            </a:r>
            <a:r>
              <a:rPr lang="en-US" altLang="zh-CN" smtClean="0"/>
              <a:t>4</a:t>
            </a:r>
            <a:r>
              <a:rPr lang="zh-CN" altLang="en-US" smtClean="0"/>
              <a:t>种操作中的任意一种</a:t>
            </a:r>
            <a:endParaRPr lang="en-US" altLang="zh-CN" smtClean="0"/>
          </a:p>
          <a:p>
            <a:pPr lvl="2" indent="0">
              <a:buNone/>
            </a:pPr>
            <a:r>
              <a:rPr lang="en-US" altLang="zh-CN" smtClean="0"/>
              <a:t>BITOP AND destkey key [key...]</a:t>
            </a:r>
            <a:r>
              <a:rPr lang="zh-CN" altLang="en-US" smtClean="0"/>
              <a:t>：表示对一个或多个</a:t>
            </a:r>
            <a:r>
              <a:rPr lang="en-US" altLang="zh-CN" smtClean="0"/>
              <a:t>key</a:t>
            </a:r>
            <a:r>
              <a:rPr lang="zh-CN" altLang="en-US" smtClean="0"/>
              <a:t>求逻辑与，并将结果保存到</a:t>
            </a:r>
            <a:r>
              <a:rPr lang="en-US" altLang="zh-CN" smtClean="0"/>
              <a:t>destkey</a:t>
            </a:r>
            <a:r>
              <a:rPr lang="zh-CN" altLang="en-US" smtClean="0"/>
              <a:t>中。</a:t>
            </a:r>
          </a:p>
          <a:p>
            <a:pPr lvl="2" indent="0">
              <a:buNone/>
            </a:pPr>
            <a:r>
              <a:rPr lang="en-US" altLang="zh-CN" smtClean="0"/>
              <a:t>BITOP OR destkey key [key...]</a:t>
            </a:r>
            <a:r>
              <a:rPr lang="zh-CN" altLang="en-US" smtClean="0"/>
              <a:t>：表示对一个或多个</a:t>
            </a:r>
            <a:r>
              <a:rPr lang="en-US" altLang="zh-CN" smtClean="0"/>
              <a:t>key</a:t>
            </a:r>
            <a:r>
              <a:rPr lang="zh-CN" altLang="en-US" smtClean="0"/>
              <a:t>求逻辑或，并将结果保存到</a:t>
            </a:r>
            <a:r>
              <a:rPr lang="en-US" altLang="zh-CN" smtClean="0"/>
              <a:t>destkey</a:t>
            </a:r>
            <a:r>
              <a:rPr lang="zh-CN" altLang="en-US" smtClean="0"/>
              <a:t>中。</a:t>
            </a:r>
          </a:p>
          <a:p>
            <a:pPr lvl="2" indent="0"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BITOP NOT destkey key</a:t>
            </a:r>
            <a:r>
              <a:rPr lang="zh-CN" altLang="en-US" smtClean="0"/>
              <a:t>：表示对给定</a:t>
            </a:r>
            <a:r>
              <a:rPr lang="en-US" altLang="zh-CN" smtClean="0"/>
              <a:t>key</a:t>
            </a:r>
            <a:r>
              <a:rPr lang="zh-CN" altLang="en-US" smtClean="0"/>
              <a:t>求逻辑非，并将结果保存到</a:t>
            </a:r>
            <a:r>
              <a:rPr lang="en-US" altLang="zh-CN" smtClean="0"/>
              <a:t>destkey</a:t>
            </a:r>
            <a:r>
              <a:rPr lang="zh-CN" altLang="en-US" smtClean="0"/>
              <a:t>中</a:t>
            </a:r>
          </a:p>
          <a:p>
            <a:pPr lvl="2" indent="0">
              <a:buNone/>
            </a:pPr>
            <a:r>
              <a:rPr lang="en-US" altLang="zh-CN" smtClean="0"/>
              <a:t>BITOP XOR destkey key [key...]</a:t>
            </a:r>
            <a:r>
              <a:rPr lang="zh-CN" altLang="en-US" smtClean="0"/>
              <a:t>：表示对一个或多个</a:t>
            </a:r>
            <a:r>
              <a:rPr lang="en-US" altLang="zh-CN" smtClean="0"/>
              <a:t>key</a:t>
            </a:r>
            <a:r>
              <a:rPr lang="zh-CN" altLang="en-US" smtClean="0"/>
              <a:t>求逻辑异或，并将结果保存到</a:t>
            </a:r>
            <a:r>
              <a:rPr lang="en-US" altLang="zh-CN" smtClean="0"/>
              <a:t>destkey</a:t>
            </a:r>
            <a:r>
              <a:rPr lang="zh-CN" altLang="en-US" smtClean="0"/>
              <a:t>中。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818651"/>
          </a:xfrm>
        </p:spPr>
        <p:txBody>
          <a:bodyPr/>
          <a:lstStyle/>
          <a:p>
            <a:pPr lvl="2">
              <a:buNone/>
            </a:pPr>
            <a:r>
              <a:rPr lang="zh-CN" altLang="en-US" smtClean="0"/>
              <a:t>例：通过</a:t>
            </a:r>
            <a:r>
              <a:rPr lang="en-US" altLang="zh-CN" smtClean="0"/>
              <a:t>BITOP</a:t>
            </a:r>
            <a:r>
              <a:rPr lang="zh-CN" altLang="en-US" smtClean="0"/>
              <a:t>命令进行字母大小写转换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setbit lower 2 1     </a:t>
            </a:r>
            <a:r>
              <a:rPr lang="zh-CN" altLang="en-US" smtClean="0"/>
              <a:t>即指定</a:t>
            </a:r>
            <a:r>
              <a:rPr lang="en-US" altLang="zh-CN" smtClean="0"/>
              <a:t>lower</a:t>
            </a:r>
            <a:r>
              <a:rPr lang="zh-CN" altLang="en-US" smtClean="0"/>
              <a:t>为</a:t>
            </a:r>
            <a:r>
              <a:rPr lang="en-US" altLang="zh-CN" smtClean="0"/>
              <a:t>0010 0000</a:t>
            </a:r>
          </a:p>
          <a:p>
            <a:pPr lvl="2">
              <a:buNone/>
            </a:pPr>
            <a:r>
              <a:rPr lang="zh-CN" altLang="en-US" smtClean="0"/>
              <a:t>大写字母与</a:t>
            </a:r>
            <a:r>
              <a:rPr lang="en-US" altLang="zh-CN" smtClean="0"/>
              <a:t>lower</a:t>
            </a:r>
            <a:r>
              <a:rPr lang="zh-CN" altLang="en-US" smtClean="0"/>
              <a:t>作“或”操作变小写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指定一个</a:t>
            </a:r>
            <a:r>
              <a:rPr lang="en-US" altLang="zh-CN" smtClean="0"/>
              <a:t>upper</a:t>
            </a:r>
            <a:r>
              <a:rPr lang="zh-CN" altLang="en-US" smtClean="0"/>
              <a:t>为</a:t>
            </a:r>
            <a:r>
              <a:rPr lang="en-US" altLang="zh-CN" smtClean="0"/>
              <a:t>1101 1111</a:t>
            </a:r>
            <a:r>
              <a:rPr lang="zh-CN" altLang="en-US" smtClean="0"/>
              <a:t>，与小写字母做</a:t>
            </a:r>
            <a:r>
              <a:rPr lang="en-US" altLang="zh-CN" smtClean="0"/>
              <a:t>AND</a:t>
            </a:r>
            <a:r>
              <a:rPr lang="zh-CN" altLang="en-US" smtClean="0"/>
              <a:t>操作可变为大写字母，可以用</a:t>
            </a:r>
            <a:r>
              <a:rPr lang="en-US" altLang="zh-CN" smtClean="0"/>
              <a:t>NOT</a:t>
            </a:r>
            <a:r>
              <a:rPr lang="zh-CN" altLang="en-US" smtClean="0"/>
              <a:t>操作直接把</a:t>
            </a:r>
            <a:r>
              <a:rPr lang="en-US" altLang="zh-CN" smtClean="0"/>
              <a:t>lower</a:t>
            </a:r>
            <a:r>
              <a:rPr lang="zh-CN" altLang="en-US" smtClean="0"/>
              <a:t>变成</a:t>
            </a:r>
            <a:r>
              <a:rPr lang="en-US" altLang="zh-CN" smtClean="0"/>
              <a:t>upper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561364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509120"/>
            <a:ext cx="597702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需求：</a:t>
            </a:r>
            <a:endParaRPr lang="en-US" altLang="zh-CN" smtClean="0"/>
          </a:p>
          <a:p>
            <a:pPr lvl="1" indent="0"/>
            <a:r>
              <a:rPr lang="zh-CN" altLang="en-US" smtClean="0"/>
              <a:t>假定有一个网站，有</a:t>
            </a:r>
            <a:r>
              <a:rPr lang="en-US" altLang="zh-CN" smtClean="0"/>
              <a:t>1</a:t>
            </a:r>
            <a:r>
              <a:rPr lang="zh-CN" altLang="en-US" smtClean="0"/>
              <a:t>亿个用户，如何记录每个用户当日是否登录？每周奖励活跃用户，即</a:t>
            </a:r>
            <a:r>
              <a:rPr lang="zh-CN" altLang="zh-CN" smtClean="0"/>
              <a:t>连续</a:t>
            </a:r>
            <a:r>
              <a:rPr lang="zh-CN" altLang="en-US" smtClean="0"/>
              <a:t>登录</a:t>
            </a:r>
            <a:r>
              <a:rPr lang="en-US" altLang="zh-CN" smtClean="0"/>
              <a:t>7</a:t>
            </a:r>
            <a:r>
              <a:rPr lang="zh-CN" altLang="zh-CN" smtClean="0"/>
              <a:t>天</a:t>
            </a:r>
            <a:r>
              <a:rPr lang="zh-CN" altLang="en-US" smtClean="0"/>
              <a:t>给与奖励，如何找出连续七天都登录的用户？</a:t>
            </a:r>
            <a:endParaRPr lang="en-US" altLang="zh-CN" smtClean="0"/>
          </a:p>
          <a:p>
            <a:pPr lvl="1" indent="0"/>
            <a:endParaRPr lang="en-US" altLang="zh-CN" smtClean="0"/>
          </a:p>
          <a:p>
            <a:pPr lvl="1" indent="0"/>
            <a:r>
              <a:rPr lang="zh-CN" altLang="en-US" smtClean="0"/>
              <a:t>分析：由于每个用户在数据库中都有编号：比如用户</a:t>
            </a:r>
            <a:r>
              <a:rPr lang="en-US" altLang="zh-CN" smtClean="0"/>
              <a:t>1</a:t>
            </a:r>
            <a:r>
              <a:rPr lang="zh-CN" altLang="en-US" smtClean="0"/>
              <a:t>，用户</a:t>
            </a:r>
            <a:r>
              <a:rPr lang="en-US" altLang="zh-CN" smtClean="0"/>
              <a:t>2…</a:t>
            </a:r>
          </a:p>
          <a:p>
            <a:pPr lvl="1" indent="0"/>
            <a:r>
              <a:rPr lang="zh-CN" altLang="en-US" smtClean="0"/>
              <a:t>用户每日登录与未登录只有两种状态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1</a:t>
            </a:r>
          </a:p>
          <a:p>
            <a:pPr lvl="1" indent="0"/>
            <a:r>
              <a:rPr lang="zh-CN" altLang="en-US" smtClean="0"/>
              <a:t>因此每个用户用</a:t>
            </a:r>
            <a:r>
              <a:rPr lang="en-US" altLang="zh-CN" smtClean="0"/>
              <a:t>1</a:t>
            </a:r>
            <a:r>
              <a:rPr lang="zh-CN" altLang="en-US" smtClean="0"/>
              <a:t>个位来表示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pPr lvl="1"/>
            <a:r>
              <a:rPr lang="zh-CN" altLang="en-US" smtClean="0"/>
              <a:t>假定只有八个用户，可以用</a:t>
            </a:r>
            <a:r>
              <a:rPr lang="en-US" altLang="zh-CN" smtClean="0"/>
              <a:t>8</a:t>
            </a:r>
            <a:r>
              <a:rPr lang="zh-CN" altLang="en-US" smtClean="0"/>
              <a:t>位二进制表示这</a:t>
            </a:r>
            <a:r>
              <a:rPr lang="en-US" altLang="zh-CN" smtClean="0"/>
              <a:t>8</a:t>
            </a:r>
            <a:r>
              <a:rPr lang="zh-CN" altLang="en-US" smtClean="0"/>
              <a:t>个用户是否登录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3.3.2 STRING</a:t>
            </a:r>
            <a:r>
              <a:rPr lang="zh-CN" altLang="en-US" smtClean="0"/>
              <a:t>（字符串）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7096" y="2204864"/>
          <a:ext cx="8136904" cy="1584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113"/>
                <a:gridCol w="1017113"/>
                <a:gridCol w="1017113"/>
                <a:gridCol w="1017113"/>
                <a:gridCol w="1017113"/>
                <a:gridCol w="1017113"/>
                <a:gridCol w="1017113"/>
                <a:gridCol w="1017113"/>
              </a:tblGrid>
              <a:tr h="279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0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id=1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今日未登录</a:t>
                      </a:r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id=2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今日有登录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id=3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今日未登录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id=4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今日有登录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id=5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今日未登录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id=6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今日未登录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id=7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今日有登录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latin typeface="Times New Roman" pitchFamily="18" charset="0"/>
                          <a:cs typeface="Times New Roman" pitchFamily="18" charset="0"/>
                        </a:rPr>
                        <a:t>id=8</a:t>
                      </a:r>
                      <a:r>
                        <a:rPr lang="zh-CN" altLang="en-US" b="0" smtClean="0">
                          <a:latin typeface="Times New Roman" pitchFamily="18" charset="0"/>
                          <a:cs typeface="Times New Roman" pitchFamily="18" charset="0"/>
                        </a:rPr>
                        <a:t>今日未登录</a:t>
                      </a:r>
                    </a:p>
                    <a:p>
                      <a:pPr algn="ctr"/>
                      <a:endParaRPr lang="zh-CN" altLang="en-US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周一：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2210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周二：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4221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0110 1111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653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周三：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46531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1110 0011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5157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56612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周日：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0010 1111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63888" y="3861048"/>
            <a:ext cx="52565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求一周连续登录的用户，只需要将每周的值进行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AND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操作，二进制位为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的对应用户就是一周连续登录的用户</a:t>
            </a:r>
            <a:endParaRPr lang="en-US" altLang="zh-CN" sz="2000" smtClean="0">
              <a:solidFill>
                <a:srgbClr val="C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r>
              <a:rPr lang="zh-CN" altLang="zh-CN" sz="2000" smtClean="0"/>
              <a:t>优点</a:t>
            </a:r>
            <a:r>
              <a:rPr lang="en-US" altLang="zh-CN" sz="2000" smtClean="0"/>
              <a:t>:</a:t>
            </a:r>
            <a:endParaRPr lang="zh-CN" altLang="zh-CN" sz="2000" smtClean="0"/>
          </a:p>
          <a:p>
            <a:r>
              <a:rPr lang="en-US" altLang="zh-CN" sz="2000" smtClean="0"/>
              <a:t>1: </a:t>
            </a:r>
            <a:r>
              <a:rPr lang="zh-CN" altLang="zh-CN" sz="2000" smtClean="0"/>
              <a:t>节约空间</a:t>
            </a:r>
            <a:r>
              <a:rPr lang="en-US" altLang="zh-CN" sz="2000" smtClean="0"/>
              <a:t>, 1</a:t>
            </a:r>
            <a:r>
              <a:rPr lang="zh-CN" altLang="zh-CN" sz="2000" smtClean="0"/>
              <a:t>亿人每天的登陆情况</a:t>
            </a:r>
            <a:r>
              <a:rPr lang="en-US" altLang="zh-CN" sz="2000" smtClean="0"/>
              <a:t>,</a:t>
            </a:r>
            <a:r>
              <a:rPr lang="zh-CN" altLang="zh-CN" sz="2000" smtClean="0"/>
              <a:t>用</a:t>
            </a:r>
            <a:r>
              <a:rPr lang="en-US" altLang="zh-CN" sz="2000" smtClean="0"/>
              <a:t>1</a:t>
            </a:r>
            <a:r>
              <a:rPr lang="zh-CN" altLang="zh-CN" sz="2000" smtClean="0"/>
              <a:t>亿</a:t>
            </a:r>
            <a:r>
              <a:rPr lang="en-US" altLang="zh-CN" sz="2000" smtClean="0"/>
              <a:t>bit,</a:t>
            </a:r>
            <a:r>
              <a:rPr lang="zh-CN" altLang="zh-CN" sz="2000" smtClean="0"/>
              <a:t>约</a:t>
            </a:r>
            <a:r>
              <a:rPr lang="en-US" altLang="zh-CN" sz="2000" smtClean="0"/>
              <a:t>1200WByte,</a:t>
            </a:r>
            <a:r>
              <a:rPr lang="zh-CN" altLang="zh-CN" sz="2000" smtClean="0"/>
              <a:t>约</a:t>
            </a:r>
            <a:r>
              <a:rPr lang="en-US" altLang="zh-CN" sz="2000" smtClean="0"/>
              <a:t>10M</a:t>
            </a:r>
            <a:r>
              <a:rPr lang="zh-CN" altLang="zh-CN" sz="2000" smtClean="0"/>
              <a:t>的字符就能表示</a:t>
            </a:r>
          </a:p>
          <a:p>
            <a:r>
              <a:rPr lang="en-US" altLang="zh-CN" sz="2000" smtClean="0"/>
              <a:t>2: </a:t>
            </a:r>
            <a:r>
              <a:rPr lang="zh-CN" altLang="zh-CN" sz="2000" smtClean="0"/>
              <a:t>计算方便</a:t>
            </a:r>
          </a:p>
          <a:p>
            <a:endParaRPr lang="zh-CN" altLang="en-US" sz="2000">
              <a:solidFill>
                <a:srgbClr val="C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55776" y="188640"/>
            <a:ext cx="8229600" cy="6669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mtClean="0"/>
              <a:t>redis 127.0.0.1:6379&gt; setbit mon 100000000 0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mon 3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mon 5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mon 7 1</a:t>
            </a:r>
          </a:p>
          <a:p>
            <a:pPr lvl="1"/>
            <a:r>
              <a:rPr lang="en-US" altLang="zh-CN" smtClean="0"/>
              <a:t>……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thur 100000000 0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thur 3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thur 5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thur 8 1</a:t>
            </a:r>
          </a:p>
          <a:p>
            <a:pPr lvl="1"/>
            <a:r>
              <a:rPr lang="en-US" altLang="zh-CN" smtClean="0"/>
              <a:t>……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wen 100000000 0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wen 3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wen 4 1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setbit wen 6 1</a:t>
            </a:r>
          </a:p>
          <a:p>
            <a:pPr lvl="1"/>
            <a:r>
              <a:rPr lang="en-US" altLang="zh-CN" smtClean="0"/>
              <a:t>……</a:t>
            </a:r>
            <a:endParaRPr lang="zh-CN" altLang="zh-CN" smtClean="0"/>
          </a:p>
          <a:p>
            <a:pPr lvl="1"/>
            <a:r>
              <a:rPr lang="en-US" altLang="zh-CN" smtClean="0"/>
              <a:t>redis 127.0.0.1:6379&gt; bitop and  res mon …… sun</a:t>
            </a:r>
            <a:endParaRPr lang="zh-CN" altLang="zh-CN" smtClean="0"/>
          </a:p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2026568" cy="4525963"/>
          </a:xfrm>
        </p:spPr>
        <p:txBody>
          <a:bodyPr/>
          <a:lstStyle/>
          <a:p>
            <a:r>
              <a:rPr lang="zh-CN" altLang="en-US" smtClean="0"/>
              <a:t>通用命令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132856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cap="all" smtClean="0"/>
              <a:t>del </a:t>
            </a:r>
            <a:endParaRPr lang="zh-CN" altLang="zh-CN" cap="all" smtClean="0"/>
          </a:p>
          <a:p>
            <a:r>
              <a:rPr lang="en-US" altLang="zh-CN" cap="all" smtClean="0"/>
              <a:t>rename </a:t>
            </a:r>
            <a:endParaRPr lang="zh-CN" altLang="zh-CN" cap="all" smtClean="0"/>
          </a:p>
          <a:p>
            <a:r>
              <a:rPr lang="en-US" altLang="zh-CN" cap="all" smtClean="0"/>
              <a:t>renamenx </a:t>
            </a:r>
            <a:endParaRPr lang="zh-CN" altLang="zh-CN" cap="all" smtClean="0"/>
          </a:p>
          <a:p>
            <a:r>
              <a:rPr lang="en-US" altLang="zh-CN" cap="all" smtClean="0"/>
              <a:t>move </a:t>
            </a:r>
          </a:p>
          <a:p>
            <a:r>
              <a:rPr lang="en-US" altLang="zh-CN" cap="all" smtClean="0"/>
              <a:t>keys </a:t>
            </a:r>
            <a:endParaRPr lang="zh-CN" altLang="zh-CN" cap="all" smtClean="0"/>
          </a:p>
          <a:p>
            <a:r>
              <a:rPr lang="en-US" altLang="zh-CN" cap="all" smtClean="0"/>
              <a:t>randomkey </a:t>
            </a:r>
            <a:endParaRPr lang="zh-CN" altLang="zh-CN" cap="all" smtClean="0"/>
          </a:p>
          <a:p>
            <a:r>
              <a:rPr lang="en-US" altLang="zh-CN" cap="all" smtClean="0"/>
              <a:t>exists </a:t>
            </a:r>
            <a:endParaRPr lang="zh-CN" altLang="zh-CN" cap="all" smtClean="0"/>
          </a:p>
          <a:p>
            <a:r>
              <a:rPr lang="en-US" altLang="zh-CN" cap="all" smtClean="0"/>
              <a:t>type </a:t>
            </a:r>
          </a:p>
          <a:p>
            <a:r>
              <a:rPr lang="en-US" altLang="zh-CN" cap="all" smtClean="0"/>
              <a:t>select</a:t>
            </a:r>
            <a:endParaRPr lang="zh-CN" altLang="zh-CN" cap="all" smtClean="0"/>
          </a:p>
          <a:p>
            <a:r>
              <a:rPr lang="en-US" altLang="zh-CN" cap="all" smtClean="0"/>
              <a:t>ttl </a:t>
            </a:r>
            <a:endParaRPr lang="zh-CN" altLang="zh-CN" cap="all" smtClean="0"/>
          </a:p>
          <a:p>
            <a:r>
              <a:rPr lang="en-US" altLang="zh-CN" cap="all" smtClean="0"/>
              <a:t>expire </a:t>
            </a:r>
            <a:endParaRPr lang="zh-CN" altLang="zh-CN" cap="all" smtClean="0"/>
          </a:p>
          <a:p>
            <a:r>
              <a:rPr lang="en-US" altLang="zh-CN" cap="all" smtClean="0"/>
              <a:t>persist </a:t>
            </a:r>
            <a:endParaRPr lang="zh-CN" altLang="zh-CN" cap="all" smtClean="0"/>
          </a:p>
          <a:p>
            <a:endParaRPr lang="zh-CN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283968" y="1502688"/>
            <a:ext cx="4536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STRING</a:t>
            </a:r>
            <a:r>
              <a:rPr lang="zh-CN" altLang="en-US" sz="2400" smtClean="0">
                <a:solidFill>
                  <a:srgbClr val="C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字符串操作命令：</a:t>
            </a:r>
            <a:endParaRPr lang="en-US" altLang="zh-CN" sz="2400" smtClean="0">
              <a:solidFill>
                <a:srgbClr val="C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lvl="1"/>
            <a:r>
              <a:rPr lang="en-US" altLang="zh-CN" cap="all" smtClean="0"/>
              <a:t>set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mset 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mget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setrange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append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getrange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getset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incrby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incrbyfloat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decr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decrby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getbit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setbit  </a:t>
            </a:r>
            <a:endParaRPr lang="zh-CN" altLang="zh-CN" cap="all" smtClean="0"/>
          </a:p>
          <a:p>
            <a:pPr lvl="1"/>
            <a:r>
              <a:rPr lang="en-US" altLang="zh-CN" cap="all" smtClean="0"/>
              <a:t>bitop </a:t>
            </a:r>
            <a:endParaRPr lang="zh-CN" altLang="zh-CN" cap="all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Keys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Keys</a:t>
            </a:r>
            <a:r>
              <a:rPr lang="zh-CN" altLang="en-US" smtClean="0"/>
              <a:t>命令可以精确地查询</a:t>
            </a:r>
            <a:r>
              <a:rPr lang="en-US" altLang="zh-CN" smtClean="0"/>
              <a:t>key</a:t>
            </a:r>
            <a:r>
              <a:rPr lang="zh-CN" altLang="en-US" smtClean="0"/>
              <a:t>名</a:t>
            </a:r>
            <a:r>
              <a:rPr lang="en-US" altLang="zh-CN" baseline="30000" smtClean="0"/>
              <a:t>1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例：精确查询</a:t>
            </a:r>
            <a:r>
              <a:rPr lang="en-US" altLang="zh-CN" smtClean="0"/>
              <a:t> </a:t>
            </a:r>
            <a:r>
              <a:rPr lang="zh-CN" altLang="en-US" smtClean="0"/>
              <a:t>“</a:t>
            </a:r>
            <a:r>
              <a:rPr lang="en-US" altLang="zh-CN" smtClean="0"/>
              <a:t>site</a:t>
            </a:r>
            <a:r>
              <a:rPr lang="zh-CN" altLang="en-US" smtClean="0"/>
              <a:t>” ：</a:t>
            </a:r>
            <a:r>
              <a:rPr lang="en-US" altLang="zh-CN" smtClean="0"/>
              <a:t>keys site</a:t>
            </a:r>
          </a:p>
          <a:p>
            <a:pPr lvl="1"/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Keys</a:t>
            </a:r>
            <a:r>
              <a:rPr lang="zh-CN" altLang="en-US" smtClean="0"/>
              <a:t>命令可以模糊查询</a:t>
            </a:r>
            <a:r>
              <a:rPr lang="en-US" altLang="zh-CN" smtClean="0"/>
              <a:t>key</a:t>
            </a:r>
            <a:r>
              <a:rPr lang="zh-CN" altLang="en-US" smtClean="0"/>
              <a:t>名：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*: </a:t>
            </a:r>
            <a:r>
              <a:rPr lang="zh-CN" altLang="zh-CN" smtClean="0"/>
              <a:t>通配任意多个字符</a:t>
            </a:r>
          </a:p>
          <a:p>
            <a:pPr lvl="2">
              <a:buNone/>
            </a:pPr>
            <a:r>
              <a:rPr lang="en-US" altLang="zh-CN" smtClean="0"/>
              <a:t>?: </a:t>
            </a:r>
            <a:r>
              <a:rPr lang="zh-CN" altLang="zh-CN" smtClean="0"/>
              <a:t>通配单个字符</a:t>
            </a:r>
          </a:p>
          <a:p>
            <a:pPr lvl="2">
              <a:buNone/>
            </a:pPr>
            <a:r>
              <a:rPr lang="en-US" altLang="zh-CN" smtClean="0"/>
              <a:t>[]: </a:t>
            </a:r>
            <a:r>
              <a:rPr lang="zh-CN" altLang="zh-CN" smtClean="0"/>
              <a:t>通配括号内的某</a:t>
            </a:r>
            <a:r>
              <a:rPr lang="en-US" altLang="zh-CN" smtClean="0"/>
              <a:t>1</a:t>
            </a:r>
            <a:r>
              <a:rPr lang="zh-CN" altLang="zh-CN" smtClean="0"/>
              <a:t>个字符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34276" y="2924944"/>
            <a:ext cx="617034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：模糊查询：*</a:t>
            </a:r>
            <a:r>
              <a:rPr lang="zh-CN" altLang="zh-CN" smtClean="0"/>
              <a:t>通配</a:t>
            </a:r>
            <a:r>
              <a:rPr lang="zh-CN" altLang="en-US" smtClean="0"/>
              <a:t>匹配任意多个字符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：模糊查询：</a:t>
            </a:r>
            <a:r>
              <a:rPr lang="en-US" altLang="zh-CN" smtClean="0"/>
              <a:t>[] </a:t>
            </a:r>
            <a:r>
              <a:rPr lang="zh-CN" altLang="zh-CN" smtClean="0"/>
              <a:t>通配括号内的某</a:t>
            </a:r>
            <a:r>
              <a:rPr lang="en-US" altLang="zh-CN" smtClean="0"/>
              <a:t>1</a:t>
            </a:r>
            <a:r>
              <a:rPr lang="zh-CN" altLang="zh-CN" smtClean="0"/>
              <a:t>个字符</a:t>
            </a: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3">
              <a:buNone/>
            </a:pPr>
            <a:r>
              <a:rPr lang="en-US" altLang="zh-CN" smtClean="0"/>
              <a:t>Sit[ey]</a:t>
            </a:r>
            <a:r>
              <a:rPr lang="zh-CN" altLang="en-US" smtClean="0"/>
              <a:t>表示</a:t>
            </a:r>
            <a:r>
              <a:rPr lang="en-US" altLang="zh-CN" smtClean="0"/>
              <a:t>site</a:t>
            </a:r>
            <a:r>
              <a:rPr lang="zh-CN" altLang="en-US" smtClean="0"/>
              <a:t>或者</a:t>
            </a:r>
            <a:r>
              <a:rPr lang="en-US" altLang="zh-CN" smtClean="0"/>
              <a:t>sity</a:t>
            </a:r>
            <a:r>
              <a:rPr lang="zh-CN" altLang="en-US" smtClean="0"/>
              <a:t>，</a:t>
            </a:r>
            <a:r>
              <a:rPr lang="en-US" altLang="zh-CN" smtClean="0"/>
              <a:t>sit[ty]</a:t>
            </a:r>
            <a:r>
              <a:rPr lang="zh-CN" altLang="en-US" smtClean="0"/>
              <a:t>表示</a:t>
            </a:r>
            <a:r>
              <a:rPr lang="en-US" altLang="zh-CN" smtClean="0"/>
              <a:t>sitt</a:t>
            </a:r>
            <a:r>
              <a:rPr lang="zh-CN" altLang="en-US" smtClean="0"/>
              <a:t>或</a:t>
            </a:r>
            <a:r>
              <a:rPr lang="en-US" altLang="zh-CN" smtClean="0"/>
              <a:t>sity</a:t>
            </a:r>
            <a:r>
              <a:rPr lang="zh-CN" altLang="en-US" smtClean="0"/>
              <a:t>，数据库中并没有</a:t>
            </a:r>
            <a:r>
              <a:rPr lang="en-US" altLang="zh-CN" smtClean="0"/>
              <a:t>sitt</a:t>
            </a:r>
            <a:r>
              <a:rPr lang="zh-CN" altLang="en-US" smtClean="0"/>
              <a:t>或</a:t>
            </a:r>
            <a:r>
              <a:rPr lang="en-US" altLang="zh-CN" smtClean="0"/>
              <a:t>sity</a:t>
            </a:r>
            <a:r>
              <a:rPr lang="zh-CN" altLang="en-US" smtClean="0"/>
              <a:t>所以返回空</a:t>
            </a:r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：模糊查询：？</a:t>
            </a:r>
            <a:r>
              <a:rPr lang="zh-CN" altLang="zh-CN" smtClean="0"/>
              <a:t>通配单个字符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si</a:t>
            </a:r>
            <a:r>
              <a:rPr lang="zh-CN" altLang="en-US" smtClean="0"/>
              <a:t>和</a:t>
            </a:r>
            <a:r>
              <a:rPr lang="en-US" altLang="zh-CN" smtClean="0"/>
              <a:t>e</a:t>
            </a:r>
            <a:r>
              <a:rPr lang="zh-CN" altLang="en-US" smtClean="0"/>
              <a:t>中有一个字符</a:t>
            </a:r>
            <a:r>
              <a:rPr lang="en-US" altLang="zh-CN" baseline="30000" smtClean="0"/>
              <a:t>2</a:t>
            </a:r>
          </a:p>
          <a:p>
            <a:pPr lvl="2">
              <a:buNone/>
            </a:pPr>
            <a:endParaRPr lang="en-US" altLang="zh-CN" baseline="30000" smtClean="0"/>
          </a:p>
          <a:p>
            <a:pPr lvl="2">
              <a:buNone/>
            </a:pPr>
            <a:r>
              <a:rPr lang="en-US" altLang="zh-CN" smtClean="0"/>
              <a:t>                          </a:t>
            </a:r>
            <a:r>
              <a:rPr lang="zh-CN" altLang="en-US" smtClean="0"/>
              <a:t>问：</a:t>
            </a:r>
            <a:r>
              <a:rPr lang="en-US" altLang="zh-CN" smtClean="0"/>
              <a:t>si*e</a:t>
            </a:r>
            <a:r>
              <a:rPr lang="zh-CN" altLang="en-US" smtClean="0"/>
              <a:t>和</a:t>
            </a:r>
            <a:r>
              <a:rPr lang="en-US" altLang="zh-CN" smtClean="0"/>
              <a:t>si?e</a:t>
            </a:r>
            <a:r>
              <a:rPr lang="zh-CN" altLang="en-US" smtClean="0"/>
              <a:t>有何区别？</a:t>
            </a:r>
          </a:p>
          <a:p>
            <a:pPr lvl="2">
              <a:buNone/>
            </a:pPr>
            <a:endParaRPr lang="en-US" altLang="zh-CN" baseline="30000" smtClean="0"/>
          </a:p>
          <a:p>
            <a:pPr lvl="2">
              <a:buNone/>
            </a:pPr>
            <a:endParaRPr lang="zh-CN" altLang="zh-CN" smtClean="0"/>
          </a:p>
          <a:p>
            <a:pPr lvl="1"/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39" y="1916832"/>
            <a:ext cx="450103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59454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7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03647" y="4725144"/>
            <a:ext cx="550199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/>
          <a:lstStyle/>
          <a:p>
            <a:r>
              <a:rPr lang="en-US" altLang="zh-CN" cap="all" smtClean="0"/>
              <a:t>randomkey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不指定，随机返回数据库中的</a:t>
            </a:r>
            <a:r>
              <a:rPr lang="en-US" altLang="zh-CN" smtClean="0"/>
              <a:t>key</a:t>
            </a:r>
            <a:r>
              <a:rPr lang="zh-CN" altLang="en-US" smtClean="0"/>
              <a:t>名</a:t>
            </a:r>
            <a:r>
              <a:rPr lang="en-US" altLang="zh-CN" baseline="30000" smtClean="0"/>
              <a:t>3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>
              <a:buNone/>
            </a:pPr>
            <a:r>
              <a:rPr lang="zh-CN" altLang="en-US" smtClean="0"/>
              <a:t>数据库中只有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age</a:t>
            </a:r>
            <a:r>
              <a:rPr lang="zh-CN" altLang="en-US" smtClean="0"/>
              <a:t>，因此随机返回两者之一</a:t>
            </a:r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386070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cap="all" smtClean="0"/>
              <a:t>exists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exists key</a:t>
            </a:r>
          </a:p>
          <a:p>
            <a:pPr lvl="1"/>
            <a:r>
              <a:rPr lang="zh-CN" altLang="zh-CN" smtClean="0"/>
              <a:t>判断</a:t>
            </a:r>
            <a:r>
              <a:rPr lang="en-US" altLang="zh-CN" smtClean="0"/>
              <a:t>key</a:t>
            </a:r>
            <a:r>
              <a:rPr lang="zh-CN" altLang="zh-CN" smtClean="0"/>
              <a:t>是否存在</a:t>
            </a:r>
            <a:r>
              <a:rPr lang="zh-CN" altLang="en-US" smtClean="0"/>
              <a:t>，</a:t>
            </a:r>
            <a:r>
              <a:rPr lang="zh-CN" altLang="zh-CN" smtClean="0"/>
              <a:t>返回</a:t>
            </a:r>
            <a:r>
              <a:rPr lang="en-US" altLang="zh-CN" smtClean="0"/>
              <a:t>1</a:t>
            </a:r>
            <a:r>
              <a:rPr lang="zh-CN" altLang="en-US" smtClean="0"/>
              <a:t>或</a:t>
            </a:r>
            <a:r>
              <a:rPr lang="en-US" altLang="zh-CN" smtClean="0"/>
              <a:t>0</a:t>
            </a:r>
          </a:p>
          <a:p>
            <a:pPr lvl="2">
              <a:buNone/>
            </a:pPr>
            <a:r>
              <a:rPr lang="zh-CN" altLang="en-US" smtClean="0"/>
              <a:t>例：判断是否存在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age</a:t>
            </a:r>
            <a:r>
              <a:rPr lang="zh-CN" altLang="en-US" smtClean="0"/>
              <a:t>这两个</a:t>
            </a:r>
            <a:r>
              <a:rPr lang="en-US" altLang="zh-CN" smtClean="0"/>
              <a:t>key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	  </a:t>
            </a:r>
            <a:r>
              <a:rPr lang="zh-CN" altLang="en-US" smtClean="0"/>
              <a:t>判断是否存在</a:t>
            </a:r>
            <a:r>
              <a:rPr lang="en-US" altLang="zh-CN" smtClean="0"/>
              <a:t>title</a:t>
            </a:r>
            <a:r>
              <a:rPr lang="zh-CN" altLang="en-US" smtClean="0"/>
              <a:t>这个</a:t>
            </a:r>
            <a:r>
              <a:rPr lang="en-US" altLang="zh-CN" smtClean="0"/>
              <a:t>key</a:t>
            </a:r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site</a:t>
            </a:r>
            <a:r>
              <a:rPr lang="zh-CN" altLang="en-US" smtClean="0"/>
              <a:t>和</a:t>
            </a:r>
            <a:r>
              <a:rPr lang="en-US" altLang="zh-CN" smtClean="0"/>
              <a:t>age</a:t>
            </a:r>
            <a:r>
              <a:rPr lang="zh-CN" altLang="en-US" smtClean="0"/>
              <a:t>这两个</a:t>
            </a:r>
            <a:r>
              <a:rPr lang="en-US" altLang="zh-CN" smtClean="0"/>
              <a:t>key</a:t>
            </a:r>
            <a:r>
              <a:rPr lang="zh-CN" altLang="en-US" smtClean="0"/>
              <a:t>在数据库中所以返回</a:t>
            </a:r>
            <a:r>
              <a:rPr lang="en-US" altLang="zh-CN" smtClean="0"/>
              <a:t>1</a:t>
            </a:r>
          </a:p>
          <a:p>
            <a:pPr lvl="2">
              <a:buNone/>
            </a:pPr>
            <a:r>
              <a:rPr lang="en-US" altLang="zh-CN" smtClean="0"/>
              <a:t>	title</a:t>
            </a:r>
            <a:r>
              <a:rPr lang="zh-CN" altLang="en-US" smtClean="0"/>
              <a:t>不存在于数据库中，返回</a:t>
            </a:r>
            <a:r>
              <a:rPr lang="en-US" altLang="zh-CN" smtClean="0"/>
              <a:t>0</a:t>
            </a:r>
            <a:endParaRPr lang="zh-CN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434448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cap="all" smtClean="0"/>
              <a:t>type</a:t>
            </a:r>
            <a:r>
              <a:rPr lang="zh-CN" altLang="en-US" cap="all" smtClean="0"/>
              <a:t>命令</a:t>
            </a:r>
            <a:endParaRPr lang="en-US" altLang="zh-CN" cap="all" smtClean="0"/>
          </a:p>
          <a:p>
            <a:pPr lvl="1"/>
            <a:r>
              <a:rPr lang="en-US" altLang="zh-CN" smtClean="0"/>
              <a:t>type key</a:t>
            </a:r>
            <a:endParaRPr lang="zh-CN" altLang="zh-CN" smtClean="0"/>
          </a:p>
          <a:p>
            <a:pPr lvl="1"/>
            <a:r>
              <a:rPr lang="zh-CN" altLang="zh-CN" smtClean="0"/>
              <a:t>返回</a:t>
            </a:r>
            <a:r>
              <a:rPr lang="en-US" altLang="zh-CN" smtClean="0"/>
              <a:t>key</a:t>
            </a:r>
            <a:r>
              <a:rPr lang="zh-CN" altLang="zh-CN" smtClean="0"/>
              <a:t>存储的值的类型</a:t>
            </a:r>
            <a:endParaRPr lang="en-US" altLang="zh-CN" smtClean="0"/>
          </a:p>
          <a:p>
            <a:pPr lvl="1"/>
            <a:r>
              <a:rPr lang="zh-CN" altLang="en-US" smtClean="0"/>
              <a:t>例：分别查看</a:t>
            </a:r>
            <a:r>
              <a:rPr lang="en-US" altLang="zh-CN" smtClean="0"/>
              <a:t>site</a:t>
            </a:r>
            <a:r>
              <a:rPr lang="zh-CN" altLang="en-US" smtClean="0"/>
              <a:t>和</a:t>
            </a:r>
            <a:r>
              <a:rPr lang="en-US" altLang="zh-CN" smtClean="0"/>
              <a:t>age</a:t>
            </a:r>
            <a:r>
              <a:rPr lang="zh-CN" altLang="en-US" smtClean="0"/>
              <a:t>这两个</a:t>
            </a:r>
            <a:r>
              <a:rPr lang="en-US" altLang="zh-CN" smtClean="0"/>
              <a:t>key</a:t>
            </a:r>
            <a:r>
              <a:rPr lang="zh-CN" altLang="en-US" smtClean="0"/>
              <a:t>的值的数据类型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3.3.1 </a:t>
            </a:r>
            <a:r>
              <a:rPr lang="zh-CN" altLang="en-US" smtClean="0"/>
              <a:t>通用命令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6672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3049</Words>
  <Application>Microsoft Office PowerPoint</Application>
  <PresentationFormat>全屏显示(4:3)</PresentationFormat>
  <Paragraphs>595</Paragraphs>
  <Slides>45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聚合</vt:lpstr>
      <vt:lpstr>3.3 Redis数据类型及操作</vt:lpstr>
      <vt:lpstr>3.3 Redis数据类型及操作</vt:lpstr>
      <vt:lpstr>3.3 Redis数据类型及操作</vt:lpstr>
      <vt:lpstr>3.3.1 通用命令 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3.3.1 通用命令</vt:lpstr>
      <vt:lpstr>3.3 Redis数据类型及操作</vt:lpstr>
      <vt:lpstr>3.3 Redis数据类型及操作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PowerPoint 演示文稿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3.3.2 STRING（字符串）</vt:lpstr>
      <vt:lpstr>PowerPoint 演示文稿</vt:lpstr>
      <vt:lpstr>3.3.2 STRING（字符串）</vt:lpstr>
      <vt:lpstr>PowerPoint 演示文稿</vt:lpstr>
      <vt:lpstr>3.3.2 STRING（字符串）</vt:lpstr>
      <vt:lpstr>3.3.2 STRING（字符串）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微软用户</cp:lastModifiedBy>
  <cp:revision>83</cp:revision>
  <dcterms:created xsi:type="dcterms:W3CDTF">2021-01-11T06:40:00Z</dcterms:created>
  <dcterms:modified xsi:type="dcterms:W3CDTF">2022-03-06T00:15:08Z</dcterms:modified>
</cp:coreProperties>
</file>