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78" r:id="rId4"/>
    <p:sldId id="259" r:id="rId5"/>
    <p:sldId id="260" r:id="rId6"/>
    <p:sldId id="302" r:id="rId7"/>
    <p:sldId id="303" r:id="rId8"/>
    <p:sldId id="262" r:id="rId9"/>
    <p:sldId id="263" r:id="rId10"/>
    <p:sldId id="304" r:id="rId11"/>
    <p:sldId id="264" r:id="rId12"/>
    <p:sldId id="305" r:id="rId13"/>
    <p:sldId id="306" r:id="rId14"/>
    <p:sldId id="329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30" r:id="rId24"/>
    <p:sldId id="328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0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02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D425B-B3B9-4DAB-B0DC-6255505EC1C9}" type="datetimeFigureOut">
              <a:rPr lang="zh-CN" altLang="en-US" smtClean="0"/>
              <a:pPr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8CBF4-077F-4671-9061-A72219D39F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3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en-US" altLang="zh-CN" smtClean="0"/>
              <a:t>LPUSH</a:t>
            </a:r>
            <a:r>
              <a:rPr lang="zh-CN" altLang="en-US" smtClean="0"/>
              <a:t>跟</a:t>
            </a:r>
            <a:r>
              <a:rPr lang="en-US" altLang="zh-CN" smtClean="0"/>
              <a:t>LPOP</a:t>
            </a:r>
            <a:r>
              <a:rPr lang="zh-CN" altLang="en-US" smtClean="0"/>
              <a:t>一起就可以看做从左到右的堆栈，左边第一个位置是堆栈头部，后进先出</a:t>
            </a:r>
            <a:r>
              <a:rPr lang="en-US" altLang="zh-CN" smtClean="0"/>
              <a:t>	</a:t>
            </a:r>
          </a:p>
          <a:p>
            <a:r>
              <a:rPr lang="en-US" altLang="zh-CN" smtClean="0"/>
              <a:t>     LPUSH</a:t>
            </a:r>
            <a:r>
              <a:rPr lang="zh-CN" altLang="en-US" smtClean="0"/>
              <a:t>跟</a:t>
            </a:r>
            <a:r>
              <a:rPr lang="en-US" altLang="zh-CN" smtClean="0"/>
              <a:t>RPOP</a:t>
            </a:r>
            <a:r>
              <a:rPr lang="zh-CN" altLang="en-US" smtClean="0"/>
              <a:t>一起可以看作从左到右的队列，左边第一个位置是队列头部，先进先出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7</a:t>
            </a:r>
            <a:r>
              <a:rPr lang="zh-CN" altLang="en-US" smtClean="0"/>
              <a:t>：</a:t>
            </a:r>
            <a:r>
              <a:rPr lang="en-US" altLang="zh-CN" smtClean="0"/>
              <a:t>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的差集表示属于</a:t>
            </a:r>
            <a:r>
              <a:rPr lang="en-US" altLang="zh-CN" smtClean="0"/>
              <a:t>A</a:t>
            </a:r>
            <a:r>
              <a:rPr lang="zh-CN" altLang="en-US" smtClean="0"/>
              <a:t>但不属于</a:t>
            </a:r>
            <a:r>
              <a:rPr lang="en-US" altLang="zh-CN" smtClean="0"/>
              <a:t>B</a:t>
            </a:r>
            <a:r>
              <a:rPr lang="zh-CN" altLang="en-US" smtClean="0"/>
              <a:t>的元素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en-US" altLang="zh-CN" smtClean="0"/>
              <a:t>count=0</a:t>
            </a:r>
            <a:r>
              <a:rPr lang="zh-CN" altLang="en-US" smtClean="0"/>
              <a:t>不代表删除</a:t>
            </a:r>
            <a:r>
              <a:rPr lang="en-US" altLang="zh-CN" smtClean="0"/>
              <a:t>0</a:t>
            </a:r>
            <a:r>
              <a:rPr lang="zh-CN" altLang="en-US" smtClean="0"/>
              <a:t>个！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ltrim</a:t>
            </a:r>
            <a:r>
              <a:rPr lang="zh-CN" altLang="en-US" smtClean="0"/>
              <a:t>是将剪切的部分覆盖掉原来的整个列表，不是将剪切的部分扔掉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4</a:t>
            </a:r>
            <a:r>
              <a:rPr lang="zh-CN" altLang="en-US" smtClean="0"/>
              <a:t>：先用</a:t>
            </a:r>
            <a:r>
              <a:rPr lang="en-US" altLang="zh-CN" smtClean="0"/>
              <a:t>LSET</a:t>
            </a:r>
            <a:r>
              <a:rPr lang="zh-CN" altLang="en-US" smtClean="0"/>
              <a:t>将索引值为</a:t>
            </a:r>
            <a:r>
              <a:rPr lang="en-US" altLang="zh-CN" smtClean="0"/>
              <a:t>2</a:t>
            </a:r>
            <a:r>
              <a:rPr lang="zh-CN" altLang="en-US" smtClean="0"/>
              <a:t>的值设为某个值，比如“</a:t>
            </a:r>
            <a:r>
              <a:rPr lang="en-US" altLang="zh-CN" smtClean="0"/>
              <a:t>delete</a:t>
            </a:r>
            <a:r>
              <a:rPr lang="zh-CN" altLang="en-US" smtClean="0"/>
              <a:t>”，然后使用</a:t>
            </a:r>
            <a:r>
              <a:rPr lang="en-US" altLang="zh-CN" smtClean="0"/>
              <a:t>lrem</a:t>
            </a:r>
            <a:r>
              <a:rPr lang="zh-CN" altLang="en-US" smtClean="0"/>
              <a:t>命令删掉值为</a:t>
            </a:r>
            <a:r>
              <a:rPr lang="en-US" altLang="zh-CN" smtClean="0"/>
              <a:t>delete</a:t>
            </a:r>
            <a:r>
              <a:rPr lang="zh-CN" altLang="en-US" smtClean="0"/>
              <a:t>的元素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4 </a:t>
            </a:r>
            <a:r>
              <a:rPr lang="zh-CN" altLang="en-US" smtClean="0"/>
              <a:t>没有</a:t>
            </a:r>
            <a:r>
              <a:rPr lang="en-US" altLang="zh-CN" smtClean="0"/>
              <a:t>lpoplpush</a:t>
            </a:r>
            <a:r>
              <a:rPr lang="zh-CN" altLang="en-US" smtClean="0"/>
              <a:t>、</a:t>
            </a:r>
            <a:r>
              <a:rPr lang="en-US" altLang="zh-CN" smtClean="0"/>
              <a:t>lpoprpush</a:t>
            </a:r>
            <a:r>
              <a:rPr lang="zh-CN" altLang="en-US" smtClean="0"/>
              <a:t>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注</a:t>
            </a:r>
            <a:r>
              <a:rPr lang="en-US" altLang="zh-CN" smtClean="0"/>
              <a:t>4</a:t>
            </a:r>
            <a:r>
              <a:rPr lang="zh-CN" altLang="en-US" smtClean="0"/>
              <a:t>：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c</a:t>
            </a:r>
            <a:r>
              <a:rPr lang="zh-CN" altLang="en-US" smtClean="0"/>
              <a:t>不存在，只删除了</a:t>
            </a:r>
            <a:r>
              <a:rPr lang="en-US" altLang="zh-CN" smtClean="0"/>
              <a:t>male</a:t>
            </a:r>
            <a:r>
              <a:rPr lang="zh-CN" altLang="en-US" smtClean="0"/>
              <a:t>，返回删除的个数，即</a:t>
            </a:r>
            <a:r>
              <a:rPr lang="en-US" altLang="zh-CN" smtClean="0"/>
              <a:t>1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5</a:t>
            </a:r>
            <a:r>
              <a:rPr lang="zh-CN" altLang="en-US" smtClean="0"/>
              <a:t>：因为集合的无序性，所以没有删除第几个这种命令</a:t>
            </a:r>
            <a:endParaRPr lang="en-US" altLang="zh-CN" smtClean="0"/>
          </a:p>
          <a:p>
            <a:r>
              <a:rPr lang="zh-CN" altLang="en-US" smtClean="0"/>
              <a:t>注</a:t>
            </a:r>
            <a:r>
              <a:rPr lang="en-US" altLang="zh-CN" smtClean="0"/>
              <a:t>6</a:t>
            </a:r>
            <a:r>
              <a:rPr lang="zh-CN" altLang="en-US" smtClean="0"/>
              <a:t>：抽奖场景，如果中奖了就不能再参与的话，很适合</a:t>
            </a:r>
            <a:r>
              <a:rPr lang="en-US" altLang="zh-CN" smtClean="0"/>
              <a:t>spop</a:t>
            </a:r>
            <a:r>
              <a:rPr lang="zh-CN" altLang="en-US" smtClean="0"/>
              <a:t>，返回并删除该元素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6</a:t>
            </a:r>
            <a:r>
              <a:rPr lang="zh-CN" altLang="en-US" smtClean="0"/>
              <a:t>：字符串是</a:t>
            </a:r>
            <a:r>
              <a:rPr lang="en-US" altLang="zh-CN" smtClean="0"/>
              <a:t>strlen</a:t>
            </a:r>
            <a:r>
              <a:rPr lang="zh-CN" altLang="en-US" smtClean="0"/>
              <a:t>，列表是</a:t>
            </a:r>
            <a:r>
              <a:rPr lang="en-US" altLang="zh-CN" smtClean="0"/>
              <a:t>llen</a:t>
            </a:r>
            <a:r>
              <a:rPr lang="zh-CN" altLang="en-US" smtClean="0"/>
              <a:t>，集合不是</a:t>
            </a:r>
            <a:r>
              <a:rPr lang="en-US" altLang="zh-CN" smtClean="0"/>
              <a:t>len</a:t>
            </a:r>
            <a:r>
              <a:rPr lang="zh-CN" altLang="en-US" smtClean="0"/>
              <a:t>结尾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9.png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3.wd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5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microsoft.com/office/2007/relationships/hdphoto" Target="../media/hdphoto1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8.wdp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smtClean="0">
                <a:solidFill>
                  <a:srgbClr val="C00000"/>
                </a:solidFill>
              </a:rPr>
              <a:t>3.3 Redis</a:t>
            </a:r>
            <a:r>
              <a:rPr lang="zh-CN" altLang="en-US" sz="4000" smtClean="0">
                <a:solidFill>
                  <a:srgbClr val="C00000"/>
                </a:solidFill>
              </a:rPr>
              <a:t>数据类型及操作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-99392"/>
            <a:ext cx="8229600" cy="5818651"/>
          </a:xfrm>
        </p:spPr>
        <p:txBody>
          <a:bodyPr/>
          <a:lstStyle/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：从左侧开始删除</a:t>
            </a:r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en-US" altLang="zh-CN" smtClean="0"/>
              <a:t>b</a:t>
            </a:r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：从右侧开始，删除</a:t>
            </a:r>
            <a:r>
              <a:rPr lang="en-US" altLang="zh-CN" smtClean="0"/>
              <a:t>2</a:t>
            </a:r>
            <a:r>
              <a:rPr lang="zh-CN" altLang="en-US" smtClean="0"/>
              <a:t>个</a:t>
            </a:r>
            <a:r>
              <a:rPr lang="en-US" altLang="zh-CN" smtClean="0"/>
              <a:t>a</a:t>
            </a:r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563743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7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4914038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cap="all" smtClean="0"/>
              <a:t> LTRIM</a:t>
            </a:r>
            <a:r>
              <a:rPr lang="zh-CN" altLang="en-US" cap="all" smtClean="0"/>
              <a:t>命令</a:t>
            </a:r>
            <a:endParaRPr lang="en-US" altLang="zh-CN" cap="all" smtClean="0"/>
          </a:p>
          <a:p>
            <a:pPr lvl="1"/>
            <a:r>
              <a:rPr lang="en-US" altLang="zh-CN" smtClean="0"/>
              <a:t>LTRIM key start stop</a:t>
            </a:r>
          </a:p>
          <a:p>
            <a:pPr lvl="1" indent="0"/>
            <a:r>
              <a:rPr lang="zh-CN" altLang="en-US" smtClean="0"/>
              <a:t>用于对一个列表进行修剪（</a:t>
            </a:r>
            <a:r>
              <a:rPr lang="en-US" altLang="zh-CN" smtClean="0"/>
              <a:t>trim</a:t>
            </a:r>
            <a:r>
              <a:rPr lang="zh-CN" altLang="en-US" smtClean="0"/>
              <a:t>），</a:t>
            </a:r>
            <a:r>
              <a:rPr lang="zh-CN" altLang="zh-CN" smtClean="0"/>
              <a:t>切</a:t>
            </a:r>
            <a:r>
              <a:rPr lang="en-US" altLang="zh-CN" smtClean="0"/>
              <a:t>[start,stop]</a:t>
            </a:r>
            <a:r>
              <a:rPr lang="zh-CN" altLang="zh-CN" smtClean="0"/>
              <a:t>一段</a:t>
            </a:r>
            <a:r>
              <a:rPr lang="zh-CN" altLang="en-US" smtClean="0"/>
              <a:t>，</a:t>
            </a:r>
            <a:r>
              <a:rPr lang="zh-CN" altLang="zh-CN" smtClean="0"/>
              <a:t>并把该段重新赋给</a:t>
            </a:r>
            <a:r>
              <a:rPr lang="en-US" altLang="zh-CN" smtClean="0"/>
              <a:t>key</a:t>
            </a:r>
          </a:p>
          <a:p>
            <a:pPr lvl="1" indent="0"/>
            <a:endParaRPr lang="en-US" altLang="zh-CN" smtClean="0"/>
          </a:p>
          <a:p>
            <a:pPr lvl="2" indent="0"/>
            <a:r>
              <a:rPr lang="zh-CN" altLang="en-US" smtClean="0"/>
              <a:t>参数</a:t>
            </a:r>
            <a:r>
              <a:rPr lang="en-US" altLang="zh-CN" smtClean="0"/>
              <a:t>start</a:t>
            </a:r>
            <a:r>
              <a:rPr lang="zh-CN" altLang="en-US" smtClean="0"/>
              <a:t>和</a:t>
            </a:r>
            <a:r>
              <a:rPr lang="en-US" altLang="zh-CN" smtClean="0"/>
              <a:t>stop</a:t>
            </a:r>
            <a:r>
              <a:rPr lang="zh-CN" altLang="en-US" smtClean="0"/>
              <a:t>也可以是负数，用</a:t>
            </a:r>
            <a:r>
              <a:rPr lang="en-US" altLang="zh-CN" smtClean="0"/>
              <a:t>-1</a:t>
            </a:r>
            <a:r>
              <a:rPr lang="zh-CN" altLang="en-US" smtClean="0"/>
              <a:t>表示列表中的最后一个元素</a:t>
            </a:r>
            <a:endParaRPr lang="en-US" altLang="zh-CN" smtClean="0"/>
          </a:p>
          <a:p>
            <a:pPr lvl="2" indent="0"/>
            <a:endParaRPr lang="en-US" altLang="zh-CN" smtClean="0"/>
          </a:p>
          <a:p>
            <a:pPr lvl="2" indent="0"/>
            <a:r>
              <a:rPr lang="zh-CN" altLang="en-US" smtClean="0"/>
              <a:t>如果参数</a:t>
            </a:r>
            <a:r>
              <a:rPr lang="en-US" altLang="zh-CN" smtClean="0"/>
              <a:t>start</a:t>
            </a:r>
            <a:r>
              <a:rPr lang="zh-CN" altLang="en-US" smtClean="0"/>
              <a:t>的值比列表下标的最大值还要大，清空这个列表</a:t>
            </a:r>
            <a:endParaRPr lang="en-US" altLang="zh-CN" smtClean="0"/>
          </a:p>
          <a:p>
            <a:pPr lvl="1" indent="0"/>
            <a:endParaRPr lang="en-US" altLang="zh-CN" smtClean="0"/>
          </a:p>
          <a:p>
            <a:pPr lvl="1" indent="0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5890659"/>
          </a:xfrm>
        </p:spPr>
        <p:txBody>
          <a:bodyPr/>
          <a:lstStyle/>
          <a:p>
            <a:pPr lvl="2"/>
            <a:r>
              <a:rPr lang="zh-CN" altLang="en-US" smtClean="0"/>
              <a:t>构造列表</a:t>
            </a:r>
            <a:r>
              <a:rPr lang="en-US" altLang="zh-CN" smtClean="0"/>
              <a:t>character:  a b c d e f</a:t>
            </a:r>
          </a:p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：对</a:t>
            </a:r>
            <a:r>
              <a:rPr lang="en-US" altLang="zh-CN" smtClean="0"/>
              <a:t>character</a:t>
            </a:r>
            <a:r>
              <a:rPr lang="zh-CN" altLang="en-US" smtClean="0"/>
              <a:t>进行剪切，保留</a:t>
            </a:r>
            <a:r>
              <a:rPr lang="en-US" altLang="zh-CN" smtClean="0"/>
              <a:t>c d e f</a:t>
            </a:r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：从表尾开始剪切，保留</a:t>
            </a:r>
            <a:r>
              <a:rPr lang="en-US" altLang="zh-CN" smtClean="0"/>
              <a:t>d e</a:t>
            </a:r>
            <a:r>
              <a:rPr lang="en-US" altLang="zh-CN" baseline="30000" smtClean="0"/>
              <a:t>3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8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03647" y="908720"/>
            <a:ext cx="533118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7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31640" y="4365104"/>
            <a:ext cx="606787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LINDEX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LINDEX key index</a:t>
            </a:r>
          </a:p>
          <a:p>
            <a:pPr lvl="1"/>
            <a:r>
              <a:rPr lang="zh-CN" altLang="en-US" smtClean="0"/>
              <a:t>获取列表</a:t>
            </a:r>
            <a:r>
              <a:rPr lang="en-US" altLang="zh-CN" smtClean="0"/>
              <a:t>key</a:t>
            </a:r>
            <a:r>
              <a:rPr lang="zh-CN" altLang="en-US" smtClean="0"/>
              <a:t>中下标为</a:t>
            </a:r>
            <a:r>
              <a:rPr lang="en-US" altLang="zh-CN" smtClean="0"/>
              <a:t>index</a:t>
            </a:r>
            <a:r>
              <a:rPr lang="zh-CN" altLang="en-US" smtClean="0"/>
              <a:t>的元素，下标从</a:t>
            </a:r>
            <a:r>
              <a:rPr lang="en-US" altLang="zh-CN" smtClean="0"/>
              <a:t>0</a:t>
            </a:r>
            <a:r>
              <a:rPr lang="zh-CN" altLang="en-US" smtClean="0"/>
              <a:t>开始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71599" y="3140968"/>
            <a:ext cx="636604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smtClean="0"/>
              <a:t>LSET</a:t>
            </a:r>
          </a:p>
          <a:p>
            <a:pPr lvl="1"/>
            <a:r>
              <a:rPr lang="zh-CN" altLang="en-US" smtClean="0"/>
              <a:t>命令格式：</a:t>
            </a:r>
          </a:p>
          <a:p>
            <a:pPr lvl="1"/>
            <a:r>
              <a:rPr lang="en-US" altLang="zh-CN" smtClean="0"/>
              <a:t>LSET key index value </a:t>
            </a:r>
          </a:p>
          <a:p>
            <a:pPr lvl="1"/>
            <a:r>
              <a:rPr lang="en-US" altLang="zh-CN" smtClean="0"/>
              <a:t>LSET</a:t>
            </a:r>
            <a:r>
              <a:rPr lang="zh-CN" altLang="en-US" smtClean="0"/>
              <a:t>命令用于设置列表</a:t>
            </a:r>
            <a:r>
              <a:rPr lang="en-US" altLang="zh-CN" smtClean="0"/>
              <a:t>key</a:t>
            </a:r>
            <a:r>
              <a:rPr lang="zh-CN" altLang="en-US" smtClean="0"/>
              <a:t>中下标为</a:t>
            </a:r>
            <a:r>
              <a:rPr lang="en-US" altLang="zh-CN" smtClean="0"/>
              <a:t>index</a:t>
            </a:r>
            <a:r>
              <a:rPr lang="zh-CN" altLang="en-US" smtClean="0"/>
              <a:t>的值为</a:t>
            </a:r>
            <a:r>
              <a:rPr lang="en-US" altLang="zh-CN" smtClean="0"/>
              <a:t>value</a:t>
            </a:r>
          </a:p>
          <a:p>
            <a:pPr lvl="1"/>
            <a:r>
              <a:rPr lang="zh-CN" altLang="en-US" smtClean="0"/>
              <a:t>当下标</a:t>
            </a:r>
            <a:r>
              <a:rPr lang="en-US" altLang="zh-CN" smtClean="0"/>
              <a:t>index</a:t>
            </a:r>
            <a:r>
              <a:rPr lang="zh-CN" altLang="en-US" smtClean="0"/>
              <a:t>参数超出范围时，将会返回错误；当列表</a:t>
            </a:r>
            <a:r>
              <a:rPr lang="en-US" altLang="zh-CN" smtClean="0"/>
              <a:t>key</a:t>
            </a:r>
            <a:r>
              <a:rPr lang="zh-CN" altLang="en-US" smtClean="0"/>
              <a:t>为空时，也会返回错误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1205" y="3789040"/>
            <a:ext cx="715279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941168"/>
            <a:ext cx="483625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51920" y="623731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思考下，如何删掉列表中索引值为</a:t>
            </a:r>
            <a:r>
              <a:rPr lang="en-US" altLang="zh-CN" smtClean="0"/>
              <a:t>2</a:t>
            </a:r>
            <a:r>
              <a:rPr lang="zh-CN" altLang="en-US" smtClean="0"/>
              <a:t>的元素呢？</a:t>
            </a:r>
            <a:r>
              <a:rPr lang="en-US" altLang="zh-CN" baseline="30000" smtClean="0"/>
              <a:t>4</a:t>
            </a:r>
            <a:endParaRPr lang="zh-CN" alt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LLEN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LLEN key</a:t>
            </a:r>
          </a:p>
          <a:p>
            <a:pPr lvl="1"/>
            <a:r>
              <a:rPr lang="en-US" altLang="zh-CN" smtClean="0"/>
              <a:t>LLEN</a:t>
            </a:r>
            <a:r>
              <a:rPr lang="zh-CN" altLang="en-US" smtClean="0"/>
              <a:t>命令用于统计列表</a:t>
            </a:r>
            <a:r>
              <a:rPr lang="en-US" altLang="zh-CN" smtClean="0"/>
              <a:t>key</a:t>
            </a:r>
            <a:r>
              <a:rPr lang="zh-CN" altLang="en-US" smtClean="0"/>
              <a:t>的长度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1000"/>
                    </a14:imgEffect>
                  </a14:imgLayer>
                </a14:imgProps>
              </a:ext>
            </a:extLst>
          </a:blip>
          <a:srcRect t="40000"/>
          <a:stretch>
            <a:fillRect/>
          </a:stretch>
        </p:blipFill>
        <p:spPr bwMode="auto">
          <a:xfrm>
            <a:off x="1043608" y="3933056"/>
            <a:ext cx="680321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7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765342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LINSERT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LINSERT key BEFORE | AFTER pivot value</a:t>
            </a:r>
          </a:p>
          <a:p>
            <a:pPr lvl="1" indent="0"/>
            <a:r>
              <a:rPr lang="zh-CN" altLang="en-US" smtClean="0"/>
              <a:t>用于向列表中插入一个值，将值</a:t>
            </a:r>
            <a:r>
              <a:rPr lang="en-US" altLang="zh-CN" smtClean="0"/>
              <a:t>value</a:t>
            </a:r>
            <a:r>
              <a:rPr lang="zh-CN" altLang="en-US" smtClean="0"/>
              <a:t>插入列表</a:t>
            </a:r>
            <a:r>
              <a:rPr lang="en-US" altLang="zh-CN" smtClean="0"/>
              <a:t>key</a:t>
            </a:r>
            <a:r>
              <a:rPr lang="zh-CN" altLang="en-US" smtClean="0"/>
              <a:t>当中，这个值的位置在值</a:t>
            </a:r>
            <a:r>
              <a:rPr lang="en-US" altLang="zh-CN" smtClean="0"/>
              <a:t>pivot</a:t>
            </a:r>
            <a:r>
              <a:rPr lang="zh-CN" altLang="en-US" smtClean="0"/>
              <a:t>之前或之后</a:t>
            </a:r>
            <a:endParaRPr lang="en-US" altLang="zh-CN" smtClean="0"/>
          </a:p>
          <a:p>
            <a:pPr lvl="1" indent="0"/>
            <a:r>
              <a:rPr lang="zh-CN" altLang="en-US" smtClean="0"/>
              <a:t>如果成功，则返回插入操作完成之后的列表长度，如果只有</a:t>
            </a:r>
            <a:r>
              <a:rPr lang="en-US" altLang="zh-CN" smtClean="0"/>
              <a:t>pivot</a:t>
            </a:r>
            <a:r>
              <a:rPr lang="zh-CN" altLang="en-US" smtClean="0"/>
              <a:t>不存在，则返回</a:t>
            </a:r>
            <a:r>
              <a:rPr lang="en-US" altLang="zh-CN" smtClean="0"/>
              <a:t>-1</a:t>
            </a:r>
            <a:r>
              <a:rPr lang="zh-CN" altLang="en-US" smtClean="0"/>
              <a:t>；如果</a:t>
            </a:r>
            <a:r>
              <a:rPr lang="en-US" altLang="zh-CN" smtClean="0"/>
              <a:t>key</a:t>
            </a:r>
            <a:r>
              <a:rPr lang="zh-CN" altLang="en-US" smtClean="0"/>
              <a:t>不存在，或者是空列表，则返回</a:t>
            </a:r>
            <a:r>
              <a:rPr lang="en-US" altLang="zh-CN" smtClean="0"/>
              <a:t>0</a:t>
            </a:r>
          </a:p>
          <a:p>
            <a:pPr lvl="1" indent="0"/>
            <a:endParaRPr lang="en-US" altLang="zh-CN" smtClean="0"/>
          </a:p>
          <a:p>
            <a:pPr lvl="1" indent="0"/>
            <a:r>
              <a:rPr lang="zh-CN" altLang="en-US" smtClean="0">
                <a:solidFill>
                  <a:srgbClr val="FF0000"/>
                </a:solidFill>
              </a:rPr>
              <a:t>注意：</a:t>
            </a:r>
            <a:r>
              <a:rPr lang="zh-CN" altLang="zh-CN" smtClean="0">
                <a:solidFill>
                  <a:srgbClr val="FF0000"/>
                </a:solidFill>
              </a:rPr>
              <a:t>一旦找到一个</a:t>
            </a:r>
            <a:r>
              <a:rPr lang="en-US" altLang="zh-CN" smtClean="0">
                <a:solidFill>
                  <a:srgbClr val="FF0000"/>
                </a:solidFill>
              </a:rPr>
              <a:t>pivot</a:t>
            </a:r>
            <a:r>
              <a:rPr lang="zh-CN" altLang="zh-CN" smtClean="0">
                <a:solidFill>
                  <a:srgbClr val="FF0000"/>
                </a:solidFill>
              </a:rPr>
              <a:t>后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zh-CN" altLang="zh-CN" smtClean="0">
                <a:solidFill>
                  <a:srgbClr val="FF0000"/>
                </a:solidFill>
              </a:rPr>
              <a:t>命令就结束了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zh-CN" altLang="zh-CN" smtClean="0">
                <a:solidFill>
                  <a:srgbClr val="FF0000"/>
                </a:solidFill>
              </a:rPr>
              <a:t>因此不会插入多个</a:t>
            </a:r>
            <a:r>
              <a:rPr lang="en-US" altLang="zh-CN" smtClean="0">
                <a:solidFill>
                  <a:srgbClr val="FF0000"/>
                </a:solidFill>
              </a:rPr>
              <a:t>value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0"/>
            <a:ext cx="8229600" cy="6858000"/>
          </a:xfrm>
        </p:spPr>
        <p:txBody>
          <a:bodyPr/>
          <a:lstStyle/>
          <a:p>
            <a:pPr lvl="2">
              <a:lnSpc>
                <a:spcPct val="100000"/>
              </a:lnSpc>
              <a:buNone/>
            </a:pPr>
            <a:r>
              <a:rPr lang="zh-CN" altLang="en-US" smtClean="0"/>
              <a:t>准备列表</a:t>
            </a:r>
            <a:r>
              <a:rPr lang="en-US" altLang="zh-CN" smtClean="0"/>
              <a:t>num</a:t>
            </a:r>
            <a:r>
              <a:rPr lang="zh-CN" altLang="en-US" smtClean="0"/>
              <a:t>：</a:t>
            </a:r>
            <a:r>
              <a:rPr lang="en-US" altLang="zh-CN" smtClean="0"/>
              <a:t>1 3 6 8 9</a:t>
            </a:r>
          </a:p>
          <a:p>
            <a:pPr lvl="2">
              <a:lnSpc>
                <a:spcPct val="100000"/>
              </a:lnSpc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：在列表</a:t>
            </a:r>
            <a:r>
              <a:rPr lang="en-US" altLang="zh-CN" smtClean="0"/>
              <a:t>num</a:t>
            </a:r>
            <a:r>
              <a:rPr lang="zh-CN" altLang="en-US" smtClean="0"/>
              <a:t>的</a:t>
            </a:r>
            <a:r>
              <a:rPr lang="en-US" altLang="zh-CN" smtClean="0"/>
              <a:t>3</a:t>
            </a:r>
            <a:r>
              <a:rPr lang="zh-CN" altLang="en-US" smtClean="0"/>
              <a:t>之前插入</a:t>
            </a:r>
            <a:r>
              <a:rPr lang="en-US" altLang="zh-CN" smtClean="0"/>
              <a:t>2</a:t>
            </a:r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：在列表</a:t>
            </a:r>
            <a:r>
              <a:rPr lang="en-US" altLang="zh-CN" smtClean="0"/>
              <a:t>num</a:t>
            </a:r>
            <a:r>
              <a:rPr lang="zh-CN" altLang="en-US" smtClean="0"/>
              <a:t>的</a:t>
            </a:r>
            <a:r>
              <a:rPr lang="en-US" altLang="zh-CN" smtClean="0"/>
              <a:t>9</a:t>
            </a:r>
            <a:r>
              <a:rPr lang="zh-CN" altLang="en-US" smtClean="0"/>
              <a:t>之后插入</a:t>
            </a:r>
            <a:r>
              <a:rPr lang="en-US" altLang="zh-CN" smtClean="0"/>
              <a:t>10</a:t>
            </a:r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：在列表</a:t>
            </a:r>
            <a:r>
              <a:rPr lang="en-US" altLang="zh-CN" smtClean="0"/>
              <a:t>num</a:t>
            </a:r>
            <a:r>
              <a:rPr lang="zh-CN" altLang="en-US" smtClean="0"/>
              <a:t>的</a:t>
            </a:r>
            <a:r>
              <a:rPr lang="en-US" altLang="zh-CN" smtClean="0"/>
              <a:t>99</a:t>
            </a:r>
            <a:r>
              <a:rPr lang="zh-CN" altLang="en-US" smtClean="0"/>
              <a:t>之后插入</a:t>
            </a:r>
            <a:r>
              <a:rPr lang="en-US" altLang="zh-CN" smtClean="0"/>
              <a:t>10</a:t>
            </a:r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59632" y="620688"/>
            <a:ext cx="5976665" cy="239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5832648" cy="211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7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59632" y="6021288"/>
            <a:ext cx="6120680" cy="66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76672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4</a:t>
            </a:r>
            <a:r>
              <a:rPr lang="zh-CN" altLang="en-US" smtClean="0"/>
              <a:t>：在列表</a:t>
            </a:r>
            <a:r>
              <a:rPr lang="en-US" altLang="zh-CN" smtClean="0"/>
              <a:t>num</a:t>
            </a:r>
            <a:r>
              <a:rPr lang="zh-CN" altLang="en-US" smtClean="0"/>
              <a:t>的</a:t>
            </a:r>
            <a:r>
              <a:rPr lang="en-US" altLang="zh-CN" smtClean="0"/>
              <a:t>9</a:t>
            </a:r>
            <a:r>
              <a:rPr lang="zh-CN" altLang="en-US" smtClean="0"/>
              <a:t>之后插入</a:t>
            </a:r>
            <a:r>
              <a:rPr lang="en-US" altLang="zh-CN" smtClean="0"/>
              <a:t>10</a:t>
            </a:r>
            <a:r>
              <a:rPr lang="zh-CN" altLang="en-US" smtClean="0"/>
              <a:t>，再在列表</a:t>
            </a:r>
            <a:r>
              <a:rPr lang="en-US" altLang="zh-CN" smtClean="0"/>
              <a:t>num</a:t>
            </a:r>
            <a:r>
              <a:rPr lang="zh-CN" altLang="en-US" smtClean="0"/>
              <a:t>的</a:t>
            </a:r>
            <a:r>
              <a:rPr lang="en-US" altLang="zh-CN" smtClean="0"/>
              <a:t>10</a:t>
            </a:r>
            <a:r>
              <a:rPr lang="zh-CN" altLang="en-US" smtClean="0"/>
              <a:t>之后插入</a:t>
            </a:r>
            <a:r>
              <a:rPr lang="en-US" altLang="zh-CN" smtClean="0"/>
              <a:t>11</a:t>
            </a:r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有两个</a:t>
            </a:r>
            <a:r>
              <a:rPr lang="en-US" altLang="zh-CN" smtClean="0">
                <a:solidFill>
                  <a:srgbClr val="FF0000"/>
                </a:solidFill>
              </a:rPr>
              <a:t>10</a:t>
            </a:r>
            <a:r>
              <a:rPr lang="zh-CN" altLang="en-US" smtClean="0">
                <a:solidFill>
                  <a:srgbClr val="FF0000"/>
                </a:solidFill>
              </a:rPr>
              <a:t>，但只在第一个</a:t>
            </a:r>
            <a:r>
              <a:rPr lang="en-US" altLang="zh-CN" smtClean="0">
                <a:solidFill>
                  <a:srgbClr val="FF0000"/>
                </a:solidFill>
              </a:rPr>
              <a:t>10</a:t>
            </a:r>
            <a:r>
              <a:rPr lang="zh-CN" altLang="en-US" smtClean="0">
                <a:solidFill>
                  <a:srgbClr val="FF0000"/>
                </a:solidFill>
              </a:rPr>
              <a:t>后面插入了</a:t>
            </a:r>
            <a:r>
              <a:rPr lang="en-US" altLang="zh-CN" smtClean="0">
                <a:solidFill>
                  <a:srgbClr val="FF0000"/>
                </a:solidFill>
              </a:rPr>
              <a:t>11</a:t>
            </a:r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544616" cy="459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RPOPLPUSH</a:t>
            </a:r>
            <a:r>
              <a:rPr lang="zh-CN" altLang="en-US" smtClean="0"/>
              <a:t>命令</a:t>
            </a:r>
            <a:endParaRPr lang="en-US" altLang="zh-CN" baseline="30000" smtClean="0"/>
          </a:p>
          <a:p>
            <a:pPr lvl="1"/>
            <a:r>
              <a:rPr lang="en-US" altLang="zh-CN" smtClean="0"/>
              <a:t>RPOPLPUSH source destination</a:t>
            </a:r>
          </a:p>
          <a:p>
            <a:pPr lvl="1" indent="0"/>
            <a:r>
              <a:rPr lang="zh-CN" altLang="en-US" smtClean="0"/>
              <a:t>将列表</a:t>
            </a:r>
            <a:r>
              <a:rPr lang="en-US" altLang="zh-CN" smtClean="0"/>
              <a:t>source</a:t>
            </a:r>
            <a:r>
              <a:rPr lang="zh-CN" altLang="en-US" smtClean="0"/>
              <a:t>中的尾元素弹出，并返回给客户端。这个被返回的元素将会插入列表</a:t>
            </a:r>
            <a:r>
              <a:rPr lang="en-US" altLang="zh-CN" smtClean="0"/>
              <a:t>destination</a:t>
            </a:r>
            <a:r>
              <a:rPr lang="zh-CN" altLang="en-US" smtClean="0"/>
              <a:t>中，作为该列表的头元素</a:t>
            </a:r>
            <a:r>
              <a:rPr lang="en-US" altLang="zh-CN" baseline="30000" smtClean="0"/>
              <a:t>4</a:t>
            </a:r>
            <a:endParaRPr lang="en-US" altLang="zh-CN" smtClean="0"/>
          </a:p>
          <a:p>
            <a:pPr lvl="2" indent="0"/>
            <a:r>
              <a:rPr lang="zh-CN" altLang="en-US" smtClean="0"/>
              <a:t>如果列表</a:t>
            </a:r>
            <a:r>
              <a:rPr lang="en-US" altLang="zh-CN" smtClean="0"/>
              <a:t>source</a:t>
            </a:r>
            <a:r>
              <a:rPr lang="zh-CN" altLang="en-US" smtClean="0"/>
              <a:t>与列表</a:t>
            </a:r>
            <a:r>
              <a:rPr lang="en-US" altLang="zh-CN" smtClean="0"/>
              <a:t>destination</a:t>
            </a:r>
            <a:r>
              <a:rPr lang="zh-CN" altLang="en-US" smtClean="0"/>
              <a:t>相同，那么列表的尾元素将被移动到表头，并返回该元素。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4653136"/>
          <a:ext cx="270933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79912" y="5589240"/>
          <a:ext cx="270933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555776" y="4437112"/>
            <a:ext cx="1080120" cy="79208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肘形连接符 9"/>
          <p:cNvCxnSpPr>
            <a:stCxn id="6" idx="2"/>
          </p:cNvCxnSpPr>
          <p:nvPr/>
        </p:nvCxnSpPr>
        <p:spPr>
          <a:xfrm rot="16200000" flipH="1">
            <a:off x="3077834" y="5247202"/>
            <a:ext cx="432048" cy="396044"/>
          </a:xfrm>
          <a:prstGeom prst="bentConnector3">
            <a:avLst>
              <a:gd name="adj1" fmla="val 50000"/>
            </a:avLst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51571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source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99992" y="60932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destination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主要内容</a:t>
            </a:r>
            <a:endParaRPr lang="en-US" altLang="zh-CN" smtClean="0"/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		</a:t>
            </a:r>
            <a:r>
              <a:rPr lang="en-US" altLang="zh-CN" smtClean="0">
                <a:solidFill>
                  <a:srgbClr val="FF0000"/>
                </a:solidFill>
              </a:rPr>
              <a:t>3.3.3 LIST</a:t>
            </a:r>
            <a:r>
              <a:rPr lang="zh-CN" altLang="en-US" smtClean="0">
                <a:solidFill>
                  <a:srgbClr val="FF0000"/>
                </a:solidFill>
              </a:rPr>
              <a:t>（列表）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Redis</a:t>
            </a:r>
            <a:r>
              <a:rPr lang="zh-CN" altLang="en-US" smtClean="0"/>
              <a:t>数据类型及操作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zh-CN" altLang="en-US" smtClean="0"/>
              <a:t>创建</a:t>
            </a:r>
            <a:r>
              <a:rPr lang="en-US" altLang="zh-CN" smtClean="0"/>
              <a:t>task</a:t>
            </a:r>
            <a:r>
              <a:rPr lang="zh-CN" altLang="en-US" smtClean="0"/>
              <a:t>列表 </a:t>
            </a:r>
            <a:r>
              <a:rPr lang="en-US" altLang="zh-CN" smtClean="0"/>
              <a:t>a b c d</a:t>
            </a:r>
            <a:r>
              <a:rPr lang="zh-CN" altLang="en-US" smtClean="0"/>
              <a:t>，创建空列表</a:t>
            </a:r>
            <a:r>
              <a:rPr lang="en-US" altLang="zh-CN" smtClean="0"/>
              <a:t>job</a:t>
            </a:r>
          </a:p>
          <a:p>
            <a:pPr lvl="2"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：将</a:t>
            </a:r>
            <a:r>
              <a:rPr lang="en-US" altLang="zh-CN" smtClean="0"/>
              <a:t>task</a:t>
            </a:r>
            <a:r>
              <a:rPr lang="zh-CN" altLang="en-US" smtClean="0"/>
              <a:t>列表的</a:t>
            </a:r>
            <a:r>
              <a:rPr lang="en-US" altLang="zh-CN" smtClean="0"/>
              <a:t>d</a:t>
            </a:r>
            <a:r>
              <a:rPr lang="zh-CN" altLang="en-US" smtClean="0"/>
              <a:t>，移到</a:t>
            </a:r>
            <a:r>
              <a:rPr lang="en-US" altLang="zh-CN" smtClean="0"/>
              <a:t>job</a:t>
            </a:r>
            <a:r>
              <a:rPr lang="zh-CN" altLang="en-US" smtClean="0"/>
              <a:t>列表的头部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8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630774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BLPOP</a:t>
            </a:r>
            <a:r>
              <a:rPr lang="zh-CN" altLang="en-US" smtClean="0"/>
              <a:t>、</a:t>
            </a:r>
            <a:r>
              <a:rPr lang="en-US" altLang="zh-CN" smtClean="0"/>
              <a:t> BRPOP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BLPOP/ BRPOP key [key ...] timeout</a:t>
            </a:r>
          </a:p>
          <a:p>
            <a:pPr lvl="1" indent="0"/>
            <a:r>
              <a:rPr lang="zh-CN" altLang="en-US" smtClean="0"/>
              <a:t>在指定时间内删除列表的头</a:t>
            </a:r>
            <a:r>
              <a:rPr lang="en-US" altLang="zh-CN" smtClean="0"/>
              <a:t>/</a:t>
            </a:r>
            <a:r>
              <a:rPr lang="zh-CN" altLang="en-US" smtClean="0"/>
              <a:t>尾元素，</a:t>
            </a:r>
            <a:r>
              <a:rPr lang="en-US" altLang="zh-CN" smtClean="0"/>
              <a:t> timeout</a:t>
            </a:r>
            <a:r>
              <a:rPr lang="zh-CN" altLang="zh-CN" smtClean="0"/>
              <a:t>为等待超时时间</a:t>
            </a:r>
            <a:endParaRPr lang="en-US" altLang="zh-CN" smtClean="0"/>
          </a:p>
          <a:p>
            <a:pPr lvl="1" indent="0"/>
            <a:endParaRPr lang="en-US" altLang="zh-CN" smtClean="0"/>
          </a:p>
          <a:p>
            <a:pPr lvl="1" indent="0"/>
            <a:r>
              <a:rPr lang="zh-CN" altLang="en-US" smtClean="0"/>
              <a:t>即当给定列表内没有任何元素可以返回时，连接将被</a:t>
            </a:r>
            <a:r>
              <a:rPr lang="en-US" altLang="zh-CN" smtClean="0"/>
              <a:t>BRPOP</a:t>
            </a:r>
            <a:r>
              <a:rPr lang="zh-CN" altLang="en-US" smtClean="0"/>
              <a:t>命令阻塞，直到等待超时或发现可返回的元素为止</a:t>
            </a:r>
            <a:endParaRPr lang="en-US" altLang="zh-CN" smtClean="0"/>
          </a:p>
          <a:p>
            <a:pPr lvl="1" indent="0"/>
            <a:endParaRPr lang="en-US" altLang="zh-CN" smtClean="0"/>
          </a:p>
          <a:p>
            <a:pPr lvl="1" indent="0"/>
            <a:endParaRPr lang="en-US" altLang="zh-CN" smtClean="0"/>
          </a:p>
          <a:p>
            <a:pPr lvl="1" indent="0"/>
            <a:endParaRPr lang="en-US" altLang="zh-CN" smtClean="0"/>
          </a:p>
          <a:p>
            <a:pPr lvl="1" indent="0"/>
            <a:endParaRPr lang="en-US" altLang="zh-CN" smtClean="0"/>
          </a:p>
          <a:p>
            <a:pPr lvl="1" indent="0"/>
            <a:endParaRPr lang="en-US" altLang="zh-CN" smtClean="0"/>
          </a:p>
          <a:p>
            <a:pPr lvl="1" indent="0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0"/>
            <a:ext cx="8517632" cy="6858000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例：清空列表</a:t>
            </a:r>
            <a:r>
              <a:rPr lang="en-US" altLang="zh-CN" smtClean="0"/>
              <a:t>job</a:t>
            </a:r>
            <a:r>
              <a:rPr lang="zh-CN" altLang="en-US" smtClean="0"/>
              <a:t>，等待</a:t>
            </a:r>
            <a:r>
              <a:rPr lang="en-US" altLang="zh-CN" smtClean="0"/>
              <a:t>job</a:t>
            </a:r>
            <a:r>
              <a:rPr lang="zh-CN" altLang="en-US" smtClean="0"/>
              <a:t>列表</a:t>
            </a:r>
            <a:r>
              <a:rPr lang="en-US" altLang="zh-CN" smtClean="0"/>
              <a:t>20</a:t>
            </a:r>
            <a:r>
              <a:rPr lang="zh-CN" altLang="en-US" smtClean="0"/>
              <a:t>秒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 indent="0">
              <a:buNone/>
            </a:pPr>
            <a:r>
              <a:rPr lang="zh-CN" altLang="en-US" smtClean="0"/>
              <a:t>由于列表</a:t>
            </a:r>
            <a:r>
              <a:rPr lang="en-US" altLang="zh-CN" smtClean="0"/>
              <a:t>job</a:t>
            </a:r>
            <a:r>
              <a:rPr lang="zh-CN" altLang="en-US" smtClean="0"/>
              <a:t>已经为空，因此使用</a:t>
            </a:r>
            <a:r>
              <a:rPr lang="en-US" altLang="zh-CN" smtClean="0"/>
              <a:t>brpop</a:t>
            </a:r>
            <a:r>
              <a:rPr lang="zh-CN" altLang="en-US" smtClean="0"/>
              <a:t>后，就一直处在等待状态，这时再开一个终端，</a:t>
            </a:r>
            <a:r>
              <a:rPr lang="en-US" altLang="zh-CN" smtClean="0"/>
              <a:t>lpush</a:t>
            </a:r>
            <a:r>
              <a:rPr lang="zh-CN" altLang="en-US" smtClean="0"/>
              <a:t>一个</a:t>
            </a:r>
            <a:r>
              <a:rPr lang="en-US" altLang="zh-CN" smtClean="0"/>
              <a:t>e</a:t>
            </a:r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这时再回去看</a:t>
            </a:r>
            <a:r>
              <a:rPr lang="en-US" altLang="zh-CN" smtClean="0"/>
              <a:t>brpop job 20</a:t>
            </a:r>
            <a:r>
              <a:rPr lang="zh-CN" altLang="en-US" smtClean="0"/>
              <a:t>后会有什么反应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可以看到</a:t>
            </a:r>
            <a:r>
              <a:rPr lang="en-US" altLang="zh-CN" smtClean="0"/>
              <a:t>brpop</a:t>
            </a:r>
            <a:r>
              <a:rPr lang="zh-CN" altLang="en-US" smtClean="0"/>
              <a:t>返回了值，并返回了时间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适用于在线聊天、轮询的场景中，发送信息即</a:t>
            </a:r>
            <a:r>
              <a:rPr lang="en-US" altLang="zh-CN" smtClean="0"/>
              <a:t>PUSH</a:t>
            </a:r>
            <a:r>
              <a:rPr lang="zh-CN" altLang="en-US" smtClean="0"/>
              <a:t>，接收信息即</a:t>
            </a:r>
            <a:r>
              <a:rPr lang="en-US" altLang="zh-CN" smtClean="0"/>
              <a:t>POP</a:t>
            </a:r>
            <a:r>
              <a:rPr lang="zh-CN" altLang="en-US" smtClean="0"/>
              <a:t>，如果发送端没发送信息，则一直等着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6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31640" y="404664"/>
            <a:ext cx="4464496" cy="140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7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581222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7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528000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56176" y="8367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92280" y="27809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04248" y="39330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LIST</a:t>
            </a:r>
            <a:r>
              <a:rPr lang="zh-CN" altLang="en-US" smtClean="0"/>
              <a:t>及相关命令</a:t>
            </a:r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827584" y="2132856"/>
            <a:ext cx="19442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cap="all" smtClean="0"/>
              <a:t>Lpush/RPUSH </a:t>
            </a:r>
            <a:endParaRPr lang="zh-CN" altLang="zh-CN" cap="all" smtClean="0"/>
          </a:p>
          <a:p>
            <a:r>
              <a:rPr lang="en-US" altLang="zh-CN" cap="all" smtClean="0"/>
              <a:t>LPOP/rpop </a:t>
            </a:r>
            <a:endParaRPr lang="zh-CN" altLang="zh-CN" cap="all" smtClean="0"/>
          </a:p>
          <a:p>
            <a:r>
              <a:rPr lang="en-US" altLang="zh-CN" cap="all" smtClean="0"/>
              <a:t>lrange </a:t>
            </a:r>
            <a:endParaRPr lang="zh-CN" altLang="zh-CN" cap="all" smtClean="0"/>
          </a:p>
          <a:p>
            <a:r>
              <a:rPr lang="en-US" altLang="zh-CN" cap="all" smtClean="0"/>
              <a:t>lrem </a:t>
            </a:r>
            <a:endParaRPr lang="zh-CN" altLang="zh-CN" cap="all" smtClean="0"/>
          </a:p>
          <a:p>
            <a:r>
              <a:rPr lang="en-US" altLang="zh-CN" cap="all" smtClean="0"/>
              <a:t>ltrim </a:t>
            </a:r>
          </a:p>
          <a:p>
            <a:r>
              <a:rPr lang="en-US" altLang="zh-CN" cap="all" smtClean="0"/>
              <a:t>LSET</a:t>
            </a:r>
            <a:endParaRPr lang="zh-CN" altLang="zh-CN" cap="all" smtClean="0"/>
          </a:p>
          <a:p>
            <a:r>
              <a:rPr lang="en-US" altLang="zh-CN" cap="all" smtClean="0"/>
              <a:t>lindex </a:t>
            </a:r>
            <a:endParaRPr lang="zh-CN" altLang="zh-CN" cap="all" smtClean="0"/>
          </a:p>
          <a:p>
            <a:r>
              <a:rPr lang="en-US" altLang="zh-CN" cap="all" smtClean="0"/>
              <a:t>llen </a:t>
            </a:r>
            <a:endParaRPr lang="zh-CN" altLang="zh-CN" cap="all" smtClean="0"/>
          </a:p>
          <a:p>
            <a:r>
              <a:rPr lang="en-US" altLang="zh-CN" cap="all" smtClean="0"/>
              <a:t>linsert  </a:t>
            </a:r>
            <a:endParaRPr lang="zh-CN" altLang="zh-CN" cap="all" smtClean="0"/>
          </a:p>
          <a:p>
            <a:r>
              <a:rPr lang="en-US" altLang="zh-CN" cap="all" smtClean="0"/>
              <a:t>Brpop/blpop  </a:t>
            </a:r>
            <a:endParaRPr lang="zh-CN" altLang="zh-CN" cap="all" smtClean="0"/>
          </a:p>
          <a:p>
            <a:r>
              <a:rPr lang="en-US" altLang="zh-CN" cap="all" smtClean="0"/>
              <a:t>rpoplpush </a:t>
            </a:r>
          </a:p>
          <a:p>
            <a:endParaRPr lang="zh-CN" altLang="zh-CN" smtClean="0"/>
          </a:p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endParaRPr lang="en-US" altLang="zh-CN" smtClean="0"/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		</a:t>
            </a:r>
            <a:r>
              <a:rPr lang="en-US" altLang="zh-CN" smtClean="0">
                <a:solidFill>
                  <a:srgbClr val="FF0000"/>
                </a:solidFill>
              </a:rPr>
              <a:t>3.3.4 SET</a:t>
            </a:r>
            <a:r>
              <a:rPr lang="zh-CN" altLang="en-US" smtClean="0">
                <a:solidFill>
                  <a:srgbClr val="FF0000"/>
                </a:solidFill>
              </a:rPr>
              <a:t>（无序集合）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</a:p>
          <a:p>
            <a:pPr lvl="1"/>
            <a:r>
              <a:rPr lang="zh-CN" altLang="en-US" smtClean="0"/>
              <a:t>		</a:t>
            </a:r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Redis</a:t>
            </a:r>
            <a:r>
              <a:rPr lang="zh-CN" altLang="en-US" smtClean="0"/>
              <a:t>数据类型及操作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r>
              <a:rPr lang="zh-CN" altLang="en-US" smtClean="0"/>
              <a:t>类型的相关命令</a:t>
            </a:r>
            <a:endParaRPr lang="en-US" altLang="zh-CN" smtClean="0"/>
          </a:p>
          <a:p>
            <a:pPr lvl="1"/>
            <a:r>
              <a:rPr lang="en-US" altLang="zh-CN" smtClean="0"/>
              <a:t>SET</a:t>
            </a:r>
            <a:r>
              <a:rPr lang="zh-CN" altLang="en-US" smtClean="0"/>
              <a:t>即集合，</a:t>
            </a:r>
            <a:r>
              <a:rPr lang="en-US" altLang="zh-CN" smtClean="0"/>
              <a:t>String</a:t>
            </a:r>
            <a:r>
              <a:rPr lang="zh-CN" altLang="en-US" smtClean="0"/>
              <a:t>类型的无序集合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marL="990600" lvl="1" indent="-446088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mtClean="0"/>
              <a:t>集合</a:t>
            </a:r>
            <a:r>
              <a:rPr lang="zh-CN" altLang="en-US" smtClean="0">
                <a:solidFill>
                  <a:srgbClr val="FF0000"/>
                </a:solidFill>
              </a:rPr>
              <a:t>无序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990600" lvl="1" indent="-446088"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smtClean="0"/>
          </a:p>
          <a:p>
            <a:pPr marL="990600" lvl="1" indent="-446088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</a:rPr>
              <a:t>不存在重复</a:t>
            </a:r>
            <a:r>
              <a:rPr lang="zh-CN" altLang="en-US" smtClean="0"/>
              <a:t>的元素，每个元素都是</a:t>
            </a:r>
            <a:r>
              <a:rPr lang="zh-CN" altLang="en-US" smtClean="0">
                <a:solidFill>
                  <a:srgbClr val="FF0000"/>
                </a:solidFill>
              </a:rPr>
              <a:t>唯一</a:t>
            </a:r>
            <a:r>
              <a:rPr lang="zh-CN" altLang="en-US" smtClean="0"/>
              <a:t>的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SADD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 indent="0"/>
            <a:r>
              <a:rPr lang="en-US" altLang="zh-CN" smtClean="0"/>
              <a:t>SADD key member [member ...]</a:t>
            </a:r>
          </a:p>
          <a:p>
            <a:pPr lvl="1" indent="0"/>
            <a:r>
              <a:rPr lang="en-US" altLang="zh-CN" smtClean="0"/>
              <a:t>SADD</a:t>
            </a:r>
            <a:r>
              <a:rPr lang="zh-CN" altLang="en-US" smtClean="0"/>
              <a:t>命令用于将一个或多个</a:t>
            </a:r>
            <a:r>
              <a:rPr lang="en-US" altLang="zh-CN" smtClean="0"/>
              <a:t>member</a:t>
            </a:r>
            <a:r>
              <a:rPr lang="zh-CN" altLang="en-US" smtClean="0"/>
              <a:t>元素添加到集合</a:t>
            </a:r>
            <a:r>
              <a:rPr lang="en-US" altLang="zh-CN" smtClean="0"/>
              <a:t>key</a:t>
            </a:r>
            <a:r>
              <a:rPr lang="zh-CN" altLang="en-US" smtClean="0"/>
              <a:t>中</a:t>
            </a:r>
            <a:endParaRPr lang="en-US" altLang="zh-CN" smtClean="0"/>
          </a:p>
          <a:p>
            <a:pPr lvl="1" indent="0"/>
            <a:endParaRPr lang="en-US" altLang="zh-CN" smtClean="0"/>
          </a:p>
          <a:p>
            <a:pPr lvl="1" indent="0"/>
            <a:r>
              <a:rPr lang="zh-CN" altLang="en-US" smtClean="0"/>
              <a:t>如果这个集合</a:t>
            </a:r>
            <a:r>
              <a:rPr lang="en-US" altLang="zh-CN" smtClean="0"/>
              <a:t>key</a:t>
            </a:r>
            <a:r>
              <a:rPr lang="zh-CN" altLang="en-US" smtClean="0"/>
              <a:t>中已经存在这个</a:t>
            </a:r>
            <a:r>
              <a:rPr lang="en-US" altLang="zh-CN" smtClean="0"/>
              <a:t>member</a:t>
            </a:r>
            <a:r>
              <a:rPr lang="zh-CN" altLang="en-US" smtClean="0"/>
              <a:t>元素，那么它将会被忽略</a:t>
            </a:r>
            <a:endParaRPr lang="en-US" altLang="zh-CN" smtClean="0"/>
          </a:p>
          <a:p>
            <a:pPr lvl="1" indent="0"/>
            <a:endParaRPr lang="en-US" altLang="zh-CN" smtClean="0"/>
          </a:p>
          <a:p>
            <a:pPr lvl="1" indent="0"/>
            <a:r>
              <a:rPr lang="zh-CN" altLang="en-US" smtClean="0"/>
              <a:t>执行命令成功后，返回被添加到集合中的新元素的数量，不包含被忽略的元素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：向</a:t>
            </a:r>
            <a:r>
              <a:rPr lang="en-US" altLang="zh-CN" smtClean="0"/>
              <a:t>gender</a:t>
            </a:r>
            <a:r>
              <a:rPr lang="zh-CN" altLang="en-US" smtClean="0"/>
              <a:t>集合添加两个元素：</a:t>
            </a:r>
            <a:r>
              <a:rPr lang="en-US" altLang="zh-CN" smtClean="0"/>
              <a:t>male</a:t>
            </a:r>
            <a:r>
              <a:rPr lang="zh-CN" altLang="en-US" smtClean="0"/>
              <a:t>和</a:t>
            </a:r>
            <a:r>
              <a:rPr lang="en-US" altLang="zh-CN" smtClean="0"/>
              <a:t>female</a:t>
            </a:r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：向</a:t>
            </a:r>
            <a:r>
              <a:rPr lang="en-US" altLang="zh-CN" smtClean="0"/>
              <a:t>gender</a:t>
            </a:r>
            <a:r>
              <a:rPr lang="zh-CN" altLang="en-US" smtClean="0"/>
              <a:t>集合随意添加两个重复的元素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可以发现，由于集合元素具有唯一性，因此添加的</a:t>
            </a:r>
            <a:r>
              <a:rPr lang="en-US" altLang="zh-CN" smtClean="0"/>
              <a:t>yahoo</a:t>
            </a:r>
            <a:r>
              <a:rPr lang="zh-CN" altLang="en-US" smtClean="0"/>
              <a:t>元素只保存一个，第一行返回</a:t>
            </a:r>
            <a:r>
              <a:rPr lang="en-US" altLang="zh-CN" smtClean="0"/>
              <a:t>1</a:t>
            </a:r>
            <a:r>
              <a:rPr lang="zh-CN" altLang="en-US" smtClean="0"/>
              <a:t>，指添加了一个元素，第二次添加</a:t>
            </a:r>
            <a:r>
              <a:rPr lang="en-US" altLang="zh-CN" smtClean="0"/>
              <a:t>yahoo</a:t>
            </a:r>
            <a:r>
              <a:rPr lang="zh-CN" altLang="en-US" smtClean="0"/>
              <a:t>元素返回为</a:t>
            </a:r>
            <a:r>
              <a:rPr lang="en-US" altLang="zh-CN" smtClean="0"/>
              <a:t>0</a:t>
            </a:r>
            <a:r>
              <a:rPr lang="zh-CN" altLang="en-US" smtClean="0"/>
              <a:t>，指没添加任何元素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331640" y="1916832"/>
            <a:ext cx="57102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140968"/>
            <a:ext cx="5472608" cy="1425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980728"/>
            <a:ext cx="3779912" cy="5544616"/>
          </a:xfrm>
        </p:spPr>
        <p:txBody>
          <a:bodyPr>
            <a:normAutofit/>
          </a:bodyPr>
          <a:lstStyle/>
          <a:p>
            <a:r>
              <a:rPr lang="en-US" altLang="zh-CN" smtClean="0"/>
              <a:t>SMEMBERS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SMEMBERS key</a:t>
            </a:r>
          </a:p>
          <a:p>
            <a:pPr lvl="1"/>
            <a:r>
              <a:rPr lang="zh-CN" altLang="en-US" smtClean="0"/>
              <a:t>用于获取集合</a:t>
            </a:r>
            <a:r>
              <a:rPr lang="en-US" altLang="zh-CN" smtClean="0"/>
              <a:t>key</a:t>
            </a:r>
            <a:r>
              <a:rPr lang="zh-CN" altLang="en-US" smtClean="0"/>
              <a:t>中的所有元素</a:t>
            </a:r>
            <a:endParaRPr lang="en-US" altLang="zh-CN" smtClean="0"/>
          </a:p>
          <a:p>
            <a:pPr lvl="2"/>
            <a:r>
              <a:rPr lang="zh-CN" altLang="en-US" smtClean="0"/>
              <a:t>例：查看</a:t>
            </a:r>
            <a:r>
              <a:rPr lang="en-US" altLang="zh-CN" smtClean="0"/>
              <a:t>gender</a:t>
            </a:r>
            <a:r>
              <a:rPr lang="zh-CN" altLang="en-US" smtClean="0"/>
              <a:t>集合里的所有元素</a:t>
            </a:r>
            <a:endParaRPr lang="en-US" altLang="zh-CN" smtClean="0"/>
          </a:p>
          <a:p>
            <a:pPr lvl="2"/>
            <a:r>
              <a:rPr lang="zh-CN" altLang="en-US" smtClean="0"/>
              <a:t>问：对于</a:t>
            </a:r>
            <a:r>
              <a:rPr lang="en-US" altLang="zh-CN" smtClean="0"/>
              <a:t>gender</a:t>
            </a:r>
            <a:r>
              <a:rPr lang="zh-CN" altLang="en-US" smtClean="0"/>
              <a:t>集合，添加的顺序为 </a:t>
            </a:r>
            <a:r>
              <a:rPr lang="en-US" altLang="zh-CN" smtClean="0"/>
              <a:t>male</a:t>
            </a:r>
            <a:r>
              <a:rPr lang="zh-CN" altLang="en-US" smtClean="0"/>
              <a:t>、</a:t>
            </a:r>
            <a:r>
              <a:rPr lang="en-US" altLang="zh-CN" smtClean="0"/>
              <a:t>female</a:t>
            </a:r>
            <a:r>
              <a:rPr lang="zh-CN" altLang="en-US" smtClean="0"/>
              <a:t>、</a:t>
            </a:r>
            <a:r>
              <a:rPr lang="en-US" altLang="zh-CN" smtClean="0"/>
              <a:t>yahoo</a:t>
            </a:r>
            <a:r>
              <a:rPr lang="zh-CN" altLang="en-US" smtClean="0"/>
              <a:t>，为什么</a:t>
            </a:r>
            <a:r>
              <a:rPr lang="en-US" altLang="zh-CN" smtClean="0"/>
              <a:t>SMEMBERS </a:t>
            </a:r>
            <a:r>
              <a:rPr lang="zh-CN" altLang="en-US" smtClean="0"/>
              <a:t>结果为</a:t>
            </a:r>
            <a:r>
              <a:rPr lang="en-US" altLang="zh-CN" smtClean="0"/>
              <a:t>female</a:t>
            </a:r>
            <a:r>
              <a:rPr lang="zh-CN" altLang="en-US" smtClean="0"/>
              <a:t>、</a:t>
            </a:r>
            <a:r>
              <a:rPr lang="en-US" altLang="zh-CN" smtClean="0"/>
              <a:t> male</a:t>
            </a:r>
            <a:r>
              <a:rPr lang="zh-CN" altLang="en-US" smtClean="0"/>
              <a:t>、</a:t>
            </a:r>
            <a:r>
              <a:rPr lang="en-US" altLang="zh-CN" smtClean="0"/>
              <a:t>yahoo 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2"/>
            <a:r>
              <a:rPr lang="zh-CN" altLang="en-US" smtClean="0"/>
              <a:t>答：集合的无序性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0"/>
            <a:ext cx="5122912" cy="1143000"/>
          </a:xfrm>
        </p:spPr>
        <p:txBody>
          <a:bodyPr/>
          <a:lstStyle/>
          <a:p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988840"/>
            <a:ext cx="543609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/>
          <a:lstStyle/>
          <a:p>
            <a:r>
              <a:rPr lang="en-US" altLang="zh-CN" smtClean="0"/>
              <a:t>SREM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SREM key member [member ...]</a:t>
            </a:r>
          </a:p>
          <a:p>
            <a:pPr lvl="1"/>
            <a:r>
              <a:rPr lang="zh-CN" altLang="en-US" smtClean="0"/>
              <a:t>用于删除集合</a:t>
            </a:r>
            <a:r>
              <a:rPr lang="en-US" altLang="zh-CN" smtClean="0"/>
              <a:t>key</a:t>
            </a:r>
            <a:r>
              <a:rPr lang="zh-CN" altLang="en-US" smtClean="0"/>
              <a:t>中的一个或多个</a:t>
            </a:r>
            <a:r>
              <a:rPr lang="en-US" altLang="zh-CN" smtClean="0"/>
              <a:t>member</a:t>
            </a:r>
            <a:r>
              <a:rPr lang="zh-CN" altLang="en-US" smtClean="0"/>
              <a:t>元素。该命令在执行过程中会忽略不存在的</a:t>
            </a:r>
            <a:r>
              <a:rPr lang="en-US" altLang="zh-CN" smtClean="0"/>
              <a:t>member</a:t>
            </a:r>
            <a:r>
              <a:rPr lang="zh-CN" altLang="en-US" smtClean="0"/>
              <a:t>元素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			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40152" y="63093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为什么返回</a:t>
            </a:r>
            <a:r>
              <a:rPr lang="en-US" altLang="zh-CN" smtClean="0"/>
              <a:t>1</a:t>
            </a:r>
            <a:r>
              <a:rPr lang="zh-CN" altLang="en-US" smtClean="0"/>
              <a:t>？</a:t>
            </a:r>
            <a:r>
              <a:rPr lang="en-US" altLang="zh-CN" baseline="30000" smtClean="0"/>
              <a:t>4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429000"/>
            <a:ext cx="489654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r>
              <a:rPr lang="zh-CN" altLang="en-US" smtClean="0"/>
              <a:t>及相关命令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mtClean="0"/>
              <a:t>Redis</a:t>
            </a:r>
            <a:r>
              <a:rPr lang="zh-CN" altLang="en-US" smtClean="0"/>
              <a:t>的列表（</a:t>
            </a:r>
            <a:r>
              <a:rPr lang="en-US" altLang="zh-CN" smtClean="0"/>
              <a:t>List</a:t>
            </a:r>
            <a:r>
              <a:rPr lang="zh-CN" altLang="en-US" smtClean="0"/>
              <a:t>）数据类型可以被看作简单的字符串列表，列表按照插入顺序排序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mtClean="0"/>
              <a:t>在操作</a:t>
            </a:r>
            <a:r>
              <a:rPr lang="en-US" altLang="zh-CN" smtClean="0"/>
              <a:t>Redis</a:t>
            </a:r>
            <a:r>
              <a:rPr lang="zh-CN" altLang="en-US" smtClean="0"/>
              <a:t>的列表时，可以将一个元素插入</a:t>
            </a:r>
            <a:r>
              <a:rPr lang="en-US" altLang="zh-CN" smtClean="0"/>
              <a:t>/</a:t>
            </a:r>
            <a:r>
              <a:rPr lang="zh-CN" altLang="en-US" smtClean="0"/>
              <a:t>移除这个列表的头部或尾部</a:t>
            </a:r>
            <a:endParaRPr lang="en-US" altLang="zh-CN" smtClean="0"/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mtClean="0"/>
              <a:t>即可以看成一个堆栈</a:t>
            </a:r>
            <a:endParaRPr lang="en-US" altLang="zh-CN" smtClean="0"/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mtClean="0"/>
              <a:t>也可以看出一个队列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en-US" altLang="zh-CN" smtClean="0"/>
              <a:t>SPOP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SPOP key [count] </a:t>
            </a:r>
          </a:p>
          <a:p>
            <a:pPr lvl="1"/>
            <a:r>
              <a:rPr lang="zh-CN" altLang="en-US" smtClean="0"/>
              <a:t>用于</a:t>
            </a:r>
            <a:r>
              <a:rPr lang="zh-CN" altLang="en-US" smtClean="0">
                <a:solidFill>
                  <a:srgbClr val="FF0000"/>
                </a:solidFill>
              </a:rPr>
              <a:t>随机删除</a:t>
            </a:r>
            <a:r>
              <a:rPr lang="zh-CN" altLang="en-US" smtClean="0"/>
              <a:t>集合</a:t>
            </a:r>
            <a:r>
              <a:rPr lang="en-US" altLang="zh-CN" smtClean="0"/>
              <a:t>key</a:t>
            </a:r>
            <a:r>
              <a:rPr lang="zh-CN" altLang="en-US" smtClean="0"/>
              <a:t>中的一个或多个元素</a:t>
            </a:r>
            <a:r>
              <a:rPr lang="en-US" altLang="zh-CN" baseline="30000" smtClean="0"/>
              <a:t>5</a:t>
            </a:r>
            <a:endParaRPr lang="en-US" altLang="zh-CN" smtClean="0"/>
          </a:p>
          <a:p>
            <a:pPr lvl="1"/>
            <a:r>
              <a:rPr lang="en-US" altLang="zh-CN" smtClean="0"/>
              <a:t>SPOP</a:t>
            </a:r>
            <a:r>
              <a:rPr lang="zh-CN" altLang="en-US" smtClean="0"/>
              <a:t>命令成功执行后，返回被删除的随机元素</a:t>
            </a:r>
            <a:endParaRPr lang="en-US" altLang="zh-CN" smtClean="0"/>
          </a:p>
          <a:p>
            <a:pPr lvl="1"/>
            <a:r>
              <a:rPr lang="zh-CN" altLang="en-US" smtClean="0"/>
              <a:t>集合无序，不能按某种顺序删除，适用于抽奖等场景</a:t>
            </a:r>
            <a:r>
              <a:rPr lang="en-US" altLang="zh-CN" baseline="30000" smtClean="0"/>
              <a:t>6</a:t>
            </a:r>
          </a:p>
          <a:p>
            <a:pPr lvl="1"/>
            <a:r>
              <a:rPr lang="zh-CN" altLang="en-US" smtClean="0"/>
              <a:t>例：创建集合</a:t>
            </a:r>
            <a:r>
              <a:rPr lang="en-US" altLang="zh-CN" smtClean="0"/>
              <a:t>gender a b c d e f</a:t>
            </a:r>
            <a:r>
              <a:rPr lang="zh-CN" altLang="en-US" smtClean="0"/>
              <a:t>，使用</a:t>
            </a:r>
            <a:r>
              <a:rPr lang="en-US" altLang="zh-CN" smtClean="0"/>
              <a:t>spop</a:t>
            </a:r>
            <a:r>
              <a:rPr lang="zh-CN" altLang="en-US" smtClean="0"/>
              <a:t>随机删除元素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0"/>
            <a:ext cx="5122912" cy="1143000"/>
          </a:xfrm>
        </p:spPr>
        <p:txBody>
          <a:bodyPr/>
          <a:lstStyle/>
          <a:p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789040"/>
            <a:ext cx="45434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132361"/>
            <a:ext cx="4104457" cy="160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4797152"/>
            <a:ext cx="3523602" cy="152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en-US" altLang="zh-CN" smtClean="0"/>
              <a:t>SRANDMEMBER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 indent="0"/>
            <a:r>
              <a:rPr lang="en-US" altLang="zh-CN" smtClean="0"/>
              <a:t>SRANDMEMBER key</a:t>
            </a:r>
          </a:p>
          <a:p>
            <a:pPr lvl="1" indent="0"/>
            <a:r>
              <a:rPr lang="zh-CN" altLang="en-US" smtClean="0"/>
              <a:t>随机返回集合</a:t>
            </a:r>
            <a:r>
              <a:rPr lang="en-US" altLang="zh-CN" smtClean="0"/>
              <a:t>key</a:t>
            </a:r>
            <a:r>
              <a:rPr lang="zh-CN" altLang="en-US" smtClean="0"/>
              <a:t>中的一个元素</a:t>
            </a:r>
            <a:endParaRPr lang="en-US" altLang="zh-CN" smtClean="0"/>
          </a:p>
          <a:p>
            <a:pPr lvl="1" indent="0"/>
            <a:r>
              <a:rPr lang="zh-CN" altLang="en-US" smtClean="0"/>
              <a:t>命令</a:t>
            </a:r>
            <a:r>
              <a:rPr lang="en-US" altLang="zh-CN" smtClean="0"/>
              <a:t>SPOP</a:t>
            </a:r>
            <a:r>
              <a:rPr lang="zh-CN" altLang="en-US" smtClean="0"/>
              <a:t>在从集合中随机删除元素的同时返回这个元素；</a:t>
            </a:r>
            <a:endParaRPr lang="en-US" altLang="zh-CN" smtClean="0"/>
          </a:p>
          <a:p>
            <a:pPr lvl="1" indent="0"/>
            <a:r>
              <a:rPr lang="zh-CN" altLang="en-US" smtClean="0"/>
              <a:t>而</a:t>
            </a:r>
            <a:r>
              <a:rPr lang="en-US" altLang="zh-CN" smtClean="0"/>
              <a:t>SRANDMEMBER</a:t>
            </a:r>
            <a:r>
              <a:rPr lang="zh-CN" altLang="en-US" smtClean="0"/>
              <a:t>命令只随机返回元素，</a:t>
            </a:r>
            <a:r>
              <a:rPr lang="zh-CN" altLang="en-US" smtClean="0">
                <a:solidFill>
                  <a:srgbClr val="FF0000"/>
                </a:solidFill>
              </a:rPr>
              <a:t>并不会改动这个集合的内容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0"/>
            <a:ext cx="5122912" cy="1143000"/>
          </a:xfrm>
        </p:spPr>
        <p:txBody>
          <a:bodyPr/>
          <a:lstStyle/>
          <a:p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5" y="3429001"/>
            <a:ext cx="515867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zh-CN" smtClean="0"/>
              <a:t> SISMEMBER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 indent="0"/>
            <a:r>
              <a:rPr lang="en-US" altLang="zh-CN" smtClean="0"/>
              <a:t>SISMEMBER key number</a:t>
            </a:r>
          </a:p>
          <a:p>
            <a:pPr lvl="1" indent="0"/>
            <a:r>
              <a:rPr lang="zh-CN" altLang="en-US" smtClean="0"/>
              <a:t>判断元素</a:t>
            </a:r>
            <a:r>
              <a:rPr lang="en-US" altLang="zh-CN" smtClean="0"/>
              <a:t>number</a:t>
            </a:r>
            <a:r>
              <a:rPr lang="zh-CN" altLang="en-US" smtClean="0"/>
              <a:t>是否在集合</a:t>
            </a:r>
            <a:r>
              <a:rPr lang="en-US" altLang="zh-CN" smtClean="0"/>
              <a:t>key</a:t>
            </a:r>
            <a:r>
              <a:rPr lang="zh-CN" altLang="en-US" smtClean="0"/>
              <a:t>中</a:t>
            </a:r>
            <a:endParaRPr lang="en-US" altLang="zh-CN" smtClean="0"/>
          </a:p>
          <a:p>
            <a:pPr lvl="1" indent="0"/>
            <a:r>
              <a:rPr lang="zh-CN" altLang="en-US" smtClean="0"/>
              <a:t>返回值：如果集合</a:t>
            </a:r>
            <a:r>
              <a:rPr lang="en-US" altLang="zh-CN" smtClean="0"/>
              <a:t>key</a:t>
            </a:r>
            <a:r>
              <a:rPr lang="zh-CN" altLang="en-US" smtClean="0"/>
              <a:t>中存在元素</a:t>
            </a:r>
            <a:r>
              <a:rPr lang="en-US" altLang="zh-CN" smtClean="0"/>
              <a:t>number</a:t>
            </a:r>
            <a:r>
              <a:rPr lang="zh-CN" altLang="en-US" smtClean="0"/>
              <a:t>，则返回</a:t>
            </a:r>
            <a:r>
              <a:rPr lang="en-US" altLang="zh-CN" smtClean="0"/>
              <a:t>1</a:t>
            </a:r>
            <a:r>
              <a:rPr lang="zh-CN" altLang="en-US" smtClean="0"/>
              <a:t>；如果集合</a:t>
            </a:r>
            <a:r>
              <a:rPr lang="en-US" altLang="zh-CN" smtClean="0"/>
              <a:t>key</a:t>
            </a:r>
            <a:r>
              <a:rPr lang="zh-CN" altLang="en-US" smtClean="0"/>
              <a:t>中不存在元素</a:t>
            </a:r>
            <a:r>
              <a:rPr lang="en-US" altLang="zh-CN" smtClean="0"/>
              <a:t>number</a:t>
            </a:r>
            <a:r>
              <a:rPr lang="zh-CN" altLang="en-US" smtClean="0"/>
              <a:t>，或者集合</a:t>
            </a:r>
            <a:r>
              <a:rPr lang="en-US" altLang="zh-CN" smtClean="0"/>
              <a:t>key</a:t>
            </a:r>
            <a:r>
              <a:rPr lang="zh-CN" altLang="en-US" smtClean="0"/>
              <a:t>不存在，就返回</a:t>
            </a:r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789040"/>
            <a:ext cx="4436309" cy="286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SCARD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SCARD key</a:t>
            </a:r>
          </a:p>
          <a:p>
            <a:pPr lvl="1"/>
            <a:r>
              <a:rPr lang="zh-CN" altLang="en-US" smtClean="0"/>
              <a:t>获取集合</a:t>
            </a:r>
            <a:r>
              <a:rPr lang="en-US" altLang="zh-CN" smtClean="0"/>
              <a:t>key</a:t>
            </a:r>
            <a:r>
              <a:rPr lang="zh-CN" altLang="en-US" smtClean="0"/>
              <a:t>中元素的数量</a:t>
            </a:r>
            <a:r>
              <a:rPr lang="en-US" altLang="zh-CN" baseline="30000" smtClean="0"/>
              <a:t>6</a:t>
            </a:r>
          </a:p>
          <a:p>
            <a:pPr lvl="1"/>
            <a:r>
              <a:rPr lang="zh-CN" altLang="en-US" smtClean="0"/>
              <a:t>例：输出</a:t>
            </a:r>
            <a:r>
              <a:rPr lang="en-US" altLang="zh-CN" smtClean="0"/>
              <a:t>gender</a:t>
            </a:r>
            <a:r>
              <a:rPr lang="zh-CN" altLang="en-US" smtClean="0"/>
              <a:t>集合元素个数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501008"/>
            <a:ext cx="4968553" cy="103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525963"/>
          </a:xfrm>
        </p:spPr>
        <p:txBody>
          <a:bodyPr/>
          <a:lstStyle/>
          <a:p>
            <a:r>
              <a:rPr lang="en-US" altLang="zh-CN" smtClean="0"/>
              <a:t>SMOVE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 indent="0"/>
            <a:r>
              <a:rPr lang="en-US" altLang="zh-CN" smtClean="0"/>
              <a:t>SMOVE source destination member </a:t>
            </a:r>
          </a:p>
          <a:p>
            <a:pPr lvl="1" indent="0"/>
            <a:r>
              <a:rPr lang="zh-CN" altLang="en-US" smtClean="0"/>
              <a:t>将集合</a:t>
            </a:r>
            <a:r>
              <a:rPr lang="en-US" altLang="zh-CN" smtClean="0"/>
              <a:t>source</a:t>
            </a:r>
            <a:r>
              <a:rPr lang="zh-CN" altLang="en-US" smtClean="0"/>
              <a:t>中的</a:t>
            </a:r>
            <a:r>
              <a:rPr lang="en-US" altLang="zh-CN" smtClean="0"/>
              <a:t>member</a:t>
            </a:r>
            <a:r>
              <a:rPr lang="zh-CN" altLang="en-US" smtClean="0"/>
              <a:t>元素移动到集合</a:t>
            </a:r>
            <a:r>
              <a:rPr lang="en-US" altLang="zh-CN" smtClean="0"/>
              <a:t>destination</a:t>
            </a:r>
            <a:r>
              <a:rPr lang="zh-CN" altLang="en-US" smtClean="0"/>
              <a:t>中</a:t>
            </a:r>
            <a:endParaRPr lang="en-US" altLang="zh-CN" smtClean="0"/>
          </a:p>
          <a:p>
            <a:pPr lvl="1" indent="0"/>
            <a:r>
              <a:rPr lang="zh-CN" altLang="en-US" smtClean="0">
                <a:solidFill>
                  <a:srgbClr val="C00000"/>
                </a:solidFill>
              </a:rPr>
              <a:t>注意：当集合</a:t>
            </a:r>
            <a:r>
              <a:rPr lang="en-US" altLang="zh-CN" smtClean="0">
                <a:solidFill>
                  <a:srgbClr val="C00000"/>
                </a:solidFill>
              </a:rPr>
              <a:t>destination</a:t>
            </a:r>
            <a:r>
              <a:rPr lang="zh-CN" altLang="en-US" smtClean="0">
                <a:solidFill>
                  <a:srgbClr val="C00000"/>
                </a:solidFill>
              </a:rPr>
              <a:t>中已经包含</a:t>
            </a:r>
            <a:r>
              <a:rPr lang="en-US" altLang="zh-CN" smtClean="0">
                <a:solidFill>
                  <a:srgbClr val="C00000"/>
                </a:solidFill>
              </a:rPr>
              <a:t>member</a:t>
            </a:r>
            <a:r>
              <a:rPr lang="zh-CN" altLang="en-US" smtClean="0">
                <a:solidFill>
                  <a:srgbClr val="C00000"/>
                </a:solidFill>
              </a:rPr>
              <a:t>元素时，</a:t>
            </a:r>
            <a:r>
              <a:rPr lang="en-US" altLang="zh-CN" smtClean="0">
                <a:solidFill>
                  <a:srgbClr val="C00000"/>
                </a:solidFill>
              </a:rPr>
              <a:t>SMOVE</a:t>
            </a:r>
            <a:r>
              <a:rPr lang="zh-CN" altLang="en-US" smtClean="0">
                <a:solidFill>
                  <a:srgbClr val="C00000"/>
                </a:solidFill>
              </a:rPr>
              <a:t>命令只是简单地将集合</a:t>
            </a:r>
            <a:r>
              <a:rPr lang="en-US" altLang="zh-CN" smtClean="0">
                <a:solidFill>
                  <a:srgbClr val="C00000"/>
                </a:solidFill>
              </a:rPr>
              <a:t>source</a:t>
            </a:r>
            <a:r>
              <a:rPr lang="zh-CN" altLang="en-US" smtClean="0">
                <a:solidFill>
                  <a:srgbClr val="C00000"/>
                </a:solidFill>
              </a:rPr>
              <a:t>中的</a:t>
            </a:r>
            <a:r>
              <a:rPr lang="en-US" altLang="zh-CN" smtClean="0">
                <a:solidFill>
                  <a:srgbClr val="C00000"/>
                </a:solidFill>
              </a:rPr>
              <a:t>member</a:t>
            </a:r>
            <a:r>
              <a:rPr lang="zh-CN" altLang="en-US" smtClean="0">
                <a:solidFill>
                  <a:srgbClr val="C00000"/>
                </a:solidFill>
              </a:rPr>
              <a:t>元素删除，而不会移动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indent="0"/>
            <a:r>
              <a:rPr lang="zh-CN" altLang="en-US" smtClean="0"/>
              <a:t>例：构造两个集合</a:t>
            </a:r>
            <a:r>
              <a:rPr lang="en-US" altLang="zh-CN" smtClean="0"/>
              <a:t>upper={A, B, C</a:t>
            </a:r>
            <a:r>
              <a:rPr lang="zh-CN" altLang="en-US" smtClean="0"/>
              <a:t>｝、</a:t>
            </a:r>
            <a:r>
              <a:rPr lang="en-US" altLang="zh-CN" smtClean="0"/>
              <a:t>lower={a,b,c}</a:t>
            </a:r>
            <a:r>
              <a:rPr lang="zh-CN" altLang="en-US" smtClean="0"/>
              <a:t>将</a:t>
            </a:r>
            <a:r>
              <a:rPr lang="en-US" altLang="zh-CN" smtClean="0"/>
              <a:t>A</a:t>
            </a:r>
            <a:r>
              <a:rPr lang="zh-CN" altLang="en-US" smtClean="0"/>
              <a:t>从</a:t>
            </a:r>
            <a:r>
              <a:rPr lang="en-US" altLang="zh-CN" smtClean="0"/>
              <a:t>upper</a:t>
            </a:r>
            <a:r>
              <a:rPr lang="zh-CN" altLang="en-US" smtClean="0"/>
              <a:t>移动至</a:t>
            </a:r>
            <a:r>
              <a:rPr lang="en-US" altLang="zh-CN" smtClean="0"/>
              <a:t>lower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0"/>
            <a:ext cx="5122912" cy="1143000"/>
          </a:xfrm>
        </p:spPr>
        <p:txBody>
          <a:bodyPr/>
          <a:lstStyle/>
          <a:p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657600"/>
            <a:ext cx="417646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581128"/>
            <a:ext cx="41910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r>
              <a:rPr lang="en-US" altLang="zh-CN" smtClean="0"/>
              <a:t>SINTER</a:t>
            </a:r>
            <a:r>
              <a:rPr lang="zh-CN" altLang="en-US" smtClean="0"/>
              <a:t>、</a:t>
            </a:r>
            <a:r>
              <a:rPr lang="en-US" altLang="zh-CN" cap="all" smtClean="0"/>
              <a:t>suNion</a:t>
            </a:r>
            <a:r>
              <a:rPr lang="zh-CN" altLang="en-US" cap="all" smtClean="0"/>
              <a:t>、</a:t>
            </a:r>
            <a:r>
              <a:rPr lang="en-US" altLang="zh-CN" cap="all" smtClean="0"/>
              <a:t>sdiff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SINTER/</a:t>
            </a:r>
            <a:r>
              <a:rPr lang="en-US" altLang="zh-CN" cap="all" smtClean="0"/>
              <a:t> suNion/ sdiff</a:t>
            </a:r>
            <a:r>
              <a:rPr lang="en-US" altLang="zh-CN" smtClean="0"/>
              <a:t> key [key ...] </a:t>
            </a:r>
          </a:p>
          <a:p>
            <a:pPr lvl="1"/>
            <a:r>
              <a:rPr lang="zh-CN" altLang="en-US" smtClean="0"/>
              <a:t>获取给定的一个或多个集合</a:t>
            </a:r>
            <a:r>
              <a:rPr lang="en-US" altLang="zh-CN" smtClean="0"/>
              <a:t>key</a:t>
            </a:r>
            <a:r>
              <a:rPr lang="zh-CN" altLang="en-US" smtClean="0"/>
              <a:t>中的全部元素，该集合是所有给定集合的交集</a:t>
            </a:r>
            <a:r>
              <a:rPr lang="en-US" altLang="zh-CN" smtClean="0"/>
              <a:t>/</a:t>
            </a:r>
            <a:r>
              <a:rPr lang="zh-CN" altLang="en-US" smtClean="0"/>
              <a:t>并集</a:t>
            </a:r>
            <a:r>
              <a:rPr lang="en-US" altLang="zh-CN" smtClean="0"/>
              <a:t>/</a:t>
            </a:r>
            <a:r>
              <a:rPr lang="zh-CN" altLang="en-US" smtClean="0"/>
              <a:t>差集。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C00000"/>
                </a:solidFill>
              </a:rPr>
              <a:t>注意：被返回的交集</a:t>
            </a:r>
            <a:r>
              <a:rPr lang="en-US" altLang="zh-CN" smtClean="0">
                <a:solidFill>
                  <a:srgbClr val="C00000"/>
                </a:solidFill>
              </a:rPr>
              <a:t>/</a:t>
            </a:r>
            <a:r>
              <a:rPr lang="zh-CN" altLang="en-US" smtClean="0">
                <a:solidFill>
                  <a:srgbClr val="C00000"/>
                </a:solidFill>
              </a:rPr>
              <a:t>并集</a:t>
            </a:r>
            <a:r>
              <a:rPr lang="en-US" altLang="zh-CN" smtClean="0">
                <a:solidFill>
                  <a:srgbClr val="C00000"/>
                </a:solidFill>
              </a:rPr>
              <a:t>/</a:t>
            </a:r>
            <a:r>
              <a:rPr lang="zh-CN" altLang="en-US" smtClean="0">
                <a:solidFill>
                  <a:srgbClr val="C00000"/>
                </a:solidFill>
              </a:rPr>
              <a:t>差集中的元素并不会被保存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0"/>
            <a:ext cx="8229600" cy="6957392"/>
          </a:xfrm>
        </p:spPr>
        <p:txBody>
          <a:bodyPr/>
          <a:lstStyle/>
          <a:p>
            <a:pPr lvl="2"/>
            <a:r>
              <a:rPr lang="en-US" altLang="zh-CN" smtClean="0"/>
              <a:t>	</a:t>
            </a:r>
            <a:r>
              <a:rPr lang="zh-CN" altLang="en-US" smtClean="0"/>
              <a:t>创建集合</a:t>
            </a:r>
            <a:r>
              <a:rPr lang="en-US" altLang="zh-CN" smtClean="0"/>
              <a:t>lisi</a:t>
            </a:r>
            <a:r>
              <a:rPr lang="zh-CN" altLang="en-US" smtClean="0"/>
              <a:t>、</a:t>
            </a:r>
            <a:r>
              <a:rPr lang="en-US" altLang="zh-CN" smtClean="0"/>
              <a:t>wang</a:t>
            </a:r>
            <a:r>
              <a:rPr lang="zh-CN" altLang="en-US" smtClean="0"/>
              <a:t>、</a:t>
            </a:r>
            <a:r>
              <a:rPr lang="en-US" altLang="zh-CN" smtClean="0"/>
              <a:t>poly</a:t>
            </a:r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：求三者交集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：求三者并集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：求</a:t>
            </a:r>
            <a:r>
              <a:rPr lang="en-US" altLang="zh-CN" smtClean="0"/>
              <a:t>lisi</a:t>
            </a:r>
            <a:r>
              <a:rPr lang="zh-CN" altLang="en-US" smtClean="0"/>
              <a:t>与</a:t>
            </a:r>
            <a:r>
              <a:rPr lang="en-US" altLang="zh-CN" smtClean="0"/>
              <a:t>wang</a:t>
            </a:r>
            <a:r>
              <a:rPr lang="zh-CN" altLang="en-US" smtClean="0"/>
              <a:t>的差集</a:t>
            </a:r>
            <a:r>
              <a:rPr lang="en-US" altLang="zh-CN" baseline="30000" smtClean="0"/>
              <a:t>7</a:t>
            </a:r>
          </a:p>
          <a:p>
            <a:pPr lvl="1"/>
            <a:endParaRPr lang="en-US" altLang="zh-CN" smtClean="0"/>
          </a:p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7" y="404664"/>
            <a:ext cx="471371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132856"/>
            <a:ext cx="529513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789040"/>
            <a:ext cx="4752528" cy="205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6237312"/>
            <a:ext cx="4528724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altLang="zh-CN" smtClean="0"/>
              <a:t>SINTERSTORE</a:t>
            </a:r>
            <a:r>
              <a:rPr lang="en-US" altLang="zh-CN" cap="all" smtClean="0"/>
              <a:t> </a:t>
            </a:r>
            <a:r>
              <a:rPr lang="zh-CN" altLang="en-US" cap="all" smtClean="0"/>
              <a:t>、</a:t>
            </a:r>
            <a:r>
              <a:rPr lang="en-US" altLang="zh-CN" cap="all" smtClean="0"/>
              <a:t>suNion</a:t>
            </a:r>
            <a:r>
              <a:rPr lang="en-US" altLang="zh-CN" smtClean="0"/>
              <a:t>STORE</a:t>
            </a:r>
            <a:r>
              <a:rPr lang="en-US" altLang="zh-CN" cap="all" smtClean="0"/>
              <a:t> </a:t>
            </a:r>
            <a:r>
              <a:rPr lang="zh-CN" altLang="en-US" cap="all" smtClean="0"/>
              <a:t>、</a:t>
            </a:r>
            <a:r>
              <a:rPr lang="en-US" altLang="zh-CN" smtClean="0"/>
              <a:t>S</a:t>
            </a:r>
            <a:r>
              <a:rPr lang="en-US" altLang="zh-CN" cap="all" smtClean="0"/>
              <a:t>diff</a:t>
            </a:r>
            <a:r>
              <a:rPr lang="en-US" altLang="zh-CN" smtClean="0"/>
              <a:t>STORE</a:t>
            </a:r>
            <a:r>
              <a:rPr lang="en-US" altLang="zh-CN" cap="all" smtClean="0"/>
              <a:t> 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 indent="0"/>
            <a:r>
              <a:rPr lang="en-US" altLang="zh-CN" smtClean="0"/>
              <a:t>SINTERSTORE/</a:t>
            </a:r>
            <a:r>
              <a:rPr lang="en-US" altLang="zh-CN" cap="all" smtClean="0"/>
              <a:t> suion</a:t>
            </a:r>
            <a:r>
              <a:rPr lang="en-US" altLang="zh-CN" smtClean="0"/>
              <a:t>STORE/ S</a:t>
            </a:r>
            <a:r>
              <a:rPr lang="en-US" altLang="zh-CN" cap="all" smtClean="0"/>
              <a:t>diff</a:t>
            </a:r>
            <a:r>
              <a:rPr lang="en-US" altLang="zh-CN" smtClean="0"/>
              <a:t>STORE destination key [key ...]</a:t>
            </a:r>
          </a:p>
          <a:p>
            <a:pPr lvl="1" indent="0"/>
            <a:r>
              <a:rPr lang="zh-CN" altLang="en-US" smtClean="0"/>
              <a:t>获取给定的一个或多个集合</a:t>
            </a:r>
            <a:r>
              <a:rPr lang="en-US" altLang="zh-CN" smtClean="0"/>
              <a:t>key</a:t>
            </a:r>
            <a:r>
              <a:rPr lang="zh-CN" altLang="en-US" smtClean="0"/>
              <a:t>中的交集</a:t>
            </a:r>
            <a:r>
              <a:rPr lang="en-US" altLang="zh-CN" smtClean="0"/>
              <a:t>/</a:t>
            </a:r>
            <a:r>
              <a:rPr lang="zh-CN" altLang="en-US" smtClean="0"/>
              <a:t>并集</a:t>
            </a:r>
            <a:r>
              <a:rPr lang="en-US" altLang="zh-CN" smtClean="0"/>
              <a:t>/</a:t>
            </a:r>
            <a:r>
              <a:rPr lang="zh-CN" altLang="en-US" smtClean="0"/>
              <a:t>差集的全部元素，并将这些元素保存到集合</a:t>
            </a:r>
            <a:r>
              <a:rPr lang="en-US" altLang="zh-CN" smtClean="0"/>
              <a:t>destination</a:t>
            </a:r>
            <a:r>
              <a:rPr lang="zh-CN" altLang="en-US" smtClean="0"/>
              <a:t>中，返回结果集</a:t>
            </a:r>
            <a:r>
              <a:rPr lang="en-US" altLang="zh-CN" smtClean="0"/>
              <a:t>destination</a:t>
            </a:r>
            <a:r>
              <a:rPr lang="zh-CN" altLang="en-US" smtClean="0"/>
              <a:t>中的成员数量</a:t>
            </a:r>
            <a:endParaRPr lang="en-US" altLang="zh-CN" smtClean="0"/>
          </a:p>
          <a:p>
            <a:pPr lvl="1" indent="0"/>
            <a:r>
              <a:rPr lang="zh-CN" altLang="en-US" smtClean="0"/>
              <a:t>如果集合</a:t>
            </a:r>
            <a:r>
              <a:rPr lang="en-US" altLang="zh-CN" smtClean="0"/>
              <a:t>destination</a:t>
            </a:r>
            <a:r>
              <a:rPr lang="zh-CN" altLang="en-US" smtClean="0"/>
              <a:t>已经存在，则会被新产生的集合覆盖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3861048"/>
            <a:ext cx="678856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2962672" cy="4525963"/>
          </a:xfrm>
        </p:spPr>
        <p:txBody>
          <a:bodyPr/>
          <a:lstStyle/>
          <a:p>
            <a:r>
              <a:rPr lang="en-US" altLang="zh-CN" smtClean="0"/>
              <a:t>LIST</a:t>
            </a:r>
            <a:r>
              <a:rPr lang="zh-CN" altLang="en-US" smtClean="0"/>
              <a:t>及相关命令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7584" y="2132856"/>
            <a:ext cx="19442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cap="all" smtClean="0"/>
              <a:t>Lpush/RPUSH </a:t>
            </a:r>
            <a:endParaRPr lang="zh-CN" altLang="zh-CN" cap="all" smtClean="0"/>
          </a:p>
          <a:p>
            <a:r>
              <a:rPr lang="en-US" altLang="zh-CN" cap="all" smtClean="0"/>
              <a:t>LPOP/rpop </a:t>
            </a:r>
            <a:endParaRPr lang="zh-CN" altLang="zh-CN" cap="all" smtClean="0"/>
          </a:p>
          <a:p>
            <a:r>
              <a:rPr lang="en-US" altLang="zh-CN" cap="all" smtClean="0"/>
              <a:t>lrange </a:t>
            </a:r>
            <a:endParaRPr lang="zh-CN" altLang="zh-CN" cap="all" smtClean="0"/>
          </a:p>
          <a:p>
            <a:r>
              <a:rPr lang="en-US" altLang="zh-CN" cap="all" smtClean="0"/>
              <a:t>lrem </a:t>
            </a:r>
            <a:endParaRPr lang="zh-CN" altLang="zh-CN" cap="all" smtClean="0"/>
          </a:p>
          <a:p>
            <a:r>
              <a:rPr lang="en-US" altLang="zh-CN" cap="all" smtClean="0"/>
              <a:t>ltrim </a:t>
            </a:r>
          </a:p>
          <a:p>
            <a:r>
              <a:rPr lang="en-US" altLang="zh-CN" cap="all" smtClean="0"/>
              <a:t>LSET</a:t>
            </a:r>
            <a:endParaRPr lang="zh-CN" altLang="zh-CN" cap="all" smtClean="0"/>
          </a:p>
          <a:p>
            <a:r>
              <a:rPr lang="en-US" altLang="zh-CN" cap="all" smtClean="0"/>
              <a:t>lindex </a:t>
            </a:r>
            <a:endParaRPr lang="zh-CN" altLang="zh-CN" cap="all" smtClean="0"/>
          </a:p>
          <a:p>
            <a:r>
              <a:rPr lang="en-US" altLang="zh-CN" cap="all" smtClean="0"/>
              <a:t>llen </a:t>
            </a:r>
            <a:endParaRPr lang="zh-CN" altLang="zh-CN" cap="all" smtClean="0"/>
          </a:p>
          <a:p>
            <a:r>
              <a:rPr lang="en-US" altLang="zh-CN" cap="all" smtClean="0"/>
              <a:t>linsert  </a:t>
            </a:r>
            <a:endParaRPr lang="zh-CN" altLang="zh-CN" cap="all" smtClean="0"/>
          </a:p>
          <a:p>
            <a:r>
              <a:rPr lang="en-US" altLang="zh-CN" cap="all" smtClean="0"/>
              <a:t>Brpop/blpop  </a:t>
            </a:r>
            <a:endParaRPr lang="zh-CN" altLang="zh-CN" cap="all" smtClean="0"/>
          </a:p>
          <a:p>
            <a:r>
              <a:rPr lang="en-US" altLang="zh-CN" cap="all" smtClean="0"/>
              <a:t>rpoplpush </a:t>
            </a:r>
          </a:p>
          <a:p>
            <a:endParaRPr lang="zh-CN" altLang="zh-CN" smtClean="0"/>
          </a:p>
          <a:p>
            <a:endParaRPr lang="zh-CN" altLang="zh-CN"/>
          </a:p>
        </p:txBody>
      </p:sp>
      <p:sp>
        <p:nvSpPr>
          <p:cNvPr id="7" name="TextBox 6"/>
          <p:cNvSpPr txBox="1"/>
          <p:nvPr/>
        </p:nvSpPr>
        <p:spPr>
          <a:xfrm>
            <a:off x="3707904" y="1484784"/>
            <a:ext cx="52565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1" indent="-256032">
              <a:lnSpc>
                <a:spcPct val="150000"/>
              </a:lnSpc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 sz="2400" smtClean="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SET</a:t>
            </a:r>
            <a:r>
              <a:rPr lang="zh-CN" altLang="en-US" sz="2400" smtClean="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类型的相关命令</a:t>
            </a:r>
          </a:p>
          <a:p>
            <a:pPr marL="358775"/>
            <a:r>
              <a:rPr lang="en-US" altLang="zh-CN" cap="all" smtClean="0"/>
              <a:t>sadd </a:t>
            </a:r>
            <a:endParaRPr lang="zh-CN" altLang="zh-CN" sz="1400" cap="all" smtClean="0"/>
          </a:p>
          <a:p>
            <a:pPr marL="358775"/>
            <a:r>
              <a:rPr lang="en-US" altLang="zh-CN" cap="all" smtClean="0"/>
              <a:t>srem </a:t>
            </a:r>
            <a:endParaRPr lang="zh-CN" altLang="zh-CN" sz="1400" cap="all" smtClean="0"/>
          </a:p>
          <a:p>
            <a:pPr marL="358775"/>
            <a:r>
              <a:rPr lang="en-US" altLang="zh-CN" cap="all" smtClean="0"/>
              <a:t>spop </a:t>
            </a:r>
            <a:endParaRPr lang="zh-CN" altLang="zh-CN" sz="1400" cap="all" smtClean="0"/>
          </a:p>
          <a:p>
            <a:pPr marL="358775"/>
            <a:r>
              <a:rPr lang="en-US" altLang="zh-CN" cap="all" smtClean="0"/>
              <a:t>srandmember </a:t>
            </a:r>
            <a:endParaRPr lang="zh-CN" altLang="zh-CN" sz="1400" cap="all" smtClean="0"/>
          </a:p>
          <a:p>
            <a:pPr marL="358775"/>
            <a:r>
              <a:rPr lang="en-US" altLang="zh-CN" cap="all" smtClean="0"/>
              <a:t>sismember </a:t>
            </a:r>
            <a:endParaRPr lang="zh-CN" altLang="zh-CN" sz="1400" cap="all" smtClean="0"/>
          </a:p>
          <a:p>
            <a:pPr marL="358775"/>
            <a:r>
              <a:rPr lang="en-US" altLang="zh-CN" cap="all" smtClean="0"/>
              <a:t>smembers </a:t>
            </a:r>
            <a:endParaRPr lang="zh-CN" altLang="zh-CN" sz="1400" cap="all" smtClean="0"/>
          </a:p>
          <a:p>
            <a:pPr marL="358775"/>
            <a:r>
              <a:rPr lang="en-US" altLang="zh-CN" cap="all" smtClean="0"/>
              <a:t>scard </a:t>
            </a:r>
            <a:endParaRPr lang="zh-CN" altLang="zh-CN" sz="1400" cap="all" smtClean="0"/>
          </a:p>
          <a:p>
            <a:pPr marL="358775"/>
            <a:r>
              <a:rPr lang="en-US" altLang="zh-CN" cap="all" smtClean="0"/>
              <a:t>smove </a:t>
            </a:r>
            <a:endParaRPr lang="zh-CN" altLang="zh-CN" sz="1400" cap="all" smtClean="0"/>
          </a:p>
          <a:p>
            <a:pPr marL="358775"/>
            <a:r>
              <a:rPr lang="en-US" altLang="zh-CN" cap="all" smtClean="0"/>
              <a:t>Sinter /suNion /sdiff </a:t>
            </a:r>
          </a:p>
          <a:p>
            <a:pPr marL="358775"/>
            <a:r>
              <a:rPr lang="en-US" altLang="zh-CN" cap="all" smtClean="0"/>
              <a:t>SINTERSTORE/suNionSTORE/SdiffSTORE</a:t>
            </a:r>
            <a:endParaRPr lang="zh-CN" altLang="zh-CN" cap="all" smtClean="0"/>
          </a:p>
          <a:p>
            <a:endParaRPr lang="zh-CN" altLang="zh-CN" sz="1400" smtClean="0"/>
          </a:p>
          <a:p>
            <a:pPr lvl="1"/>
            <a:endParaRPr lang="zh-CN" altLang="zh-CN" cap="all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r>
              <a:rPr lang="en-US" altLang="zh-CN" smtClean="0"/>
              <a:t>LPUSH</a:t>
            </a:r>
            <a:r>
              <a:rPr lang="zh-CN" altLang="en-US" smtClean="0"/>
              <a:t>、</a:t>
            </a:r>
            <a:r>
              <a:rPr lang="en-US" altLang="zh-CN" smtClean="0"/>
              <a:t>RPUSH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LPUSH/ RPUSH key value1 [value2 ...] </a:t>
            </a:r>
          </a:p>
          <a:p>
            <a:pPr lvl="1"/>
            <a:r>
              <a:rPr lang="zh-CN" altLang="en-US" smtClean="0"/>
              <a:t>将多个值插入列表头部</a:t>
            </a:r>
            <a:r>
              <a:rPr lang="en-US" altLang="zh-CN" smtClean="0"/>
              <a:t>/</a:t>
            </a:r>
            <a:r>
              <a:rPr lang="zh-CN" altLang="en-US" smtClean="0"/>
              <a:t>尾部</a:t>
            </a:r>
            <a:endParaRPr lang="en-US" altLang="zh-CN" smtClean="0"/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mtClean="0"/>
              <a:t>LPUSH/ RPUSH</a:t>
            </a:r>
            <a:r>
              <a:rPr lang="zh-CN" altLang="en-US" smtClean="0"/>
              <a:t>将一个或多个</a:t>
            </a:r>
            <a:r>
              <a:rPr lang="en-US" altLang="zh-CN" smtClean="0"/>
              <a:t>value</a:t>
            </a:r>
            <a:r>
              <a:rPr lang="zh-CN" altLang="en-US" smtClean="0"/>
              <a:t>值插入列表</a:t>
            </a:r>
            <a:r>
              <a:rPr lang="en-US" altLang="zh-CN" smtClean="0"/>
              <a:t>key</a:t>
            </a:r>
            <a:r>
              <a:rPr lang="zh-CN" altLang="en-US" smtClean="0"/>
              <a:t>的头部</a:t>
            </a:r>
            <a:r>
              <a:rPr lang="en-US" altLang="zh-CN" smtClean="0"/>
              <a:t>/</a:t>
            </a:r>
            <a:r>
              <a:rPr lang="zh-CN" altLang="en-US" smtClean="0"/>
              <a:t>尾部。</a:t>
            </a:r>
            <a:endParaRPr lang="en-US" altLang="zh-CN" smtClean="0"/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mtClean="0"/>
              <a:t>可以想象一个水平放置的列表</a:t>
            </a:r>
            <a:endParaRPr lang="en-US" altLang="zh-CN" smtClean="0"/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mtClean="0"/>
              <a:t>返回值为列表的长度</a:t>
            </a:r>
            <a:endParaRPr lang="en-US" altLang="zh-CN" smtClean="0"/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mtClean="0"/>
              <a:t>如果命令后跟多个</a:t>
            </a:r>
            <a:r>
              <a:rPr lang="en-US" altLang="zh-CN" smtClean="0"/>
              <a:t>value</a:t>
            </a:r>
            <a:r>
              <a:rPr lang="zh-CN" altLang="en-US" smtClean="0"/>
              <a:t>，先后插入顺序为：</a:t>
            </a:r>
            <a:r>
              <a:rPr lang="en-US" altLang="zh-CN" smtClean="0"/>
              <a:t>value1</a:t>
            </a:r>
            <a:r>
              <a:rPr lang="zh-CN" altLang="en-US" smtClean="0"/>
              <a:t>、</a:t>
            </a:r>
            <a:r>
              <a:rPr lang="en-US" altLang="zh-CN" smtClean="0"/>
              <a:t>value2</a:t>
            </a:r>
            <a:r>
              <a:rPr lang="zh-CN" altLang="en-US" smtClean="0"/>
              <a:t>、</a:t>
            </a:r>
            <a:r>
              <a:rPr lang="en-US" altLang="zh-CN" smtClean="0"/>
              <a:t>……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03648" y="5445224"/>
          <a:ext cx="609599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50851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LPUSH</a:t>
            </a:r>
            <a:endParaRPr lang="zh-CN" altLang="en-US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cxnSp>
        <p:nvCxnSpPr>
          <p:cNvPr id="16" name="直接箭头连接符 15"/>
          <p:cNvCxnSpPr>
            <a:stCxn id="14" idx="2"/>
          </p:cNvCxnSpPr>
          <p:nvPr/>
        </p:nvCxnSpPr>
        <p:spPr>
          <a:xfrm>
            <a:off x="647564" y="5454516"/>
            <a:ext cx="684076" cy="134724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63880" y="50131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RPUSH</a:t>
            </a:r>
            <a:endParaRPr lang="zh-CN" altLang="en-US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>
            <a:stCxn id="17" idx="2"/>
          </p:cNvCxnSpPr>
          <p:nvPr/>
        </p:nvCxnSpPr>
        <p:spPr>
          <a:xfrm flipH="1">
            <a:off x="7668344" y="5382508"/>
            <a:ext cx="935596" cy="206732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zh-CN" altLang="en-US" smtClean="0"/>
              <a:t>例：</a:t>
            </a:r>
            <a:r>
              <a:rPr lang="en-US" altLang="zh-CN" smtClean="0"/>
              <a:t>character</a:t>
            </a:r>
            <a:r>
              <a:rPr lang="zh-CN" altLang="en-US" smtClean="0"/>
              <a:t>里存放的</a:t>
            </a:r>
            <a:r>
              <a:rPr lang="en-US" altLang="zh-CN" smtClean="0"/>
              <a:t>value</a:t>
            </a:r>
            <a:r>
              <a:rPr lang="zh-CN" altLang="en-US" smtClean="0"/>
              <a:t>是怎样排列的？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可以看到</a:t>
            </a:r>
            <a:r>
              <a:rPr lang="en-US" altLang="zh-CN" smtClean="0"/>
              <a:t>lpush</a:t>
            </a:r>
            <a:r>
              <a:rPr lang="zh-CN" altLang="en-US" smtClean="0"/>
              <a:t>与</a:t>
            </a:r>
            <a:r>
              <a:rPr lang="en-US" altLang="zh-CN" smtClean="0"/>
              <a:t>rpush</a:t>
            </a:r>
            <a:r>
              <a:rPr lang="zh-CN" altLang="en-US" smtClean="0"/>
              <a:t>返回的数字为当前列表的长度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目前</a:t>
            </a:r>
            <a:r>
              <a:rPr lang="en-US" altLang="zh-CN" smtClean="0"/>
              <a:t>character</a:t>
            </a:r>
            <a:r>
              <a:rPr lang="zh-CN" altLang="en-US" smtClean="0"/>
              <a:t>的内容为：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6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517931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347864" y="5085184"/>
          <a:ext cx="135466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347864" y="5589240"/>
          <a:ext cx="198925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4586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47864" y="6093296"/>
          <a:ext cx="270933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347864" y="4581128"/>
          <a:ext cx="677333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116024"/>
          </a:xfrm>
        </p:spPr>
        <p:txBody>
          <a:bodyPr/>
          <a:lstStyle/>
          <a:p>
            <a:r>
              <a:rPr lang="en-US" altLang="zh-CN" smtClean="0"/>
              <a:t>LRANGE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LRANGE key start end</a:t>
            </a:r>
          </a:p>
          <a:p>
            <a:pPr lvl="1" indent="0"/>
            <a:r>
              <a:rPr lang="zh-CN" altLang="en-US" smtClean="0"/>
              <a:t>获取列表指定区间内的元素，区间从</a:t>
            </a:r>
            <a:r>
              <a:rPr lang="en-US" altLang="zh-CN" smtClean="0"/>
              <a:t>start</a:t>
            </a:r>
            <a:r>
              <a:rPr lang="zh-CN" altLang="en-US" smtClean="0"/>
              <a:t>开始，到</a:t>
            </a:r>
            <a:r>
              <a:rPr lang="en-US" altLang="zh-CN" smtClean="0"/>
              <a:t>end</a:t>
            </a:r>
            <a:r>
              <a:rPr lang="zh-CN" altLang="en-US" smtClean="0"/>
              <a:t>结束，</a:t>
            </a:r>
            <a:r>
              <a:rPr lang="zh-CN" altLang="zh-CN" smtClean="0"/>
              <a:t>左数从</a:t>
            </a:r>
            <a:r>
              <a:rPr lang="en-US" altLang="zh-CN" smtClean="0"/>
              <a:t>0</a:t>
            </a:r>
            <a:r>
              <a:rPr lang="zh-CN" altLang="zh-CN" smtClean="0"/>
              <a:t>开始</a:t>
            </a:r>
            <a:r>
              <a:rPr lang="en-US" altLang="zh-CN" smtClean="0"/>
              <a:t>,</a:t>
            </a:r>
            <a:r>
              <a:rPr lang="zh-CN" altLang="zh-CN" smtClean="0"/>
              <a:t>右数从</a:t>
            </a:r>
            <a:r>
              <a:rPr lang="en-US" altLang="zh-CN" smtClean="0"/>
              <a:t>-1</a:t>
            </a:r>
            <a:r>
              <a:rPr lang="zh-CN" altLang="zh-CN" smtClean="0"/>
              <a:t>开始</a:t>
            </a:r>
            <a:endParaRPr lang="en-US" altLang="zh-CN" smtClean="0"/>
          </a:p>
          <a:p>
            <a:pPr lvl="1" indent="0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87624" y="3645024"/>
          <a:ext cx="3456385" cy="1706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1277"/>
                <a:gridCol w="691277"/>
                <a:gridCol w="691277"/>
                <a:gridCol w="691277"/>
                <a:gridCol w="691277"/>
              </a:tblGrid>
              <a:tr h="69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algn="ctr"/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3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-4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2568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：获取</a:t>
            </a:r>
            <a:r>
              <a:rPr lang="en-US" altLang="zh-CN" smtClean="0"/>
              <a:t>character</a:t>
            </a:r>
            <a:r>
              <a:rPr lang="zh-CN" altLang="en-US" smtClean="0"/>
              <a:t>列表的内容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可以看到跟我们刚才列出的内容一致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问：由于刚刚已经知道</a:t>
            </a:r>
            <a:r>
              <a:rPr lang="en-US" altLang="zh-CN" smtClean="0"/>
              <a:t>character</a:t>
            </a:r>
            <a:r>
              <a:rPr lang="zh-CN" altLang="en-US" smtClean="0"/>
              <a:t>列表的长度，所以们可以指定其实位置是从</a:t>
            </a:r>
            <a:r>
              <a:rPr lang="en-US" altLang="zh-CN" smtClean="0"/>
              <a:t>0</a:t>
            </a:r>
            <a:r>
              <a:rPr lang="zh-CN" altLang="en-US" smtClean="0"/>
              <a:t>到</a:t>
            </a:r>
            <a:r>
              <a:rPr lang="en-US" altLang="zh-CN" smtClean="0"/>
              <a:t>3</a:t>
            </a:r>
            <a:r>
              <a:rPr lang="zh-CN" altLang="en-US" smtClean="0"/>
              <a:t>，如果不知道</a:t>
            </a:r>
            <a:r>
              <a:rPr lang="en-US" altLang="zh-CN" smtClean="0"/>
              <a:t>character</a:t>
            </a:r>
            <a:r>
              <a:rPr lang="zh-CN" altLang="en-US" smtClean="0"/>
              <a:t>的长度该怎样查询</a:t>
            </a:r>
            <a:r>
              <a:rPr lang="en-US" altLang="zh-CN" smtClean="0"/>
              <a:t>character</a:t>
            </a:r>
            <a:r>
              <a:rPr lang="zh-CN" altLang="en-US" smtClean="0"/>
              <a:t>的全部内容呢？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答：由于从右数是从</a:t>
            </a:r>
            <a:r>
              <a:rPr lang="en-US" altLang="zh-CN" smtClean="0"/>
              <a:t>-1</a:t>
            </a:r>
            <a:r>
              <a:rPr lang="zh-CN" altLang="en-US" smtClean="0"/>
              <a:t>开始，因此可以使用</a:t>
            </a:r>
            <a:r>
              <a:rPr lang="en-US" altLang="zh-CN" smtClean="0"/>
              <a:t>lrange character 0 -1</a:t>
            </a:r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这种方法适用于不知道列表长度情况下获取列表的全部内容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8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59631" y="1700808"/>
            <a:ext cx="657244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03648" y="4509120"/>
            <a:ext cx="689219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676456" cy="2520280"/>
          </a:xfrm>
        </p:spPr>
        <p:txBody>
          <a:bodyPr>
            <a:normAutofit/>
          </a:bodyPr>
          <a:lstStyle/>
          <a:p>
            <a:r>
              <a:rPr lang="en-US" altLang="zh-CN" cap="all" smtClean="0"/>
              <a:t>LPOP/RPOP</a:t>
            </a:r>
            <a:r>
              <a:rPr lang="zh-CN" altLang="en-US" cap="all" smtClean="0"/>
              <a:t>命令</a:t>
            </a:r>
            <a:endParaRPr lang="en-US" altLang="zh-CN" cap="all" smtClean="0"/>
          </a:p>
          <a:p>
            <a:pPr lvl="1"/>
            <a:r>
              <a:rPr lang="en-US" altLang="zh-CN" smtClean="0"/>
              <a:t>LPOP/RPOP key</a:t>
            </a:r>
          </a:p>
          <a:p>
            <a:pPr lvl="1" indent="0"/>
            <a:r>
              <a:rPr lang="en-US" altLang="zh-CN" smtClean="0"/>
              <a:t>LPOP/RPOP</a:t>
            </a:r>
            <a:r>
              <a:rPr lang="zh-CN" altLang="en-US" smtClean="0"/>
              <a:t>命令用于返回列表</a:t>
            </a:r>
            <a:r>
              <a:rPr lang="en-US" altLang="zh-CN" smtClean="0"/>
              <a:t>key</a:t>
            </a:r>
            <a:r>
              <a:rPr lang="zh-CN" altLang="en-US" smtClean="0"/>
              <a:t>的头</a:t>
            </a:r>
            <a:r>
              <a:rPr lang="en-US" altLang="zh-CN" smtClean="0"/>
              <a:t>/</a:t>
            </a:r>
            <a:r>
              <a:rPr lang="zh-CN" altLang="en-US" smtClean="0"/>
              <a:t>尾元素，同时把这个头</a:t>
            </a:r>
            <a:r>
              <a:rPr lang="en-US" altLang="zh-CN" smtClean="0"/>
              <a:t>/</a:t>
            </a:r>
            <a:r>
              <a:rPr lang="zh-CN" altLang="en-US" smtClean="0"/>
              <a:t>尾元素删除</a:t>
            </a:r>
            <a:r>
              <a:rPr lang="en-US" altLang="zh-CN" baseline="30000" smtClean="0"/>
              <a:t>1</a:t>
            </a:r>
            <a:endParaRPr lang="zh-CN" altLang="en-US" smtClean="0"/>
          </a:p>
          <a:p>
            <a:pPr lvl="1" indent="0"/>
            <a:r>
              <a:rPr lang="zh-CN" altLang="en-US" smtClean="0"/>
              <a:t>返回值：返回列表的头</a:t>
            </a:r>
            <a:r>
              <a:rPr lang="en-US" altLang="zh-CN" smtClean="0"/>
              <a:t>/</a:t>
            </a:r>
            <a:r>
              <a:rPr lang="zh-CN" altLang="en-US" smtClean="0"/>
              <a:t>尾元素。如果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不存在，则将会返回</a:t>
            </a:r>
            <a:r>
              <a:rPr lang="en-US" altLang="zh-CN" smtClean="0"/>
              <a:t>nil</a:t>
            </a:r>
          </a:p>
          <a:p>
            <a:pPr lvl="1" indent="0"/>
            <a:endParaRPr lang="en-US" altLang="zh-CN" smtClean="0"/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8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491881" y="3365117"/>
            <a:ext cx="5652120" cy="349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51520" y="5373216"/>
          <a:ext cx="270933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339752" y="46531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RPOP</a:t>
            </a:r>
            <a:endParaRPr lang="zh-CN" altLang="en-US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2699792" y="5085184"/>
            <a:ext cx="0" cy="504056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45811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LPOP</a:t>
            </a:r>
            <a:endParaRPr lang="zh-CN" altLang="en-US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611560" y="5013176"/>
            <a:ext cx="0" cy="504056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5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cap="all" smtClean="0"/>
              <a:t> LREM</a:t>
            </a:r>
            <a:r>
              <a:rPr lang="zh-CN" altLang="en-US" cap="all" smtClean="0"/>
              <a:t>命令</a:t>
            </a:r>
            <a:endParaRPr lang="en-US" altLang="zh-CN" cap="all" smtClean="0"/>
          </a:p>
          <a:p>
            <a:pPr lvl="1"/>
            <a:r>
              <a:rPr lang="en-US" altLang="zh-CN" cap="all" smtClean="0"/>
              <a:t>LREM key count value</a:t>
            </a:r>
          </a:p>
          <a:p>
            <a:pPr lvl="1"/>
            <a:r>
              <a:rPr lang="zh-CN" altLang="en-US" smtClean="0"/>
              <a:t>删除指定</a:t>
            </a:r>
            <a:r>
              <a:rPr lang="en-US" altLang="zh-CN" cap="all" smtClean="0"/>
              <a:t>count</a:t>
            </a:r>
            <a:r>
              <a:rPr lang="zh-CN" altLang="en-US" smtClean="0"/>
              <a:t>个数的</a:t>
            </a:r>
            <a:r>
              <a:rPr lang="en-US" altLang="zh-CN" cap="all" smtClean="0"/>
              <a:t>value</a:t>
            </a:r>
            <a:r>
              <a:rPr lang="zh-CN" altLang="en-US" smtClean="0"/>
              <a:t>元素</a:t>
            </a:r>
            <a:endParaRPr lang="en-US" altLang="zh-CN" smtClean="0"/>
          </a:p>
          <a:p>
            <a:pPr lvl="2"/>
            <a:r>
              <a:rPr lang="zh-CN" altLang="en-US" smtClean="0"/>
              <a:t>当</a:t>
            </a:r>
            <a:r>
              <a:rPr lang="en-US" altLang="zh-CN" smtClean="0"/>
              <a:t>count=0</a:t>
            </a:r>
            <a:r>
              <a:rPr lang="zh-CN" altLang="en-US" smtClean="0"/>
              <a:t>时，表示删除列表</a:t>
            </a:r>
            <a:r>
              <a:rPr lang="en-US" altLang="zh-CN" smtClean="0"/>
              <a:t>key</a:t>
            </a:r>
            <a:r>
              <a:rPr lang="zh-CN" altLang="en-US" smtClean="0"/>
              <a:t>中</a:t>
            </a:r>
            <a:r>
              <a:rPr lang="zh-CN" altLang="en-US" smtClean="0">
                <a:solidFill>
                  <a:srgbClr val="FF0000"/>
                </a:solidFill>
              </a:rPr>
              <a:t>所有</a:t>
            </a:r>
            <a:r>
              <a:rPr lang="zh-CN" altLang="en-US" smtClean="0"/>
              <a:t>与</a:t>
            </a:r>
            <a:r>
              <a:rPr lang="en-US" altLang="zh-CN" smtClean="0"/>
              <a:t>value</a:t>
            </a:r>
            <a:r>
              <a:rPr lang="zh-CN" altLang="en-US" smtClean="0"/>
              <a:t>相等的元素</a:t>
            </a:r>
            <a:r>
              <a:rPr lang="en-US" altLang="zh-CN" baseline="30000" smtClean="0"/>
              <a:t>2</a:t>
            </a:r>
            <a:endParaRPr lang="zh-CN" altLang="en-US" smtClean="0"/>
          </a:p>
          <a:p>
            <a:pPr lvl="2"/>
            <a:r>
              <a:rPr lang="zh-CN" altLang="en-US" smtClean="0"/>
              <a:t>当</a:t>
            </a:r>
            <a:r>
              <a:rPr lang="en-US" altLang="zh-CN" smtClean="0"/>
              <a:t>count&gt;0</a:t>
            </a:r>
            <a:r>
              <a:rPr lang="zh-CN" altLang="en-US" smtClean="0"/>
              <a:t>时，表示从列表</a:t>
            </a:r>
            <a:r>
              <a:rPr lang="en-US" altLang="zh-CN" smtClean="0"/>
              <a:t>key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表头</a:t>
            </a:r>
            <a:r>
              <a:rPr lang="zh-CN" altLang="en-US" smtClean="0"/>
              <a:t>开始向表尾搜索，删除与</a:t>
            </a:r>
            <a:r>
              <a:rPr lang="en-US" altLang="zh-CN" smtClean="0"/>
              <a:t>value</a:t>
            </a:r>
            <a:r>
              <a:rPr lang="zh-CN" altLang="en-US" smtClean="0"/>
              <a:t>相等的元素，删除的数量为</a:t>
            </a:r>
            <a:r>
              <a:rPr lang="en-US" altLang="zh-CN" smtClean="0"/>
              <a:t>count</a:t>
            </a:r>
            <a:r>
              <a:rPr lang="zh-CN" altLang="en-US" smtClean="0"/>
              <a:t>个</a:t>
            </a:r>
          </a:p>
          <a:p>
            <a:pPr lvl="2"/>
            <a:r>
              <a:rPr lang="zh-CN" altLang="en-US" smtClean="0"/>
              <a:t>当</a:t>
            </a:r>
            <a:r>
              <a:rPr lang="en-US" altLang="zh-CN" smtClean="0"/>
              <a:t>count&lt;0</a:t>
            </a:r>
            <a:r>
              <a:rPr lang="zh-CN" altLang="en-US" smtClean="0"/>
              <a:t>时，表示从列表</a:t>
            </a:r>
            <a:r>
              <a:rPr lang="en-US" altLang="zh-CN" smtClean="0"/>
              <a:t>key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表尾</a:t>
            </a:r>
            <a:r>
              <a:rPr lang="zh-CN" altLang="en-US" smtClean="0"/>
              <a:t>开始向表头搜索，删除与</a:t>
            </a:r>
            <a:r>
              <a:rPr lang="en-US" altLang="zh-CN" smtClean="0"/>
              <a:t>value</a:t>
            </a:r>
            <a:r>
              <a:rPr lang="zh-CN" altLang="en-US" smtClean="0"/>
              <a:t>相等的元素，删除的数量为</a:t>
            </a:r>
            <a:r>
              <a:rPr lang="en-US" altLang="zh-CN" smtClean="0"/>
              <a:t>count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绝对值</a:t>
            </a:r>
            <a:r>
              <a:rPr lang="zh-CN" altLang="en-US" smtClean="0"/>
              <a:t>个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2062</Words>
  <Application>Microsoft Office PowerPoint</Application>
  <PresentationFormat>全屏显示(4:3)</PresentationFormat>
  <Paragraphs>405</Paragraphs>
  <Slides>38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聚合</vt:lpstr>
      <vt:lpstr>3.3 Redis数据类型及操作</vt:lpstr>
      <vt:lpstr>3.3 Redis数据类型及操作</vt:lpstr>
      <vt:lpstr>3.3.3 LIST（列表）</vt:lpstr>
      <vt:lpstr>3.3.3 LIST（列表）</vt:lpstr>
      <vt:lpstr>3.3.3 LIST（列表）</vt:lpstr>
      <vt:lpstr>3.3.3 LIST（列表）</vt:lpstr>
      <vt:lpstr>3.3.3 LIST（列表）</vt:lpstr>
      <vt:lpstr>3.3.3 LIST（列表）</vt:lpstr>
      <vt:lpstr>3.3.3 LIST（列表）</vt:lpstr>
      <vt:lpstr>PowerPoint 演示文稿</vt:lpstr>
      <vt:lpstr>3.3.3 LIST（列表）</vt:lpstr>
      <vt:lpstr>PowerPoint 演示文稿</vt:lpstr>
      <vt:lpstr>3.3.3 LIST（列表）</vt:lpstr>
      <vt:lpstr>3.3.3 LIST（列表）</vt:lpstr>
      <vt:lpstr>3.3.3 LIST（列表）</vt:lpstr>
      <vt:lpstr>3.3.3 LIST（列表）</vt:lpstr>
      <vt:lpstr>PowerPoint 演示文稿</vt:lpstr>
      <vt:lpstr>3.3.3 LIST（列表）</vt:lpstr>
      <vt:lpstr>3.3.3 LIST（列表）</vt:lpstr>
      <vt:lpstr>3.3.3 LIST（列表）</vt:lpstr>
      <vt:lpstr>3.3.3 LIST（列表）</vt:lpstr>
      <vt:lpstr>PowerPoint 演示文稿</vt:lpstr>
      <vt:lpstr>3.3.3 LIST（列表）</vt:lpstr>
      <vt:lpstr>3.3 Redis数据类型及操作</vt:lpstr>
      <vt:lpstr>3.3.4 SET（无序集合）</vt:lpstr>
      <vt:lpstr>3.3.4 SET（无序集合）</vt:lpstr>
      <vt:lpstr>3.3.4 SET（无序集合）</vt:lpstr>
      <vt:lpstr>3.3.4 SET（无序集合）</vt:lpstr>
      <vt:lpstr>3.3.4 SET（无序集合）</vt:lpstr>
      <vt:lpstr>3.3.4 SET（无序集合）</vt:lpstr>
      <vt:lpstr>3.3.4 SET（无序集合）</vt:lpstr>
      <vt:lpstr>3.3.4 SET（无序集合）</vt:lpstr>
      <vt:lpstr>3.3.4 SET（无序集合）</vt:lpstr>
      <vt:lpstr>3.3.4 SET（无序集合）</vt:lpstr>
      <vt:lpstr>3.3.4 SET（无序集合）</vt:lpstr>
      <vt:lpstr>PowerPoint 演示文稿</vt:lpstr>
      <vt:lpstr>3.3.4 SET（无序集合）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微软用户</cp:lastModifiedBy>
  <cp:revision>90</cp:revision>
  <dcterms:created xsi:type="dcterms:W3CDTF">2021-01-11T06:40:00Z</dcterms:created>
  <dcterms:modified xsi:type="dcterms:W3CDTF">2022-03-08T00:55:03Z</dcterms:modified>
</cp:coreProperties>
</file>