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8" r:id="rId4"/>
    <p:sldId id="329" r:id="rId5"/>
    <p:sldId id="331" r:id="rId6"/>
    <p:sldId id="332" r:id="rId7"/>
    <p:sldId id="334" r:id="rId8"/>
    <p:sldId id="335" r:id="rId9"/>
    <p:sldId id="330" r:id="rId10"/>
    <p:sldId id="336" r:id="rId11"/>
    <p:sldId id="333" r:id="rId12"/>
    <p:sldId id="338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60" r:id="rId21"/>
    <p:sldId id="359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0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6" autoAdjust="0"/>
    <p:restoredTop sz="9706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425B-B3B9-4DAB-B0DC-6255505EC1C9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CBF4-077F-4671-9061-A72219D39F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5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smtClean="0">
                <a:solidFill>
                  <a:srgbClr val="C00000"/>
                </a:solidFill>
              </a:rPr>
              <a:t>3.3 Redis</a:t>
            </a:r>
            <a:r>
              <a:rPr lang="zh-CN" altLang="en-US" sz="4000" smtClean="0">
                <a:solidFill>
                  <a:srgbClr val="C00000"/>
                </a:solidFill>
              </a:rPr>
              <a:t>数据类型及操作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ZREVRANK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ZREVRANK key member</a:t>
            </a:r>
          </a:p>
          <a:p>
            <a:pPr lvl="1" indent="0"/>
            <a:r>
              <a:rPr lang="en-US" altLang="zh-CN" smtClean="0"/>
              <a:t>ZREVRANK</a:t>
            </a:r>
            <a:r>
              <a:rPr lang="zh-CN" altLang="en-US" smtClean="0"/>
              <a:t>命令用于返回有序集合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r>
              <a:rPr lang="en-US" altLang="zh-CN" smtClean="0"/>
              <a:t>member</a:t>
            </a:r>
            <a:r>
              <a:rPr lang="zh-CN" altLang="en-US" smtClean="0"/>
              <a:t>元素的排名，其中，有序集合元素按照</a:t>
            </a:r>
            <a:r>
              <a:rPr lang="en-US" altLang="zh-CN" smtClean="0"/>
              <a:t>score</a:t>
            </a:r>
            <a:r>
              <a:rPr lang="zh-CN" altLang="en-US" smtClean="0"/>
              <a:t>值从大到小的顺序排序，排名以</a:t>
            </a:r>
            <a:r>
              <a:rPr lang="en-US" altLang="zh-CN" smtClean="0"/>
              <a:t>0</a:t>
            </a:r>
            <a:r>
              <a:rPr lang="zh-CN" altLang="en-US" smtClean="0"/>
              <a:t>为底</a:t>
            </a:r>
            <a:endParaRPr lang="en-US" altLang="zh-CN" smtClean="0"/>
          </a:p>
          <a:p>
            <a:pPr lvl="2" indent="0"/>
            <a:r>
              <a:rPr lang="zh-CN" altLang="en-US" smtClean="0"/>
              <a:t>例：查询</a:t>
            </a:r>
            <a:r>
              <a:rPr lang="en-US" altLang="zh-CN" smtClean="0"/>
              <a:t>class</a:t>
            </a:r>
            <a:r>
              <a:rPr lang="zh-CN" altLang="en-US" smtClean="0"/>
              <a:t>中</a:t>
            </a:r>
            <a:r>
              <a:rPr lang="en-US" altLang="zh-CN" smtClean="0"/>
              <a:t>lily</a:t>
            </a:r>
            <a:r>
              <a:rPr lang="zh-CN" altLang="en-US" smtClean="0"/>
              <a:t>、 </a:t>
            </a:r>
            <a:r>
              <a:rPr lang="en-US" altLang="zh-CN" smtClean="0"/>
              <a:t>poly</a:t>
            </a:r>
            <a:r>
              <a:rPr lang="zh-CN" altLang="en-US" smtClean="0"/>
              <a:t>、</a:t>
            </a:r>
            <a:r>
              <a:rPr lang="en-US" altLang="zh-CN" smtClean="0"/>
              <a:t>lilei</a:t>
            </a:r>
            <a:r>
              <a:rPr lang="zh-CN" altLang="en-US" smtClean="0"/>
              <a:t>所在的名次，</a:t>
            </a:r>
            <a:r>
              <a:rPr lang="en-US" altLang="zh-CN" smtClean="0"/>
              <a:t>class</a:t>
            </a:r>
            <a:r>
              <a:rPr lang="zh-CN" altLang="en-US" smtClean="0"/>
              <a:t>按分数降序排列</a:t>
            </a:r>
            <a:endParaRPr lang="en-US" altLang="zh-CN" smtClean="0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87624" y="4581128"/>
            <a:ext cx="662829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87624" y="4005064"/>
            <a:ext cx="77184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smtClean="0"/>
              <a:t>ZREMRANGEBYSCORE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ZREMRANGEBYSCORE key min max</a:t>
            </a:r>
          </a:p>
          <a:p>
            <a:pPr lvl="1" indent="0"/>
            <a:r>
              <a:rPr lang="zh-CN" altLang="en-US" smtClean="0"/>
              <a:t>删除有序集合</a:t>
            </a:r>
            <a:r>
              <a:rPr lang="en-US" altLang="zh-CN" smtClean="0"/>
              <a:t>key</a:t>
            </a:r>
            <a:r>
              <a:rPr lang="zh-CN" altLang="en-US" smtClean="0"/>
              <a:t>中，所有</a:t>
            </a:r>
            <a:r>
              <a:rPr lang="en-US" altLang="zh-CN" smtClean="0"/>
              <a:t>score</a:t>
            </a:r>
            <a:r>
              <a:rPr lang="zh-CN" altLang="en-US" smtClean="0"/>
              <a:t>值介于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之间（包含等于</a:t>
            </a:r>
            <a:r>
              <a:rPr lang="en-US" altLang="zh-CN" smtClean="0"/>
              <a:t>min</a:t>
            </a:r>
            <a:r>
              <a:rPr lang="zh-CN" altLang="en-US" smtClean="0"/>
              <a:t>或</a:t>
            </a:r>
            <a:r>
              <a:rPr lang="en-US" altLang="zh-CN" smtClean="0"/>
              <a:t>max</a:t>
            </a:r>
            <a:r>
              <a:rPr lang="zh-CN" altLang="en-US" smtClean="0"/>
              <a:t>）的元素，返回被删除元素的数量</a:t>
            </a:r>
            <a:endParaRPr lang="en-US" altLang="zh-CN" smtClean="0"/>
          </a:p>
          <a:p>
            <a:pPr lvl="1" indent="0"/>
            <a:r>
              <a:rPr lang="zh-CN" altLang="en-US" smtClean="0"/>
              <a:t>例：删除集合</a:t>
            </a:r>
            <a:r>
              <a:rPr lang="en-US" altLang="zh-CN" smtClean="0"/>
              <a:t>class</a:t>
            </a:r>
            <a:r>
              <a:rPr lang="zh-CN" altLang="en-US" smtClean="0"/>
              <a:t>中所有分数范围在</a:t>
            </a:r>
            <a:r>
              <a:rPr lang="en-US" altLang="zh-CN" smtClean="0"/>
              <a:t>[10</a:t>
            </a:r>
            <a:r>
              <a:rPr lang="zh-CN" altLang="en-US" smtClean="0"/>
              <a:t>，</a:t>
            </a:r>
            <a:r>
              <a:rPr lang="en-US" altLang="zh-CN" smtClean="0"/>
              <a:t>15]</a:t>
            </a:r>
            <a:r>
              <a:rPr lang="zh-CN" altLang="en-US" smtClean="0"/>
              <a:t>的元素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259632" y="3593637"/>
            <a:ext cx="6264696" cy="32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smtClean="0"/>
              <a:t>ZREMRANGEBYRANK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ZREMRANGEBYRANK key start stop </a:t>
            </a:r>
          </a:p>
          <a:p>
            <a:pPr lvl="1" indent="0"/>
            <a:r>
              <a:rPr lang="zh-CN" altLang="en-US" smtClean="0"/>
              <a:t>删除有序集合</a:t>
            </a:r>
            <a:r>
              <a:rPr lang="en-US" altLang="zh-CN" smtClean="0"/>
              <a:t>key</a:t>
            </a:r>
            <a:r>
              <a:rPr lang="zh-CN" altLang="en-US" smtClean="0"/>
              <a:t>在指定排名（</a:t>
            </a:r>
            <a:r>
              <a:rPr lang="en-US" altLang="zh-CN" smtClean="0"/>
              <a:t>rank</a:t>
            </a:r>
            <a:r>
              <a:rPr lang="zh-CN" altLang="en-US" smtClean="0"/>
              <a:t>）区间内的所有元素。区间范围由下标参数</a:t>
            </a:r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stop</a:t>
            </a:r>
            <a:r>
              <a:rPr lang="zh-CN" altLang="en-US" smtClean="0"/>
              <a:t>给出，包含</a:t>
            </a:r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stop</a:t>
            </a:r>
            <a:r>
              <a:rPr lang="zh-CN" altLang="en-US" smtClean="0"/>
              <a:t>在内。返回被删除元素的数量</a:t>
            </a:r>
            <a:endParaRPr lang="en-US" altLang="zh-CN" smtClean="0"/>
          </a:p>
          <a:p>
            <a:pPr lvl="1" indent="0"/>
            <a:r>
              <a:rPr lang="zh-CN" altLang="en-US" smtClean="0"/>
              <a:t>例：删除集合</a:t>
            </a:r>
            <a:r>
              <a:rPr lang="en-US" altLang="zh-CN" smtClean="0"/>
              <a:t>class</a:t>
            </a:r>
            <a:r>
              <a:rPr lang="zh-CN" altLang="en-US" smtClean="0"/>
              <a:t>中的第一名和第二名，</a:t>
            </a:r>
            <a:r>
              <a:rPr lang="en-US" altLang="zh-CN" smtClean="0"/>
              <a:t>class</a:t>
            </a:r>
            <a:r>
              <a:rPr lang="zh-CN" altLang="en-US" smtClean="0"/>
              <a:t>按分数升序排列</a:t>
            </a:r>
            <a:endParaRPr lang="en-US" altLang="zh-CN" smtClean="0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547664" y="3573016"/>
            <a:ext cx="6052553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ZREM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ZREM key member [member ...]</a:t>
            </a:r>
          </a:p>
          <a:p>
            <a:pPr lvl="1" indent="0"/>
            <a:r>
              <a:rPr lang="en-US" altLang="zh-CN" smtClean="0"/>
              <a:t>ZREM</a:t>
            </a:r>
            <a:r>
              <a:rPr lang="zh-CN" altLang="en-US" smtClean="0"/>
              <a:t>命令用于删除有序集合</a:t>
            </a:r>
            <a:r>
              <a:rPr lang="en-US" altLang="zh-CN" smtClean="0"/>
              <a:t>key</a:t>
            </a:r>
            <a:r>
              <a:rPr lang="zh-CN" altLang="en-US" smtClean="0"/>
              <a:t>中的一个或多个元素，不存在的元素会被忽略，返回被删除元素的数量，不包括被忽略的元素</a:t>
            </a:r>
            <a:endParaRPr lang="en-US" altLang="zh-CN" smtClean="0"/>
          </a:p>
          <a:p>
            <a:pPr lvl="2" indent="0"/>
            <a:r>
              <a:rPr lang="zh-CN" altLang="en-US" smtClean="0"/>
              <a:t>例：删除集合</a:t>
            </a:r>
            <a:r>
              <a:rPr lang="en-US" altLang="zh-CN" smtClean="0"/>
              <a:t>class</a:t>
            </a:r>
            <a:r>
              <a:rPr lang="zh-CN" altLang="en-US" smtClean="0"/>
              <a:t>中的</a:t>
            </a:r>
            <a:r>
              <a:rPr lang="en-US" altLang="zh-CN" smtClean="0"/>
              <a:t>lucy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331640" y="3861048"/>
            <a:ext cx="717972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ZCARD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ZCARD key</a:t>
            </a:r>
          </a:p>
          <a:p>
            <a:pPr lvl="1"/>
            <a:r>
              <a:rPr lang="zh-CN" altLang="en-US" smtClean="0"/>
              <a:t>获取有序集合</a:t>
            </a:r>
            <a:r>
              <a:rPr lang="en-US" altLang="zh-CN" smtClean="0"/>
              <a:t>key</a:t>
            </a:r>
            <a:r>
              <a:rPr lang="zh-CN" altLang="en-US" smtClean="0"/>
              <a:t>中的元素数量</a:t>
            </a:r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827584" y="3068960"/>
            <a:ext cx="804665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ZCOUNT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ZCOUNT key min max </a:t>
            </a:r>
          </a:p>
          <a:p>
            <a:pPr lvl="1"/>
            <a:r>
              <a:rPr lang="zh-CN" altLang="en-US" smtClean="0"/>
              <a:t>获取有序集合</a:t>
            </a:r>
            <a:r>
              <a:rPr lang="en-US" altLang="zh-CN" smtClean="0"/>
              <a:t>key</a:t>
            </a:r>
            <a:r>
              <a:rPr lang="zh-CN" altLang="en-US" smtClean="0"/>
              <a:t>中，</a:t>
            </a:r>
            <a:r>
              <a:rPr lang="en-US" altLang="zh-CN" smtClean="0"/>
              <a:t>score</a:t>
            </a:r>
            <a:r>
              <a:rPr lang="zh-CN" altLang="en-US" smtClean="0"/>
              <a:t>值在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之间（默认包含</a:t>
            </a:r>
            <a:r>
              <a:rPr lang="en-US" altLang="zh-CN" smtClean="0"/>
              <a:t>score</a:t>
            </a:r>
          </a:p>
          <a:p>
            <a:pPr lvl="1"/>
            <a:r>
              <a:rPr lang="zh-CN" altLang="en-US" smtClean="0"/>
              <a:t>值等于</a:t>
            </a:r>
            <a:r>
              <a:rPr lang="en-US" altLang="zh-CN" smtClean="0"/>
              <a:t>min</a:t>
            </a:r>
            <a:r>
              <a:rPr lang="zh-CN" altLang="en-US" smtClean="0"/>
              <a:t>或</a:t>
            </a:r>
            <a:r>
              <a:rPr lang="en-US" altLang="zh-CN" smtClean="0"/>
              <a:t>max</a:t>
            </a:r>
            <a:r>
              <a:rPr lang="zh-CN" altLang="en-US" smtClean="0"/>
              <a:t>）的元素数量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lum contrast="69000"/>
          </a:blip>
          <a:srcRect/>
          <a:stretch>
            <a:fillRect/>
          </a:stretch>
        </p:blipFill>
        <p:spPr bwMode="auto">
          <a:xfrm>
            <a:off x="1043608" y="3429000"/>
            <a:ext cx="762834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ZINTERSTORE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ZINTERSTORE destination numkeys key [key ...] [WEIGHTS weight [weight ...]] [AGGREGATE SUM | MIN | MAX]</a:t>
            </a:r>
          </a:p>
          <a:p>
            <a:pPr lvl="1"/>
            <a:r>
              <a:rPr lang="zh-CN" altLang="en-US" smtClean="0"/>
              <a:t>计算给定的一个或多个有序集合</a:t>
            </a:r>
            <a:r>
              <a:rPr lang="en-US" altLang="zh-CN" smtClean="0"/>
              <a:t>key</a:t>
            </a:r>
            <a:r>
              <a:rPr lang="zh-CN" altLang="en-US" smtClean="0"/>
              <a:t>的交集，其中给定</a:t>
            </a:r>
            <a:r>
              <a:rPr lang="en-US" altLang="zh-CN" smtClean="0"/>
              <a:t>key</a:t>
            </a:r>
            <a:r>
              <a:rPr lang="zh-CN" altLang="en-US" smtClean="0"/>
              <a:t>的数量必须和</a:t>
            </a:r>
            <a:r>
              <a:rPr lang="en-US" altLang="zh-CN" smtClean="0"/>
              <a:t>numkeys</a:t>
            </a:r>
            <a:r>
              <a:rPr lang="zh-CN" altLang="en-US" smtClean="0"/>
              <a:t>相等，并将该交集存储到</a:t>
            </a:r>
            <a:r>
              <a:rPr lang="en-US" altLang="zh-CN" smtClean="0"/>
              <a:t>destination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[WEIGHTS weight [weight ...]]</a:t>
            </a:r>
            <a:r>
              <a:rPr lang="zh-CN" altLang="en-US" smtClean="0"/>
              <a:t>表示权重，先将</a:t>
            </a:r>
            <a:r>
              <a:rPr lang="en-US" altLang="zh-CN" smtClean="0"/>
              <a:t>key</a:t>
            </a:r>
            <a:r>
              <a:rPr lang="zh-CN" altLang="en-US" smtClean="0"/>
              <a:t>的各个元素分数与相应集合的权重相乘，不指定权重都为</a:t>
            </a:r>
            <a:r>
              <a:rPr lang="en-US" altLang="zh-CN" smtClean="0"/>
              <a:t>1</a:t>
            </a:r>
            <a:r>
              <a:rPr lang="zh-CN" altLang="en-US" smtClean="0"/>
              <a:t>再进行交集和聚合运算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过程：将两个集合个元素乘以权重得到新的</a:t>
            </a:r>
            <a:r>
              <a:rPr lang="en-US" altLang="zh-CN" smtClean="0"/>
              <a:t>score</a:t>
            </a:r>
            <a:r>
              <a:rPr lang="zh-CN" altLang="en-US" smtClean="0"/>
              <a:t>，之后元素作交集，然后将两者相同元素的</a:t>
            </a:r>
            <a:r>
              <a:rPr lang="en-US" altLang="zh-CN" smtClean="0"/>
              <a:t>score</a:t>
            </a:r>
            <a:r>
              <a:rPr lang="zh-CN" altLang="en-US" smtClean="0"/>
              <a:t>作聚合运算，如求和</a:t>
            </a:r>
            <a:r>
              <a:rPr lang="en-US" altLang="zh-CN" smtClean="0"/>
              <a:t>sum</a:t>
            </a:r>
            <a:r>
              <a:rPr lang="zh-CN" altLang="en-US" smtClean="0"/>
              <a:t>，最大最小</a:t>
            </a:r>
            <a:r>
              <a:rPr lang="en-US" altLang="zh-CN" smtClean="0"/>
              <a:t>max</a:t>
            </a:r>
            <a:r>
              <a:rPr lang="zh-CN" altLang="en-US" smtClean="0"/>
              <a:t>，</a:t>
            </a:r>
            <a:r>
              <a:rPr lang="en-US" altLang="zh-CN" smtClean="0"/>
              <a:t>min</a:t>
            </a:r>
            <a:r>
              <a:rPr lang="zh-CN" altLang="en-US" smtClean="0"/>
              <a:t>运算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0"/>
            <a:ext cx="8229600" cy="6858000"/>
          </a:xfrm>
        </p:spPr>
        <p:txBody>
          <a:bodyPr/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：集合</a:t>
            </a:r>
            <a:r>
              <a:rPr lang="en-US" altLang="zh-CN" smtClean="0"/>
              <a:t>lisi</a:t>
            </a:r>
            <a:r>
              <a:rPr lang="zh-CN" altLang="en-US" smtClean="0"/>
              <a:t>和</a:t>
            </a:r>
            <a:r>
              <a:rPr lang="en-US" altLang="zh-CN" smtClean="0"/>
              <a:t>wang</a:t>
            </a:r>
            <a:r>
              <a:rPr lang="zh-CN" altLang="en-US" smtClean="0"/>
              <a:t>进行交集运算，相同元素分数相加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：集合</a:t>
            </a:r>
            <a:r>
              <a:rPr lang="en-US" altLang="zh-CN" smtClean="0"/>
              <a:t>lisi</a:t>
            </a:r>
            <a:r>
              <a:rPr lang="zh-CN" altLang="en-US" smtClean="0"/>
              <a:t>和</a:t>
            </a:r>
            <a:r>
              <a:rPr lang="en-US" altLang="zh-CN" smtClean="0"/>
              <a:t>wang</a:t>
            </a:r>
            <a:r>
              <a:rPr lang="zh-CN" altLang="en-US" smtClean="0"/>
              <a:t>进行交集运算，相同元素取最小分数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87624" y="404664"/>
            <a:ext cx="735681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71165" y="1196752"/>
            <a:ext cx="664119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187624" y="1556792"/>
            <a:ext cx="6624736" cy="145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1057100" y="3501008"/>
            <a:ext cx="80869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lum contrast="70000"/>
          </a:blip>
          <a:srcRect/>
          <a:stretch>
            <a:fillRect/>
          </a:stretch>
        </p:blipFill>
        <p:spPr bwMode="auto">
          <a:xfrm>
            <a:off x="1043608" y="4005064"/>
            <a:ext cx="65610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-72008"/>
            <a:ext cx="8229600" cy="7029400"/>
          </a:xfrm>
        </p:spPr>
        <p:txBody>
          <a:bodyPr>
            <a:normAutofit lnSpcReduction="10000"/>
          </a:bodyPr>
          <a:lstStyle/>
          <a:p>
            <a:pPr lvl="2"/>
            <a:r>
              <a:rPr lang="en-US" altLang="zh-CN" smtClean="0"/>
              <a:t>	</a:t>
            </a: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：集合</a:t>
            </a:r>
            <a:r>
              <a:rPr lang="en-US" altLang="zh-CN" smtClean="0"/>
              <a:t>lisi</a:t>
            </a:r>
            <a:r>
              <a:rPr lang="zh-CN" altLang="en-US" smtClean="0"/>
              <a:t>和</a:t>
            </a:r>
            <a:r>
              <a:rPr lang="en-US" altLang="zh-CN" smtClean="0"/>
              <a:t>wang</a:t>
            </a:r>
            <a:r>
              <a:rPr lang="zh-CN" altLang="en-US" smtClean="0"/>
              <a:t>进行交集运算，相同元素取最大分数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4</a:t>
            </a:r>
            <a:r>
              <a:rPr lang="zh-CN" altLang="en-US" smtClean="0"/>
              <a:t>：集合</a:t>
            </a:r>
            <a:r>
              <a:rPr lang="en-US" altLang="zh-CN" smtClean="0"/>
              <a:t>lisi</a:t>
            </a:r>
            <a:r>
              <a:rPr lang="zh-CN" altLang="en-US" smtClean="0"/>
              <a:t>和</a:t>
            </a:r>
            <a:r>
              <a:rPr lang="en-US" altLang="zh-CN" smtClean="0"/>
              <a:t>wang</a:t>
            </a:r>
            <a:r>
              <a:rPr lang="zh-CN" altLang="en-US" smtClean="0"/>
              <a:t>进行交集运算，相同元素求和以及取最大分数，</a:t>
            </a:r>
            <a:r>
              <a:rPr lang="en-US" altLang="zh-CN" smtClean="0"/>
              <a:t>lisi</a:t>
            </a:r>
            <a:r>
              <a:rPr lang="zh-CN" altLang="en-US" smtClean="0"/>
              <a:t>的权重为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wang</a:t>
            </a:r>
            <a:r>
              <a:rPr lang="zh-CN" altLang="en-US" smtClean="0"/>
              <a:t>的权重为</a:t>
            </a:r>
            <a:r>
              <a:rPr lang="en-US" altLang="zh-CN" smtClean="0"/>
              <a:t>1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先将两个集合个元素的分数乘以权重，即</a:t>
            </a:r>
            <a:r>
              <a:rPr lang="en-US" altLang="zh-CN" smtClean="0"/>
              <a:t>lisi</a:t>
            </a:r>
            <a:r>
              <a:rPr lang="zh-CN" altLang="en-US" smtClean="0"/>
              <a:t>中</a:t>
            </a:r>
            <a:r>
              <a:rPr lang="en-US" altLang="zh-CN" smtClean="0"/>
              <a:t>cat</a:t>
            </a:r>
            <a:r>
              <a:rPr lang="zh-CN" altLang="en-US" smtClean="0"/>
              <a:t>分数变为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dog</a:t>
            </a:r>
            <a:r>
              <a:rPr lang="zh-CN" altLang="en-US" smtClean="0"/>
              <a:t>变为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horse</a:t>
            </a:r>
            <a:r>
              <a:rPr lang="zh-CN" altLang="en-US" smtClean="0"/>
              <a:t>变为</a:t>
            </a:r>
            <a:r>
              <a:rPr lang="en-US" altLang="zh-CN" smtClean="0"/>
              <a:t>12</a:t>
            </a:r>
            <a:r>
              <a:rPr lang="zh-CN" altLang="en-US" smtClean="0"/>
              <a:t>，而</a:t>
            </a:r>
            <a:r>
              <a:rPr lang="en-US" altLang="zh-CN" smtClean="0"/>
              <a:t>wang</a:t>
            </a:r>
            <a:r>
              <a:rPr lang="zh-CN" altLang="en-US" smtClean="0"/>
              <a:t>里元素的分数均不变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259632" y="980728"/>
            <a:ext cx="658758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259632" y="276154"/>
            <a:ext cx="6552728" cy="70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971600" y="2996952"/>
            <a:ext cx="810886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ZUNIONSTORE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ZUNIONSTORE destination numkeys key [key ...] [WEIGHTS weight [ weight ...]] [AGGREGATE SUM | MIN | MAX]</a:t>
            </a:r>
          </a:p>
          <a:p>
            <a:pPr lvl="1"/>
            <a:r>
              <a:rPr lang="zh-CN" altLang="en-US" smtClean="0"/>
              <a:t>用于计算给定的一个或多个有序集合</a:t>
            </a:r>
            <a:r>
              <a:rPr lang="en-US" altLang="zh-CN" smtClean="0"/>
              <a:t>key</a:t>
            </a:r>
            <a:r>
              <a:rPr lang="zh-CN" altLang="en-US" smtClean="0"/>
              <a:t>的并集，其中给定</a:t>
            </a:r>
            <a:r>
              <a:rPr lang="en-US" altLang="zh-CN" smtClean="0"/>
              <a:t>key</a:t>
            </a:r>
            <a:r>
              <a:rPr lang="zh-CN" altLang="en-US" smtClean="0"/>
              <a:t>的数量必须等于</a:t>
            </a:r>
            <a:r>
              <a:rPr lang="en-US" altLang="zh-CN" smtClean="0"/>
              <a:t>numkeys</a:t>
            </a:r>
            <a:r>
              <a:rPr lang="zh-CN" altLang="en-US" smtClean="0"/>
              <a:t>，并将计算的并集结果存入</a:t>
            </a:r>
            <a:r>
              <a:rPr lang="en-US" altLang="zh-CN" smtClean="0"/>
              <a:t>destination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2"/>
            <a:r>
              <a:rPr lang="zh-CN" altLang="en-US" smtClean="0"/>
              <a:t>使用</a:t>
            </a:r>
            <a:r>
              <a:rPr lang="en-US" altLang="zh-CN" smtClean="0"/>
              <a:t>WEIGHTS</a:t>
            </a:r>
            <a:r>
              <a:rPr lang="zh-CN" altLang="en-US" smtClean="0"/>
              <a:t>选项来为每个给定的有序集合分别指定一个乘数，每个给定的有序集合中的所有元素的</a:t>
            </a:r>
            <a:r>
              <a:rPr lang="en-US" altLang="zh-CN" smtClean="0"/>
              <a:t>score</a:t>
            </a:r>
            <a:r>
              <a:rPr lang="zh-CN" altLang="en-US" smtClean="0"/>
              <a:t>值在传递给聚合函数之前都会乘以这个乘数（</a:t>
            </a:r>
            <a:r>
              <a:rPr lang="en-US" altLang="zh-CN" smtClean="0"/>
              <a:t>weight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如果没有指定</a:t>
            </a:r>
            <a:r>
              <a:rPr lang="en-US" altLang="zh-CN" smtClean="0"/>
              <a:t>WEIGHTS</a:t>
            </a:r>
            <a:r>
              <a:rPr lang="zh-CN" altLang="en-US" smtClean="0"/>
              <a:t>选项，则乘数默认设置为</a:t>
            </a:r>
            <a:r>
              <a:rPr lang="en-US" altLang="zh-CN" smtClean="0"/>
              <a:t>1</a:t>
            </a:r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</a:rPr>
              <a:t>3.3.5 ZSET</a:t>
            </a:r>
            <a:r>
              <a:rPr lang="zh-CN" altLang="en-US" smtClean="0">
                <a:solidFill>
                  <a:srgbClr val="FF0000"/>
                </a:solidFill>
              </a:rPr>
              <a:t>（有序集合）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zh-CN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1196752"/>
            <a:ext cx="3538736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Sorted Set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相关命令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779687"/>
            <a:ext cx="2664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zadd </a:t>
            </a:r>
          </a:p>
          <a:p>
            <a:r>
              <a:rPr lang="en-US" altLang="zh-CN" cap="all" smtClean="0"/>
              <a:t>zrem </a:t>
            </a:r>
          </a:p>
          <a:p>
            <a:r>
              <a:rPr lang="en-US" altLang="zh-CN" cap="all" smtClean="0"/>
              <a:t>zremrangebyscore </a:t>
            </a:r>
          </a:p>
          <a:p>
            <a:r>
              <a:rPr lang="en-US" altLang="zh-CN" cap="all" smtClean="0"/>
              <a:t>zremrangebyrank </a:t>
            </a:r>
          </a:p>
          <a:p>
            <a:r>
              <a:rPr lang="en-US" altLang="zh-CN" cap="all" smtClean="0"/>
              <a:t>zrank </a:t>
            </a:r>
          </a:p>
          <a:p>
            <a:r>
              <a:rPr lang="en-US" altLang="zh-CN" cap="all" smtClean="0"/>
              <a:t>zrevrank </a:t>
            </a:r>
          </a:p>
          <a:p>
            <a:r>
              <a:rPr lang="en-US" altLang="zh-CN" cap="all" smtClean="0"/>
              <a:t>ZRANGE </a:t>
            </a:r>
          </a:p>
          <a:p>
            <a:r>
              <a:rPr lang="en-US" altLang="zh-CN" cap="all" smtClean="0"/>
              <a:t>zrevrange </a:t>
            </a:r>
          </a:p>
          <a:p>
            <a:r>
              <a:rPr lang="en-US" altLang="zh-CN" cap="all" smtClean="0"/>
              <a:t>zrangebyscore  </a:t>
            </a:r>
          </a:p>
          <a:p>
            <a:r>
              <a:rPr lang="en-US" altLang="zh-CN" cap="all" smtClean="0"/>
              <a:t>zcard </a:t>
            </a:r>
          </a:p>
          <a:p>
            <a:r>
              <a:rPr lang="en-US" altLang="zh-CN" cap="all" smtClean="0"/>
              <a:t>zcount </a:t>
            </a:r>
          </a:p>
          <a:p>
            <a:r>
              <a:rPr lang="en-US" altLang="zh-CN" cap="all" smtClean="0"/>
              <a:t>Zinterstore/ </a:t>
            </a:r>
            <a:r>
              <a:rPr lang="en-US" altLang="zh-CN" smtClean="0"/>
              <a:t>ZUNIONSTORE</a:t>
            </a:r>
            <a:endParaRPr lang="en-US" altLang="zh-CN" cap="all" smtClean="0"/>
          </a:p>
          <a:p>
            <a:endParaRPr lang="zh-CN" altLang="zh-CN" smtClean="0"/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</a:t>
            </a:r>
            <a:r>
              <a:rPr lang="zh-CN" altLang="en-US" smtClean="0"/>
              <a:t>	</a:t>
            </a:r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</a:rPr>
              <a:t>3.3.6 HASH</a:t>
            </a:r>
            <a:r>
              <a:rPr lang="zh-CN" altLang="en-US" smtClean="0">
                <a:solidFill>
                  <a:srgbClr val="FF0000"/>
                </a:solidFill>
              </a:rPr>
              <a:t>（哈希表）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zh-CN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/>
            <a:r>
              <a:rPr lang="en-US" altLang="zh-CN" smtClean="0"/>
              <a:t>HASH</a:t>
            </a:r>
            <a:r>
              <a:rPr lang="zh-CN" altLang="en-US" smtClean="0"/>
              <a:t>类型的相关命令</a:t>
            </a:r>
            <a:endParaRPr lang="en-US" altLang="zh-CN" smtClean="0"/>
          </a:p>
          <a:p>
            <a:pPr marL="365760" lvl="1" indent="0"/>
            <a:r>
              <a:rPr lang="en-US" altLang="zh-CN" smtClean="0"/>
              <a:t>Hash</a:t>
            </a:r>
            <a:r>
              <a:rPr lang="zh-CN" altLang="en-US" smtClean="0"/>
              <a:t>类型是一个</a:t>
            </a:r>
            <a:r>
              <a:rPr lang="en-US" altLang="zh-CN" smtClean="0"/>
              <a:t>String</a:t>
            </a:r>
            <a:r>
              <a:rPr lang="zh-CN" altLang="en-US" smtClean="0"/>
              <a:t>类型的域（</a:t>
            </a:r>
            <a:r>
              <a:rPr lang="en-US" altLang="zh-CN" smtClean="0"/>
              <a:t>field</a:t>
            </a:r>
            <a:r>
              <a:rPr lang="zh-CN" altLang="en-US" smtClean="0"/>
              <a:t>）和值（</a:t>
            </a:r>
            <a:r>
              <a:rPr lang="en-US" altLang="zh-CN" smtClean="0"/>
              <a:t>value</a:t>
            </a:r>
            <a:r>
              <a:rPr lang="zh-CN" altLang="en-US" smtClean="0"/>
              <a:t>）的映射表，</a:t>
            </a:r>
            <a:r>
              <a:rPr lang="en-US" altLang="zh-CN" smtClean="0"/>
              <a:t>Hash</a:t>
            </a:r>
            <a:r>
              <a:rPr lang="zh-CN" altLang="en-US" smtClean="0"/>
              <a:t>数据类型常常用来存储对象信息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01008"/>
            <a:ext cx="86756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smtClean="0"/>
              <a:t>HSET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HSET key field value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HSET</a:t>
            </a:r>
            <a:r>
              <a:rPr lang="zh-CN" altLang="en-US" smtClean="0"/>
              <a:t>命令将哈希表</a:t>
            </a:r>
            <a:r>
              <a:rPr lang="en-US" altLang="zh-CN" smtClean="0"/>
              <a:t>key</a:t>
            </a:r>
            <a:r>
              <a:rPr lang="zh-CN" altLang="en-US" smtClean="0"/>
              <a:t>中的</a:t>
            </a:r>
            <a:r>
              <a:rPr lang="en-US" altLang="zh-CN" smtClean="0"/>
              <a:t>field</a:t>
            </a:r>
            <a:r>
              <a:rPr lang="zh-CN" altLang="en-US" smtClean="0"/>
              <a:t>（域）的值设置为</a:t>
            </a:r>
            <a:r>
              <a:rPr lang="en-US" altLang="zh-CN" smtClean="0"/>
              <a:t>value</a:t>
            </a:r>
          </a:p>
          <a:p>
            <a:pPr lvl="1" indent="0"/>
            <a:r>
              <a:rPr lang="en-US" altLang="zh-CN" smtClean="0"/>
              <a:t>key</a:t>
            </a:r>
            <a:r>
              <a:rPr lang="zh-CN" altLang="en-US" smtClean="0"/>
              <a:t>不存在时，将会创建一个新的哈希表并进行</a:t>
            </a:r>
            <a:r>
              <a:rPr lang="en-US" altLang="zh-CN" smtClean="0"/>
              <a:t>HSET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操作成功了，则将会返回</a:t>
            </a:r>
            <a:r>
              <a:rPr lang="en-US" altLang="zh-CN" smtClean="0"/>
              <a:t>1</a:t>
            </a:r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已经存在</a:t>
            </a:r>
            <a:r>
              <a:rPr lang="en-US" altLang="zh-CN" smtClean="0"/>
              <a:t>field</a:t>
            </a:r>
            <a:r>
              <a:rPr lang="zh-CN" altLang="en-US" smtClean="0"/>
              <a:t>，那么在新值覆盖旧值后，将会返回</a:t>
            </a:r>
            <a:r>
              <a:rPr lang="en-US" altLang="zh-CN" smtClean="0"/>
              <a:t>0</a:t>
            </a:r>
          </a:p>
          <a:p>
            <a:pPr lvl="2" indent="0">
              <a:buFont typeface="Wingdings" pitchFamily="2" charset="2"/>
              <a:buChar char="Ø"/>
            </a:pPr>
            <a:r>
              <a:rPr lang="zh-CN" altLang="en-US" smtClean="0"/>
              <a:t>例：创建一个哈希表</a:t>
            </a:r>
            <a:r>
              <a:rPr lang="en-US" altLang="zh-CN" smtClean="0"/>
              <a:t>user1</a:t>
            </a:r>
            <a:r>
              <a:rPr lang="zh-CN" altLang="en-US" smtClean="0"/>
              <a:t>，其中，域</a:t>
            </a:r>
            <a:r>
              <a:rPr lang="en-US" altLang="zh-CN" smtClean="0"/>
              <a:t>name</a:t>
            </a:r>
            <a:r>
              <a:rPr lang="zh-CN" altLang="en-US" smtClean="0"/>
              <a:t>为</a:t>
            </a:r>
            <a:r>
              <a:rPr lang="en-US" altLang="zh-CN" smtClean="0"/>
              <a:t>lisi</a:t>
            </a:r>
            <a:r>
              <a:rPr lang="zh-CN" altLang="en-US" smtClean="0"/>
              <a:t>，</a:t>
            </a:r>
            <a:r>
              <a:rPr lang="en-US" altLang="zh-CN" smtClean="0"/>
              <a:t>age</a:t>
            </a:r>
            <a:r>
              <a:rPr lang="zh-CN" altLang="en-US" smtClean="0"/>
              <a:t>为</a:t>
            </a:r>
            <a:r>
              <a:rPr lang="en-US" altLang="zh-CN" smtClean="0"/>
              <a:t>28</a:t>
            </a:r>
            <a:r>
              <a:rPr lang="zh-CN" altLang="en-US" smtClean="0"/>
              <a:t>，</a:t>
            </a:r>
            <a:r>
              <a:rPr lang="en-US" altLang="zh-CN" smtClean="0"/>
              <a:t>height</a:t>
            </a:r>
            <a:r>
              <a:rPr lang="zh-CN" altLang="en-US" smtClean="0"/>
              <a:t>为</a:t>
            </a:r>
            <a:r>
              <a:rPr lang="en-US" altLang="zh-CN" smtClean="0"/>
              <a:t>175</a:t>
            </a:r>
          </a:p>
          <a:p>
            <a:pPr lvl="1" indent="0">
              <a:buFont typeface="Wingdings" pitchFamily="2" charset="2"/>
              <a:buChar char="Ø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547664" y="4725144"/>
            <a:ext cx="581942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HGETALL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HGETALL key </a:t>
            </a:r>
          </a:p>
          <a:p>
            <a:pPr lvl="1"/>
            <a:r>
              <a:rPr lang="zh-CN" altLang="en-US" smtClean="0"/>
              <a:t>取哈希表</a:t>
            </a:r>
            <a:r>
              <a:rPr lang="en-US" altLang="zh-CN" smtClean="0"/>
              <a:t>key</a:t>
            </a:r>
            <a:r>
              <a:rPr lang="zh-CN" altLang="en-US" smtClean="0"/>
              <a:t>中所有的</a:t>
            </a:r>
            <a:r>
              <a:rPr lang="en-US" altLang="zh-CN" smtClean="0"/>
              <a:t>field</a:t>
            </a:r>
            <a:r>
              <a:rPr lang="zh-CN" altLang="en-US" smtClean="0"/>
              <a:t>和</a:t>
            </a:r>
            <a:r>
              <a:rPr lang="en-US" altLang="zh-CN" smtClean="0"/>
              <a:t>value</a:t>
            </a:r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15616" y="3140968"/>
            <a:ext cx="64022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HMSET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HMSET key field value [field value ...] </a:t>
            </a:r>
          </a:p>
          <a:p>
            <a:pPr lvl="1"/>
            <a:r>
              <a:rPr lang="zh-CN" altLang="en-US" smtClean="0"/>
              <a:t>将一个或多个域</a:t>
            </a:r>
            <a:r>
              <a:rPr lang="en-US" altLang="zh-CN" smtClean="0"/>
              <a:t>-</a:t>
            </a:r>
            <a:r>
              <a:rPr lang="zh-CN" altLang="en-US" smtClean="0"/>
              <a:t>值（</a:t>
            </a:r>
            <a:r>
              <a:rPr lang="en-US" altLang="zh-CN" smtClean="0"/>
              <a:t>field-value</a:t>
            </a:r>
            <a:r>
              <a:rPr lang="zh-CN" altLang="en-US" smtClean="0"/>
              <a:t>）对设置到哈希表</a:t>
            </a:r>
            <a:r>
              <a:rPr lang="en-US" altLang="zh-CN" smtClean="0"/>
              <a:t>key</a:t>
            </a:r>
            <a:r>
              <a:rPr lang="zh-CN" altLang="en-US" smtClean="0"/>
              <a:t>中，执行该命</a:t>
            </a:r>
          </a:p>
          <a:p>
            <a:pPr lvl="1"/>
            <a:r>
              <a:rPr lang="zh-CN" altLang="en-US" smtClean="0"/>
              <a:t>令后，将会覆盖哈希表</a:t>
            </a:r>
            <a:r>
              <a:rPr lang="en-US" altLang="zh-CN" smtClean="0"/>
              <a:t>key</a:t>
            </a:r>
            <a:r>
              <a:rPr lang="zh-CN" altLang="en-US" smtClean="0"/>
              <a:t>中原有的域。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899592" y="3645024"/>
            <a:ext cx="81943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smtClean="0"/>
              <a:t>HGET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HGET key field</a:t>
            </a:r>
          </a:p>
          <a:p>
            <a:pPr lvl="1"/>
            <a:r>
              <a:rPr lang="zh-CN" altLang="en-US" smtClean="0"/>
              <a:t>获取哈希表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r>
              <a:rPr lang="en-US" altLang="zh-CN" smtClean="0"/>
              <a:t>field</a:t>
            </a:r>
            <a:r>
              <a:rPr lang="zh-CN" altLang="en-US" smtClean="0"/>
              <a:t>的值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971600" y="2708920"/>
            <a:ext cx="8051190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HMGET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HMGET key field [field ...] </a:t>
            </a:r>
          </a:p>
          <a:p>
            <a:pPr lvl="1" indent="0"/>
            <a:r>
              <a:rPr lang="zh-CN" altLang="en-US" smtClean="0"/>
              <a:t>获取哈希表</a:t>
            </a:r>
            <a:r>
              <a:rPr lang="en-US" altLang="zh-CN" smtClean="0"/>
              <a:t>key</a:t>
            </a:r>
            <a:r>
              <a:rPr lang="zh-CN" altLang="en-US" smtClean="0"/>
              <a:t>中一个或多个</a:t>
            </a:r>
            <a:r>
              <a:rPr lang="en-US" altLang="zh-CN" smtClean="0"/>
              <a:t>field</a:t>
            </a:r>
            <a:r>
              <a:rPr lang="zh-CN" altLang="en-US" smtClean="0"/>
              <a:t>的值，返回一个包含多个指定域（</a:t>
            </a:r>
            <a:r>
              <a:rPr lang="en-US" altLang="zh-CN" smtClean="0"/>
              <a:t>field</a:t>
            </a:r>
            <a:r>
              <a:rPr lang="zh-CN" altLang="en-US" smtClean="0"/>
              <a:t>）的关联值的表，表中值的顺序与给定域参数的请求顺序保持一致</a:t>
            </a:r>
            <a:endParaRPr lang="en-US" altLang="zh-CN" smtClean="0"/>
          </a:p>
          <a:p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altLang="zh-CN" smtClean="0"/>
              <a:t>		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15616" y="6021288"/>
            <a:ext cx="60613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b="23981"/>
          <a:stretch>
            <a:fillRect/>
          </a:stretch>
        </p:blipFill>
        <p:spPr bwMode="auto">
          <a:xfrm>
            <a:off x="1115616" y="3140968"/>
            <a:ext cx="73523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HDEL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HDEL key field [field ...] </a:t>
            </a:r>
          </a:p>
          <a:p>
            <a:pPr lvl="1" indent="0"/>
            <a:r>
              <a:rPr lang="en-US" altLang="zh-CN" smtClean="0"/>
              <a:t>HDEL</a:t>
            </a:r>
            <a:r>
              <a:rPr lang="zh-CN" altLang="en-US" smtClean="0"/>
              <a:t>命令用于删除哈希表</a:t>
            </a:r>
            <a:r>
              <a:rPr lang="en-US" altLang="zh-CN" smtClean="0"/>
              <a:t>key</a:t>
            </a:r>
            <a:r>
              <a:rPr lang="zh-CN" altLang="en-US" smtClean="0"/>
              <a:t>中的一个或多个指定域（</a:t>
            </a:r>
            <a:r>
              <a:rPr lang="en-US" altLang="zh-CN" smtClean="0"/>
              <a:t>field</a:t>
            </a:r>
            <a:r>
              <a:rPr lang="zh-CN" altLang="en-US" smtClean="0"/>
              <a:t>），它会忽略不存在的域，返回被删除的域的数量</a:t>
            </a:r>
            <a:endParaRPr lang="en-US" altLang="zh-CN" smtClean="0"/>
          </a:p>
          <a:p>
            <a:pPr lvl="3" indent="0">
              <a:buNone/>
            </a:pPr>
            <a:r>
              <a:rPr lang="zh-CN" altLang="en-US" smtClean="0"/>
              <a:t>例：删除</a:t>
            </a:r>
            <a:r>
              <a:rPr lang="en-US" altLang="zh-CN" smtClean="0"/>
              <a:t>user1</a:t>
            </a:r>
            <a:r>
              <a:rPr lang="zh-CN" altLang="en-US" smtClean="0"/>
              <a:t>中的域</a:t>
            </a:r>
            <a:r>
              <a:rPr lang="en-US" altLang="zh-CN" smtClean="0"/>
              <a:t>age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835696" y="3510385"/>
            <a:ext cx="5256584" cy="33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HLEN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HLEN key </a:t>
            </a:r>
          </a:p>
          <a:p>
            <a:pPr lvl="1"/>
            <a:r>
              <a:rPr lang="zh-CN" altLang="en-US" smtClean="0"/>
              <a:t>统计哈希表</a:t>
            </a:r>
            <a:r>
              <a:rPr lang="en-US" altLang="zh-CN" smtClean="0"/>
              <a:t>key</a:t>
            </a:r>
            <a:r>
              <a:rPr lang="zh-CN" altLang="en-US" smtClean="0"/>
              <a:t>中域的数量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619672" y="3068960"/>
            <a:ext cx="5040560" cy="159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mtClean="0"/>
              <a:t>Sorted Set</a:t>
            </a:r>
            <a:r>
              <a:rPr lang="zh-CN" altLang="en-US" smtClean="0"/>
              <a:t>类型及相关命令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有序集合（</a:t>
            </a:r>
            <a:r>
              <a:rPr lang="en-US" altLang="zh-CN" smtClean="0"/>
              <a:t>Sorted Set</a:t>
            </a:r>
            <a:r>
              <a:rPr lang="zh-CN" altLang="en-US" smtClean="0"/>
              <a:t>）也是</a:t>
            </a:r>
            <a:r>
              <a:rPr lang="en-US" altLang="zh-CN" smtClean="0"/>
              <a:t>String</a:t>
            </a:r>
            <a:r>
              <a:rPr lang="zh-CN" altLang="en-US" smtClean="0"/>
              <a:t>类型的集合。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有序集合中</a:t>
            </a:r>
            <a:r>
              <a:rPr lang="zh-CN" altLang="en-US" smtClean="0">
                <a:solidFill>
                  <a:srgbClr val="FF0000"/>
                </a:solidFill>
              </a:rPr>
              <a:t>不存在重复的元素</a:t>
            </a:r>
            <a:r>
              <a:rPr lang="zh-CN" altLang="en-US" smtClean="0"/>
              <a:t>，每个集合元素都有一个对应的</a:t>
            </a:r>
            <a:r>
              <a:rPr lang="en-US" altLang="zh-CN" smtClean="0"/>
              <a:t>double</a:t>
            </a:r>
            <a:r>
              <a:rPr lang="zh-CN" altLang="en-US" smtClean="0"/>
              <a:t>类型的分数。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通过分数来为集合元素进行从小到大的排序，分数值不唯一，可以重复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79301"/>
            <a:ext cx="8229600" cy="4525963"/>
          </a:xfrm>
        </p:spPr>
        <p:txBody>
          <a:bodyPr/>
          <a:lstStyle/>
          <a:p>
            <a:r>
              <a:rPr lang="en-US" altLang="zh-CN" smtClean="0"/>
              <a:t>HEXISTS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HEXISTS key field </a:t>
            </a:r>
          </a:p>
          <a:p>
            <a:pPr lvl="1"/>
            <a:r>
              <a:rPr lang="zh-CN" altLang="en-US" smtClean="0"/>
              <a:t>判断哈希表</a:t>
            </a:r>
            <a:r>
              <a:rPr lang="en-US" altLang="zh-CN" smtClean="0"/>
              <a:t>key</a:t>
            </a:r>
            <a:r>
              <a:rPr lang="zh-CN" altLang="en-US" smtClean="0"/>
              <a:t>中的</a:t>
            </a:r>
            <a:r>
              <a:rPr lang="en-US" altLang="zh-CN" smtClean="0"/>
              <a:t>field</a:t>
            </a:r>
            <a:r>
              <a:rPr lang="zh-CN" altLang="en-US" smtClean="0"/>
              <a:t>是否存在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t="6667"/>
          <a:stretch>
            <a:fillRect/>
          </a:stretch>
        </p:blipFill>
        <p:spPr bwMode="auto">
          <a:xfrm>
            <a:off x="1331640" y="5517232"/>
            <a:ext cx="51337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t="19049" r="28155" b="11039"/>
          <a:stretch>
            <a:fillRect/>
          </a:stretch>
        </p:blipFill>
        <p:spPr bwMode="auto">
          <a:xfrm>
            <a:off x="1331640" y="4149080"/>
            <a:ext cx="5517076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23811" b="12691"/>
          <a:stretch>
            <a:fillRect/>
          </a:stretch>
        </p:blipFill>
        <p:spPr bwMode="auto">
          <a:xfrm>
            <a:off x="1331640" y="2996952"/>
            <a:ext cx="525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cap="all" smtClean="0"/>
              <a:t>Hincrby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cap="all" smtClean="0"/>
              <a:t>hinrby</a:t>
            </a:r>
            <a:r>
              <a:rPr lang="en-US" altLang="zh-CN" smtClean="0"/>
              <a:t> key field value</a:t>
            </a:r>
          </a:p>
          <a:p>
            <a:pPr lvl="1"/>
            <a:r>
              <a:rPr lang="zh-CN" altLang="zh-CN" smtClean="0"/>
              <a:t>把</a:t>
            </a:r>
            <a:r>
              <a:rPr lang="en-US" altLang="zh-CN" smtClean="0"/>
              <a:t>key</a:t>
            </a:r>
            <a:r>
              <a:rPr lang="zh-CN" altLang="zh-CN" smtClean="0"/>
              <a:t>中的</a:t>
            </a:r>
            <a:r>
              <a:rPr lang="en-US" altLang="zh-CN" smtClean="0"/>
              <a:t>field</a:t>
            </a:r>
            <a:r>
              <a:rPr lang="zh-CN" altLang="zh-CN" smtClean="0"/>
              <a:t>域的值增长</a:t>
            </a:r>
            <a:r>
              <a:rPr lang="zh-CN" altLang="zh-CN" smtClean="0">
                <a:solidFill>
                  <a:srgbClr val="FF0000"/>
                </a:solidFill>
              </a:rPr>
              <a:t>整型值</a:t>
            </a:r>
            <a:r>
              <a:rPr lang="en-US" altLang="zh-CN" smtClean="0"/>
              <a:t>value</a:t>
            </a:r>
          </a:p>
          <a:p>
            <a:r>
              <a:rPr lang="en-US" altLang="zh-CN" cap="all" smtClean="0"/>
              <a:t>hincrby</a:t>
            </a:r>
            <a:r>
              <a:rPr lang="en-US" altLang="zh-CN" smtClean="0"/>
              <a:t> </a:t>
            </a:r>
            <a:r>
              <a:rPr lang="en-US" altLang="zh-CN" cap="all" smtClean="0"/>
              <a:t>float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cap="all" smtClean="0"/>
              <a:t>hinrby</a:t>
            </a:r>
            <a:r>
              <a:rPr lang="en-US" altLang="zh-CN" smtClean="0"/>
              <a:t> </a:t>
            </a:r>
            <a:r>
              <a:rPr lang="en-US" altLang="zh-CN" cap="all" smtClean="0"/>
              <a:t>float</a:t>
            </a:r>
            <a:r>
              <a:rPr lang="en-US" altLang="zh-CN" smtClean="0"/>
              <a:t>  key field value</a:t>
            </a:r>
          </a:p>
          <a:p>
            <a:pPr lvl="1"/>
            <a:r>
              <a:rPr lang="zh-CN" altLang="zh-CN" smtClean="0"/>
              <a:t>是把</a:t>
            </a:r>
            <a:r>
              <a:rPr lang="en-US" altLang="zh-CN" smtClean="0"/>
              <a:t>key</a:t>
            </a:r>
            <a:r>
              <a:rPr lang="zh-CN" altLang="zh-CN" smtClean="0"/>
              <a:t>中的</a:t>
            </a:r>
            <a:r>
              <a:rPr lang="en-US" altLang="zh-CN" smtClean="0"/>
              <a:t>field</a:t>
            </a:r>
            <a:r>
              <a:rPr lang="zh-CN" altLang="zh-CN" smtClean="0"/>
              <a:t>域的值增长</a:t>
            </a:r>
            <a:r>
              <a:rPr lang="zh-CN" altLang="zh-CN" smtClean="0">
                <a:solidFill>
                  <a:srgbClr val="FF0000"/>
                </a:solidFill>
              </a:rPr>
              <a:t>浮点值</a:t>
            </a:r>
            <a:r>
              <a:rPr lang="en-US" altLang="zh-CN" smtClean="0"/>
              <a:t>value</a:t>
            </a:r>
          </a:p>
          <a:p>
            <a:pPr lvl="1"/>
            <a:endParaRPr lang="zh-CN" altLang="zh-CN" smtClean="0"/>
          </a:p>
          <a:p>
            <a:pPr lvl="1"/>
            <a:endParaRPr lang="zh-CN" altLang="zh-CN" smtClean="0"/>
          </a:p>
          <a:p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6858000"/>
          </a:xfrm>
        </p:spPr>
        <p:txBody>
          <a:bodyPr/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：将</a:t>
            </a:r>
            <a:r>
              <a:rPr lang="en-US" altLang="zh-CN" smtClean="0"/>
              <a:t>user2</a:t>
            </a:r>
            <a:r>
              <a:rPr lang="zh-CN" altLang="en-US" smtClean="0"/>
              <a:t>中的</a:t>
            </a:r>
            <a:r>
              <a:rPr lang="en-US" altLang="zh-CN" smtClean="0"/>
              <a:t>age</a:t>
            </a:r>
            <a:r>
              <a:rPr lang="zh-CN" altLang="en-US" smtClean="0"/>
              <a:t>域增长</a:t>
            </a:r>
            <a:r>
              <a:rPr lang="en-US" altLang="zh-CN" smtClean="0"/>
              <a:t>1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：将</a:t>
            </a:r>
            <a:r>
              <a:rPr lang="en-US" altLang="zh-CN" smtClean="0"/>
              <a:t>user2</a:t>
            </a:r>
            <a:r>
              <a:rPr lang="zh-CN" altLang="en-US" smtClean="0"/>
              <a:t>中的</a:t>
            </a:r>
            <a:r>
              <a:rPr lang="en-US" altLang="zh-CN" smtClean="0"/>
              <a:t>age</a:t>
            </a:r>
            <a:r>
              <a:rPr lang="zh-CN" altLang="en-US" smtClean="0"/>
              <a:t>域增长</a:t>
            </a:r>
            <a:r>
              <a:rPr lang="en-US" altLang="zh-CN" smtClean="0"/>
              <a:t>0.5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en-US" altLang="zh-CN" smtClean="0"/>
              <a:t>0.5</a:t>
            </a:r>
            <a:r>
              <a:rPr lang="zh-CN" altLang="en-US" smtClean="0"/>
              <a:t>不是整数型，所以用</a:t>
            </a:r>
            <a:r>
              <a:rPr lang="en-US" altLang="zh-CN" smtClean="0"/>
              <a:t>hincerby</a:t>
            </a:r>
            <a:r>
              <a:rPr lang="zh-CN" altLang="en-US" smtClean="0"/>
              <a:t>会报错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15616" y="1772816"/>
            <a:ext cx="5184576" cy="168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15616" y="3717032"/>
            <a:ext cx="621276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 t="19049" r="28155" b="11039"/>
          <a:stretch>
            <a:fillRect/>
          </a:stretch>
        </p:blipFill>
        <p:spPr bwMode="auto">
          <a:xfrm>
            <a:off x="1115616" y="404665"/>
            <a:ext cx="5517076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HKEYS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HKEYS key</a:t>
            </a:r>
          </a:p>
          <a:p>
            <a:pPr lvl="1"/>
            <a:r>
              <a:rPr lang="zh-CN" altLang="en-US" smtClean="0"/>
              <a:t>获取哈希表</a:t>
            </a:r>
            <a:r>
              <a:rPr lang="en-US" altLang="zh-CN" smtClean="0"/>
              <a:t>key</a:t>
            </a:r>
            <a:r>
              <a:rPr lang="zh-CN" altLang="en-US" smtClean="0"/>
              <a:t>中的所有域（</a:t>
            </a:r>
            <a:r>
              <a:rPr lang="en-US" altLang="zh-CN" smtClean="0"/>
              <a:t>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例：返回</a:t>
            </a:r>
            <a:r>
              <a:rPr lang="en-US" altLang="zh-CN" smtClean="0"/>
              <a:t>user2</a:t>
            </a:r>
            <a:r>
              <a:rPr lang="zh-CN" altLang="en-US" smtClean="0"/>
              <a:t>所有域名</a:t>
            </a:r>
            <a:endParaRPr lang="zh-CN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15616" y="3573016"/>
            <a:ext cx="629332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HVALS </a:t>
            </a:r>
            <a:r>
              <a:rPr lang="zh-CN" altLang="en-US" smtClean="0"/>
              <a:t>命令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HVALS key</a:t>
            </a:r>
          </a:p>
          <a:p>
            <a:pPr lvl="1"/>
            <a:r>
              <a:rPr lang="zh-CN" altLang="en-US" smtClean="0"/>
              <a:t>返回哈希表</a:t>
            </a:r>
            <a:r>
              <a:rPr lang="en-US" altLang="zh-CN" smtClean="0"/>
              <a:t>key</a:t>
            </a:r>
            <a:r>
              <a:rPr lang="zh-CN" altLang="en-US" smtClean="0"/>
              <a:t>中所有域的值</a:t>
            </a:r>
            <a:endParaRPr lang="en-US" altLang="zh-CN" smtClean="0"/>
          </a:p>
          <a:p>
            <a:pPr lvl="1"/>
            <a:r>
              <a:rPr lang="zh-CN" altLang="en-US" smtClean="0"/>
              <a:t>例：返回</a:t>
            </a:r>
            <a:r>
              <a:rPr lang="en-US" altLang="zh-CN" smtClean="0"/>
              <a:t>user2</a:t>
            </a:r>
            <a:r>
              <a:rPr lang="zh-CN" altLang="en-US" smtClean="0"/>
              <a:t>所有域的值</a:t>
            </a:r>
            <a:endParaRPr lang="zh-CN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15616" y="3140968"/>
            <a:ext cx="621276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15616" y="5805264"/>
            <a:ext cx="4896544" cy="93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US" altLang="zh-CN" smtClean="0"/>
              <a:t>Sorted Set</a:t>
            </a:r>
            <a:r>
              <a:rPr lang="zh-CN" altLang="en-US" smtClean="0"/>
              <a:t>相关命令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132856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zadd </a:t>
            </a:r>
          </a:p>
          <a:p>
            <a:r>
              <a:rPr lang="en-US" altLang="zh-CN" cap="all" smtClean="0"/>
              <a:t>zrem </a:t>
            </a:r>
          </a:p>
          <a:p>
            <a:r>
              <a:rPr lang="en-US" altLang="zh-CN" cap="all" smtClean="0"/>
              <a:t>zremrangebyscore </a:t>
            </a:r>
          </a:p>
          <a:p>
            <a:r>
              <a:rPr lang="en-US" altLang="zh-CN" cap="all" smtClean="0"/>
              <a:t>zremrangebyrank </a:t>
            </a:r>
          </a:p>
          <a:p>
            <a:r>
              <a:rPr lang="en-US" altLang="zh-CN" cap="all" smtClean="0"/>
              <a:t>zrank </a:t>
            </a:r>
          </a:p>
          <a:p>
            <a:r>
              <a:rPr lang="en-US" altLang="zh-CN" cap="all" smtClean="0"/>
              <a:t>zrevrank </a:t>
            </a:r>
          </a:p>
          <a:p>
            <a:r>
              <a:rPr lang="en-US" altLang="zh-CN" cap="all" smtClean="0"/>
              <a:t>ZRANGE </a:t>
            </a:r>
          </a:p>
          <a:p>
            <a:r>
              <a:rPr lang="en-US" altLang="zh-CN" cap="all" smtClean="0"/>
              <a:t>zrevrange </a:t>
            </a:r>
          </a:p>
          <a:p>
            <a:r>
              <a:rPr lang="en-US" altLang="zh-CN" cap="all" smtClean="0"/>
              <a:t>zrangebyscore  </a:t>
            </a:r>
          </a:p>
          <a:p>
            <a:r>
              <a:rPr lang="en-US" altLang="zh-CN" cap="all" smtClean="0"/>
              <a:t>zcard </a:t>
            </a:r>
          </a:p>
          <a:p>
            <a:r>
              <a:rPr lang="en-US" altLang="zh-CN" cap="all" smtClean="0"/>
              <a:t>zcount </a:t>
            </a:r>
          </a:p>
          <a:p>
            <a:r>
              <a:rPr lang="en-US" altLang="zh-CN" cap="all" smtClean="0"/>
              <a:t>Zinterstore/ </a:t>
            </a:r>
            <a:r>
              <a:rPr lang="en-US" altLang="zh-CN" smtClean="0"/>
              <a:t>ZUNIONSTORE</a:t>
            </a:r>
            <a:endParaRPr lang="en-US" altLang="zh-CN" cap="all" smtClean="0"/>
          </a:p>
          <a:p>
            <a:endParaRPr lang="zh-CN" altLang="zh-CN" smtClean="0"/>
          </a:p>
          <a:p>
            <a:endParaRPr lang="zh-CN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283968" y="1502688"/>
            <a:ext cx="453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HASH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类型的相关命令</a:t>
            </a:r>
          </a:p>
          <a:p>
            <a:pPr marL="358775"/>
            <a:r>
              <a:rPr lang="en-US" altLang="zh-CN" cap="all" smtClean="0"/>
              <a:t>hset </a:t>
            </a:r>
          </a:p>
          <a:p>
            <a:pPr marL="358775"/>
            <a:r>
              <a:rPr lang="en-US" altLang="zh-CN" cap="all" smtClean="0"/>
              <a:t>hmset </a:t>
            </a:r>
          </a:p>
          <a:p>
            <a:pPr marL="358775"/>
            <a:r>
              <a:rPr lang="en-US" altLang="zh-CN" cap="all" smtClean="0"/>
              <a:t>hget </a:t>
            </a:r>
          </a:p>
          <a:p>
            <a:pPr marL="358775"/>
            <a:r>
              <a:rPr lang="en-US" altLang="zh-CN" cap="all" smtClean="0"/>
              <a:t>hmget </a:t>
            </a:r>
          </a:p>
          <a:p>
            <a:pPr marL="358775"/>
            <a:r>
              <a:rPr lang="en-US" altLang="zh-CN" cap="all" smtClean="0"/>
              <a:t>hgetall </a:t>
            </a:r>
          </a:p>
          <a:p>
            <a:pPr marL="358775"/>
            <a:r>
              <a:rPr lang="en-US" altLang="zh-CN" cap="all" smtClean="0"/>
              <a:t>hdel </a:t>
            </a:r>
          </a:p>
          <a:p>
            <a:pPr marL="358775"/>
            <a:r>
              <a:rPr lang="en-US" altLang="zh-CN" cap="all" smtClean="0"/>
              <a:t>hlen </a:t>
            </a:r>
          </a:p>
          <a:p>
            <a:pPr marL="358775"/>
            <a:r>
              <a:rPr lang="en-US" altLang="zh-CN" cap="all" smtClean="0"/>
              <a:t>hexists </a:t>
            </a:r>
          </a:p>
          <a:p>
            <a:pPr marL="358775"/>
            <a:r>
              <a:rPr lang="en-US" altLang="zh-CN" cap="all" smtClean="0"/>
              <a:t>hinCrby </a:t>
            </a:r>
          </a:p>
          <a:p>
            <a:pPr marL="358775"/>
            <a:r>
              <a:rPr lang="en-US" altLang="zh-CN" cap="all" smtClean="0"/>
              <a:t>hinCrby float</a:t>
            </a:r>
          </a:p>
          <a:p>
            <a:pPr marL="358775"/>
            <a:r>
              <a:rPr lang="en-US" altLang="zh-CN" cap="all" smtClean="0"/>
              <a:t>hkeys </a:t>
            </a:r>
          </a:p>
          <a:p>
            <a:pPr marL="358775"/>
            <a:r>
              <a:rPr lang="en-US" altLang="zh-CN" cap="all" smtClean="0"/>
              <a:t>Hvals </a:t>
            </a:r>
          </a:p>
          <a:p>
            <a:pPr lvl="1"/>
            <a:endParaRPr lang="zh-CN" altLang="zh-CN" cap="all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en-US" altLang="zh-CN" smtClean="0"/>
              <a:t>ZADD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ZADD key score member [score member] [score member] …</a:t>
            </a:r>
          </a:p>
          <a:p>
            <a:pPr lvl="1" indent="0"/>
            <a:r>
              <a:rPr lang="zh-CN" altLang="en-US" smtClean="0"/>
              <a:t>将一个或多个</a:t>
            </a:r>
            <a:r>
              <a:rPr lang="en-US" altLang="zh-CN" smtClean="0"/>
              <a:t>member</a:t>
            </a:r>
            <a:r>
              <a:rPr lang="zh-CN" altLang="en-US" smtClean="0"/>
              <a:t>元素及它对应的</a:t>
            </a:r>
            <a:r>
              <a:rPr lang="en-US" altLang="zh-CN" smtClean="0"/>
              <a:t>score</a:t>
            </a:r>
            <a:r>
              <a:rPr lang="zh-CN" altLang="en-US" smtClean="0"/>
              <a:t>（分数）值加入有序集合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 indent="0"/>
            <a:r>
              <a:rPr lang="zh-CN" altLang="en-US" smtClean="0"/>
              <a:t>注意：如果有序集合</a:t>
            </a:r>
            <a:r>
              <a:rPr lang="en-US" altLang="zh-CN" smtClean="0"/>
              <a:t>key</a:t>
            </a:r>
            <a:r>
              <a:rPr lang="zh-CN" altLang="en-US" smtClean="0"/>
              <a:t>中已经存在某个</a:t>
            </a:r>
            <a:r>
              <a:rPr lang="en-US" altLang="zh-CN" smtClean="0"/>
              <a:t>member</a:t>
            </a:r>
            <a:r>
              <a:rPr lang="zh-CN" altLang="en-US" smtClean="0"/>
              <a:t>元素，那么只更新这个</a:t>
            </a:r>
            <a:r>
              <a:rPr lang="en-US" altLang="zh-CN" smtClean="0"/>
              <a:t>member</a:t>
            </a:r>
            <a:r>
              <a:rPr lang="zh-CN" altLang="en-US" smtClean="0"/>
              <a:t>元素的</a:t>
            </a:r>
            <a:r>
              <a:rPr lang="en-US" altLang="zh-CN" smtClean="0"/>
              <a:t>score</a:t>
            </a:r>
            <a:r>
              <a:rPr lang="zh-CN" altLang="en-US" smtClean="0"/>
              <a:t>值，然后重新插入</a:t>
            </a:r>
            <a:r>
              <a:rPr lang="en-US" altLang="zh-CN" smtClean="0"/>
              <a:t>member</a:t>
            </a:r>
            <a:r>
              <a:rPr lang="zh-CN" altLang="en-US" smtClean="0"/>
              <a:t>元素，以此来确保</a:t>
            </a:r>
            <a:r>
              <a:rPr lang="en-US" altLang="zh-CN" smtClean="0"/>
              <a:t>member</a:t>
            </a:r>
            <a:r>
              <a:rPr lang="zh-CN" altLang="en-US" smtClean="0"/>
              <a:t>元素在正确的位置上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/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分数要在</a:t>
            </a:r>
            <a:r>
              <a:rPr lang="en-US" altLang="zh-CN" smtClean="0">
                <a:solidFill>
                  <a:srgbClr val="FF0000"/>
                </a:solidFill>
              </a:rPr>
              <a:t>member</a:t>
            </a:r>
            <a:r>
              <a:rPr lang="zh-CN" altLang="en-US" smtClean="0">
                <a:solidFill>
                  <a:srgbClr val="FF0000"/>
                </a:solidFill>
              </a:rPr>
              <a:t>之前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539552" y="4365104"/>
            <a:ext cx="846382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ZRANGE 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ZRANGE key start stop [WITHSCORES] </a:t>
            </a:r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返回有序集合</a:t>
            </a:r>
            <a:r>
              <a:rPr lang="en-US" altLang="zh-CN" smtClean="0"/>
              <a:t>key</a:t>
            </a:r>
            <a:r>
              <a:rPr lang="zh-CN" altLang="en-US" smtClean="0"/>
              <a:t>中指定区间内的元素。返回的元素按照</a:t>
            </a:r>
            <a:r>
              <a:rPr lang="en-US" altLang="zh-CN" smtClean="0"/>
              <a:t>score</a:t>
            </a:r>
            <a:r>
              <a:rPr lang="zh-CN" altLang="en-US" smtClean="0"/>
              <a:t>值从小到大的顺序排序，具有相同</a:t>
            </a:r>
            <a:r>
              <a:rPr lang="en-US" altLang="zh-CN" smtClean="0"/>
              <a:t>score</a:t>
            </a:r>
            <a:r>
              <a:rPr lang="zh-CN" altLang="en-US" smtClean="0"/>
              <a:t>值的元素会按照字典序排序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可以使用</a:t>
            </a:r>
            <a:r>
              <a:rPr lang="en-US" altLang="zh-CN" smtClean="0"/>
              <a:t>WITHSCORES</a:t>
            </a:r>
            <a:r>
              <a:rPr lang="zh-CN" altLang="en-US" smtClean="0"/>
              <a:t>同时返回集合元素和这些元素所对应的</a:t>
            </a:r>
            <a:r>
              <a:rPr lang="en-US" altLang="zh-CN" smtClean="0"/>
              <a:t>score</a:t>
            </a:r>
            <a:r>
              <a:rPr lang="zh-CN" altLang="en-US" smtClean="0"/>
              <a:t>值，</a:t>
            </a:r>
            <a:r>
              <a:rPr lang="zh-CN" altLang="fr-FR" smtClean="0"/>
              <a:t>返回的格式是：</a:t>
            </a:r>
            <a:r>
              <a:rPr lang="fr-FR" altLang="zh-CN" smtClean="0"/>
              <a:t>value1, score1, …, valueN, scoreN</a:t>
            </a:r>
          </a:p>
          <a:p>
            <a:pPr lvl="1" indent="0">
              <a:buFont typeface="Wingdings" pitchFamily="2" charset="2"/>
              <a:buChar char="Ø"/>
            </a:pPr>
            <a:r>
              <a:rPr lang="en-US" altLang="zh-CN" smtClean="0"/>
              <a:t>start </a:t>
            </a:r>
            <a:r>
              <a:rPr lang="zh-CN" altLang="en-US" smtClean="0"/>
              <a:t>和</a:t>
            </a:r>
            <a:r>
              <a:rPr lang="en-US" altLang="zh-CN" smtClean="0"/>
              <a:t>stop</a:t>
            </a:r>
            <a:r>
              <a:rPr lang="zh-CN" altLang="en-US" smtClean="0"/>
              <a:t>中 </a:t>
            </a:r>
            <a:r>
              <a:rPr lang="en-US" altLang="zh-CN" smtClean="0"/>
              <a:t>0</a:t>
            </a:r>
            <a:r>
              <a:rPr lang="zh-CN" altLang="en-US" smtClean="0"/>
              <a:t>表示有序集合</a:t>
            </a:r>
            <a:r>
              <a:rPr lang="en-US" altLang="zh-CN" smtClean="0"/>
              <a:t>key</a:t>
            </a:r>
            <a:r>
              <a:rPr lang="zh-CN" altLang="en-US" smtClean="0"/>
              <a:t>中的第一个元素，</a:t>
            </a:r>
            <a:r>
              <a:rPr lang="en-US" altLang="zh-CN" smtClean="0"/>
              <a:t>1</a:t>
            </a:r>
            <a:r>
              <a:rPr lang="zh-CN" altLang="en-US" smtClean="0"/>
              <a:t>表示有序集合</a:t>
            </a:r>
            <a:r>
              <a:rPr lang="en-US" altLang="zh-CN" smtClean="0"/>
              <a:t>key</a:t>
            </a:r>
            <a:r>
              <a:rPr lang="zh-CN" altLang="en-US" smtClean="0"/>
              <a:t>中的第二个元素，以此类推，使用</a:t>
            </a:r>
            <a:r>
              <a:rPr lang="en-US" altLang="zh-CN" smtClean="0"/>
              <a:t>-1</a:t>
            </a:r>
            <a:r>
              <a:rPr lang="zh-CN" altLang="en-US" smtClean="0"/>
              <a:t>表示有序集合</a:t>
            </a:r>
            <a:r>
              <a:rPr lang="en-US" altLang="zh-CN" smtClean="0"/>
              <a:t>key</a:t>
            </a:r>
            <a:r>
              <a:rPr lang="zh-CN" altLang="en-US" smtClean="0"/>
              <a:t>中的最后一个元素，使用</a:t>
            </a:r>
            <a:r>
              <a:rPr lang="en-US" altLang="zh-CN" smtClean="0"/>
              <a:t>-2</a:t>
            </a:r>
            <a:r>
              <a:rPr lang="zh-CN" altLang="en-US" smtClean="0"/>
              <a:t>表示有序集合</a:t>
            </a:r>
            <a:r>
              <a:rPr lang="en-US" altLang="zh-CN" smtClean="0"/>
              <a:t>key</a:t>
            </a:r>
            <a:r>
              <a:rPr lang="zh-CN" altLang="en-US" smtClean="0"/>
              <a:t>中的倒数第二个元素，以此类推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：根据分数按顺序显示</a:t>
            </a:r>
            <a:r>
              <a:rPr lang="en-US" altLang="zh-CN" smtClean="0"/>
              <a:t>class</a:t>
            </a:r>
            <a:r>
              <a:rPr lang="zh-CN" altLang="en-US" smtClean="0"/>
              <a:t>集合中的元素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升序排列，</a:t>
            </a:r>
            <a:r>
              <a:rPr lang="en-US" altLang="zh-CN" smtClean="0"/>
              <a:t>poly</a:t>
            </a:r>
            <a:r>
              <a:rPr lang="zh-CN" altLang="en-US" smtClean="0"/>
              <a:t>的分数最低，</a:t>
            </a:r>
            <a:r>
              <a:rPr lang="en-US" altLang="zh-CN" smtClean="0"/>
              <a:t>lilei</a:t>
            </a:r>
            <a:r>
              <a:rPr lang="zh-CN" altLang="en-US" smtClean="0"/>
              <a:t>的分数最高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：根据分数取</a:t>
            </a:r>
            <a:r>
              <a:rPr lang="en-US" altLang="zh-CN" smtClean="0"/>
              <a:t>class</a:t>
            </a:r>
            <a:r>
              <a:rPr lang="zh-CN" altLang="en-US" smtClean="0"/>
              <a:t>集合中的第</a:t>
            </a:r>
            <a:r>
              <a:rPr lang="en-US" altLang="zh-CN" smtClean="0"/>
              <a:t>2</a:t>
            </a:r>
            <a:r>
              <a:rPr lang="zh-CN" altLang="en-US" smtClean="0"/>
              <a:t>名到第</a:t>
            </a:r>
            <a:r>
              <a:rPr lang="en-US" altLang="zh-CN" smtClean="0"/>
              <a:t>4</a:t>
            </a:r>
            <a:r>
              <a:rPr lang="zh-CN" altLang="en-US" smtClean="0"/>
              <a:t>名，并显示各自分数</a:t>
            </a:r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611560" y="1916832"/>
            <a:ext cx="84956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827584" y="4869160"/>
            <a:ext cx="754643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ZRANGEBYSCORE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ZRANGEBYSCORE key min max [WITHSCORES] [LIMIT offset count]</a:t>
            </a:r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返回有序集合</a:t>
            </a:r>
            <a:r>
              <a:rPr lang="en-US" altLang="zh-CN" smtClean="0"/>
              <a:t>key</a:t>
            </a:r>
            <a:r>
              <a:rPr lang="zh-CN" altLang="en-US" smtClean="0"/>
              <a:t>中，所有</a:t>
            </a:r>
            <a:r>
              <a:rPr lang="en-US" altLang="zh-CN" smtClean="0"/>
              <a:t>score</a:t>
            </a:r>
            <a:r>
              <a:rPr lang="zh-CN" altLang="en-US" smtClean="0"/>
              <a:t>值介于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之间（包含等于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）的元素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当不知道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参数的具体值时，可以使用</a:t>
            </a:r>
            <a:r>
              <a:rPr lang="en-US" altLang="zh-CN" smtClean="0"/>
              <a:t>-inf</a:t>
            </a:r>
            <a:r>
              <a:rPr lang="zh-CN" altLang="en-US" smtClean="0"/>
              <a:t>来表示</a:t>
            </a:r>
            <a:r>
              <a:rPr lang="en-US" altLang="zh-CN" smtClean="0"/>
              <a:t>min</a:t>
            </a:r>
            <a:r>
              <a:rPr lang="zh-CN" altLang="en-US" smtClean="0"/>
              <a:t>值，使用</a:t>
            </a:r>
            <a:r>
              <a:rPr lang="en-US" altLang="zh-CN" smtClean="0"/>
              <a:t>+inf</a:t>
            </a:r>
            <a:r>
              <a:rPr lang="zh-CN" altLang="en-US" smtClean="0"/>
              <a:t>来表示</a:t>
            </a:r>
            <a:r>
              <a:rPr lang="en-US" altLang="zh-CN" smtClean="0"/>
              <a:t>max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在默认情况下，</a:t>
            </a:r>
            <a:r>
              <a:rPr lang="en-US" altLang="zh-CN" smtClean="0"/>
              <a:t>min</a:t>
            </a:r>
            <a:r>
              <a:rPr lang="zh-CN" altLang="en-US" smtClean="0"/>
              <a:t>与</a:t>
            </a:r>
            <a:r>
              <a:rPr lang="en-US" altLang="zh-CN" smtClean="0"/>
              <a:t>max</a:t>
            </a:r>
            <a:r>
              <a:rPr lang="zh-CN" altLang="en-US" smtClean="0"/>
              <a:t>区间是闭区间（小于等于或大于等于），也可以在参数前面添加“</a:t>
            </a:r>
            <a:r>
              <a:rPr lang="en-US" altLang="zh-CN" smtClean="0"/>
              <a:t>(”</a:t>
            </a:r>
            <a:r>
              <a:rPr lang="zh-CN" altLang="en-US" smtClean="0"/>
              <a:t>符号来使用可选的开区间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en-US" altLang="zh-CN" smtClean="0"/>
              <a:t>LIMIT</a:t>
            </a:r>
            <a:r>
              <a:rPr lang="zh-CN" altLang="en-US" smtClean="0"/>
              <a:t>可以指定跳过多少个</a:t>
            </a:r>
            <a:r>
              <a:rPr lang="en-US" altLang="zh-CN" smtClean="0"/>
              <a:t>member</a:t>
            </a:r>
            <a:r>
              <a:rPr lang="zh-CN" altLang="en-US" smtClean="0"/>
              <a:t>，</a:t>
            </a:r>
            <a:r>
              <a:rPr lang="en-US" altLang="zh-CN" smtClean="0"/>
              <a:t>count</a:t>
            </a:r>
            <a:r>
              <a:rPr lang="zh-CN" altLang="en-US" smtClean="0"/>
              <a:t>指定跳过多少</a:t>
            </a:r>
            <a:r>
              <a:rPr lang="en-US" altLang="zh-CN" smtClean="0"/>
              <a:t>member</a:t>
            </a:r>
            <a:r>
              <a:rPr lang="zh-CN" altLang="en-US" smtClean="0"/>
              <a:t>后取</a:t>
            </a:r>
            <a:r>
              <a:rPr lang="en-US" altLang="zh-CN" smtClean="0"/>
              <a:t>count</a:t>
            </a:r>
            <a:r>
              <a:rPr lang="zh-CN" altLang="en-US" smtClean="0"/>
              <a:t>个元素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116024"/>
          </a:xfrm>
        </p:spPr>
        <p:txBody>
          <a:bodyPr/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：取集合</a:t>
            </a:r>
            <a:r>
              <a:rPr lang="en-US" altLang="zh-CN" smtClean="0"/>
              <a:t>class</a:t>
            </a:r>
            <a:r>
              <a:rPr lang="zh-CN" altLang="en-US" smtClean="0"/>
              <a:t>中分数范围为</a:t>
            </a:r>
            <a:r>
              <a:rPr lang="en-US" altLang="zh-CN" smtClean="0"/>
              <a:t>[13</a:t>
            </a:r>
            <a:r>
              <a:rPr lang="zh-CN" altLang="en-US" smtClean="0"/>
              <a:t>，</a:t>
            </a:r>
            <a:r>
              <a:rPr lang="en-US" altLang="zh-CN" smtClean="0"/>
              <a:t>18]</a:t>
            </a:r>
            <a:r>
              <a:rPr lang="zh-CN" altLang="en-US" smtClean="0"/>
              <a:t>的元素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：取集合</a:t>
            </a:r>
            <a:r>
              <a:rPr lang="en-US" altLang="zh-CN" smtClean="0"/>
              <a:t>class</a:t>
            </a:r>
            <a:r>
              <a:rPr lang="zh-CN" altLang="en-US" smtClean="0"/>
              <a:t>中分数范围为</a:t>
            </a:r>
            <a:r>
              <a:rPr lang="en-US" altLang="zh-CN" smtClean="0"/>
              <a:t>[1</a:t>
            </a:r>
            <a:r>
              <a:rPr lang="zh-CN" altLang="en-US" smtClean="0"/>
              <a:t>，</a:t>
            </a:r>
            <a:r>
              <a:rPr lang="en-US" altLang="zh-CN" smtClean="0"/>
              <a:t>20]</a:t>
            </a:r>
            <a:r>
              <a:rPr lang="zh-CN" altLang="en-US" smtClean="0"/>
              <a:t>，并跳过第一个成员后取之后的两个成员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：取集合</a:t>
            </a:r>
            <a:r>
              <a:rPr lang="en-US" altLang="zh-CN" smtClean="0"/>
              <a:t>class</a:t>
            </a:r>
            <a:r>
              <a:rPr lang="zh-CN" altLang="en-US" smtClean="0"/>
              <a:t>中分数范围为</a:t>
            </a:r>
            <a:r>
              <a:rPr lang="en-US" altLang="zh-CN" smtClean="0"/>
              <a:t>[10</a:t>
            </a:r>
            <a:r>
              <a:rPr lang="zh-CN" altLang="en-US" smtClean="0"/>
              <a:t>，</a:t>
            </a:r>
            <a:r>
              <a:rPr lang="en-US" altLang="zh-CN" smtClean="0"/>
              <a:t>20]</a:t>
            </a:r>
            <a:r>
              <a:rPr lang="zh-CN" altLang="en-US" smtClean="0"/>
              <a:t>的成员，并显示各自分数</a:t>
            </a:r>
            <a:endParaRPr lang="en-US" altLang="zh-CN" smtClean="0"/>
          </a:p>
          <a:p>
            <a:pPr lvl="2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296747" y="620688"/>
            <a:ext cx="8847253" cy="49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323528" y="1196752"/>
            <a:ext cx="729889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1043608" y="2852936"/>
            <a:ext cx="766079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lum contrast="70000"/>
          </a:blip>
          <a:srcRect/>
          <a:stretch>
            <a:fillRect/>
          </a:stretch>
        </p:blipFill>
        <p:spPr bwMode="auto">
          <a:xfrm>
            <a:off x="1043608" y="4365104"/>
            <a:ext cx="77635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 smtClean="0"/>
              <a:t>ZRANK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ZRANK key member </a:t>
            </a:r>
          </a:p>
          <a:p>
            <a:pPr lvl="1" indent="0"/>
            <a:r>
              <a:rPr lang="zh-CN" altLang="en-US" smtClean="0"/>
              <a:t>获取有序集合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r>
              <a:rPr lang="en-US" altLang="zh-CN" smtClean="0"/>
              <a:t>member</a:t>
            </a:r>
            <a:r>
              <a:rPr lang="zh-CN" altLang="en-US" smtClean="0"/>
              <a:t>元素的排名，按照</a:t>
            </a:r>
            <a:r>
              <a:rPr lang="en-US" altLang="zh-CN" smtClean="0"/>
              <a:t>score</a:t>
            </a:r>
            <a:r>
              <a:rPr lang="zh-CN" altLang="en-US" smtClean="0"/>
              <a:t>值从小到大的顺序排序，排名以</a:t>
            </a:r>
            <a:r>
              <a:rPr lang="en-US" altLang="zh-CN" smtClean="0"/>
              <a:t>0</a:t>
            </a:r>
            <a:r>
              <a:rPr lang="zh-CN" altLang="en-US" smtClean="0"/>
              <a:t>为底</a:t>
            </a:r>
            <a:endParaRPr lang="en-US" altLang="zh-CN" smtClean="0"/>
          </a:p>
          <a:p>
            <a:pPr lvl="2" indent="0"/>
            <a:r>
              <a:rPr lang="zh-CN" altLang="en-US" smtClean="0"/>
              <a:t>例：查询</a:t>
            </a:r>
            <a:r>
              <a:rPr lang="en-US" altLang="zh-CN" smtClean="0"/>
              <a:t>class</a:t>
            </a:r>
            <a:r>
              <a:rPr lang="zh-CN" altLang="en-US" smtClean="0"/>
              <a:t>中</a:t>
            </a:r>
            <a:r>
              <a:rPr lang="en-US" altLang="zh-CN" smtClean="0"/>
              <a:t>lily</a:t>
            </a:r>
            <a:r>
              <a:rPr lang="zh-CN" altLang="en-US" smtClean="0"/>
              <a:t>、 </a:t>
            </a:r>
            <a:r>
              <a:rPr lang="en-US" altLang="zh-CN" smtClean="0"/>
              <a:t>poly</a:t>
            </a:r>
            <a:r>
              <a:rPr lang="zh-CN" altLang="en-US" smtClean="0"/>
              <a:t>、</a:t>
            </a:r>
            <a:r>
              <a:rPr lang="en-US" altLang="zh-CN" smtClean="0"/>
              <a:t>lilei</a:t>
            </a:r>
            <a:r>
              <a:rPr lang="zh-CN" altLang="en-US" smtClean="0"/>
              <a:t>所在的名次，</a:t>
            </a:r>
            <a:r>
              <a:rPr lang="en-US" altLang="zh-CN" smtClean="0"/>
              <a:t>class</a:t>
            </a:r>
            <a:r>
              <a:rPr lang="zh-CN" altLang="en-US" smtClean="0"/>
              <a:t>按分数升序排列</a:t>
            </a:r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r>
              <a:rPr lang="en-US" altLang="zh-CN" smtClean="0"/>
              <a:t>zhangfei</a:t>
            </a:r>
            <a:r>
              <a:rPr lang="zh-CN" altLang="en-US" smtClean="0"/>
              <a:t>不存在所以返回</a:t>
            </a:r>
            <a:r>
              <a:rPr lang="en-US" altLang="zh-CN" smtClean="0"/>
              <a:t>nil</a:t>
            </a:r>
          </a:p>
          <a:p>
            <a:pPr lvl="1" indent="0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259632" y="4221088"/>
            <a:ext cx="550277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b="16667"/>
          <a:stretch>
            <a:fillRect/>
          </a:stretch>
        </p:blipFill>
        <p:spPr bwMode="auto">
          <a:xfrm>
            <a:off x="1259632" y="3789040"/>
            <a:ext cx="771848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1755</Words>
  <Application>Microsoft Office PowerPoint</Application>
  <PresentationFormat>全屏显示(4:3)</PresentationFormat>
  <Paragraphs>265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聚合</vt:lpstr>
      <vt:lpstr>3.3 Redis数据类型及操作</vt:lpstr>
      <vt:lpstr>3.3 Redis数据类型及操作</vt:lpstr>
      <vt:lpstr>3.3.5 ZSET（有序集合）</vt:lpstr>
      <vt:lpstr>3.3.5 ZSET（有序集合）</vt:lpstr>
      <vt:lpstr>3.3.5 ZSET（有序集合）</vt:lpstr>
      <vt:lpstr>3.3.5 ZSET（有序集合）</vt:lpstr>
      <vt:lpstr>3.3.5 ZSET（有序集合）</vt:lpstr>
      <vt:lpstr>PowerPoint 演示文稿</vt:lpstr>
      <vt:lpstr>3.3.5 ZSET（有序集合）</vt:lpstr>
      <vt:lpstr>3.3.5 ZSET（有序集合）</vt:lpstr>
      <vt:lpstr>3.3.5 ZSET（有序集合）</vt:lpstr>
      <vt:lpstr>3.3.5 ZSET（有序集合）</vt:lpstr>
      <vt:lpstr>3.3.5 ZSET（有序集合）</vt:lpstr>
      <vt:lpstr>3.3.5 ZSET（有序集合）</vt:lpstr>
      <vt:lpstr>3.3.5 ZSET（有序集合）</vt:lpstr>
      <vt:lpstr>3.3.5 ZSET（有序集合）</vt:lpstr>
      <vt:lpstr>PowerPoint 演示文稿</vt:lpstr>
      <vt:lpstr>PowerPoint 演示文稿</vt:lpstr>
      <vt:lpstr>3.3.5 ZSET（有序集合）</vt:lpstr>
      <vt:lpstr>3.3.5 ZSET（有序集合）</vt:lpstr>
      <vt:lpstr>3.3 Redis数据类型及操作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3.3.6 HASH（哈希表）</vt:lpstr>
      <vt:lpstr>PowerPoint 演示文稿</vt:lpstr>
      <vt:lpstr>3.3.6 HASH（哈希表）</vt:lpstr>
      <vt:lpstr>3.3.6 HASH（哈希表）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微软用户</cp:lastModifiedBy>
  <cp:revision>129</cp:revision>
  <dcterms:created xsi:type="dcterms:W3CDTF">2021-01-11T06:40:00Z</dcterms:created>
  <dcterms:modified xsi:type="dcterms:W3CDTF">2022-03-06T01:13:10Z</dcterms:modified>
</cp:coreProperties>
</file>