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86" r:id="rId11"/>
    <p:sldId id="265" r:id="rId12"/>
    <p:sldId id="266" r:id="rId13"/>
    <p:sldId id="267" r:id="rId14"/>
    <p:sldId id="270" r:id="rId15"/>
    <p:sldId id="268" r:id="rId16"/>
    <p:sldId id="269" r:id="rId17"/>
    <p:sldId id="287"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9" autoAdjust="0"/>
  </p:normalViewPr>
  <p:slideViewPr>
    <p:cSldViewPr>
      <p:cViewPr varScale="1">
        <p:scale>
          <a:sx n="97" d="100"/>
          <a:sy n="97" d="100"/>
        </p:scale>
        <p:origin x="-195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D425B-B3B9-4DAB-B0DC-6255505EC1C9}" type="datetimeFigureOut">
              <a:rPr lang="zh-CN" altLang="en-US" smtClean="0"/>
              <a:pPr/>
              <a:t>2021/3/28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8CBF4-077F-4671-9061-A72219D39F8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注</a:t>
            </a:r>
            <a:r>
              <a:rPr lang="en-US" altLang="zh-CN" smtClean="0"/>
              <a:t>1</a:t>
            </a:r>
            <a:r>
              <a:rPr lang="zh-CN" altLang="en-US" smtClean="0"/>
              <a:t>：这种情况通常由测试人员和程序人员通过检查就可以找到</a:t>
            </a:r>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2021/3/28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00000"/>
              </a:buClr>
              <a:buFont typeface="Wingdings" pitchFamily="2" charset="2"/>
              <a:buChar char="u"/>
              <a:defRPr sz="2400">
                <a:latin typeface="Times New Roman" pitchFamily="18" charset="0"/>
                <a:cs typeface="Times New Roman" pitchFamily="18" charset="0"/>
              </a:defRPr>
            </a:lvl1pPr>
            <a:lvl2pPr>
              <a:buNone/>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a:latin typeface="Times New Roman" pitchFamily="18" charset="0"/>
                <a:cs typeface="Times New Roman" pitchFamily="18" charset="0"/>
              </a:defRPr>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p:txBody>
      </p:sp>
      <p:sp>
        <p:nvSpPr>
          <p:cNvPr id="4" name="日期占位符 3"/>
          <p:cNvSpPr>
            <a:spLocks noGrp="1"/>
          </p:cNvSpPr>
          <p:nvPr>
            <p:ph type="dt" sz="half" idx="10"/>
          </p:nvPr>
        </p:nvSpPr>
        <p:spPr/>
        <p:txBody>
          <a:bodyPr/>
          <a:lstStyle>
            <a:lvl1pPr>
              <a:defRPr>
                <a:latin typeface="Times New Roman" pitchFamily="18" charset="0"/>
                <a:cs typeface="Times New Roman" pitchFamily="18" charset="0"/>
              </a:defRPr>
            </a:lvl1pPr>
            <a:extLst/>
          </a:lstStyle>
          <a:p>
            <a:fld id="{530820CF-B880-4189-942D-D702A7CBA730}" type="datetimeFigureOut">
              <a:rPr lang="zh-CN" altLang="en-US" smtClean="0"/>
              <a:pPr/>
              <a:t>2021/3/28</a:t>
            </a:fld>
            <a:endParaRPr lang="zh-CN" altLang="en-US"/>
          </a:p>
        </p:txBody>
      </p:sp>
      <p:sp>
        <p:nvSpPr>
          <p:cNvPr id="5" name="页脚占位符 4"/>
          <p:cNvSpPr>
            <a:spLocks noGrp="1"/>
          </p:cNvSpPr>
          <p:nvPr>
            <p:ph type="ftr" sz="quarter" idx="11"/>
          </p:nvPr>
        </p:nvSpPr>
        <p:spPr/>
        <p:txBody>
          <a:bodyPr/>
          <a:lstStyle>
            <a:lvl1pPr>
              <a:defRPr>
                <a:latin typeface="Times New Roman" pitchFamily="18" charset="0"/>
                <a:cs typeface="Times New Roman" pitchFamily="18" charset="0"/>
              </a:defRPr>
            </a:lvl1pPr>
            <a:extLst/>
          </a:lstStyle>
          <a:p>
            <a:endParaRPr lang="zh-CN" altLang="en-US"/>
          </a:p>
        </p:txBody>
      </p:sp>
      <p:sp>
        <p:nvSpPr>
          <p:cNvPr id="6" name="灯片编号占位符 5"/>
          <p:cNvSpPr>
            <a:spLocks noGrp="1"/>
          </p:cNvSpPr>
          <p:nvPr>
            <p:ph type="sldNum" sz="quarter" idx="12"/>
          </p:nvPr>
        </p:nvSpPr>
        <p:spPr/>
        <p:txBody>
          <a:bodyPr/>
          <a:lstStyle>
            <a:lvl1pPr>
              <a:defRPr>
                <a:latin typeface="Times New Roman" pitchFamily="18" charset="0"/>
                <a:cs typeface="Times New Roman" pitchFamily="18" charset="0"/>
              </a:defRPr>
            </a:lvl1pPr>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lvl1pPr>
              <a:defRPr>
                <a:solidFill>
                  <a:srgbClr val="0070C0"/>
                </a:solidFill>
                <a:latin typeface="Times New Roman" pitchFamily="18" charset="0"/>
                <a:cs typeface="Times New Roman" pitchFamily="18" charset="0"/>
              </a:defRPr>
            </a:lvl1pPr>
            <a:extLst/>
          </a:lstStyle>
          <a:p>
            <a:r>
              <a:rPr kumimoji="0" lang="zh-CN" altLang="en-US" smtClean="0"/>
              <a:t>单击此处编辑母版标题样式</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2021/3/28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2021/3/28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2021/3/28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5122912"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2021/3/28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b="1" kern="1200">
          <a:solidFill>
            <a:srgbClr val="0070C0"/>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lnSpc>
          <a:spcPct val="150000"/>
        </a:lnSpc>
        <a:spcBef>
          <a:spcPts val="400"/>
        </a:spcBef>
        <a:spcAft>
          <a:spcPts val="0"/>
        </a:spcAft>
        <a:buClr>
          <a:schemeClr val="accent1"/>
        </a:buClr>
        <a:buSzPct val="68000"/>
        <a:buFont typeface="Wingdings 3"/>
        <a:buChar char=""/>
        <a:defRPr kumimoji="0" sz="2400" kern="1200">
          <a:solidFill>
            <a:srgbClr val="C00000"/>
          </a:solidFill>
          <a:latin typeface="华文中宋" pitchFamily="2" charset="-122"/>
          <a:ea typeface="华文中宋" pitchFamily="2" charset="-122"/>
          <a:cs typeface="+mn-cs"/>
        </a:defRPr>
      </a:lvl1pPr>
      <a:lvl2pPr marL="621792" indent="-228600" algn="l" rtl="0" eaLnBrk="1" latinLnBrk="0" hangingPunct="1">
        <a:lnSpc>
          <a:spcPct val="150000"/>
        </a:lnSpc>
        <a:spcBef>
          <a:spcPts val="324"/>
        </a:spcBef>
        <a:buClr>
          <a:schemeClr val="accent1"/>
        </a:buClr>
        <a:buFont typeface="Verdana"/>
        <a:buChar char="◦"/>
        <a:defRPr kumimoji="0" sz="2000" kern="1200">
          <a:solidFill>
            <a:schemeClr val="tx1"/>
          </a:solidFill>
          <a:latin typeface="华文中宋" pitchFamily="2" charset="-122"/>
          <a:ea typeface="华文中宋" pitchFamily="2" charset="-122"/>
          <a:cs typeface="+mn-cs"/>
        </a:defRPr>
      </a:lvl2pPr>
      <a:lvl3pPr marL="859536" indent="-228600" algn="l" rtl="0" eaLnBrk="1" latinLnBrk="0" hangingPunct="1">
        <a:lnSpc>
          <a:spcPct val="150000"/>
        </a:lnSpc>
        <a:spcBef>
          <a:spcPts val="350"/>
        </a:spcBef>
        <a:buClr>
          <a:schemeClr val="accent2"/>
        </a:buClr>
        <a:buSzPct val="100000"/>
        <a:buFont typeface="Wingdings 2"/>
        <a:buChar char=""/>
        <a:defRPr kumimoji="0" sz="1800" kern="1200">
          <a:solidFill>
            <a:schemeClr val="tx1"/>
          </a:solidFill>
          <a:latin typeface="华文中宋" pitchFamily="2" charset="-122"/>
          <a:ea typeface="华文中宋" pitchFamily="2" charset="-122"/>
          <a:cs typeface="+mn-cs"/>
        </a:defRPr>
      </a:lvl3pPr>
      <a:lvl4pPr marL="1143000" indent="-228600" algn="l" rtl="0" eaLnBrk="1" latinLnBrk="0" hangingPunct="1">
        <a:lnSpc>
          <a:spcPct val="150000"/>
        </a:lnSpc>
        <a:spcBef>
          <a:spcPts val="350"/>
        </a:spcBef>
        <a:buClr>
          <a:schemeClr val="accent2"/>
        </a:buClr>
        <a:buFont typeface="Wingdings 2"/>
        <a:buChar char=""/>
        <a:defRPr kumimoji="0" sz="1600" kern="1200">
          <a:solidFill>
            <a:schemeClr val="tx1"/>
          </a:solidFill>
          <a:latin typeface="华文中宋" pitchFamily="2" charset="-122"/>
          <a:ea typeface="华文中宋" pitchFamily="2" charset="-122"/>
          <a:cs typeface="+mn-cs"/>
        </a:defRPr>
      </a:lvl4pPr>
      <a:lvl5pPr marL="1371600" indent="-228600" algn="l" rtl="0" eaLnBrk="1" latinLnBrk="0" hangingPunct="1">
        <a:lnSpc>
          <a:spcPct val="150000"/>
        </a:lnSpc>
        <a:spcBef>
          <a:spcPts val="350"/>
        </a:spcBef>
        <a:buClr>
          <a:schemeClr val="accent2"/>
        </a:buClr>
        <a:buFont typeface="Wingdings 2"/>
        <a:buChar char=""/>
        <a:defRPr kumimoji="0" sz="1800" kern="1200">
          <a:solidFill>
            <a:schemeClr val="tx1"/>
          </a:solidFill>
          <a:latin typeface="微软雅黑" pitchFamily="34" charset="-122"/>
          <a:ea typeface="微软雅黑" pitchFamily="34"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000" smtClean="0">
                <a:solidFill>
                  <a:srgbClr val="C00000"/>
                </a:solidFill>
              </a:rPr>
              <a:t>3.6 Redis</a:t>
            </a:r>
            <a:r>
              <a:rPr lang="zh-CN" altLang="en-US" sz="4000" smtClean="0">
                <a:solidFill>
                  <a:srgbClr val="C00000"/>
                </a:solidFill>
              </a:rPr>
              <a:t>的事务</a:t>
            </a:r>
            <a:endParaRPr lang="zh-CN" altLang="en-US" sz="4000">
              <a:solidFill>
                <a:srgbClr val="C00000"/>
              </a:solidFill>
            </a:endParaRPr>
          </a:p>
        </p:txBody>
      </p:sp>
      <p:sp>
        <p:nvSpPr>
          <p:cNvPr id="3" name="副标题 2"/>
          <p:cNvSpPr>
            <a:spLocks noGrp="1"/>
          </p:cNvSpPr>
          <p:nvPr>
            <p:ph type="subTitle" idx="1"/>
          </p:nvPr>
        </p:nvSpPr>
        <p:spPr/>
        <p:txBody>
          <a:bodyPr/>
          <a:lstStyle/>
          <a:p>
            <a:endParaRPr lang="zh-CN" altLang="en-US"/>
          </a:p>
        </p:txBody>
      </p:sp>
      <p:sp>
        <p:nvSpPr>
          <p:cNvPr id="4" name="矩形 3"/>
          <p:cNvSpPr/>
          <p:nvPr/>
        </p:nvSpPr>
        <p:spPr>
          <a:xfrm>
            <a:off x="3131840" y="692696"/>
            <a:ext cx="2954655" cy="646331"/>
          </a:xfrm>
          <a:prstGeom prst="rect">
            <a:avLst/>
          </a:prstGeom>
        </p:spPr>
        <p:txBody>
          <a:bodyPr wrap="none">
            <a:spAutoFit/>
          </a:bodyPr>
          <a:lstStyle/>
          <a:p>
            <a:r>
              <a:rPr lang="zh-CN" altLang="zh-CN" sz="3600" smtClean="0">
                <a:solidFill>
                  <a:srgbClr val="C00000"/>
                </a:solidFill>
                <a:latin typeface="华文行楷" pitchFamily="2" charset="-122"/>
                <a:ea typeface="华文行楷" pitchFamily="2" charset="-122"/>
              </a:rPr>
              <a:t>大数据库系统</a:t>
            </a:r>
            <a:endParaRPr lang="zh-CN" altLang="en-US" sz="3600">
              <a:solidFill>
                <a:srgbClr val="C00000"/>
              </a:solidFill>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79296" cy="4525963"/>
          </a:xfrm>
        </p:spPr>
        <p:txBody>
          <a:bodyPr>
            <a:normAutofit fontScale="85000" lnSpcReduction="10000"/>
          </a:bodyPr>
          <a:lstStyle/>
          <a:p>
            <a:r>
              <a:rPr lang="en-US" altLang="zh-CN" b="1" smtClean="0"/>
              <a:t>MULTI</a:t>
            </a:r>
            <a:r>
              <a:rPr lang="zh-CN" altLang="en-US" b="1" smtClean="0"/>
              <a:t>命令</a:t>
            </a:r>
            <a:endParaRPr lang="en-US" altLang="zh-CN" b="1" smtClean="0"/>
          </a:p>
          <a:p>
            <a:pPr lvl="1" indent="0"/>
            <a:r>
              <a:rPr lang="en-US" altLang="zh-CN" smtClean="0"/>
              <a:t>MULTI </a:t>
            </a:r>
            <a:r>
              <a:rPr lang="zh-CN" altLang="en-US" smtClean="0"/>
              <a:t>不跟参数</a:t>
            </a:r>
            <a:endParaRPr lang="en-US" altLang="zh-CN" b="1" smtClean="0"/>
          </a:p>
          <a:p>
            <a:pPr lvl="1" indent="0"/>
            <a:r>
              <a:rPr lang="zh-CN" altLang="en-US" smtClean="0"/>
              <a:t>用于标记事务的开始</a:t>
            </a:r>
            <a:endParaRPr lang="en-US" altLang="zh-CN" smtClean="0"/>
          </a:p>
          <a:p>
            <a:pPr lvl="1" indent="0"/>
            <a:r>
              <a:rPr lang="en-US" altLang="zh-CN" smtClean="0"/>
              <a:t>Redis</a:t>
            </a:r>
            <a:r>
              <a:rPr lang="zh-CN" altLang="en-US" smtClean="0"/>
              <a:t>会将后续的命令逐个放入队列中，然后才能使用</a:t>
            </a:r>
            <a:r>
              <a:rPr lang="en-US" altLang="zh-CN" smtClean="0"/>
              <a:t>EXEC</a:t>
            </a:r>
            <a:r>
              <a:rPr lang="zh-CN" altLang="en-US" smtClean="0"/>
              <a:t>命令原子化地执行这个命令序列</a:t>
            </a:r>
          </a:p>
          <a:p>
            <a:pPr lvl="1" indent="0"/>
            <a:r>
              <a:rPr lang="zh-CN" altLang="en-US" smtClean="0"/>
              <a:t>返回值是一个简单的字符串，总是</a:t>
            </a:r>
            <a:r>
              <a:rPr lang="en-US" altLang="zh-CN" smtClean="0"/>
              <a:t>OK</a:t>
            </a:r>
            <a:endParaRPr lang="zh-CN" altLang="en-US" smtClean="0"/>
          </a:p>
          <a:p>
            <a:pPr lvl="1" indent="0"/>
            <a:endParaRPr lang="zh-CN" altLang="en-US" smtClean="0"/>
          </a:p>
          <a:p>
            <a:r>
              <a:rPr lang="en-US" altLang="zh-CN" b="1" smtClean="0"/>
              <a:t>EXEC</a:t>
            </a:r>
            <a:r>
              <a:rPr lang="zh-CN" altLang="en-US" b="1" smtClean="0"/>
              <a:t>命令</a:t>
            </a:r>
            <a:endParaRPr lang="en-US" altLang="zh-CN" b="1" smtClean="0"/>
          </a:p>
          <a:p>
            <a:pPr lvl="1" indent="0"/>
            <a:r>
              <a:rPr lang="en-US" altLang="zh-CN" smtClean="0"/>
              <a:t>EXEC</a:t>
            </a:r>
            <a:r>
              <a:rPr lang="zh-CN" altLang="en-US" smtClean="0"/>
              <a:t>不跟参数</a:t>
            </a:r>
            <a:endParaRPr lang="en-US" altLang="zh-CN" smtClean="0"/>
          </a:p>
          <a:p>
            <a:pPr lvl="1" indent="0"/>
            <a:r>
              <a:rPr lang="zh-CN" altLang="en-US" smtClean="0"/>
              <a:t>执行事务中放入队列中命令，然后恢复正常的连接状态</a:t>
            </a:r>
          </a:p>
          <a:p>
            <a:pPr lvl="1" indent="0"/>
            <a:r>
              <a:rPr lang="zh-CN" altLang="en-US" smtClean="0"/>
              <a:t>返回值是一个数组，其中的每个元素分别是原子化事务中的每个命令的返回值，如果事务执行中止，那么</a:t>
            </a:r>
            <a:r>
              <a:rPr lang="en-US" altLang="zh-CN" smtClean="0"/>
              <a:t>EXEC</a:t>
            </a:r>
            <a:r>
              <a:rPr lang="zh-CN" altLang="en-US" smtClean="0"/>
              <a:t>命令就会返回一个</a:t>
            </a:r>
            <a:r>
              <a:rPr lang="en-US" altLang="zh-CN" smtClean="0"/>
              <a:t>Null</a:t>
            </a:r>
            <a:r>
              <a:rPr lang="zh-CN" altLang="en-US" smtClean="0"/>
              <a:t>值。 </a:t>
            </a:r>
          </a:p>
          <a:p>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linds(horizontal)">
                                      <p:cBhvr>
                                        <p:cTn id="30" dur="500"/>
                                        <p:tgtEl>
                                          <p:spTgt spid="2">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linds(horizontal)">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在</a:t>
            </a:r>
            <a:r>
              <a:rPr lang="en-US" altLang="zh-CN" smtClean="0"/>
              <a:t>redis</a:t>
            </a:r>
            <a:r>
              <a:rPr lang="zh-CN" altLang="en-US" smtClean="0"/>
              <a:t>中准备数据</a:t>
            </a:r>
            <a:endParaRPr lang="en-US" altLang="zh-CN" smtClean="0"/>
          </a:p>
          <a:p>
            <a:pPr lvl="2"/>
            <a:r>
              <a:rPr lang="en-US" altLang="zh-CN" smtClean="0"/>
              <a:t>wang</a:t>
            </a:r>
            <a:r>
              <a:rPr lang="zh-CN" altLang="en-US" smtClean="0"/>
              <a:t>的余额有</a:t>
            </a:r>
            <a:r>
              <a:rPr lang="en-US" altLang="zh-CN" smtClean="0"/>
              <a:t>200</a:t>
            </a:r>
          </a:p>
          <a:p>
            <a:pPr lvl="2"/>
            <a:r>
              <a:rPr lang="en-US" altLang="zh-CN" smtClean="0"/>
              <a:t>zhao</a:t>
            </a:r>
            <a:r>
              <a:rPr lang="zh-CN" altLang="en-US" smtClean="0"/>
              <a:t>的余额有</a:t>
            </a:r>
            <a:r>
              <a:rPr lang="en-US" altLang="zh-CN" smtClean="0"/>
              <a:t>700</a:t>
            </a:r>
          </a:p>
          <a:p>
            <a:pPr lvl="2"/>
            <a:endParaRPr lang="en-US" altLang="zh-CN" smtClean="0"/>
          </a:p>
          <a:p>
            <a:pPr lvl="2"/>
            <a:endParaRPr lang="en-US" altLang="zh-CN" smtClean="0"/>
          </a:p>
          <a:p>
            <a:pPr lvl="2"/>
            <a:endParaRPr lang="en-US" altLang="zh-CN" smtClean="0"/>
          </a:p>
          <a:p>
            <a:pPr lvl="2"/>
            <a:endParaRPr lang="en-US" altLang="zh-CN" smtClean="0"/>
          </a:p>
          <a:p>
            <a:pPr lvl="2"/>
            <a:r>
              <a:rPr lang="zh-CN" altLang="en-US" smtClean="0"/>
              <a:t>使用</a:t>
            </a:r>
            <a:r>
              <a:rPr lang="en-US" altLang="zh-CN" smtClean="0"/>
              <a:t>Redis</a:t>
            </a:r>
            <a:r>
              <a:rPr lang="zh-CN" altLang="en-US" smtClean="0"/>
              <a:t>事务功能模拟</a:t>
            </a:r>
            <a:r>
              <a:rPr lang="en-US" altLang="zh-CN" smtClean="0"/>
              <a:t>zhao</a:t>
            </a:r>
            <a:r>
              <a:rPr lang="zh-CN" altLang="en-US" smtClean="0"/>
              <a:t>转账</a:t>
            </a:r>
            <a:r>
              <a:rPr lang="en-US" altLang="zh-CN" smtClean="0"/>
              <a:t>100</a:t>
            </a:r>
            <a:r>
              <a:rPr lang="zh-CN" altLang="en-US" smtClean="0"/>
              <a:t>给</a:t>
            </a:r>
            <a:r>
              <a:rPr lang="en-US" altLang="zh-CN" smtClean="0"/>
              <a:t>wang</a:t>
            </a:r>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4098" name="Picture 2"/>
          <p:cNvPicPr>
            <a:picLocks noChangeAspect="1" noChangeArrowheads="1"/>
          </p:cNvPicPr>
          <p:nvPr/>
        </p:nvPicPr>
        <p:blipFill>
          <a:blip r:embed="rId2" cstate="print">
            <a:lum contrast="70000"/>
          </a:blip>
          <a:srcRect/>
          <a:stretch>
            <a:fillRect/>
          </a:stretch>
        </p:blipFill>
        <p:spPr bwMode="auto">
          <a:xfrm>
            <a:off x="1331639" y="2989556"/>
            <a:ext cx="4698209" cy="14475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blinds(horizontal)">
                                      <p:cBhvr>
                                        <p:cTn id="18" dur="500"/>
                                        <p:tgtEl>
                                          <p:spTgt spid="409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blinds(horizontal)">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0"/>
            <a:ext cx="8229600" cy="6858000"/>
          </a:xfrm>
        </p:spPr>
        <p:txBody>
          <a:bodyPr/>
          <a:lstStyle/>
          <a:p>
            <a:pPr lvl="2"/>
            <a:r>
              <a:rPr lang="en-US" altLang="zh-CN" smtClean="0"/>
              <a:t>Redis</a:t>
            </a:r>
            <a:r>
              <a:rPr lang="zh-CN" altLang="en-US" smtClean="0"/>
              <a:t>中使用</a:t>
            </a:r>
            <a:r>
              <a:rPr lang="en-US" altLang="zh-CN" smtClean="0"/>
              <a:t>multi</a:t>
            </a:r>
            <a:r>
              <a:rPr lang="zh-CN" altLang="en-US" smtClean="0"/>
              <a:t>命令表示事务开始，返回</a:t>
            </a:r>
            <a:r>
              <a:rPr lang="en-US" altLang="zh-CN" smtClean="0"/>
              <a:t>ok</a:t>
            </a:r>
            <a:r>
              <a:rPr lang="zh-CN" altLang="en-US" smtClean="0"/>
              <a:t>之后输入事务内容</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r>
              <a:rPr lang="zh-CN" altLang="en-US" smtClean="0"/>
              <a:t>可以看到在</a:t>
            </a:r>
            <a:r>
              <a:rPr lang="en-US" altLang="zh-CN" smtClean="0"/>
              <a:t>multi</a:t>
            </a:r>
            <a:r>
              <a:rPr lang="zh-CN" altLang="en-US" smtClean="0"/>
              <a:t>之后输入</a:t>
            </a:r>
            <a:r>
              <a:rPr lang="en-US" altLang="zh-CN" smtClean="0"/>
              <a:t>redis</a:t>
            </a:r>
            <a:r>
              <a:rPr lang="zh-CN" altLang="en-US" smtClean="0"/>
              <a:t>命令，返回的不是</a:t>
            </a:r>
            <a:r>
              <a:rPr lang="en-US" altLang="zh-CN" smtClean="0"/>
              <a:t>ok</a:t>
            </a:r>
            <a:r>
              <a:rPr lang="zh-CN" altLang="en-US" smtClean="0"/>
              <a:t>，而是</a:t>
            </a:r>
            <a:r>
              <a:rPr lang="en-US" altLang="zh-CN" smtClean="0"/>
              <a:t>queued</a:t>
            </a:r>
            <a:r>
              <a:rPr lang="zh-CN" altLang="en-US" smtClean="0"/>
              <a:t>，表示该命令并没有执行，而是放进了队列</a:t>
            </a:r>
            <a:endParaRPr lang="en-US" altLang="zh-CN" smtClean="0"/>
          </a:p>
          <a:p>
            <a:pPr lvl="2"/>
            <a:r>
              <a:rPr lang="zh-CN" altLang="en-US" smtClean="0"/>
              <a:t>这时我们使用</a:t>
            </a:r>
            <a:r>
              <a:rPr lang="en-US" altLang="zh-CN" smtClean="0"/>
              <a:t>exec</a:t>
            </a:r>
            <a:r>
              <a:rPr lang="zh-CN" altLang="en-US" smtClean="0"/>
              <a:t>命令完成事务</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r>
              <a:rPr lang="en-US" altLang="zh-CN" smtClean="0"/>
              <a:t>Exec</a:t>
            </a:r>
            <a:r>
              <a:rPr lang="zh-CN" altLang="en-US" smtClean="0"/>
              <a:t>表示立刻按序执行队列里的所有命令，并且执行过程中不允许执行其他</a:t>
            </a:r>
            <a:r>
              <a:rPr lang="en-US" altLang="zh-CN" smtClean="0"/>
              <a:t>redis</a:t>
            </a:r>
            <a:r>
              <a:rPr lang="zh-CN" altLang="en-US" smtClean="0"/>
              <a:t>命令，并且我们看到了</a:t>
            </a:r>
            <a:r>
              <a:rPr lang="en-US" altLang="zh-CN" smtClean="0"/>
              <a:t>decrby</a:t>
            </a:r>
            <a:r>
              <a:rPr lang="zh-CN" altLang="en-US" smtClean="0"/>
              <a:t>和</a:t>
            </a:r>
            <a:r>
              <a:rPr lang="en-US" altLang="zh-CN" smtClean="0"/>
              <a:t>incrby</a:t>
            </a:r>
            <a:r>
              <a:rPr lang="zh-CN" altLang="en-US" smtClean="0"/>
              <a:t>这两条指令的返回值</a:t>
            </a:r>
            <a:endParaRPr lang="en-US" altLang="zh-CN" smtClean="0"/>
          </a:p>
          <a:p>
            <a:pPr lvl="2"/>
            <a:endParaRPr lang="en-US" altLang="zh-CN" smtClean="0"/>
          </a:p>
          <a:p>
            <a:pPr lvl="2"/>
            <a:endParaRPr lang="en-US" altLang="zh-CN" smtClean="0"/>
          </a:p>
        </p:txBody>
      </p:sp>
      <p:pic>
        <p:nvPicPr>
          <p:cNvPr id="5122" name="Picture 2"/>
          <p:cNvPicPr>
            <a:picLocks noChangeAspect="1" noChangeArrowheads="1"/>
          </p:cNvPicPr>
          <p:nvPr/>
        </p:nvPicPr>
        <p:blipFill>
          <a:blip r:embed="rId2" cstate="print">
            <a:lum contrast="70000"/>
          </a:blip>
          <a:srcRect/>
          <a:stretch>
            <a:fillRect/>
          </a:stretch>
        </p:blipFill>
        <p:spPr bwMode="auto">
          <a:xfrm>
            <a:off x="1187623" y="476672"/>
            <a:ext cx="5827505" cy="158417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lum contrast="70000"/>
          </a:blip>
          <a:srcRect/>
          <a:stretch>
            <a:fillRect/>
          </a:stretch>
        </p:blipFill>
        <p:spPr bwMode="auto">
          <a:xfrm>
            <a:off x="1331639" y="3284984"/>
            <a:ext cx="5047629" cy="208823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heckerboard(across)">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checkerboard(across)">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checkerboard(across)">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123"/>
                                        </p:tgtEl>
                                        <p:attrNameLst>
                                          <p:attrName>style.visibility</p:attrName>
                                        </p:attrNameLst>
                                      </p:cBhvr>
                                      <p:to>
                                        <p:strVal val="visible"/>
                                      </p:to>
                                    </p:set>
                                    <p:animEffect transition="in" filter="checkerboard(across)">
                                      <p:cBhvr>
                                        <p:cTn id="27" dur="500"/>
                                        <p:tgtEl>
                                          <p:spTgt spid="512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
                                            <p:txEl>
                                              <p:pRg st="12" end="12"/>
                                            </p:txEl>
                                          </p:spTgt>
                                        </p:tgtEl>
                                        <p:attrNameLst>
                                          <p:attrName>style.visibility</p:attrName>
                                        </p:attrNameLst>
                                      </p:cBhvr>
                                      <p:to>
                                        <p:strVal val="visible"/>
                                      </p:to>
                                    </p:set>
                                    <p:animEffect transition="in" filter="checkerboard(across)">
                                      <p:cBhvr>
                                        <p:cTn id="3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8229600" cy="5376672"/>
          </a:xfrm>
        </p:spPr>
        <p:txBody>
          <a:bodyPr>
            <a:normAutofit/>
          </a:bodyPr>
          <a:lstStyle/>
          <a:p>
            <a:pPr lvl="1"/>
            <a:r>
              <a:rPr lang="zh-CN" altLang="en-US" smtClean="0"/>
              <a:t>上述是</a:t>
            </a:r>
            <a:r>
              <a:rPr lang="en-US" altLang="zh-CN" smtClean="0"/>
              <a:t>redis</a:t>
            </a:r>
            <a:r>
              <a:rPr lang="zh-CN" altLang="en-US" smtClean="0"/>
              <a:t>中顺利完成事务的例子，现在讨论一些事务中的意外情况</a:t>
            </a:r>
            <a:endParaRPr lang="en-US" altLang="zh-CN" smtClean="0"/>
          </a:p>
          <a:p>
            <a:pPr lvl="2"/>
            <a:r>
              <a:rPr lang="zh-CN" altLang="en-US" smtClean="0"/>
              <a:t>情况</a:t>
            </a:r>
            <a:r>
              <a:rPr lang="en-US" altLang="zh-CN" smtClean="0"/>
              <a:t>1</a:t>
            </a:r>
            <a:r>
              <a:rPr lang="zh-CN" altLang="en-US" smtClean="0"/>
              <a:t>：事务中出现语法错误语句，执行</a:t>
            </a:r>
            <a:r>
              <a:rPr lang="en-US" altLang="zh-CN" smtClean="0"/>
              <a:t>exec</a:t>
            </a:r>
            <a:r>
              <a:rPr lang="zh-CN" altLang="en-US" smtClean="0"/>
              <a:t>指令</a:t>
            </a:r>
            <a:endParaRPr lang="en-US" altLang="zh-CN" smtClean="0"/>
          </a:p>
          <a:p>
            <a:pPr lvl="2"/>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2"/>
            <a:r>
              <a:rPr lang="zh-CN" altLang="en-US" smtClean="0"/>
              <a:t>在事务中出现“</a:t>
            </a:r>
            <a:r>
              <a:rPr lang="en-US" altLang="zh-CN" smtClean="0"/>
              <a:t>sdfa</a:t>
            </a:r>
            <a:r>
              <a:rPr lang="zh-CN" altLang="en-US" smtClean="0"/>
              <a:t>”这种无法识别的命令，执行</a:t>
            </a:r>
            <a:r>
              <a:rPr lang="en-US" altLang="zh-CN" smtClean="0"/>
              <a:t>exec</a:t>
            </a:r>
            <a:r>
              <a:rPr lang="zh-CN" altLang="en-US" smtClean="0"/>
              <a:t>之后提示错误，并将事务进行取消，我们再来看下</a:t>
            </a:r>
            <a:r>
              <a:rPr lang="en-US" altLang="zh-CN" smtClean="0"/>
              <a:t>zhao</a:t>
            </a:r>
            <a:r>
              <a:rPr lang="zh-CN" altLang="en-US" smtClean="0"/>
              <a:t>和</a:t>
            </a:r>
            <a:r>
              <a:rPr lang="en-US" altLang="zh-CN" smtClean="0"/>
              <a:t>wang</a:t>
            </a:r>
            <a:r>
              <a:rPr lang="zh-CN" altLang="en-US" smtClean="0"/>
              <a:t>此时的余额</a:t>
            </a:r>
            <a:endParaRPr lang="en-US" altLang="zh-CN" smtClean="0"/>
          </a:p>
          <a:p>
            <a:pPr lvl="2"/>
            <a:endParaRPr lang="en-US" altLang="zh-CN" smtClean="0"/>
          </a:p>
          <a:p>
            <a:pPr lvl="2"/>
            <a:endParaRPr lang="en-US" altLang="zh-CN" smtClean="0"/>
          </a:p>
          <a:p>
            <a:pPr lvl="2"/>
            <a:r>
              <a:rPr lang="zh-CN" altLang="en-US" smtClean="0"/>
              <a:t>可以看到，依然为</a:t>
            </a:r>
            <a:r>
              <a:rPr lang="en-US" altLang="zh-CN" smtClean="0"/>
              <a:t>600</a:t>
            </a:r>
            <a:r>
              <a:rPr lang="zh-CN" altLang="en-US" smtClean="0"/>
              <a:t>和</a:t>
            </a:r>
            <a:r>
              <a:rPr lang="en-US" altLang="zh-CN" smtClean="0"/>
              <a:t>300</a:t>
            </a:r>
            <a:r>
              <a:rPr lang="zh-CN" altLang="en-US" smtClean="0"/>
              <a:t>，说明</a:t>
            </a:r>
            <a:r>
              <a:rPr lang="en-US" altLang="zh-CN" smtClean="0"/>
              <a:t>multi</a:t>
            </a:r>
            <a:r>
              <a:rPr lang="zh-CN" altLang="en-US" smtClean="0"/>
              <a:t>之后的</a:t>
            </a:r>
            <a:r>
              <a:rPr lang="en-US" altLang="zh-CN" smtClean="0"/>
              <a:t>decrby</a:t>
            </a:r>
            <a:r>
              <a:rPr lang="zh-CN" altLang="en-US" smtClean="0"/>
              <a:t>没有执行</a:t>
            </a:r>
            <a:endParaRPr lang="en-US" altLang="zh-CN" smtClean="0"/>
          </a:p>
          <a:p>
            <a:pPr lvl="1"/>
            <a:endParaRPr lang="en-US" altLang="zh-CN" smtClean="0"/>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6147" name="Picture 3"/>
          <p:cNvPicPr>
            <a:picLocks noChangeAspect="1" noChangeArrowheads="1"/>
          </p:cNvPicPr>
          <p:nvPr/>
        </p:nvPicPr>
        <p:blipFill>
          <a:blip r:embed="rId3" cstate="print">
            <a:lum contrast="70000"/>
          </a:blip>
          <a:srcRect/>
          <a:stretch>
            <a:fillRect/>
          </a:stretch>
        </p:blipFill>
        <p:spPr bwMode="auto">
          <a:xfrm>
            <a:off x="1187624" y="2132856"/>
            <a:ext cx="3828426" cy="648072"/>
          </a:xfrm>
          <a:prstGeom prst="rect">
            <a:avLst/>
          </a:prstGeom>
          <a:noFill/>
          <a:ln w="9525">
            <a:noFill/>
            <a:miter lim="800000"/>
            <a:headEnd/>
            <a:tailEnd/>
          </a:ln>
        </p:spPr>
      </p:pic>
      <p:pic>
        <p:nvPicPr>
          <p:cNvPr id="6146" name="Picture 2"/>
          <p:cNvPicPr>
            <a:picLocks noChangeAspect="1" noChangeArrowheads="1"/>
          </p:cNvPicPr>
          <p:nvPr/>
        </p:nvPicPr>
        <p:blipFill>
          <a:blip r:embed="rId4" cstate="print">
            <a:lum contrast="70000"/>
          </a:blip>
          <a:srcRect/>
          <a:stretch>
            <a:fillRect/>
          </a:stretch>
        </p:blipFill>
        <p:spPr bwMode="auto">
          <a:xfrm>
            <a:off x="1115616" y="2852936"/>
            <a:ext cx="7918940" cy="1584176"/>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lum contrast="70000"/>
          </a:blip>
          <a:srcRect/>
          <a:stretch>
            <a:fillRect/>
          </a:stretch>
        </p:blipFill>
        <p:spPr bwMode="auto">
          <a:xfrm>
            <a:off x="1403648" y="5157192"/>
            <a:ext cx="5546766" cy="9361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gtEl>
                                        <p:attrNameLst>
                                          <p:attrName>style.visibility</p:attrName>
                                        </p:attrNameLst>
                                      </p:cBhvr>
                                      <p:to>
                                        <p:strVal val="visible"/>
                                      </p:to>
                                    </p:set>
                                    <p:anim calcmode="lin" valueType="num">
                                      <p:cBhvr additive="base">
                                        <p:cTn id="19" dur="500" fill="hold"/>
                                        <p:tgtEl>
                                          <p:spTgt spid="6147"/>
                                        </p:tgtEl>
                                        <p:attrNameLst>
                                          <p:attrName>ppt_x</p:attrName>
                                        </p:attrNameLst>
                                      </p:cBhvr>
                                      <p:tavLst>
                                        <p:tav tm="0">
                                          <p:val>
                                            <p:strVal val="#ppt_x"/>
                                          </p:val>
                                        </p:tav>
                                        <p:tav tm="100000">
                                          <p:val>
                                            <p:strVal val="#ppt_x"/>
                                          </p:val>
                                        </p:tav>
                                      </p:tavLst>
                                    </p:anim>
                                    <p:anim calcmode="lin" valueType="num">
                                      <p:cBhvr additive="base">
                                        <p:cTn id="20"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8"/>
                                        </p:tgtEl>
                                        <p:attrNameLst>
                                          <p:attrName>style.visibility</p:attrName>
                                        </p:attrNameLst>
                                      </p:cBhvr>
                                      <p:to>
                                        <p:strVal val="visible"/>
                                      </p:to>
                                    </p:set>
                                    <p:anim calcmode="lin" valueType="num">
                                      <p:cBhvr additive="base">
                                        <p:cTn id="37" dur="500" fill="hold"/>
                                        <p:tgtEl>
                                          <p:spTgt spid="6148"/>
                                        </p:tgtEl>
                                        <p:attrNameLst>
                                          <p:attrName>ppt_x</p:attrName>
                                        </p:attrNameLst>
                                      </p:cBhvr>
                                      <p:tavLst>
                                        <p:tav tm="0">
                                          <p:val>
                                            <p:strVal val="#ppt_x"/>
                                          </p:val>
                                        </p:tav>
                                        <p:tav tm="100000">
                                          <p:val>
                                            <p:strVal val="#ppt_x"/>
                                          </p:val>
                                        </p:tav>
                                      </p:tavLst>
                                    </p:anim>
                                    <p:anim calcmode="lin" valueType="num">
                                      <p:cBhvr additive="base">
                                        <p:cTn id="3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5373216"/>
            <a:ext cx="8229600" cy="994115"/>
          </a:xfrm>
        </p:spPr>
        <p:txBody>
          <a:bodyPr>
            <a:normAutofit fontScale="62500" lnSpcReduction="20000"/>
          </a:bodyPr>
          <a:lstStyle/>
          <a:p>
            <a:pPr lvl="1"/>
            <a:endParaRPr lang="en-US" altLang="zh-CN" smtClean="0"/>
          </a:p>
          <a:p>
            <a:r>
              <a:rPr lang="zh-CN" altLang="en-US" smtClean="0"/>
              <a:t>中间出现了一条“</a:t>
            </a:r>
            <a:r>
              <a:rPr lang="en-US" altLang="zh-CN" smtClean="0"/>
              <a:t>getset k3</a:t>
            </a:r>
            <a:r>
              <a:rPr lang="zh-CN" altLang="en-US" smtClean="0"/>
              <a:t>”语法错误的语句报错，在执行</a:t>
            </a:r>
            <a:r>
              <a:rPr lang="en-US" altLang="zh-CN" smtClean="0"/>
              <a:t>exec</a:t>
            </a:r>
            <a:r>
              <a:rPr lang="zh-CN" altLang="en-US" smtClean="0"/>
              <a:t>之后，事务中错误语句前后的语句全部不执行</a:t>
            </a: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79512" y="116632"/>
            <a:ext cx="8806510" cy="52565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0"/>
            <a:ext cx="8229600" cy="6381328"/>
          </a:xfrm>
        </p:spPr>
        <p:txBody>
          <a:bodyPr/>
          <a:lstStyle/>
          <a:p>
            <a:pPr lvl="2"/>
            <a:r>
              <a:rPr lang="en-US" altLang="zh-CN" smtClean="0"/>
              <a:t>	</a:t>
            </a:r>
            <a:r>
              <a:rPr lang="zh-CN" altLang="en-US" smtClean="0"/>
              <a:t>情况</a:t>
            </a:r>
            <a:r>
              <a:rPr lang="en-US" altLang="zh-CN" smtClean="0"/>
              <a:t>2</a:t>
            </a:r>
            <a:r>
              <a:rPr lang="zh-CN" altLang="en-US" smtClean="0"/>
              <a:t>：事务中存在语法正确，但执行会报错的语句</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r>
              <a:rPr lang="zh-CN" altLang="en-US" smtClean="0"/>
              <a:t>代码中可以看到事务中存在一条“</a:t>
            </a:r>
            <a:r>
              <a:rPr lang="en-US" altLang="zh-CN" smtClean="0"/>
              <a:t>sadd wang pig</a:t>
            </a:r>
            <a:r>
              <a:rPr lang="zh-CN" altLang="en-US" smtClean="0"/>
              <a:t>”语句，这条语句语法上没有问题，由于</a:t>
            </a:r>
            <a:r>
              <a:rPr lang="en-US" altLang="zh-CN" smtClean="0"/>
              <a:t>wang</a:t>
            </a:r>
            <a:r>
              <a:rPr lang="zh-CN" altLang="en-US" smtClean="0"/>
              <a:t>不是集合，因此这条语句执行后会报错。</a:t>
            </a:r>
            <a:endParaRPr lang="en-US" altLang="zh-CN" smtClean="0"/>
          </a:p>
          <a:p>
            <a:pPr lvl="2"/>
            <a:r>
              <a:rPr lang="zh-CN" altLang="en-US" smtClean="0"/>
              <a:t>但</a:t>
            </a:r>
            <a:r>
              <a:rPr lang="en-US" altLang="zh-CN" smtClean="0"/>
              <a:t>redis</a:t>
            </a:r>
            <a:r>
              <a:rPr lang="zh-CN" altLang="en-US" smtClean="0"/>
              <a:t>依然把这条语句存到队列中，因为此时并没有</a:t>
            </a:r>
            <a:r>
              <a:rPr lang="en-US" altLang="zh-CN" smtClean="0"/>
              <a:t>exec</a:t>
            </a:r>
            <a:r>
              <a:rPr lang="zh-CN" altLang="en-US" smtClean="0"/>
              <a:t>执行，</a:t>
            </a:r>
            <a:r>
              <a:rPr lang="en-US" altLang="zh-CN" smtClean="0"/>
              <a:t>redis</a:t>
            </a:r>
            <a:r>
              <a:rPr lang="zh-CN" altLang="en-US" smtClean="0"/>
              <a:t>不知道这条语句是否会报错</a:t>
            </a:r>
            <a:endParaRPr lang="en-US" altLang="zh-CN" smtClean="0"/>
          </a:p>
          <a:p>
            <a:pPr lvl="2"/>
            <a:r>
              <a:rPr lang="zh-CN" altLang="en-US" smtClean="0"/>
              <a:t>执行了</a:t>
            </a:r>
            <a:r>
              <a:rPr lang="en-US" altLang="zh-CN" smtClean="0"/>
              <a:t>exec</a:t>
            </a:r>
            <a:r>
              <a:rPr lang="zh-CN" altLang="en-US" smtClean="0"/>
              <a:t>之后，</a:t>
            </a:r>
            <a:r>
              <a:rPr lang="en-US" altLang="zh-CN" smtClean="0"/>
              <a:t>redis</a:t>
            </a:r>
            <a:r>
              <a:rPr lang="zh-CN" altLang="en-US" smtClean="0"/>
              <a:t>对“</a:t>
            </a:r>
            <a:r>
              <a:rPr lang="en-US" altLang="zh-CN" smtClean="0"/>
              <a:t>sadd wang pig</a:t>
            </a:r>
            <a:r>
              <a:rPr lang="zh-CN" altLang="en-US" smtClean="0"/>
              <a:t>”报错了，但之前</a:t>
            </a:r>
            <a:r>
              <a:rPr lang="en-US" altLang="zh-CN" smtClean="0"/>
              <a:t>decrby</a:t>
            </a:r>
            <a:r>
              <a:rPr lang="zh-CN" altLang="en-US" smtClean="0"/>
              <a:t>语句执行了</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1"/>
            <a:endParaRPr lang="zh-CN" altLang="en-US"/>
          </a:p>
        </p:txBody>
      </p:sp>
      <p:pic>
        <p:nvPicPr>
          <p:cNvPr id="7171" name="Picture 3"/>
          <p:cNvPicPr>
            <a:picLocks noChangeAspect="1" noChangeArrowheads="1"/>
          </p:cNvPicPr>
          <p:nvPr/>
        </p:nvPicPr>
        <p:blipFill>
          <a:blip r:embed="rId2" cstate="print">
            <a:lum contrast="70000"/>
          </a:blip>
          <a:srcRect/>
          <a:stretch>
            <a:fillRect/>
          </a:stretch>
        </p:blipFill>
        <p:spPr bwMode="auto">
          <a:xfrm>
            <a:off x="741751" y="1196752"/>
            <a:ext cx="8402249" cy="1728192"/>
          </a:xfrm>
          <a:prstGeom prst="rect">
            <a:avLst/>
          </a:prstGeom>
          <a:noFill/>
          <a:ln w="9525">
            <a:noFill/>
            <a:miter lim="800000"/>
            <a:headEnd/>
            <a:tailEnd/>
          </a:ln>
        </p:spPr>
      </p:pic>
      <p:pic>
        <p:nvPicPr>
          <p:cNvPr id="6" name="Picture 3"/>
          <p:cNvPicPr>
            <a:picLocks noChangeAspect="1" noChangeArrowheads="1"/>
          </p:cNvPicPr>
          <p:nvPr/>
        </p:nvPicPr>
        <p:blipFill>
          <a:blip r:embed="rId3" cstate="print">
            <a:lum contrast="70000"/>
          </a:blip>
          <a:srcRect/>
          <a:stretch>
            <a:fillRect/>
          </a:stretch>
        </p:blipFill>
        <p:spPr bwMode="auto">
          <a:xfrm>
            <a:off x="755576" y="404664"/>
            <a:ext cx="3828428" cy="648072"/>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lum contrast="70000"/>
          </a:blip>
          <a:srcRect/>
          <a:stretch>
            <a:fillRect/>
          </a:stretch>
        </p:blipFill>
        <p:spPr bwMode="auto">
          <a:xfrm>
            <a:off x="971600" y="5157192"/>
            <a:ext cx="6062173" cy="8640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2"/>
                                        </p:tgtEl>
                                        <p:attrNameLst>
                                          <p:attrName>style.visibility</p:attrName>
                                        </p:attrNameLst>
                                      </p:cBhvr>
                                      <p:to>
                                        <p:strVal val="visible"/>
                                      </p:to>
                                    </p:set>
                                    <p:anim calcmode="lin" valueType="num">
                                      <p:cBhvr additive="base">
                                        <p:cTn id="43" dur="500" fill="hold"/>
                                        <p:tgtEl>
                                          <p:spTgt spid="7172"/>
                                        </p:tgtEl>
                                        <p:attrNameLst>
                                          <p:attrName>ppt_x</p:attrName>
                                        </p:attrNameLst>
                                      </p:cBhvr>
                                      <p:tavLst>
                                        <p:tav tm="0">
                                          <p:val>
                                            <p:strVal val="#ppt_x"/>
                                          </p:val>
                                        </p:tav>
                                        <p:tav tm="100000">
                                          <p:val>
                                            <p:strVal val="#ppt_x"/>
                                          </p:val>
                                        </p:tav>
                                      </p:tavLst>
                                    </p:anim>
                                    <p:anim calcmode="lin" valueType="num">
                                      <p:cBhvr additive="base">
                                        <p:cTn id="4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268760"/>
            <a:ext cx="8424936" cy="5188032"/>
          </a:xfrm>
        </p:spPr>
        <p:txBody>
          <a:bodyPr>
            <a:normAutofit/>
          </a:bodyPr>
          <a:lstStyle/>
          <a:p>
            <a:r>
              <a:rPr lang="en-US" altLang="zh-CN" smtClean="0"/>
              <a:t>Redis</a:t>
            </a:r>
            <a:r>
              <a:rPr lang="zh-CN" altLang="en-US" smtClean="0"/>
              <a:t>中事务</a:t>
            </a:r>
            <a:endParaRPr lang="en-US" altLang="zh-CN" smtClean="0"/>
          </a:p>
          <a:p>
            <a:pPr lvl="1"/>
            <a:r>
              <a:rPr lang="en-US" altLang="zh-CN" smtClean="0"/>
              <a:t>1</a:t>
            </a:r>
            <a:r>
              <a:rPr lang="zh-CN" altLang="en-US" smtClean="0"/>
              <a:t>、语法错误的命令，该条命令回车后直接报错；执行</a:t>
            </a:r>
            <a:r>
              <a:rPr lang="en-US" altLang="zh-CN" smtClean="0"/>
              <a:t>exec</a:t>
            </a:r>
            <a:r>
              <a:rPr lang="zh-CN" altLang="en-US" smtClean="0"/>
              <a:t>之后，</a:t>
            </a:r>
            <a:r>
              <a:rPr lang="zh-CN" altLang="zh-CN" smtClean="0"/>
              <a:t>所有</a:t>
            </a:r>
            <a:r>
              <a:rPr lang="zh-CN" altLang="en-US" smtClean="0"/>
              <a:t>事务中的</a:t>
            </a:r>
            <a:r>
              <a:rPr lang="zh-CN" altLang="zh-CN" smtClean="0"/>
              <a:t>语句</a:t>
            </a:r>
            <a:r>
              <a:rPr lang="zh-CN" altLang="en-US" smtClean="0"/>
              <a:t>均</a:t>
            </a:r>
            <a:r>
              <a:rPr lang="zh-CN" altLang="zh-CN" smtClean="0"/>
              <a:t>得不到执行</a:t>
            </a:r>
            <a:endParaRPr lang="en-US" altLang="zh-CN" smtClean="0"/>
          </a:p>
          <a:p>
            <a:pPr lvl="1"/>
            <a:endParaRPr lang="en-US" altLang="zh-CN" smtClean="0"/>
          </a:p>
          <a:p>
            <a:pPr lvl="1"/>
            <a:r>
              <a:rPr lang="en-US" altLang="zh-CN" smtClean="0"/>
              <a:t>2</a:t>
            </a:r>
            <a:r>
              <a:rPr lang="zh-CN" altLang="en-US" smtClean="0"/>
              <a:t>、</a:t>
            </a:r>
            <a:r>
              <a:rPr lang="zh-CN" altLang="zh-CN" smtClean="0"/>
              <a:t>语法</a:t>
            </a:r>
            <a:r>
              <a:rPr lang="zh-CN" altLang="en-US" smtClean="0"/>
              <a:t>正确的而执行后会报错的命令，回车后先存到队列；</a:t>
            </a:r>
            <a:r>
              <a:rPr lang="en-US" altLang="zh-CN" smtClean="0"/>
              <a:t>exec</a:t>
            </a:r>
            <a:r>
              <a:rPr lang="zh-CN" altLang="en-US" smtClean="0"/>
              <a:t>之后</a:t>
            </a:r>
            <a:r>
              <a:rPr lang="zh-CN" altLang="zh-CN" smtClean="0"/>
              <a:t>会执行正确的语句</a:t>
            </a:r>
            <a:r>
              <a:rPr lang="zh-CN" altLang="en-US" smtClean="0"/>
              <a:t>，</a:t>
            </a:r>
            <a:r>
              <a:rPr lang="zh-CN" altLang="zh-CN" smtClean="0"/>
              <a:t>并跳过</a:t>
            </a:r>
            <a:r>
              <a:rPr lang="zh-CN" altLang="en-US" smtClean="0"/>
              <a:t>执行后会报错</a:t>
            </a:r>
            <a:r>
              <a:rPr lang="zh-CN" altLang="zh-CN" smtClean="0"/>
              <a:t>的语句</a:t>
            </a:r>
            <a:endParaRPr lang="en-US" altLang="zh-CN" smtClean="0"/>
          </a:p>
          <a:p>
            <a:pPr lvl="1"/>
            <a:endParaRPr lang="en-US" altLang="zh-CN" smtClean="0"/>
          </a:p>
          <a:p>
            <a:pPr lvl="1"/>
            <a:r>
              <a:rPr lang="zh-CN" altLang="en-US" smtClean="0"/>
              <a:t>为什么</a:t>
            </a:r>
            <a:r>
              <a:rPr lang="en-US" altLang="zh-CN" smtClean="0"/>
              <a:t>redis</a:t>
            </a:r>
            <a:r>
              <a:rPr lang="zh-CN" altLang="en-US" smtClean="0"/>
              <a:t>没有回滚功能？</a:t>
            </a:r>
            <a:endParaRPr lang="en-US" altLang="zh-CN" smtClean="0"/>
          </a:p>
          <a:p>
            <a:pPr lvl="2"/>
            <a:r>
              <a:rPr lang="zh-CN" altLang="en-US" smtClean="0"/>
              <a:t>没有任何机制能避免程序员自己造成的错误，并且这类错误通常不会在生产环境中出现</a:t>
            </a:r>
            <a:r>
              <a:rPr lang="en-US" altLang="zh-CN" baseline="30000" smtClean="0"/>
              <a:t>1</a:t>
            </a:r>
            <a:r>
              <a:rPr lang="zh-CN" altLang="en-US" smtClean="0"/>
              <a:t>，所以 </a:t>
            </a:r>
            <a:r>
              <a:rPr lang="en-US" altLang="zh-CN" smtClean="0"/>
              <a:t>Redis</a:t>
            </a:r>
            <a:r>
              <a:rPr lang="zh-CN" altLang="en-US" smtClean="0"/>
              <a:t> 选择了更简单、更快速的无回滚方式来处理事务。 </a:t>
            </a:r>
            <a:endParaRPr lang="en-US" altLang="zh-CN" smtClean="0"/>
          </a:p>
          <a:p>
            <a:pPr lvl="2"/>
            <a:r>
              <a:rPr lang="zh-CN" altLang="en-US" smtClean="0"/>
              <a:t>这类错误应该由程序员负责</a:t>
            </a:r>
            <a:endParaRPr lang="en-US" altLang="zh-CN" smtClean="0"/>
          </a:p>
          <a:p>
            <a:pPr lvl="1"/>
            <a:endParaRPr lang="en-US" altLang="zh-CN" smtClean="0"/>
          </a:p>
          <a:p>
            <a:pPr lvl="1"/>
            <a:endParaRPr lang="en-US" altLang="zh-CN" smtClean="0"/>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b="1" smtClean="0"/>
              <a:t>DISCARD</a:t>
            </a:r>
            <a:r>
              <a:rPr lang="zh-CN" altLang="en-US" b="1" smtClean="0"/>
              <a:t>命令</a:t>
            </a:r>
            <a:endParaRPr lang="en-US" altLang="zh-CN" b="1" smtClean="0"/>
          </a:p>
          <a:p>
            <a:pPr lvl="1"/>
            <a:r>
              <a:rPr lang="en-US" altLang="zh-CN" smtClean="0"/>
              <a:t>DISCARD    </a:t>
            </a:r>
            <a:r>
              <a:rPr lang="zh-CN" altLang="en-US" smtClean="0"/>
              <a:t>不跟参数</a:t>
            </a:r>
            <a:endParaRPr lang="en-US" altLang="zh-CN" smtClean="0"/>
          </a:p>
          <a:p>
            <a:pPr lvl="1"/>
            <a:r>
              <a:rPr lang="zh-CN" altLang="en-US" smtClean="0"/>
              <a:t>清除所有在事务中放入队列的命令，然后恢复正常的连接状态。</a:t>
            </a:r>
          </a:p>
          <a:p>
            <a:pPr lvl="1"/>
            <a:r>
              <a:rPr lang="zh-CN" altLang="en-US" smtClean="0"/>
              <a:t>返回值是一个简单的字符串，总是</a:t>
            </a:r>
            <a:r>
              <a:rPr lang="en-US" altLang="zh-CN" smtClean="0"/>
              <a:t>OK</a:t>
            </a:r>
          </a:p>
          <a:p>
            <a:pPr lvl="1"/>
            <a:endParaRPr lang="en-US" altLang="zh-CN" smtClean="0"/>
          </a:p>
          <a:p>
            <a:pPr lvl="1"/>
            <a:r>
              <a:rPr lang="zh-CN" altLang="en-US" smtClean="0"/>
              <a:t>注意：</a:t>
            </a:r>
            <a:r>
              <a:rPr lang="en-US" altLang="zh-CN" smtClean="0"/>
              <a:t> DISCARD</a:t>
            </a:r>
            <a:r>
              <a:rPr lang="zh-CN" altLang="en-US" smtClean="0"/>
              <a:t>必须和</a:t>
            </a:r>
            <a:r>
              <a:rPr lang="en-US" altLang="zh-CN" cap="all" smtClean="0"/>
              <a:t>multi</a:t>
            </a:r>
            <a:r>
              <a:rPr lang="zh-CN" altLang="en-US" smtClean="0"/>
              <a:t>搭配使用</a:t>
            </a:r>
            <a:endParaRPr lang="en-US" altLang="zh-CN" smtClean="0"/>
          </a:p>
          <a:p>
            <a:pPr lvl="1"/>
            <a:endParaRPr lang="en-US" altLang="zh-CN" smtClean="0"/>
          </a:p>
          <a:p>
            <a:pPr lvl="1"/>
            <a:endParaRPr lang="zh-CN" altLang="en-US" smtClean="0"/>
          </a:p>
          <a:p>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24744"/>
            <a:ext cx="8229600" cy="5517232"/>
          </a:xfrm>
        </p:spPr>
        <p:txBody>
          <a:bodyPr/>
          <a:lstStyle/>
          <a:p>
            <a:pPr lvl="1"/>
            <a:r>
              <a:rPr lang="zh-CN" altLang="en-US" smtClean="0"/>
              <a:t>使用</a:t>
            </a:r>
            <a:r>
              <a:rPr lang="en-US" altLang="zh-CN" smtClean="0"/>
              <a:t>Discard</a:t>
            </a:r>
            <a:r>
              <a:rPr lang="zh-CN" altLang="en-US" smtClean="0"/>
              <a:t>取消事务</a:t>
            </a:r>
            <a:endParaRPr lang="en-US" altLang="zh-CN" smtClean="0"/>
          </a:p>
          <a:p>
            <a:pPr lvl="2"/>
            <a:r>
              <a:rPr lang="zh-CN" altLang="en-US" smtClean="0"/>
              <a:t>情况</a:t>
            </a:r>
            <a:r>
              <a:rPr lang="en-US" altLang="zh-CN" smtClean="0"/>
              <a:t>1</a:t>
            </a:r>
            <a:r>
              <a:rPr lang="zh-CN" altLang="en-US" smtClean="0"/>
              <a:t>：在</a:t>
            </a:r>
            <a:r>
              <a:rPr lang="en-US" altLang="zh-CN" smtClean="0"/>
              <a:t>incrby</a:t>
            </a:r>
            <a:r>
              <a:rPr lang="zh-CN" altLang="en-US" smtClean="0"/>
              <a:t> </a:t>
            </a:r>
            <a:r>
              <a:rPr lang="en-US" altLang="zh-CN" smtClean="0"/>
              <a:t>wang 100</a:t>
            </a:r>
            <a:r>
              <a:rPr lang="zh-CN" altLang="en-US" smtClean="0"/>
              <a:t>存入队列后取消事务</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buNone/>
            </a:pPr>
            <a:r>
              <a:rPr lang="zh-CN" altLang="en-US" smtClean="0"/>
              <a:t>这时我们再来看下</a:t>
            </a:r>
            <a:r>
              <a:rPr lang="en-US" altLang="zh-CN" smtClean="0"/>
              <a:t>zhao</a:t>
            </a:r>
            <a:r>
              <a:rPr lang="zh-CN" altLang="en-US" smtClean="0"/>
              <a:t>和</a:t>
            </a:r>
            <a:r>
              <a:rPr lang="en-US" altLang="zh-CN" smtClean="0"/>
              <a:t>wang</a:t>
            </a:r>
            <a:r>
              <a:rPr lang="zh-CN" altLang="en-US" smtClean="0"/>
              <a:t>的余额</a:t>
            </a:r>
            <a:endParaRPr lang="en-US" altLang="zh-CN" smtClean="0"/>
          </a:p>
          <a:p>
            <a:pPr lvl="2">
              <a:buNone/>
            </a:pPr>
            <a:endParaRPr lang="en-US" altLang="zh-CN" smtClean="0"/>
          </a:p>
          <a:p>
            <a:pPr lvl="2">
              <a:buNone/>
            </a:pPr>
            <a:endParaRPr lang="en-US" altLang="zh-CN" smtClean="0"/>
          </a:p>
          <a:p>
            <a:pPr lvl="2">
              <a:buNone/>
            </a:pPr>
            <a:endParaRPr lang="en-US" altLang="zh-CN" smtClean="0"/>
          </a:p>
          <a:p>
            <a:pPr lvl="2">
              <a:buNone/>
            </a:pPr>
            <a:r>
              <a:rPr lang="zh-CN" altLang="en-US" smtClean="0"/>
              <a:t>                                         与之前完全一致，即取消掉了整个队列</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buNone/>
            </a:pPr>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5" name="Picture 4"/>
          <p:cNvPicPr>
            <a:picLocks noChangeAspect="1" noChangeArrowheads="1"/>
          </p:cNvPicPr>
          <p:nvPr/>
        </p:nvPicPr>
        <p:blipFill>
          <a:blip r:embed="rId2" cstate="print">
            <a:lum contrast="70000"/>
          </a:blip>
          <a:srcRect/>
          <a:stretch>
            <a:fillRect/>
          </a:stretch>
        </p:blipFill>
        <p:spPr bwMode="auto">
          <a:xfrm>
            <a:off x="1475656" y="1988840"/>
            <a:ext cx="5556992" cy="792088"/>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1475656" y="2852936"/>
            <a:ext cx="4079796" cy="1584176"/>
          </a:xfrm>
          <a:prstGeom prst="rect">
            <a:avLst/>
          </a:prstGeom>
          <a:noFill/>
          <a:ln w="9525">
            <a:noFill/>
            <a:miter lim="800000"/>
            <a:headEnd/>
            <a:tailEnd/>
          </a:ln>
        </p:spPr>
      </p:pic>
      <p:grpSp>
        <p:nvGrpSpPr>
          <p:cNvPr id="10" name="组合 9"/>
          <p:cNvGrpSpPr/>
          <p:nvPr/>
        </p:nvGrpSpPr>
        <p:grpSpPr>
          <a:xfrm>
            <a:off x="5220072" y="3573016"/>
            <a:ext cx="2520280" cy="369332"/>
            <a:chOff x="5508104" y="3861048"/>
            <a:chExt cx="2520280" cy="369332"/>
          </a:xfrm>
        </p:grpSpPr>
        <p:sp>
          <p:nvSpPr>
            <p:cNvPr id="8" name="右箭头 7"/>
            <p:cNvSpPr/>
            <p:nvPr/>
          </p:nvSpPr>
          <p:spPr>
            <a:xfrm rot="10800000">
              <a:off x="5508104" y="3933056"/>
              <a:ext cx="792088" cy="288032"/>
            </a:xfrm>
            <a:prstGeom prst="rightArrow">
              <a:avLst/>
            </a:prstGeom>
            <a:solidFill>
              <a:schemeClr val="bg1"/>
            </a:solidFill>
            <a:ln w="25400"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372200" y="3861048"/>
              <a:ext cx="1656184" cy="369332"/>
            </a:xfrm>
            <a:prstGeom prst="rect">
              <a:avLst/>
            </a:prstGeom>
            <a:noFill/>
          </p:spPr>
          <p:txBody>
            <a:bodyPr wrap="square" rtlCol="0">
              <a:spAutoFit/>
            </a:bodyPr>
            <a:lstStyle/>
            <a:p>
              <a:r>
                <a:rPr lang="zh-CN" altLang="en-US" smtClean="0"/>
                <a:t>假如出现异常</a:t>
              </a:r>
              <a:endParaRPr lang="zh-CN" altLang="en-US"/>
            </a:p>
          </p:txBody>
        </p:sp>
      </p:grpSp>
      <p:pic>
        <p:nvPicPr>
          <p:cNvPr id="1027" name="Picture 3"/>
          <p:cNvPicPr>
            <a:picLocks noChangeAspect="1" noChangeArrowheads="1"/>
          </p:cNvPicPr>
          <p:nvPr/>
        </p:nvPicPr>
        <p:blipFill>
          <a:blip r:embed="rId4" cstate="print"/>
          <a:srcRect/>
          <a:stretch>
            <a:fillRect/>
          </a:stretch>
        </p:blipFill>
        <p:spPr bwMode="auto">
          <a:xfrm>
            <a:off x="1475656" y="4869160"/>
            <a:ext cx="3543300" cy="1409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box(in)">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
                                            <p:txEl>
                                              <p:pRg st="12" end="12"/>
                                            </p:txEl>
                                          </p:spTgt>
                                        </p:tgtEl>
                                        <p:attrNameLst>
                                          <p:attrName>style.visibility</p:attrName>
                                        </p:attrNameLst>
                                      </p:cBhvr>
                                      <p:to>
                                        <p:strVal val="visible"/>
                                      </p:to>
                                    </p:set>
                                    <p:animEffect transition="in" filter="box(in)">
                                      <p:cBhvr>
                                        <p:cTn id="38" dur="500"/>
                                        <p:tgtEl>
                                          <p:spTgt spid="2">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 calcmode="lin" valueType="num">
                                      <p:cBhvr additive="base">
                                        <p:cTn id="43" dur="500" fill="hold"/>
                                        <p:tgtEl>
                                          <p:spTgt spid="1027"/>
                                        </p:tgtEl>
                                        <p:attrNameLst>
                                          <p:attrName>ppt_x</p:attrName>
                                        </p:attrNameLst>
                                      </p:cBhvr>
                                      <p:tavLst>
                                        <p:tav tm="0">
                                          <p:val>
                                            <p:strVal val="#ppt_x"/>
                                          </p:val>
                                        </p:tav>
                                        <p:tav tm="100000">
                                          <p:val>
                                            <p:strVal val="#ppt_x"/>
                                          </p:val>
                                        </p:tav>
                                      </p:tavLst>
                                    </p:anim>
                                    <p:anim calcmode="lin" valueType="num">
                                      <p:cBhvr additive="base">
                                        <p:cTn id="4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5760" lvl="2" indent="-256032">
              <a:spcBef>
                <a:spcPts val="400"/>
              </a:spcBef>
              <a:buClr>
                <a:srgbClr val="C00000"/>
              </a:buClr>
              <a:buSzPct val="68000"/>
              <a:buFont typeface="Wingdings" pitchFamily="2" charset="2"/>
              <a:buChar char="u"/>
            </a:pPr>
            <a:r>
              <a:rPr lang="zh-CN" altLang="en-US" smtClean="0"/>
              <a:t>情况</a:t>
            </a:r>
            <a:r>
              <a:rPr lang="en-US" altLang="zh-CN" smtClean="0"/>
              <a:t>2</a:t>
            </a:r>
            <a:r>
              <a:rPr lang="zh-CN" altLang="en-US" smtClean="0"/>
              <a:t>：在</a:t>
            </a:r>
            <a:r>
              <a:rPr lang="en-US" altLang="zh-CN" smtClean="0"/>
              <a:t>exec</a:t>
            </a:r>
            <a:r>
              <a:rPr lang="zh-CN" altLang="en-US" smtClean="0"/>
              <a:t>之后可否执行</a:t>
            </a:r>
            <a:r>
              <a:rPr lang="en-US" altLang="zh-CN" smtClean="0"/>
              <a:t>discard</a:t>
            </a:r>
            <a:r>
              <a:rPr lang="zh-CN" altLang="en-US" smtClean="0"/>
              <a:t>取消？</a:t>
            </a: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pPr marL="365760" lvl="2" indent="-256032">
              <a:spcBef>
                <a:spcPts val="400"/>
              </a:spcBef>
              <a:buClr>
                <a:srgbClr val="C00000"/>
              </a:buClr>
              <a:buSzPct val="68000"/>
              <a:buFont typeface="Wingdings" pitchFamily="2" charset="2"/>
              <a:buChar char="u"/>
            </a:pPr>
            <a:r>
              <a:rPr lang="zh-CN" altLang="en-US" smtClean="0"/>
              <a:t>在事务执行</a:t>
            </a:r>
            <a:r>
              <a:rPr lang="en-US" altLang="zh-CN" smtClean="0"/>
              <a:t>exec</a:t>
            </a:r>
            <a:r>
              <a:rPr lang="zh-CN" altLang="en-US" smtClean="0"/>
              <a:t>之后发生了报错，使用</a:t>
            </a:r>
            <a:r>
              <a:rPr lang="en-US" altLang="zh-CN" smtClean="0"/>
              <a:t>discard</a:t>
            </a:r>
            <a:r>
              <a:rPr lang="zh-CN" altLang="en-US" smtClean="0"/>
              <a:t>语句无法取消，提示</a:t>
            </a:r>
            <a:r>
              <a:rPr lang="en-US" altLang="zh-CN" smtClean="0"/>
              <a:t>discard</a:t>
            </a:r>
            <a:r>
              <a:rPr lang="zh-CN" altLang="en-US" smtClean="0"/>
              <a:t>必须与</a:t>
            </a:r>
            <a:r>
              <a:rPr lang="en-US" altLang="zh-CN" smtClean="0"/>
              <a:t>multi</a:t>
            </a:r>
            <a:r>
              <a:rPr lang="zh-CN" altLang="en-US" smtClean="0"/>
              <a:t>连用</a:t>
            </a:r>
            <a:endParaRPr lang="en-US" altLang="zh-CN" smtClean="0"/>
          </a:p>
          <a:p>
            <a:pPr marL="365760" lvl="2" indent="-256032">
              <a:spcBef>
                <a:spcPts val="400"/>
              </a:spcBef>
              <a:buClr>
                <a:srgbClr val="C00000"/>
              </a:buClr>
              <a:buSzPct val="68000"/>
              <a:buFont typeface="Wingdings" pitchFamily="2" charset="2"/>
              <a:buChar char="u"/>
            </a:pPr>
            <a:r>
              <a:rPr lang="zh-CN" altLang="en-US" smtClean="0"/>
              <a:t>因此，</a:t>
            </a:r>
            <a:r>
              <a:rPr lang="en-US" altLang="zh-CN" smtClean="0"/>
              <a:t>discard</a:t>
            </a:r>
            <a:r>
              <a:rPr lang="zh-CN" altLang="en-US" smtClean="0"/>
              <a:t>命令只能取消还没进行</a:t>
            </a:r>
            <a:r>
              <a:rPr lang="en-US" altLang="zh-CN" smtClean="0"/>
              <a:t>exec</a:t>
            </a:r>
            <a:r>
              <a:rPr lang="zh-CN" altLang="en-US" smtClean="0"/>
              <a:t>执行的指令</a:t>
            </a:r>
            <a:endParaRPr lang="en-US" altLang="zh-CN" smtClean="0"/>
          </a:p>
          <a:p>
            <a:pPr marL="365760" lvl="2" indent="-256032">
              <a:spcBef>
                <a:spcPts val="400"/>
              </a:spcBef>
              <a:buClr>
                <a:srgbClr val="C00000"/>
              </a:buClr>
              <a:buSzPct val="68000"/>
              <a:buFont typeface="Wingdings" pitchFamily="2" charset="2"/>
              <a:buChar char="u"/>
            </a:pPr>
            <a:endParaRPr lang="en-US" altLang="zh-CN" smtClean="0"/>
          </a:p>
          <a:p>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10242" name="Picture 2"/>
          <p:cNvPicPr>
            <a:picLocks noChangeAspect="1" noChangeArrowheads="1"/>
          </p:cNvPicPr>
          <p:nvPr/>
        </p:nvPicPr>
        <p:blipFill>
          <a:blip r:embed="rId2" cstate="print">
            <a:lum contrast="70000"/>
          </a:blip>
          <a:srcRect/>
          <a:stretch>
            <a:fillRect/>
          </a:stretch>
        </p:blipFill>
        <p:spPr bwMode="auto">
          <a:xfrm>
            <a:off x="110212" y="1988840"/>
            <a:ext cx="9033788" cy="24482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blinds(horizontal)">
                                      <p:cBhvr>
                                        <p:cTn id="15" dur="500"/>
                                        <p:tgtEl>
                                          <p:spTgt spid="2">
                                            <p:txEl>
                                              <p:pRg st="7" end="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blinds(horizontal)">
                                      <p:cBhvr>
                                        <p:cTn id="1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主要内容</a:t>
            </a:r>
            <a:endParaRPr lang="en-US" altLang="zh-CN" smtClean="0"/>
          </a:p>
          <a:p>
            <a:pPr lvl="1"/>
            <a:r>
              <a:rPr lang="zh-CN" altLang="en-US" smtClean="0"/>
              <a:t>什么是事务</a:t>
            </a:r>
            <a:endParaRPr lang="en-US" altLang="zh-CN" smtClean="0"/>
          </a:p>
          <a:p>
            <a:pPr lvl="1"/>
            <a:r>
              <a:rPr lang="en-US" altLang="zh-CN" smtClean="0"/>
              <a:t>MySQL</a:t>
            </a:r>
            <a:r>
              <a:rPr lang="zh-CN" altLang="en-US" smtClean="0"/>
              <a:t>事务</a:t>
            </a:r>
            <a:endParaRPr lang="en-US" altLang="zh-CN" smtClean="0"/>
          </a:p>
          <a:p>
            <a:pPr lvl="1"/>
            <a:r>
              <a:rPr lang="en-US" altLang="zh-CN" smtClean="0"/>
              <a:t>Redis</a:t>
            </a:r>
            <a:r>
              <a:rPr lang="zh-CN" altLang="en-US" smtClean="0"/>
              <a:t>事务</a:t>
            </a:r>
            <a:endParaRPr lang="en-US" altLang="zh-CN" smtClean="0"/>
          </a:p>
          <a:p>
            <a:pPr lvl="1"/>
            <a:r>
              <a:rPr lang="zh-CN" altLang="en-US" smtClean="0"/>
              <a:t>事务锁</a:t>
            </a:r>
            <a:endParaRPr lang="en-US" altLang="zh-CN" smtClean="0"/>
          </a:p>
          <a:p>
            <a:pPr lvl="1"/>
            <a:r>
              <a:rPr lang="en-US" altLang="zh-CN" smtClean="0"/>
              <a:t>Redis</a:t>
            </a:r>
            <a:r>
              <a:rPr lang="zh-CN" altLang="en-US" smtClean="0"/>
              <a:t>中的事务锁</a:t>
            </a:r>
            <a:endParaRPr lang="en-US" altLang="zh-CN" smtClean="0"/>
          </a:p>
          <a:p>
            <a:pPr lvl="1"/>
            <a:endParaRPr lang="en-US" altLang="zh-CN" smtClean="0"/>
          </a:p>
          <a:p>
            <a:pPr lvl="1"/>
            <a:endParaRPr lang="zh-CN" altLang="en-US" smtClean="0"/>
          </a:p>
        </p:txBody>
      </p:sp>
      <p:sp>
        <p:nvSpPr>
          <p:cNvPr id="3" name="标题 2"/>
          <p:cNvSpPr>
            <a:spLocks noGrp="1"/>
          </p:cNvSpPr>
          <p:nvPr>
            <p:ph type="title"/>
          </p:nvPr>
        </p:nvSpPr>
        <p:spPr>
          <a:xfrm>
            <a:off x="457200" y="274638"/>
            <a:ext cx="7571184" cy="1143000"/>
          </a:xfrm>
        </p:spPr>
        <p:txBody>
          <a:bodyPr>
            <a:normAutofit/>
          </a:bodyPr>
          <a:lstStyle/>
          <a:p>
            <a:r>
              <a:rPr lang="en-US" altLang="zh-CN" smtClean="0"/>
              <a:t>3.4 Redis</a:t>
            </a:r>
            <a:r>
              <a:rPr lang="zh-CN" altLang="zh-CN" smtClean="0"/>
              <a:t>的事务及消息订阅功能</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事务锁</a:t>
            </a:r>
            <a:endParaRPr lang="en-US" altLang="zh-CN" smtClean="0"/>
          </a:p>
          <a:p>
            <a:pPr lvl="1"/>
            <a:r>
              <a:rPr lang="zh-CN" altLang="en-US" smtClean="0"/>
              <a:t>例子：</a:t>
            </a:r>
            <a:endParaRPr lang="en-US" altLang="zh-CN" smtClean="0"/>
          </a:p>
          <a:p>
            <a:pPr lvl="1"/>
            <a:r>
              <a:rPr lang="zh-CN" altLang="en-US" smtClean="0"/>
              <a:t>买票的过程</a:t>
            </a:r>
            <a:endParaRPr lang="en-US" altLang="zh-CN" smtClean="0"/>
          </a:p>
          <a:p>
            <a:pPr lvl="1"/>
            <a:r>
              <a:rPr lang="zh-CN" altLang="en-US" smtClean="0"/>
              <a:t>剩余票的数量</a:t>
            </a:r>
            <a:r>
              <a:rPr lang="en-US" altLang="zh-CN" smtClean="0"/>
              <a:t>ticket</a:t>
            </a:r>
            <a:r>
              <a:rPr lang="zh-CN" altLang="en-US" smtClean="0"/>
              <a:t>，用户余额</a:t>
            </a:r>
            <a:r>
              <a:rPr lang="en-US" altLang="zh-CN" smtClean="0"/>
              <a:t>money</a:t>
            </a:r>
          </a:p>
          <a:p>
            <a:pPr lvl="1"/>
            <a:r>
              <a:rPr lang="zh-CN" altLang="en-US" smtClean="0"/>
              <a:t>购买票的过程：</a:t>
            </a:r>
            <a:r>
              <a:rPr lang="en-US" altLang="zh-CN" smtClean="0"/>
              <a:t>ticket-1</a:t>
            </a:r>
            <a:r>
              <a:rPr lang="zh-CN" altLang="en-US" smtClean="0"/>
              <a:t>，</a:t>
            </a:r>
            <a:r>
              <a:rPr lang="en-US" altLang="zh-CN" smtClean="0"/>
              <a:t>money-100</a:t>
            </a:r>
          </a:p>
          <a:p>
            <a:pPr lvl="1"/>
            <a:r>
              <a:rPr lang="zh-CN" altLang="en-US" smtClean="0"/>
              <a:t>假设：票只剩一张了，然而在事务执行</a:t>
            </a:r>
            <a:r>
              <a:rPr lang="en-US" altLang="zh-CN" smtClean="0"/>
              <a:t>exec</a:t>
            </a:r>
            <a:r>
              <a:rPr lang="zh-CN" altLang="en-US" smtClean="0"/>
              <a:t>之前，票被人买了，该怎么办？</a:t>
            </a:r>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linds(horizontal)">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858000"/>
          </a:xfrm>
        </p:spPr>
        <p:txBody>
          <a:bodyPr>
            <a:normAutofit lnSpcReduction="10000"/>
          </a:bodyPr>
          <a:lstStyle/>
          <a:p>
            <a:pPr lvl="2"/>
            <a:r>
              <a:rPr lang="en-US" altLang="zh-CN" smtClean="0"/>
              <a:t>1</a:t>
            </a:r>
            <a:r>
              <a:rPr lang="zh-CN" altLang="en-US" smtClean="0"/>
              <a:t>、设置</a:t>
            </a:r>
            <a:r>
              <a:rPr lang="en-US" altLang="zh-CN" smtClean="0"/>
              <a:t>ticket=1</a:t>
            </a:r>
            <a:r>
              <a:rPr lang="zh-CN" altLang="en-US" smtClean="0"/>
              <a:t>，</a:t>
            </a:r>
            <a:r>
              <a:rPr lang="en-US" altLang="zh-CN" smtClean="0"/>
              <a:t>lisi</a:t>
            </a:r>
            <a:r>
              <a:rPr lang="zh-CN" altLang="en-US" smtClean="0"/>
              <a:t>余额</a:t>
            </a:r>
            <a:r>
              <a:rPr lang="en-US" altLang="zh-CN" smtClean="0"/>
              <a:t>300</a:t>
            </a:r>
            <a:r>
              <a:rPr lang="zh-CN" altLang="en-US" smtClean="0"/>
              <a:t>，</a:t>
            </a:r>
            <a:r>
              <a:rPr lang="en-US" altLang="zh-CN" smtClean="0"/>
              <a:t>wang</a:t>
            </a:r>
            <a:r>
              <a:rPr lang="zh-CN" altLang="en-US" smtClean="0"/>
              <a:t>的余额</a:t>
            </a:r>
            <a:r>
              <a:rPr lang="en-US" altLang="zh-CN" smtClean="0"/>
              <a:t>300</a:t>
            </a:r>
          </a:p>
          <a:p>
            <a:pPr lvl="2"/>
            <a:endParaRPr lang="en-US" altLang="zh-CN" smtClean="0"/>
          </a:p>
          <a:p>
            <a:pPr lvl="2"/>
            <a:endParaRPr lang="en-US" altLang="zh-CN" smtClean="0"/>
          </a:p>
          <a:p>
            <a:pPr lvl="2"/>
            <a:endParaRPr lang="en-US" altLang="zh-CN" smtClean="0"/>
          </a:p>
          <a:p>
            <a:pPr lvl="2"/>
            <a:endParaRPr lang="en-US" altLang="zh-CN" smtClean="0"/>
          </a:p>
          <a:p>
            <a:pPr lvl="2"/>
            <a:r>
              <a:rPr lang="en-US" altLang="zh-CN" smtClean="0"/>
              <a:t>2</a:t>
            </a:r>
            <a:r>
              <a:rPr lang="zh-CN" altLang="en-US" smtClean="0"/>
              <a:t>、开启事务，</a:t>
            </a:r>
            <a:r>
              <a:rPr lang="en-US" altLang="zh-CN" smtClean="0"/>
              <a:t>lisi</a:t>
            </a:r>
            <a:r>
              <a:rPr lang="zh-CN" altLang="en-US" smtClean="0"/>
              <a:t>进行买票过程</a:t>
            </a:r>
            <a:endParaRPr lang="en-US" altLang="zh-CN" smtClean="0"/>
          </a:p>
          <a:p>
            <a:pPr lvl="2"/>
            <a:endParaRPr lang="en-US" altLang="zh-CN" smtClean="0"/>
          </a:p>
          <a:p>
            <a:pPr lvl="2"/>
            <a:endParaRPr lang="en-US" altLang="zh-CN" smtClean="0"/>
          </a:p>
          <a:p>
            <a:pPr lvl="2"/>
            <a:endParaRPr lang="en-US" altLang="zh-CN" smtClean="0"/>
          </a:p>
          <a:p>
            <a:pPr lvl="2"/>
            <a:r>
              <a:rPr lang="en-US" altLang="zh-CN" smtClean="0"/>
              <a:t>3</a:t>
            </a:r>
            <a:r>
              <a:rPr lang="zh-CN" altLang="en-US" smtClean="0"/>
              <a:t>、在</a:t>
            </a:r>
            <a:r>
              <a:rPr lang="en-US" altLang="zh-CN" smtClean="0"/>
              <a:t>lisi</a:t>
            </a:r>
            <a:r>
              <a:rPr lang="zh-CN" altLang="en-US" smtClean="0"/>
              <a:t>买票的过程中（还没</a:t>
            </a:r>
            <a:r>
              <a:rPr lang="en-US" altLang="zh-CN" smtClean="0"/>
              <a:t>exec</a:t>
            </a:r>
            <a:r>
              <a:rPr lang="zh-CN" altLang="en-US" smtClean="0"/>
              <a:t>），另一个终端，其他人正巧完成了买票，即开启另一个终端模拟其他人买票</a:t>
            </a:r>
            <a:endParaRPr lang="en-US" altLang="zh-CN" smtClean="0"/>
          </a:p>
          <a:p>
            <a:pPr lvl="2"/>
            <a:endParaRPr lang="en-US" altLang="zh-CN" smtClean="0"/>
          </a:p>
          <a:p>
            <a:pPr lvl="2"/>
            <a:endParaRPr lang="en-US" altLang="zh-CN" smtClean="0"/>
          </a:p>
          <a:p>
            <a:pPr lvl="2"/>
            <a:r>
              <a:rPr lang="en-US" altLang="zh-CN" smtClean="0"/>
              <a:t>4</a:t>
            </a:r>
            <a:r>
              <a:rPr lang="zh-CN" altLang="en-US" smtClean="0"/>
              <a:t>、这时，</a:t>
            </a:r>
            <a:r>
              <a:rPr lang="en-US" altLang="zh-CN" smtClean="0"/>
              <a:t>lisi</a:t>
            </a:r>
            <a:r>
              <a:rPr lang="zh-CN" altLang="en-US" smtClean="0"/>
              <a:t>完成了买票（</a:t>
            </a:r>
            <a:r>
              <a:rPr lang="en-US" altLang="zh-CN" smtClean="0"/>
              <a:t>exec</a:t>
            </a:r>
            <a:r>
              <a:rPr lang="zh-CN" altLang="en-US" smtClean="0"/>
              <a:t>执行）</a:t>
            </a:r>
            <a:endParaRPr lang="en-US" altLang="zh-CN" smtClean="0"/>
          </a:p>
          <a:p>
            <a:pPr lvl="2"/>
            <a:endParaRPr lang="en-US" altLang="zh-CN" smtClean="0"/>
          </a:p>
          <a:p>
            <a:pPr lvl="2"/>
            <a:endParaRPr lang="en-US" altLang="zh-CN" smtClean="0"/>
          </a:p>
          <a:p>
            <a:pPr lvl="2"/>
            <a:r>
              <a:rPr lang="zh-CN" altLang="en-US" smtClean="0"/>
              <a:t>票没买到，钱却付了</a:t>
            </a:r>
            <a:endParaRPr lang="zh-CN" altLang="en-US"/>
          </a:p>
        </p:txBody>
      </p:sp>
      <p:sp>
        <p:nvSpPr>
          <p:cNvPr id="7" name="TextBox 6"/>
          <p:cNvSpPr txBox="1"/>
          <p:nvPr/>
        </p:nvSpPr>
        <p:spPr>
          <a:xfrm>
            <a:off x="5580112" y="4581128"/>
            <a:ext cx="2232248" cy="369332"/>
          </a:xfrm>
          <a:prstGeom prst="rect">
            <a:avLst/>
          </a:prstGeom>
          <a:noFill/>
        </p:spPr>
        <p:txBody>
          <a:bodyPr wrap="square" rtlCol="0">
            <a:spAutoFit/>
          </a:bodyPr>
          <a:lstStyle/>
          <a:p>
            <a:r>
              <a:rPr lang="zh-CN" altLang="en-US" smtClean="0"/>
              <a:t>终端</a:t>
            </a:r>
            <a:r>
              <a:rPr lang="en-US" altLang="zh-CN" smtClean="0"/>
              <a:t>2</a:t>
            </a:r>
            <a:endParaRPr lang="zh-CN" altLang="en-US"/>
          </a:p>
        </p:txBody>
      </p:sp>
      <p:sp>
        <p:nvSpPr>
          <p:cNvPr id="8" name="TextBox 7"/>
          <p:cNvSpPr txBox="1"/>
          <p:nvPr/>
        </p:nvSpPr>
        <p:spPr>
          <a:xfrm>
            <a:off x="5508104" y="2780928"/>
            <a:ext cx="2232248" cy="369332"/>
          </a:xfrm>
          <a:prstGeom prst="rect">
            <a:avLst/>
          </a:prstGeom>
          <a:noFill/>
        </p:spPr>
        <p:txBody>
          <a:bodyPr wrap="square" rtlCol="0">
            <a:spAutoFit/>
          </a:bodyPr>
          <a:lstStyle/>
          <a:p>
            <a:r>
              <a:rPr lang="zh-CN" altLang="en-US" smtClean="0"/>
              <a:t>终端</a:t>
            </a:r>
            <a:r>
              <a:rPr lang="en-US" altLang="zh-CN" smtClean="0"/>
              <a:t>1</a:t>
            </a:r>
            <a:endParaRPr lang="zh-CN" altLang="en-US"/>
          </a:p>
        </p:txBody>
      </p:sp>
      <p:sp>
        <p:nvSpPr>
          <p:cNvPr id="10" name="TextBox 9"/>
          <p:cNvSpPr txBox="1"/>
          <p:nvPr/>
        </p:nvSpPr>
        <p:spPr>
          <a:xfrm>
            <a:off x="4788024" y="5733256"/>
            <a:ext cx="2232248" cy="369332"/>
          </a:xfrm>
          <a:prstGeom prst="rect">
            <a:avLst/>
          </a:prstGeom>
          <a:noFill/>
        </p:spPr>
        <p:txBody>
          <a:bodyPr wrap="square" rtlCol="0">
            <a:spAutoFit/>
          </a:bodyPr>
          <a:lstStyle/>
          <a:p>
            <a:r>
              <a:rPr lang="zh-CN" altLang="en-US" smtClean="0"/>
              <a:t>终端</a:t>
            </a:r>
            <a:r>
              <a:rPr lang="en-US" altLang="zh-CN" smtClean="0"/>
              <a:t>1</a:t>
            </a: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547664" y="404664"/>
            <a:ext cx="3024336" cy="16621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47664" y="2348880"/>
            <a:ext cx="3384375" cy="1270251"/>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547664" y="4221088"/>
            <a:ext cx="3744416" cy="928534"/>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619672" y="5517232"/>
            <a:ext cx="2524125" cy="72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blinds(horizontal)">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 calcmode="lin" valueType="num">
                                      <p:cBhvr additive="base">
                                        <p:cTn id="23" dur="500" fill="hold"/>
                                        <p:tgtEl>
                                          <p:spTgt spid="1027"/>
                                        </p:tgtEl>
                                        <p:attrNameLst>
                                          <p:attrName>ppt_x</p:attrName>
                                        </p:attrNameLst>
                                      </p:cBhvr>
                                      <p:tavLst>
                                        <p:tav tm="0">
                                          <p:val>
                                            <p:strVal val="#ppt_x"/>
                                          </p:val>
                                        </p:tav>
                                        <p:tav tm="100000">
                                          <p:val>
                                            <p:strVal val="#ppt_x"/>
                                          </p:val>
                                        </p:tav>
                                      </p:tavLst>
                                    </p:anim>
                                    <p:anim calcmode="lin" valueType="num">
                                      <p:cBhvr additive="base">
                                        <p:cTn id="24" dur="500" fill="hold"/>
                                        <p:tgtEl>
                                          <p:spTgt spid="1027"/>
                                        </p:tgtEl>
                                        <p:attrNameLst>
                                          <p:attrName>ppt_y</p:attrName>
                                        </p:attrNameLst>
                                      </p:cBhvr>
                                      <p:tavLst>
                                        <p:tav tm="0">
                                          <p:val>
                                            <p:strVal val="1+#ppt_h/2"/>
                                          </p:val>
                                        </p:tav>
                                        <p:tav tm="100000">
                                          <p:val>
                                            <p:strVal val="#ppt_y"/>
                                          </p:val>
                                        </p:tav>
                                      </p:tavLst>
                                    </p:anim>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 calcmode="lin" valueType="num">
                                      <p:cBhvr additive="base">
                                        <p:cTn id="37" dur="500" fill="hold"/>
                                        <p:tgtEl>
                                          <p:spTgt spid="1028"/>
                                        </p:tgtEl>
                                        <p:attrNameLst>
                                          <p:attrName>ppt_x</p:attrName>
                                        </p:attrNameLst>
                                      </p:cBhvr>
                                      <p:tavLst>
                                        <p:tav tm="0">
                                          <p:val>
                                            <p:strVal val="#ppt_x"/>
                                          </p:val>
                                        </p:tav>
                                        <p:tav tm="100000">
                                          <p:val>
                                            <p:strVal val="#ppt_x"/>
                                          </p:val>
                                        </p:tav>
                                      </p:tavLst>
                                    </p:anim>
                                    <p:anim calcmode="lin" valueType="num">
                                      <p:cBhvr additive="base">
                                        <p:cTn id="38" dur="500" fill="hold"/>
                                        <p:tgtEl>
                                          <p:spTgt spid="1028"/>
                                        </p:tgtEl>
                                        <p:attrNameLst>
                                          <p:attrName>ppt_y</p:attrName>
                                        </p:attrNameLst>
                                      </p:cBhvr>
                                      <p:tavLst>
                                        <p:tav tm="0">
                                          <p:val>
                                            <p:strVal val="1+#ppt_h/2"/>
                                          </p:val>
                                        </p:tav>
                                        <p:tav tm="100000">
                                          <p:val>
                                            <p:strVal val="#ppt_y"/>
                                          </p:val>
                                        </p:tav>
                                      </p:tavLst>
                                    </p:anim>
                                  </p:childTnLst>
                                </p:cTn>
                              </p:par>
                              <p:par>
                                <p:cTn id="39" presetID="3"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
                                            <p:txEl>
                                              <p:pRg st="12" end="12"/>
                                            </p:txEl>
                                          </p:spTgt>
                                        </p:tgtEl>
                                        <p:attrNameLst>
                                          <p:attrName>style.visibility</p:attrName>
                                        </p:attrNameLst>
                                      </p:cBhvr>
                                      <p:to>
                                        <p:strVal val="visible"/>
                                      </p:to>
                                    </p:set>
                                    <p:animEffect transition="in" filter="blinds(horizontal)">
                                      <p:cBhvr>
                                        <p:cTn id="46" dur="500"/>
                                        <p:tgtEl>
                                          <p:spTgt spid="2">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29"/>
                                        </p:tgtEl>
                                        <p:attrNameLst>
                                          <p:attrName>style.visibility</p:attrName>
                                        </p:attrNameLst>
                                      </p:cBhvr>
                                      <p:to>
                                        <p:strVal val="visible"/>
                                      </p:to>
                                    </p:set>
                                    <p:anim calcmode="lin" valueType="num">
                                      <p:cBhvr additive="base">
                                        <p:cTn id="51" dur="500" fill="hold"/>
                                        <p:tgtEl>
                                          <p:spTgt spid="1029"/>
                                        </p:tgtEl>
                                        <p:attrNameLst>
                                          <p:attrName>ppt_x</p:attrName>
                                        </p:attrNameLst>
                                      </p:cBhvr>
                                      <p:tavLst>
                                        <p:tav tm="0">
                                          <p:val>
                                            <p:strVal val="#ppt_x"/>
                                          </p:val>
                                        </p:tav>
                                        <p:tav tm="100000">
                                          <p:val>
                                            <p:strVal val="#ppt_x"/>
                                          </p:val>
                                        </p:tav>
                                      </p:tavLst>
                                    </p:anim>
                                    <p:anim calcmode="lin" valueType="num">
                                      <p:cBhvr additive="base">
                                        <p:cTn id="52" dur="500" fill="hold"/>
                                        <p:tgtEl>
                                          <p:spTgt spid="1029"/>
                                        </p:tgtEl>
                                        <p:attrNameLst>
                                          <p:attrName>ppt_y</p:attrName>
                                        </p:attrNameLst>
                                      </p:cBhvr>
                                      <p:tavLst>
                                        <p:tav tm="0">
                                          <p:val>
                                            <p:strVal val="1+#ppt_h/2"/>
                                          </p:val>
                                        </p:tav>
                                        <p:tav tm="100000">
                                          <p:val>
                                            <p:strVal val="#ppt_y"/>
                                          </p:val>
                                        </p:tav>
                                      </p:tavLst>
                                    </p:anim>
                                  </p:childTnLst>
                                </p:cTn>
                              </p:par>
                              <p:par>
                                <p:cTn id="53" presetID="3" presetClass="entr" presetSubtype="1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
                                            <p:txEl>
                                              <p:pRg st="15" end="15"/>
                                            </p:txEl>
                                          </p:spTgt>
                                        </p:tgtEl>
                                        <p:attrNameLst>
                                          <p:attrName>style.visibility</p:attrName>
                                        </p:attrNameLst>
                                      </p:cBhvr>
                                      <p:to>
                                        <p:strVal val="visible"/>
                                      </p:to>
                                    </p:set>
                                    <p:animEffect transition="in" filter="blinds(horizontal)">
                                      <p:cBhvr>
                                        <p:cTn id="60"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mtClean="0"/>
              <a:t>碰到上述情况该如何解决？</a:t>
            </a:r>
            <a:endParaRPr lang="en-US" altLang="zh-CN" smtClean="0"/>
          </a:p>
          <a:p>
            <a:pPr lvl="1"/>
            <a:r>
              <a:rPr lang="en-US" altLang="zh-CN" smtClean="0"/>
              <a:t>1</a:t>
            </a:r>
            <a:r>
              <a:rPr lang="zh-CN" altLang="en-US" smtClean="0"/>
              <a:t>、悲观锁</a:t>
            </a:r>
            <a:endParaRPr lang="en-US" altLang="zh-CN" smtClean="0"/>
          </a:p>
          <a:p>
            <a:pPr lvl="1">
              <a:buFont typeface="Wingdings" pitchFamily="2" charset="2"/>
              <a:buChar char="Ø"/>
            </a:pPr>
            <a:r>
              <a:rPr lang="zh-CN" altLang="en-US" smtClean="0"/>
              <a:t>悲观，每次取数据的时候都会认为别人会修改这些数据，所以每次取数据的时候都会给这些数据加锁，别人想拿这些数据就会阻塞</a:t>
            </a:r>
            <a:endParaRPr lang="en-US" altLang="zh-CN" smtClean="0"/>
          </a:p>
          <a:p>
            <a:pPr lvl="2">
              <a:buFont typeface="Arial" pitchFamily="34" charset="0"/>
              <a:buChar char="•"/>
            </a:pPr>
            <a:r>
              <a:rPr lang="zh-CN" altLang="en-US" smtClean="0"/>
              <a:t>买票一定会有人跟我抢票，我买票的时候一定要给</a:t>
            </a:r>
            <a:r>
              <a:rPr lang="en-US" altLang="zh-CN" smtClean="0"/>
              <a:t>ticket</a:t>
            </a:r>
            <a:r>
              <a:rPr lang="zh-CN" altLang="en-US" smtClean="0"/>
              <a:t>上锁，别人只能等着</a:t>
            </a:r>
            <a:endParaRPr lang="en-US" altLang="zh-CN" smtClean="0"/>
          </a:p>
          <a:p>
            <a:pPr lvl="2">
              <a:buFont typeface="Wingdings" pitchFamily="2" charset="2"/>
              <a:buChar char="Ø"/>
            </a:pPr>
            <a:endParaRPr lang="en-US" altLang="zh-CN" smtClean="0"/>
          </a:p>
          <a:p>
            <a:pPr lvl="1">
              <a:buFont typeface="Wingdings" pitchFamily="2" charset="2"/>
              <a:buChar char="Ø"/>
            </a:pPr>
            <a:r>
              <a:rPr lang="zh-CN" altLang="en-US" smtClean="0"/>
              <a:t>特点：数据记录很多时并发性差，一致性好</a:t>
            </a:r>
            <a:endParaRPr lang="en-US" altLang="zh-CN" smtClean="0"/>
          </a:p>
          <a:p>
            <a:pPr lvl="2">
              <a:buFont typeface="Arial" pitchFamily="34" charset="0"/>
              <a:buChar char="•"/>
            </a:pPr>
            <a:r>
              <a:rPr lang="en-US" altLang="zh-CN" smtClean="0"/>
              <a:t>10000</a:t>
            </a:r>
            <a:r>
              <a:rPr lang="zh-CN" altLang="en-US" smtClean="0"/>
              <a:t>条，如果用户</a:t>
            </a:r>
            <a:r>
              <a:rPr lang="en-US" altLang="zh-CN" smtClean="0"/>
              <a:t>A</a:t>
            </a:r>
            <a:r>
              <a:rPr lang="zh-CN" altLang="en-US" smtClean="0"/>
              <a:t>修改第</a:t>
            </a:r>
            <a:r>
              <a:rPr lang="en-US" altLang="zh-CN" smtClean="0"/>
              <a:t>2</a:t>
            </a:r>
            <a:r>
              <a:rPr lang="zh-CN" altLang="en-US" smtClean="0"/>
              <a:t>条，用户</a:t>
            </a:r>
            <a:r>
              <a:rPr lang="en-US" altLang="zh-CN" smtClean="0"/>
              <a:t>B</a:t>
            </a:r>
            <a:r>
              <a:rPr lang="zh-CN" altLang="en-US" smtClean="0"/>
              <a:t>修改第</a:t>
            </a:r>
            <a:r>
              <a:rPr lang="en-US" altLang="zh-CN" smtClean="0"/>
              <a:t>5</a:t>
            </a:r>
            <a:r>
              <a:rPr lang="zh-CN" altLang="en-US" smtClean="0"/>
              <a:t>条，</a:t>
            </a:r>
            <a:r>
              <a:rPr lang="en-US" altLang="zh-CN" smtClean="0"/>
              <a:t>……</a:t>
            </a:r>
            <a:r>
              <a:rPr lang="zh-CN" altLang="en-US" smtClean="0"/>
              <a:t>相互不冲突，本可以同时进行，但用悲观锁，效率低下只能排队一个一个进行修改</a:t>
            </a:r>
            <a:endParaRPr lang="en-US" altLang="zh-CN" smtClean="0"/>
          </a:p>
          <a:p>
            <a:pPr lvl="1"/>
            <a:endParaRPr lang="en-US" altLang="zh-CN" smtClean="0"/>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lstStyle/>
          <a:p>
            <a:pPr marL="365760" lvl="1"/>
            <a:r>
              <a:rPr lang="en-US" altLang="zh-CN" smtClean="0"/>
              <a:t>2</a:t>
            </a:r>
            <a:r>
              <a:rPr lang="zh-CN" altLang="en-US" smtClean="0"/>
              <a:t>、乐观锁</a:t>
            </a:r>
            <a:endParaRPr lang="en-US" altLang="zh-CN" smtClean="0"/>
          </a:p>
          <a:p>
            <a:pPr marL="365760" lvl="1" indent="-256032">
              <a:spcBef>
                <a:spcPts val="400"/>
              </a:spcBef>
              <a:buClr>
                <a:srgbClr val="C00000"/>
              </a:buClr>
              <a:buSzPct val="68000"/>
              <a:buFont typeface="Wingdings" pitchFamily="2" charset="2"/>
              <a:buChar char="Ø"/>
            </a:pPr>
            <a:r>
              <a:rPr lang="zh-CN" altLang="en-US" smtClean="0"/>
              <a:t>取数据的时候，都认为别人不会修改这些数据，所以它不会给这些数据加锁，但是每次更新后提交时都会检查数据是否最新，不是的话则放弃更新</a:t>
            </a:r>
            <a:endParaRPr lang="en-US" altLang="zh-CN" smtClean="0"/>
          </a:p>
          <a:p>
            <a:pPr marL="603504" lvl="2" indent="-256032">
              <a:spcBef>
                <a:spcPts val="400"/>
              </a:spcBef>
              <a:buClr>
                <a:srgbClr val="C00000"/>
              </a:buClr>
              <a:buSzPct val="68000"/>
              <a:buFont typeface="Arial" pitchFamily="34" charset="0"/>
              <a:buChar char="•"/>
            </a:pPr>
            <a:r>
              <a:rPr lang="zh-CN" altLang="en-US" smtClean="0"/>
              <a:t>在数据较多时，对每条数据加上个</a:t>
            </a:r>
            <a:r>
              <a:rPr lang="en-US" altLang="zh-CN" smtClean="0"/>
              <a:t>version</a:t>
            </a:r>
            <a:r>
              <a:rPr lang="zh-CN" altLang="en-US" smtClean="0"/>
              <a:t>号，</a:t>
            </a:r>
            <a:r>
              <a:rPr lang="en-US" altLang="zh-CN" smtClean="0"/>
              <a:t>A</a:t>
            </a:r>
            <a:r>
              <a:rPr lang="zh-CN" altLang="en-US" smtClean="0"/>
              <a:t>用户更新后提交时将</a:t>
            </a:r>
            <a:r>
              <a:rPr lang="en-US" altLang="zh-CN" smtClean="0"/>
              <a:t>version +1</a:t>
            </a:r>
            <a:r>
              <a:rPr lang="zh-CN" altLang="en-US" smtClean="0"/>
              <a:t>，</a:t>
            </a:r>
            <a:r>
              <a:rPr lang="en-US" altLang="zh-CN" smtClean="0"/>
              <a:t>B</a:t>
            </a:r>
            <a:r>
              <a:rPr lang="zh-CN" altLang="en-US" smtClean="0"/>
              <a:t>提交该记录时如果发现自己</a:t>
            </a:r>
            <a:r>
              <a:rPr lang="en-US" altLang="zh-CN" smtClean="0"/>
              <a:t>version</a:t>
            </a:r>
            <a:r>
              <a:rPr lang="zh-CN" altLang="en-US" smtClean="0"/>
              <a:t>比现有的低，则重新提取高</a:t>
            </a:r>
            <a:r>
              <a:rPr lang="en-US" altLang="zh-CN" smtClean="0"/>
              <a:t>version</a:t>
            </a:r>
            <a:r>
              <a:rPr lang="zh-CN" altLang="en-US" smtClean="0"/>
              <a:t>的数据重新修改提交，提交后把</a:t>
            </a:r>
            <a:r>
              <a:rPr lang="en-US" altLang="zh-CN" smtClean="0"/>
              <a:t>version+1</a:t>
            </a:r>
          </a:p>
          <a:p>
            <a:pPr marL="603504" lvl="2" indent="-256032">
              <a:spcBef>
                <a:spcPts val="400"/>
              </a:spcBef>
              <a:buClr>
                <a:srgbClr val="C00000"/>
              </a:buClr>
              <a:buSzPct val="68000"/>
              <a:buFont typeface="Arial" pitchFamily="34" charset="0"/>
              <a:buChar char="•"/>
            </a:pPr>
            <a:r>
              <a:rPr lang="zh-CN" altLang="en-US" smtClean="0"/>
              <a:t>买票时不会有人跟我抢，因此我买票时大家也可以买，只需要注意我的</a:t>
            </a:r>
            <a:r>
              <a:rPr lang="en-US" altLang="zh-CN" smtClean="0"/>
              <a:t>ticket</a:t>
            </a:r>
            <a:r>
              <a:rPr lang="zh-CN" altLang="en-US" smtClean="0"/>
              <a:t>提交的值是不是最新的就可以了</a:t>
            </a:r>
            <a:endParaRPr lang="en-US" altLang="zh-CN" smtClean="0"/>
          </a:p>
          <a:p>
            <a:pPr marL="603504" lvl="2" indent="-256032">
              <a:spcBef>
                <a:spcPts val="400"/>
              </a:spcBef>
              <a:buClr>
                <a:srgbClr val="C00000"/>
              </a:buClr>
              <a:buSzPct val="68000"/>
              <a:buFont typeface="Arial" pitchFamily="34" charset="0"/>
              <a:buChar char="•"/>
            </a:pPr>
            <a:endParaRPr lang="en-US" altLang="zh-CN" smtClean="0"/>
          </a:p>
          <a:p>
            <a:pPr marL="365760" lvl="1" indent="0">
              <a:spcBef>
                <a:spcPts val="400"/>
              </a:spcBef>
              <a:buClr>
                <a:srgbClr val="C00000"/>
              </a:buClr>
              <a:buSzPct val="68000"/>
            </a:pPr>
            <a:endParaRPr lang="en-US" altLang="zh-CN" smtClean="0"/>
          </a:p>
          <a:p>
            <a:pPr>
              <a:buFont typeface="Wingdings" pitchFamily="2" charset="2"/>
              <a:buChar char="Ø"/>
            </a:pPr>
            <a:r>
              <a:rPr lang="zh-CN" altLang="en-US" sz="2000" smtClean="0">
                <a:solidFill>
                  <a:schemeClr val="tx1"/>
                </a:solidFill>
              </a:rPr>
              <a:t>特点：吞吐量高，并发性好</a:t>
            </a:r>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ox(in)">
                                      <p:cBhvr>
                                        <p:cTn id="15" dur="500"/>
                                        <p:tgtEl>
                                          <p:spTgt spid="2">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ox(in)">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ox(in)">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两种方法有均有各自应用需求</a:t>
            </a:r>
            <a:endParaRPr lang="en-US" altLang="zh-CN" smtClean="0"/>
          </a:p>
          <a:p>
            <a:pPr lvl="1"/>
            <a:r>
              <a:rPr lang="zh-CN" altLang="en-US" smtClean="0"/>
              <a:t>悲观锁常用于数据备份、格式化等</a:t>
            </a:r>
            <a:endParaRPr lang="en-US" altLang="zh-CN" smtClean="0"/>
          </a:p>
          <a:p>
            <a:pPr lvl="1"/>
            <a:r>
              <a:rPr lang="zh-CN" altLang="en-US" smtClean="0"/>
              <a:t>乐观锁常用于多读应用等</a:t>
            </a:r>
            <a:endParaRPr lang="en-US" altLang="zh-CN" smtClean="0"/>
          </a:p>
          <a:p>
            <a:pPr lvl="1"/>
            <a:endParaRPr lang="en-US" altLang="zh-CN" smtClean="0"/>
          </a:p>
          <a:p>
            <a:r>
              <a:rPr lang="en-US" altLang="zh-CN" smtClean="0"/>
              <a:t>Redis</a:t>
            </a:r>
            <a:r>
              <a:rPr lang="zh-CN" altLang="zh-CN" smtClean="0"/>
              <a:t>的事务</a:t>
            </a:r>
            <a:r>
              <a:rPr lang="zh-CN" altLang="en-US" smtClean="0"/>
              <a:t>可以</a:t>
            </a:r>
            <a:r>
              <a:rPr lang="zh-CN" altLang="zh-CN" smtClean="0"/>
              <a:t>启用乐观锁</a:t>
            </a:r>
            <a:endParaRPr lang="en-US" altLang="zh-CN" smtClean="0"/>
          </a:p>
          <a:p>
            <a:pPr lvl="1"/>
            <a:r>
              <a:rPr lang="zh-CN" altLang="zh-CN" smtClean="0"/>
              <a:t>负责监测</a:t>
            </a:r>
            <a:r>
              <a:rPr lang="en-US" altLang="zh-CN" smtClean="0"/>
              <a:t>key</a:t>
            </a:r>
            <a:r>
              <a:rPr lang="zh-CN" altLang="zh-CN" smtClean="0"/>
              <a:t>没有被改动</a:t>
            </a:r>
            <a:endParaRPr lang="en-US" altLang="zh-CN" smtClean="0"/>
          </a:p>
          <a:p>
            <a:endParaRPr lang="en-US" altLang="zh-CN" smtClean="0"/>
          </a:p>
          <a:p>
            <a:endParaRPr lang="en-US" altLang="zh-CN" smtClean="0"/>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事务的 </a:t>
            </a:r>
            <a:r>
              <a:rPr lang="en-US" altLang="zh-CN" smtClean="0"/>
              <a:t>WATCH </a:t>
            </a:r>
            <a:r>
              <a:rPr lang="zh-CN" altLang="en-US" smtClean="0"/>
              <a:t>命令</a:t>
            </a:r>
            <a:endParaRPr lang="en-US" altLang="zh-CN" smtClean="0"/>
          </a:p>
          <a:p>
            <a:pPr lvl="1"/>
            <a:r>
              <a:rPr lang="en-US" altLang="zh-CN" smtClean="0"/>
              <a:t>WATCH key [key1 key2 ….]</a:t>
            </a:r>
          </a:p>
          <a:p>
            <a:pPr lvl="1" indent="0"/>
            <a:r>
              <a:rPr lang="zh-CN" altLang="en-US" smtClean="0"/>
              <a:t>用于监视事务中的键值是否变化，只有所有被</a:t>
            </a:r>
            <a:r>
              <a:rPr lang="en-US" altLang="zh-CN" smtClean="0"/>
              <a:t>WATCH</a:t>
            </a:r>
            <a:r>
              <a:rPr lang="zh-CN" altLang="en-US" smtClean="0"/>
              <a:t>命令监视的数据库键都没有被修改的前提下，事务才能执行成功</a:t>
            </a:r>
            <a:endParaRPr lang="en-US" altLang="zh-CN" smtClean="0"/>
          </a:p>
          <a:p>
            <a:pPr lvl="1" indent="0"/>
            <a:r>
              <a:rPr lang="en-US" altLang="zh-CN" smtClean="0"/>
              <a:t>	</a:t>
            </a:r>
          </a:p>
          <a:p>
            <a:pPr lvl="1" indent="0"/>
            <a:r>
              <a:rPr lang="zh-CN" altLang="en-US" smtClean="0"/>
              <a:t>有任意一个被监视的数据库键被修改，那么这个事务都会执行失败</a:t>
            </a:r>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ox(in)">
                                      <p:cBhvr>
                                        <p:cTn id="10" dur="500"/>
                                        <p:tgtEl>
                                          <p:spTgt spid="2">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ox(in)">
                                      <p:cBhvr>
                                        <p:cTn id="13" dur="500"/>
                                        <p:tgtEl>
                                          <p:spTgt spid="2">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ox(in)">
                                      <p:cBhvr>
                                        <p:cTn id="16" dur="500"/>
                                        <p:tgtEl>
                                          <p:spTgt spid="2">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ox(in)">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0"/>
            <a:ext cx="8229600" cy="7029400"/>
          </a:xfrm>
        </p:spPr>
        <p:txBody>
          <a:bodyPr>
            <a:normAutofit lnSpcReduction="10000"/>
          </a:bodyPr>
          <a:lstStyle/>
          <a:p>
            <a:pPr lvl="2">
              <a:buNone/>
            </a:pPr>
            <a:r>
              <a:rPr lang="zh-CN" altLang="en-US" smtClean="0"/>
              <a:t>数据准备：</a:t>
            </a:r>
            <a:r>
              <a:rPr lang="en-US" altLang="zh-CN" smtClean="0"/>
              <a:t>lisi</a:t>
            </a:r>
            <a:r>
              <a:rPr lang="zh-CN" altLang="en-US" smtClean="0"/>
              <a:t>余额</a:t>
            </a:r>
            <a:r>
              <a:rPr lang="en-US" altLang="zh-CN" smtClean="0"/>
              <a:t>200</a:t>
            </a:r>
            <a:r>
              <a:rPr lang="zh-CN" altLang="en-US" smtClean="0"/>
              <a:t>，</a:t>
            </a:r>
            <a:r>
              <a:rPr lang="en-US" altLang="zh-CN" smtClean="0"/>
              <a:t>ticket</a:t>
            </a:r>
            <a:r>
              <a:rPr lang="zh-CN" altLang="en-US" smtClean="0"/>
              <a:t>剩余</a:t>
            </a:r>
            <a:r>
              <a:rPr lang="en-US" altLang="zh-CN" smtClean="0"/>
              <a:t>1</a:t>
            </a:r>
          </a:p>
          <a:p>
            <a:pPr lvl="2">
              <a:buNone/>
            </a:pPr>
            <a:r>
              <a:rPr lang="en-US" altLang="zh-CN" smtClean="0"/>
              <a:t>1</a:t>
            </a:r>
            <a:r>
              <a:rPr lang="zh-CN" altLang="en-US" smtClean="0"/>
              <a:t>、使用</a:t>
            </a:r>
            <a:r>
              <a:rPr lang="en-US" altLang="zh-CN" smtClean="0"/>
              <a:t>watch</a:t>
            </a:r>
            <a:r>
              <a:rPr lang="zh-CN" altLang="en-US" smtClean="0"/>
              <a:t>命令监控键值</a:t>
            </a:r>
            <a:r>
              <a:rPr lang="en-US" altLang="zh-CN" smtClean="0"/>
              <a:t>ticket</a:t>
            </a:r>
            <a:r>
              <a:rPr lang="zh-CN" altLang="en-US" smtClean="0"/>
              <a:t>，并开始买票事务</a:t>
            </a:r>
            <a:endParaRPr lang="en-US" altLang="zh-CN" smtClean="0"/>
          </a:p>
          <a:p>
            <a:pPr lvl="2">
              <a:buNone/>
            </a:pPr>
            <a:endParaRPr lang="en-US" altLang="zh-CN" smtClean="0"/>
          </a:p>
          <a:p>
            <a:pPr lvl="2">
              <a:buNone/>
            </a:pPr>
            <a:endParaRPr lang="en-US" altLang="zh-CN" smtClean="0"/>
          </a:p>
          <a:p>
            <a:pPr lvl="2">
              <a:buNone/>
            </a:pPr>
            <a:endParaRPr lang="en-US" altLang="zh-CN" smtClean="0"/>
          </a:p>
          <a:p>
            <a:pPr lvl="2">
              <a:buNone/>
            </a:pPr>
            <a:endParaRPr lang="en-US" altLang="zh-CN" smtClean="0"/>
          </a:p>
          <a:p>
            <a:pPr lvl="2">
              <a:buNone/>
            </a:pPr>
            <a:endParaRPr lang="en-US" altLang="zh-CN" smtClean="0"/>
          </a:p>
          <a:p>
            <a:pPr lvl="2">
              <a:buNone/>
            </a:pPr>
            <a:endParaRPr lang="en-US" altLang="zh-CN" smtClean="0"/>
          </a:p>
          <a:p>
            <a:pPr lvl="2">
              <a:buNone/>
            </a:pPr>
            <a:endParaRPr lang="en-US" altLang="zh-CN" smtClean="0"/>
          </a:p>
          <a:p>
            <a:pPr lvl="2">
              <a:buNone/>
            </a:pPr>
            <a:r>
              <a:rPr lang="en-US" altLang="zh-CN" smtClean="0"/>
              <a:t>2</a:t>
            </a:r>
            <a:r>
              <a:rPr lang="zh-CN" altLang="en-US" smtClean="0"/>
              <a:t>、此时暂时不执行</a:t>
            </a:r>
            <a:r>
              <a:rPr lang="en-US" altLang="zh-CN" smtClean="0"/>
              <a:t>exec</a:t>
            </a:r>
            <a:r>
              <a:rPr lang="zh-CN" altLang="en-US" smtClean="0"/>
              <a:t>，开启终端</a:t>
            </a:r>
            <a:r>
              <a:rPr lang="en-US" altLang="zh-CN" smtClean="0"/>
              <a:t>2</a:t>
            </a:r>
            <a:r>
              <a:rPr lang="zh-CN" altLang="en-US" smtClean="0"/>
              <a:t>模拟另一个用户抢先把票给买了</a:t>
            </a:r>
            <a:endParaRPr lang="en-US" altLang="zh-CN" smtClean="0"/>
          </a:p>
          <a:p>
            <a:pPr lvl="2">
              <a:buNone/>
            </a:pPr>
            <a:endParaRPr lang="en-US" altLang="zh-CN" smtClean="0"/>
          </a:p>
          <a:p>
            <a:pPr lvl="2">
              <a:buNone/>
            </a:pPr>
            <a:r>
              <a:rPr lang="en-US" altLang="zh-CN" smtClean="0"/>
              <a:t>3</a:t>
            </a:r>
            <a:r>
              <a:rPr lang="zh-CN" altLang="en-US" smtClean="0"/>
              <a:t>、回到终端</a:t>
            </a:r>
            <a:r>
              <a:rPr lang="en-US" altLang="zh-CN" smtClean="0"/>
              <a:t>1</a:t>
            </a:r>
            <a:r>
              <a:rPr lang="zh-CN" altLang="en-US" smtClean="0"/>
              <a:t>，执行</a:t>
            </a:r>
            <a:r>
              <a:rPr lang="en-US" altLang="zh-CN" smtClean="0"/>
              <a:t>exec</a:t>
            </a:r>
            <a:r>
              <a:rPr lang="zh-CN" altLang="en-US" smtClean="0"/>
              <a:t>完成全部买票过程</a:t>
            </a:r>
            <a:endParaRPr lang="en-US" altLang="zh-CN" smtClean="0"/>
          </a:p>
          <a:p>
            <a:pPr lvl="2">
              <a:buNone/>
            </a:pPr>
            <a:endParaRPr lang="en-US" altLang="zh-CN" smtClean="0"/>
          </a:p>
          <a:p>
            <a:pPr lvl="2"/>
            <a:endParaRPr lang="en-US" altLang="zh-CN" smtClean="0"/>
          </a:p>
          <a:p>
            <a:pPr lvl="2"/>
            <a:endParaRPr lang="en-US" altLang="zh-CN" smtClean="0"/>
          </a:p>
          <a:p>
            <a:pPr lvl="2">
              <a:buNone/>
            </a:pPr>
            <a:r>
              <a:rPr lang="zh-CN" altLang="en-US" smtClean="0"/>
              <a:t>发现</a:t>
            </a:r>
            <a:r>
              <a:rPr lang="en-US" altLang="zh-CN" smtClean="0"/>
              <a:t>exec</a:t>
            </a:r>
            <a:r>
              <a:rPr lang="zh-CN" altLang="en-US" smtClean="0"/>
              <a:t>执行后返回</a:t>
            </a:r>
            <a:r>
              <a:rPr lang="en-US" altLang="zh-CN" smtClean="0"/>
              <a:t>nil</a:t>
            </a:r>
            <a:r>
              <a:rPr lang="zh-CN" altLang="en-US" smtClean="0"/>
              <a:t>，执行失败，查看票数和</a:t>
            </a:r>
            <a:r>
              <a:rPr lang="en-US" altLang="zh-CN" smtClean="0"/>
              <a:t>lisi</a:t>
            </a:r>
            <a:r>
              <a:rPr lang="zh-CN" altLang="en-US" smtClean="0"/>
              <a:t>的余额发现，票已经被买走了，但</a:t>
            </a:r>
            <a:r>
              <a:rPr lang="en-US" altLang="zh-CN" smtClean="0"/>
              <a:t>lisi</a:t>
            </a:r>
            <a:r>
              <a:rPr lang="zh-CN" altLang="en-US" smtClean="0"/>
              <a:t>的钱并没有扣除，符合实际规律</a:t>
            </a:r>
            <a:endParaRPr lang="en-US" altLang="zh-CN" smtClean="0"/>
          </a:p>
          <a:p>
            <a:pPr lvl="2"/>
            <a:endParaRPr lang="zh-CN" altLang="en-US"/>
          </a:p>
        </p:txBody>
      </p:sp>
      <p:sp>
        <p:nvSpPr>
          <p:cNvPr id="5" name="TextBox 4"/>
          <p:cNvSpPr txBox="1"/>
          <p:nvPr/>
        </p:nvSpPr>
        <p:spPr>
          <a:xfrm>
            <a:off x="5364088" y="1772816"/>
            <a:ext cx="2232248" cy="369332"/>
          </a:xfrm>
          <a:prstGeom prst="rect">
            <a:avLst/>
          </a:prstGeom>
          <a:noFill/>
        </p:spPr>
        <p:txBody>
          <a:bodyPr wrap="square" rtlCol="0">
            <a:spAutoFit/>
          </a:bodyPr>
          <a:lstStyle/>
          <a:p>
            <a:r>
              <a:rPr lang="zh-CN" altLang="en-US" smtClean="0"/>
              <a:t>终端</a:t>
            </a:r>
            <a:r>
              <a:rPr lang="en-US" altLang="zh-CN" smtClean="0"/>
              <a:t>1</a:t>
            </a:r>
            <a:endParaRPr lang="zh-CN" altLang="en-US"/>
          </a:p>
        </p:txBody>
      </p:sp>
      <p:sp>
        <p:nvSpPr>
          <p:cNvPr id="7" name="TextBox 6"/>
          <p:cNvSpPr txBox="1"/>
          <p:nvPr/>
        </p:nvSpPr>
        <p:spPr>
          <a:xfrm>
            <a:off x="5436096" y="4005064"/>
            <a:ext cx="2232248" cy="369332"/>
          </a:xfrm>
          <a:prstGeom prst="rect">
            <a:avLst/>
          </a:prstGeom>
          <a:noFill/>
        </p:spPr>
        <p:txBody>
          <a:bodyPr wrap="square" rtlCol="0">
            <a:spAutoFit/>
          </a:bodyPr>
          <a:lstStyle/>
          <a:p>
            <a:r>
              <a:rPr lang="zh-CN" altLang="en-US" smtClean="0"/>
              <a:t>终端</a:t>
            </a:r>
            <a:r>
              <a:rPr lang="en-US" altLang="zh-CN" smtClean="0"/>
              <a:t>2</a:t>
            </a:r>
            <a:endParaRPr lang="zh-CN" altLang="en-US"/>
          </a:p>
        </p:txBody>
      </p:sp>
      <p:sp>
        <p:nvSpPr>
          <p:cNvPr id="8" name="TextBox 7"/>
          <p:cNvSpPr txBox="1"/>
          <p:nvPr/>
        </p:nvSpPr>
        <p:spPr>
          <a:xfrm>
            <a:off x="5580112" y="5229200"/>
            <a:ext cx="2232248" cy="369332"/>
          </a:xfrm>
          <a:prstGeom prst="rect">
            <a:avLst/>
          </a:prstGeom>
          <a:noFill/>
        </p:spPr>
        <p:txBody>
          <a:bodyPr wrap="square" rtlCol="0">
            <a:spAutoFit/>
          </a:bodyPr>
          <a:lstStyle/>
          <a:p>
            <a:r>
              <a:rPr lang="zh-CN" altLang="en-US" smtClean="0"/>
              <a:t>终端</a:t>
            </a:r>
            <a:r>
              <a:rPr lang="en-US" altLang="zh-CN" smtClean="0"/>
              <a:t>1</a:t>
            </a:r>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475656" y="764704"/>
            <a:ext cx="3563940" cy="288032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475656" y="3907917"/>
            <a:ext cx="3312368" cy="52919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75656" y="4725144"/>
            <a:ext cx="381000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 calcmode="lin" valueType="num">
                                      <p:cBhvr additive="base">
                                        <p:cTn id="2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51"/>
                                        </p:tgtEl>
                                        <p:attrNameLst>
                                          <p:attrName>style.visibility</p:attrName>
                                        </p:attrNameLst>
                                      </p:cBhvr>
                                      <p:to>
                                        <p:strVal val="visible"/>
                                      </p:to>
                                    </p:set>
                                    <p:anim calcmode="lin" valueType="num">
                                      <p:cBhvr additive="base">
                                        <p:cTn id="35" dur="500" fill="hold"/>
                                        <p:tgtEl>
                                          <p:spTgt spid="2051"/>
                                        </p:tgtEl>
                                        <p:attrNameLst>
                                          <p:attrName>ppt_x</p:attrName>
                                        </p:attrNameLst>
                                      </p:cBhvr>
                                      <p:tavLst>
                                        <p:tav tm="0">
                                          <p:val>
                                            <p:strVal val="#ppt_x"/>
                                          </p:val>
                                        </p:tav>
                                        <p:tav tm="100000">
                                          <p:val>
                                            <p:strVal val="#ppt_x"/>
                                          </p:val>
                                        </p:tav>
                                      </p:tavLst>
                                    </p:anim>
                                    <p:anim calcmode="lin" valueType="num">
                                      <p:cBhvr additive="base">
                                        <p:cTn id="36" dur="500" fill="hold"/>
                                        <p:tgtEl>
                                          <p:spTgt spid="205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 calcmode="lin" valueType="num">
                                      <p:cBhvr additive="base">
                                        <p:cTn id="4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52"/>
                                        </p:tgtEl>
                                        <p:attrNameLst>
                                          <p:attrName>style.visibility</p:attrName>
                                        </p:attrNameLst>
                                      </p:cBhvr>
                                      <p:to>
                                        <p:strVal val="visible"/>
                                      </p:to>
                                    </p:set>
                                    <p:anim calcmode="lin" valueType="num">
                                      <p:cBhvr additive="base">
                                        <p:cTn id="51" dur="500" fill="hold"/>
                                        <p:tgtEl>
                                          <p:spTgt spid="2052"/>
                                        </p:tgtEl>
                                        <p:attrNameLst>
                                          <p:attrName>ppt_x</p:attrName>
                                        </p:attrNameLst>
                                      </p:cBhvr>
                                      <p:tavLst>
                                        <p:tav tm="0">
                                          <p:val>
                                            <p:strVal val="#ppt_x"/>
                                          </p:val>
                                        </p:tav>
                                        <p:tav tm="100000">
                                          <p:val>
                                            <p:strVal val="#ppt_x"/>
                                          </p:val>
                                        </p:tav>
                                      </p:tavLst>
                                    </p:anim>
                                    <p:anim calcmode="lin" valueType="num">
                                      <p:cBhvr additive="base">
                                        <p:cTn id="52" dur="500" fill="hold"/>
                                        <p:tgtEl>
                                          <p:spTgt spid="2052"/>
                                        </p:tgtEl>
                                        <p:attrNameLst>
                                          <p:attrName>ppt_y</p:attrName>
                                        </p:attrNameLst>
                                      </p:cBhvr>
                                      <p:tavLst>
                                        <p:tav tm="0">
                                          <p:val>
                                            <p:strVal val="1+#ppt_h/2"/>
                                          </p:val>
                                        </p:tav>
                                        <p:tav tm="100000">
                                          <p:val>
                                            <p:strVal val="#ppt_y"/>
                                          </p:val>
                                        </p:tav>
                                      </p:tavLst>
                                    </p:anim>
                                  </p:childTnLst>
                                </p:cTn>
                              </p:par>
                              <p:par>
                                <p:cTn id="53" presetID="2" presetClass="entr" presetSubtype="4" fill="hold" grpId="1"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 calcmode="lin" valueType="num">
                                      <p:cBhvr additive="base">
                                        <p:cTn id="61"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P spid="7"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在执行了</a:t>
            </a:r>
            <a:r>
              <a:rPr lang="en-US" altLang="zh-CN" smtClean="0"/>
              <a:t>exec</a:t>
            </a:r>
            <a:r>
              <a:rPr lang="zh-CN" altLang="en-US" smtClean="0"/>
              <a:t>或</a:t>
            </a:r>
            <a:r>
              <a:rPr lang="en-US" altLang="zh-CN" smtClean="0"/>
              <a:t>discard</a:t>
            </a:r>
            <a:r>
              <a:rPr lang="zh-CN" altLang="en-US" smtClean="0"/>
              <a:t>命令后，会自动取消</a:t>
            </a:r>
            <a:r>
              <a:rPr lang="en-US" altLang="zh-CN" smtClean="0"/>
              <a:t>watch</a:t>
            </a:r>
            <a:r>
              <a:rPr lang="zh-CN" altLang="en-US" smtClean="0"/>
              <a:t>监控</a:t>
            </a:r>
            <a:endParaRPr lang="en-US" altLang="zh-CN" smtClean="0"/>
          </a:p>
          <a:p>
            <a:pPr lvl="1"/>
            <a:r>
              <a:rPr lang="zh-CN" altLang="en-US" smtClean="0"/>
              <a:t>下次事务时必须重新再写</a:t>
            </a:r>
            <a:r>
              <a:rPr lang="en-US" altLang="zh-CN" smtClean="0"/>
              <a:t>watch</a:t>
            </a:r>
          </a:p>
          <a:p>
            <a:pPr lvl="1"/>
            <a:endParaRPr lang="en-US" altLang="zh-CN" smtClean="0"/>
          </a:p>
          <a:p>
            <a:r>
              <a:rPr lang="en-US" altLang="zh-CN" smtClean="0"/>
              <a:t>Watch</a:t>
            </a:r>
            <a:r>
              <a:rPr lang="zh-CN" altLang="en-US" smtClean="0"/>
              <a:t>可以用来监视多个</a:t>
            </a:r>
            <a:r>
              <a:rPr lang="en-US" altLang="zh-CN" smtClean="0"/>
              <a:t>key</a:t>
            </a:r>
          </a:p>
          <a:p>
            <a:pPr lvl="1"/>
            <a:r>
              <a:rPr lang="zh-CN" altLang="en-US" smtClean="0"/>
              <a:t>如</a:t>
            </a:r>
            <a:r>
              <a:rPr lang="en-US" altLang="zh-CN" smtClean="0"/>
              <a:t>watch ticket lisi</a:t>
            </a:r>
          </a:p>
          <a:p>
            <a:pPr marL="365760" lvl="1" indent="0">
              <a:spcBef>
                <a:spcPts val="400"/>
              </a:spcBef>
              <a:buClr>
                <a:srgbClr val="C00000"/>
              </a:buClr>
              <a:buSzPct val="68000"/>
            </a:pPr>
            <a:r>
              <a:rPr lang="zh-CN" altLang="en-US" smtClean="0"/>
              <a:t>有任意一个被监视的</a:t>
            </a:r>
            <a:r>
              <a:rPr lang="en-US" altLang="zh-CN" smtClean="0"/>
              <a:t>key</a:t>
            </a:r>
            <a:r>
              <a:rPr lang="zh-CN" altLang="en-US" smtClean="0"/>
              <a:t>被修改，那么事务都会执行失败</a:t>
            </a:r>
            <a:endParaRPr lang="en-US" altLang="zh-CN" smtClean="0"/>
          </a:p>
          <a:p>
            <a:pPr marL="365760" lvl="1" indent="0">
              <a:spcBef>
                <a:spcPts val="400"/>
              </a:spcBef>
              <a:buClr>
                <a:srgbClr val="C00000"/>
              </a:buClr>
              <a:buSzPct val="68000"/>
            </a:pPr>
            <a:endParaRPr lang="en-US" altLang="zh-CN" smtClean="0"/>
          </a:p>
          <a:p>
            <a:pPr marL="365760" lvl="1" indent="0">
              <a:spcBef>
                <a:spcPts val="400"/>
              </a:spcBef>
              <a:buClr>
                <a:srgbClr val="C00000"/>
              </a:buClr>
              <a:buSzPct val="68000"/>
            </a:pPr>
            <a:endParaRPr lang="en-US" altLang="zh-CN" smtClean="0"/>
          </a:p>
          <a:p>
            <a:pPr marL="365760" lvl="1" indent="0">
              <a:spcBef>
                <a:spcPts val="400"/>
              </a:spcBef>
              <a:buClr>
                <a:srgbClr val="C00000"/>
              </a:buClr>
              <a:buSzPct val="68000"/>
            </a:pPr>
            <a:endParaRPr lang="en-US" altLang="zh-CN" smtClean="0"/>
          </a:p>
          <a:p>
            <a:pPr marL="365760" lvl="1" indent="0">
              <a:spcBef>
                <a:spcPts val="400"/>
              </a:spcBef>
              <a:buClr>
                <a:srgbClr val="C00000"/>
              </a:buClr>
              <a:buSzPct val="68000"/>
            </a:pPr>
            <a:endParaRPr lang="zh-CN" altLang="en-US" smtClean="0"/>
          </a:p>
          <a:p>
            <a:endParaRPr lang="en-US" altLang="zh-CN" smtClean="0"/>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lstStyle/>
          <a:p>
            <a:r>
              <a:rPr lang="en-US" altLang="zh-CN" smtClean="0"/>
              <a:t>UNWATCH</a:t>
            </a:r>
            <a:r>
              <a:rPr lang="zh-CN" altLang="en-US" smtClean="0"/>
              <a:t>命令</a:t>
            </a:r>
            <a:endParaRPr lang="en-US" altLang="zh-CN" smtClean="0"/>
          </a:p>
          <a:p>
            <a:pPr lvl="1"/>
            <a:r>
              <a:rPr lang="en-US" altLang="zh-CN" smtClean="0"/>
              <a:t>UNWATCH      </a:t>
            </a:r>
            <a:r>
              <a:rPr lang="zh-CN" altLang="en-US" smtClean="0"/>
              <a:t>不跟参数</a:t>
            </a:r>
            <a:endParaRPr lang="en-US" altLang="zh-CN" smtClean="0"/>
          </a:p>
          <a:p>
            <a:pPr lvl="1"/>
            <a:r>
              <a:rPr lang="zh-CN" altLang="en-US" smtClean="0"/>
              <a:t>取消</a:t>
            </a:r>
            <a:r>
              <a:rPr lang="zh-CN" altLang="en-US" smtClean="0">
                <a:solidFill>
                  <a:srgbClr val="FF0000"/>
                </a:solidFill>
              </a:rPr>
              <a:t>所有</a:t>
            </a:r>
            <a:r>
              <a:rPr lang="en-US" altLang="zh-CN" smtClean="0"/>
              <a:t>WATCH</a:t>
            </a:r>
            <a:r>
              <a:rPr lang="zh-CN" altLang="en-US" smtClean="0"/>
              <a:t>命令对数据库键的监视</a:t>
            </a:r>
            <a:endParaRPr lang="en-US" altLang="zh-CN" smtClean="0"/>
          </a:p>
          <a:p>
            <a:pPr lvl="1" indent="0"/>
            <a:endParaRPr lang="en-US" altLang="zh-CN" smtClean="0"/>
          </a:p>
          <a:p>
            <a:pPr lvl="1" indent="0"/>
            <a:r>
              <a:rPr lang="en-US" altLang="zh-CN" smtClean="0"/>
              <a:t>EXEC</a:t>
            </a:r>
            <a:r>
              <a:rPr lang="zh-CN" altLang="en-US" smtClean="0"/>
              <a:t>或</a:t>
            </a:r>
            <a:r>
              <a:rPr lang="en-US" altLang="zh-CN" smtClean="0"/>
              <a:t>DISCARD</a:t>
            </a:r>
            <a:r>
              <a:rPr lang="zh-CN" altLang="en-US" smtClean="0"/>
              <a:t>命令执行后自动取消所有监控，不必再执行</a:t>
            </a:r>
            <a:r>
              <a:rPr lang="en-US" altLang="zh-CN" smtClean="0"/>
              <a:t>UNWATCH</a:t>
            </a:r>
            <a:r>
              <a:rPr lang="zh-CN" altLang="en-US" smtClean="0"/>
              <a:t>命令</a:t>
            </a:r>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332656"/>
            <a:ext cx="7283152" cy="5904656"/>
          </a:xfrm>
        </p:spPr>
        <p:txBody>
          <a:bodyPr>
            <a:normAutofit fontScale="92500" lnSpcReduction="20000"/>
          </a:bodyPr>
          <a:lstStyle/>
          <a:p>
            <a:pPr lvl="1"/>
            <a:r>
              <a:rPr lang="zh-CN" altLang="en-US" smtClean="0"/>
              <a:t>例：在准备开始事务前，已经监控后发现临时有其他用户修改了</a:t>
            </a:r>
            <a:r>
              <a:rPr lang="en-US" altLang="zh-CN" smtClean="0"/>
              <a:t>citys </a:t>
            </a:r>
          </a:p>
          <a:p>
            <a:pPr lvl="1"/>
            <a:r>
              <a:rPr lang="en-US" altLang="zh-CN" smtClean="0"/>
              <a:t>127.0.0.1:6379&gt; LPUSH citys "wuhan" "changsan" "kunming" </a:t>
            </a:r>
          </a:p>
          <a:p>
            <a:pPr lvl="1"/>
            <a:r>
              <a:rPr lang="en-US" altLang="zh-CN" smtClean="0"/>
              <a:t>(integer) 3 </a:t>
            </a:r>
          </a:p>
          <a:p>
            <a:pPr lvl="1"/>
            <a:r>
              <a:rPr lang="en-US" altLang="zh-CN" smtClean="0"/>
              <a:t>127.0.0.1:6379&gt; WATCH citys</a:t>
            </a:r>
          </a:p>
          <a:p>
            <a:pPr lvl="1"/>
            <a:r>
              <a:rPr lang="en-US" altLang="zh-CN" smtClean="0"/>
              <a:t>OK </a:t>
            </a:r>
          </a:p>
          <a:p>
            <a:pPr lvl="1"/>
            <a:r>
              <a:rPr lang="en-US" altLang="zh-CN" smtClean="0"/>
              <a:t>127.0.0.1:6379&gt; LPUSH citys "hangzhou" </a:t>
            </a:r>
          </a:p>
          <a:p>
            <a:pPr lvl="1"/>
            <a:r>
              <a:rPr lang="en-US" altLang="zh-CN" smtClean="0"/>
              <a:t>(integer) 4 </a:t>
            </a:r>
          </a:p>
          <a:p>
            <a:pPr lvl="1"/>
            <a:r>
              <a:rPr lang="en-US" altLang="zh-CN" smtClean="0"/>
              <a:t>127.0.0.1:6379&gt; UNWATCH</a:t>
            </a:r>
            <a:endParaRPr lang="zh-CN" altLang="en-US" smtClean="0"/>
          </a:p>
          <a:p>
            <a:pPr lvl="1"/>
            <a:r>
              <a:rPr lang="en-US" altLang="zh-CN" smtClean="0"/>
              <a:t>OK</a:t>
            </a:r>
          </a:p>
          <a:p>
            <a:pPr lvl="1"/>
            <a:r>
              <a:rPr lang="en-US" altLang="zh-CN" smtClean="0"/>
              <a:t>127.0.0.1:6379&gt; WATCH citys</a:t>
            </a:r>
          </a:p>
          <a:p>
            <a:pPr lvl="1"/>
            <a:r>
              <a:rPr lang="en-US" altLang="zh-CN" smtClean="0"/>
              <a:t>OK</a:t>
            </a:r>
          </a:p>
          <a:p>
            <a:pPr lvl="1"/>
            <a:r>
              <a:rPr lang="en-US" altLang="zh-CN" smtClean="0"/>
              <a:t>127.0.0.1:6379&gt;</a:t>
            </a:r>
            <a:r>
              <a:rPr lang="en-US" altLang="zh-CN" cap="all" smtClean="0"/>
              <a:t>multi</a:t>
            </a:r>
          </a:p>
          <a:p>
            <a:pPr lvl="1"/>
            <a:r>
              <a:rPr lang="en-US" altLang="zh-CN" smtClean="0"/>
              <a:t>……</a:t>
            </a:r>
          </a:p>
          <a:p>
            <a:pPr lvl="1"/>
            <a:r>
              <a:rPr lang="en-US" altLang="zh-CN" cap="all" smtClean="0"/>
              <a:t>127.0.0.1:6379&gt;exec</a:t>
            </a:r>
          </a:p>
          <a:p>
            <a:pPr lvl="1"/>
            <a:r>
              <a:rPr lang="en-US" altLang="zh-CN" smtClean="0"/>
              <a:t>OK</a:t>
            </a:r>
          </a:p>
          <a:p>
            <a:pPr lvl="1"/>
            <a:endParaRPr lang="en-US" altLang="zh-CN" smtClean="0"/>
          </a:p>
          <a:p>
            <a:pPr lvl="1"/>
            <a:endParaRPr lang="en-US" altLang="zh-CN" smtClean="0"/>
          </a:p>
          <a:p>
            <a:pPr lvl="1"/>
            <a:endParaRPr lang="en-US" altLang="zh-CN" smtClean="0"/>
          </a:p>
          <a:p>
            <a:pPr lvl="1"/>
            <a:endParaRPr lang="en-US" altLang="zh-CN" smtClean="0"/>
          </a:p>
          <a:p>
            <a:pPr lvl="1"/>
            <a:endParaRPr lang="zh-CN" altLang="en-US"/>
          </a:p>
        </p:txBody>
      </p:sp>
      <p:sp>
        <p:nvSpPr>
          <p:cNvPr id="4" name="TextBox 3"/>
          <p:cNvSpPr txBox="1"/>
          <p:nvPr/>
        </p:nvSpPr>
        <p:spPr>
          <a:xfrm>
            <a:off x="5076056" y="2204864"/>
            <a:ext cx="3708920" cy="1200329"/>
          </a:xfrm>
          <a:prstGeom prst="rect">
            <a:avLst/>
          </a:prstGeom>
          <a:noFill/>
        </p:spPr>
        <p:txBody>
          <a:bodyPr wrap="square" rtlCol="0">
            <a:spAutoFit/>
          </a:bodyPr>
          <a:lstStyle/>
          <a:p>
            <a:r>
              <a:rPr lang="zh-CN" altLang="en-US" smtClean="0">
                <a:solidFill>
                  <a:srgbClr val="C00000"/>
                </a:solidFill>
                <a:latin typeface="华文中宋" pitchFamily="2" charset="-122"/>
                <a:ea typeface="华文中宋" pitchFamily="2" charset="-122"/>
              </a:rPr>
              <a:t>已经开始监控</a:t>
            </a:r>
            <a:r>
              <a:rPr lang="en-US" altLang="zh-CN" smtClean="0">
                <a:solidFill>
                  <a:srgbClr val="C00000"/>
                </a:solidFill>
                <a:latin typeface="华文中宋" pitchFamily="2" charset="-122"/>
                <a:ea typeface="华文中宋" pitchFamily="2" charset="-122"/>
              </a:rPr>
              <a:t>city</a:t>
            </a:r>
            <a:r>
              <a:rPr lang="zh-CN" altLang="en-US" smtClean="0">
                <a:solidFill>
                  <a:srgbClr val="C00000"/>
                </a:solidFill>
                <a:latin typeface="华文中宋" pitchFamily="2" charset="-122"/>
                <a:ea typeface="华文中宋" pitchFamily="2" charset="-122"/>
              </a:rPr>
              <a:t>，但开始事务前发现</a:t>
            </a:r>
            <a:r>
              <a:rPr lang="en-US" altLang="zh-CN" smtClean="0">
                <a:solidFill>
                  <a:srgbClr val="C00000"/>
                </a:solidFill>
                <a:latin typeface="华文中宋" pitchFamily="2" charset="-122"/>
                <a:ea typeface="华文中宋" pitchFamily="2" charset="-122"/>
              </a:rPr>
              <a:t>citys</a:t>
            </a:r>
            <a:r>
              <a:rPr lang="zh-CN" altLang="en-US" smtClean="0">
                <a:solidFill>
                  <a:srgbClr val="C00000"/>
                </a:solidFill>
                <a:latin typeface="华文中宋" pitchFamily="2" charset="-122"/>
                <a:ea typeface="华文中宋" pitchFamily="2" charset="-122"/>
              </a:rPr>
              <a:t>被改了；如果此时再开始事务就无效了，所以这时先取消监控后，再重新监控</a:t>
            </a:r>
            <a:endParaRPr lang="zh-CN" altLang="en-US">
              <a:solidFill>
                <a:srgbClr val="C00000"/>
              </a:solidFill>
              <a:latin typeface="华文中宋" pitchFamily="2" charset="-122"/>
              <a:ea typeface="华文中宋" pitchFamily="2" charset="-122"/>
            </a:endParaRPr>
          </a:p>
        </p:txBody>
      </p:sp>
      <p:sp>
        <p:nvSpPr>
          <p:cNvPr id="5" name="右大括号 4"/>
          <p:cNvSpPr/>
          <p:nvPr/>
        </p:nvSpPr>
        <p:spPr>
          <a:xfrm>
            <a:off x="4644008" y="1628800"/>
            <a:ext cx="216024" cy="2520280"/>
          </a:xfrm>
          <a:prstGeom prst="rightBrace">
            <a:avLst/>
          </a:prstGeom>
          <a:ln w="25400" cmpd="sng">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500"/>
                                        <p:tgtEl>
                                          <p:spTgt spid="2">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blinds(horizontal)">
                                      <p:cBhvr>
                                        <p:cTn id="30" dur="500"/>
                                        <p:tgtEl>
                                          <p:spTgt spid="2">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blinds(horizontal)">
                                      <p:cBhvr>
                                        <p:cTn id="33" dur="500"/>
                                        <p:tgtEl>
                                          <p:spTgt spid="2">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blinds(horizontal)">
                                      <p:cBhvr>
                                        <p:cTn id="36" dur="500"/>
                                        <p:tgtEl>
                                          <p:spTgt spid="2">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blinds(horizontal)">
                                      <p:cBhvr>
                                        <p:cTn id="39" dur="500"/>
                                        <p:tgtEl>
                                          <p:spTgt spid="2">
                                            <p:txEl>
                                              <p:pRg st="10" end="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blinds(horizontal)">
                                      <p:cBhvr>
                                        <p:cTn id="42" dur="500"/>
                                        <p:tgtEl>
                                          <p:spTgt spid="2">
                                            <p:txEl>
                                              <p:pRg st="11" end="11"/>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blinds(horizontal)">
                                      <p:cBhvr>
                                        <p:cTn id="45" dur="500"/>
                                        <p:tgtEl>
                                          <p:spTgt spid="2">
                                            <p:txEl>
                                              <p:pRg st="12" end="12"/>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
                                            <p:txEl>
                                              <p:pRg st="13" end="13"/>
                                            </p:txEl>
                                          </p:spTgt>
                                        </p:tgtEl>
                                        <p:attrNameLst>
                                          <p:attrName>style.visibility</p:attrName>
                                        </p:attrNameLst>
                                      </p:cBhvr>
                                      <p:to>
                                        <p:strVal val="visible"/>
                                      </p:to>
                                    </p:set>
                                    <p:animEffect transition="in" filter="blinds(horizontal)">
                                      <p:cBhvr>
                                        <p:cTn id="48" dur="500"/>
                                        <p:tgtEl>
                                          <p:spTgt spid="2">
                                            <p:txEl>
                                              <p:pRg st="13" end="13"/>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animEffect transition="in" filter="blinds(horizontal)">
                                      <p:cBhvr>
                                        <p:cTn id="51" dur="500"/>
                                        <p:tgtEl>
                                          <p:spTgt spid="2">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linds(horizontal)">
                                      <p:cBhvr>
                                        <p:cTn id="56" dur="500"/>
                                        <p:tgtEl>
                                          <p:spTgt spid="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normAutofit/>
          </a:bodyPr>
          <a:lstStyle/>
          <a:p>
            <a:r>
              <a:rPr lang="zh-CN" altLang="en-US" smtClean="0"/>
              <a:t>什么是事务</a:t>
            </a:r>
            <a:endParaRPr lang="en-US" altLang="zh-CN" smtClean="0"/>
          </a:p>
          <a:p>
            <a:pPr lvl="1">
              <a:buClr>
                <a:srgbClr val="C00000"/>
              </a:buClr>
              <a:buFont typeface="Wingdings" pitchFamily="2" charset="2"/>
              <a:buChar char="ü"/>
            </a:pPr>
            <a:r>
              <a:rPr lang="zh-CN" altLang="en-US" smtClean="0"/>
              <a:t>本质是一组命令的集合</a:t>
            </a:r>
            <a:endParaRPr lang="en-US" altLang="zh-CN" smtClean="0"/>
          </a:p>
          <a:p>
            <a:pPr lvl="1">
              <a:buClr>
                <a:srgbClr val="C00000"/>
              </a:buClr>
              <a:buFont typeface="Wingdings" pitchFamily="2" charset="2"/>
              <a:buChar char="ü"/>
            </a:pPr>
            <a:endParaRPr lang="en-US" altLang="zh-CN" smtClean="0"/>
          </a:p>
          <a:p>
            <a:pPr lvl="1">
              <a:buClr>
                <a:srgbClr val="C00000"/>
              </a:buClr>
              <a:buFont typeface="Wingdings" pitchFamily="2" charset="2"/>
              <a:buChar char="ü"/>
            </a:pPr>
            <a:r>
              <a:rPr lang="zh-CN" altLang="en-US" smtClean="0"/>
              <a:t>一个事务中的所有命令都会序列化，按顺序地串行化执行而不会被其它命令插入，不许加塞</a:t>
            </a:r>
            <a:endParaRPr lang="en-US" altLang="zh-CN" smtClean="0"/>
          </a:p>
          <a:p>
            <a:pPr lvl="1">
              <a:buClr>
                <a:srgbClr val="C00000"/>
              </a:buClr>
              <a:buFont typeface="Wingdings" pitchFamily="2" charset="2"/>
              <a:buChar char="ü"/>
            </a:pPr>
            <a:endParaRPr lang="en-US" altLang="zh-CN" smtClean="0"/>
          </a:p>
          <a:p>
            <a:pPr lvl="1">
              <a:buClr>
                <a:srgbClr val="C00000"/>
              </a:buClr>
              <a:buFont typeface="Wingdings" pitchFamily="2" charset="2"/>
              <a:buChar char="ü"/>
            </a:pPr>
            <a:endParaRPr lang="en-US" altLang="zh-CN" smtClean="0"/>
          </a:p>
          <a:p>
            <a:pPr lvl="1">
              <a:buClr>
                <a:srgbClr val="C00000"/>
              </a:buClr>
              <a:buFont typeface="Wingdings" pitchFamily="2" charset="2"/>
              <a:buChar char="ü"/>
            </a:pPr>
            <a:endParaRPr lang="en-US" altLang="zh-CN" smtClean="0"/>
          </a:p>
          <a:p>
            <a:pPr lvl="1">
              <a:buClr>
                <a:srgbClr val="C00000"/>
              </a:buClr>
            </a:pPr>
            <a:r>
              <a:rPr lang="zh-CN" altLang="en-US" smtClean="0"/>
              <a:t>                        现实中有这样的需求吗？</a:t>
            </a:r>
            <a:endParaRPr lang="zh-CN" altLang="en-US"/>
          </a:p>
        </p:txBody>
      </p:sp>
      <p:sp>
        <p:nvSpPr>
          <p:cNvPr id="3" name="标题 2"/>
          <p:cNvSpPr>
            <a:spLocks noGrp="1"/>
          </p:cNvSpPr>
          <p:nvPr>
            <p:ph type="title"/>
          </p:nvPr>
        </p:nvSpPr>
        <p:spPr/>
        <p:txBody>
          <a:bodyPr>
            <a:normAutofit/>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3.4.1 Redis</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事务</a:t>
            </a:r>
            <a:r>
              <a:rPr lang="zh-CN" altLang="en-US" sz="3200" b="1" kern="1200" smtClean="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功能</a:t>
            </a:r>
            <a:endPar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linds(horizont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fontScale="92500" lnSpcReduction="20000"/>
          </a:bodyPr>
          <a:lstStyle/>
          <a:p>
            <a:r>
              <a:rPr lang="en-US" altLang="zh-CN" smtClean="0"/>
              <a:t>Redis</a:t>
            </a:r>
            <a:r>
              <a:rPr lang="zh-CN" altLang="en-US" smtClean="0"/>
              <a:t>事务过程</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lvl="2" indent="0"/>
            <a:r>
              <a:rPr lang="zh-CN" altLang="en-US" smtClean="0"/>
              <a:t>当服务器接收到客户端发送过来的命令是</a:t>
            </a:r>
            <a:r>
              <a:rPr lang="en-US" altLang="zh-CN" smtClean="0"/>
              <a:t>MULTI</a:t>
            </a:r>
            <a:r>
              <a:rPr lang="zh-CN" altLang="en-US" smtClean="0"/>
              <a:t>、</a:t>
            </a:r>
            <a:r>
              <a:rPr lang="en-US" altLang="zh-CN" smtClean="0"/>
              <a:t>EXEC</a:t>
            </a:r>
            <a:r>
              <a:rPr lang="zh-CN" altLang="en-US" smtClean="0"/>
              <a:t>、</a:t>
            </a:r>
            <a:r>
              <a:rPr lang="en-US" altLang="zh-CN" smtClean="0"/>
              <a:t>WATCH</a:t>
            </a:r>
            <a:r>
              <a:rPr lang="zh-CN" altLang="en-US" smtClean="0"/>
              <a:t>、</a:t>
            </a:r>
            <a:r>
              <a:rPr lang="en-US" altLang="zh-CN" smtClean="0"/>
              <a:t>DISCARD </a:t>
            </a:r>
            <a:r>
              <a:rPr lang="zh-CN" altLang="en-US" smtClean="0"/>
              <a:t>、</a:t>
            </a:r>
            <a:r>
              <a:rPr lang="en-US" altLang="zh-CN" smtClean="0"/>
              <a:t>UNWATCH</a:t>
            </a:r>
            <a:r>
              <a:rPr lang="zh-CN" altLang="en-US" smtClean="0"/>
              <a:t>中的任意一个时，服务器会立即执行这个命令</a:t>
            </a:r>
            <a:endParaRPr lang="en-US" altLang="zh-CN" smtClean="0"/>
          </a:p>
          <a:p>
            <a:pPr lvl="2" indent="0"/>
            <a:r>
              <a:rPr lang="zh-CN" altLang="en-US" smtClean="0"/>
              <a:t>否则服务器不会立即执行这个命令，而是将该命令放入一个事务队列中，然后返回</a:t>
            </a:r>
            <a:r>
              <a:rPr lang="en-US" altLang="zh-CN" smtClean="0"/>
              <a:t>QUEUED</a:t>
            </a:r>
            <a:r>
              <a:rPr lang="zh-CN" altLang="en-US" smtClean="0"/>
              <a:t>标识给客户端</a:t>
            </a:r>
            <a:endParaRPr lang="en-US" altLang="zh-CN" smtClean="0"/>
          </a:p>
          <a:p>
            <a:pPr lvl="1"/>
            <a:endParaRPr lang="en-US" altLang="zh-CN" smtClean="0"/>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13314" name="Picture 2"/>
          <p:cNvPicPr>
            <a:picLocks noChangeAspect="1" noChangeArrowheads="1"/>
          </p:cNvPicPr>
          <p:nvPr/>
        </p:nvPicPr>
        <p:blipFill>
          <a:blip r:embed="rId2" cstate="print"/>
          <a:srcRect/>
          <a:stretch>
            <a:fillRect/>
          </a:stretch>
        </p:blipFill>
        <p:spPr bwMode="auto">
          <a:xfrm>
            <a:off x="1835696" y="1988840"/>
            <a:ext cx="5616624" cy="33290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a:r>
              <a:rPr lang="en-US" altLang="zh-CN" smtClean="0"/>
              <a:t>1</a:t>
            </a:r>
            <a:r>
              <a:rPr lang="zh-CN" altLang="en-US" smtClean="0"/>
              <a:t>、什么是事务？</a:t>
            </a:r>
            <a:endParaRPr lang="en-US" altLang="zh-CN" smtClean="0"/>
          </a:p>
          <a:p>
            <a:pPr lvl="1"/>
            <a:r>
              <a:rPr lang="en-US" altLang="zh-CN" smtClean="0"/>
              <a:t>2</a:t>
            </a:r>
            <a:r>
              <a:rPr lang="zh-CN" altLang="en-US" smtClean="0"/>
              <a:t>、关系型数据库事务的</a:t>
            </a:r>
            <a:r>
              <a:rPr lang="en-US" altLang="zh-CN" smtClean="0"/>
              <a:t>4</a:t>
            </a:r>
            <a:r>
              <a:rPr lang="zh-CN" altLang="en-US" smtClean="0"/>
              <a:t>个特性</a:t>
            </a:r>
            <a:endParaRPr lang="en-US" altLang="zh-CN" smtClean="0"/>
          </a:p>
          <a:p>
            <a:pPr lvl="1"/>
            <a:r>
              <a:rPr lang="en-US" altLang="zh-CN" smtClean="0"/>
              <a:t>3</a:t>
            </a:r>
            <a:r>
              <a:rPr lang="zh-CN" altLang="en-US" smtClean="0"/>
              <a:t>、两种事务锁</a:t>
            </a:r>
            <a:endParaRPr lang="en-US" altLang="zh-CN" smtClean="0"/>
          </a:p>
          <a:p>
            <a:pPr lvl="1"/>
            <a:r>
              <a:rPr lang="en-US" altLang="zh-CN" smtClean="0"/>
              <a:t>4</a:t>
            </a:r>
            <a:r>
              <a:rPr lang="zh-CN" altLang="en-US" smtClean="0"/>
              <a:t>、</a:t>
            </a:r>
            <a:r>
              <a:rPr lang="en-US" altLang="zh-CN" smtClean="0"/>
              <a:t>Redis</a:t>
            </a:r>
            <a:r>
              <a:rPr lang="zh-CN" altLang="en-US" smtClean="0"/>
              <a:t>事务语句</a:t>
            </a:r>
            <a:endParaRPr lang="en-US" altLang="zh-CN" smtClean="0"/>
          </a:p>
          <a:p>
            <a:pPr lvl="2"/>
            <a:r>
              <a:rPr lang="en-US" altLang="zh-CN" cap="all" smtClean="0"/>
              <a:t>Multi</a:t>
            </a:r>
          </a:p>
          <a:p>
            <a:pPr lvl="2"/>
            <a:r>
              <a:rPr lang="en-US" altLang="zh-CN" cap="all" smtClean="0"/>
              <a:t>Exec</a:t>
            </a:r>
          </a:p>
          <a:p>
            <a:pPr lvl="2"/>
            <a:r>
              <a:rPr lang="en-US" altLang="zh-CN" cap="all" smtClean="0"/>
              <a:t>Discard</a:t>
            </a:r>
          </a:p>
          <a:p>
            <a:pPr lvl="2"/>
            <a:r>
              <a:rPr lang="en-US" altLang="zh-CN" cap="all" smtClean="0"/>
              <a:t>Watch</a:t>
            </a:r>
          </a:p>
          <a:p>
            <a:pPr lvl="2"/>
            <a:r>
              <a:rPr lang="en-US" altLang="zh-CN" cap="all" smtClean="0"/>
              <a:t>Unwatch</a:t>
            </a:r>
          </a:p>
          <a:p>
            <a:pPr lvl="1"/>
            <a:r>
              <a:rPr lang="en-US" altLang="zh-CN" smtClean="0"/>
              <a:t>5</a:t>
            </a:r>
            <a:r>
              <a:rPr lang="zh-CN" altLang="en-US" smtClean="0"/>
              <a:t>、</a:t>
            </a:r>
            <a:r>
              <a:rPr lang="en-US" altLang="zh-CN" smtClean="0"/>
              <a:t>redis</a:t>
            </a:r>
            <a:r>
              <a:rPr lang="zh-CN" altLang="en-US" smtClean="0"/>
              <a:t>事务与关系型数据库事务的不同</a:t>
            </a:r>
            <a:endParaRPr lang="en-US" altLang="zh-CN" smtClean="0"/>
          </a:p>
          <a:p>
            <a:endParaRPr lang="en-US" altLang="zh-CN" smtClean="0"/>
          </a:p>
          <a:p>
            <a:endParaRPr lang="zh-CN" altLang="en-US"/>
          </a:p>
        </p:txBody>
      </p:sp>
      <p:sp>
        <p:nvSpPr>
          <p:cNvPr id="3" name="标题 2"/>
          <p:cNvSpPr>
            <a:spLocks noGrp="1"/>
          </p:cNvSpPr>
          <p:nvPr>
            <p:ph type="title"/>
          </p:nvPr>
        </p:nvSpPr>
        <p:spPr/>
        <p:txBody>
          <a:bodyPr/>
          <a:lstStyle/>
          <a:p>
            <a:r>
              <a:rPr lang="zh-CN" altLang="en-US" smtClean="0"/>
              <a:t>总结</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a:bodyPr>
          <a:lstStyle/>
          <a:p>
            <a:pPr lvl="1"/>
            <a:r>
              <a:rPr lang="zh-CN" altLang="en-US" smtClean="0"/>
              <a:t>面试经常问的一个问题</a:t>
            </a:r>
            <a:endParaRPr lang="en-US" altLang="zh-CN" smtClean="0"/>
          </a:p>
          <a:p>
            <a:pPr lvl="1"/>
            <a:r>
              <a:rPr lang="en-US" altLang="zh-CN" smtClean="0"/>
              <a:t>Redis</a:t>
            </a:r>
            <a:r>
              <a:rPr lang="zh-CN" altLang="en-US" smtClean="0"/>
              <a:t>是否支持事务？</a:t>
            </a:r>
            <a:endParaRPr lang="en-US" altLang="zh-CN" smtClean="0"/>
          </a:p>
          <a:p>
            <a:pPr lvl="1"/>
            <a:endParaRPr lang="en-US" altLang="zh-CN" smtClean="0"/>
          </a:p>
          <a:p>
            <a:pPr lvl="1" indent="0"/>
            <a:r>
              <a:rPr lang="zh-CN" altLang="en-US" smtClean="0"/>
              <a:t>答：</a:t>
            </a:r>
            <a:r>
              <a:rPr lang="en-US" altLang="zh-CN" smtClean="0"/>
              <a:t>redis</a:t>
            </a:r>
            <a:r>
              <a:rPr lang="zh-CN" altLang="en-US" smtClean="0"/>
              <a:t>是</a:t>
            </a:r>
            <a:r>
              <a:rPr lang="zh-CN" altLang="en-US" smtClean="0">
                <a:solidFill>
                  <a:srgbClr val="FF0000"/>
                </a:solidFill>
              </a:rPr>
              <a:t>部分支持事务或支持简单事务；</a:t>
            </a:r>
            <a:endParaRPr lang="en-US" altLang="zh-CN" smtClean="0">
              <a:solidFill>
                <a:srgbClr val="FF0000"/>
              </a:solidFill>
            </a:endParaRPr>
          </a:p>
          <a:p>
            <a:pPr lvl="2" indent="0"/>
            <a:r>
              <a:rPr lang="zh-CN" altLang="en-US" smtClean="0"/>
              <a:t>事务的原子性要求：一个原子事务要么完整执行，要么干脆不执行。</a:t>
            </a:r>
            <a:endParaRPr lang="en-US" altLang="zh-CN" smtClean="0"/>
          </a:p>
          <a:p>
            <a:pPr lvl="2" indent="0"/>
            <a:r>
              <a:rPr lang="zh-CN" altLang="en-US" smtClean="0"/>
              <a:t>在</a:t>
            </a:r>
            <a:r>
              <a:rPr lang="en-US" altLang="zh-CN" smtClean="0"/>
              <a:t>redis</a:t>
            </a:r>
            <a:r>
              <a:rPr lang="zh-CN" altLang="en-US" smtClean="0"/>
              <a:t>事务中语法错误的命令不会存到队列，该条命令回车后直接报错，</a:t>
            </a:r>
            <a:r>
              <a:rPr lang="en-US" altLang="zh-CN" smtClean="0"/>
              <a:t>exec</a:t>
            </a:r>
            <a:r>
              <a:rPr lang="zh-CN" altLang="en-US" smtClean="0"/>
              <a:t>之后</a:t>
            </a:r>
            <a:r>
              <a:rPr lang="zh-CN" altLang="zh-CN" smtClean="0"/>
              <a:t>所有</a:t>
            </a:r>
            <a:r>
              <a:rPr lang="zh-CN" altLang="en-US" smtClean="0"/>
              <a:t>事务中的</a:t>
            </a:r>
            <a:r>
              <a:rPr lang="zh-CN" altLang="zh-CN" smtClean="0"/>
              <a:t>语句得不到执行</a:t>
            </a:r>
            <a:r>
              <a:rPr lang="zh-CN" altLang="en-US" smtClean="0"/>
              <a:t>；而</a:t>
            </a:r>
            <a:r>
              <a:rPr lang="zh-CN" altLang="zh-CN" smtClean="0"/>
              <a:t>语法没错</a:t>
            </a:r>
            <a:r>
              <a:rPr lang="zh-CN" altLang="en-US" smtClean="0"/>
              <a:t>而执行后会报错的命令，会先存到队列中，</a:t>
            </a:r>
            <a:r>
              <a:rPr lang="en-US" altLang="zh-CN" smtClean="0"/>
              <a:t>exec</a:t>
            </a:r>
            <a:r>
              <a:rPr lang="zh-CN" altLang="en-US" smtClean="0"/>
              <a:t>后</a:t>
            </a:r>
            <a:r>
              <a:rPr lang="zh-CN" altLang="zh-CN" smtClean="0"/>
              <a:t>会执行正确的语句</a:t>
            </a:r>
            <a:r>
              <a:rPr lang="zh-CN" altLang="en-US" smtClean="0"/>
              <a:t>，</a:t>
            </a:r>
            <a:r>
              <a:rPr lang="zh-CN" altLang="zh-CN" smtClean="0"/>
              <a:t>跳过</a:t>
            </a:r>
            <a:r>
              <a:rPr lang="zh-CN" altLang="en-US" smtClean="0"/>
              <a:t>执行后会报错</a:t>
            </a:r>
            <a:r>
              <a:rPr lang="zh-CN" altLang="zh-CN" smtClean="0"/>
              <a:t>的语句</a:t>
            </a:r>
            <a:endParaRPr lang="en-US" altLang="zh-CN" smtClean="0"/>
          </a:p>
          <a:p>
            <a:pPr lvl="2" indent="0"/>
            <a:r>
              <a:rPr lang="zh-CN" altLang="en-US" smtClean="0">
                <a:solidFill>
                  <a:srgbClr val="FF0000"/>
                </a:solidFill>
              </a:rPr>
              <a:t>因此不完全满足原子性特征</a:t>
            </a:r>
            <a:endParaRPr lang="en-US" altLang="zh-CN" smtClean="0">
              <a:solidFill>
                <a:srgbClr val="FF0000"/>
              </a:solidFill>
            </a:endParaRPr>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a:bodyPr>
          <a:lstStyle/>
          <a:p>
            <a:r>
              <a:rPr lang="zh-CN" altLang="en-US" smtClean="0"/>
              <a:t>事务的特性</a:t>
            </a:r>
            <a:r>
              <a:rPr lang="en-US" altLang="zh-CN" smtClean="0"/>
              <a:t>ACID</a:t>
            </a:r>
          </a:p>
          <a:p>
            <a:pPr lvl="1" indent="0"/>
            <a:r>
              <a:rPr lang="en-US" altLang="zh-CN" smtClean="0"/>
              <a:t>1</a:t>
            </a:r>
            <a:r>
              <a:rPr lang="zh-CN" altLang="en-US" smtClean="0"/>
              <a:t>、原子性</a:t>
            </a:r>
            <a:endParaRPr lang="en-US" altLang="zh-CN" smtClean="0"/>
          </a:p>
          <a:p>
            <a:pPr lvl="2" indent="0">
              <a:buNone/>
            </a:pPr>
            <a:r>
              <a:rPr lang="zh-CN" altLang="en-US" smtClean="0"/>
              <a:t>一个原子事务要么完整执行，要么干脆不执行</a:t>
            </a:r>
            <a:endParaRPr lang="en-US" altLang="zh-CN" smtClean="0"/>
          </a:p>
          <a:p>
            <a:pPr lvl="1" indent="0"/>
            <a:r>
              <a:rPr lang="en-US" altLang="zh-CN" smtClean="0"/>
              <a:t>2</a:t>
            </a:r>
            <a:r>
              <a:rPr lang="zh-CN" altLang="en-US" smtClean="0"/>
              <a:t>、一致性</a:t>
            </a:r>
            <a:endParaRPr lang="en-US" altLang="zh-CN" smtClean="0"/>
          </a:p>
          <a:p>
            <a:pPr lvl="1" indent="0"/>
            <a:r>
              <a:rPr lang="en-US" altLang="zh-CN" b="1" smtClean="0"/>
              <a:t>	</a:t>
            </a:r>
            <a:r>
              <a:rPr lang="zh-CN" altLang="en-US" sz="1600" smtClean="0"/>
              <a:t>数据库要一直处于一致的状态，事务的运行不会改变数据库原本的一致性约束</a:t>
            </a:r>
            <a:endParaRPr lang="en-US" altLang="zh-CN" sz="1600" smtClean="0"/>
          </a:p>
          <a:p>
            <a:pPr lvl="1" indent="0"/>
            <a:r>
              <a:rPr lang="en-US" altLang="zh-CN" smtClean="0"/>
              <a:t>3</a:t>
            </a:r>
            <a:r>
              <a:rPr lang="zh-CN" altLang="en-US" smtClean="0"/>
              <a:t>、独立性</a:t>
            </a:r>
            <a:endParaRPr lang="en-US" altLang="zh-CN" smtClean="0"/>
          </a:p>
          <a:p>
            <a:pPr lvl="1" indent="0"/>
            <a:r>
              <a:rPr lang="en-US" altLang="zh-CN" smtClean="0"/>
              <a:t>	</a:t>
            </a:r>
            <a:r>
              <a:rPr lang="zh-CN" altLang="en-US" sz="1600" smtClean="0"/>
              <a:t>独立性意味着事务必须在不干扰其他进程或事务的前提下独立执行</a:t>
            </a:r>
            <a:endParaRPr lang="en-US" altLang="zh-CN" sz="1600" smtClean="0"/>
          </a:p>
          <a:p>
            <a:pPr lvl="1" indent="0"/>
            <a:r>
              <a:rPr lang="en-US" altLang="zh-CN" smtClean="0"/>
              <a:t>4</a:t>
            </a:r>
            <a:r>
              <a:rPr lang="zh-CN" altLang="en-US" smtClean="0"/>
              <a:t>、持久性</a:t>
            </a:r>
            <a:endParaRPr lang="en-US" altLang="zh-CN" smtClean="0"/>
          </a:p>
          <a:p>
            <a:pPr lvl="2" indent="0">
              <a:lnSpc>
                <a:spcPct val="160000"/>
              </a:lnSpc>
              <a:buNone/>
            </a:pPr>
            <a:r>
              <a:rPr lang="zh-CN" altLang="en-US" sz="1500" smtClean="0"/>
              <a:t>持久性表示在某个事务的执行过程中，对数据所作的所有改动都必须在事务成功结束前保存至某种物理存储设备。这样可以保证，所作的修改在任何系统瘫痪时不至于丢失。</a:t>
            </a:r>
            <a:endParaRPr lang="en-US" altLang="zh-CN" sz="1500" smtClean="0"/>
          </a:p>
          <a:p>
            <a:pPr lvl="1"/>
            <a:endParaRPr lang="en-US" altLang="zh-CN" smtClean="0"/>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 calcmode="lin" valueType="num">
                                      <p:cBhvr additive="base">
                                        <p:cTn id="4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 calcmode="lin" valueType="num">
                                      <p:cBhvr additive="base">
                                        <p:cTn id="5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mtClean="0"/>
              <a:t>Mysql</a:t>
            </a:r>
            <a:r>
              <a:rPr lang="zh-CN" altLang="en-US" smtClean="0"/>
              <a:t>中的事务</a:t>
            </a:r>
            <a:endParaRPr lang="en-US" altLang="zh-CN" smtClean="0"/>
          </a:p>
          <a:p>
            <a:pPr lvl="1"/>
            <a:r>
              <a:rPr lang="en-US" altLang="zh-CN" smtClean="0"/>
              <a:t>Mysql</a:t>
            </a:r>
            <a:r>
              <a:rPr lang="zh-CN" altLang="en-US" smtClean="0"/>
              <a:t>是一种关系型数据库，并且支持事务</a:t>
            </a:r>
            <a:endParaRPr lang="en-US" altLang="zh-CN" smtClean="0"/>
          </a:p>
          <a:p>
            <a:pPr lvl="1"/>
            <a:r>
              <a:rPr lang="en-US" altLang="zh-CN" smtClean="0"/>
              <a:t>Mysql</a:t>
            </a:r>
            <a:r>
              <a:rPr lang="zh-CN" altLang="en-US" smtClean="0"/>
              <a:t>中的事务（使用</a:t>
            </a:r>
            <a:r>
              <a:rPr lang="en-US" altLang="zh-CN" smtClean="0"/>
              <a:t>SQL</a:t>
            </a:r>
            <a:r>
              <a:rPr lang="zh-CN" altLang="en-US" smtClean="0"/>
              <a:t>语句）：</a:t>
            </a:r>
            <a:endParaRPr lang="en-US" altLang="zh-CN" smtClean="0"/>
          </a:p>
          <a:p>
            <a:pPr lvl="2"/>
            <a:r>
              <a:rPr lang="zh-CN" altLang="zh-CN" smtClean="0"/>
              <a:t>开启</a:t>
            </a:r>
            <a:r>
              <a:rPr lang="zh-CN" altLang="en-US" smtClean="0"/>
              <a:t>事务：</a:t>
            </a:r>
            <a:r>
              <a:rPr lang="en-US" altLang="zh-CN" smtClean="0"/>
              <a:t>start transaction</a:t>
            </a:r>
          </a:p>
          <a:p>
            <a:pPr lvl="2"/>
            <a:r>
              <a:rPr lang="zh-CN" altLang="zh-CN" smtClean="0"/>
              <a:t>失败</a:t>
            </a:r>
            <a:r>
              <a:rPr lang="zh-CN" altLang="en-US" smtClean="0"/>
              <a:t>：</a:t>
            </a:r>
            <a:r>
              <a:rPr lang="en-US" altLang="zh-CN" smtClean="0"/>
              <a:t>rollback </a:t>
            </a:r>
            <a:r>
              <a:rPr lang="zh-CN" altLang="zh-CN" smtClean="0"/>
              <a:t>回滚</a:t>
            </a:r>
            <a:endParaRPr lang="en-US" altLang="zh-CN" smtClean="0"/>
          </a:p>
          <a:p>
            <a:pPr lvl="2"/>
            <a:r>
              <a:rPr lang="zh-CN" altLang="zh-CN" smtClean="0"/>
              <a:t>成功</a:t>
            </a:r>
            <a:r>
              <a:rPr lang="zh-CN" altLang="en-US" smtClean="0"/>
              <a:t>：</a:t>
            </a:r>
            <a:r>
              <a:rPr lang="en-US" altLang="zh-CN" smtClean="0"/>
              <a:t>commit</a:t>
            </a:r>
            <a:r>
              <a:rPr lang="zh-CN" altLang="en-US" smtClean="0"/>
              <a:t>执行</a:t>
            </a:r>
            <a:endParaRPr lang="zh-CN" altLang="zh-CN"/>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lstStyle/>
          <a:p>
            <a:pPr lvl="1"/>
            <a:r>
              <a:rPr lang="zh-CN" altLang="en-US" smtClean="0"/>
              <a:t>在</a:t>
            </a:r>
            <a:r>
              <a:rPr lang="en-US" altLang="zh-CN" smtClean="0"/>
              <a:t>Mysql</a:t>
            </a:r>
            <a:r>
              <a:rPr lang="zh-CN" altLang="en-US" smtClean="0"/>
              <a:t>中准备数据，</a:t>
            </a:r>
            <a:r>
              <a:rPr lang="en-US" altLang="zh-CN" smtClean="0"/>
              <a:t>account</a:t>
            </a:r>
            <a:r>
              <a:rPr lang="zh-CN" altLang="en-US" smtClean="0"/>
              <a:t>表存着各个用户账户余额，</a:t>
            </a:r>
            <a:endParaRPr lang="en-US" altLang="zh-CN" smtClean="0"/>
          </a:p>
          <a:p>
            <a:pPr lvl="2"/>
            <a:r>
              <a:rPr lang="en-US" altLang="zh-CN" smtClean="0"/>
              <a:t>Uid</a:t>
            </a:r>
            <a:r>
              <a:rPr lang="zh-CN" altLang="en-US" smtClean="0"/>
              <a:t>表示用户编号</a:t>
            </a:r>
            <a:endParaRPr lang="en-US" altLang="zh-CN" smtClean="0"/>
          </a:p>
          <a:p>
            <a:pPr lvl="2"/>
            <a:r>
              <a:rPr lang="en-US" altLang="zh-CN" smtClean="0"/>
              <a:t>Uname</a:t>
            </a:r>
            <a:r>
              <a:rPr lang="zh-CN" altLang="en-US" smtClean="0"/>
              <a:t>表示用户姓名</a:t>
            </a:r>
            <a:endParaRPr lang="en-US" altLang="zh-CN" smtClean="0"/>
          </a:p>
          <a:p>
            <a:pPr lvl="2"/>
            <a:r>
              <a:rPr lang="en-US" altLang="zh-CN" smtClean="0"/>
              <a:t>Money</a:t>
            </a:r>
            <a:r>
              <a:rPr lang="zh-CN" altLang="en-US" smtClean="0"/>
              <a:t>表示用户余额</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1026" name="Picture 2"/>
          <p:cNvPicPr>
            <a:picLocks noChangeAspect="1" noChangeArrowheads="1"/>
          </p:cNvPicPr>
          <p:nvPr/>
        </p:nvPicPr>
        <p:blipFill>
          <a:blip r:embed="rId2" cstate="print">
            <a:lum contrast="70000"/>
          </a:blip>
          <a:srcRect/>
          <a:stretch>
            <a:fillRect/>
          </a:stretch>
        </p:blipFill>
        <p:spPr bwMode="auto">
          <a:xfrm>
            <a:off x="1331640" y="3429000"/>
            <a:ext cx="4404358" cy="316835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blinds(horizontal)">
                                      <p:cBhvr>
                                        <p:cTn id="2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268760"/>
            <a:ext cx="8229600" cy="4525963"/>
          </a:xfrm>
        </p:spPr>
        <p:txBody>
          <a:bodyPr/>
          <a:lstStyle/>
          <a:p>
            <a:pPr marL="603504" lvl="2" indent="-256032">
              <a:spcBef>
                <a:spcPts val="400"/>
              </a:spcBef>
              <a:buClr>
                <a:srgbClr val="C00000"/>
              </a:buClr>
              <a:buSzPct val="68000"/>
              <a:buFont typeface="Wingdings" pitchFamily="2" charset="2"/>
              <a:buChar char="u"/>
            </a:pPr>
            <a:r>
              <a:rPr lang="zh-CN" altLang="en-US" smtClean="0"/>
              <a:t>如果我们想让用户</a:t>
            </a:r>
            <a:r>
              <a:rPr lang="en-US" altLang="zh-CN" smtClean="0"/>
              <a:t>zhao</a:t>
            </a:r>
            <a:r>
              <a:rPr lang="zh-CN" altLang="en-US" smtClean="0"/>
              <a:t>转账</a:t>
            </a:r>
            <a:r>
              <a:rPr lang="en-US" altLang="zh-CN" smtClean="0"/>
              <a:t>100</a:t>
            </a:r>
            <a:r>
              <a:rPr lang="zh-CN" altLang="en-US" smtClean="0"/>
              <a:t>给用户</a:t>
            </a:r>
            <a:r>
              <a:rPr lang="en-US" altLang="zh-CN" smtClean="0"/>
              <a:t>wang</a:t>
            </a:r>
            <a:r>
              <a:rPr lang="zh-CN" altLang="en-US" smtClean="0"/>
              <a:t>，在不启用事务的情况下，首先我们需要对用户</a:t>
            </a:r>
            <a:r>
              <a:rPr lang="en-US" altLang="zh-CN" smtClean="0"/>
              <a:t>zhao</a:t>
            </a:r>
            <a:r>
              <a:rPr lang="zh-CN" altLang="en-US" smtClean="0"/>
              <a:t>的余额减</a:t>
            </a:r>
            <a:r>
              <a:rPr lang="en-US" altLang="zh-CN" smtClean="0"/>
              <a:t>100</a:t>
            </a:r>
          </a:p>
          <a:p>
            <a:pPr marL="603504" lvl="2" indent="-256032">
              <a:spcBef>
                <a:spcPts val="400"/>
              </a:spcBef>
              <a:buClr>
                <a:srgbClr val="C00000"/>
              </a:buClr>
              <a:buSzPct val="68000"/>
              <a:buFont typeface="Wingdings" pitchFamily="2" charset="2"/>
              <a:buChar char="u"/>
            </a:pPr>
            <a:endParaRPr lang="en-US" altLang="zh-CN" smtClean="0"/>
          </a:p>
          <a:p>
            <a:pPr marL="603504" lvl="2" indent="-256032">
              <a:spcBef>
                <a:spcPts val="400"/>
              </a:spcBef>
              <a:buClr>
                <a:srgbClr val="C00000"/>
              </a:buClr>
              <a:buSzPct val="68000"/>
              <a:buFont typeface="Wingdings" pitchFamily="2" charset="2"/>
              <a:buChar char="u"/>
            </a:pPr>
            <a:endParaRPr lang="en-US" altLang="zh-CN" smtClean="0"/>
          </a:p>
          <a:p>
            <a:pPr marL="603504" lvl="2" indent="-256032">
              <a:spcBef>
                <a:spcPts val="400"/>
              </a:spcBef>
              <a:buClr>
                <a:srgbClr val="C00000"/>
              </a:buClr>
              <a:buSzPct val="68000"/>
              <a:buFont typeface="Wingdings" pitchFamily="2" charset="2"/>
              <a:buChar char="u"/>
            </a:pPr>
            <a:r>
              <a:rPr lang="zh-CN" altLang="en-US" smtClean="0"/>
              <a:t>但是，在这条语句之后发生了断电等意外情况，这时会发生什么？</a:t>
            </a:r>
            <a:endParaRPr lang="en-US" altLang="zh-CN" smtClean="0"/>
          </a:p>
          <a:p>
            <a:pPr marL="603504" lvl="2" indent="-256032">
              <a:spcBef>
                <a:spcPts val="400"/>
              </a:spcBef>
              <a:buClr>
                <a:srgbClr val="C00000"/>
              </a:buClr>
              <a:buSzPct val="68000"/>
              <a:buFont typeface="Wingdings" pitchFamily="2" charset="2"/>
              <a:buChar char="u"/>
            </a:pPr>
            <a:endParaRPr lang="en-US" altLang="zh-CN" smtClean="0"/>
          </a:p>
          <a:p>
            <a:pPr marL="603250" lvl="2" indent="26988">
              <a:spcBef>
                <a:spcPts val="400"/>
              </a:spcBef>
              <a:buClr>
                <a:srgbClr val="C00000"/>
              </a:buClr>
              <a:buSzPct val="68000"/>
              <a:buNone/>
            </a:pPr>
            <a:r>
              <a:rPr lang="en-US" altLang="zh-CN" smtClean="0"/>
              <a:t>Zhao</a:t>
            </a:r>
            <a:r>
              <a:rPr lang="zh-CN" altLang="en-US" smtClean="0"/>
              <a:t>的余额被减</a:t>
            </a:r>
            <a:r>
              <a:rPr lang="en-US" altLang="zh-CN" smtClean="0"/>
              <a:t>100</a:t>
            </a:r>
            <a:r>
              <a:rPr lang="zh-CN" altLang="en-US" smtClean="0"/>
              <a:t>但</a:t>
            </a:r>
            <a:r>
              <a:rPr lang="en-US" altLang="zh-CN" smtClean="0"/>
              <a:t>wang</a:t>
            </a:r>
            <a:r>
              <a:rPr lang="zh-CN" altLang="en-US" smtClean="0"/>
              <a:t>却没收到钱，这是不允许的</a:t>
            </a:r>
            <a:endParaRPr lang="en-US" altLang="zh-CN" smtClean="0"/>
          </a:p>
          <a:p>
            <a:pPr marL="603504" lvl="2" indent="-256032">
              <a:spcBef>
                <a:spcPts val="400"/>
              </a:spcBef>
              <a:buClr>
                <a:srgbClr val="C00000"/>
              </a:buClr>
              <a:buSzPct val="68000"/>
              <a:buFont typeface="Wingdings" pitchFamily="2" charset="2"/>
              <a:buChar char="u"/>
            </a:pPr>
            <a:endParaRPr lang="en-US" altLang="zh-CN" smtClean="0"/>
          </a:p>
          <a:p>
            <a:pPr marL="603250" lvl="2" indent="26988">
              <a:spcBef>
                <a:spcPts val="400"/>
              </a:spcBef>
              <a:buClr>
                <a:srgbClr val="C00000"/>
              </a:buClr>
              <a:buSzPct val="68000"/>
              <a:buNone/>
            </a:pPr>
            <a:r>
              <a:rPr lang="zh-CN" altLang="en-US" smtClean="0"/>
              <a:t>因此我们用</a:t>
            </a:r>
            <a:r>
              <a:rPr lang="en-US" altLang="zh-CN" smtClean="0"/>
              <a:t>Mysql</a:t>
            </a:r>
            <a:r>
              <a:rPr lang="zh-CN" altLang="en-US" smtClean="0"/>
              <a:t>的事务功能完成这一系列转账操作</a:t>
            </a:r>
            <a:endParaRPr lang="en-US" altLang="zh-CN" smtClean="0"/>
          </a:p>
          <a:p>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pic>
        <p:nvPicPr>
          <p:cNvPr id="2051" name="Picture 3"/>
          <p:cNvPicPr>
            <a:picLocks noChangeAspect="1" noChangeArrowheads="1"/>
          </p:cNvPicPr>
          <p:nvPr/>
        </p:nvPicPr>
        <p:blipFill>
          <a:blip r:embed="rId2" cstate="print">
            <a:lum contrast="70000"/>
          </a:blip>
          <a:srcRect/>
          <a:stretch>
            <a:fillRect/>
          </a:stretch>
        </p:blipFill>
        <p:spPr bwMode="auto">
          <a:xfrm>
            <a:off x="755576" y="2276872"/>
            <a:ext cx="7406537" cy="576064"/>
          </a:xfrm>
          <a:prstGeom prst="rect">
            <a:avLst/>
          </a:prstGeom>
          <a:noFill/>
          <a:ln w="9525">
            <a:noFill/>
            <a:miter lim="800000"/>
            <a:headEnd/>
            <a:tailEnd/>
          </a:ln>
        </p:spPr>
      </p:pic>
      <p:pic>
        <p:nvPicPr>
          <p:cNvPr id="5" name="Picture 2"/>
          <p:cNvPicPr>
            <a:picLocks noChangeAspect="1" noChangeArrowheads="1"/>
          </p:cNvPicPr>
          <p:nvPr/>
        </p:nvPicPr>
        <p:blipFill>
          <a:blip r:embed="rId3" cstate="print">
            <a:lum contrast="70000"/>
          </a:blip>
          <a:srcRect/>
          <a:stretch>
            <a:fillRect/>
          </a:stretch>
        </p:blipFill>
        <p:spPr bwMode="auto">
          <a:xfrm>
            <a:off x="5364088" y="4138855"/>
            <a:ext cx="3779912" cy="271914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linds(horizont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0"/>
            <a:ext cx="8229600" cy="7029400"/>
          </a:xfrm>
        </p:spPr>
        <p:txBody>
          <a:bodyPr>
            <a:normAutofit lnSpcReduction="10000"/>
          </a:bodyPr>
          <a:lstStyle/>
          <a:p>
            <a:pPr lvl="2">
              <a:buNone/>
            </a:pPr>
            <a:r>
              <a:rPr lang="en-US" altLang="zh-CN" smtClean="0"/>
              <a:t>1</a:t>
            </a:r>
            <a:r>
              <a:rPr lang="zh-CN" altLang="en-US" smtClean="0"/>
              <a:t>、启动</a:t>
            </a:r>
            <a:r>
              <a:rPr lang="en-US" altLang="zh-CN" smtClean="0"/>
              <a:t>Mysql</a:t>
            </a:r>
            <a:r>
              <a:rPr lang="zh-CN" altLang="en-US" smtClean="0"/>
              <a:t>事务，先输入</a:t>
            </a:r>
            <a:r>
              <a:rPr lang="en-US" altLang="zh-CN" smtClean="0"/>
              <a:t>start transction</a:t>
            </a:r>
            <a:r>
              <a:rPr lang="zh-CN" altLang="en-US" smtClean="0"/>
              <a:t>，接着输入语句，</a:t>
            </a:r>
            <a:r>
              <a:rPr lang="en-US" altLang="zh-CN" smtClean="0"/>
              <a:t>zhao</a:t>
            </a:r>
            <a:r>
              <a:rPr lang="zh-CN" altLang="en-US" smtClean="0"/>
              <a:t>余额减少</a:t>
            </a:r>
            <a:r>
              <a:rPr lang="en-US" altLang="zh-CN" smtClean="0"/>
              <a:t>100</a:t>
            </a:r>
          </a:p>
          <a:p>
            <a:pPr lvl="2"/>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2">
              <a:buNone/>
            </a:pPr>
            <a:endParaRPr lang="en-US" altLang="zh-CN" smtClean="0"/>
          </a:p>
          <a:p>
            <a:pPr lvl="2">
              <a:buNone/>
            </a:pPr>
            <a:r>
              <a:rPr lang="en-US" altLang="zh-CN" smtClean="0"/>
              <a:t>2</a:t>
            </a:r>
            <a:r>
              <a:rPr lang="zh-CN" altLang="en-US" smtClean="0"/>
              <a:t>、假定这时，发生了断网等意外情况，在给</a:t>
            </a:r>
            <a:r>
              <a:rPr lang="en-US" altLang="zh-CN" smtClean="0"/>
              <a:t>wang</a:t>
            </a:r>
            <a:r>
              <a:rPr lang="zh-CN" altLang="en-US" smtClean="0"/>
              <a:t>的余额加</a:t>
            </a:r>
            <a:r>
              <a:rPr lang="en-US" altLang="zh-CN" smtClean="0"/>
              <a:t>100</a:t>
            </a:r>
            <a:r>
              <a:rPr lang="zh-CN" altLang="en-US" smtClean="0"/>
              <a:t>时按下回车迟迟没有反应，这时可以使用</a:t>
            </a:r>
            <a:r>
              <a:rPr lang="en-US" altLang="zh-CN" smtClean="0"/>
              <a:t>rollback</a:t>
            </a:r>
            <a:r>
              <a:rPr lang="zh-CN" altLang="en-US" smtClean="0"/>
              <a:t>语句进行回滚，可以看到</a:t>
            </a:r>
            <a:r>
              <a:rPr lang="en-US" altLang="zh-CN" smtClean="0"/>
              <a:t>zhao</a:t>
            </a:r>
            <a:r>
              <a:rPr lang="zh-CN" altLang="en-US" smtClean="0"/>
              <a:t>的余额回滚了</a:t>
            </a:r>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endParaRPr lang="en-US" altLang="zh-CN" smtClean="0"/>
          </a:p>
          <a:p>
            <a:pPr lvl="2"/>
            <a:r>
              <a:rPr lang="zh-CN" altLang="en-US" smtClean="0"/>
              <a:t>如果刚刚没有发生意外情况，则可以执行</a:t>
            </a:r>
            <a:r>
              <a:rPr lang="en-US" altLang="zh-CN" smtClean="0"/>
              <a:t>commit</a:t>
            </a:r>
            <a:r>
              <a:rPr lang="zh-CN" altLang="en-US" smtClean="0"/>
              <a:t>指令，一次性按序执行所有语句</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p:txBody>
      </p:sp>
      <p:pic>
        <p:nvPicPr>
          <p:cNvPr id="3076" name="Picture 4"/>
          <p:cNvPicPr>
            <a:picLocks noChangeAspect="1" noChangeArrowheads="1"/>
          </p:cNvPicPr>
          <p:nvPr/>
        </p:nvPicPr>
        <p:blipFill>
          <a:blip r:embed="rId2" cstate="print">
            <a:lum contrast="70000"/>
          </a:blip>
          <a:srcRect/>
          <a:stretch>
            <a:fillRect/>
          </a:stretch>
        </p:blipFill>
        <p:spPr bwMode="auto">
          <a:xfrm>
            <a:off x="1331640" y="371870"/>
            <a:ext cx="5472608" cy="2980339"/>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lum contrast="70000"/>
          </a:blip>
          <a:srcRect/>
          <a:stretch>
            <a:fillRect/>
          </a:stretch>
        </p:blipFill>
        <p:spPr bwMode="auto">
          <a:xfrm>
            <a:off x="1331640" y="4104150"/>
            <a:ext cx="4176464" cy="23499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ox(in)">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ox(in)">
                                      <p:cBhvr>
                                        <p:cTn id="17" dur="5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box(in)">
                                      <p:cBhvr>
                                        <p:cTn id="22" dur="500"/>
                                        <p:tgtEl>
                                          <p:spTgt spid="307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15" end="15"/>
                                            </p:txEl>
                                          </p:spTgt>
                                        </p:tgtEl>
                                        <p:attrNameLst>
                                          <p:attrName>style.visibility</p:attrName>
                                        </p:attrNameLst>
                                      </p:cBhvr>
                                      <p:to>
                                        <p:strVal val="visible"/>
                                      </p:to>
                                    </p:set>
                                    <p:animEffect transition="in" filter="box(in)">
                                      <p:cBhvr>
                                        <p:cTn id="27"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56792"/>
            <a:ext cx="4427984" cy="4525963"/>
          </a:xfrm>
        </p:spPr>
        <p:txBody>
          <a:bodyPr>
            <a:normAutofit/>
          </a:bodyPr>
          <a:lstStyle/>
          <a:p>
            <a:pPr lvl="1">
              <a:lnSpc>
                <a:spcPct val="200000"/>
              </a:lnSpc>
            </a:pPr>
            <a:r>
              <a:rPr lang="en-US" altLang="zh-CN" smtClean="0"/>
              <a:t>Redis</a:t>
            </a:r>
            <a:r>
              <a:rPr lang="zh-CN" altLang="en-US" smtClean="0"/>
              <a:t>的事务（使用语言：</a:t>
            </a:r>
            <a:r>
              <a:rPr lang="en-US" altLang="zh-CN" smtClean="0"/>
              <a:t> redis</a:t>
            </a:r>
            <a:r>
              <a:rPr lang="zh-CN" altLang="zh-CN" smtClean="0"/>
              <a:t>命令</a:t>
            </a:r>
            <a:r>
              <a:rPr lang="zh-CN" altLang="en-US" smtClean="0"/>
              <a:t>）</a:t>
            </a:r>
            <a:endParaRPr lang="en-US" altLang="zh-CN" smtClean="0"/>
          </a:p>
          <a:p>
            <a:pPr lvl="2">
              <a:lnSpc>
                <a:spcPct val="200000"/>
              </a:lnSpc>
            </a:pPr>
            <a:r>
              <a:rPr lang="zh-CN" altLang="zh-CN" smtClean="0"/>
              <a:t>开启</a:t>
            </a:r>
            <a:r>
              <a:rPr lang="zh-CN" altLang="en-US" smtClean="0"/>
              <a:t>事务：</a:t>
            </a:r>
            <a:r>
              <a:rPr lang="en-US" altLang="zh-CN" cap="all" smtClean="0"/>
              <a:t>multi</a:t>
            </a:r>
            <a:endParaRPr lang="zh-CN" altLang="zh-CN" cap="all" smtClean="0"/>
          </a:p>
          <a:p>
            <a:pPr lvl="2">
              <a:lnSpc>
                <a:spcPct val="200000"/>
              </a:lnSpc>
            </a:pPr>
            <a:r>
              <a:rPr lang="zh-CN" altLang="zh-CN" smtClean="0"/>
              <a:t>失败</a:t>
            </a:r>
            <a:r>
              <a:rPr lang="zh-CN" altLang="en-US" smtClean="0"/>
              <a:t>：</a:t>
            </a:r>
            <a:r>
              <a:rPr lang="en-US" altLang="zh-CN" smtClean="0"/>
              <a:t> </a:t>
            </a:r>
            <a:r>
              <a:rPr lang="en-US" altLang="zh-CN" cap="all" smtClean="0"/>
              <a:t>discard</a:t>
            </a:r>
            <a:r>
              <a:rPr lang="zh-CN" altLang="zh-CN" smtClean="0"/>
              <a:t>取消</a:t>
            </a:r>
          </a:p>
          <a:p>
            <a:pPr lvl="2">
              <a:lnSpc>
                <a:spcPct val="200000"/>
              </a:lnSpc>
            </a:pPr>
            <a:r>
              <a:rPr lang="zh-CN" altLang="zh-CN" smtClean="0"/>
              <a:t>成功</a:t>
            </a:r>
            <a:r>
              <a:rPr lang="zh-CN" altLang="en-US" smtClean="0"/>
              <a:t>：</a:t>
            </a:r>
            <a:r>
              <a:rPr lang="en-US" altLang="zh-CN" cap="all" smtClean="0"/>
              <a:t>exec</a:t>
            </a:r>
            <a:r>
              <a:rPr lang="zh-CN" altLang="en-US" cap="all" smtClean="0"/>
              <a:t>执行</a:t>
            </a:r>
            <a:endParaRPr lang="zh-CN" altLang="zh-CN" cap="all" smtClean="0"/>
          </a:p>
          <a:p>
            <a:endParaRPr lang="zh-CN" altLang="zh-CN" smtClean="0"/>
          </a:p>
          <a:p>
            <a:endParaRPr lang="zh-CN" altLang="zh-CN" smtClean="0"/>
          </a:p>
          <a:p>
            <a:endParaRPr lang="zh-CN" altLang="zh-CN" smtClean="0"/>
          </a:p>
          <a:p>
            <a:endParaRPr lang="zh-CN" altLang="en-US"/>
          </a:p>
        </p:txBody>
      </p:sp>
      <p:sp>
        <p:nvSpPr>
          <p:cNvPr id="3" name="标题 2"/>
          <p:cNvSpPr>
            <a:spLocks noGrp="1"/>
          </p:cNvSpPr>
          <p:nvPr>
            <p:ph type="title"/>
          </p:nvPr>
        </p:nvSpPr>
        <p:spPr/>
        <p:txBody>
          <a:bodyPr/>
          <a:lstStyle/>
          <a:p>
            <a:r>
              <a:rPr lang="en-US" altLang="zh-CN" smtClean="0"/>
              <a:t>3.4.1 Redis</a:t>
            </a:r>
            <a:r>
              <a:rPr lang="zh-CN" altLang="en-US" smtClean="0"/>
              <a:t>事务功能</a:t>
            </a:r>
            <a:endParaRPr lang="zh-CN" altLang="en-US"/>
          </a:p>
        </p:txBody>
      </p:sp>
      <p:sp>
        <p:nvSpPr>
          <p:cNvPr id="6" name="内容占位符 1"/>
          <p:cNvSpPr txBox="1">
            <a:spLocks/>
          </p:cNvSpPr>
          <p:nvPr/>
        </p:nvSpPr>
        <p:spPr>
          <a:xfrm>
            <a:off x="4319464" y="1484784"/>
            <a:ext cx="4824536" cy="4525963"/>
          </a:xfrm>
          <a:prstGeom prst="rect">
            <a:avLst/>
          </a:prstGeom>
        </p:spPr>
        <p:txBody>
          <a:bodyPr vert="horz">
            <a:normAutofit/>
          </a:bodyPr>
          <a:lstStyle/>
          <a:p>
            <a:pPr marL="621792" lvl="1" indent="-228600">
              <a:lnSpc>
                <a:spcPct val="200000"/>
              </a:lnSpc>
              <a:spcBef>
                <a:spcPts val="324"/>
              </a:spcBef>
              <a:buClr>
                <a:schemeClr val="accent1"/>
              </a:buClr>
            </a:pPr>
            <a:r>
              <a:rPr lang="en-US" altLang="zh-CN" smtClean="0">
                <a:latin typeface="Times New Roman" pitchFamily="18" charset="0"/>
                <a:ea typeface="华文中宋" pitchFamily="2" charset="-122"/>
                <a:cs typeface="Times New Roman" pitchFamily="18" charset="0"/>
              </a:rPr>
              <a:t>Mysql</a:t>
            </a:r>
            <a:r>
              <a:rPr lang="zh-CN" altLang="en-US" smtClean="0">
                <a:latin typeface="Times New Roman" pitchFamily="18" charset="0"/>
                <a:ea typeface="华文中宋" pitchFamily="2" charset="-122"/>
                <a:cs typeface="Times New Roman" pitchFamily="18" charset="0"/>
              </a:rPr>
              <a:t>中的事务（使用语言：</a:t>
            </a:r>
            <a:r>
              <a:rPr lang="en-US" altLang="zh-CN" smtClean="0">
                <a:latin typeface="Times New Roman" pitchFamily="18" charset="0"/>
                <a:ea typeface="华文中宋" pitchFamily="2" charset="-122"/>
                <a:cs typeface="Times New Roman" pitchFamily="18" charset="0"/>
              </a:rPr>
              <a:t>SQL</a:t>
            </a:r>
            <a:r>
              <a:rPr lang="zh-CN" altLang="en-US" smtClean="0">
                <a:latin typeface="Times New Roman" pitchFamily="18" charset="0"/>
                <a:ea typeface="华文中宋" pitchFamily="2" charset="-122"/>
                <a:cs typeface="Times New Roman" pitchFamily="18" charset="0"/>
              </a:rPr>
              <a:t>语句）：</a:t>
            </a:r>
          </a:p>
          <a:p>
            <a:pPr marL="859536" lvl="2" indent="-228600">
              <a:lnSpc>
                <a:spcPct val="200000"/>
              </a:lnSpc>
              <a:spcBef>
                <a:spcPts val="350"/>
              </a:spcBef>
              <a:buClr>
                <a:schemeClr val="accent2"/>
              </a:buClr>
              <a:buSzPct val="100000"/>
              <a:buFont typeface="Wingdings 2"/>
              <a:buChar char=""/>
            </a:pPr>
            <a:r>
              <a:rPr lang="zh-CN" altLang="en-US" sz="1600" smtClean="0">
                <a:latin typeface="Times New Roman" pitchFamily="18" charset="0"/>
                <a:ea typeface="华文中宋" pitchFamily="2" charset="-122"/>
                <a:cs typeface="Times New Roman" pitchFamily="18" charset="0"/>
              </a:rPr>
              <a:t>开启事务：</a:t>
            </a:r>
            <a:r>
              <a:rPr lang="en-US" altLang="zh-CN" sz="1600" cap="all" smtClean="0">
                <a:latin typeface="Times New Roman" pitchFamily="18" charset="0"/>
                <a:ea typeface="华文中宋" pitchFamily="2" charset="-122"/>
                <a:cs typeface="Times New Roman" pitchFamily="18" charset="0"/>
              </a:rPr>
              <a:t>start</a:t>
            </a:r>
            <a:r>
              <a:rPr lang="en-US" altLang="zh-CN" sz="1600" smtClean="0">
                <a:latin typeface="Times New Roman" pitchFamily="18" charset="0"/>
                <a:ea typeface="华文中宋" pitchFamily="2" charset="-122"/>
                <a:cs typeface="Times New Roman" pitchFamily="18" charset="0"/>
              </a:rPr>
              <a:t> </a:t>
            </a:r>
            <a:r>
              <a:rPr lang="en-US" altLang="zh-CN" sz="1600" cap="all" smtClean="0">
                <a:latin typeface="Times New Roman" pitchFamily="18" charset="0"/>
                <a:ea typeface="华文中宋" pitchFamily="2" charset="-122"/>
                <a:cs typeface="Times New Roman" pitchFamily="18" charset="0"/>
              </a:rPr>
              <a:t>transaction</a:t>
            </a:r>
          </a:p>
          <a:p>
            <a:pPr marL="859536" lvl="2" indent="-228600">
              <a:lnSpc>
                <a:spcPct val="200000"/>
              </a:lnSpc>
              <a:spcBef>
                <a:spcPts val="350"/>
              </a:spcBef>
              <a:buClr>
                <a:schemeClr val="accent2"/>
              </a:buClr>
              <a:buSzPct val="100000"/>
              <a:buFont typeface="Wingdings 2"/>
              <a:buChar char=""/>
            </a:pPr>
            <a:r>
              <a:rPr lang="zh-CN" altLang="en-US" sz="1600" smtClean="0">
                <a:latin typeface="Times New Roman" pitchFamily="18" charset="0"/>
                <a:ea typeface="华文中宋" pitchFamily="2" charset="-122"/>
                <a:cs typeface="Times New Roman" pitchFamily="18" charset="0"/>
              </a:rPr>
              <a:t>失败：</a:t>
            </a:r>
            <a:r>
              <a:rPr lang="en-US" altLang="zh-CN" sz="1600" cap="all" smtClean="0">
                <a:latin typeface="Times New Roman" pitchFamily="18" charset="0"/>
                <a:ea typeface="华文中宋" pitchFamily="2" charset="-122"/>
                <a:cs typeface="Times New Roman" pitchFamily="18" charset="0"/>
              </a:rPr>
              <a:t>rollback</a:t>
            </a:r>
            <a:r>
              <a:rPr lang="zh-CN" altLang="en-US" sz="1600" smtClean="0">
                <a:latin typeface="Times New Roman" pitchFamily="18" charset="0"/>
                <a:ea typeface="华文中宋" pitchFamily="2" charset="-122"/>
                <a:cs typeface="Times New Roman" pitchFamily="18" charset="0"/>
              </a:rPr>
              <a:t>回滚</a:t>
            </a:r>
          </a:p>
          <a:p>
            <a:pPr marL="859536" lvl="2" indent="-228600">
              <a:lnSpc>
                <a:spcPct val="200000"/>
              </a:lnSpc>
              <a:spcBef>
                <a:spcPts val="350"/>
              </a:spcBef>
              <a:buClr>
                <a:schemeClr val="accent2"/>
              </a:buClr>
              <a:buSzPct val="100000"/>
              <a:buFont typeface="Wingdings 2"/>
              <a:buChar char=""/>
            </a:pPr>
            <a:r>
              <a:rPr lang="zh-CN" altLang="en-US" sz="1600" smtClean="0">
                <a:latin typeface="Times New Roman" pitchFamily="18" charset="0"/>
                <a:ea typeface="华文中宋" pitchFamily="2" charset="-122"/>
                <a:cs typeface="Times New Roman" pitchFamily="18" charset="0"/>
              </a:rPr>
              <a:t>成功：</a:t>
            </a:r>
            <a:r>
              <a:rPr lang="en-US" altLang="zh-CN" sz="1600" cap="all" smtClean="0">
                <a:latin typeface="Times New Roman" pitchFamily="18" charset="0"/>
                <a:ea typeface="华文中宋" pitchFamily="2" charset="-122"/>
                <a:cs typeface="Times New Roman" pitchFamily="18" charset="0"/>
              </a:rPr>
              <a:t>commit</a:t>
            </a:r>
            <a:r>
              <a:rPr lang="zh-CN" altLang="en-US" sz="1600" smtClean="0">
                <a:latin typeface="Times New Roman" pitchFamily="18" charset="0"/>
                <a:ea typeface="华文中宋" pitchFamily="2" charset="-122"/>
                <a:cs typeface="Times New Roman" pitchFamily="18" charset="0"/>
              </a:rPr>
              <a:t>执行</a:t>
            </a:r>
          </a:p>
          <a:p>
            <a:pPr marL="859536" marR="0" lvl="2" indent="-228600" algn="l" defTabSz="914400" rtl="0" eaLnBrk="1" fontAlgn="auto" latinLnBrk="0" hangingPunct="1">
              <a:lnSpc>
                <a:spcPct val="150000"/>
              </a:lnSpc>
              <a:spcBef>
                <a:spcPts val="350"/>
              </a:spcBef>
              <a:spcAft>
                <a:spcPts val="0"/>
              </a:spcAft>
              <a:buClr>
                <a:schemeClr val="accent2"/>
              </a:buClr>
              <a:buSzPct val="100000"/>
              <a:buFont typeface="Wingdings 2"/>
              <a:buChar char=""/>
              <a:tabLst/>
              <a:defRPr/>
            </a:pPr>
            <a:endParaRPr kumimoji="0" lang="zh-CN" altLang="zh-CN" sz="1600" b="0" i="0" u="none" strike="noStrike" kern="1200" cap="none" spc="0" normalizeH="0" baseline="0" noProof="0" smtClean="0">
              <a:ln>
                <a:noFill/>
              </a:ln>
              <a:solidFill>
                <a:schemeClr val="tx1"/>
              </a:solidFill>
              <a:effectLst/>
              <a:uLnTx/>
              <a:uFillTx/>
              <a:latin typeface="Times New Roman" pitchFamily="18" charset="0"/>
              <a:ea typeface="华文中宋" pitchFamily="2" charset="-122"/>
              <a:cs typeface="Times New Roman" pitchFamily="18" charset="0"/>
            </a:endParaRPr>
          </a:p>
          <a:p>
            <a:pPr marL="365760" marR="0" lvl="0" indent="-256032" algn="l" defTabSz="914400" rtl="0" eaLnBrk="1" fontAlgn="auto" latinLnBrk="0" hangingPunct="1">
              <a:lnSpc>
                <a:spcPct val="150000"/>
              </a:lnSpc>
              <a:spcBef>
                <a:spcPts val="400"/>
              </a:spcBef>
              <a:spcAft>
                <a:spcPts val="0"/>
              </a:spcAft>
              <a:buClr>
                <a:srgbClr val="C00000"/>
              </a:buClr>
              <a:buSzPct val="68000"/>
              <a:buFont typeface="Wingdings" pitchFamily="2" charset="2"/>
              <a:buChar char="u"/>
              <a:tabLst/>
              <a:defRPr/>
            </a:pPr>
            <a:endParaRPr kumimoji="0" lang="zh-CN" altLang="zh-CN" sz="2400" b="0" i="0" u="none" strike="noStrike" kern="1200" cap="none" spc="0" normalizeH="0" baseline="0" noProof="0" smtClean="0">
              <a:ln>
                <a:noFill/>
              </a:ln>
              <a:solidFill>
                <a:srgbClr val="C00000"/>
              </a:solidFill>
              <a:effectLst/>
              <a:uLnTx/>
              <a:uFillTx/>
              <a:latin typeface="Times New Roman" pitchFamily="18" charset="0"/>
              <a:ea typeface="华文中宋" pitchFamily="2" charset="-122"/>
              <a:cs typeface="Times New Roman" pitchFamily="18" charset="0"/>
            </a:endParaRPr>
          </a:p>
          <a:p>
            <a:pPr marL="365760" marR="0" lvl="0" indent="-256032" algn="l" defTabSz="914400" rtl="0" eaLnBrk="1" fontAlgn="auto" latinLnBrk="0" hangingPunct="1">
              <a:lnSpc>
                <a:spcPct val="150000"/>
              </a:lnSpc>
              <a:spcBef>
                <a:spcPts val="400"/>
              </a:spcBef>
              <a:spcAft>
                <a:spcPts val="0"/>
              </a:spcAft>
              <a:buClr>
                <a:srgbClr val="C00000"/>
              </a:buClr>
              <a:buSzPct val="68000"/>
              <a:buFont typeface="Wingdings" pitchFamily="2" charset="2"/>
              <a:buChar char="u"/>
              <a:tabLst/>
              <a:defRPr/>
            </a:pPr>
            <a:endParaRPr kumimoji="0" lang="zh-CN" altLang="zh-CN" sz="2400" b="0" i="0" u="none" strike="noStrike" kern="1200" cap="none" spc="0" normalizeH="0" baseline="0" noProof="0" smtClean="0">
              <a:ln>
                <a:noFill/>
              </a:ln>
              <a:solidFill>
                <a:srgbClr val="C00000"/>
              </a:solidFill>
              <a:effectLst/>
              <a:uLnTx/>
              <a:uFillTx/>
              <a:latin typeface="Times New Roman" pitchFamily="18" charset="0"/>
              <a:ea typeface="华文中宋" pitchFamily="2" charset="-122"/>
              <a:cs typeface="Times New Roman" pitchFamily="18" charset="0"/>
            </a:endParaRPr>
          </a:p>
          <a:p>
            <a:pPr marL="365760" marR="0" lvl="0" indent="-256032" algn="l" defTabSz="914400" rtl="0" eaLnBrk="1" fontAlgn="auto" latinLnBrk="0" hangingPunct="1">
              <a:lnSpc>
                <a:spcPct val="150000"/>
              </a:lnSpc>
              <a:spcBef>
                <a:spcPts val="400"/>
              </a:spcBef>
              <a:spcAft>
                <a:spcPts val="0"/>
              </a:spcAft>
              <a:buClr>
                <a:srgbClr val="C00000"/>
              </a:buClr>
              <a:buSzPct val="68000"/>
              <a:buFont typeface="Wingdings" pitchFamily="2" charset="2"/>
              <a:buChar char="u"/>
              <a:tabLst/>
              <a:defRPr/>
            </a:pPr>
            <a:endParaRPr kumimoji="0" lang="zh-CN" altLang="zh-CN" sz="2400" b="0" i="0" u="none" strike="noStrike" kern="1200" cap="none" spc="0" normalizeH="0" baseline="0" noProof="0" smtClean="0">
              <a:ln>
                <a:noFill/>
              </a:ln>
              <a:solidFill>
                <a:srgbClr val="C00000"/>
              </a:solidFill>
              <a:effectLst/>
              <a:uLnTx/>
              <a:uFillTx/>
              <a:latin typeface="Times New Roman" pitchFamily="18" charset="0"/>
              <a:ea typeface="华文中宋" pitchFamily="2" charset="-122"/>
              <a:cs typeface="Times New Roman" pitchFamily="18" charset="0"/>
            </a:endParaRPr>
          </a:p>
          <a:p>
            <a:pPr marL="365760" marR="0" lvl="0" indent="-256032" algn="l" defTabSz="914400" rtl="0" eaLnBrk="1" fontAlgn="auto" latinLnBrk="0" hangingPunct="1">
              <a:lnSpc>
                <a:spcPct val="150000"/>
              </a:lnSpc>
              <a:spcBef>
                <a:spcPts val="400"/>
              </a:spcBef>
              <a:spcAft>
                <a:spcPts val="0"/>
              </a:spcAft>
              <a:buClr>
                <a:srgbClr val="C00000"/>
              </a:buClr>
              <a:buSzPct val="68000"/>
              <a:buFont typeface="Wingdings" pitchFamily="2" charset="2"/>
              <a:buChar char="u"/>
              <a:tabLst/>
              <a:defRPr/>
            </a:pPr>
            <a:endParaRPr kumimoji="0" lang="zh-CN" altLang="en-US" sz="2400" b="0" i="0" u="none" strike="noStrike" kern="1200" cap="none" spc="0" normalizeH="0" baseline="0" noProof="0">
              <a:ln>
                <a:noFill/>
              </a:ln>
              <a:solidFill>
                <a:srgbClr val="C00000"/>
              </a:solidFill>
              <a:effectLst/>
              <a:uLnTx/>
              <a:uFillTx/>
              <a:latin typeface="Times New Roman" pitchFamily="18" charset="0"/>
              <a:ea typeface="华文中宋" pitchFamily="2" charset="-122"/>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1473</TotalTime>
  <Words>2030</Words>
  <Application>Microsoft Office PowerPoint</Application>
  <PresentationFormat>全屏显示(4:3)</PresentationFormat>
  <Paragraphs>344</Paragraphs>
  <Slides>32</Slides>
  <Notes>3</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聚合</vt:lpstr>
      <vt:lpstr>3.6 Redis的事务</vt:lpstr>
      <vt:lpstr>3.4 Redis的事务及消息订阅功能</vt:lpstr>
      <vt:lpstr>3.4.1 Redis事务功能</vt:lpstr>
      <vt:lpstr>3.4.1 Redis事务功能</vt:lpstr>
      <vt:lpstr>3.4.1 Redis事务功能</vt:lpstr>
      <vt:lpstr>3.4.1 Redis事务功能</vt:lpstr>
      <vt:lpstr>3.4.1 Redis事务功能</vt:lpstr>
      <vt:lpstr>幻灯片 8</vt:lpstr>
      <vt:lpstr>3.4.1 Redis事务功能</vt:lpstr>
      <vt:lpstr>3.4.1 Redis事务功能</vt:lpstr>
      <vt:lpstr>3.4.1 Redis事务功能</vt:lpstr>
      <vt:lpstr>幻灯片 12</vt:lpstr>
      <vt:lpstr>3.4.1 Redis事务功能</vt:lpstr>
      <vt:lpstr>幻灯片 14</vt:lpstr>
      <vt:lpstr>幻灯片 15</vt:lpstr>
      <vt:lpstr>3.4.1 Redis事务功能</vt:lpstr>
      <vt:lpstr>3.4.1 Redis事务功能</vt:lpstr>
      <vt:lpstr>3.4.1 Redis事务功能</vt:lpstr>
      <vt:lpstr>3.4.1 Redis事务功能</vt:lpstr>
      <vt:lpstr>3.4.1 Redis事务功能</vt:lpstr>
      <vt:lpstr>幻灯片 21</vt:lpstr>
      <vt:lpstr>3.4.1 Redis事务功能</vt:lpstr>
      <vt:lpstr>3.4.1 Redis事务功能</vt:lpstr>
      <vt:lpstr>3.4.1 Redis事务功能</vt:lpstr>
      <vt:lpstr>3.4.1 Redis事务功能</vt:lpstr>
      <vt:lpstr>幻灯片 26</vt:lpstr>
      <vt:lpstr>3.4.1 Redis事务功能</vt:lpstr>
      <vt:lpstr>3.4.1 Redis事务功能</vt:lpstr>
      <vt:lpstr>幻灯片 29</vt:lpstr>
      <vt:lpstr>3.4.1 Redis事务功能</vt:lpstr>
      <vt:lpstr>总结</vt:lpstr>
      <vt:lpstr>3.4.1 Redis事务功能</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Lichao Su</dc:creator>
  <cp:lastModifiedBy>微软用户</cp:lastModifiedBy>
  <cp:revision>130</cp:revision>
  <dcterms:created xsi:type="dcterms:W3CDTF">2021-01-11T06:40:00Z</dcterms:created>
  <dcterms:modified xsi:type="dcterms:W3CDTF">2021-03-28T00:33:40Z</dcterms:modified>
</cp:coreProperties>
</file>