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8" r:id="rId10"/>
    <p:sldId id="287" r:id="rId11"/>
    <p:sldId id="286" r:id="rId12"/>
    <p:sldId id="265" r:id="rId13"/>
    <p:sldId id="266" r:id="rId14"/>
    <p:sldId id="267" r:id="rId15"/>
    <p:sldId id="282" r:id="rId16"/>
    <p:sldId id="283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0" r:id="rId28"/>
    <p:sldId id="278" r:id="rId29"/>
    <p:sldId id="279" r:id="rId30"/>
    <p:sldId id="281" r:id="rId31"/>
    <p:sldId id="285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04" autoAdjust="0"/>
  </p:normalViewPr>
  <p:slideViewPr>
    <p:cSldViewPr>
      <p:cViewPr varScale="1">
        <p:scale>
          <a:sx n="104" d="100"/>
          <a:sy n="104" d="100"/>
        </p:scale>
        <p:origin x="18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D425B-B3B9-4DAB-B0DC-6255505EC1C9}" type="datetimeFigureOut">
              <a:rPr lang="zh-CN" altLang="en-US" smtClean="0"/>
              <a:pPr/>
              <a:t>2022/3/22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8CBF4-077F-4671-9061-A72219D39F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1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</a:t>
            </a:r>
            <a:r>
              <a:rPr lang="en-US" altLang="zh-CN"/>
              <a:t>1</a:t>
            </a:r>
            <a:r>
              <a:rPr lang="zh-CN" altLang="en-US"/>
              <a:t>：这是三者的关系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</a:t>
            </a:r>
            <a:r>
              <a:rPr lang="en-US" altLang="zh-CN"/>
              <a:t>2</a:t>
            </a:r>
            <a:r>
              <a:rPr lang="zh-CN" altLang="en-US"/>
              <a:t>：不订阅是不会收到的，订阅之前的消息也不会收到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</a:t>
            </a:r>
            <a:r>
              <a:rPr lang="en-US" altLang="zh-CN"/>
              <a:t>3</a:t>
            </a:r>
            <a:r>
              <a:rPr lang="zh-CN" altLang="en-US" baseline="0"/>
              <a:t> 一次性订阅所有符合条件的频道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</a:t>
            </a:r>
            <a:r>
              <a:rPr lang="en-US" altLang="zh-CN"/>
              <a:t>4  </a:t>
            </a:r>
            <a:r>
              <a:rPr lang="zh-CN" altLang="en-US"/>
              <a:t>持久化可以说是数据库的基本，没有了持久化，顶多是个缓存，称不上数据库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</a:t>
            </a:r>
            <a:r>
              <a:rPr lang="en-US" altLang="zh-CN"/>
              <a:t>5</a:t>
            </a:r>
            <a:r>
              <a:rPr lang="zh-CN" altLang="en-US"/>
              <a:t>，通常结合起来使用，根据需求，如果负载不太高的应用场景，可以考虑多花点系统资源来换取数据的安全性，总之，是一个安全性和响应速度的一个权衡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</a:t>
            </a:r>
            <a:r>
              <a:rPr lang="en-US" altLang="zh-CN"/>
              <a:t>6</a:t>
            </a:r>
            <a:r>
              <a:rPr lang="zh-CN" altLang="en-US"/>
              <a:t>，形象的比喻就是类似分裂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</a:t>
            </a:r>
            <a:r>
              <a:rPr lang="en-US" altLang="zh-CN"/>
              <a:t>7 </a:t>
            </a:r>
            <a:r>
              <a:rPr lang="zh-CN" altLang="en-US"/>
              <a:t>因为共享内存数据，那怎样防止两个进程争夺同一份数据呢？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</a:t>
            </a:r>
            <a:r>
              <a:rPr lang="en-US" altLang="zh-CN"/>
              <a:t>8 </a:t>
            </a:r>
            <a:r>
              <a:rPr lang="zh-CN" altLang="en-US"/>
              <a:t>如果关掉的话，一边写入</a:t>
            </a:r>
            <a:r>
              <a:rPr lang="en-US" altLang="zh-CN"/>
              <a:t>RDB</a:t>
            </a:r>
            <a:r>
              <a:rPr lang="zh-CN" altLang="en-US"/>
              <a:t>因出错停止，而新的内容不断写入，两者数据差别越来越大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2022/3/22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2022/3/22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lnSpc>
          <a:spcPct val="15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400" kern="1200">
          <a:solidFill>
            <a:srgbClr val="C00000"/>
          </a:solidFill>
          <a:latin typeface="华文中宋" pitchFamily="2" charset="-122"/>
          <a:ea typeface="华文中宋" pitchFamily="2" charset="-122"/>
          <a:cs typeface="+mn-cs"/>
        </a:defRPr>
      </a:lvl1pPr>
      <a:lvl2pPr marL="621792" indent="-228600" algn="l" rtl="0" eaLnBrk="1" latinLnBrk="0" hangingPunct="1">
        <a:lnSpc>
          <a:spcPct val="150000"/>
        </a:lnSpc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2pPr>
      <a:lvl3pPr marL="859536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3pPr>
      <a:lvl4pPr marL="11430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4pPr>
      <a:lvl5pPr marL="13716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>
                <a:solidFill>
                  <a:srgbClr val="C00000"/>
                </a:solidFill>
              </a:rPr>
              <a:t>3.5 Redis</a:t>
            </a:r>
            <a:r>
              <a:rPr lang="zh-CN" altLang="en-US" sz="4000">
                <a:solidFill>
                  <a:srgbClr val="C00000"/>
                </a:solidFill>
              </a:rPr>
              <a:t>消息订阅功能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31840" y="69269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大数据库系统</a:t>
            </a:r>
            <a:endParaRPr lang="zh-CN" altLang="en-US" sz="360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>
                <a:solidFill>
                  <a:srgbClr val="C00000"/>
                </a:solidFill>
              </a:rPr>
              <a:t>3.6 Redis</a:t>
            </a:r>
            <a:r>
              <a:rPr lang="zh-CN" altLang="en-US" sz="4000">
                <a:solidFill>
                  <a:srgbClr val="C00000"/>
                </a:solidFill>
              </a:rPr>
              <a:t>持久化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31840" y="69269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大数据库系统</a:t>
            </a:r>
            <a:endParaRPr lang="zh-CN" altLang="en-US" sz="360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3.5.1 RDB</a:t>
            </a:r>
            <a:r>
              <a:rPr lang="zh-CN" altLang="en-US">
                <a:solidFill>
                  <a:srgbClr val="FF0000"/>
                </a:solidFill>
              </a:rPr>
              <a:t>持久化</a:t>
            </a:r>
          </a:p>
          <a:p>
            <a:pPr lvl="1"/>
            <a:r>
              <a:rPr lang="en-US" altLang="zh-CN"/>
              <a:t>3.5.2 AOF</a:t>
            </a:r>
            <a:r>
              <a:rPr lang="zh-CN" altLang="en-US"/>
              <a:t>持久化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Redis</a:t>
            </a:r>
            <a:r>
              <a:rPr lang="zh-CN" altLang="en-US"/>
              <a:t>的持久化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4784"/>
            <a:ext cx="8686800" cy="4525963"/>
          </a:xfrm>
        </p:spPr>
        <p:txBody>
          <a:bodyPr>
            <a:normAutofit/>
          </a:bodyPr>
          <a:lstStyle/>
          <a:p>
            <a:r>
              <a:rPr lang="zh-CN" altLang="en-US"/>
              <a:t>为什么需要持久化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en-US" altLang="zh-CN"/>
              <a:t>Redis</a:t>
            </a:r>
            <a:r>
              <a:rPr lang="zh-CN" altLang="en-US"/>
              <a:t>作为数据库存储数据，希望长久保存数据，就需要持久化</a:t>
            </a:r>
            <a:r>
              <a:rPr lang="en-US" altLang="zh-CN" baseline="30000"/>
              <a:t>4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什么是持久化？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endParaRPr lang="en-US" altLang="zh-CN"/>
          </a:p>
          <a:p>
            <a:pPr lvl="1" indent="0"/>
            <a:r>
              <a:rPr lang="zh-CN" altLang="en-US"/>
              <a:t>采用某种方式将数据从内存保存到硬盘中，使得服务器重启之后，可以根据硬盘中保存的数据进行恢复，这个过程就是持久化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Redis</a:t>
            </a:r>
            <a:r>
              <a:rPr lang="zh-CN" altLang="en-US"/>
              <a:t>的持久化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支持两种持久化方式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en-US" altLang="zh-CN"/>
              <a:t>RDB</a:t>
            </a:r>
            <a:r>
              <a:rPr lang="zh-CN" altLang="en-US"/>
              <a:t>持久化</a:t>
            </a:r>
            <a:endParaRPr lang="en-US" altLang="zh-CN"/>
          </a:p>
          <a:p>
            <a:pPr lvl="1"/>
            <a:r>
              <a:rPr lang="en-US" altLang="zh-CN"/>
              <a:t>	</a:t>
            </a:r>
            <a:r>
              <a:rPr lang="zh-CN" altLang="en-US"/>
              <a:t>根据指定的规则“定时”将内存中的数据（快照）保存到硬盘中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en-US" altLang="zh-CN"/>
              <a:t>AOF</a:t>
            </a:r>
            <a:r>
              <a:rPr lang="zh-CN" altLang="en-US"/>
              <a:t>持久化</a:t>
            </a:r>
            <a:endParaRPr lang="en-US" altLang="zh-CN"/>
          </a:p>
          <a:p>
            <a:pPr lvl="1"/>
            <a:r>
              <a:rPr lang="en-US" altLang="zh-CN"/>
              <a:t>	</a:t>
            </a:r>
            <a:r>
              <a:rPr lang="zh-CN" altLang="en-US"/>
              <a:t>将每次执行的命令及时形成日志保存到硬盘中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这两种持久化方式可以单独使用，也可以将二者结合起来使用</a:t>
            </a:r>
            <a:r>
              <a:rPr lang="en-US" altLang="zh-CN" baseline="30000"/>
              <a:t>5</a:t>
            </a:r>
            <a:endParaRPr lang="zh-CN" altLang="en-US" baseline="30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Redis</a:t>
            </a:r>
            <a:r>
              <a:rPr lang="zh-CN" altLang="en-US"/>
              <a:t>的持久化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/>
            <a:r>
              <a:rPr lang="en-US" altLang="zh-CN"/>
              <a:t>RDB</a:t>
            </a:r>
            <a:r>
              <a:rPr lang="zh-CN" altLang="en-US"/>
              <a:t>持久化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>
                <a:solidFill>
                  <a:srgbClr val="C00000"/>
                </a:solidFill>
              </a:rPr>
              <a:t>每隔</a:t>
            </a:r>
            <a:r>
              <a:rPr lang="en-US" altLang="zh-CN">
                <a:solidFill>
                  <a:srgbClr val="C00000"/>
                </a:solidFill>
              </a:rPr>
              <a:t>N</a:t>
            </a:r>
            <a:r>
              <a:rPr lang="zh-CN" altLang="en-US">
                <a:solidFill>
                  <a:srgbClr val="C00000"/>
                </a:solidFill>
              </a:rPr>
              <a:t>分钟或者</a:t>
            </a:r>
            <a:r>
              <a:rPr lang="en-US" altLang="zh-CN">
                <a:solidFill>
                  <a:srgbClr val="C00000"/>
                </a:solidFill>
              </a:rPr>
              <a:t>N</a:t>
            </a:r>
            <a:r>
              <a:rPr lang="zh-CN" altLang="en-US">
                <a:solidFill>
                  <a:srgbClr val="C00000"/>
                </a:solidFill>
              </a:rPr>
              <a:t>次写操作后</a:t>
            </a:r>
            <a:r>
              <a:rPr lang="zh-CN" altLang="en-US"/>
              <a:t>，</a:t>
            </a:r>
            <a:r>
              <a:rPr lang="en-US" altLang="zh-CN"/>
              <a:t>Redis</a:t>
            </a:r>
            <a:r>
              <a:rPr lang="zh-CN" altLang="en-US"/>
              <a:t>会自动将内存中的所有数据生成一份副本，经过</a:t>
            </a:r>
            <a:r>
              <a:rPr lang="zh-CN" altLang="en-US">
                <a:solidFill>
                  <a:srgbClr val="C00000"/>
                </a:solidFill>
              </a:rPr>
              <a:t>压缩</a:t>
            </a:r>
            <a:r>
              <a:rPr lang="zh-CN" altLang="en-US"/>
              <a:t>成二进制文件存储在硬盘</a:t>
            </a:r>
            <a:r>
              <a:rPr lang="zh-CN" altLang="en-US">
                <a:solidFill>
                  <a:srgbClr val="C00000"/>
                </a:solidFill>
              </a:rPr>
              <a:t>目录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这个过程被称为“快照”（红色部分可以自定义）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快照文件可以还原当时的数据库状态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由于快照文件保存在硬盘上，就算服务器停止服务，也可以利用</a:t>
            </a:r>
            <a:r>
              <a:rPr lang="en-US" altLang="zh-CN"/>
              <a:t>RDB</a:t>
            </a:r>
            <a:r>
              <a:rPr lang="zh-CN" altLang="en-US"/>
              <a:t>文件来还原数据库状态。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3.5.1 RDB</a:t>
            </a:r>
            <a:r>
              <a:rPr lang="zh-CN" altLang="en-US"/>
              <a:t>持久化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快照的实现过程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Redis</a:t>
            </a:r>
            <a:r>
              <a:rPr lang="zh-CN" altLang="en-US"/>
              <a:t>调用执行</a:t>
            </a:r>
            <a:r>
              <a:rPr lang="en-US" altLang="zh-CN"/>
              <a:t>fork</a:t>
            </a:r>
            <a:r>
              <a:rPr lang="zh-CN" altLang="en-US"/>
              <a:t>函数复制一份当前进程（父进程）的副本（子进程）</a:t>
            </a:r>
            <a:r>
              <a:rPr lang="en-US" altLang="zh-CN" baseline="30000"/>
              <a:t>6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、父进程继续处理来自客户端的命令请求，而子进程则将内存中的数据写到硬盘上的一个临时</a:t>
            </a:r>
            <a:r>
              <a:rPr lang="en-US" altLang="zh-CN"/>
              <a:t>RDB</a:t>
            </a:r>
            <a:r>
              <a:rPr lang="zh-CN" altLang="en-US"/>
              <a:t>文件中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3</a:t>
            </a:r>
            <a:r>
              <a:rPr lang="zh-CN" altLang="en-US"/>
              <a:t>、当子进程把所有数据写完后，也就表示快照生成完毕，此时旧的</a:t>
            </a:r>
            <a:r>
              <a:rPr lang="en-US" altLang="zh-CN"/>
              <a:t>RDB</a:t>
            </a:r>
            <a:r>
              <a:rPr lang="zh-CN" altLang="en-US"/>
              <a:t>文件将会被这个临时</a:t>
            </a:r>
            <a:r>
              <a:rPr lang="en-US" altLang="zh-CN"/>
              <a:t>RDB</a:t>
            </a:r>
            <a:r>
              <a:rPr lang="zh-CN" altLang="en-US"/>
              <a:t>文件替换，这个旧的</a:t>
            </a:r>
            <a:r>
              <a:rPr lang="en-US" altLang="zh-CN"/>
              <a:t>RDB</a:t>
            </a:r>
            <a:r>
              <a:rPr lang="zh-CN" altLang="en-US"/>
              <a:t>文件也会被删除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3.5.1 RDB</a:t>
            </a:r>
            <a:r>
              <a:rPr lang="zh-CN" altLang="en-US"/>
              <a:t>持久化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快照的实现过程</a:t>
            </a:r>
            <a:endParaRPr lang="en-US" altLang="zh-CN"/>
          </a:p>
          <a:p>
            <a:pPr lvl="1" indent="0">
              <a:buFont typeface="Wingdings" pitchFamily="2" charset="2"/>
              <a:buChar char="Ø"/>
            </a:pPr>
            <a:r>
              <a:rPr lang="zh-CN" altLang="en-US"/>
              <a:t>在执行</a:t>
            </a:r>
            <a:r>
              <a:rPr lang="en-US" altLang="zh-CN"/>
              <a:t>fork</a:t>
            </a:r>
            <a:r>
              <a:rPr lang="zh-CN" altLang="en-US"/>
              <a:t>函数的过程中，父、子进程共享同一内存数据</a:t>
            </a:r>
            <a:endParaRPr lang="en-US" altLang="zh-CN"/>
          </a:p>
          <a:p>
            <a:pPr lvl="1" indent="0">
              <a:buFont typeface="Wingdings" pitchFamily="2" charset="2"/>
              <a:buChar char="Ø"/>
            </a:pPr>
            <a:endParaRPr lang="en-US" altLang="zh-CN"/>
          </a:p>
          <a:p>
            <a:pPr marL="809625" lvl="1" indent="-188913">
              <a:buFont typeface="Wingdings" pitchFamily="2" charset="2"/>
              <a:buChar char="Ø"/>
            </a:pPr>
            <a:r>
              <a:rPr lang="zh-CN" altLang="en-US"/>
              <a:t>当父进程要修改某个数据时，操作系统会将这个共享内存数据另外复制一份给子进程使用，以此来保证子进程的正确运行</a:t>
            </a:r>
            <a:r>
              <a:rPr lang="en-US" altLang="zh-CN" baseline="30000"/>
              <a:t>7</a:t>
            </a:r>
            <a:endParaRPr lang="en-US" altLang="zh-CN"/>
          </a:p>
          <a:p>
            <a:pPr marL="809625" lvl="1" indent="-188913"/>
            <a:endParaRPr lang="en-US" altLang="zh-CN"/>
          </a:p>
          <a:p>
            <a:pPr marL="809625" lvl="1" indent="-188913"/>
            <a:r>
              <a:rPr lang="zh-CN" altLang="en-US"/>
              <a:t>如果写操作比较多，内存使用量变大（复制多）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3.5.1 RDB</a:t>
            </a:r>
            <a:r>
              <a:rPr lang="zh-CN" altLang="en-US"/>
              <a:t>持久化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zh-CN" altLang="en-US"/>
              <a:t>配置</a:t>
            </a:r>
            <a:r>
              <a:rPr lang="en-US" altLang="zh-CN"/>
              <a:t>RDB</a:t>
            </a:r>
            <a:r>
              <a:rPr lang="zh-CN" altLang="en-US"/>
              <a:t>持久化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默认配置下，在</a:t>
            </a:r>
            <a:r>
              <a:rPr lang="en-US" altLang="zh-CN"/>
              <a:t>Redis</a:t>
            </a:r>
            <a:r>
              <a:rPr lang="zh-CN" altLang="en-US"/>
              <a:t>所在目录可以看到</a:t>
            </a:r>
            <a:r>
              <a:rPr lang="en-US" altLang="zh-CN"/>
              <a:t>Redis</a:t>
            </a:r>
            <a:r>
              <a:rPr lang="zh-CN" altLang="en-US"/>
              <a:t>的配置文件“</a:t>
            </a:r>
            <a:r>
              <a:rPr lang="en-US" altLang="zh-CN"/>
              <a:t>redis.conf</a:t>
            </a:r>
            <a:r>
              <a:rPr lang="zh-CN" altLang="en-US"/>
              <a:t>”和一个</a:t>
            </a:r>
            <a:r>
              <a:rPr lang="en-US" altLang="zh-CN"/>
              <a:t>dump.rdb</a:t>
            </a:r>
            <a:r>
              <a:rPr lang="zh-CN" altLang="en-US"/>
              <a:t>文件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endParaRPr lang="en-US" altLang="zh-CN"/>
          </a:p>
          <a:p>
            <a:pPr lvl="1">
              <a:buFont typeface="Wingdings" pitchFamily="2" charset="2"/>
              <a:buChar char="Ø"/>
            </a:pP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en-US" altLang="zh-CN"/>
              <a:t>RDB</a:t>
            </a:r>
            <a:r>
              <a:rPr lang="zh-CN" altLang="en-US"/>
              <a:t>的一些配置可以在</a:t>
            </a:r>
            <a:r>
              <a:rPr lang="en-US" altLang="zh-CN"/>
              <a:t>redis.conf</a:t>
            </a:r>
            <a:r>
              <a:rPr lang="zh-CN" altLang="en-US"/>
              <a:t>中修改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而</a:t>
            </a:r>
            <a:r>
              <a:rPr lang="en-US" altLang="zh-CN"/>
              <a:t>dump.rdb</a:t>
            </a:r>
            <a:r>
              <a:rPr lang="zh-CN" altLang="en-US"/>
              <a:t>则是目前</a:t>
            </a:r>
            <a:r>
              <a:rPr lang="en-US" altLang="zh-CN"/>
              <a:t>redis</a:t>
            </a:r>
            <a:r>
              <a:rPr lang="zh-CN" altLang="en-US"/>
              <a:t>根据</a:t>
            </a:r>
            <a:r>
              <a:rPr lang="en-US" altLang="zh-CN"/>
              <a:t>redis.conf</a:t>
            </a:r>
            <a:r>
              <a:rPr lang="zh-CN" altLang="en-US"/>
              <a:t>的配置生成的一个</a:t>
            </a:r>
            <a:r>
              <a:rPr lang="en-US" altLang="zh-CN"/>
              <a:t>rdb</a:t>
            </a:r>
            <a:r>
              <a:rPr lang="zh-CN" altLang="en-US"/>
              <a:t>文件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endParaRPr lang="en-US" altLang="zh-CN"/>
          </a:p>
          <a:p>
            <a:pPr lvl="1"/>
            <a:r>
              <a:rPr lang="zh-CN" altLang="en-US"/>
              <a:t>进入</a:t>
            </a:r>
            <a:r>
              <a:rPr lang="en-US" altLang="zh-CN"/>
              <a:t>redis.conf</a:t>
            </a:r>
            <a:r>
              <a:rPr lang="zh-CN" altLang="en-US"/>
              <a:t>文件学习下几个</a:t>
            </a:r>
            <a:r>
              <a:rPr lang="en-US" altLang="zh-CN"/>
              <a:t>RDB</a:t>
            </a:r>
            <a:r>
              <a:rPr lang="zh-CN" altLang="en-US"/>
              <a:t>的配置项</a:t>
            </a:r>
            <a:endParaRPr lang="en-US" altLang="zh-CN"/>
          </a:p>
          <a:p>
            <a:pPr lvl="1"/>
            <a:r>
              <a:rPr lang="en-US" altLang="zh-CN"/>
              <a:t>vim /usr/local/redis/redis.conf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3.5.1 RDB</a:t>
            </a:r>
            <a:r>
              <a:rPr lang="zh-CN" altLang="en-US"/>
              <a:t>持久化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 r="9615"/>
          <a:stretch>
            <a:fillRect/>
          </a:stretch>
        </p:blipFill>
        <p:spPr bwMode="auto">
          <a:xfrm>
            <a:off x="1403648" y="2996952"/>
            <a:ext cx="338437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CN"/>
              <a:t>save</a:t>
            </a:r>
          </a:p>
          <a:p>
            <a:endParaRPr lang="en-US" altLang="zh-CN"/>
          </a:p>
          <a:p>
            <a:endParaRPr lang="en-US" altLang="zh-CN"/>
          </a:p>
          <a:p>
            <a:pPr lvl="2">
              <a:buFont typeface="Wingdings" pitchFamily="2" charset="2"/>
              <a:buChar char="Ø"/>
            </a:pPr>
            <a:r>
              <a:rPr lang="en-US" altLang="zh-CN"/>
              <a:t>save</a:t>
            </a:r>
            <a:r>
              <a:rPr lang="zh-CN" altLang="en-US"/>
              <a:t>规定了</a:t>
            </a:r>
            <a:r>
              <a:rPr lang="en-US" altLang="zh-CN"/>
              <a:t>RDB</a:t>
            </a:r>
            <a:r>
              <a:rPr lang="zh-CN" altLang="en-US"/>
              <a:t>重写时机和条件，它们之间是“或”的关系，每次只有一个快照条件会被执行（从下往上看易于理解）</a:t>
            </a:r>
            <a:endParaRPr lang="en-US" altLang="zh-CN"/>
          </a:p>
          <a:p>
            <a:pPr lvl="3"/>
            <a:r>
              <a:rPr lang="en-US" altLang="zh-CN"/>
              <a:t>save 900 1</a:t>
            </a:r>
            <a:r>
              <a:rPr lang="zh-CN" altLang="en-US"/>
              <a:t>：上次</a:t>
            </a:r>
            <a:r>
              <a:rPr lang="en-US" altLang="zh-CN"/>
              <a:t>RDB</a:t>
            </a:r>
            <a:r>
              <a:rPr lang="zh-CN" altLang="en-US"/>
              <a:t>结束后</a:t>
            </a:r>
            <a:r>
              <a:rPr lang="en-US" altLang="zh-CN"/>
              <a:t>900</a:t>
            </a:r>
            <a:r>
              <a:rPr lang="zh-CN" altLang="en-US"/>
              <a:t>秒内有</a:t>
            </a:r>
            <a:r>
              <a:rPr lang="en-US" altLang="zh-CN"/>
              <a:t>1</a:t>
            </a:r>
            <a:r>
              <a:rPr lang="zh-CN" altLang="en-US"/>
              <a:t>个或</a:t>
            </a:r>
            <a:r>
              <a:rPr lang="en-US" altLang="zh-CN"/>
              <a:t>1</a:t>
            </a:r>
            <a:r>
              <a:rPr lang="zh-CN" altLang="en-US"/>
              <a:t>个以上的键被修改就会进行快照</a:t>
            </a:r>
            <a:endParaRPr lang="en-US" altLang="zh-CN"/>
          </a:p>
          <a:p>
            <a:pPr lvl="3"/>
            <a:r>
              <a:rPr lang="en-US" altLang="zh-CN"/>
              <a:t>save 300 10</a:t>
            </a:r>
            <a:r>
              <a:rPr lang="zh-CN" altLang="en-US"/>
              <a:t>：上次</a:t>
            </a:r>
            <a:r>
              <a:rPr lang="en-US" altLang="zh-CN"/>
              <a:t>RDB</a:t>
            </a:r>
            <a:r>
              <a:rPr lang="zh-CN" altLang="en-US"/>
              <a:t>结束后</a:t>
            </a:r>
            <a:r>
              <a:rPr lang="en-US" altLang="zh-CN"/>
              <a:t>300</a:t>
            </a:r>
            <a:r>
              <a:rPr lang="zh-CN" altLang="en-US"/>
              <a:t>秒内有</a:t>
            </a:r>
            <a:r>
              <a:rPr lang="en-US" altLang="zh-CN"/>
              <a:t>10</a:t>
            </a:r>
            <a:r>
              <a:rPr lang="zh-CN" altLang="en-US"/>
              <a:t>个或</a:t>
            </a:r>
            <a:r>
              <a:rPr lang="en-US" altLang="zh-CN"/>
              <a:t>10</a:t>
            </a:r>
            <a:r>
              <a:rPr lang="zh-CN" altLang="en-US"/>
              <a:t>个以上的键被修改就会进行快照</a:t>
            </a:r>
            <a:endParaRPr lang="en-US" altLang="zh-CN"/>
          </a:p>
          <a:p>
            <a:pPr lvl="3"/>
            <a:r>
              <a:rPr lang="en-US" altLang="zh-CN"/>
              <a:t>save 60 10000</a:t>
            </a:r>
            <a:r>
              <a:rPr lang="zh-CN" altLang="en-US"/>
              <a:t>：上次</a:t>
            </a:r>
            <a:r>
              <a:rPr lang="en-US" altLang="zh-CN"/>
              <a:t>RDB</a:t>
            </a:r>
            <a:r>
              <a:rPr lang="zh-CN" altLang="en-US"/>
              <a:t>结束后</a:t>
            </a:r>
            <a:r>
              <a:rPr lang="en-US" altLang="zh-CN"/>
              <a:t>60</a:t>
            </a:r>
            <a:r>
              <a:rPr lang="zh-CN" altLang="en-US"/>
              <a:t>秒内有</a:t>
            </a:r>
            <a:r>
              <a:rPr lang="en-US" altLang="zh-CN"/>
              <a:t>10000</a:t>
            </a:r>
            <a:r>
              <a:rPr lang="zh-CN" altLang="en-US"/>
              <a:t>个或</a:t>
            </a:r>
            <a:r>
              <a:rPr lang="en-US" altLang="zh-CN"/>
              <a:t>10000</a:t>
            </a:r>
            <a:r>
              <a:rPr lang="zh-CN" altLang="en-US"/>
              <a:t>个以上的键被修改就会进行快照</a:t>
            </a:r>
            <a:endParaRPr lang="en-US" altLang="zh-CN"/>
          </a:p>
          <a:p>
            <a:pPr lvl="2"/>
            <a:r>
              <a:rPr lang="zh-CN" altLang="en-US"/>
              <a:t>如果将所有</a:t>
            </a:r>
            <a:r>
              <a:rPr lang="en-US" altLang="zh-CN"/>
              <a:t>save</a:t>
            </a:r>
            <a:r>
              <a:rPr lang="zh-CN" altLang="en-US"/>
              <a:t>命令屏蔽，则关闭</a:t>
            </a:r>
            <a:r>
              <a:rPr lang="en-US" altLang="zh-CN"/>
              <a:t>RDB</a:t>
            </a:r>
            <a:r>
              <a:rPr lang="zh-CN" altLang="en-US"/>
              <a:t>功能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3.5.1 RDB</a:t>
            </a:r>
            <a:r>
              <a:rPr lang="zh-CN" altLang="en-US"/>
              <a:t>持久化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 t="68750"/>
          <a:stretch>
            <a:fillRect/>
          </a:stretch>
        </p:blipFill>
        <p:spPr bwMode="auto">
          <a:xfrm>
            <a:off x="827584" y="2060848"/>
            <a:ext cx="770925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972008"/>
          </a:xfrm>
        </p:spPr>
        <p:txBody>
          <a:bodyPr>
            <a:normAutofit/>
          </a:bodyPr>
          <a:lstStyle/>
          <a:p>
            <a:r>
              <a:rPr lang="en-US" altLang="zh-CN"/>
              <a:t>stop-writes-on-bgsave-error</a:t>
            </a:r>
          </a:p>
          <a:p>
            <a:pPr lvl="1"/>
            <a:r>
              <a:rPr lang="zh-CN" altLang="en-US"/>
              <a:t>当</a:t>
            </a:r>
            <a:r>
              <a:rPr lang="en-US" altLang="zh-CN"/>
              <a:t>RDB</a:t>
            </a:r>
            <a:r>
              <a:rPr lang="zh-CN" altLang="en-US"/>
              <a:t>过程中或执行</a:t>
            </a:r>
            <a:r>
              <a:rPr lang="en-US" altLang="zh-CN"/>
              <a:t>BGSAVE</a:t>
            </a:r>
            <a:r>
              <a:rPr lang="zh-CN" altLang="en-US"/>
              <a:t>命令出现错误时，</a:t>
            </a:r>
            <a:r>
              <a:rPr lang="en-US" altLang="zh-CN"/>
              <a:t>Redis</a:t>
            </a:r>
            <a:r>
              <a:rPr lang="zh-CN" altLang="en-US"/>
              <a:t>是否终止执行写命令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2"/>
            <a:r>
              <a:rPr lang="zh-CN" altLang="en-US"/>
              <a:t>参数的值默认被设置为</a:t>
            </a:r>
            <a:r>
              <a:rPr lang="en-US" altLang="zh-CN"/>
              <a:t>yes</a:t>
            </a:r>
            <a:r>
              <a:rPr lang="zh-CN" altLang="en-US"/>
              <a:t>，当导出</a:t>
            </a:r>
            <a:r>
              <a:rPr lang="en-US" altLang="zh-CN"/>
              <a:t>RDB</a:t>
            </a:r>
            <a:r>
              <a:rPr lang="zh-CN" altLang="en-US"/>
              <a:t>过程中出错时，</a:t>
            </a:r>
            <a:r>
              <a:rPr lang="en-US" altLang="zh-CN"/>
              <a:t>Redis</a:t>
            </a:r>
            <a:r>
              <a:rPr lang="zh-CN" altLang="en-US"/>
              <a:t>将拒绝新的写入操作</a:t>
            </a:r>
            <a:endParaRPr lang="en-US" altLang="zh-CN"/>
          </a:p>
          <a:p>
            <a:pPr lvl="2"/>
            <a:endParaRPr lang="en-US" altLang="zh-CN"/>
          </a:p>
          <a:p>
            <a:pPr lvl="2"/>
            <a:r>
              <a:rPr lang="zh-CN" altLang="en-US"/>
              <a:t>当设置为</a:t>
            </a:r>
            <a:r>
              <a:rPr lang="en-US" altLang="zh-CN"/>
              <a:t>No</a:t>
            </a:r>
            <a:r>
              <a:rPr lang="zh-CN" altLang="en-US"/>
              <a:t>时，即使</a:t>
            </a:r>
            <a:r>
              <a:rPr lang="en-US" altLang="zh-CN"/>
              <a:t>RDB</a:t>
            </a:r>
            <a:r>
              <a:rPr lang="zh-CN" altLang="en-US"/>
              <a:t>过程中出错，服务器也会继续执行写命令</a:t>
            </a:r>
            <a:endParaRPr lang="en-US" altLang="zh-CN"/>
          </a:p>
          <a:p>
            <a:pPr lvl="2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3.5.1 RDB</a:t>
            </a:r>
            <a:r>
              <a:rPr lang="zh-CN" altLang="en-US"/>
              <a:t>持久化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 t="83233" r="9804" b="120"/>
          <a:stretch>
            <a:fillRect/>
          </a:stretch>
        </p:blipFill>
        <p:spPr bwMode="auto">
          <a:xfrm>
            <a:off x="755576" y="2708920"/>
            <a:ext cx="794968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消息订阅、发布模式</a:t>
            </a:r>
            <a:endParaRPr lang="en-US" altLang="zh-CN"/>
          </a:p>
          <a:p>
            <a:pPr lvl="1" indent="0">
              <a:buFont typeface="Wingdings" pitchFamily="2" charset="2"/>
              <a:buChar char="Ø"/>
            </a:pPr>
            <a:r>
              <a:rPr lang="zh-CN" altLang="en-US"/>
              <a:t>消息订阅发布模式是一种常用的设计模式，它具有一对多的依赖关系</a:t>
            </a:r>
            <a:endParaRPr lang="en-US" altLang="zh-CN"/>
          </a:p>
          <a:p>
            <a:pPr lvl="1" indent="0">
              <a:buFont typeface="Wingdings" pitchFamily="2" charset="2"/>
              <a:buChar char="Ø"/>
            </a:pPr>
            <a:r>
              <a:rPr lang="zh-CN" altLang="en-US"/>
              <a:t>主要包含</a:t>
            </a:r>
            <a:r>
              <a:rPr lang="en-US" altLang="zh-CN"/>
              <a:t>3</a:t>
            </a:r>
            <a:r>
              <a:rPr lang="zh-CN" altLang="en-US"/>
              <a:t>个角色</a:t>
            </a:r>
            <a:endParaRPr lang="en-US" altLang="zh-CN"/>
          </a:p>
          <a:p>
            <a:pPr lvl="2" indent="228600"/>
            <a:r>
              <a:rPr lang="zh-CN" altLang="en-US"/>
              <a:t>主题（</a:t>
            </a:r>
            <a:r>
              <a:rPr lang="en-US" altLang="zh-CN"/>
              <a:t>Topic</a:t>
            </a:r>
            <a:r>
              <a:rPr lang="zh-CN" altLang="en-US"/>
              <a:t>）</a:t>
            </a:r>
            <a:endParaRPr lang="en-US" altLang="zh-CN"/>
          </a:p>
          <a:p>
            <a:pPr lvl="2" indent="228600"/>
            <a:r>
              <a:rPr lang="zh-CN" altLang="en-US"/>
              <a:t>订阅者（</a:t>
            </a:r>
            <a:r>
              <a:rPr lang="en-US" altLang="zh-CN"/>
              <a:t>Subscriber</a:t>
            </a:r>
            <a:r>
              <a:rPr lang="zh-CN" altLang="en-US"/>
              <a:t>）</a:t>
            </a:r>
            <a:endParaRPr lang="en-US" altLang="zh-CN"/>
          </a:p>
          <a:p>
            <a:pPr lvl="2" indent="228600"/>
            <a:r>
              <a:rPr lang="zh-CN" altLang="en-US"/>
              <a:t>发布者（</a:t>
            </a:r>
            <a:r>
              <a:rPr lang="en-US" altLang="zh-CN"/>
              <a:t>Publisher</a:t>
            </a:r>
            <a:r>
              <a:rPr lang="zh-CN" altLang="en-US"/>
              <a:t>）</a:t>
            </a:r>
            <a:endParaRPr lang="en-US" altLang="zh-CN"/>
          </a:p>
          <a:p>
            <a:pPr lvl="1" indent="0">
              <a:buFont typeface="Wingdings" pitchFamily="2" charset="2"/>
              <a:buChar char="Ø"/>
            </a:pPr>
            <a:r>
              <a:rPr lang="zh-CN" altLang="en-US"/>
              <a:t>多个订阅者对象同时监听某个发布者发布的主题对象</a:t>
            </a:r>
            <a:r>
              <a:rPr lang="en-US" altLang="zh-CN" baseline="30000"/>
              <a:t>1</a:t>
            </a:r>
            <a:endParaRPr lang="en-US" altLang="zh-CN"/>
          </a:p>
          <a:p>
            <a:pPr marL="620713" lvl="1" indent="7938">
              <a:buFont typeface="Wingdings" pitchFamily="2" charset="2"/>
              <a:buChar char="Ø"/>
            </a:pPr>
            <a:r>
              <a:rPr lang="zh-CN" altLang="en-US"/>
              <a:t>当这个主题的状态发生变化时，所有订阅者对象都会收到通知，使它们自动更新自己的状态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3.4.2 Redis</a:t>
            </a:r>
            <a:r>
              <a:rPr lang="zh-CN" altLang="en-US"/>
              <a:t>消息订阅功能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265113" lvl="1" indent="0"/>
            <a:r>
              <a:rPr lang="zh-CN" altLang="en-US"/>
              <a:t>怎么理解</a:t>
            </a:r>
            <a:r>
              <a:rPr lang="en-US" altLang="zh-CN"/>
              <a:t>stop-writes-on-bgsave-error</a:t>
            </a:r>
            <a:r>
              <a:rPr lang="zh-CN" altLang="en-US"/>
              <a:t>的作用呢？</a:t>
            </a:r>
            <a:endParaRPr lang="en-US" altLang="zh-CN"/>
          </a:p>
          <a:p>
            <a:pPr marL="447675" lvl="3" indent="0">
              <a:buNone/>
            </a:pPr>
            <a:r>
              <a:rPr lang="zh-CN" altLang="en-US"/>
              <a:t>在向硬盘写入</a:t>
            </a:r>
            <a:r>
              <a:rPr lang="en-US" altLang="zh-CN"/>
              <a:t>RDB</a:t>
            </a:r>
            <a:r>
              <a:rPr lang="zh-CN" altLang="en-US"/>
              <a:t>时，</a:t>
            </a:r>
            <a:r>
              <a:rPr lang="en-US" altLang="zh-CN"/>
              <a:t>redis</a:t>
            </a:r>
            <a:r>
              <a:rPr lang="zh-CN" altLang="en-US"/>
              <a:t>会专门创建一个进程负责写入</a:t>
            </a:r>
            <a:r>
              <a:rPr lang="en-US" altLang="zh-CN"/>
              <a:t>RDB</a:t>
            </a:r>
            <a:r>
              <a:rPr lang="zh-CN" altLang="en-US"/>
              <a:t>，另一个进程负责接收用户命令完成写操作。</a:t>
            </a:r>
            <a:endParaRPr lang="en-US" altLang="zh-CN"/>
          </a:p>
          <a:p>
            <a:pPr marL="447675" lvl="3" indent="0">
              <a:buNone/>
            </a:pPr>
            <a:r>
              <a:rPr lang="zh-CN" altLang="en-US"/>
              <a:t>假定写</a:t>
            </a:r>
            <a:r>
              <a:rPr lang="en-US" altLang="zh-CN"/>
              <a:t>RDB</a:t>
            </a:r>
            <a:r>
              <a:rPr lang="zh-CN" altLang="en-US"/>
              <a:t>需要</a:t>
            </a:r>
            <a:r>
              <a:rPr lang="en-US" altLang="zh-CN"/>
              <a:t>20s</a:t>
            </a:r>
            <a:r>
              <a:rPr lang="zh-CN" altLang="en-US"/>
              <a:t>的时间，但是，就在这</a:t>
            </a:r>
            <a:r>
              <a:rPr lang="en-US" altLang="zh-CN"/>
              <a:t>20s</a:t>
            </a:r>
            <a:r>
              <a:rPr lang="zh-CN" altLang="en-US"/>
              <a:t>内，创建快照出错了，比如磁盘满了，此时无法向硬盘写入快照，</a:t>
            </a:r>
            <a:endParaRPr lang="en-US" altLang="zh-CN"/>
          </a:p>
          <a:p>
            <a:pPr marL="447675" lvl="3" indent="0">
              <a:buNone/>
            </a:pPr>
            <a:r>
              <a:rPr lang="zh-CN" altLang="en-US"/>
              <a:t>如果该选项为</a:t>
            </a:r>
            <a:r>
              <a:rPr lang="en-US" altLang="zh-CN"/>
              <a:t>YSE</a:t>
            </a:r>
            <a:r>
              <a:rPr lang="zh-CN" altLang="en-US"/>
              <a:t>时则会拒绝新的写入，避免大量数据丢失，也可以避免数据两边不一致</a:t>
            </a:r>
            <a:r>
              <a:rPr lang="en-US" altLang="zh-CN" baseline="30000"/>
              <a:t>8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3.5.1 RDB</a:t>
            </a:r>
            <a:r>
              <a:rPr lang="zh-CN" altLang="en-US"/>
              <a:t>持久化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1619672" y="4149080"/>
            <a:ext cx="6120680" cy="2293223"/>
            <a:chOff x="1619672" y="4149080"/>
            <a:chExt cx="6120680" cy="2293223"/>
          </a:xfrm>
        </p:grpSpPr>
        <p:sp>
          <p:nvSpPr>
            <p:cNvPr id="4" name="矩形 3"/>
            <p:cNvSpPr/>
            <p:nvPr/>
          </p:nvSpPr>
          <p:spPr>
            <a:xfrm>
              <a:off x="3779912" y="5517232"/>
              <a:ext cx="1512168" cy="576064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硬盘</a:t>
              </a:r>
            </a:p>
          </p:txBody>
        </p:sp>
        <p:cxnSp>
          <p:nvCxnSpPr>
            <p:cNvPr id="15" name="直接箭头连接符 14"/>
            <p:cNvCxnSpPr>
              <a:endCxn id="40" idx="0"/>
            </p:cNvCxnSpPr>
            <p:nvPr/>
          </p:nvCxnSpPr>
          <p:spPr>
            <a:xfrm>
              <a:off x="6876256" y="4797152"/>
              <a:ext cx="0" cy="576064"/>
            </a:xfrm>
            <a:prstGeom prst="straightConnector1">
              <a:avLst/>
            </a:prstGeom>
            <a:ln w="25400" cmpd="sng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619672" y="4221088"/>
              <a:ext cx="1512168" cy="576064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用户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6084168" y="4221088"/>
              <a:ext cx="1512168" cy="576064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内存</a:t>
              </a:r>
            </a:p>
          </p:txBody>
        </p:sp>
        <p:cxnSp>
          <p:nvCxnSpPr>
            <p:cNvPr id="26" name="直接箭头连接符 25"/>
            <p:cNvCxnSpPr>
              <a:stCxn id="23" idx="3"/>
              <a:endCxn id="35" idx="2"/>
            </p:cNvCxnSpPr>
            <p:nvPr/>
          </p:nvCxnSpPr>
          <p:spPr>
            <a:xfrm>
              <a:off x="3131840" y="4509120"/>
              <a:ext cx="720080" cy="0"/>
            </a:xfrm>
            <a:prstGeom prst="straightConnector1">
              <a:avLst/>
            </a:prstGeom>
            <a:ln w="25400" cmpd="sng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3851920" y="4149080"/>
              <a:ext cx="1512168" cy="72008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rgbClr val="C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主进程</a:t>
              </a:r>
            </a:p>
          </p:txBody>
        </p:sp>
        <p:sp>
          <p:nvSpPr>
            <p:cNvPr id="40" name="椭圆 39"/>
            <p:cNvSpPr/>
            <p:nvPr/>
          </p:nvSpPr>
          <p:spPr>
            <a:xfrm>
              <a:off x="6012160" y="5373216"/>
              <a:ext cx="1728192" cy="864096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C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RDB</a:t>
              </a:r>
              <a:r>
                <a:rPr lang="zh-CN" altLang="en-US">
                  <a:solidFill>
                    <a:srgbClr val="C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进程</a:t>
              </a:r>
            </a:p>
          </p:txBody>
        </p:sp>
        <p:cxnSp>
          <p:nvCxnSpPr>
            <p:cNvPr id="54" name="直接箭头连接符 53"/>
            <p:cNvCxnSpPr>
              <a:stCxn id="35" idx="6"/>
              <a:endCxn id="24" idx="1"/>
            </p:cNvCxnSpPr>
            <p:nvPr/>
          </p:nvCxnSpPr>
          <p:spPr>
            <a:xfrm>
              <a:off x="5364088" y="4509120"/>
              <a:ext cx="720080" cy="0"/>
            </a:xfrm>
            <a:prstGeom prst="straightConnector1">
              <a:avLst/>
            </a:prstGeom>
            <a:ln w="25400" cmpd="sng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0" idx="2"/>
              <a:endCxn id="4" idx="3"/>
            </p:cNvCxnSpPr>
            <p:nvPr/>
          </p:nvCxnSpPr>
          <p:spPr>
            <a:xfrm flipH="1">
              <a:off x="5292080" y="5805264"/>
              <a:ext cx="720080" cy="0"/>
            </a:xfrm>
            <a:prstGeom prst="straightConnector1">
              <a:avLst/>
            </a:prstGeom>
            <a:ln w="25400" cmpd="sng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40" idx="1"/>
              <a:endCxn id="35" idx="5"/>
            </p:cNvCxnSpPr>
            <p:nvPr/>
          </p:nvCxnSpPr>
          <p:spPr>
            <a:xfrm flipH="1" flipV="1">
              <a:off x="5142636" y="4763707"/>
              <a:ext cx="1122612" cy="736053"/>
            </a:xfrm>
            <a:prstGeom prst="straightConnector1">
              <a:avLst/>
            </a:prstGeom>
            <a:ln w="254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203848" y="4149080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rgbClr val="C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数据</a:t>
              </a:r>
              <a:endParaRPr lang="zh-CN" altLang="en-US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36096" y="4221088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rgbClr val="C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写入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36096" y="530120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rgbClr val="C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快照写入</a:t>
              </a:r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H="1">
              <a:off x="5292080" y="5949280"/>
              <a:ext cx="720080" cy="0"/>
            </a:xfrm>
            <a:prstGeom prst="straightConnector1">
              <a:avLst/>
            </a:prstGeom>
            <a:ln w="254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5652120" y="5877272"/>
              <a:ext cx="72008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652120" y="5877272"/>
              <a:ext cx="72008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148064" y="6165304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solidFill>
                    <a:schemeClr val="bg2">
                      <a:lumMod val="50000"/>
                    </a:schemeClr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空间满无法写入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499992" y="5013176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solidFill>
                    <a:schemeClr val="bg2">
                      <a:lumMod val="50000"/>
                    </a:schemeClr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通知拒绝写入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292080" y="4653136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solidFill>
                    <a:schemeClr val="bg2">
                      <a:lumMod val="50000"/>
                    </a:schemeClr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拒绝写入</a:t>
              </a:r>
            </a:p>
          </p:txBody>
        </p:sp>
        <p:cxnSp>
          <p:nvCxnSpPr>
            <p:cNvPr id="93" name="直接箭头连接符 92"/>
            <p:cNvCxnSpPr/>
            <p:nvPr/>
          </p:nvCxnSpPr>
          <p:spPr>
            <a:xfrm>
              <a:off x="5292080" y="4653136"/>
              <a:ext cx="792088" cy="0"/>
            </a:xfrm>
            <a:prstGeom prst="straightConnector1">
              <a:avLst/>
            </a:prstGeom>
            <a:ln w="254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5652120" y="4581128"/>
              <a:ext cx="72008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5652120" y="4581128"/>
              <a:ext cx="72008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rdbcompression</a:t>
            </a:r>
          </a:p>
          <a:p>
            <a:pPr lvl="1"/>
            <a:r>
              <a:rPr lang="zh-CN" altLang="en-US"/>
              <a:t>是否开启</a:t>
            </a:r>
            <a:r>
              <a:rPr lang="en-US" altLang="zh-CN"/>
              <a:t>RDB</a:t>
            </a:r>
            <a:r>
              <a:rPr lang="zh-CN" altLang="en-US"/>
              <a:t>压缩文件，</a:t>
            </a:r>
            <a:endParaRPr lang="en-US" altLang="zh-CN"/>
          </a:p>
          <a:p>
            <a:pPr lvl="1"/>
            <a:r>
              <a:rPr lang="zh-CN" altLang="en-US"/>
              <a:t>默认为</a:t>
            </a:r>
            <a:r>
              <a:rPr lang="en-US" altLang="zh-CN"/>
              <a:t>yes</a:t>
            </a:r>
            <a:r>
              <a:rPr lang="zh-CN" altLang="en-US"/>
              <a:t>表示开启，不开启则设置为</a:t>
            </a:r>
            <a:r>
              <a:rPr lang="en-US" altLang="zh-CN"/>
              <a:t>no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2"/>
            <a:endParaRPr lang="en-US" altLang="zh-CN"/>
          </a:p>
          <a:p>
            <a:pPr lvl="2"/>
            <a:r>
              <a:rPr lang="zh-CN" altLang="en-US"/>
              <a:t>由于计算机内存空间普遍较大（</a:t>
            </a:r>
            <a:r>
              <a:rPr lang="en-US" altLang="zh-CN"/>
              <a:t>32G</a:t>
            </a:r>
            <a:r>
              <a:rPr lang="zh-CN" altLang="en-US"/>
              <a:t>，</a:t>
            </a:r>
            <a:r>
              <a:rPr lang="en-US" altLang="zh-CN"/>
              <a:t>64G……</a:t>
            </a:r>
            <a:r>
              <a:rPr lang="zh-CN" altLang="en-US"/>
              <a:t>）而且将越来越大，因此可以选择将</a:t>
            </a:r>
            <a:r>
              <a:rPr lang="en-US" altLang="zh-CN"/>
              <a:t>RDB</a:t>
            </a:r>
            <a:r>
              <a:rPr lang="zh-CN" altLang="en-US"/>
              <a:t>文件进行压缩，以减少磁盘空间的占用</a:t>
            </a:r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3.5.1 RDB</a:t>
            </a:r>
            <a:r>
              <a:rPr lang="zh-CN" altLang="en-US"/>
              <a:t>持久化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827584" y="3140968"/>
            <a:ext cx="8029573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rdbchecksum</a:t>
            </a:r>
          </a:p>
          <a:p>
            <a:pPr lvl="1" indent="0"/>
            <a:r>
              <a:rPr lang="zh-CN" altLang="en-US"/>
              <a:t>是否开启</a:t>
            </a:r>
            <a:r>
              <a:rPr lang="en-US" altLang="zh-CN"/>
              <a:t>RDB</a:t>
            </a:r>
            <a:r>
              <a:rPr lang="zh-CN" altLang="en-US"/>
              <a:t>文件的校验，在服务器进行</a:t>
            </a:r>
            <a:r>
              <a:rPr lang="en-US" altLang="zh-CN"/>
              <a:t>RDB</a:t>
            </a:r>
            <a:r>
              <a:rPr lang="zh-CN" altLang="en-US"/>
              <a:t>文件的写入与读取时会用到它，默认设置为</a:t>
            </a:r>
            <a:r>
              <a:rPr lang="en-US" altLang="zh-CN"/>
              <a:t>yes</a:t>
            </a:r>
          </a:p>
          <a:p>
            <a:pPr lvl="1" indent="0"/>
            <a:endParaRPr lang="en-US" altLang="zh-CN"/>
          </a:p>
          <a:p>
            <a:pPr lvl="1" indent="0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2"/>
            <a:r>
              <a:rPr lang="zh-CN" altLang="en-US"/>
              <a:t>在服务器重启后，在从磁盘将</a:t>
            </a:r>
            <a:r>
              <a:rPr lang="en-US" altLang="zh-CN"/>
              <a:t>RDB</a:t>
            </a:r>
            <a:r>
              <a:rPr lang="zh-CN" altLang="en-US"/>
              <a:t>文件导入内存前检查</a:t>
            </a:r>
            <a:r>
              <a:rPr lang="en-US" altLang="zh-CN"/>
              <a:t>RDB</a:t>
            </a:r>
            <a:r>
              <a:rPr lang="zh-CN" altLang="en-US"/>
              <a:t>文件是否完整</a:t>
            </a:r>
            <a:endParaRPr lang="en-US" altLang="zh-CN"/>
          </a:p>
          <a:p>
            <a:pPr lvl="2"/>
            <a:r>
              <a:rPr lang="zh-CN" altLang="en-US"/>
              <a:t>如果将它设置为</a:t>
            </a:r>
            <a:r>
              <a:rPr lang="en-US" altLang="zh-CN"/>
              <a:t>no</a:t>
            </a:r>
            <a:r>
              <a:rPr lang="zh-CN" altLang="en-US"/>
              <a:t>，则在服务器对</a:t>
            </a:r>
            <a:r>
              <a:rPr lang="en-US" altLang="zh-CN"/>
              <a:t>RDB</a:t>
            </a:r>
            <a:r>
              <a:rPr lang="zh-CN" altLang="en-US"/>
              <a:t>文件进行写入与读取时，可以提升性能，但是无法确定</a:t>
            </a:r>
            <a:r>
              <a:rPr lang="en-US" altLang="zh-CN"/>
              <a:t>RDB</a:t>
            </a:r>
            <a:r>
              <a:rPr lang="zh-CN" altLang="en-US"/>
              <a:t>文件是否已经被损坏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3.5.1 RDB</a:t>
            </a:r>
            <a:r>
              <a:rPr lang="zh-CN" altLang="en-US"/>
              <a:t>持久化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007096" y="2996952"/>
            <a:ext cx="813690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612068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/>
              <a:t>dbfilename </a:t>
            </a:r>
          </a:p>
          <a:p>
            <a:pPr lvl="1"/>
            <a:r>
              <a:rPr lang="zh-CN" altLang="en-US"/>
              <a:t>用于设置</a:t>
            </a:r>
            <a:r>
              <a:rPr lang="en-US" altLang="zh-CN"/>
              <a:t>RDB</a:t>
            </a:r>
            <a:r>
              <a:rPr lang="zh-CN" altLang="en-US"/>
              <a:t>文件名，默认为</a:t>
            </a:r>
            <a:r>
              <a:rPr lang="en-US" altLang="zh-CN"/>
              <a:t>dump.rdb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dir</a:t>
            </a:r>
          </a:p>
          <a:p>
            <a:pPr lvl="1"/>
            <a:r>
              <a:rPr lang="zh-CN" altLang="en-US"/>
              <a:t>指定</a:t>
            </a:r>
            <a:r>
              <a:rPr lang="en-US" altLang="zh-CN"/>
              <a:t>RDB</a:t>
            </a:r>
            <a:r>
              <a:rPr lang="zh-CN" altLang="en-US"/>
              <a:t>文件所在目录，默认为</a:t>
            </a:r>
            <a:r>
              <a:rPr lang="en-US" altLang="zh-CN"/>
              <a:t>Redis</a:t>
            </a:r>
            <a:r>
              <a:rPr lang="zh-CN" altLang="en-US"/>
              <a:t>的根目录：</a:t>
            </a:r>
            <a:r>
              <a:rPr lang="en-US" altLang="zh-CN"/>
              <a:t>./</a:t>
            </a:r>
          </a:p>
          <a:p>
            <a:pPr lvl="2">
              <a:buNone/>
            </a:pPr>
            <a:r>
              <a:rPr lang="zh-CN" altLang="en-US"/>
              <a:t>可以通过命令来修改它，命令格式如下：</a:t>
            </a:r>
          </a:p>
          <a:p>
            <a:pPr lvl="2">
              <a:buNone/>
            </a:pPr>
            <a:r>
              <a:rPr lang="en-US" altLang="zh-CN"/>
              <a:t>CONFIG SET dbfilename RDB</a:t>
            </a:r>
            <a:r>
              <a:rPr lang="zh-CN" altLang="en-US"/>
              <a:t>文件名</a:t>
            </a:r>
            <a:endParaRPr lang="en-US" altLang="zh-CN"/>
          </a:p>
          <a:p>
            <a:pPr lvl="2">
              <a:buNone/>
            </a:pPr>
            <a:r>
              <a:rPr lang="en-US" altLang="zh-CN"/>
              <a:t>CONFIG SET dir RDB</a:t>
            </a:r>
            <a:r>
              <a:rPr lang="zh-CN" altLang="en-US"/>
              <a:t>文件路径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注意：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、高版本的</a:t>
            </a:r>
            <a:r>
              <a:rPr lang="en-US" altLang="zh-CN">
                <a:solidFill>
                  <a:srgbClr val="FF0000"/>
                </a:solidFill>
              </a:rPr>
              <a:t>aof</a:t>
            </a:r>
            <a:r>
              <a:rPr lang="zh-CN" altLang="en-US">
                <a:solidFill>
                  <a:srgbClr val="FF0000"/>
                </a:solidFill>
              </a:rPr>
              <a:t>文件与</a:t>
            </a:r>
            <a:r>
              <a:rPr lang="en-US" altLang="zh-CN">
                <a:solidFill>
                  <a:srgbClr val="FF0000"/>
                </a:solidFill>
              </a:rPr>
              <a:t>rdb</a:t>
            </a:r>
            <a:r>
              <a:rPr lang="zh-CN" altLang="en-US">
                <a:solidFill>
                  <a:srgbClr val="FF0000"/>
                </a:solidFill>
              </a:rPr>
              <a:t>文件放在同一个目录，均由“</a:t>
            </a:r>
            <a:r>
              <a:rPr lang="en-US" altLang="zh-CN">
                <a:solidFill>
                  <a:srgbClr val="FF0000"/>
                </a:solidFill>
              </a:rPr>
              <a:t>dir</a:t>
            </a:r>
            <a:r>
              <a:rPr lang="zh-CN" altLang="en-US">
                <a:solidFill>
                  <a:srgbClr val="FF0000"/>
                </a:solidFill>
              </a:rPr>
              <a:t>”配置项配置目录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、如果更改了</a:t>
            </a:r>
            <a:r>
              <a:rPr lang="en-US" altLang="zh-CN">
                <a:solidFill>
                  <a:srgbClr val="FF0000"/>
                </a:solidFill>
              </a:rPr>
              <a:t>AOF</a:t>
            </a:r>
            <a:r>
              <a:rPr lang="zh-CN" altLang="en-US">
                <a:solidFill>
                  <a:srgbClr val="FF0000"/>
                </a:solidFill>
              </a:rPr>
              <a:t>与</a:t>
            </a:r>
            <a:r>
              <a:rPr lang="en-US" altLang="zh-CN">
                <a:solidFill>
                  <a:srgbClr val="FF0000"/>
                </a:solidFill>
              </a:rPr>
              <a:t>RDB</a:t>
            </a:r>
            <a:r>
              <a:rPr lang="zh-CN" altLang="en-US">
                <a:solidFill>
                  <a:srgbClr val="FF0000"/>
                </a:solidFill>
              </a:rPr>
              <a:t>存放目录，不要忘了需要更改目录的权限，可使用</a:t>
            </a:r>
            <a:r>
              <a:rPr lang="en-US" altLang="zh-CN">
                <a:solidFill>
                  <a:srgbClr val="FF0000"/>
                </a:solidFill>
              </a:rPr>
              <a:t>chmod 777 </a:t>
            </a:r>
            <a:r>
              <a:rPr lang="zh-CN" altLang="en-US">
                <a:solidFill>
                  <a:srgbClr val="FF0000"/>
                </a:solidFill>
              </a:rPr>
              <a:t>更改目录权限，例如：</a:t>
            </a:r>
            <a:r>
              <a:rPr lang="en-US" altLang="zh-CN">
                <a:solidFill>
                  <a:srgbClr val="FF0000"/>
                </a:solidFill>
              </a:rPr>
              <a:t>sudo chmod 777 /usr/local/redis/rdbaof/</a:t>
            </a:r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547664" y="1484784"/>
            <a:ext cx="7128793" cy="185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76672"/>
          </a:xfrm>
        </p:spPr>
        <p:txBody>
          <a:bodyPr>
            <a:normAutofit/>
          </a:bodyPr>
          <a:lstStyle/>
          <a:p>
            <a:r>
              <a:rPr lang="zh-CN" altLang="en-US"/>
              <a:t>实例</a:t>
            </a:r>
            <a:endParaRPr lang="en-US" altLang="zh-CN"/>
          </a:p>
          <a:p>
            <a:pPr lvl="1"/>
            <a:r>
              <a:rPr lang="en-US" altLang="zh-CN"/>
              <a:t>	</a:t>
            </a:r>
            <a:r>
              <a:rPr lang="zh-CN" altLang="en-US"/>
              <a:t>通过一个实例了解</a:t>
            </a:r>
            <a:r>
              <a:rPr lang="en-US" altLang="zh-CN"/>
              <a:t>RDB</a:t>
            </a:r>
            <a:r>
              <a:rPr lang="zh-CN" altLang="en-US"/>
              <a:t>持久化恢复数据库里的数据</a:t>
            </a:r>
            <a:endParaRPr lang="en-US" altLang="zh-CN"/>
          </a:p>
          <a:p>
            <a:pPr lvl="2">
              <a:buNone/>
            </a:pPr>
            <a:r>
              <a:rPr lang="en-US" altLang="zh-CN"/>
              <a:t>	1</a:t>
            </a:r>
            <a:r>
              <a:rPr lang="zh-CN" altLang="en-US"/>
              <a:t>、关闭</a:t>
            </a:r>
            <a:r>
              <a:rPr lang="en-US" altLang="zh-CN"/>
              <a:t>redis</a:t>
            </a:r>
            <a:r>
              <a:rPr lang="zh-CN" altLang="en-US"/>
              <a:t>进程：</a:t>
            </a:r>
            <a:r>
              <a:rPr lang="en-US" altLang="zh-CN"/>
              <a:t>pkill -9 redis</a:t>
            </a:r>
            <a:r>
              <a:rPr lang="zh-CN" altLang="en-US"/>
              <a:t>，修改</a:t>
            </a:r>
            <a:r>
              <a:rPr lang="en-US" altLang="zh-CN"/>
              <a:t>redis.conf</a:t>
            </a:r>
            <a:r>
              <a:rPr lang="zh-CN" altLang="en-US"/>
              <a:t>文件，将</a:t>
            </a:r>
            <a:r>
              <a:rPr lang="en-US" altLang="zh-CN"/>
              <a:t>rdb</a:t>
            </a:r>
            <a:r>
              <a:rPr lang="zh-CN" altLang="en-US"/>
              <a:t>文件路径设置为“</a:t>
            </a:r>
            <a:r>
              <a:rPr lang="en-US" altLang="zh-CN"/>
              <a:t>/var/rdb</a:t>
            </a:r>
            <a:r>
              <a:rPr lang="zh-CN" altLang="en-US"/>
              <a:t>”，并将创建</a:t>
            </a:r>
            <a:r>
              <a:rPr lang="en-US" altLang="zh-CN"/>
              <a:t>RDB</a:t>
            </a:r>
            <a:r>
              <a:rPr lang="zh-CN" altLang="en-US"/>
              <a:t>条件改为</a:t>
            </a:r>
            <a:r>
              <a:rPr lang="en-US" altLang="zh-CN"/>
              <a:t>60</a:t>
            </a:r>
            <a:r>
              <a:rPr lang="zh-CN" altLang="en-US"/>
              <a:t>秒内</a:t>
            </a:r>
            <a:r>
              <a:rPr lang="en-US" altLang="zh-CN"/>
              <a:t>3000</a:t>
            </a:r>
            <a:r>
              <a:rPr lang="zh-CN" altLang="en-US"/>
              <a:t>次修改生成</a:t>
            </a:r>
            <a:r>
              <a:rPr lang="en-US" altLang="zh-CN"/>
              <a:t>RDB</a:t>
            </a:r>
            <a:r>
              <a:rPr lang="zh-CN" altLang="en-US"/>
              <a:t>，其他配置项均为默认</a:t>
            </a: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r>
              <a:rPr lang="zh-CN" altLang="en-US"/>
              <a:t>创建“</a:t>
            </a:r>
            <a:r>
              <a:rPr lang="en-US" altLang="zh-CN"/>
              <a:t>/var/rdb</a:t>
            </a:r>
            <a:r>
              <a:rPr lang="zh-CN" altLang="en-US"/>
              <a:t>”目录</a:t>
            </a: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r>
              <a:rPr lang="zh-CN" altLang="en-US"/>
              <a:t>为了防止混淆，删掉原先默认的</a:t>
            </a:r>
            <a:r>
              <a:rPr lang="en-US" altLang="zh-CN"/>
              <a:t>RDB</a:t>
            </a:r>
            <a:r>
              <a:rPr lang="zh-CN" altLang="en-US"/>
              <a:t>文件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3.5.1 RDB</a:t>
            </a:r>
            <a:r>
              <a:rPr lang="zh-CN" altLang="en-US"/>
              <a:t>持久化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 b="37441"/>
          <a:stretch>
            <a:fillRect/>
          </a:stretch>
        </p:blipFill>
        <p:spPr bwMode="auto">
          <a:xfrm>
            <a:off x="2195736" y="3140968"/>
            <a:ext cx="536973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lum contrast="70000"/>
          </a:blip>
          <a:srcRect t="35724" b="19622"/>
          <a:stretch>
            <a:fillRect/>
          </a:stretch>
        </p:blipFill>
        <p:spPr bwMode="auto">
          <a:xfrm>
            <a:off x="2195736" y="3789040"/>
            <a:ext cx="524218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>
            <a:lum contrast="70000"/>
          </a:blip>
          <a:srcRect r="57301"/>
          <a:stretch>
            <a:fillRect/>
          </a:stretch>
        </p:blipFill>
        <p:spPr bwMode="auto">
          <a:xfrm>
            <a:off x="1331640" y="4581128"/>
            <a:ext cx="51845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>
            <a:lum contrast="70000"/>
          </a:blip>
          <a:srcRect/>
          <a:stretch>
            <a:fillRect/>
          </a:stretch>
        </p:blipFill>
        <p:spPr bwMode="auto">
          <a:xfrm>
            <a:off x="1547663" y="5805264"/>
            <a:ext cx="5858174" cy="10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-99392"/>
            <a:ext cx="8676456" cy="6408712"/>
          </a:xfrm>
        </p:spPr>
        <p:txBody>
          <a:bodyPr/>
          <a:lstStyle/>
          <a:p>
            <a:pPr lvl="2">
              <a:buNone/>
            </a:pPr>
            <a:r>
              <a:rPr lang="en-US" altLang="zh-CN"/>
              <a:t>2</a:t>
            </a:r>
            <a:r>
              <a:rPr lang="zh-CN" altLang="en-US"/>
              <a:t>、进入</a:t>
            </a:r>
            <a:r>
              <a:rPr lang="en-US" altLang="zh-CN"/>
              <a:t>/usr/local/redis</a:t>
            </a:r>
            <a:r>
              <a:rPr lang="zh-CN" altLang="en-US"/>
              <a:t>目录，开启</a:t>
            </a:r>
            <a:r>
              <a:rPr lang="en-US" altLang="zh-CN"/>
              <a:t>redis</a:t>
            </a:r>
            <a:r>
              <a:rPr lang="zh-CN" altLang="en-US"/>
              <a:t>服务端</a:t>
            </a:r>
            <a:endParaRPr lang="en-US" altLang="zh-CN"/>
          </a:p>
          <a:p>
            <a:pPr lvl="2">
              <a:buNone/>
            </a:pPr>
            <a:r>
              <a:rPr lang="en-US" altLang="zh-CN"/>
              <a:t>./src/redis-server redis.conf</a:t>
            </a:r>
          </a:p>
          <a:p>
            <a:pPr lvl="2">
              <a:buNone/>
            </a:pPr>
            <a:r>
              <a:rPr lang="zh-CN" altLang="en-US"/>
              <a:t>客户端连接至服务器，并写入键值</a:t>
            </a:r>
            <a:r>
              <a:rPr lang="en-US" altLang="zh-CN"/>
              <a:t>site</a:t>
            </a:r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r>
              <a:rPr lang="zh-CN" altLang="en-US"/>
              <a:t>问：此时服务器会有</a:t>
            </a:r>
            <a:r>
              <a:rPr lang="en-US" altLang="zh-CN"/>
              <a:t>RDB</a:t>
            </a:r>
            <a:r>
              <a:rPr lang="zh-CN" altLang="en-US"/>
              <a:t>导出吗？</a:t>
            </a: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r>
              <a:rPr lang="zh-CN" altLang="en-US"/>
              <a:t>没有，为什么？</a:t>
            </a:r>
            <a:endParaRPr lang="en-US" altLang="zh-CN"/>
          </a:p>
          <a:p>
            <a:pPr lvl="2">
              <a:buNone/>
            </a:pPr>
            <a:r>
              <a:rPr lang="en-US" altLang="zh-CN"/>
              <a:t>3</a:t>
            </a:r>
            <a:r>
              <a:rPr lang="zh-CN" altLang="en-US"/>
              <a:t>、为了让服务器端产生</a:t>
            </a:r>
            <a:r>
              <a:rPr lang="en-US" altLang="zh-CN"/>
              <a:t>RDB</a:t>
            </a:r>
            <a:r>
              <a:rPr lang="zh-CN" altLang="en-US"/>
              <a:t>文件，可以通过</a:t>
            </a:r>
            <a:r>
              <a:rPr lang="en-US" altLang="zh-CN"/>
              <a:t>redis-benchmark</a:t>
            </a:r>
            <a:r>
              <a:rPr lang="zh-CN" altLang="en-US"/>
              <a:t>程序，短时间内进行</a:t>
            </a:r>
            <a:r>
              <a:rPr lang="en-US" altLang="zh-CN"/>
              <a:t>10000</a:t>
            </a:r>
            <a:r>
              <a:rPr lang="zh-CN" altLang="en-US"/>
              <a:t>次修改，达到</a:t>
            </a:r>
            <a:r>
              <a:rPr lang="en-US" altLang="zh-CN"/>
              <a:t>RDB</a:t>
            </a:r>
            <a:r>
              <a:rPr lang="zh-CN" altLang="en-US"/>
              <a:t>生成条件</a:t>
            </a:r>
            <a:endParaRPr lang="en-US" altLang="zh-CN"/>
          </a:p>
          <a:p>
            <a:pPr lvl="2">
              <a:buNone/>
            </a:pPr>
            <a:r>
              <a:rPr lang="zh-CN" altLang="en-US"/>
              <a:t>进入</a:t>
            </a:r>
            <a:r>
              <a:rPr lang="en-US" altLang="zh-CN"/>
              <a:t>/usr/local/redis</a:t>
            </a:r>
            <a:r>
              <a:rPr lang="zh-CN" altLang="en-US"/>
              <a:t>目录，执行</a:t>
            </a:r>
            <a:r>
              <a:rPr lang="en-US" altLang="zh-CN"/>
              <a:t>redis-benchmark</a:t>
            </a:r>
            <a:r>
              <a:rPr lang="zh-CN" altLang="en-US"/>
              <a:t>程序</a:t>
            </a:r>
            <a:endParaRPr lang="en-US" altLang="zh-CN"/>
          </a:p>
          <a:p>
            <a:pPr lvl="2">
              <a:buNone/>
            </a:pPr>
            <a:r>
              <a:rPr lang="en-US" altLang="zh-CN"/>
              <a:t>./src/redis-benchmark –n 10000</a:t>
            </a:r>
          </a:p>
          <a:p>
            <a:pPr lvl="2">
              <a:buNone/>
            </a:pPr>
            <a:r>
              <a:rPr lang="zh-CN" altLang="en-US"/>
              <a:t>等待一段时间后，运行结束，每秒</a:t>
            </a:r>
            <a:r>
              <a:rPr lang="en-US" altLang="zh-CN"/>
              <a:t>1799</a:t>
            </a:r>
            <a:r>
              <a:rPr lang="zh-CN" altLang="en-US"/>
              <a:t>次请求，肯定可以达到</a:t>
            </a:r>
            <a:r>
              <a:rPr lang="en-US" altLang="zh-CN"/>
              <a:t>60</a:t>
            </a:r>
            <a:r>
              <a:rPr lang="zh-CN" altLang="en-US"/>
              <a:t>秒内</a:t>
            </a:r>
            <a:r>
              <a:rPr lang="en-US" altLang="zh-CN"/>
              <a:t>3000</a:t>
            </a:r>
            <a:r>
              <a:rPr lang="zh-CN" altLang="en-US"/>
              <a:t>次修改的要求</a:t>
            </a: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 t="28794"/>
          <a:stretch>
            <a:fillRect/>
          </a:stretch>
        </p:blipFill>
        <p:spPr bwMode="auto">
          <a:xfrm>
            <a:off x="1259631" y="1124744"/>
            <a:ext cx="50885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/>
          <a:stretch>
            <a:fillRect/>
          </a:stretch>
        </p:blipFill>
        <p:spPr bwMode="auto">
          <a:xfrm>
            <a:off x="1259632" y="1988840"/>
            <a:ext cx="533238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4" cstate="print">
            <a:lum contrast="70000"/>
          </a:blip>
          <a:srcRect/>
          <a:stretch>
            <a:fillRect/>
          </a:stretch>
        </p:blipFill>
        <p:spPr bwMode="auto">
          <a:xfrm>
            <a:off x="1187624" y="5013176"/>
            <a:ext cx="399590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0"/>
            <a:ext cx="8820472" cy="6957392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zh-CN" altLang="en-US"/>
              <a:t>进入“</a:t>
            </a:r>
            <a:r>
              <a:rPr lang="en-US" altLang="zh-CN"/>
              <a:t>/var/rdb/</a:t>
            </a:r>
            <a:r>
              <a:rPr lang="zh-CN" altLang="en-US"/>
              <a:t>”目录下，观察是否产生了</a:t>
            </a:r>
            <a:r>
              <a:rPr lang="en-US" altLang="zh-CN"/>
              <a:t>RDB</a:t>
            </a:r>
            <a:r>
              <a:rPr lang="zh-CN" altLang="en-US"/>
              <a:t>文件</a:t>
            </a: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r>
              <a:rPr lang="zh-CN" altLang="en-US"/>
              <a:t>服务器已经产生了</a:t>
            </a:r>
            <a:r>
              <a:rPr lang="en-US" altLang="zh-CN"/>
              <a:t>RDB</a:t>
            </a:r>
            <a:r>
              <a:rPr lang="zh-CN" altLang="en-US"/>
              <a:t>文件</a:t>
            </a:r>
            <a:endParaRPr lang="en-US" altLang="zh-CN"/>
          </a:p>
          <a:p>
            <a:pPr lvl="2">
              <a:buNone/>
            </a:pPr>
            <a:r>
              <a:rPr lang="zh-CN" altLang="en-US"/>
              <a:t>为了做对比测试，我们再回到客户端，往服务器再写入一个新的键值</a:t>
            </a:r>
            <a:r>
              <a:rPr lang="en-US" altLang="zh-CN"/>
              <a:t>address</a:t>
            </a:r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r>
              <a:rPr lang="en-US" altLang="zh-CN"/>
              <a:t>4</a:t>
            </a:r>
            <a:r>
              <a:rPr lang="zh-CN" altLang="en-US"/>
              <a:t>、使用</a:t>
            </a:r>
            <a:r>
              <a:rPr lang="en-US" altLang="zh-CN"/>
              <a:t>pkill</a:t>
            </a:r>
            <a:r>
              <a:rPr lang="zh-CN" altLang="en-US"/>
              <a:t>命令强行关闭服务器的</a:t>
            </a:r>
            <a:r>
              <a:rPr lang="en-US" altLang="zh-CN"/>
              <a:t>redis</a:t>
            </a:r>
            <a:r>
              <a:rPr lang="zh-CN" altLang="en-US"/>
              <a:t>进程，模拟断电</a:t>
            </a: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r>
              <a:rPr lang="en-US" altLang="zh-CN"/>
              <a:t>5</a:t>
            </a:r>
            <a:r>
              <a:rPr lang="zh-CN" altLang="en-US"/>
              <a:t>、再次重启</a:t>
            </a:r>
            <a:r>
              <a:rPr lang="en-US" altLang="zh-CN"/>
              <a:t>redis</a:t>
            </a:r>
            <a:r>
              <a:rPr lang="zh-CN" altLang="en-US"/>
              <a:t>服务器</a:t>
            </a:r>
            <a:endParaRPr lang="en-US" altLang="zh-CN"/>
          </a:p>
          <a:p>
            <a:pPr lvl="2">
              <a:buNone/>
            </a:pPr>
            <a:r>
              <a:rPr lang="en-US" altLang="zh-CN"/>
              <a:t>6</a:t>
            </a:r>
            <a:r>
              <a:rPr lang="zh-CN" altLang="en-US"/>
              <a:t>、启动客户端，连上服务器，分别查询两个键值是否存在</a:t>
            </a: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r>
              <a:rPr lang="en-US" altLang="zh-CN"/>
              <a:t>Site</a:t>
            </a:r>
            <a:r>
              <a:rPr lang="zh-CN" altLang="en-US"/>
              <a:t>键值内容存在，那</a:t>
            </a:r>
            <a:r>
              <a:rPr lang="en-US" altLang="zh-CN"/>
              <a:t>address</a:t>
            </a:r>
            <a:r>
              <a:rPr lang="zh-CN" altLang="en-US"/>
              <a:t>键值是否存在？</a:t>
            </a: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r>
              <a:rPr lang="en-US" altLang="zh-CN"/>
              <a:t>                                                address</a:t>
            </a:r>
            <a:r>
              <a:rPr lang="zh-CN" altLang="en-US"/>
              <a:t>键值并不存在，为什么？</a:t>
            </a:r>
            <a:endParaRPr lang="en-US" altLang="zh-CN"/>
          </a:p>
          <a:p>
            <a:pPr lvl="2">
              <a:buNone/>
            </a:pPr>
            <a:r>
              <a:rPr lang="zh-CN" altLang="en-US"/>
              <a:t>          存</a:t>
            </a:r>
            <a:r>
              <a:rPr lang="en-US" altLang="zh-CN"/>
              <a:t>address</a:t>
            </a:r>
            <a:r>
              <a:rPr lang="zh-CN" altLang="en-US"/>
              <a:t>之前刚进行</a:t>
            </a:r>
            <a:r>
              <a:rPr lang="en-US" altLang="zh-CN"/>
              <a:t>RDB</a:t>
            </a:r>
            <a:r>
              <a:rPr lang="zh-CN" altLang="en-US"/>
              <a:t>，因此刚放</a:t>
            </a:r>
            <a:r>
              <a:rPr lang="en-US" altLang="zh-CN"/>
              <a:t>address</a:t>
            </a:r>
            <a:r>
              <a:rPr lang="zh-CN" altLang="en-US"/>
              <a:t>时没达到生成</a:t>
            </a:r>
            <a:r>
              <a:rPr lang="en-US" altLang="zh-CN"/>
              <a:t>RDB</a:t>
            </a:r>
            <a:r>
              <a:rPr lang="zh-CN" altLang="en-US"/>
              <a:t>条件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971600" y="404664"/>
            <a:ext cx="482074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 t="41667"/>
          <a:stretch>
            <a:fillRect/>
          </a:stretch>
        </p:blipFill>
        <p:spPr bwMode="auto">
          <a:xfrm>
            <a:off x="899592" y="1700808"/>
            <a:ext cx="608179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>
            <a:lum contrast="70000"/>
          </a:blip>
          <a:srcRect/>
          <a:stretch>
            <a:fillRect/>
          </a:stretch>
        </p:blipFill>
        <p:spPr bwMode="auto">
          <a:xfrm>
            <a:off x="1043608" y="2924944"/>
            <a:ext cx="538952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5" cstate="print">
            <a:lum contrast="70000"/>
          </a:blip>
          <a:srcRect/>
          <a:stretch>
            <a:fillRect/>
          </a:stretch>
        </p:blipFill>
        <p:spPr bwMode="auto">
          <a:xfrm>
            <a:off x="1187624" y="4221088"/>
            <a:ext cx="499396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6" cstate="print">
            <a:lum contrast="70000"/>
          </a:blip>
          <a:srcRect/>
          <a:stretch>
            <a:fillRect/>
          </a:stretch>
        </p:blipFill>
        <p:spPr bwMode="auto">
          <a:xfrm>
            <a:off x="1187623" y="4941168"/>
            <a:ext cx="4137005" cy="63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RDB</a:t>
            </a:r>
            <a:r>
              <a:rPr lang="zh-CN" altLang="en-US"/>
              <a:t>持久化的优点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RDB</a:t>
            </a:r>
            <a:r>
              <a:rPr lang="zh-CN" altLang="en-US"/>
              <a:t>文件是一个经过压缩的二进制文件（需要开启</a:t>
            </a:r>
            <a:r>
              <a:rPr lang="en-US" altLang="zh-CN"/>
              <a:t>rdbcompression </a:t>
            </a:r>
            <a:r>
              <a:rPr lang="zh-CN" altLang="en-US"/>
              <a:t>），文件紧凑，体积较小，非常适用于进行数据库数据备份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 </a:t>
            </a:r>
            <a:r>
              <a:rPr lang="en-US" altLang="zh-CN"/>
              <a:t>RDB</a:t>
            </a:r>
            <a:r>
              <a:rPr lang="zh-CN" altLang="en-US"/>
              <a:t>持久化适用于灾难恢复，而且恢复数据时的速度快（因为是内存快照，将快照文件直接读到内存里）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3</a:t>
            </a:r>
            <a:r>
              <a:rPr lang="zh-CN" altLang="en-US"/>
              <a:t>、并行性好，单独的进程保存</a:t>
            </a:r>
            <a:r>
              <a:rPr lang="en-US" altLang="zh-CN"/>
              <a:t>RDB</a:t>
            </a:r>
            <a:r>
              <a:rPr lang="zh-CN" altLang="en-US"/>
              <a:t>快照，保存</a:t>
            </a:r>
            <a:r>
              <a:rPr lang="en-US" altLang="zh-CN"/>
              <a:t>RDB</a:t>
            </a:r>
            <a:r>
              <a:rPr lang="zh-CN" altLang="en-US"/>
              <a:t>的过程中，其他进程继续处理其他相关的操作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3.5.1 RDB</a:t>
            </a:r>
            <a:r>
              <a:rPr lang="zh-CN" altLang="en-US"/>
              <a:t>持久化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/>
          <a:lstStyle/>
          <a:p>
            <a:r>
              <a:rPr lang="en-US" altLang="zh-CN"/>
              <a:t>RDB</a:t>
            </a:r>
            <a:r>
              <a:rPr lang="zh-CN" altLang="en-US"/>
              <a:t>的缺陷</a:t>
            </a:r>
            <a:endParaRPr lang="en-US" altLang="zh-CN"/>
          </a:p>
          <a:p>
            <a:pPr lvl="1" indent="0"/>
            <a:r>
              <a:rPr lang="en-US" altLang="zh-CN"/>
              <a:t>1</a:t>
            </a:r>
            <a:r>
              <a:rPr lang="zh-CN" altLang="en-US"/>
              <a:t>、从上一个实例可以看出，如果在两个</a:t>
            </a:r>
            <a:r>
              <a:rPr lang="en-US" altLang="zh-CN"/>
              <a:t>RDB</a:t>
            </a:r>
            <a:r>
              <a:rPr lang="zh-CN" altLang="en-US"/>
              <a:t>保存点之间发生了断电，那么将会损失两个保存点之间时间段写入的数据</a:t>
            </a:r>
            <a:endParaRPr lang="en-US" altLang="zh-CN"/>
          </a:p>
          <a:p>
            <a:pPr lvl="1" indent="0"/>
            <a:endParaRPr lang="en-US" altLang="zh-CN"/>
          </a:p>
          <a:p>
            <a:pPr lvl="1" indent="0"/>
            <a:endParaRPr lang="en-US" altLang="zh-CN"/>
          </a:p>
          <a:p>
            <a:pPr lvl="1" indent="0"/>
            <a:endParaRPr lang="en-US" altLang="zh-CN"/>
          </a:p>
          <a:p>
            <a:pPr lvl="1" indent="0"/>
            <a:endParaRPr lang="en-US" altLang="zh-CN"/>
          </a:p>
          <a:p>
            <a:pPr lvl="1"/>
            <a:endParaRPr lang="en-US" altLang="zh-CN"/>
          </a:p>
          <a:p>
            <a:pPr lvl="2"/>
            <a:r>
              <a:rPr lang="zh-CN" altLang="en-US"/>
              <a:t>在大数据时代，几分钟的数据丢失在商业中很有可能是巨大的经济损失</a:t>
            </a:r>
            <a:endParaRPr lang="en-US" altLang="zh-CN"/>
          </a:p>
          <a:p>
            <a:pPr lvl="2"/>
            <a:r>
              <a:rPr lang="zh-CN" altLang="en-US"/>
              <a:t>适用于对数据完整性和一致性不太高的应用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3.5.1 RDB</a:t>
            </a:r>
            <a:r>
              <a:rPr lang="zh-CN" altLang="en-US"/>
              <a:t>持久化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59632" y="3356992"/>
            <a:ext cx="5400600" cy="1881500"/>
            <a:chOff x="899592" y="1988840"/>
            <a:chExt cx="5400600" cy="1881500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971600" y="3068960"/>
              <a:ext cx="5328592" cy="0"/>
            </a:xfrm>
            <a:prstGeom prst="straightConnector1">
              <a:avLst/>
            </a:prstGeom>
            <a:ln w="25400" cmpd="sng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763688" y="2636912"/>
              <a:ext cx="0" cy="7920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347864" y="2636912"/>
              <a:ext cx="0" cy="7920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99592" y="3501008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RDB</a:t>
              </a:r>
              <a:r>
                <a:rPr lang="zh-CN" altLang="en-US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保存点</a:t>
              </a:r>
              <a:r>
                <a:rPr lang="en-US" altLang="zh-CN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A</a:t>
              </a:r>
              <a:endParaRPr lang="zh-CN" altLang="en-US">
                <a:latin typeface="Times New Roman" pitchFamily="18" charset="0"/>
                <a:ea typeface="华文中宋" pitchFamily="2" charset="-122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55776" y="350100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RDB</a:t>
              </a:r>
              <a:r>
                <a:rPr lang="zh-CN" altLang="en-US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保存点</a:t>
              </a:r>
              <a:r>
                <a:rPr lang="en-US" altLang="zh-CN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B</a:t>
              </a:r>
              <a:endParaRPr lang="zh-CN" altLang="en-US">
                <a:latin typeface="Times New Roman" pitchFamily="18" charset="0"/>
                <a:ea typeface="华文中宋" pitchFamily="2" charset="-122"/>
                <a:cs typeface="Times New Roman" pitchFamily="18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004048" y="2636912"/>
              <a:ext cx="0" cy="7920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11960" y="350100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RDB</a:t>
              </a:r>
              <a:r>
                <a:rPr lang="zh-CN" altLang="en-US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保存点</a:t>
              </a:r>
              <a:r>
                <a:rPr lang="en-US" altLang="zh-CN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C</a:t>
              </a:r>
              <a:endParaRPr lang="zh-CN" altLang="en-US">
                <a:latin typeface="Times New Roman" pitchFamily="18" charset="0"/>
                <a:ea typeface="华文中宋" pitchFamily="2" charset="-122"/>
                <a:cs typeface="Times New Roman" pitchFamily="18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4139952" y="2348880"/>
              <a:ext cx="288032" cy="57606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95936" y="198884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发生断电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RDB</a:t>
            </a:r>
            <a:r>
              <a:rPr lang="zh-CN" altLang="en-US"/>
              <a:t>持久化的缺陷</a:t>
            </a:r>
            <a:endParaRPr lang="en-US" altLang="zh-CN"/>
          </a:p>
          <a:p>
            <a:pPr lvl="1"/>
            <a:r>
              <a:rPr lang="en-US" altLang="zh-CN"/>
              <a:t>	2</a:t>
            </a:r>
            <a:r>
              <a:rPr lang="zh-CN" altLang="en-US"/>
              <a:t>、当数据量非常庞大时，在生成和保存</a:t>
            </a:r>
            <a:r>
              <a:rPr lang="en-US" altLang="zh-CN"/>
              <a:t>RDB</a:t>
            </a:r>
            <a:r>
              <a:rPr lang="zh-CN" altLang="en-US"/>
              <a:t>文件的时候，操作比较耗时，将会占用太多</a:t>
            </a:r>
            <a:r>
              <a:rPr lang="en-US" altLang="zh-CN"/>
              <a:t>CPU</a:t>
            </a:r>
            <a:r>
              <a:rPr lang="zh-CN" altLang="en-US"/>
              <a:t>时间，从而影响服务器的性能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    3</a:t>
            </a:r>
            <a:r>
              <a:rPr lang="zh-CN" altLang="en-US"/>
              <a:t>、</a:t>
            </a:r>
            <a:r>
              <a:rPr lang="en-US" altLang="zh-CN"/>
              <a:t>RDB</a:t>
            </a:r>
            <a:r>
              <a:rPr lang="zh-CN" altLang="en-US"/>
              <a:t>文件存在兼容性问题，老版本的</a:t>
            </a:r>
            <a:r>
              <a:rPr lang="en-US" altLang="zh-CN"/>
              <a:t>Redis</a:t>
            </a:r>
            <a:r>
              <a:rPr lang="zh-CN" altLang="en-US"/>
              <a:t>不支持新版本的</a:t>
            </a:r>
            <a:r>
              <a:rPr lang="en-US" altLang="zh-CN"/>
              <a:t>RDB</a:t>
            </a:r>
            <a:r>
              <a:rPr lang="zh-CN" altLang="en-US"/>
              <a:t>文件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3.5.1 RDB</a:t>
            </a:r>
            <a:r>
              <a:rPr lang="zh-CN" altLang="en-US"/>
              <a:t>持久化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消息订阅发布模式</a:t>
            </a:r>
            <a:endParaRPr lang="en-US" altLang="zh-CN"/>
          </a:p>
          <a:p>
            <a:pPr lvl="1" indent="0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/>
              <a:t> 主题就是一条消息内容</a:t>
            </a:r>
            <a:endParaRPr lang="en-US" altLang="zh-CN"/>
          </a:p>
          <a:p>
            <a:pPr marL="895350" lvl="1" indent="-265113" defTabSz="804863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/>
              <a:t>发布者与订阅者具有一对多的关系，它们之间存在依赖性，订阅者必须订阅主题后才能接收到发布者发布的消息</a:t>
            </a:r>
            <a:r>
              <a:rPr lang="en-US" altLang="zh-CN" baseline="30000"/>
              <a:t>2</a:t>
            </a:r>
          </a:p>
          <a:p>
            <a:pPr marL="895350" lvl="1" indent="-265113" defTabSz="804863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/>
              <a:t>例：网游服务器管理者发布消息，比如过多久要维护，大家做好准备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3.4.2 Redis</a:t>
            </a:r>
            <a:r>
              <a:rPr lang="zh-CN" altLang="en-US"/>
              <a:t>消息订阅功能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064543"/>
            <a:ext cx="6984776" cy="238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RDB</a:t>
            </a:r>
            <a:r>
              <a:rPr lang="zh-CN" altLang="en-US"/>
              <a:t>适用场景</a:t>
            </a:r>
            <a:endParaRPr lang="en-US" altLang="zh-CN"/>
          </a:p>
          <a:p>
            <a:pPr lvl="1">
              <a:buFont typeface="Wingdings" pitchFamily="2" charset="2"/>
              <a:buChar char="ü"/>
            </a:pPr>
            <a:r>
              <a:rPr lang="zh-CN" altLang="en-US"/>
              <a:t>如果可以接受十几分钟或更多的数据丢失，选择</a:t>
            </a:r>
            <a:r>
              <a:rPr lang="en-US" altLang="zh-CN"/>
              <a:t>RDB</a:t>
            </a:r>
            <a:r>
              <a:rPr lang="zh-CN" altLang="en-US"/>
              <a:t>对</a:t>
            </a:r>
            <a:r>
              <a:rPr lang="en-US" altLang="zh-CN"/>
              <a:t>Redis</a:t>
            </a:r>
            <a:r>
              <a:rPr lang="zh-CN" altLang="en-US"/>
              <a:t>的性能更加有利</a:t>
            </a:r>
            <a:endParaRPr lang="en-US" altLang="zh-CN"/>
          </a:p>
          <a:p>
            <a:pPr lvl="1">
              <a:buFont typeface="Wingdings" pitchFamily="2" charset="2"/>
              <a:buChar char="ü"/>
            </a:pPr>
            <a:r>
              <a:rPr lang="zh-CN" altLang="en-US"/>
              <a:t>由于</a:t>
            </a:r>
            <a:r>
              <a:rPr lang="en-US" altLang="zh-CN"/>
              <a:t>RDB</a:t>
            </a:r>
            <a:r>
              <a:rPr lang="zh-CN" altLang="en-US"/>
              <a:t>文件小</a:t>
            </a:r>
            <a:r>
              <a:rPr lang="en-US" altLang="zh-CN"/>
              <a:t>(</a:t>
            </a:r>
            <a:r>
              <a:rPr lang="zh-CN" altLang="en-US"/>
              <a:t>如果开启了压缩功能</a:t>
            </a:r>
            <a:r>
              <a:rPr lang="en-US" altLang="zh-CN"/>
              <a:t>)</a:t>
            </a:r>
            <a:r>
              <a:rPr lang="zh-CN" altLang="en-US"/>
              <a:t>、恢复快，因此灾难恢复（有快速恢复要求的）常用</a:t>
            </a:r>
            <a:r>
              <a:rPr lang="en-US" altLang="zh-CN"/>
              <a:t>RDB</a:t>
            </a:r>
            <a:r>
              <a:rPr lang="zh-CN" altLang="en-US"/>
              <a:t>文件；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针对</a:t>
            </a:r>
            <a:r>
              <a:rPr lang="en-US" altLang="zh-CN"/>
              <a:t>RDB</a:t>
            </a:r>
            <a:r>
              <a:rPr lang="zh-CN" altLang="en-US"/>
              <a:t>方式的劣势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3.5.1 RDB</a:t>
            </a:r>
            <a:r>
              <a:rPr lang="zh-CN" altLang="en-US"/>
              <a:t>持久化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en-US" altLang="zh-CN">
                <a:solidFill>
                  <a:srgbClr val="C00000"/>
                </a:solidFill>
              </a:rPr>
              <a:t>Redis</a:t>
            </a:r>
            <a:r>
              <a:rPr lang="zh-CN" altLang="en-US">
                <a:solidFill>
                  <a:srgbClr val="C00000"/>
                </a:solidFill>
              </a:rPr>
              <a:t>持久化</a:t>
            </a:r>
            <a:endParaRPr lang="en-US" altLang="zh-CN">
              <a:solidFill>
                <a:srgbClr val="C00000"/>
              </a:solidFill>
            </a:endParaRPr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zh-CN" altLang="en-US"/>
              <a:t>什么是持久化</a:t>
            </a:r>
            <a:endParaRPr lang="en-US" altLang="zh-CN"/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en-US" altLang="zh-CN"/>
              <a:t>Redis</a:t>
            </a:r>
            <a:r>
              <a:rPr lang="zh-CN" altLang="en-US"/>
              <a:t>持久化的两种方式</a:t>
            </a:r>
            <a:endParaRPr lang="en-US" altLang="zh-CN"/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en-US" altLang="zh-CN"/>
              <a:t>RDB</a:t>
            </a:r>
            <a:r>
              <a:rPr lang="zh-CN" altLang="en-US"/>
              <a:t>持久化</a:t>
            </a:r>
            <a:endParaRPr lang="en-US" altLang="zh-CN"/>
          </a:p>
          <a:p>
            <a:pPr marL="886968" lvl="3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ü"/>
            </a:pPr>
            <a:r>
              <a:rPr lang="en-US" altLang="zh-CN"/>
              <a:t>RDB</a:t>
            </a:r>
            <a:r>
              <a:rPr lang="zh-CN" altLang="en-US"/>
              <a:t>是什么</a:t>
            </a:r>
            <a:endParaRPr lang="en-US" altLang="zh-CN"/>
          </a:p>
          <a:p>
            <a:pPr marL="886968" lvl="3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ü"/>
            </a:pPr>
            <a:r>
              <a:rPr lang="zh-CN" altLang="en-US"/>
              <a:t>快照的过程</a:t>
            </a:r>
            <a:endParaRPr lang="en-US" altLang="zh-CN"/>
          </a:p>
          <a:p>
            <a:pPr marL="886968" lvl="3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ü"/>
            </a:pPr>
            <a:r>
              <a:rPr lang="en-US" altLang="zh-CN"/>
              <a:t>RDB</a:t>
            </a:r>
            <a:r>
              <a:rPr lang="zh-CN" altLang="en-US"/>
              <a:t>配置项</a:t>
            </a:r>
            <a:endParaRPr lang="en-US" altLang="zh-CN"/>
          </a:p>
          <a:p>
            <a:pPr marL="886968" lvl="3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ü"/>
            </a:pPr>
            <a:r>
              <a:rPr lang="zh-CN" altLang="en-US"/>
              <a:t>通过实例理解</a:t>
            </a:r>
            <a:r>
              <a:rPr lang="en-US" altLang="zh-CN"/>
              <a:t>RDB</a:t>
            </a:r>
            <a:r>
              <a:rPr lang="zh-CN" altLang="en-US"/>
              <a:t>过程</a:t>
            </a:r>
            <a:endParaRPr lang="en-US" altLang="zh-CN"/>
          </a:p>
          <a:p>
            <a:pPr marL="886968" lvl="3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ü"/>
            </a:pPr>
            <a:r>
              <a:rPr lang="en-US" altLang="zh-CN"/>
              <a:t>RDB</a:t>
            </a:r>
            <a:r>
              <a:rPr lang="zh-CN" altLang="en-US"/>
              <a:t>的优缺点</a:t>
            </a:r>
            <a:endParaRPr lang="en-US" altLang="zh-CN"/>
          </a:p>
          <a:p>
            <a:pPr marL="886968" lvl="3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ü"/>
            </a:pPr>
            <a:r>
              <a:rPr lang="en-US" altLang="zh-CN"/>
              <a:t>RDB</a:t>
            </a:r>
            <a:r>
              <a:rPr lang="zh-CN" altLang="en-US"/>
              <a:t>适用场景</a:t>
            </a:r>
            <a:endParaRPr lang="en-US" altLang="zh-CN"/>
          </a:p>
          <a:p>
            <a:pPr marL="886968" lvl="3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>
              <a:solidFill>
                <a:srgbClr val="C00000"/>
              </a:solidFill>
            </a:endParaRPr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44016"/>
          </a:xfrm>
        </p:spPr>
        <p:txBody>
          <a:bodyPr/>
          <a:lstStyle/>
          <a:p>
            <a:r>
              <a:rPr lang="en-US" altLang="zh-CN"/>
              <a:t>PUBLISH</a:t>
            </a:r>
            <a:r>
              <a:rPr lang="zh-CN" altLang="en-US"/>
              <a:t>命令</a:t>
            </a:r>
            <a:endParaRPr lang="en-US" altLang="zh-CN"/>
          </a:p>
          <a:p>
            <a:pPr lvl="1" indent="0"/>
            <a:r>
              <a:rPr lang="en-US" altLang="zh-CN"/>
              <a:t>PUBLISH channel message </a:t>
            </a:r>
          </a:p>
          <a:p>
            <a:pPr lvl="1" indent="0"/>
            <a:r>
              <a:rPr lang="zh-CN" altLang="en-US"/>
              <a:t>消息发布者将消息发送给指定的频道，返回一个整数，表示接收到这条消息的客户端的数量</a:t>
            </a:r>
            <a:endParaRPr lang="en-US" altLang="zh-CN"/>
          </a:p>
          <a:p>
            <a:pPr indent="-457200"/>
            <a:r>
              <a:rPr lang="en-US" altLang="zh-CN"/>
              <a:t>SUBSCRIBE</a:t>
            </a:r>
            <a:r>
              <a:rPr lang="zh-CN" altLang="en-US"/>
              <a:t>命令</a:t>
            </a:r>
            <a:endParaRPr lang="en-US" altLang="zh-CN"/>
          </a:p>
          <a:p>
            <a:pPr lvl="1" indent="-457200"/>
            <a:r>
              <a:rPr lang="en-US" altLang="zh-CN"/>
              <a:t>	SUBSCRIBE channel [channel …]</a:t>
            </a:r>
          </a:p>
          <a:p>
            <a:pPr lvl="1" indent="-457200"/>
            <a:r>
              <a:rPr lang="en-US" altLang="zh-CN"/>
              <a:t>	</a:t>
            </a:r>
            <a:r>
              <a:rPr lang="zh-CN" altLang="en-US"/>
              <a:t>客户端订阅指定的消息频道</a:t>
            </a:r>
            <a:r>
              <a:rPr lang="en-US" altLang="zh-CN"/>
              <a:t>channel </a:t>
            </a:r>
          </a:p>
          <a:p>
            <a:pPr indent="-457200"/>
            <a:r>
              <a:rPr lang="en-US" altLang="zh-CN" cap="all"/>
              <a:t>unsubscribe</a:t>
            </a:r>
            <a:r>
              <a:rPr lang="zh-CN" altLang="en-US"/>
              <a:t>命令</a:t>
            </a:r>
            <a:endParaRPr lang="en-US" altLang="zh-CN"/>
          </a:p>
          <a:p>
            <a:pPr marL="628650" lvl="1" indent="0"/>
            <a:r>
              <a:rPr lang="en-US" altLang="zh-CN" cap="all"/>
              <a:t>Unsubscribe </a:t>
            </a:r>
            <a:r>
              <a:rPr lang="en-US" altLang="zh-CN"/>
              <a:t>channel [channel …]</a:t>
            </a:r>
          </a:p>
          <a:p>
            <a:pPr marL="628650" lvl="1" indent="0"/>
            <a:r>
              <a:rPr lang="zh-CN" altLang="en-US" cap="all"/>
              <a:t>取消订阅指定的频道</a:t>
            </a:r>
            <a:endParaRPr lang="en-US" altLang="zh-CN" cap="all"/>
          </a:p>
          <a:p>
            <a:pPr lvl="1" indent="-457200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3.4.2 Redis</a:t>
            </a:r>
            <a:r>
              <a:rPr lang="zh-CN" altLang="en-US"/>
              <a:t>消息订阅功能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0"/>
            <a:ext cx="8820472" cy="6007291"/>
          </a:xfrm>
        </p:spPr>
        <p:txBody>
          <a:bodyPr/>
          <a:lstStyle/>
          <a:p>
            <a:pPr lvl="3" indent="0">
              <a:buNone/>
              <a:tabLst>
                <a:tab pos="1079500" algn="l"/>
              </a:tabLst>
            </a:pPr>
            <a:r>
              <a:rPr lang="zh-CN" altLang="en-US">
                <a:solidFill>
                  <a:srgbClr val="C00000"/>
                </a:solidFill>
              </a:rPr>
              <a:t>例：开启两个终端，终端</a:t>
            </a:r>
            <a:r>
              <a:rPr lang="en-US" altLang="zh-CN">
                <a:solidFill>
                  <a:srgbClr val="C00000"/>
                </a:solidFill>
              </a:rPr>
              <a:t>1</a:t>
            </a:r>
            <a:r>
              <a:rPr lang="zh-CN" altLang="en-US">
                <a:solidFill>
                  <a:srgbClr val="C00000"/>
                </a:solidFill>
              </a:rPr>
              <a:t>发布频道</a:t>
            </a:r>
            <a:r>
              <a:rPr lang="en-US" altLang="zh-CN">
                <a:solidFill>
                  <a:srgbClr val="C00000"/>
                </a:solidFill>
              </a:rPr>
              <a:t>news</a:t>
            </a:r>
            <a:r>
              <a:rPr lang="zh-CN" altLang="en-US">
                <a:solidFill>
                  <a:srgbClr val="C00000"/>
                </a:solidFill>
              </a:rPr>
              <a:t>，并在频道里发布消息，终端</a:t>
            </a:r>
            <a:r>
              <a:rPr lang="en-US" altLang="zh-CN">
                <a:solidFill>
                  <a:srgbClr val="C00000"/>
                </a:solidFill>
              </a:rPr>
              <a:t>2</a:t>
            </a:r>
            <a:r>
              <a:rPr lang="zh-CN" altLang="en-US">
                <a:solidFill>
                  <a:srgbClr val="C00000"/>
                </a:solidFill>
              </a:rPr>
              <a:t>收听频道</a:t>
            </a:r>
            <a:r>
              <a:rPr lang="en-US" altLang="zh-CN">
                <a:solidFill>
                  <a:srgbClr val="C00000"/>
                </a:solidFill>
              </a:rPr>
              <a:t>news</a:t>
            </a:r>
            <a:r>
              <a:rPr lang="zh-CN" altLang="en-US">
                <a:solidFill>
                  <a:srgbClr val="C00000"/>
                </a:solidFill>
              </a:rPr>
              <a:t>的消息</a:t>
            </a:r>
            <a:endParaRPr lang="en-US" altLang="zh-CN">
              <a:solidFill>
                <a:srgbClr val="C00000"/>
              </a:solidFill>
            </a:endParaRPr>
          </a:p>
          <a:p>
            <a:pPr lvl="3" indent="0">
              <a:buNone/>
              <a:tabLst>
                <a:tab pos="1079500" algn="l"/>
              </a:tabLst>
            </a:pPr>
            <a:r>
              <a:rPr lang="en-US" altLang="zh-CN"/>
              <a:t>1</a:t>
            </a:r>
            <a:r>
              <a:rPr lang="zh-CN" altLang="en-US"/>
              <a:t>、终端</a:t>
            </a:r>
            <a:r>
              <a:rPr lang="en-US" altLang="zh-CN"/>
              <a:t>1</a:t>
            </a:r>
            <a:r>
              <a:rPr lang="zh-CN" altLang="en-US"/>
              <a:t>将“</a:t>
            </a:r>
            <a:r>
              <a:rPr lang="en-US" altLang="zh-CN"/>
              <a:t>today is sunshine</a:t>
            </a:r>
            <a:r>
              <a:rPr lang="zh-CN" altLang="en-US"/>
              <a:t>”发布到频道</a:t>
            </a:r>
            <a:r>
              <a:rPr lang="en-US" altLang="zh-CN"/>
              <a:t>news</a:t>
            </a:r>
          </a:p>
          <a:p>
            <a:pPr lvl="3" indent="0">
              <a:buNone/>
              <a:tabLst>
                <a:tab pos="1079500" algn="l"/>
              </a:tabLst>
            </a:pPr>
            <a:endParaRPr lang="en-US" altLang="zh-CN"/>
          </a:p>
          <a:p>
            <a:pPr lvl="3" indent="0">
              <a:buNone/>
              <a:tabLst>
                <a:tab pos="1079500" algn="l"/>
              </a:tabLst>
            </a:pPr>
            <a:endParaRPr lang="en-US" altLang="zh-CN"/>
          </a:p>
          <a:p>
            <a:pPr lvl="3" indent="0">
              <a:buNone/>
              <a:tabLst>
                <a:tab pos="1079500" algn="l"/>
              </a:tabLst>
            </a:pPr>
            <a:r>
              <a:rPr lang="en-US" altLang="zh-CN"/>
              <a:t>2</a:t>
            </a:r>
            <a:r>
              <a:rPr lang="zh-CN" altLang="en-US"/>
              <a:t>、开启另一个终端，订阅</a:t>
            </a:r>
            <a:r>
              <a:rPr lang="en-US" altLang="zh-CN"/>
              <a:t>news</a:t>
            </a:r>
            <a:r>
              <a:rPr lang="zh-CN" altLang="en-US"/>
              <a:t>频道，可以看到执行</a:t>
            </a:r>
            <a:r>
              <a:rPr lang="en-US" altLang="zh-CN"/>
              <a:t>subscribe</a:t>
            </a:r>
            <a:r>
              <a:rPr lang="zh-CN" altLang="en-US"/>
              <a:t>后一直处于等待接收消息的状态</a:t>
            </a:r>
            <a:endParaRPr lang="en-US" altLang="zh-CN"/>
          </a:p>
          <a:p>
            <a:pPr lvl="3" indent="0">
              <a:buNone/>
              <a:tabLst>
                <a:tab pos="1079500" algn="l"/>
              </a:tabLst>
            </a:pPr>
            <a:endParaRPr lang="en-US" altLang="zh-CN"/>
          </a:p>
          <a:p>
            <a:pPr lvl="3" indent="0">
              <a:buNone/>
              <a:tabLst>
                <a:tab pos="1079500" algn="l"/>
              </a:tabLst>
            </a:pPr>
            <a:endParaRPr lang="en-US" altLang="zh-CN"/>
          </a:p>
          <a:p>
            <a:pPr lvl="3" indent="0">
              <a:buNone/>
              <a:tabLst>
                <a:tab pos="1079500" algn="l"/>
              </a:tabLst>
            </a:pPr>
            <a:endParaRPr lang="en-US" altLang="zh-CN"/>
          </a:p>
          <a:p>
            <a:pPr lvl="3" indent="0">
              <a:buNone/>
              <a:tabLst>
                <a:tab pos="1079500" algn="l"/>
              </a:tabLst>
            </a:pPr>
            <a:r>
              <a:rPr lang="zh-CN" altLang="en-US"/>
              <a:t>为什么没有得到“</a:t>
            </a:r>
            <a:r>
              <a:rPr lang="en-US" altLang="zh-CN"/>
              <a:t>today is sunshine</a:t>
            </a:r>
            <a:r>
              <a:rPr lang="zh-CN" altLang="en-US"/>
              <a:t>”？</a:t>
            </a:r>
            <a:endParaRPr lang="en-US" altLang="zh-CN"/>
          </a:p>
          <a:p>
            <a:pPr lvl="3" indent="0">
              <a:buNone/>
              <a:tabLst>
                <a:tab pos="1079500" algn="l"/>
              </a:tabLst>
            </a:pPr>
            <a:r>
              <a:rPr lang="zh-CN" altLang="en-US"/>
              <a:t>因为“</a:t>
            </a:r>
            <a:r>
              <a:rPr lang="en-US" altLang="zh-CN"/>
              <a:t>today is sunshine</a:t>
            </a:r>
            <a:r>
              <a:rPr lang="zh-CN" altLang="en-US"/>
              <a:t>”在订阅前发送的</a:t>
            </a:r>
            <a:endParaRPr lang="en-US" altLang="zh-CN"/>
          </a:p>
          <a:p>
            <a:pPr lvl="3" indent="0">
              <a:buNone/>
              <a:tabLst>
                <a:tab pos="1079500" algn="l"/>
              </a:tabLst>
            </a:pPr>
            <a:r>
              <a:rPr lang="en-US" altLang="zh-CN"/>
              <a:t>3</a:t>
            </a:r>
            <a:r>
              <a:rPr lang="zh-CN" altLang="en-US"/>
              <a:t>、在终端</a:t>
            </a:r>
            <a:r>
              <a:rPr lang="en-US" altLang="zh-CN"/>
              <a:t>1</a:t>
            </a:r>
            <a:r>
              <a:rPr lang="zh-CN" altLang="en-US"/>
              <a:t>在发布“</a:t>
            </a:r>
            <a:r>
              <a:rPr lang="en-US" altLang="zh-CN"/>
              <a:t>still sunshine</a:t>
            </a:r>
            <a:r>
              <a:rPr lang="zh-CN" altLang="en-US"/>
              <a:t>”，发现返回值为</a:t>
            </a:r>
            <a:r>
              <a:rPr lang="en-US" altLang="zh-CN"/>
              <a:t>1</a:t>
            </a:r>
            <a:r>
              <a:rPr lang="zh-CN" altLang="en-US"/>
              <a:t>，说明有一个用户接收了这个消息</a:t>
            </a:r>
            <a:endParaRPr lang="en-US" altLang="zh-CN"/>
          </a:p>
          <a:p>
            <a:pPr lvl="3" indent="0">
              <a:buNone/>
              <a:tabLst>
                <a:tab pos="1079500" algn="l"/>
              </a:tabLst>
            </a:pPr>
            <a:endParaRPr lang="en-US" altLang="zh-CN"/>
          </a:p>
          <a:p>
            <a:pPr lvl="3" indent="0">
              <a:buNone/>
              <a:tabLst>
                <a:tab pos="1079500" algn="l"/>
              </a:tabLst>
            </a:pPr>
            <a:endParaRPr lang="en-US" altLang="zh-CN"/>
          </a:p>
          <a:p>
            <a:pPr lvl="3" indent="0">
              <a:buNone/>
              <a:tabLst>
                <a:tab pos="1079500" algn="l"/>
              </a:tabLst>
            </a:pPr>
            <a:r>
              <a:rPr lang="en-US" altLang="zh-CN"/>
              <a:t>4</a:t>
            </a:r>
            <a:r>
              <a:rPr lang="zh-CN" altLang="en-US"/>
              <a:t>、观察终端</a:t>
            </a:r>
            <a:r>
              <a:rPr lang="en-US" altLang="zh-CN"/>
              <a:t>2</a:t>
            </a:r>
            <a:r>
              <a:rPr lang="zh-CN" altLang="en-US"/>
              <a:t>，成功接收到频道</a:t>
            </a:r>
            <a:r>
              <a:rPr lang="en-US" altLang="zh-CN"/>
              <a:t>news</a:t>
            </a:r>
            <a:r>
              <a:rPr lang="zh-CN" altLang="en-US"/>
              <a:t>的“</a:t>
            </a:r>
            <a:r>
              <a:rPr lang="en-US" altLang="zh-CN"/>
              <a:t>still sunshine</a:t>
            </a:r>
            <a:r>
              <a:rPr lang="zh-CN" altLang="en-US"/>
              <a:t>”</a:t>
            </a:r>
            <a:endParaRPr lang="en-US" altLang="zh-CN"/>
          </a:p>
          <a:p>
            <a:pPr lvl="3" indent="0">
              <a:buNone/>
              <a:tabLst>
                <a:tab pos="1079500" algn="l"/>
              </a:tabLst>
            </a:pPr>
            <a:endParaRPr lang="en-US" altLang="zh-CN"/>
          </a:p>
          <a:p>
            <a:pPr lvl="3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467544" y="836712"/>
            <a:ext cx="677418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/>
          <a:stretch>
            <a:fillRect/>
          </a:stretch>
        </p:blipFill>
        <p:spPr bwMode="auto">
          <a:xfrm>
            <a:off x="1475656" y="1916832"/>
            <a:ext cx="515548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lum contrast="70000"/>
          </a:blip>
          <a:srcRect/>
          <a:stretch>
            <a:fillRect/>
          </a:stretch>
        </p:blipFill>
        <p:spPr bwMode="auto">
          <a:xfrm>
            <a:off x="755576" y="4221088"/>
            <a:ext cx="632494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lum contrast="70000"/>
          </a:blip>
          <a:srcRect/>
          <a:stretch>
            <a:fillRect/>
          </a:stretch>
        </p:blipFill>
        <p:spPr bwMode="auto">
          <a:xfrm>
            <a:off x="1378321" y="5229200"/>
            <a:ext cx="5459288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236296" y="105273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华文中宋" pitchFamily="2" charset="-122"/>
                <a:ea typeface="华文中宋" pitchFamily="2" charset="-122"/>
              </a:rPr>
              <a:t>终端</a:t>
            </a:r>
            <a:r>
              <a:rPr lang="en-US" altLang="zh-CN" sz="1600">
                <a:latin typeface="华文中宋" pitchFamily="2" charset="-122"/>
                <a:ea typeface="华文中宋" pitchFamily="2" charset="-122"/>
              </a:rPr>
              <a:t>1</a:t>
            </a:r>
            <a:endParaRPr lang="zh-CN" altLang="en-US" sz="16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249289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华文中宋" pitchFamily="2" charset="-122"/>
                <a:ea typeface="华文中宋" pitchFamily="2" charset="-122"/>
              </a:rPr>
              <a:t>终端</a:t>
            </a:r>
            <a:r>
              <a:rPr lang="en-US" altLang="zh-CN" sz="1600">
                <a:latin typeface="华文中宋" pitchFamily="2" charset="-122"/>
                <a:ea typeface="华文中宋" pitchFamily="2" charset="-122"/>
              </a:rPr>
              <a:t>2</a:t>
            </a:r>
            <a:endParaRPr lang="zh-CN" altLang="en-US" sz="16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2280" y="436510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华文中宋" pitchFamily="2" charset="-122"/>
                <a:ea typeface="华文中宋" pitchFamily="2" charset="-122"/>
              </a:rPr>
              <a:t>终端</a:t>
            </a:r>
            <a:r>
              <a:rPr lang="en-US" altLang="zh-CN" sz="1600">
                <a:latin typeface="华文中宋" pitchFamily="2" charset="-122"/>
                <a:ea typeface="华文中宋" pitchFamily="2" charset="-122"/>
              </a:rPr>
              <a:t>1</a:t>
            </a:r>
            <a:endParaRPr lang="zh-CN" altLang="en-US" sz="16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2672" y="574164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华文中宋" pitchFamily="2" charset="-122"/>
                <a:ea typeface="华文中宋" pitchFamily="2" charset="-122"/>
              </a:rPr>
              <a:t>终端</a:t>
            </a:r>
            <a:r>
              <a:rPr lang="en-US" altLang="zh-CN" sz="1600">
                <a:latin typeface="华文中宋" pitchFamily="2" charset="-122"/>
                <a:ea typeface="华文中宋" pitchFamily="2" charset="-122"/>
              </a:rPr>
              <a:t>2</a:t>
            </a:r>
            <a:endParaRPr lang="zh-CN" altLang="en-US" sz="160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0"/>
            <a:ext cx="8229600" cy="6525344"/>
          </a:xfrm>
        </p:spPr>
        <p:txBody>
          <a:bodyPr/>
          <a:lstStyle/>
          <a:p>
            <a:pPr lvl="1"/>
            <a:r>
              <a:rPr lang="zh-CN" altLang="en-US"/>
              <a:t>刚刚讲到，可以多个用户订阅</a:t>
            </a:r>
            <a:r>
              <a:rPr lang="en-US" altLang="zh-CN"/>
              <a:t>1</a:t>
            </a:r>
            <a:r>
              <a:rPr lang="zh-CN" altLang="en-US"/>
              <a:t>个频道</a:t>
            </a:r>
            <a:endParaRPr lang="en-US" altLang="zh-CN"/>
          </a:p>
          <a:p>
            <a:pPr marL="973836" lvl="2" indent="-342900">
              <a:buNone/>
            </a:pP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2</a:t>
            </a:r>
            <a:r>
              <a:rPr lang="zh-CN" altLang="en-US">
                <a:solidFill>
                  <a:srgbClr val="C00000"/>
                </a:solidFill>
              </a:rPr>
              <a:t>：再打开一个终端，订阅</a:t>
            </a:r>
            <a:r>
              <a:rPr lang="en-US" altLang="zh-CN">
                <a:solidFill>
                  <a:srgbClr val="C00000"/>
                </a:solidFill>
              </a:rPr>
              <a:t>news</a:t>
            </a:r>
            <a:r>
              <a:rPr lang="zh-CN" altLang="en-US">
                <a:solidFill>
                  <a:srgbClr val="C00000"/>
                </a:solidFill>
              </a:rPr>
              <a:t>频道</a:t>
            </a:r>
            <a:endParaRPr lang="en-US" altLang="zh-CN">
              <a:solidFill>
                <a:srgbClr val="C00000"/>
              </a:solidFill>
            </a:endParaRP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marL="973836" lvl="2" indent="-342900">
              <a:buNone/>
            </a:pPr>
            <a:r>
              <a:rPr lang="zh-CN" altLang="en-US"/>
              <a:t>回到终端</a:t>
            </a:r>
            <a:r>
              <a:rPr lang="en-US" altLang="zh-CN"/>
              <a:t>1</a:t>
            </a:r>
            <a:r>
              <a:rPr lang="zh-CN" altLang="en-US"/>
              <a:t>，在</a:t>
            </a:r>
            <a:r>
              <a:rPr lang="en-US" altLang="zh-CN"/>
              <a:t>news</a:t>
            </a:r>
            <a:r>
              <a:rPr lang="zh-CN" altLang="en-US"/>
              <a:t>频道发布“</a:t>
            </a:r>
            <a:r>
              <a:rPr lang="en-US" altLang="zh-CN"/>
              <a:t>always sunshine</a:t>
            </a:r>
            <a:r>
              <a:rPr lang="zh-CN" altLang="en-US"/>
              <a:t>”</a:t>
            </a:r>
            <a:endParaRPr lang="en-US" altLang="zh-CN"/>
          </a:p>
          <a:p>
            <a:pPr marL="973836" lvl="2" indent="-342900">
              <a:buFont typeface="+mj-lt"/>
              <a:buAutoNum type="arabicPeriod"/>
            </a:pPr>
            <a:endParaRPr lang="en-US" altLang="zh-CN"/>
          </a:p>
          <a:p>
            <a:pPr marL="973836" lvl="2" indent="-342900">
              <a:buFont typeface="+mj-lt"/>
              <a:buAutoNum type="arabicPeriod"/>
            </a:pPr>
            <a:endParaRPr lang="en-US" altLang="zh-CN"/>
          </a:p>
          <a:p>
            <a:pPr marL="973836" lvl="2" indent="-342900">
              <a:buNone/>
            </a:pPr>
            <a:r>
              <a:rPr lang="zh-CN" altLang="en-US"/>
              <a:t>返回值变为了</a:t>
            </a:r>
            <a:r>
              <a:rPr lang="en-US" altLang="zh-CN"/>
              <a:t>2</a:t>
            </a:r>
            <a:r>
              <a:rPr lang="zh-CN" altLang="en-US"/>
              <a:t>，说明两个用户收到消息</a:t>
            </a:r>
            <a:endParaRPr lang="en-US" altLang="zh-CN"/>
          </a:p>
          <a:p>
            <a:pPr lvl="2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187624" y="980728"/>
            <a:ext cx="581344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/>
          <a:stretch>
            <a:fillRect/>
          </a:stretch>
        </p:blipFill>
        <p:spPr bwMode="auto">
          <a:xfrm>
            <a:off x="1115616" y="2636912"/>
            <a:ext cx="600435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lum contrast="70000"/>
          </a:blip>
          <a:srcRect/>
          <a:stretch>
            <a:fillRect/>
          </a:stretch>
        </p:blipFill>
        <p:spPr bwMode="auto">
          <a:xfrm>
            <a:off x="0" y="4077072"/>
            <a:ext cx="444010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lum contrast="70000"/>
          </a:blip>
          <a:srcRect/>
          <a:stretch>
            <a:fillRect/>
          </a:stretch>
        </p:blipFill>
        <p:spPr bwMode="auto">
          <a:xfrm>
            <a:off x="4427984" y="4278140"/>
            <a:ext cx="4716016" cy="145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380312" y="13407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终端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08304" y="27809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终端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19672" y="59492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终端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72200" y="59492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终端</a:t>
            </a:r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PSUBSCRIBE</a:t>
            </a:r>
            <a:r>
              <a:rPr lang="zh-CN" altLang="en-US"/>
              <a:t>命令</a:t>
            </a:r>
            <a:endParaRPr lang="en-US" altLang="zh-CN"/>
          </a:p>
          <a:p>
            <a:pPr lvl="1"/>
            <a:r>
              <a:rPr lang="en-US" altLang="zh-CN"/>
              <a:t>PSUBSCRIBE pattern [pattern …]</a:t>
            </a:r>
          </a:p>
          <a:p>
            <a:pPr lvl="1" indent="0"/>
            <a:r>
              <a:rPr lang="zh-CN" altLang="en-US"/>
              <a:t>根据指定的模式来订阅符合这个模式的频道，可以使用通配符订阅频道</a:t>
            </a:r>
            <a:endParaRPr lang="en-US" altLang="zh-CN"/>
          </a:p>
          <a:p>
            <a:pPr lvl="2" indent="0"/>
            <a:r>
              <a:rPr lang="zh-CN" altLang="en-US"/>
              <a:t> </a:t>
            </a:r>
            <a:r>
              <a:rPr lang="en-US" altLang="zh-CN"/>
              <a:t>h?llo</a:t>
            </a:r>
            <a:r>
              <a:rPr lang="zh-CN" altLang="en-US"/>
              <a:t>：订阅</a:t>
            </a:r>
            <a:r>
              <a:rPr lang="en-US" altLang="zh-CN"/>
              <a:t>hello</a:t>
            </a:r>
            <a:r>
              <a:rPr lang="zh-CN" altLang="en-US"/>
              <a:t>、</a:t>
            </a:r>
            <a:r>
              <a:rPr lang="en-US" altLang="zh-CN"/>
              <a:t>hallo</a:t>
            </a:r>
            <a:r>
              <a:rPr lang="zh-CN" altLang="en-US"/>
              <a:t>和</a:t>
            </a:r>
            <a:r>
              <a:rPr lang="en-US" altLang="zh-CN"/>
              <a:t>hxllo</a:t>
            </a:r>
            <a:r>
              <a:rPr lang="zh-CN" altLang="en-US"/>
              <a:t>频道（</a:t>
            </a:r>
            <a:r>
              <a:rPr lang="en-US" altLang="zh-CN"/>
              <a:t>?</a:t>
            </a:r>
            <a:r>
              <a:rPr lang="zh-CN" altLang="en-US"/>
              <a:t>表示单个任意字符）</a:t>
            </a:r>
          </a:p>
          <a:p>
            <a:pPr lvl="2" indent="0"/>
            <a:r>
              <a:rPr lang="zh-CN" altLang="en-US"/>
              <a:t> </a:t>
            </a:r>
            <a:r>
              <a:rPr lang="en-US" altLang="zh-CN"/>
              <a:t>h*llo</a:t>
            </a:r>
            <a:r>
              <a:rPr lang="zh-CN" altLang="en-US"/>
              <a:t>：订阅</a:t>
            </a:r>
            <a:r>
              <a:rPr lang="en-US" altLang="zh-CN"/>
              <a:t>hllo</a:t>
            </a:r>
            <a:r>
              <a:rPr lang="zh-CN" altLang="en-US"/>
              <a:t>和</a:t>
            </a:r>
            <a:r>
              <a:rPr lang="en-US" altLang="zh-CN"/>
              <a:t>heeeello</a:t>
            </a:r>
            <a:r>
              <a:rPr lang="zh-CN" altLang="en-US"/>
              <a:t>频道（*表示多个任意字符，包括空字符）</a:t>
            </a:r>
          </a:p>
          <a:p>
            <a:pPr lvl="2" indent="0"/>
            <a:r>
              <a:rPr lang="zh-CN" altLang="en-US"/>
              <a:t> </a:t>
            </a:r>
            <a:r>
              <a:rPr lang="en-US" altLang="zh-CN"/>
              <a:t>h[ae]llo</a:t>
            </a:r>
            <a:r>
              <a:rPr lang="zh-CN" altLang="en-US"/>
              <a:t>：订阅</a:t>
            </a:r>
            <a:r>
              <a:rPr lang="en-US" altLang="zh-CN"/>
              <a:t>hello</a:t>
            </a:r>
            <a:r>
              <a:rPr lang="zh-CN" altLang="en-US"/>
              <a:t>和</a:t>
            </a:r>
            <a:r>
              <a:rPr lang="en-US" altLang="zh-CN"/>
              <a:t>hallo</a:t>
            </a:r>
            <a:r>
              <a:rPr lang="zh-CN" altLang="en-US"/>
              <a:t>频道，但是不能订阅</a:t>
            </a:r>
            <a:r>
              <a:rPr lang="en-US" altLang="zh-CN"/>
              <a:t>hillo</a:t>
            </a:r>
            <a:r>
              <a:rPr lang="zh-CN" altLang="en-US"/>
              <a:t>频道（选择</a:t>
            </a:r>
            <a:r>
              <a:rPr lang="en-US" altLang="zh-CN"/>
              <a:t>[</a:t>
            </a:r>
            <a:r>
              <a:rPr lang="zh-CN" altLang="en-US"/>
              <a:t>和</a:t>
            </a:r>
            <a:r>
              <a:rPr lang="en-US" altLang="zh-CN"/>
              <a:t>]</a:t>
            </a:r>
            <a:r>
              <a:rPr lang="zh-CN" altLang="en-US"/>
              <a:t>之间的任意一个字符）</a:t>
            </a:r>
            <a:endParaRPr lang="en-US" altLang="zh-CN"/>
          </a:p>
          <a:p>
            <a:pPr lvl="2" indent="0"/>
            <a:r>
              <a:rPr lang="en-US" altLang="zh-CN"/>
              <a:t>h\?llo:</a:t>
            </a:r>
            <a:r>
              <a:rPr lang="zh-CN" altLang="en-US"/>
              <a:t>表示消息订阅者只能订阅</a:t>
            </a:r>
            <a:r>
              <a:rPr lang="en-US" altLang="zh-CN"/>
              <a:t>h?llo</a:t>
            </a:r>
            <a:r>
              <a:rPr lang="zh-CN" altLang="en-US"/>
              <a:t>频道</a:t>
            </a:r>
            <a:endParaRPr lang="en-US" altLang="zh-CN"/>
          </a:p>
          <a:p>
            <a:pPr lvl="1" indent="0"/>
            <a:r>
              <a:rPr lang="zh-CN" altLang="en-US"/>
              <a:t>注意：这种方式是订阅符合模式的</a:t>
            </a:r>
            <a:r>
              <a:rPr lang="zh-CN" altLang="en-US">
                <a:solidFill>
                  <a:srgbClr val="FF0000"/>
                </a:solidFill>
              </a:rPr>
              <a:t>所有</a:t>
            </a:r>
            <a:r>
              <a:rPr lang="zh-CN" altLang="en-US"/>
              <a:t>频道</a:t>
            </a:r>
            <a:r>
              <a:rPr lang="en-US" altLang="zh-CN" baseline="30000"/>
              <a:t>3</a:t>
            </a:r>
            <a:endParaRPr lang="zh-CN" altLang="en-US" baseline="30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3.4.2 Redis</a:t>
            </a:r>
            <a:r>
              <a:rPr lang="zh-CN" altLang="en-US"/>
              <a:t>消息订阅功能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007291"/>
          </a:xfrm>
        </p:spPr>
        <p:txBody>
          <a:bodyPr/>
          <a:lstStyle/>
          <a:p>
            <a:pPr lvl="2">
              <a:buNone/>
            </a:pPr>
            <a:r>
              <a:rPr lang="en-US" altLang="zh-CN">
                <a:solidFill>
                  <a:srgbClr val="C00000"/>
                </a:solidFill>
              </a:rPr>
              <a:t>	</a:t>
            </a:r>
            <a:r>
              <a:rPr lang="zh-CN" altLang="en-US">
                <a:solidFill>
                  <a:srgbClr val="C00000"/>
                </a:solidFill>
              </a:rPr>
              <a:t>例：启动终端</a:t>
            </a:r>
            <a:r>
              <a:rPr lang="en-US" altLang="zh-CN">
                <a:solidFill>
                  <a:srgbClr val="C00000"/>
                </a:solidFill>
              </a:rPr>
              <a:t>4</a:t>
            </a:r>
            <a:r>
              <a:rPr lang="zh-CN" altLang="en-US">
                <a:solidFill>
                  <a:srgbClr val="C00000"/>
                </a:solidFill>
              </a:rPr>
              <a:t>，订阅包含“</a:t>
            </a:r>
            <a:r>
              <a:rPr lang="en-US" altLang="zh-CN">
                <a:solidFill>
                  <a:srgbClr val="C00000"/>
                </a:solidFill>
              </a:rPr>
              <a:t>new</a:t>
            </a:r>
            <a:r>
              <a:rPr lang="zh-CN" altLang="en-US">
                <a:solidFill>
                  <a:srgbClr val="C00000"/>
                </a:solidFill>
              </a:rPr>
              <a:t>”开头的所有频道</a:t>
            </a:r>
            <a:endParaRPr lang="en-US" altLang="zh-CN">
              <a:solidFill>
                <a:srgbClr val="C00000"/>
              </a:solidFill>
            </a:endParaRPr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r>
              <a:rPr lang="zh-CN" altLang="en-US"/>
              <a:t>回到终端</a:t>
            </a:r>
            <a:r>
              <a:rPr lang="en-US" altLang="zh-CN"/>
              <a:t>1</a:t>
            </a:r>
            <a:r>
              <a:rPr lang="zh-CN" altLang="en-US"/>
              <a:t>，在</a:t>
            </a:r>
            <a:r>
              <a:rPr lang="en-US" altLang="zh-CN"/>
              <a:t>news</a:t>
            </a:r>
            <a:r>
              <a:rPr lang="zh-CN" altLang="en-US"/>
              <a:t>频道发布消息，返回</a:t>
            </a:r>
            <a:r>
              <a:rPr lang="en-US" altLang="zh-CN"/>
              <a:t>3</a:t>
            </a:r>
            <a:r>
              <a:rPr lang="zh-CN" altLang="en-US"/>
              <a:t>，说明</a:t>
            </a:r>
            <a:r>
              <a:rPr lang="en-US" altLang="zh-CN"/>
              <a:t>3</a:t>
            </a:r>
            <a:r>
              <a:rPr lang="zh-CN" altLang="en-US"/>
              <a:t>个用户接到消息</a:t>
            </a: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r>
              <a:rPr lang="zh-CN" altLang="en-US"/>
              <a:t>再在终端</a:t>
            </a:r>
            <a:r>
              <a:rPr lang="en-US" altLang="zh-CN"/>
              <a:t>1</a:t>
            </a:r>
            <a:r>
              <a:rPr lang="zh-CN" altLang="en-US"/>
              <a:t>，在</a:t>
            </a:r>
            <a:r>
              <a:rPr lang="en-US" altLang="zh-CN"/>
              <a:t>newstop</a:t>
            </a:r>
            <a:r>
              <a:rPr lang="zh-CN" altLang="en-US"/>
              <a:t>频道里发布消息，此时只有</a:t>
            </a:r>
            <a:r>
              <a:rPr lang="en-US" altLang="zh-CN"/>
              <a:t>1</a:t>
            </a:r>
            <a:r>
              <a:rPr lang="zh-CN" altLang="en-US"/>
              <a:t>个用户收到</a:t>
            </a:r>
            <a:endParaRPr lang="en-US" altLang="zh-CN"/>
          </a:p>
          <a:p>
            <a:pPr lvl="2">
              <a:buNone/>
            </a:pPr>
            <a:endParaRPr lang="en-US" altLang="zh-CN"/>
          </a:p>
          <a:p>
            <a:pPr lvl="2">
              <a:buNone/>
            </a:pPr>
            <a:r>
              <a:rPr lang="zh-CN" altLang="en-US"/>
              <a:t>查看各个终端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403648" y="404664"/>
            <a:ext cx="5112568" cy="94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64288" y="6926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终端</a:t>
            </a:r>
            <a:r>
              <a:rPr lang="en-US" altLang="zh-CN"/>
              <a:t>4</a:t>
            </a:r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/>
          <a:stretch>
            <a:fillRect/>
          </a:stretch>
        </p:blipFill>
        <p:spPr bwMode="auto">
          <a:xfrm>
            <a:off x="1403648" y="1628800"/>
            <a:ext cx="504327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164288" y="20608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终端</a:t>
            </a:r>
            <a:r>
              <a:rPr lang="en-US" altLang="zh-CN"/>
              <a:t>1</a:t>
            </a:r>
            <a:endParaRPr lang="zh-CN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lum contrast="70000"/>
          </a:blip>
          <a:srcRect/>
          <a:stretch>
            <a:fillRect/>
          </a:stretch>
        </p:blipFill>
        <p:spPr bwMode="auto">
          <a:xfrm>
            <a:off x="1475656" y="2492896"/>
            <a:ext cx="44481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lum contrast="70000"/>
          </a:blip>
          <a:srcRect/>
          <a:stretch>
            <a:fillRect/>
          </a:stretch>
        </p:blipFill>
        <p:spPr bwMode="auto">
          <a:xfrm>
            <a:off x="0" y="3356992"/>
            <a:ext cx="4104143" cy="208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47664" y="57332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终端</a:t>
            </a:r>
            <a:r>
              <a:rPr lang="en-US" altLang="zh-CN"/>
              <a:t>2</a:t>
            </a:r>
            <a:endParaRPr lang="zh-CN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lum contrast="70000"/>
          </a:blip>
          <a:srcRect/>
          <a:stretch>
            <a:fillRect/>
          </a:stretch>
        </p:blipFill>
        <p:spPr bwMode="auto">
          <a:xfrm>
            <a:off x="4139952" y="3068960"/>
            <a:ext cx="41529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8244408" y="35730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终端</a:t>
            </a:r>
            <a:r>
              <a:rPr lang="en-US" altLang="zh-CN"/>
              <a:t>3</a:t>
            </a:r>
            <a:endParaRPr lang="zh-CN" alt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>
            <a:lum contrast="70000"/>
          </a:blip>
          <a:srcRect/>
          <a:stretch>
            <a:fillRect/>
          </a:stretch>
        </p:blipFill>
        <p:spPr bwMode="auto">
          <a:xfrm>
            <a:off x="4211960" y="4913784"/>
            <a:ext cx="413604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8316416" y="54452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终端</a:t>
            </a:r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  <p:bldP spid="7" grpId="0"/>
      <p:bldP spid="11" grpId="0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、消息订阅、发布模式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、相关命令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1187624" y="3068960"/>
            <a:ext cx="457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PUBLISH</a:t>
            </a:r>
          </a:p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SUBSCRIBE</a:t>
            </a:r>
          </a:p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PSUBSCRIBE</a:t>
            </a:r>
          </a:p>
          <a:p>
            <a:r>
              <a:rPr lang="en-US" altLang="zh-CN" cap="all">
                <a:latin typeface="Times New Roman" pitchFamily="18" charset="0"/>
                <a:cs typeface="Times New Roman" pitchFamily="18" charset="0"/>
              </a:rPr>
              <a:t>Unsubscribe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2520</Words>
  <Application>Microsoft Office PowerPoint</Application>
  <PresentationFormat>全屏显示(4:3)</PresentationFormat>
  <Paragraphs>320</Paragraphs>
  <Slides>31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华文行楷</vt:lpstr>
      <vt:lpstr>华文中宋</vt:lpstr>
      <vt:lpstr>微软雅黑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3.5 Redis消息订阅功能</vt:lpstr>
      <vt:lpstr>3.4.2 Redis消息订阅功能</vt:lpstr>
      <vt:lpstr>3.4.2 Redis消息订阅功能</vt:lpstr>
      <vt:lpstr>3.4.2 Redis消息订阅功能</vt:lpstr>
      <vt:lpstr>PowerPoint 演示文稿</vt:lpstr>
      <vt:lpstr>PowerPoint 演示文稿</vt:lpstr>
      <vt:lpstr>3.4.2 Redis消息订阅功能</vt:lpstr>
      <vt:lpstr>PowerPoint 演示文稿</vt:lpstr>
      <vt:lpstr>总结</vt:lpstr>
      <vt:lpstr>3.6 Redis持久化</vt:lpstr>
      <vt:lpstr>3.5 Redis的持久化</vt:lpstr>
      <vt:lpstr>3.5 Redis的持久化</vt:lpstr>
      <vt:lpstr>3.5 Redis的持久化</vt:lpstr>
      <vt:lpstr>3.5.1 RDB持久化</vt:lpstr>
      <vt:lpstr>3.5.1 RDB持久化</vt:lpstr>
      <vt:lpstr>3.5.1 RDB持久化</vt:lpstr>
      <vt:lpstr>3.5.1 RDB持久化</vt:lpstr>
      <vt:lpstr>3.5.1 RDB持久化</vt:lpstr>
      <vt:lpstr>3.5.1 RDB持久化</vt:lpstr>
      <vt:lpstr>3.5.1 RDB持久化</vt:lpstr>
      <vt:lpstr>3.5.1 RDB持久化</vt:lpstr>
      <vt:lpstr>3.5.1 RDB持久化</vt:lpstr>
      <vt:lpstr>PowerPoint 演示文稿</vt:lpstr>
      <vt:lpstr>3.5.1 RDB持久化</vt:lpstr>
      <vt:lpstr>PowerPoint 演示文稿</vt:lpstr>
      <vt:lpstr>PowerPoint 演示文稿</vt:lpstr>
      <vt:lpstr>3.5.1 RDB持久化</vt:lpstr>
      <vt:lpstr>3.5.1 RDB持久化</vt:lpstr>
      <vt:lpstr>3.5.1 RDB持久化</vt:lpstr>
      <vt:lpstr>3.5.1 RDB持久化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Lichao Su</dc:creator>
  <cp:lastModifiedBy>Lichao Su</cp:lastModifiedBy>
  <cp:revision>147</cp:revision>
  <dcterms:created xsi:type="dcterms:W3CDTF">2021-01-11T06:40:00Z</dcterms:created>
  <dcterms:modified xsi:type="dcterms:W3CDTF">2022-03-22T00:14:57Z</dcterms:modified>
</cp:coreProperties>
</file>