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83" r:id="rId12"/>
    <p:sldId id="270" r:id="rId13"/>
    <p:sldId id="271" r:id="rId14"/>
    <p:sldId id="272" r:id="rId15"/>
    <p:sldId id="273" r:id="rId16"/>
    <p:sldId id="288" r:id="rId17"/>
    <p:sldId id="274" r:id="rId18"/>
    <p:sldId id="275" r:id="rId19"/>
    <p:sldId id="276" r:id="rId20"/>
    <p:sldId id="295" r:id="rId21"/>
    <p:sldId id="296" r:id="rId22"/>
    <p:sldId id="278" r:id="rId23"/>
    <p:sldId id="279" r:id="rId24"/>
    <p:sldId id="280" r:id="rId25"/>
    <p:sldId id="281" r:id="rId26"/>
    <p:sldId id="290" r:id="rId27"/>
    <p:sldId id="291" r:id="rId28"/>
    <p:sldId id="285" r:id="rId29"/>
    <p:sldId id="294" r:id="rId30"/>
    <p:sldId id="293" r:id="rId31"/>
    <p:sldId id="282" r:id="rId32"/>
    <p:sldId id="284" r:id="rId33"/>
    <p:sldId id="286" r:id="rId34"/>
    <p:sldId id="287" r:id="rId35"/>
    <p:sldId id="289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5065" autoAdjust="0"/>
  </p:normalViewPr>
  <p:slideViewPr>
    <p:cSldViewPr>
      <p:cViewPr>
        <p:scale>
          <a:sx n="125" d="100"/>
          <a:sy n="125" d="100"/>
        </p:scale>
        <p:origin x="-122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425B-B3B9-4DAB-B0DC-6255505EC1C9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CBF4-077F-4671-9061-A72219D39F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3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solidFill>
                  <a:srgbClr val="C00000"/>
                </a:solidFill>
              </a:rPr>
              <a:t>3.5 </a:t>
            </a:r>
            <a:r>
              <a:rPr lang="en-US" altLang="zh-CN" sz="4000" dirty="0" err="1" smtClean="0">
                <a:solidFill>
                  <a:srgbClr val="C00000"/>
                </a:solidFill>
              </a:rPr>
              <a:t>Redis</a:t>
            </a:r>
            <a:r>
              <a:rPr lang="zh-CN" altLang="zh-CN" sz="4000" smtClean="0">
                <a:solidFill>
                  <a:srgbClr val="C00000"/>
                </a:solidFill>
              </a:rPr>
              <a:t>的持久化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、在终端</a:t>
            </a:r>
            <a:r>
              <a:rPr lang="en-US" altLang="zh-CN" smtClean="0"/>
              <a:t>2</a:t>
            </a:r>
            <a:r>
              <a:rPr lang="zh-CN" altLang="en-US" smtClean="0"/>
              <a:t>键值</a:t>
            </a:r>
            <a:r>
              <a:rPr lang="en-US" altLang="zh-CN" smtClean="0"/>
              <a:t>name</a:t>
            </a:r>
            <a:r>
              <a:rPr lang="zh-CN" altLang="en-US" smtClean="0"/>
              <a:t>由“</a:t>
            </a:r>
            <a:r>
              <a:rPr lang="en-US" altLang="zh-CN" smtClean="0"/>
              <a:t>lily</a:t>
            </a:r>
            <a:r>
              <a:rPr lang="zh-CN" altLang="en-US" smtClean="0"/>
              <a:t>”改成“</a:t>
            </a:r>
            <a:r>
              <a:rPr lang="en-US" altLang="zh-CN" smtClean="0"/>
              <a:t>lucy</a:t>
            </a:r>
            <a:r>
              <a:rPr lang="zh-CN" altLang="en-US" smtClean="0"/>
              <a:t>”，并在终端</a:t>
            </a:r>
            <a:r>
              <a:rPr lang="en-US" altLang="zh-CN" smtClean="0"/>
              <a:t>1</a:t>
            </a:r>
            <a:r>
              <a:rPr lang="zh-CN" altLang="en-US" smtClean="0"/>
              <a:t>强行用</a:t>
            </a:r>
            <a:r>
              <a:rPr lang="en-US" altLang="zh-CN" smtClean="0"/>
              <a:t>pkill</a:t>
            </a:r>
            <a:r>
              <a:rPr lang="zh-CN" altLang="en-US" smtClean="0"/>
              <a:t>关闭服务器，模拟突然断电，再重启</a:t>
            </a:r>
            <a:r>
              <a:rPr lang="en-US" altLang="zh-CN" smtClean="0"/>
              <a:t>redis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、终端</a:t>
            </a:r>
            <a:r>
              <a:rPr lang="en-US" altLang="zh-CN" smtClean="0"/>
              <a:t>2</a:t>
            </a:r>
            <a:r>
              <a:rPr lang="zh-CN" altLang="en-US" smtClean="0"/>
              <a:t>连入客户端，查看断电前更改的键值</a:t>
            </a:r>
            <a:r>
              <a:rPr lang="en-US" altLang="zh-CN" smtClean="0"/>
              <a:t>name</a:t>
            </a:r>
            <a:r>
              <a:rPr lang="zh-CN" altLang="en-US" smtClean="0"/>
              <a:t>的内容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可以发现即使服务器断电了，也能成功地恢复了原来的数据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如果靠</a:t>
            </a:r>
            <a:r>
              <a:rPr lang="en-US" altLang="zh-CN" smtClean="0"/>
              <a:t>rdb</a:t>
            </a:r>
            <a:r>
              <a:rPr lang="zh-CN" altLang="en-US" smtClean="0"/>
              <a:t>，则这些数据都将丢失，而</a:t>
            </a:r>
            <a:r>
              <a:rPr lang="en-US" altLang="zh-CN" smtClean="0"/>
              <a:t>AOF</a:t>
            </a:r>
            <a:r>
              <a:rPr lang="zh-CN" altLang="en-US" smtClean="0"/>
              <a:t>可以在秒级保证数据完整性，顶多丢失</a:t>
            </a:r>
            <a:r>
              <a:rPr lang="en-US" altLang="zh-CN" smtClean="0"/>
              <a:t>1</a:t>
            </a:r>
            <a:r>
              <a:rPr lang="zh-CN" altLang="en-US" smtClean="0"/>
              <a:t>秒的数据</a:t>
            </a:r>
            <a:endParaRPr lang="en-US" altLang="zh-CN" smtClean="0"/>
          </a:p>
          <a:p>
            <a:pPr lvl="2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08104" y="25649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259632" y="2348880"/>
            <a:ext cx="397844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331640" y="3429000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lum contrast="70000"/>
          </a:blip>
          <a:srcRect t="20999"/>
          <a:stretch>
            <a:fillRect/>
          </a:stretch>
        </p:blipFill>
        <p:spPr bwMode="auto">
          <a:xfrm>
            <a:off x="1043608" y="4509120"/>
            <a:ext cx="465999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6136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>
                <a:solidFill>
                  <a:srgbClr val="FF0000"/>
                </a:solidFill>
              </a:rPr>
              <a:t>问题：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indent="0"/>
            <a:r>
              <a:rPr lang="zh-CN" altLang="en-US" smtClean="0">
                <a:solidFill>
                  <a:srgbClr val="FF0000"/>
                </a:solidFill>
              </a:rPr>
              <a:t>在上述第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步中看到，</a:t>
            </a:r>
            <a:r>
              <a:rPr lang="en-US" altLang="zh-CN" smtClean="0">
                <a:solidFill>
                  <a:srgbClr val="FF0000"/>
                </a:solidFill>
              </a:rPr>
              <a:t>/var/rdb</a:t>
            </a:r>
            <a:r>
              <a:rPr lang="zh-CN" altLang="en-US" smtClean="0">
                <a:solidFill>
                  <a:srgbClr val="FF0000"/>
                </a:solidFill>
              </a:rPr>
              <a:t>目录下存在有上次课留下来的</a:t>
            </a:r>
            <a:r>
              <a:rPr lang="en-US" altLang="zh-CN" smtClean="0">
                <a:solidFill>
                  <a:srgbClr val="FF0000"/>
                </a:solidFill>
              </a:rPr>
              <a:t>RDB</a:t>
            </a:r>
            <a:r>
              <a:rPr lang="zh-CN" altLang="en-US" smtClean="0">
                <a:solidFill>
                  <a:srgbClr val="FF0000"/>
                </a:solidFill>
              </a:rPr>
              <a:t>，存有</a:t>
            </a:r>
            <a:r>
              <a:rPr lang="en-US" altLang="zh-CN" smtClean="0">
                <a:solidFill>
                  <a:srgbClr val="FF0000"/>
                </a:solidFill>
              </a:rPr>
              <a:t>site</a:t>
            </a:r>
            <a:r>
              <a:rPr lang="zh-CN" altLang="en-US" smtClean="0">
                <a:solidFill>
                  <a:srgbClr val="FF0000"/>
                </a:solidFill>
              </a:rPr>
              <a:t>键，可是服务器启动后，在第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步中的</a:t>
            </a:r>
            <a:r>
              <a:rPr lang="en-US" altLang="zh-CN" smtClean="0">
                <a:solidFill>
                  <a:srgbClr val="FF0000"/>
                </a:solidFill>
              </a:rPr>
              <a:t>key *</a:t>
            </a:r>
            <a:r>
              <a:rPr lang="zh-CN" altLang="en-US" smtClean="0">
                <a:solidFill>
                  <a:srgbClr val="FF0000"/>
                </a:solidFill>
              </a:rPr>
              <a:t>命令后显示数据库是空的，为什么没有恢复呢？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013176"/>
            <a:ext cx="664486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42930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上次课的数据库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76672"/>
          </a:xfrm>
        </p:spPr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重写</a:t>
            </a:r>
            <a:endParaRPr lang="en-US" altLang="zh-CN" smtClean="0"/>
          </a:p>
          <a:p>
            <a:pPr lvl="1"/>
            <a:r>
              <a:rPr lang="zh-CN" altLang="en-US" smtClean="0"/>
              <a:t>在讲</a:t>
            </a:r>
            <a:r>
              <a:rPr lang="en-US" altLang="zh-CN" smtClean="0"/>
              <a:t>AOF</a:t>
            </a:r>
            <a:r>
              <a:rPr lang="zh-CN" altLang="en-US" smtClean="0"/>
              <a:t>重写前，先看这么一个例子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、先</a:t>
            </a:r>
            <a:r>
              <a:rPr lang="en-US" altLang="zh-CN" smtClean="0"/>
              <a:t>flushdb</a:t>
            </a:r>
            <a:r>
              <a:rPr lang="zh-CN" altLang="en-US" smtClean="0"/>
              <a:t>，在终端</a:t>
            </a:r>
            <a:r>
              <a:rPr lang="en-US" altLang="zh-CN" smtClean="0"/>
              <a:t>2</a:t>
            </a:r>
            <a:r>
              <a:rPr lang="zh-CN" altLang="en-US" smtClean="0"/>
              <a:t>添加键值</a:t>
            </a:r>
            <a:r>
              <a:rPr lang="en-US" altLang="zh-CN" smtClean="0"/>
              <a:t>age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、在终端</a:t>
            </a:r>
            <a:r>
              <a:rPr lang="en-US" altLang="zh-CN" smtClean="0"/>
              <a:t>3</a:t>
            </a:r>
            <a:r>
              <a:rPr lang="zh-CN" altLang="en-US" smtClean="0"/>
              <a:t>查看</a:t>
            </a:r>
            <a:r>
              <a:rPr lang="en-US" altLang="zh-CN" smtClean="0"/>
              <a:t>AOF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、在终端</a:t>
            </a:r>
            <a:r>
              <a:rPr lang="en-US" altLang="zh-CN" smtClean="0"/>
              <a:t>2</a:t>
            </a:r>
            <a:r>
              <a:rPr lang="zh-CN" altLang="en-US" smtClean="0"/>
              <a:t>执行多次</a:t>
            </a:r>
            <a:r>
              <a:rPr lang="en-US" altLang="zh-CN" smtClean="0"/>
              <a:t>incr</a:t>
            </a:r>
            <a:r>
              <a:rPr lang="zh-CN" altLang="en-US" smtClean="0"/>
              <a:t>指令增加键值</a:t>
            </a:r>
            <a:r>
              <a:rPr lang="en-US" altLang="zh-CN" smtClean="0"/>
              <a:t>age</a:t>
            </a:r>
            <a:r>
              <a:rPr lang="zh-CN" altLang="en-US" smtClean="0"/>
              <a:t>里的数值，</a:t>
            </a:r>
            <a:r>
              <a:rPr lang="en-US" altLang="zh-CN" smtClean="0"/>
              <a:t>incr</a:t>
            </a:r>
            <a:r>
              <a:rPr lang="zh-CN" altLang="en-US" smtClean="0"/>
              <a:t>了</a:t>
            </a:r>
            <a:r>
              <a:rPr lang="en-US" altLang="zh-CN" smtClean="0"/>
              <a:t>N</a:t>
            </a:r>
            <a:r>
              <a:rPr lang="zh-CN" altLang="en-US" smtClean="0"/>
              <a:t>次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403647" y="2708920"/>
            <a:ext cx="32712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6016" y="29249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611560" y="3573016"/>
            <a:ext cx="531008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0152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403648" y="5629275"/>
            <a:ext cx="2981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88024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pPr lvl="2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、到终端</a:t>
            </a:r>
            <a:r>
              <a:rPr lang="en-US" altLang="zh-CN" smtClean="0"/>
              <a:t>3</a:t>
            </a:r>
            <a:r>
              <a:rPr lang="zh-CN" altLang="en-US" smtClean="0"/>
              <a:t>再次查看</a:t>
            </a:r>
            <a:r>
              <a:rPr lang="en-US" altLang="zh-CN" smtClean="0"/>
              <a:t>AOF</a:t>
            </a:r>
            <a:r>
              <a:rPr lang="zh-CN" altLang="en-US" smtClean="0"/>
              <a:t>文件的内容，由于</a:t>
            </a:r>
            <a:r>
              <a:rPr lang="en-US" altLang="zh-CN" smtClean="0"/>
              <a:t>incr</a:t>
            </a:r>
            <a:r>
              <a:rPr lang="zh-CN" altLang="en-US" smtClean="0"/>
              <a:t>数量多，</a:t>
            </a:r>
            <a:r>
              <a:rPr lang="en-US" altLang="zh-CN" smtClean="0"/>
              <a:t>AOF</a:t>
            </a:r>
            <a:r>
              <a:rPr lang="zh-CN" altLang="en-US" smtClean="0"/>
              <a:t>内容也就多，我们查看</a:t>
            </a:r>
            <a:r>
              <a:rPr lang="en-US" altLang="zh-CN" smtClean="0"/>
              <a:t>AOF</a:t>
            </a:r>
            <a:r>
              <a:rPr lang="zh-CN" altLang="en-US" smtClean="0"/>
              <a:t>文件的末尾</a:t>
            </a:r>
            <a:r>
              <a:rPr lang="en-US" altLang="zh-CN" smtClean="0"/>
              <a:t>10</a:t>
            </a:r>
            <a:r>
              <a:rPr lang="zh-CN" altLang="en-US" smtClean="0"/>
              <a:t>行的内容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可以看到在</a:t>
            </a:r>
            <a:r>
              <a:rPr lang="en-US" altLang="zh-CN" smtClean="0"/>
              <a:t>AOF</a:t>
            </a:r>
            <a:r>
              <a:rPr lang="zh-CN" altLang="en-US" smtClean="0"/>
              <a:t>中反复多次地写入了我们刚刚键入的</a:t>
            </a:r>
            <a:r>
              <a:rPr lang="en-US" altLang="zh-CN" smtClean="0"/>
              <a:t>incr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想象一下，如果对一个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反复</a:t>
            </a:r>
            <a:r>
              <a:rPr lang="en-US" altLang="zh-CN" smtClean="0">
                <a:solidFill>
                  <a:srgbClr val="FF0000"/>
                </a:solidFill>
              </a:rPr>
              <a:t>incr</a:t>
            </a:r>
            <a:r>
              <a:rPr lang="zh-CN" altLang="en-US" smtClean="0">
                <a:solidFill>
                  <a:srgbClr val="FF0000"/>
                </a:solidFill>
              </a:rPr>
              <a:t>或者反复</a:t>
            </a:r>
            <a:r>
              <a:rPr lang="en-US" altLang="zh-CN" smtClean="0">
                <a:solidFill>
                  <a:srgbClr val="FF0000"/>
                </a:solidFill>
              </a:rPr>
              <a:t>set1000</a:t>
            </a:r>
            <a:r>
              <a:rPr lang="zh-CN" altLang="en-US" smtClean="0">
                <a:solidFill>
                  <a:srgbClr val="FF0000"/>
                </a:solidFill>
              </a:rPr>
              <a:t>次，实际上对于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而言，它只有一个最终值，而对于</a:t>
            </a:r>
            <a:r>
              <a:rPr lang="en-US" altLang="zh-CN" smtClean="0">
                <a:solidFill>
                  <a:srgbClr val="FF0000"/>
                </a:solidFill>
              </a:rPr>
              <a:t>AOF</a:t>
            </a:r>
            <a:r>
              <a:rPr lang="zh-CN" altLang="en-US" smtClean="0">
                <a:solidFill>
                  <a:srgbClr val="FF0000"/>
                </a:solidFill>
              </a:rPr>
              <a:t>文件而言，则需要记录</a:t>
            </a:r>
            <a:r>
              <a:rPr lang="en-US" altLang="zh-CN" smtClean="0">
                <a:solidFill>
                  <a:srgbClr val="FF0000"/>
                </a:solidFill>
              </a:rPr>
              <a:t>1000</a:t>
            </a:r>
            <a:r>
              <a:rPr lang="zh-CN" altLang="en-US" smtClean="0">
                <a:solidFill>
                  <a:srgbClr val="FF0000"/>
                </a:solidFill>
              </a:rPr>
              <a:t>多条命令，这会导致什么问题？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AOF</a:t>
            </a:r>
            <a:r>
              <a:rPr lang="zh-CN" altLang="en-US" smtClean="0">
                <a:solidFill>
                  <a:srgbClr val="FF0000"/>
                </a:solidFill>
              </a:rPr>
              <a:t>文件冗余大；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、恢复时非常慢；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000915" y="2276872"/>
            <a:ext cx="4939238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6176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解决方法：</a:t>
            </a:r>
            <a:endParaRPr lang="en-US" altLang="zh-CN" smtClean="0"/>
          </a:p>
          <a:p>
            <a:pPr lvl="1" indent="0"/>
            <a:r>
              <a:rPr lang="zh-CN" altLang="en-US" smtClean="0"/>
              <a:t>由于所有</a:t>
            </a:r>
            <a:r>
              <a:rPr lang="en-US" altLang="zh-CN" smtClean="0"/>
              <a:t>key</a:t>
            </a:r>
            <a:r>
              <a:rPr lang="zh-CN" altLang="en-US" smtClean="0"/>
              <a:t>在内存中都只有</a:t>
            </a:r>
            <a:r>
              <a:rPr lang="en-US" altLang="zh-CN" smtClean="0"/>
              <a:t>1</a:t>
            </a:r>
            <a:r>
              <a:rPr lang="zh-CN" altLang="en-US" smtClean="0"/>
              <a:t>个具体状态，因此可以将内存中的所有</a:t>
            </a:r>
            <a:r>
              <a:rPr lang="en-US" altLang="zh-CN" smtClean="0"/>
              <a:t>key</a:t>
            </a:r>
            <a:r>
              <a:rPr lang="zh-CN" altLang="en-US" smtClean="0"/>
              <a:t>，都当成新</a:t>
            </a:r>
            <a:r>
              <a:rPr lang="en-US" altLang="zh-CN" smtClean="0"/>
              <a:t>key</a:t>
            </a:r>
            <a:r>
              <a:rPr lang="zh-CN" altLang="en-US" smtClean="0"/>
              <a:t>以最终</a:t>
            </a:r>
            <a:r>
              <a:rPr lang="en-US" altLang="zh-CN" smtClean="0"/>
              <a:t>value</a:t>
            </a:r>
            <a:r>
              <a:rPr lang="zh-CN" altLang="en-US" smtClean="0"/>
              <a:t>状态存入</a:t>
            </a:r>
            <a:endParaRPr lang="en-US" altLang="zh-CN" smtClean="0"/>
          </a:p>
          <a:p>
            <a:pPr lvl="1"/>
            <a:r>
              <a:rPr lang="zh-CN" altLang="en-US" smtClean="0"/>
              <a:t>如： </a:t>
            </a:r>
            <a:endParaRPr lang="en-US" altLang="zh-CN" smtClean="0"/>
          </a:p>
          <a:p>
            <a:pPr lvl="1"/>
            <a:r>
              <a:rPr lang="en-US" altLang="zh-CN" smtClean="0"/>
              <a:t>set age -1</a:t>
            </a:r>
          </a:p>
          <a:p>
            <a:pPr lvl="1"/>
            <a:r>
              <a:rPr lang="en-US" altLang="zh-CN" smtClean="0"/>
              <a:t>set age 0</a:t>
            </a:r>
          </a:p>
          <a:p>
            <a:pPr lvl="1"/>
            <a:r>
              <a:rPr lang="en-US" altLang="zh-CN" smtClean="0"/>
              <a:t>incr age</a:t>
            </a:r>
          </a:p>
          <a:p>
            <a:pPr lvl="1"/>
            <a:r>
              <a:rPr lang="en-US" altLang="zh-CN" smtClean="0"/>
              <a:t>……(100</a:t>
            </a:r>
            <a:r>
              <a:rPr lang="zh-CN" altLang="en-US" smtClean="0"/>
              <a:t>次</a:t>
            </a:r>
            <a:r>
              <a:rPr lang="en-US" altLang="zh-CN" smtClean="0"/>
              <a:t>incr)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3203848" y="3429000"/>
            <a:ext cx="432048" cy="1584176"/>
          </a:xfrm>
          <a:prstGeom prst="rightBrac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355976" y="4005064"/>
            <a:ext cx="792088" cy="504056"/>
          </a:xfrm>
          <a:prstGeom prst="rightArrow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4005064"/>
            <a:ext cx="2232248" cy="369332"/>
          </a:xfrm>
          <a:prstGeom prst="rect">
            <a:avLst/>
          </a:prstGeom>
          <a:noFill/>
          <a:ln w="254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set age 100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4452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在某个时间点，对</a:t>
            </a:r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AOF</a:t>
            </a:r>
            <a:r>
              <a:rPr lang="zh-CN" altLang="en-US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进行上述过程处理，是</a:t>
            </a:r>
            <a:r>
              <a:rPr lang="en-US" altLang="zh-CN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AOF</a:t>
            </a:r>
            <a:r>
              <a:rPr lang="zh-CN" altLang="en-US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重写的一种方法</a:t>
            </a:r>
            <a:endPara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AOF</a:t>
            </a:r>
            <a:r>
              <a:rPr lang="zh-CN" altLang="en-US" smtClean="0"/>
              <a:t>重写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en-US" altLang="zh-CN" smtClean="0"/>
              <a:t>AOF</a:t>
            </a:r>
            <a:r>
              <a:rPr lang="zh-CN" altLang="en-US" smtClean="0"/>
              <a:t>持久化的实现是通过保存被执行的写命令来保存数据库数据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随着运行时间的增加，</a:t>
            </a:r>
            <a:r>
              <a:rPr lang="en-US" altLang="zh-CN" smtClean="0"/>
              <a:t>AOF</a:t>
            </a:r>
            <a:r>
              <a:rPr lang="zh-CN" altLang="en-US" smtClean="0"/>
              <a:t>文件的内容增大，占空间变多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太大的</a:t>
            </a:r>
            <a:r>
              <a:rPr lang="en-US" altLang="zh-CN" smtClean="0"/>
              <a:t>AOF</a:t>
            </a:r>
            <a:r>
              <a:rPr lang="zh-CN" altLang="en-US" smtClean="0"/>
              <a:t>文件会影响服务器的正常运行，在执行数据恢复时，将会耗费更多的时间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endParaRPr lang="en-US" altLang="zh-CN" smtClean="0"/>
          </a:p>
          <a:p>
            <a:pPr lvl="1" indent="0"/>
            <a:r>
              <a:rPr lang="en-US" altLang="zh-CN" smtClean="0"/>
              <a:t>AOF</a:t>
            </a:r>
            <a:r>
              <a:rPr lang="zh-CN" altLang="zh-CN" smtClean="0"/>
              <a:t>重写是指把内存中的数据</a:t>
            </a:r>
            <a:r>
              <a:rPr lang="zh-CN" altLang="en-US" smtClean="0"/>
              <a:t>，</a:t>
            </a:r>
            <a:r>
              <a:rPr lang="zh-CN" altLang="zh-CN" smtClean="0"/>
              <a:t>逆化成命令</a:t>
            </a:r>
            <a:r>
              <a:rPr lang="zh-CN" altLang="en-US" smtClean="0"/>
              <a:t>，</a:t>
            </a:r>
            <a:r>
              <a:rPr lang="zh-CN" altLang="zh-CN" smtClean="0"/>
              <a:t>写入到</a:t>
            </a:r>
            <a:r>
              <a:rPr lang="en-US" altLang="zh-CN" smtClean="0"/>
              <a:t>AOF</a:t>
            </a:r>
            <a:r>
              <a:rPr lang="zh-CN" altLang="zh-CN" smtClean="0"/>
              <a:t>日志里</a:t>
            </a:r>
            <a:r>
              <a:rPr lang="zh-CN" altLang="en-US" smtClean="0"/>
              <a:t>，</a:t>
            </a:r>
            <a:r>
              <a:rPr lang="zh-CN" altLang="zh-CN" smtClean="0"/>
              <a:t>以解决</a:t>
            </a:r>
            <a:r>
              <a:rPr lang="en-US" altLang="zh-CN" smtClean="0"/>
              <a:t> AOF</a:t>
            </a:r>
            <a:r>
              <a:rPr lang="zh-CN" altLang="zh-CN" smtClean="0"/>
              <a:t>日志过大的问题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271463"/>
            <a:r>
              <a:rPr lang="en-US" altLang="zh-CN" smtClean="0"/>
              <a:t>AOF</a:t>
            </a:r>
            <a:r>
              <a:rPr lang="zh-CN" altLang="en-US" smtClean="0"/>
              <a:t>重写方式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AOF</a:t>
            </a:r>
            <a:r>
              <a:rPr lang="zh-CN" altLang="en-US" smtClean="0"/>
              <a:t>文件重写功能会丢弃过期的数据，也就是过期的数据不会被写入</a:t>
            </a:r>
            <a:r>
              <a:rPr lang="en-US" altLang="zh-CN" smtClean="0"/>
              <a:t>AOF</a:t>
            </a:r>
            <a:r>
              <a:rPr lang="zh-CN" altLang="en-US" smtClean="0"/>
              <a:t>文件中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AOF</a:t>
            </a:r>
            <a:r>
              <a:rPr lang="zh-CN" altLang="en-US" smtClean="0"/>
              <a:t>文件重写功能会丢弃无效的命令，无效的命令将不会被写入</a:t>
            </a:r>
            <a:r>
              <a:rPr lang="en-US" altLang="zh-CN" smtClean="0"/>
              <a:t>AOF</a:t>
            </a:r>
            <a:r>
              <a:rPr lang="zh-CN" altLang="en-US" smtClean="0"/>
              <a:t>文件中无效命令包括重复设置某个键值对时的命令、删除某些数据的命令、过期数据的命令等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AOF</a:t>
            </a:r>
            <a:r>
              <a:rPr lang="zh-CN" altLang="en-US" smtClean="0"/>
              <a:t>文件重写功能可以将多条命令合并为一条命令，然后写入</a:t>
            </a:r>
            <a:r>
              <a:rPr lang="en-US" altLang="zh-CN" smtClean="0"/>
              <a:t>AOF</a:t>
            </a:r>
            <a:r>
              <a:rPr lang="zh-CN" altLang="en-US" smtClean="0"/>
              <a:t>文件中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文件重写的触发方式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、当前</a:t>
            </a:r>
            <a:r>
              <a:rPr lang="en-US" altLang="zh-CN" smtClean="0"/>
              <a:t>AOF</a:t>
            </a:r>
            <a:r>
              <a:rPr lang="zh-CN" altLang="en-US" smtClean="0"/>
              <a:t>文件同时满足</a:t>
            </a:r>
            <a:r>
              <a:rPr lang="en-US" altLang="zh-CN" smtClean="0"/>
              <a:t>redis.conf</a:t>
            </a:r>
            <a:r>
              <a:rPr lang="zh-CN" altLang="en-US" smtClean="0"/>
              <a:t>中的</a:t>
            </a:r>
            <a:r>
              <a:rPr lang="en-US" altLang="zh-CN" smtClean="0"/>
              <a:t>auto-aof-rewrite-percentage</a:t>
            </a:r>
            <a:r>
              <a:rPr lang="zh-CN" altLang="en-US" smtClean="0"/>
              <a:t>和</a:t>
            </a:r>
            <a:r>
              <a:rPr lang="en-US" altLang="zh-CN" smtClean="0"/>
              <a:t>auto-aof-rewrite-min-size</a:t>
            </a:r>
            <a:r>
              <a:rPr lang="zh-CN" altLang="en-US" smtClean="0"/>
              <a:t>设定的条件时触发重写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、手动重写方式：执行</a:t>
            </a:r>
            <a:r>
              <a:rPr lang="en-US" altLang="zh-CN" smtClean="0"/>
              <a:t>BGREWRITEAOF</a:t>
            </a:r>
            <a:r>
              <a:rPr lang="zh-CN" altLang="en-US" smtClean="0"/>
              <a:t>命令触发</a:t>
            </a:r>
            <a:r>
              <a:rPr lang="en-US" altLang="zh-CN" smtClean="0"/>
              <a:t>AOF</a:t>
            </a:r>
            <a:r>
              <a:rPr lang="zh-CN" altLang="en-US" smtClean="0"/>
              <a:t>文件重写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 smtClean="0"/>
              <a:t>auto-aof-rewrite-percentage</a:t>
            </a:r>
          </a:p>
          <a:p>
            <a:pPr lvl="1"/>
            <a:r>
              <a:rPr lang="zh-CN" altLang="en-US" smtClean="0"/>
              <a:t>指定</a:t>
            </a:r>
            <a:r>
              <a:rPr lang="en-US" altLang="zh-CN" smtClean="0"/>
              <a:t>Redis</a:t>
            </a:r>
            <a:r>
              <a:rPr lang="zh-CN" altLang="en-US" smtClean="0"/>
              <a:t>重写</a:t>
            </a:r>
            <a:r>
              <a:rPr lang="en-US" altLang="zh-CN" smtClean="0"/>
              <a:t>AOF</a:t>
            </a:r>
            <a:r>
              <a:rPr lang="zh-CN" altLang="en-US" smtClean="0"/>
              <a:t>文件的条件，默认为</a:t>
            </a:r>
            <a:r>
              <a:rPr lang="en-US" altLang="zh-CN" smtClean="0"/>
              <a:t>100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如果当前</a:t>
            </a:r>
            <a:r>
              <a:rPr lang="en-US" altLang="zh-CN" smtClean="0"/>
              <a:t>AOF</a:t>
            </a:r>
            <a:r>
              <a:rPr lang="zh-CN" altLang="en-US" smtClean="0"/>
              <a:t>文件的增长量大于上次</a:t>
            </a:r>
            <a:r>
              <a:rPr lang="en-US" altLang="zh-CN" smtClean="0"/>
              <a:t>AOF</a:t>
            </a:r>
            <a:r>
              <a:rPr lang="zh-CN" altLang="en-US" smtClean="0"/>
              <a:t>文件的</a:t>
            </a:r>
            <a:r>
              <a:rPr lang="en-US" altLang="zh-CN" smtClean="0"/>
              <a:t>100%</a:t>
            </a:r>
            <a:r>
              <a:rPr lang="zh-CN" altLang="en-US" smtClean="0"/>
              <a:t>，就会触发重写操作；</a:t>
            </a:r>
            <a:endParaRPr lang="en-US" altLang="zh-CN" smtClean="0"/>
          </a:p>
          <a:p>
            <a:pPr lvl="2"/>
            <a:r>
              <a:rPr lang="zh-CN" altLang="en-US" smtClean="0"/>
              <a:t>如果将该选项设置为</a:t>
            </a:r>
            <a:r>
              <a:rPr lang="en-US" altLang="zh-CN" smtClean="0"/>
              <a:t>0</a:t>
            </a:r>
            <a:r>
              <a:rPr lang="zh-CN" altLang="en-US" smtClean="0"/>
              <a:t>，则不会触发重写操作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如果只有这个选项会有什么问题？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      刚开始</a:t>
            </a:r>
            <a:r>
              <a:rPr lang="en-US" altLang="zh-CN" smtClean="0"/>
              <a:t>AOF</a:t>
            </a:r>
            <a:r>
              <a:rPr lang="zh-CN" altLang="en-US" smtClean="0"/>
              <a:t>文件很小，可能很快就需要重写</a:t>
            </a:r>
            <a:r>
              <a:rPr lang="en-US" altLang="zh-CN" smtClean="0"/>
              <a:t>aof</a:t>
            </a:r>
            <a:r>
              <a:rPr lang="zh-CN" altLang="en-US" smtClean="0"/>
              <a:t>文件，刚写了</a:t>
            </a:r>
            <a:r>
              <a:rPr lang="en-US" altLang="zh-CN" smtClean="0"/>
              <a:t>1</a:t>
            </a:r>
            <a:r>
              <a:rPr lang="zh-CN" altLang="en-US" smtClean="0"/>
              <a:t>个命令就重写。。。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187624" y="2708920"/>
            <a:ext cx="66087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auto-aof-rewrite-min-size</a:t>
            </a:r>
          </a:p>
          <a:p>
            <a:pPr lvl="1"/>
            <a:r>
              <a:rPr lang="zh-CN" altLang="en-US" smtClean="0"/>
              <a:t>指定触发重写操作的</a:t>
            </a:r>
            <a:r>
              <a:rPr lang="en-US" altLang="zh-CN" smtClean="0"/>
              <a:t>AOF</a:t>
            </a:r>
            <a:r>
              <a:rPr lang="zh-CN" altLang="en-US" smtClean="0"/>
              <a:t>文件的大小，默认为</a:t>
            </a:r>
            <a:r>
              <a:rPr lang="en-US" altLang="zh-CN" smtClean="0"/>
              <a:t>64MB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如果当前</a:t>
            </a:r>
            <a:r>
              <a:rPr lang="en-US" altLang="zh-CN" smtClean="0"/>
              <a:t>AOF</a:t>
            </a:r>
            <a:r>
              <a:rPr lang="zh-CN" altLang="en-US" smtClean="0"/>
              <a:t>文件的大小低于该值，此时就算当前文件的增量比例达到了</a:t>
            </a:r>
            <a:r>
              <a:rPr lang="en-US" altLang="zh-CN" smtClean="0"/>
              <a:t>auto-aof-rewrite-percentage</a:t>
            </a:r>
            <a:r>
              <a:rPr lang="zh-CN" altLang="en-US" smtClean="0"/>
              <a:t>选项所设置的条件，也不会触发重写操作</a:t>
            </a:r>
            <a:endParaRPr lang="en-US" altLang="zh-CN" smtClean="0"/>
          </a:p>
          <a:p>
            <a:pPr lvl="2"/>
            <a:r>
              <a:rPr lang="zh-CN" altLang="en-US" smtClean="0"/>
              <a:t>只有同时满足</a:t>
            </a:r>
            <a:r>
              <a:rPr lang="en-US" altLang="zh-CN" smtClean="0"/>
              <a:t>auto-aof-rewrite-min-size</a:t>
            </a:r>
            <a:r>
              <a:rPr lang="zh-CN" altLang="en-US" smtClean="0"/>
              <a:t>和</a:t>
            </a:r>
            <a:r>
              <a:rPr lang="en-US" altLang="zh-CN" smtClean="0"/>
              <a:t>auto-aof-rewrite-percentage</a:t>
            </a:r>
            <a:r>
              <a:rPr lang="zh-CN" altLang="en-US" smtClean="0"/>
              <a:t>这两个选项所设置的条件，才会触发重写操作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755576" y="2708920"/>
            <a:ext cx="795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en-US" altLang="zh-CN" smtClean="0"/>
              <a:t>		3.5.1 RDB</a:t>
            </a:r>
            <a:r>
              <a:rPr lang="zh-CN" altLang="en-US" smtClean="0"/>
              <a:t>持久化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		</a:t>
            </a:r>
            <a:r>
              <a:rPr lang="en-US" altLang="zh-CN" smtClean="0">
                <a:solidFill>
                  <a:srgbClr val="FF0000"/>
                </a:solidFill>
              </a:rPr>
              <a:t>3.5.2 AOF</a:t>
            </a:r>
            <a:r>
              <a:rPr lang="zh-CN" altLang="en-US" smtClean="0">
                <a:solidFill>
                  <a:srgbClr val="FF0000"/>
                </a:solidFill>
              </a:rPr>
              <a:t>持久化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Redis</a:t>
            </a:r>
            <a:r>
              <a:rPr lang="zh-CN" altLang="zh-CN" smtClean="0"/>
              <a:t>的持久化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 smtClean="0"/>
              <a:t>no-appendfsync-on-rewrite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AOF</a:t>
            </a:r>
            <a:r>
              <a:rPr lang="zh-CN" altLang="en-US" smtClean="0"/>
              <a:t>重写的过程中，是否停止主进程对磁盘的操作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默认值为</a:t>
            </a:r>
            <a:r>
              <a:rPr lang="en-US" altLang="zh-CN" smtClean="0"/>
              <a:t>NO</a:t>
            </a:r>
          </a:p>
          <a:p>
            <a:pPr lvl="2"/>
            <a:r>
              <a:rPr lang="zh-CN" altLang="en-US" smtClean="0"/>
              <a:t>如果参数为</a:t>
            </a:r>
            <a:r>
              <a:rPr lang="en-US" altLang="zh-CN" smtClean="0"/>
              <a:t>YES</a:t>
            </a:r>
            <a:r>
              <a:rPr lang="zh-CN" altLang="en-US" smtClean="0"/>
              <a:t>，则表示重写</a:t>
            </a:r>
            <a:r>
              <a:rPr lang="en-US" altLang="zh-CN" smtClean="0"/>
              <a:t>AOF</a:t>
            </a:r>
            <a:r>
              <a:rPr lang="zh-CN" altLang="en-US" smtClean="0"/>
              <a:t>时，停止主进程写磁盘操作，则可以减轻重写</a:t>
            </a:r>
            <a:r>
              <a:rPr lang="en-US" altLang="zh-CN" smtClean="0"/>
              <a:t>AOF</a:t>
            </a:r>
            <a:r>
              <a:rPr lang="zh-CN" altLang="en-US" smtClean="0"/>
              <a:t>文件时</a:t>
            </a:r>
            <a:r>
              <a:rPr lang="en-US" altLang="zh-CN" smtClean="0"/>
              <a:t>CPU</a:t>
            </a:r>
            <a:r>
              <a:rPr lang="zh-CN" altLang="en-US" smtClean="0"/>
              <a:t>和硬盘的负载，但可能会丢失重写</a:t>
            </a:r>
            <a:r>
              <a:rPr lang="en-US" altLang="zh-CN" smtClean="0"/>
              <a:t>AOF</a:t>
            </a:r>
            <a:r>
              <a:rPr lang="zh-CN" altLang="en-US" smtClean="0"/>
              <a:t>文件过程中的修改数据</a:t>
            </a:r>
            <a:endParaRPr lang="en-US" altLang="zh-CN" smtClean="0"/>
          </a:p>
          <a:p>
            <a:pPr lvl="2"/>
            <a:r>
              <a:rPr lang="zh-CN" altLang="en-US" smtClean="0"/>
              <a:t>如果参数为</a:t>
            </a:r>
            <a:r>
              <a:rPr lang="en-US" altLang="zh-CN" smtClean="0"/>
              <a:t>NO</a:t>
            </a:r>
            <a:r>
              <a:rPr lang="zh-CN" altLang="en-US" smtClean="0"/>
              <a:t>，则表示重写</a:t>
            </a:r>
            <a:r>
              <a:rPr lang="en-US" altLang="zh-CN" smtClean="0"/>
              <a:t>AOF</a:t>
            </a:r>
            <a:r>
              <a:rPr lang="zh-CN" altLang="en-US" smtClean="0"/>
              <a:t>时，允许主进程写磁盘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043608" y="2708920"/>
            <a:ext cx="78506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803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怎么理解</a:t>
            </a:r>
            <a:r>
              <a:rPr lang="en-US" altLang="zh-CN" smtClean="0"/>
              <a:t>no-appendfsync-on-rewrite</a:t>
            </a:r>
          </a:p>
          <a:p>
            <a:pPr lvl="2"/>
            <a:r>
              <a:rPr lang="zh-CN" altLang="en-US" smtClean="0"/>
              <a:t>由于</a:t>
            </a:r>
            <a:r>
              <a:rPr lang="en-US" altLang="zh-CN" smtClean="0"/>
              <a:t>AOF</a:t>
            </a:r>
            <a:r>
              <a:rPr lang="zh-CN" altLang="en-US" smtClean="0"/>
              <a:t>重写由一个子进程执行，并且操作会涉及大量的磁盘操作，而主进程接收用户的写操作、写入</a:t>
            </a:r>
            <a:r>
              <a:rPr lang="en-US" altLang="zh-CN" smtClean="0"/>
              <a:t>RDB</a:t>
            </a:r>
            <a:r>
              <a:rPr lang="zh-CN" altLang="en-US" smtClean="0"/>
              <a:t>等也需要占用磁盘；如果</a:t>
            </a:r>
            <a:r>
              <a:rPr lang="en-US" altLang="zh-CN" smtClean="0"/>
              <a:t>AOF</a:t>
            </a:r>
            <a:r>
              <a:rPr lang="zh-CN" altLang="en-US" smtClean="0"/>
              <a:t>文件非常大，则重写时负载非常大，造成主进程出现阻塞的情形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如果参数为</a:t>
            </a:r>
            <a:r>
              <a:rPr lang="en-US" altLang="zh-CN" smtClean="0"/>
              <a:t>YES</a:t>
            </a:r>
            <a:r>
              <a:rPr lang="zh-CN" altLang="en-US" smtClean="0"/>
              <a:t>，则表示子进程重写</a:t>
            </a:r>
            <a:r>
              <a:rPr lang="en-US" altLang="zh-CN" smtClean="0"/>
              <a:t>AOF</a:t>
            </a:r>
            <a:r>
              <a:rPr lang="zh-CN" altLang="en-US" smtClean="0"/>
              <a:t>时，停止主进程写磁盘，此时主进程会将命令暂时写入</a:t>
            </a:r>
            <a:r>
              <a:rPr lang="zh-CN" altLang="en-US" smtClean="0">
                <a:solidFill>
                  <a:srgbClr val="FF0000"/>
                </a:solidFill>
              </a:rPr>
              <a:t>缓存</a:t>
            </a:r>
            <a:r>
              <a:rPr lang="zh-CN" altLang="en-US" smtClean="0"/>
              <a:t>中，等</a:t>
            </a:r>
            <a:r>
              <a:rPr lang="en-US" altLang="zh-CN" smtClean="0"/>
              <a:t>AOF</a:t>
            </a:r>
            <a:r>
              <a:rPr lang="zh-CN" altLang="en-US" smtClean="0"/>
              <a:t>重写完，再根据缓存中的内容写入磁盘，如果此时断电，则缓存中数据丢失，造成数据损失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如果参数为</a:t>
            </a:r>
            <a:r>
              <a:rPr lang="en-US" altLang="zh-CN" smtClean="0"/>
              <a:t>NO</a:t>
            </a:r>
            <a:r>
              <a:rPr lang="zh-CN" altLang="en-US" smtClean="0"/>
              <a:t>，则表示重写</a:t>
            </a:r>
            <a:r>
              <a:rPr lang="en-US" altLang="zh-CN" smtClean="0"/>
              <a:t>AOF</a:t>
            </a:r>
            <a:r>
              <a:rPr lang="zh-CN" altLang="en-US" smtClean="0"/>
              <a:t>时，允许主进程写磁盘，能保证数据不会丢失，但如果</a:t>
            </a:r>
            <a:r>
              <a:rPr lang="en-US" altLang="zh-CN" smtClean="0"/>
              <a:t>AOF</a:t>
            </a:r>
            <a:r>
              <a:rPr lang="zh-CN" altLang="en-US" smtClean="0"/>
              <a:t>文件较大，则会造成负载较高甚至进程发生阻塞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需要在负载性能与安全性之间根据实际应用情况进行平衡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查看</a:t>
            </a:r>
            <a:r>
              <a:rPr lang="en-US" altLang="zh-CN" smtClean="0"/>
              <a:t>AOF</a:t>
            </a:r>
            <a:r>
              <a:rPr lang="zh-CN" altLang="en-US" smtClean="0"/>
              <a:t>重写效果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、关闭</a:t>
            </a:r>
            <a:r>
              <a:rPr lang="en-US" altLang="zh-CN" smtClean="0"/>
              <a:t>redis</a:t>
            </a:r>
            <a:r>
              <a:rPr lang="zh-CN" altLang="en-US" smtClean="0"/>
              <a:t>服务器，修改</a:t>
            </a:r>
            <a:r>
              <a:rPr lang="en-US" altLang="zh-CN" smtClean="0"/>
              <a:t>redis.conf</a:t>
            </a:r>
            <a:r>
              <a:rPr lang="zh-CN" altLang="en-US" smtClean="0"/>
              <a:t>文件中的</a:t>
            </a:r>
            <a:r>
              <a:rPr lang="en-US" altLang="zh-CN" smtClean="0"/>
              <a:t>AOF</a:t>
            </a:r>
            <a:r>
              <a:rPr lang="zh-CN" altLang="en-US" smtClean="0"/>
              <a:t>相关配置项，为了能尽快看到</a:t>
            </a:r>
            <a:r>
              <a:rPr lang="en-US" altLang="zh-CN" smtClean="0"/>
              <a:t>AOF</a:t>
            </a:r>
            <a:r>
              <a:rPr lang="zh-CN" altLang="en-US" smtClean="0"/>
              <a:t>重写，将</a:t>
            </a:r>
            <a:r>
              <a:rPr lang="en-US" altLang="zh-CN" smtClean="0"/>
              <a:t>auto-aof-rewrite-percentage</a:t>
            </a:r>
            <a:r>
              <a:rPr lang="zh-CN" altLang="en-US" smtClean="0"/>
              <a:t>值改小，再重新开启服务器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     ./src/redis-server redis.conf</a:t>
            </a:r>
          </a:p>
          <a:p>
            <a:pPr lvl="2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、如何快速增加</a:t>
            </a:r>
            <a:r>
              <a:rPr lang="en-US" altLang="zh-CN" smtClean="0"/>
              <a:t>AOF</a:t>
            </a:r>
            <a:r>
              <a:rPr lang="zh-CN" altLang="en-US" smtClean="0"/>
              <a:t>的大小，即大量的命令操作？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再终端</a:t>
            </a:r>
            <a:r>
              <a:rPr lang="en-US" altLang="zh-CN" smtClean="0"/>
              <a:t>2</a:t>
            </a:r>
            <a:r>
              <a:rPr lang="zh-CN" altLang="en-US" smtClean="0"/>
              <a:t>使用</a:t>
            </a:r>
            <a:r>
              <a:rPr lang="en-US" altLang="zh-CN" smtClean="0"/>
              <a:t>redis-benchmark</a:t>
            </a:r>
            <a:r>
              <a:rPr lang="zh-CN" altLang="en-US" smtClean="0"/>
              <a:t>命令，产生</a:t>
            </a:r>
            <a:r>
              <a:rPr lang="en-US" altLang="zh-CN" smtClean="0"/>
              <a:t>50000</a:t>
            </a:r>
            <a:r>
              <a:rPr lang="zh-CN" altLang="en-US" smtClean="0"/>
              <a:t>条指令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./src/redis-benchmark –n 50000</a:t>
            </a:r>
          </a:p>
          <a:p>
            <a:pPr lvl="2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、在终端</a:t>
            </a:r>
            <a:r>
              <a:rPr lang="en-US" altLang="zh-CN" smtClean="0"/>
              <a:t>3</a:t>
            </a:r>
            <a:r>
              <a:rPr lang="zh-CN" altLang="en-US" smtClean="0"/>
              <a:t>不断观察</a:t>
            </a:r>
            <a:r>
              <a:rPr lang="en-US" altLang="zh-CN" smtClean="0"/>
              <a:t>AOF</a:t>
            </a:r>
            <a:r>
              <a:rPr lang="zh-CN" altLang="en-US" smtClean="0"/>
              <a:t>文件的大小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	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可以看到，</a:t>
            </a:r>
            <a:r>
              <a:rPr lang="en-US" altLang="zh-CN" smtClean="0"/>
              <a:t>AOF</a:t>
            </a:r>
            <a:r>
              <a:rPr lang="zh-CN" altLang="en-US" smtClean="0"/>
              <a:t>文件在不断地增大，可能会有延迟，因为文件已写入，系统还没来得及改文件大小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403648" y="2492896"/>
            <a:ext cx="33621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0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1</a:t>
            </a:r>
            <a:endParaRPr lang="zh-CN" alt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403648" y="4797152"/>
            <a:ext cx="4824536" cy="121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876256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11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858000"/>
          </a:xfrm>
        </p:spPr>
        <p:txBody>
          <a:bodyPr/>
          <a:lstStyle/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、在终端</a:t>
            </a:r>
            <a:r>
              <a:rPr lang="en-US" altLang="zh-CN" smtClean="0"/>
              <a:t>3</a:t>
            </a:r>
            <a:r>
              <a:rPr lang="zh-CN" altLang="en-US" smtClean="0"/>
              <a:t>观察</a:t>
            </a:r>
            <a:r>
              <a:rPr lang="en-US" altLang="zh-CN" smtClean="0"/>
              <a:t>AOF</a:t>
            </a:r>
            <a:r>
              <a:rPr lang="zh-CN" altLang="en-US" smtClean="0"/>
              <a:t>文件最后几行的内容（反复的在使用</a:t>
            </a:r>
            <a:r>
              <a:rPr lang="en-US" altLang="zh-CN" smtClean="0"/>
              <a:t>set</a:t>
            </a:r>
            <a:r>
              <a:rPr lang="zh-CN" altLang="en-US" smtClean="0"/>
              <a:t>命令对键值</a:t>
            </a:r>
            <a:r>
              <a:rPr lang="en-US" altLang="zh-CN" smtClean="0"/>
              <a:t>xxx</a:t>
            </a:r>
            <a:r>
              <a:rPr lang="zh-CN" altLang="en-US" smtClean="0"/>
              <a:t>存随机值）</a:t>
            </a: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、继续查看</a:t>
            </a:r>
            <a:r>
              <a:rPr lang="en-US" altLang="zh-CN" smtClean="0"/>
              <a:t>AOF</a:t>
            </a:r>
            <a:r>
              <a:rPr lang="zh-CN" altLang="en-US" smtClean="0"/>
              <a:t>文件的大小</a:t>
            </a: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 smtClean="0"/>
              <a:t>可以看到了</a:t>
            </a:r>
            <a:r>
              <a:rPr lang="en-US" altLang="zh-CN" smtClean="0"/>
              <a:t>AOF</a:t>
            </a:r>
            <a:r>
              <a:rPr lang="zh-CN" altLang="en-US" smtClean="0"/>
              <a:t>文件从</a:t>
            </a:r>
            <a:r>
              <a:rPr lang="en-US" altLang="zh-CN" smtClean="0"/>
              <a:t>19M</a:t>
            </a:r>
            <a:r>
              <a:rPr lang="zh-CN" altLang="en-US" smtClean="0"/>
              <a:t>，七分钟后降到了</a:t>
            </a:r>
            <a:r>
              <a:rPr lang="en-US" altLang="zh-CN" smtClean="0"/>
              <a:t>4.8M</a:t>
            </a:r>
            <a:r>
              <a:rPr lang="zh-CN" altLang="en-US" smtClean="0"/>
              <a:t>，说明达到了触发条件后</a:t>
            </a:r>
            <a:r>
              <a:rPr lang="en-US" altLang="zh-CN" smtClean="0"/>
              <a:t>AOF</a:t>
            </a:r>
            <a:r>
              <a:rPr lang="zh-CN" altLang="en-US" smtClean="0"/>
              <a:t>文件发生了重写</a:t>
            </a:r>
            <a:endParaRPr lang="en-US" altLang="zh-CN" smtClean="0"/>
          </a:p>
          <a:p>
            <a:pPr marL="365760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971600" y="620688"/>
            <a:ext cx="2016224" cy="218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043608" y="3140968"/>
            <a:ext cx="5305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948264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2240" y="11967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benchmark</a:t>
            </a:r>
            <a:r>
              <a:rPr lang="zh-CN" altLang="en-US" smtClean="0"/>
              <a:t>运行结束后，我们可以看到这个值，左图为刚刚的值，右图为上次课的值，为什么？</a:t>
            </a: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 smtClean="0"/>
          </a:p>
          <a:p>
            <a:pPr marL="736092" lvl="3" indent="-34290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452628" lvl="2" indent="-34290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 smtClean="0"/>
              <a:t>redis</a:t>
            </a:r>
            <a:r>
              <a:rPr lang="zh-CN" altLang="en-US" smtClean="0"/>
              <a:t>请求效率下降了，因为</a:t>
            </a:r>
            <a:r>
              <a:rPr lang="en-US" altLang="zh-CN" smtClean="0"/>
              <a:t>AOF</a:t>
            </a:r>
            <a:r>
              <a:rPr lang="zh-CN" altLang="en-US" smtClean="0"/>
              <a:t>每秒都要写磁盘，影响了效率，但这也保证了数据的安全性</a:t>
            </a:r>
            <a:endParaRPr lang="en-US" altLang="zh-CN" smtClean="0"/>
          </a:p>
          <a:p>
            <a:pPr marL="736092" lvl="3" indent="-34290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 smtClean="0"/>
          </a:p>
          <a:p>
            <a:pPr marL="736092" lvl="3" indent="-34290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971600" y="2348880"/>
            <a:ext cx="3422406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4716016" y="2305420"/>
            <a:ext cx="3167937" cy="125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手动重写</a:t>
            </a:r>
            <a:r>
              <a:rPr lang="en-US" altLang="zh-CN" smtClean="0"/>
              <a:t>AOF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BGREWRITEAOF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>
                <a:solidFill>
                  <a:srgbClr val="FF0000"/>
                </a:solidFill>
              </a:rPr>
              <a:t>例：手动触发重写</a:t>
            </a:r>
            <a:r>
              <a:rPr lang="en-US" altLang="zh-CN" smtClean="0">
                <a:solidFill>
                  <a:srgbClr val="FF0000"/>
                </a:solidFill>
              </a:rPr>
              <a:t>AOF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、在终端</a:t>
            </a:r>
            <a:r>
              <a:rPr lang="en-US" altLang="zh-CN" smtClean="0"/>
              <a:t>3</a:t>
            </a:r>
            <a:r>
              <a:rPr lang="zh-CN" altLang="en-US" smtClean="0"/>
              <a:t>输入</a:t>
            </a:r>
            <a:r>
              <a:rPr lang="en-US" altLang="zh-CN" smtClean="0"/>
              <a:t>BGREWRITEAOF</a:t>
            </a:r>
            <a:r>
              <a:rPr lang="zh-CN" altLang="en-US" smtClean="0"/>
              <a:t>命令手动触发重写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、再次观察</a:t>
            </a:r>
            <a:r>
              <a:rPr lang="en-US" altLang="zh-CN" smtClean="0"/>
              <a:t>AOF</a:t>
            </a:r>
            <a:r>
              <a:rPr lang="zh-CN" altLang="en-US" smtClean="0"/>
              <a:t>文件的大小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</a:t>
            </a:r>
            <a:r>
              <a:rPr lang="en-US" altLang="zh-CN" smtClean="0"/>
              <a:t>AOF</a:t>
            </a:r>
            <a:r>
              <a:rPr lang="zh-CN" altLang="en-US" smtClean="0"/>
              <a:t>文件又从原来的</a:t>
            </a:r>
            <a:r>
              <a:rPr lang="en-US" altLang="zh-CN" smtClean="0"/>
              <a:t>4.8M</a:t>
            </a:r>
            <a:r>
              <a:rPr lang="zh-CN" altLang="en-US" smtClean="0"/>
              <a:t>重写后变成了</a:t>
            </a:r>
            <a:r>
              <a:rPr lang="en-US" altLang="zh-CN" smtClean="0"/>
              <a:t>646k</a:t>
            </a:r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187624" y="3429000"/>
            <a:ext cx="53714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259632" y="4221088"/>
            <a:ext cx="53530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1259632" y="5517232"/>
            <a:ext cx="5305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文件后台重写</a:t>
            </a:r>
            <a:endParaRPr lang="en-US" altLang="zh-CN" smtClean="0"/>
          </a:p>
          <a:p>
            <a:pPr lvl="1" indent="0"/>
            <a:r>
              <a:rPr lang="zh-CN" altLang="en-US" smtClean="0"/>
              <a:t>为了不妨碍重写</a:t>
            </a:r>
            <a:r>
              <a:rPr lang="en-US" altLang="zh-CN" smtClean="0"/>
              <a:t>AOF</a:t>
            </a:r>
            <a:r>
              <a:rPr lang="zh-CN" altLang="en-US" smtClean="0"/>
              <a:t>时</a:t>
            </a:r>
            <a:r>
              <a:rPr lang="en-US" altLang="zh-CN" smtClean="0"/>
              <a:t>redis</a:t>
            </a:r>
            <a:r>
              <a:rPr lang="zh-CN" altLang="en-US" smtClean="0"/>
              <a:t>继续接收用户其他指令，</a:t>
            </a:r>
            <a:r>
              <a:rPr lang="en-US" altLang="zh-CN" smtClean="0"/>
              <a:t>Redis</a:t>
            </a:r>
            <a:r>
              <a:rPr lang="zh-CN" altLang="en-US" smtClean="0"/>
              <a:t>将</a:t>
            </a:r>
            <a:r>
              <a:rPr lang="en-US" altLang="zh-CN" smtClean="0"/>
              <a:t>AOF</a:t>
            </a:r>
            <a:r>
              <a:rPr lang="zh-CN" altLang="en-US" smtClean="0"/>
              <a:t>文件重写程序放到了一个子进程中执行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C00000"/>
                </a:solidFill>
              </a:rPr>
              <a:t>存在问题：</a:t>
            </a:r>
            <a:endParaRPr lang="en-US" altLang="zh-CN" smtClean="0">
              <a:solidFill>
                <a:srgbClr val="C00000"/>
              </a:solidFill>
            </a:endParaRPr>
          </a:p>
          <a:p>
            <a:pPr lvl="2"/>
            <a:r>
              <a:rPr lang="zh-CN" altLang="en-US" smtClean="0"/>
              <a:t>当子进程进行</a:t>
            </a:r>
            <a:r>
              <a:rPr lang="en-US" altLang="zh-CN" smtClean="0"/>
              <a:t>AOF</a:t>
            </a:r>
            <a:r>
              <a:rPr lang="zh-CN" altLang="en-US" smtClean="0"/>
              <a:t>文件重写的时候，</a:t>
            </a:r>
            <a:r>
              <a:rPr lang="en-US" altLang="zh-CN" smtClean="0"/>
              <a:t>Redis</a:t>
            </a:r>
            <a:r>
              <a:rPr lang="zh-CN" altLang="en-US" smtClean="0"/>
              <a:t>服务器可以继续执行来自客户端的命令请求，新的命令对现有数据库状态进行修改，使得服务器当前的数据库状态与重写的</a:t>
            </a:r>
            <a:r>
              <a:rPr lang="en-US" altLang="zh-CN" smtClean="0"/>
              <a:t>AOF</a:t>
            </a:r>
            <a:r>
              <a:rPr lang="zh-CN" altLang="en-US" smtClean="0"/>
              <a:t>文件所保存的数据库状态不一致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r>
              <a:rPr lang="zh-CN" altLang="en-US" smtClean="0"/>
              <a:t>解决数据库状态不一致的问题</a:t>
            </a:r>
            <a:endParaRPr lang="en-US" altLang="zh-CN" smtClean="0"/>
          </a:p>
          <a:p>
            <a:pPr lvl="1"/>
            <a:r>
              <a:rPr lang="en-US" altLang="zh-CN" smtClean="0"/>
              <a:t>Redis</a:t>
            </a:r>
            <a:r>
              <a:rPr lang="zh-CN" altLang="en-US" smtClean="0"/>
              <a:t>服务器设置了一个</a:t>
            </a:r>
            <a:r>
              <a:rPr lang="en-US" altLang="zh-CN" smtClean="0"/>
              <a:t>AOF</a:t>
            </a:r>
            <a:r>
              <a:rPr lang="zh-CN" altLang="en-US" smtClean="0"/>
              <a:t>文件重写缓存区</a:t>
            </a:r>
            <a:endParaRPr lang="en-US" altLang="zh-CN" smtClean="0"/>
          </a:p>
          <a:p>
            <a:pPr lvl="2"/>
            <a:r>
              <a:rPr lang="en-US" altLang="zh-CN" smtClean="0"/>
              <a:t>	</a:t>
            </a:r>
            <a:r>
              <a:rPr lang="zh-CN" altLang="en-US" smtClean="0"/>
              <a:t>当</a:t>
            </a:r>
            <a:r>
              <a:rPr lang="en-US" altLang="zh-CN" smtClean="0"/>
              <a:t>Redis</a:t>
            </a:r>
            <a:r>
              <a:rPr lang="zh-CN" altLang="en-US" smtClean="0"/>
              <a:t>服务器成功执行完一条写命令后，它会将这条写命令发送给</a:t>
            </a:r>
            <a:r>
              <a:rPr lang="en-US" altLang="zh-CN" smtClean="0"/>
              <a:t>AOF</a:t>
            </a:r>
            <a:r>
              <a:rPr lang="zh-CN" altLang="en-US" smtClean="0"/>
              <a:t>文件重写缓存区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如果子进程完成了</a:t>
            </a:r>
            <a:r>
              <a:rPr lang="en-US" altLang="zh-CN" smtClean="0"/>
              <a:t>AOF</a:t>
            </a:r>
            <a:r>
              <a:rPr lang="zh-CN" altLang="en-US" smtClean="0"/>
              <a:t>文件重写的工作</a:t>
            </a:r>
            <a:endParaRPr lang="en-US" altLang="zh-CN" smtClean="0"/>
          </a:p>
          <a:p>
            <a:pPr lvl="2"/>
            <a:r>
              <a:rPr lang="zh-CN" altLang="en-US" smtClean="0"/>
              <a:t>将</a:t>
            </a:r>
            <a:r>
              <a:rPr lang="en-US" altLang="zh-CN" smtClean="0"/>
              <a:t>AOF</a:t>
            </a:r>
            <a:r>
              <a:rPr lang="zh-CN" altLang="en-US" smtClean="0"/>
              <a:t>文件重写缓存区中的所有内容写入新的</a:t>
            </a:r>
            <a:r>
              <a:rPr lang="en-US" altLang="zh-CN" smtClean="0"/>
              <a:t>AOF</a:t>
            </a:r>
            <a:r>
              <a:rPr lang="zh-CN" altLang="en-US" smtClean="0"/>
              <a:t>文件中</a:t>
            </a:r>
            <a:endParaRPr lang="en-US" altLang="zh-CN" smtClean="0"/>
          </a:p>
          <a:p>
            <a:pPr lvl="2"/>
            <a:r>
              <a:rPr lang="zh-CN" altLang="en-US" smtClean="0"/>
              <a:t>新的</a:t>
            </a:r>
            <a:r>
              <a:rPr lang="en-US" altLang="zh-CN" smtClean="0"/>
              <a:t>AOF</a:t>
            </a:r>
            <a:r>
              <a:rPr lang="zh-CN" altLang="en-US" smtClean="0"/>
              <a:t>文件所保存的数据库状态与服务器当前的数据库状态保持一致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84784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CN" smtClean="0"/>
              <a:t>AOF</a:t>
            </a:r>
            <a:r>
              <a:rPr lang="zh-CN" altLang="en-US" smtClean="0"/>
              <a:t>文件修复</a:t>
            </a:r>
            <a:endParaRPr lang="en-US" altLang="zh-CN" smtClean="0"/>
          </a:p>
          <a:p>
            <a:pPr lvl="1" indent="0"/>
            <a:r>
              <a:rPr lang="zh-CN" altLang="en-US" smtClean="0"/>
              <a:t>如果在</a:t>
            </a:r>
            <a:r>
              <a:rPr lang="en-US" altLang="zh-CN" smtClean="0"/>
              <a:t>Redis</a:t>
            </a:r>
            <a:r>
              <a:rPr lang="zh-CN" altLang="en-US" smtClean="0"/>
              <a:t>服务器启动加载</a:t>
            </a:r>
            <a:r>
              <a:rPr lang="en-US" altLang="zh-CN" smtClean="0"/>
              <a:t>AOF</a:t>
            </a:r>
            <a:r>
              <a:rPr lang="zh-CN" altLang="en-US" smtClean="0"/>
              <a:t>文件时，发现</a:t>
            </a:r>
            <a:r>
              <a:rPr lang="en-US" altLang="zh-CN" smtClean="0"/>
              <a:t>AOF</a:t>
            </a:r>
            <a:r>
              <a:rPr lang="zh-CN" altLang="en-US" smtClean="0"/>
              <a:t>文件被损坏，那么服务器会拒绝加载这个</a:t>
            </a:r>
            <a:r>
              <a:rPr lang="en-US" altLang="zh-CN" smtClean="0"/>
              <a:t>AOF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 indent="0"/>
            <a:r>
              <a:rPr lang="zh-CN" altLang="en-US" smtClean="0"/>
              <a:t>如果</a:t>
            </a:r>
            <a:r>
              <a:rPr lang="en-US" altLang="zh-CN" smtClean="0"/>
              <a:t>AOF</a:t>
            </a:r>
            <a:r>
              <a:rPr lang="zh-CN" altLang="en-US" smtClean="0"/>
              <a:t>文件被损坏，则可以通过以下方法来修复：</a:t>
            </a:r>
          </a:p>
          <a:p>
            <a:pPr lvl="2" indent="0"/>
            <a:r>
              <a:rPr lang="zh-CN" altLang="en-US" smtClean="0"/>
              <a:t>及时备份现有</a:t>
            </a:r>
            <a:r>
              <a:rPr lang="en-US" altLang="zh-CN" smtClean="0"/>
              <a:t>AOF</a:t>
            </a:r>
            <a:r>
              <a:rPr lang="zh-CN" altLang="en-US" smtClean="0"/>
              <a:t>文件。</a:t>
            </a:r>
          </a:p>
          <a:p>
            <a:pPr lvl="2" indent="0"/>
            <a:r>
              <a:rPr lang="zh-CN" altLang="en-US" smtClean="0"/>
              <a:t>利用</a:t>
            </a:r>
            <a:r>
              <a:rPr lang="en-US" altLang="zh-CN" smtClean="0"/>
              <a:t>Redis</a:t>
            </a:r>
            <a:r>
              <a:rPr lang="zh-CN" altLang="en-US" smtClean="0"/>
              <a:t>自带的</a:t>
            </a:r>
            <a:r>
              <a:rPr lang="en-US" altLang="zh-CN" smtClean="0"/>
              <a:t>redis-check-aof</a:t>
            </a:r>
            <a:r>
              <a:rPr lang="zh-CN" altLang="en-US" smtClean="0"/>
              <a:t>程序，对原来的</a:t>
            </a:r>
            <a:r>
              <a:rPr lang="en-US" altLang="zh-CN" smtClean="0"/>
              <a:t>AOF</a:t>
            </a:r>
            <a:r>
              <a:rPr lang="zh-CN" altLang="en-US" smtClean="0"/>
              <a:t>文件进行修复，命令如下：</a:t>
            </a:r>
          </a:p>
          <a:p>
            <a:pPr lvl="2" indent="0">
              <a:buNone/>
            </a:pPr>
            <a:r>
              <a:rPr lang="en-US" altLang="zh-CN" smtClean="0"/>
              <a:t>		redis-check-aof –fix  AOFname</a:t>
            </a:r>
          </a:p>
          <a:p>
            <a:pPr lvl="2" indent="0"/>
            <a:r>
              <a:rPr lang="en-US" altLang="zh-CN" smtClean="0"/>
              <a:t>AOFname</a:t>
            </a:r>
            <a:r>
              <a:rPr lang="zh-CN" altLang="en-US" smtClean="0"/>
              <a:t>表示需要修复的</a:t>
            </a:r>
            <a:r>
              <a:rPr lang="en-US" altLang="zh-CN" smtClean="0"/>
              <a:t>AOF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回到之前提的问题：</a:t>
            </a:r>
            <a:endParaRPr lang="en-US" altLang="zh-CN" smtClean="0"/>
          </a:p>
          <a:p>
            <a:pPr lvl="1" indent="0"/>
            <a:r>
              <a:rPr lang="zh-CN" altLang="en-US" smtClean="0"/>
              <a:t>在</a:t>
            </a:r>
            <a:r>
              <a:rPr lang="en-US" altLang="zh-CN" smtClean="0"/>
              <a:t>/var/rdb</a:t>
            </a:r>
            <a:r>
              <a:rPr lang="zh-CN" altLang="en-US" smtClean="0"/>
              <a:t>目录下存在有上次课留下来的</a:t>
            </a:r>
            <a:r>
              <a:rPr lang="en-US" altLang="zh-CN" smtClean="0"/>
              <a:t>RDB</a:t>
            </a:r>
            <a:r>
              <a:rPr lang="zh-CN" altLang="en-US" smtClean="0"/>
              <a:t>，存有</a:t>
            </a:r>
            <a:r>
              <a:rPr lang="en-US" altLang="zh-CN" smtClean="0"/>
              <a:t>site</a:t>
            </a:r>
            <a:r>
              <a:rPr lang="zh-CN" altLang="en-US" smtClean="0"/>
              <a:t>键。可是服务器启动后，</a:t>
            </a:r>
            <a:r>
              <a:rPr lang="en-US" altLang="zh-CN" smtClean="0"/>
              <a:t>key *</a:t>
            </a:r>
            <a:r>
              <a:rPr lang="zh-CN" altLang="en-US" smtClean="0"/>
              <a:t>命令后显示数据库是空的，为什么没有恢复呢？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899592" y="2852936"/>
            <a:ext cx="58388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1680" y="3933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上次课的数据库</a:t>
            </a:r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/>
          <a:stretch>
            <a:fillRect/>
          </a:stretch>
        </p:blipFill>
        <p:spPr bwMode="auto">
          <a:xfrm>
            <a:off x="1259632" y="4437112"/>
            <a:ext cx="5162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 t="11454"/>
          <a:stretch>
            <a:fillRect/>
          </a:stretch>
        </p:blipFill>
        <p:spPr bwMode="auto">
          <a:xfrm>
            <a:off x="1259632" y="5373216"/>
            <a:ext cx="4295775" cy="111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大括号 7"/>
          <p:cNvSpPr/>
          <p:nvPr/>
        </p:nvSpPr>
        <p:spPr>
          <a:xfrm>
            <a:off x="6732240" y="4509120"/>
            <a:ext cx="576064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24328" y="515719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重启后的数据库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RDB</a:t>
            </a:r>
            <a:r>
              <a:rPr lang="zh-CN" altLang="en-US" smtClean="0"/>
              <a:t>的缺陷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如果在两个</a:t>
            </a:r>
            <a:r>
              <a:rPr lang="en-US" altLang="zh-CN" smtClean="0"/>
              <a:t>RDB</a:t>
            </a:r>
            <a:r>
              <a:rPr lang="zh-CN" altLang="en-US" smtClean="0"/>
              <a:t>保存点之间发生了断电，那么将会损失两个保存点之间时间段写入的数据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内存数据量大时，影响性能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Redis</a:t>
            </a:r>
            <a:r>
              <a:rPr lang="zh-CN" altLang="en-US" smtClean="0"/>
              <a:t>在</a:t>
            </a:r>
            <a:r>
              <a:rPr lang="en-US" altLang="zh-CN" smtClean="0"/>
              <a:t>2.4</a:t>
            </a:r>
            <a:r>
              <a:rPr lang="zh-CN" altLang="en-US" smtClean="0"/>
              <a:t>版本以后，增加了一种新的持久化方式，即</a:t>
            </a:r>
            <a:r>
              <a:rPr lang="en-US" altLang="zh-CN" smtClean="0"/>
              <a:t>AOF</a:t>
            </a:r>
            <a:r>
              <a:rPr lang="zh-CN" altLang="en-US" smtClean="0"/>
              <a:t>持久化方式</a:t>
            </a:r>
            <a:r>
              <a:rPr lang="en-US" altLang="zh-CN" smtClean="0"/>
              <a:t>Append of File</a:t>
            </a:r>
            <a:r>
              <a:rPr lang="zh-CN" altLang="en-US" smtClean="0"/>
              <a:t>，也叫日志持久化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可以两者配合使用，也可以只启用一个</a:t>
            </a:r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与</a:t>
            </a:r>
            <a:r>
              <a:rPr lang="en-US" altLang="zh-CN" smtClean="0"/>
              <a:t>RDB</a:t>
            </a:r>
            <a:r>
              <a:rPr lang="zh-CN" altLang="en-US" smtClean="0"/>
              <a:t>的优先级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</a:t>
            </a:r>
            <a:r>
              <a:rPr lang="en-US" altLang="zh-CN" smtClean="0"/>
              <a:t>AOF</a:t>
            </a:r>
            <a:r>
              <a:rPr lang="zh-CN" altLang="en-US" smtClean="0"/>
              <a:t>文件与</a:t>
            </a:r>
            <a:r>
              <a:rPr lang="en-US" altLang="zh-CN" smtClean="0"/>
              <a:t>RDB</a:t>
            </a:r>
            <a:r>
              <a:rPr lang="zh-CN" altLang="en-US" smtClean="0"/>
              <a:t>文件同时存在，服务器启动后会优先使用</a:t>
            </a:r>
            <a:r>
              <a:rPr lang="en-US" altLang="zh-CN" smtClean="0"/>
              <a:t>AOF</a:t>
            </a:r>
            <a:r>
              <a:rPr lang="zh-CN" altLang="en-US" smtClean="0"/>
              <a:t>文件进行恢复数据库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上个问题中，由于启动前，</a:t>
            </a:r>
            <a:r>
              <a:rPr lang="en-US" altLang="zh-CN" smtClean="0"/>
              <a:t>AOF</a:t>
            </a:r>
            <a:r>
              <a:rPr lang="zh-CN" altLang="en-US" smtClean="0"/>
              <a:t>文件里什么都没有，因此按照</a:t>
            </a:r>
            <a:r>
              <a:rPr lang="en-US" altLang="zh-CN" smtClean="0"/>
              <a:t>AOF</a:t>
            </a:r>
            <a:r>
              <a:rPr lang="zh-CN" altLang="en-US" smtClean="0"/>
              <a:t>文件来恢复，数据库就是空的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如果要使用</a:t>
            </a:r>
            <a:r>
              <a:rPr lang="en-US" altLang="zh-CN" smtClean="0"/>
              <a:t>RDB</a:t>
            </a:r>
            <a:r>
              <a:rPr lang="zh-CN" altLang="en-US" smtClean="0"/>
              <a:t>恢复，则需要删掉</a:t>
            </a:r>
            <a:r>
              <a:rPr lang="en-US" altLang="zh-CN" smtClean="0"/>
              <a:t>AOF</a:t>
            </a:r>
            <a:r>
              <a:rPr lang="zh-CN" altLang="en-US" smtClean="0"/>
              <a:t>文件，关闭</a:t>
            </a:r>
            <a:r>
              <a:rPr lang="en-US" altLang="zh-CN" smtClean="0"/>
              <a:t>AOF</a:t>
            </a:r>
            <a:r>
              <a:rPr lang="zh-CN" altLang="en-US" smtClean="0"/>
              <a:t>，将</a:t>
            </a:r>
            <a:r>
              <a:rPr lang="en-US" altLang="zh-CN" smtClean="0"/>
              <a:t>RDB</a:t>
            </a:r>
            <a:r>
              <a:rPr lang="zh-CN" altLang="en-US" smtClean="0"/>
              <a:t>功能开启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问：</a:t>
            </a:r>
            <a:r>
              <a:rPr lang="en-US" altLang="zh-CN" smtClean="0"/>
              <a:t>RDB</a:t>
            </a:r>
            <a:r>
              <a:rPr lang="zh-CN" altLang="en-US" smtClean="0"/>
              <a:t>恢复的速度快，还是</a:t>
            </a:r>
            <a:r>
              <a:rPr lang="en-US" altLang="zh-CN" smtClean="0"/>
              <a:t>AOF</a:t>
            </a:r>
            <a:r>
              <a:rPr lang="zh-CN" altLang="en-US" smtClean="0"/>
              <a:t>恢复的速度快？</a:t>
            </a:r>
            <a:endParaRPr lang="en-US" altLang="zh-CN" smtClean="0"/>
          </a:p>
          <a:p>
            <a:pPr lvl="1" indent="0"/>
            <a:r>
              <a:rPr lang="en-US" altLang="zh-CN" smtClean="0"/>
              <a:t>RDB</a:t>
            </a:r>
            <a:r>
              <a:rPr lang="zh-CN" altLang="zh-CN" smtClean="0"/>
              <a:t>快</a:t>
            </a:r>
            <a:r>
              <a:rPr lang="zh-CN" altLang="en-US" smtClean="0"/>
              <a:t>，</a:t>
            </a:r>
            <a:r>
              <a:rPr lang="zh-CN" altLang="zh-CN" smtClean="0"/>
              <a:t>因为其是数据的内存映射</a:t>
            </a:r>
            <a:r>
              <a:rPr lang="zh-CN" altLang="en-US" smtClean="0"/>
              <a:t>，即快照，</a:t>
            </a:r>
            <a:r>
              <a:rPr lang="zh-CN" altLang="zh-CN" smtClean="0"/>
              <a:t>直接载入到内存</a:t>
            </a:r>
            <a:r>
              <a:rPr lang="zh-CN" altLang="en-US" smtClean="0"/>
              <a:t>即可，</a:t>
            </a:r>
            <a:r>
              <a:rPr lang="en-US" altLang="zh-CN" smtClean="0"/>
              <a:t>AOF</a:t>
            </a:r>
            <a:r>
              <a:rPr lang="zh-CN" altLang="en-US" smtClean="0"/>
              <a:t>文件记录的是一行一行的</a:t>
            </a:r>
            <a:r>
              <a:rPr lang="zh-CN" altLang="zh-CN" smtClean="0"/>
              <a:t>命令</a:t>
            </a:r>
            <a:r>
              <a:rPr lang="zh-CN" altLang="en-US" smtClean="0"/>
              <a:t>，</a:t>
            </a:r>
            <a:r>
              <a:rPr lang="zh-CN" altLang="zh-CN" smtClean="0"/>
              <a:t>需要逐条执行</a:t>
            </a:r>
            <a:r>
              <a:rPr lang="zh-CN" altLang="en-US" smtClean="0"/>
              <a:t>才能得到数据库的最终状态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持久化的优点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、如果将</a:t>
            </a:r>
            <a:r>
              <a:rPr lang="en-US" altLang="zh-CN" smtClean="0"/>
              <a:t>appendfsync</a:t>
            </a:r>
            <a:r>
              <a:rPr lang="zh-CN" altLang="en-US" smtClean="0"/>
              <a:t>设置为</a:t>
            </a:r>
            <a:r>
              <a:rPr lang="en-US" altLang="zh-CN" smtClean="0"/>
              <a:t>always</a:t>
            </a:r>
            <a:r>
              <a:rPr lang="zh-CN" altLang="en-US" smtClean="0"/>
              <a:t>或</a:t>
            </a:r>
            <a:r>
              <a:rPr lang="en-US" altLang="zh-CN" smtClean="0"/>
              <a:t>everysec</a:t>
            </a:r>
            <a:r>
              <a:rPr lang="zh-CN" altLang="en-US" smtClean="0"/>
              <a:t>，则最多丢失</a:t>
            </a:r>
            <a:r>
              <a:rPr lang="en-US" altLang="zh-CN" smtClean="0"/>
              <a:t>1</a:t>
            </a:r>
            <a:r>
              <a:rPr lang="zh-CN" altLang="en-US" smtClean="0"/>
              <a:t>秒的数据甚至不丢失数据，安全性较好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、高低版本</a:t>
            </a:r>
            <a:r>
              <a:rPr lang="en-US" altLang="zh-CN" smtClean="0"/>
              <a:t>redis</a:t>
            </a:r>
            <a:r>
              <a:rPr lang="zh-CN" altLang="en-US" smtClean="0"/>
              <a:t>的</a:t>
            </a:r>
            <a:r>
              <a:rPr lang="en-US" altLang="zh-CN" smtClean="0"/>
              <a:t>AOF</a:t>
            </a:r>
            <a:r>
              <a:rPr lang="zh-CN" altLang="en-US" smtClean="0"/>
              <a:t>兼容性比较好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持久化的缺陷</a:t>
            </a:r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AOF</a:t>
            </a:r>
            <a:r>
              <a:rPr lang="zh-CN" altLang="en-US" smtClean="0"/>
              <a:t>文件的体积会随着时间的推移逐渐变大，导致在加载时速度会比较慢，进而影响数据库状态的恢复速度，性能快速下降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AOF</a:t>
            </a:r>
            <a:r>
              <a:rPr lang="zh-CN" altLang="en-US" smtClean="0"/>
              <a:t>文件恢复数据的速度会慢于使用</a:t>
            </a:r>
            <a:r>
              <a:rPr lang="en-US" altLang="zh-CN" smtClean="0"/>
              <a:t>RDB</a:t>
            </a:r>
            <a:r>
              <a:rPr lang="zh-CN" altLang="en-US" smtClean="0"/>
              <a:t>文件恢复数据的速度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AOF</a:t>
            </a:r>
            <a:r>
              <a:rPr lang="zh-CN" altLang="en-US" smtClean="0"/>
              <a:t>持久化与</a:t>
            </a:r>
            <a:r>
              <a:rPr lang="en-US" altLang="zh-CN" dirty="0" smtClean="0"/>
              <a:t>RDB</a:t>
            </a:r>
            <a:r>
              <a:rPr lang="zh-CN" altLang="en-US" smtClean="0"/>
              <a:t>持久化抉择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现实应用中存在各种未知风险因素，强烈建议同时使用</a:t>
            </a:r>
            <a:r>
              <a:rPr lang="en-US" altLang="zh-CN" dirty="0" smtClean="0"/>
              <a:t>AOF</a:t>
            </a:r>
            <a:r>
              <a:rPr lang="zh-CN" altLang="en-US" smtClean="0"/>
              <a:t>持久化和</a:t>
            </a:r>
            <a:r>
              <a:rPr lang="en-US" altLang="zh-CN" dirty="0" smtClean="0"/>
              <a:t>RDB</a:t>
            </a:r>
            <a:r>
              <a:rPr lang="zh-CN" altLang="en-US" smtClean="0"/>
              <a:t>持久化，以便最大限度地保证数据的持久化与安全性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如果只使用</a:t>
            </a:r>
            <a:r>
              <a:rPr lang="en-US" altLang="zh-CN" dirty="0" smtClean="0"/>
              <a:t>RDB</a:t>
            </a:r>
            <a:r>
              <a:rPr lang="zh-CN" altLang="en-US" smtClean="0"/>
              <a:t>，能够定时生成</a:t>
            </a:r>
            <a:r>
              <a:rPr lang="en-US" altLang="zh-CN" dirty="0" smtClean="0"/>
              <a:t>RDB</a:t>
            </a:r>
            <a:r>
              <a:rPr lang="zh-CN" altLang="en-US" smtClean="0"/>
              <a:t>快照，便于进行数据库数据备份，同时也能提高服务器的性能，恢复数据的速度要快于</a:t>
            </a:r>
            <a:r>
              <a:rPr lang="en-US" altLang="zh-CN" dirty="0" smtClean="0"/>
              <a:t>AOF</a:t>
            </a:r>
            <a:r>
              <a:rPr lang="zh-CN" altLang="en-US" smtClean="0"/>
              <a:t>恢复数据的速度；但是，必须承受如果服务器出现故障，则会丢失部分数据的风险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如果只使用</a:t>
            </a:r>
            <a:r>
              <a:rPr lang="en-US" altLang="zh-CN" dirty="0" smtClean="0"/>
              <a:t>AOF</a:t>
            </a:r>
            <a:r>
              <a:rPr lang="zh-CN" altLang="en-US" smtClean="0"/>
              <a:t>持久化，未重写的</a:t>
            </a:r>
            <a:r>
              <a:rPr lang="en-US" altLang="zh-CN" dirty="0" smtClean="0"/>
              <a:t>AOF</a:t>
            </a:r>
            <a:r>
              <a:rPr lang="zh-CN" altLang="en-US" smtClean="0"/>
              <a:t>文件体积较大，写入</a:t>
            </a:r>
            <a:r>
              <a:rPr lang="en-US" altLang="zh-CN" dirty="0" smtClean="0"/>
              <a:t>AOF</a:t>
            </a:r>
            <a:r>
              <a:rPr lang="zh-CN" altLang="en-US" smtClean="0"/>
              <a:t>或者重写</a:t>
            </a:r>
            <a:r>
              <a:rPr lang="en-US" altLang="zh-CN" dirty="0" smtClean="0"/>
              <a:t>AOF</a:t>
            </a:r>
            <a:r>
              <a:rPr lang="zh-CN" altLang="en-US" smtClean="0"/>
              <a:t>的过程需要占用大量磁盘；在恢复数据时会比较慢，会影响服务器的性能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dirty="0" smtClean="0"/>
              <a:t>AOF</a:t>
            </a:r>
            <a:r>
              <a:rPr lang="zh-CN" altLang="en-US" smtClean="0"/>
              <a:t>持久化</a:t>
            </a:r>
            <a:endParaRPr lang="en-US" altLang="zh-CN" dirty="0" smtClean="0"/>
          </a:p>
          <a:p>
            <a:r>
              <a:rPr lang="en-US" altLang="zh-CN" dirty="0" smtClean="0"/>
              <a:t>AOF</a:t>
            </a:r>
            <a:r>
              <a:rPr lang="zh-CN" altLang="en-US" smtClean="0"/>
              <a:t>的相关配置项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appendonly</a:t>
            </a:r>
            <a:endParaRPr lang="en-US" altLang="zh-CN" smtClean="0"/>
          </a:p>
          <a:p>
            <a:pPr lvl="1"/>
            <a:r>
              <a:rPr lang="en-US" altLang="zh-CN" smtClean="0"/>
              <a:t>appendfsync</a:t>
            </a:r>
            <a:r>
              <a:rPr lang="zh-CN" altLang="en-US" smtClean="0"/>
              <a:t>及三种参数</a:t>
            </a:r>
            <a:endParaRPr lang="en-US" altLang="zh-CN" smtClean="0"/>
          </a:p>
          <a:p>
            <a:pPr lvl="1"/>
            <a:r>
              <a:rPr lang="en-US" altLang="zh-CN" smtClean="0"/>
              <a:t>no-appendfsync-on-rewrite</a:t>
            </a:r>
          </a:p>
          <a:p>
            <a:pPr lvl="1"/>
            <a:r>
              <a:rPr lang="en-US" altLang="zh-CN" smtClean="0"/>
              <a:t>appendfilename</a:t>
            </a:r>
          </a:p>
          <a:p>
            <a:r>
              <a:rPr lang="zh-CN" altLang="en-US" smtClean="0"/>
              <a:t>触发</a:t>
            </a:r>
            <a:r>
              <a:rPr lang="en-US" altLang="zh-CN" smtClean="0"/>
              <a:t>AOF</a:t>
            </a:r>
            <a:r>
              <a:rPr lang="zh-CN" altLang="en-US" smtClean="0"/>
              <a:t>并查看</a:t>
            </a:r>
            <a:r>
              <a:rPr lang="en-US" altLang="zh-CN" smtClean="0"/>
              <a:t>AOF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重写</a:t>
            </a:r>
            <a:endParaRPr lang="en-US" altLang="zh-CN" smtClean="0"/>
          </a:p>
          <a:p>
            <a:pPr lvl="1"/>
            <a:r>
              <a:rPr lang="zh-CN" altLang="en-US" smtClean="0"/>
              <a:t>什么是</a:t>
            </a:r>
            <a:r>
              <a:rPr lang="en-US" altLang="zh-CN" smtClean="0"/>
              <a:t>AOF</a:t>
            </a:r>
            <a:r>
              <a:rPr lang="zh-CN" altLang="en-US" smtClean="0"/>
              <a:t>重写</a:t>
            </a:r>
            <a:endParaRPr lang="en-US" altLang="zh-CN" smtClean="0"/>
          </a:p>
          <a:p>
            <a:pPr lvl="1"/>
            <a:r>
              <a:rPr lang="zh-CN" altLang="en-US" smtClean="0"/>
              <a:t>三种重写方式</a:t>
            </a:r>
            <a:endParaRPr lang="en-US" altLang="zh-CN" smtClean="0"/>
          </a:p>
          <a:p>
            <a:pPr lvl="1"/>
            <a:r>
              <a:rPr lang="zh-CN" altLang="en-US" smtClean="0"/>
              <a:t>两种触发重写方式</a:t>
            </a:r>
            <a:endParaRPr lang="en-US" altLang="zh-CN" smtClean="0"/>
          </a:p>
          <a:p>
            <a:pPr lvl="1"/>
            <a:r>
              <a:rPr lang="zh-CN" altLang="en-US" smtClean="0"/>
              <a:t>如何解决重写数据不一致</a:t>
            </a:r>
            <a:endParaRPr lang="en-US" altLang="zh-CN" smtClean="0"/>
          </a:p>
          <a:p>
            <a:pPr lvl="1"/>
            <a:r>
              <a:rPr lang="en-US" altLang="zh-CN" smtClean="0"/>
              <a:t>AOF</a:t>
            </a:r>
            <a:r>
              <a:rPr lang="zh-CN" altLang="en-US" smtClean="0"/>
              <a:t>文件修复</a:t>
            </a:r>
            <a:endParaRPr lang="en-US" altLang="zh-CN" smtClean="0"/>
          </a:p>
          <a:p>
            <a:r>
              <a:rPr lang="en-US" altLang="zh-CN" smtClean="0"/>
              <a:t>AOF</a:t>
            </a:r>
            <a:r>
              <a:rPr lang="zh-CN" altLang="en-US" smtClean="0"/>
              <a:t>的优缺点</a:t>
            </a:r>
            <a:endParaRPr lang="en-US" altLang="zh-CN" smtClean="0"/>
          </a:p>
          <a:p>
            <a:r>
              <a:rPr lang="en-US" altLang="zh-CN" smtClean="0"/>
              <a:t>AOF</a:t>
            </a:r>
            <a:r>
              <a:rPr lang="zh-CN" altLang="en-US" smtClean="0"/>
              <a:t>与</a:t>
            </a:r>
            <a:r>
              <a:rPr lang="en-US" altLang="zh-CN" smtClean="0"/>
              <a:t>RDB</a:t>
            </a:r>
            <a:r>
              <a:rPr lang="zh-CN" altLang="en-US" smtClean="0"/>
              <a:t>的抉择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AOF</a:t>
            </a:r>
            <a:r>
              <a:rPr lang="zh-CN" altLang="en-US" smtClean="0"/>
              <a:t>（</a:t>
            </a:r>
            <a:r>
              <a:rPr lang="en-US" altLang="zh-CN" smtClean="0"/>
              <a:t>Append Only File</a:t>
            </a:r>
            <a:r>
              <a:rPr lang="zh-CN" altLang="en-US" smtClean="0"/>
              <a:t>）持久化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保存服务器执行的所有写操作命令到单独的日志文件中</a:t>
            </a: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endParaRPr lang="en-US" altLang="zh-CN" smtClean="0"/>
          </a:p>
          <a:p>
            <a:pPr lvl="1" indent="0">
              <a:buFont typeface="Wingdings" pitchFamily="2" charset="2"/>
              <a:buChar char="Ø"/>
            </a:pPr>
            <a:r>
              <a:rPr lang="zh-CN" altLang="en-US" smtClean="0"/>
              <a:t>在服务器重启时，通过加载日志文件中的这些命令并执行来恢复数据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 typeface="Wingdings" pitchFamily="2" charset="2"/>
              <a:buChar char="ü"/>
            </a:pPr>
            <a:r>
              <a:rPr lang="zh-CN" altLang="en-US" smtClean="0"/>
              <a:t>实时性更好，也就是当进程意外退出时，丢失的数据更少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9552" y="4437112"/>
            <a:ext cx="7272138" cy="2159050"/>
            <a:chOff x="540222" y="4293096"/>
            <a:chExt cx="7272138" cy="21590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627784" y="4293096"/>
              <a:ext cx="1296988" cy="1584325"/>
            </a:xfrm>
            <a:prstGeom prst="rect">
              <a:avLst/>
            </a:prstGeom>
            <a:noFill/>
            <a:ln w="25400" cmpd="sng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redis主进程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16934" y="4293096"/>
              <a:ext cx="1079500" cy="1584325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后台</a:t>
              </a:r>
            </a:p>
            <a:p>
              <a:pPr algn="ctr"/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日志</a:t>
              </a:r>
            </a:p>
            <a:p>
              <a:pPr algn="ctr"/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进程</a:t>
              </a:r>
            </a:p>
            <a:p>
              <a:pPr algn="ctr"/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876256" y="5301208"/>
              <a:ext cx="936104" cy="1150938"/>
            </a:xfrm>
            <a:prstGeom prst="roundRect">
              <a:avLst>
                <a:gd name="adj" fmla="val 16667"/>
              </a:avLst>
            </a:prstGeom>
            <a:noFill/>
            <a:ln w="25400" cmpd="sng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AOF</a:t>
              </a:r>
              <a:r>
                <a:rPr lang="zh-CN" altLang="en-US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文件</a:t>
              </a:r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7" name="箭头 250"/>
            <p:cNvSpPr>
              <a:spLocks noChangeShapeType="1"/>
            </p:cNvSpPr>
            <p:nvPr/>
          </p:nvSpPr>
          <p:spPr bwMode="auto">
            <a:xfrm>
              <a:off x="3995936" y="4725144"/>
              <a:ext cx="720080" cy="1"/>
            </a:xfrm>
            <a:prstGeom prst="line">
              <a:avLst/>
            </a:prstGeom>
            <a:noFill/>
            <a:ln w="25400" cmpd="sng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8" name="箭头 252"/>
            <p:cNvSpPr>
              <a:spLocks noChangeShapeType="1"/>
            </p:cNvSpPr>
            <p:nvPr/>
          </p:nvSpPr>
          <p:spPr bwMode="auto">
            <a:xfrm flipV="1">
              <a:off x="5796136" y="5661248"/>
              <a:ext cx="1080120" cy="1"/>
            </a:xfrm>
            <a:prstGeom prst="line">
              <a:avLst/>
            </a:prstGeom>
            <a:noFill/>
            <a:ln w="25400" cmpd="sng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9" name="箭头 253"/>
            <p:cNvSpPr>
              <a:spLocks noChangeShapeType="1"/>
            </p:cNvSpPr>
            <p:nvPr/>
          </p:nvSpPr>
          <p:spPr bwMode="auto">
            <a:xfrm flipV="1">
              <a:off x="540222" y="4797152"/>
              <a:ext cx="2087562" cy="769"/>
            </a:xfrm>
            <a:prstGeom prst="line">
              <a:avLst/>
            </a:prstGeom>
            <a:noFill/>
            <a:ln w="25400" cmpd="sng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10108" y="4458196"/>
              <a:ext cx="1429643" cy="1477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set</a:t>
              </a:r>
            </a:p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append</a:t>
              </a:r>
            </a:p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...</a:t>
              </a:r>
            </a:p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...</a:t>
              </a:r>
            </a:p>
            <a:p>
              <a:r>
                <a:rPr lang="zh-CN" altLang="en-US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写</a:t>
              </a:r>
              <a:r>
                <a:rPr lang="zh-CN" altLang="en-US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操作命令</a:t>
              </a:r>
              <a:endPara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040560"/>
          </a:xfrm>
        </p:spPr>
        <p:txBody>
          <a:bodyPr>
            <a:normAutofit/>
          </a:bodyPr>
          <a:lstStyle/>
          <a:p>
            <a:r>
              <a:rPr lang="en-US" altLang="zh-CN" smtClean="0"/>
              <a:t>AOF</a:t>
            </a:r>
            <a:r>
              <a:rPr lang="zh-CN" altLang="en-US" smtClean="0"/>
              <a:t>的相关配置项</a:t>
            </a:r>
            <a:endParaRPr lang="en-US" altLang="zh-CN" smtClean="0"/>
          </a:p>
          <a:p>
            <a:pPr lvl="1"/>
            <a:r>
              <a:rPr lang="en-US" altLang="zh-CN" smtClean="0"/>
              <a:t>AOF</a:t>
            </a:r>
            <a:r>
              <a:rPr lang="zh-CN" altLang="en-US" smtClean="0"/>
              <a:t>的配置项同样在</a:t>
            </a:r>
            <a:r>
              <a:rPr lang="en-US" altLang="zh-CN" smtClean="0"/>
              <a:t>redis.conf</a:t>
            </a:r>
            <a:r>
              <a:rPr lang="zh-CN" altLang="en-US" smtClean="0"/>
              <a:t>目录中</a:t>
            </a:r>
            <a:endParaRPr lang="en-US" altLang="zh-CN" smtClean="0"/>
          </a:p>
          <a:p>
            <a:r>
              <a:rPr lang="en-US" altLang="zh-CN" smtClean="0"/>
              <a:t>appendonly</a:t>
            </a:r>
          </a:p>
          <a:p>
            <a:pPr lvl="1"/>
            <a:r>
              <a:rPr lang="zh-CN" altLang="en-US" smtClean="0"/>
              <a:t>是否开启</a:t>
            </a:r>
            <a:r>
              <a:rPr lang="en-US" altLang="zh-CN" smtClean="0"/>
              <a:t>AOF</a:t>
            </a:r>
            <a:r>
              <a:rPr lang="zh-CN" altLang="en-US" smtClean="0"/>
              <a:t>持久化，设置为</a:t>
            </a:r>
            <a:r>
              <a:rPr lang="en-US" altLang="zh-CN" smtClean="0"/>
              <a:t>yes</a:t>
            </a:r>
            <a:r>
              <a:rPr lang="zh-CN" altLang="en-US" smtClean="0"/>
              <a:t>表示开启</a:t>
            </a:r>
            <a:r>
              <a:rPr lang="en-US" altLang="zh-CN" smtClean="0"/>
              <a:t>AOF</a:t>
            </a:r>
            <a:r>
              <a:rPr lang="zh-CN" altLang="en-US" smtClean="0"/>
              <a:t>持久化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marL="361950" lvl="1" indent="0"/>
            <a:r>
              <a:rPr lang="zh-CN" altLang="en-US" smtClean="0"/>
              <a:t>在默认情况下，</a:t>
            </a:r>
            <a:r>
              <a:rPr lang="en-US" altLang="zh-CN" smtClean="0"/>
              <a:t>AOF</a:t>
            </a:r>
            <a:r>
              <a:rPr lang="zh-CN" altLang="en-US" smtClean="0"/>
              <a:t>持久化没有被开启，如果要开启</a:t>
            </a:r>
            <a:r>
              <a:rPr lang="en-US" altLang="zh-CN" smtClean="0"/>
              <a:t>AOF</a:t>
            </a:r>
            <a:r>
              <a:rPr lang="zh-CN" altLang="en-US" smtClean="0"/>
              <a:t>需要把该选项设置为</a:t>
            </a:r>
            <a:r>
              <a:rPr lang="en-US" altLang="zh-CN" smtClean="0"/>
              <a:t>YES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 t="79310" r="17291"/>
          <a:stretch>
            <a:fillRect/>
          </a:stretch>
        </p:blipFill>
        <p:spPr bwMode="auto">
          <a:xfrm>
            <a:off x="971600" y="3717032"/>
            <a:ext cx="72008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 smtClean="0"/>
              <a:t>appendfsync</a:t>
            </a:r>
          </a:p>
          <a:p>
            <a:pPr lvl="1"/>
            <a:r>
              <a:rPr lang="zh-CN" altLang="en-US" smtClean="0"/>
              <a:t>设定持久化策略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该配置项的参数有如下三种：</a:t>
            </a:r>
            <a:endParaRPr lang="en-US" altLang="zh-CN" smtClean="0"/>
          </a:p>
          <a:p>
            <a:pPr lvl="2"/>
            <a:r>
              <a:rPr lang="en-US" altLang="zh-CN" smtClean="0"/>
              <a:t>appendfsync always   # </a:t>
            </a:r>
            <a:r>
              <a:rPr lang="zh-CN" altLang="zh-CN" smtClean="0"/>
              <a:t>每</a:t>
            </a:r>
            <a:r>
              <a:rPr lang="en-US" altLang="zh-CN" smtClean="0"/>
              <a:t>1</a:t>
            </a:r>
            <a:r>
              <a:rPr lang="zh-CN" altLang="zh-CN" smtClean="0"/>
              <a:t>个命令</a:t>
            </a:r>
            <a:r>
              <a:rPr lang="zh-CN" altLang="en-US" smtClean="0"/>
              <a:t>，</a:t>
            </a:r>
            <a:r>
              <a:rPr lang="zh-CN" altLang="zh-CN" smtClean="0"/>
              <a:t>都立即同步到</a:t>
            </a:r>
            <a:r>
              <a:rPr lang="en-US" altLang="zh-CN" smtClean="0"/>
              <a:t>AOF</a:t>
            </a:r>
            <a:r>
              <a:rPr lang="zh-CN" altLang="en-US" smtClean="0"/>
              <a:t>，</a:t>
            </a:r>
            <a:r>
              <a:rPr lang="zh-CN" altLang="zh-CN" smtClean="0"/>
              <a:t>安全</a:t>
            </a:r>
            <a:r>
              <a:rPr lang="zh-CN" altLang="en-US" smtClean="0"/>
              <a:t>，</a:t>
            </a:r>
            <a:r>
              <a:rPr lang="zh-CN" altLang="zh-CN" smtClean="0"/>
              <a:t>速度慢</a:t>
            </a:r>
          </a:p>
          <a:p>
            <a:pPr lvl="2"/>
            <a:r>
              <a:rPr lang="en-US" altLang="zh-CN" smtClean="0"/>
              <a:t>appendfsync everysec # </a:t>
            </a:r>
            <a:r>
              <a:rPr lang="zh-CN" altLang="zh-CN" smtClean="0"/>
              <a:t>折衷方案</a:t>
            </a:r>
            <a:r>
              <a:rPr lang="zh-CN" altLang="en-US" smtClean="0"/>
              <a:t>，</a:t>
            </a:r>
            <a:r>
              <a:rPr lang="zh-CN" altLang="zh-CN" smtClean="0"/>
              <a:t>每秒写</a:t>
            </a:r>
            <a:r>
              <a:rPr lang="en-US" altLang="zh-CN" smtClean="0"/>
              <a:t>1</a:t>
            </a:r>
            <a:r>
              <a:rPr lang="zh-CN" altLang="zh-CN" smtClean="0"/>
              <a:t>次</a:t>
            </a:r>
            <a:r>
              <a:rPr lang="zh-CN" altLang="en-US" smtClean="0"/>
              <a:t>，丢数据顶多丢</a:t>
            </a:r>
            <a:r>
              <a:rPr lang="en-US" altLang="zh-CN" smtClean="0"/>
              <a:t>1s</a:t>
            </a:r>
            <a:r>
              <a:rPr lang="zh-CN" altLang="en-US" smtClean="0"/>
              <a:t>数据</a:t>
            </a:r>
            <a:endParaRPr lang="zh-CN" altLang="zh-CN" smtClean="0"/>
          </a:p>
          <a:p>
            <a:pPr lvl="2"/>
            <a:r>
              <a:rPr lang="en-US" altLang="zh-CN" smtClean="0"/>
              <a:t>appendfsync no      # </a:t>
            </a:r>
            <a:r>
              <a:rPr lang="zh-CN" altLang="zh-CN" smtClean="0"/>
              <a:t>写入工作交给操作系统</a:t>
            </a:r>
            <a:r>
              <a:rPr lang="zh-CN" altLang="en-US" smtClean="0"/>
              <a:t>，</a:t>
            </a:r>
            <a:r>
              <a:rPr lang="zh-CN" altLang="zh-CN" smtClean="0"/>
              <a:t>由操作系统判断缓冲区大小</a:t>
            </a:r>
            <a:r>
              <a:rPr lang="zh-CN" altLang="en-US" smtClean="0"/>
              <a:t>，</a:t>
            </a:r>
            <a:r>
              <a:rPr lang="zh-CN" altLang="zh-CN" smtClean="0"/>
              <a:t>统一写入到</a:t>
            </a:r>
            <a:r>
              <a:rPr lang="en-US" altLang="zh-CN" smtClean="0"/>
              <a:t>AOF</a:t>
            </a:r>
            <a:r>
              <a:rPr lang="zh-CN" altLang="en-US" smtClean="0"/>
              <a:t>，</a:t>
            </a:r>
            <a:r>
              <a:rPr lang="zh-CN" altLang="zh-CN" smtClean="0"/>
              <a:t>同步频率低</a:t>
            </a:r>
            <a:r>
              <a:rPr lang="zh-CN" altLang="en-US" smtClean="0"/>
              <a:t>，</a:t>
            </a:r>
            <a:r>
              <a:rPr lang="zh-CN" altLang="zh-CN" smtClean="0"/>
              <a:t>速度快</a:t>
            </a:r>
            <a:r>
              <a:rPr lang="zh-CN" altLang="en-US" smtClean="0"/>
              <a:t>（操作系统根据自身缓冲区到一定大小自动写入磁盘，最多</a:t>
            </a:r>
            <a:r>
              <a:rPr lang="en-US" altLang="zh-CN" smtClean="0"/>
              <a:t>30s</a:t>
            </a:r>
            <a:r>
              <a:rPr lang="zh-CN" altLang="en-US" smtClean="0"/>
              <a:t>）</a:t>
            </a:r>
            <a:endParaRPr lang="zh-CN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043608" y="2564904"/>
            <a:ext cx="42659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68760"/>
          </a:xfrm>
        </p:spPr>
        <p:txBody>
          <a:bodyPr>
            <a:normAutofit/>
          </a:bodyPr>
          <a:lstStyle/>
          <a:p>
            <a:r>
              <a:rPr lang="en-US" altLang="zh-CN" smtClean="0"/>
              <a:t>Appendfilename</a:t>
            </a:r>
          </a:p>
          <a:p>
            <a:pPr lvl="1"/>
            <a:r>
              <a:rPr lang="en-US" altLang="zh-CN" smtClean="0"/>
              <a:t>AOF</a:t>
            </a:r>
            <a:r>
              <a:rPr lang="zh-CN" altLang="en-US" smtClean="0"/>
              <a:t>文件名，可以修改它，默认为</a:t>
            </a:r>
            <a:r>
              <a:rPr lang="en-US" altLang="zh-CN" smtClean="0"/>
              <a:t>appendonly.aof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注意：默认下这个</a:t>
            </a:r>
            <a:r>
              <a:rPr lang="en-US" altLang="zh-CN" smtClean="0"/>
              <a:t>Appendfilename</a:t>
            </a:r>
            <a:r>
              <a:rPr lang="zh-CN" altLang="en-US" smtClean="0"/>
              <a:t>是注释状态的，去掉“</a:t>
            </a:r>
            <a:r>
              <a:rPr lang="en-US" altLang="zh-CN" smtClean="0"/>
              <a:t>#</a:t>
            </a:r>
            <a:r>
              <a:rPr lang="zh-CN" altLang="en-US" smtClean="0"/>
              <a:t>”；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注意：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、高版本的</a:t>
            </a:r>
            <a:r>
              <a:rPr lang="en-US" altLang="zh-CN" smtClean="0">
                <a:solidFill>
                  <a:srgbClr val="FF0000"/>
                </a:solidFill>
              </a:rPr>
              <a:t>aof</a:t>
            </a:r>
            <a:r>
              <a:rPr lang="zh-CN" altLang="en-US" smtClean="0">
                <a:solidFill>
                  <a:srgbClr val="FF0000"/>
                </a:solidFill>
              </a:rPr>
              <a:t>文件与</a:t>
            </a:r>
            <a:r>
              <a:rPr lang="en-US" altLang="zh-CN" smtClean="0">
                <a:solidFill>
                  <a:srgbClr val="FF0000"/>
                </a:solidFill>
              </a:rPr>
              <a:t>rdb</a:t>
            </a:r>
            <a:r>
              <a:rPr lang="zh-CN" altLang="en-US" smtClean="0">
                <a:solidFill>
                  <a:srgbClr val="FF0000"/>
                </a:solidFill>
              </a:rPr>
              <a:t>文件放在同一个目录，均由“</a:t>
            </a:r>
            <a:r>
              <a:rPr lang="en-US" altLang="zh-CN" smtClean="0">
                <a:solidFill>
                  <a:srgbClr val="FF0000"/>
                </a:solidFill>
              </a:rPr>
              <a:t>dir</a:t>
            </a:r>
            <a:r>
              <a:rPr lang="zh-CN" altLang="en-US" smtClean="0">
                <a:solidFill>
                  <a:srgbClr val="FF0000"/>
                </a:solidFill>
              </a:rPr>
              <a:t>”配置项配置目录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、如果更改</a:t>
            </a:r>
            <a:r>
              <a:rPr lang="en-US" altLang="zh-CN" smtClean="0">
                <a:solidFill>
                  <a:srgbClr val="FF0000"/>
                </a:solidFill>
              </a:rPr>
              <a:t>AOF</a:t>
            </a:r>
            <a:r>
              <a:rPr lang="zh-CN" altLang="en-US" smtClean="0">
                <a:solidFill>
                  <a:srgbClr val="FF0000"/>
                </a:solidFill>
              </a:rPr>
              <a:t>和</a:t>
            </a:r>
            <a:r>
              <a:rPr lang="en-US" altLang="zh-CN" smtClean="0">
                <a:solidFill>
                  <a:srgbClr val="FF0000"/>
                </a:solidFill>
              </a:rPr>
              <a:t>RDB</a:t>
            </a:r>
            <a:r>
              <a:rPr lang="zh-CN" altLang="en-US" smtClean="0">
                <a:solidFill>
                  <a:srgbClr val="FF0000"/>
                </a:solidFill>
              </a:rPr>
              <a:t>的存放目录，不要忘了需要更改目录的权限，可使用</a:t>
            </a:r>
            <a:r>
              <a:rPr lang="en-US" altLang="zh-CN" smtClean="0">
                <a:solidFill>
                  <a:srgbClr val="FF0000"/>
                </a:solidFill>
              </a:rPr>
              <a:t>chmod 777 </a:t>
            </a:r>
            <a:r>
              <a:rPr lang="zh-CN" altLang="en-US" smtClean="0">
                <a:solidFill>
                  <a:srgbClr val="FF0000"/>
                </a:solidFill>
              </a:rPr>
              <a:t>更改目录权限，例如：</a:t>
            </a:r>
            <a:r>
              <a:rPr lang="en-US" altLang="zh-CN" smtClean="0">
                <a:solidFill>
                  <a:srgbClr val="FF0000"/>
                </a:solidFill>
              </a:rPr>
              <a:t>sudo chmod 777 /usr/local/redis/rdbaof/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956138" y="1484784"/>
            <a:ext cx="6553982" cy="85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41" y="2778743"/>
            <a:ext cx="7236296" cy="178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AOF</a:t>
            </a:r>
            <a:r>
              <a:rPr lang="zh-CN" altLang="en-US" smtClean="0"/>
              <a:t>文件并查看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、使用</a:t>
            </a:r>
            <a:r>
              <a:rPr lang="en-US" altLang="zh-CN" smtClean="0"/>
              <a:t>pkill -9</a:t>
            </a:r>
            <a:r>
              <a:rPr lang="zh-CN" altLang="en-US" smtClean="0"/>
              <a:t>命令关闭</a:t>
            </a:r>
            <a:r>
              <a:rPr lang="en-US" altLang="zh-CN" smtClean="0"/>
              <a:t>redis</a:t>
            </a:r>
            <a:r>
              <a:rPr lang="zh-CN" altLang="en-US" smtClean="0"/>
              <a:t>，</a:t>
            </a:r>
            <a:r>
              <a:rPr lang="en-US" altLang="zh-CN" smtClean="0"/>
              <a:t>vim</a:t>
            </a:r>
            <a:r>
              <a:rPr lang="zh-CN" altLang="en-US" smtClean="0"/>
              <a:t>进入</a:t>
            </a:r>
            <a:r>
              <a:rPr lang="en-US" altLang="zh-CN" smtClean="0"/>
              <a:t>redis.conf</a:t>
            </a:r>
            <a:r>
              <a:rPr lang="zh-CN" altLang="en-US" smtClean="0"/>
              <a:t>进行配置，打开</a:t>
            </a:r>
            <a:r>
              <a:rPr lang="en-US" altLang="zh-CN" smtClean="0"/>
              <a:t>AOF</a:t>
            </a:r>
            <a:r>
              <a:rPr lang="zh-CN" altLang="en-US" smtClean="0"/>
              <a:t>功能，设置</a:t>
            </a:r>
            <a:r>
              <a:rPr lang="en-US" altLang="zh-CN" smtClean="0"/>
              <a:t>AOF</a:t>
            </a:r>
            <a:r>
              <a:rPr lang="zh-CN" altLang="en-US" smtClean="0"/>
              <a:t>文件目录为“</a:t>
            </a:r>
            <a:r>
              <a:rPr lang="en-US" altLang="zh-CN" smtClean="0"/>
              <a:t>/var/rdb/</a:t>
            </a:r>
            <a:r>
              <a:rPr lang="zh-CN" altLang="en-US" smtClean="0"/>
              <a:t>”</a:t>
            </a:r>
            <a:r>
              <a:rPr lang="en-US" altLang="zh-CN" smtClean="0"/>
              <a:t>,no-appendfsync-on-rewrite</a:t>
            </a:r>
            <a:r>
              <a:rPr lang="zh-CN" altLang="en-US" smtClean="0"/>
              <a:t>设置为</a:t>
            </a:r>
            <a:r>
              <a:rPr lang="en-US" altLang="zh-CN" smtClean="0"/>
              <a:t>no</a:t>
            </a:r>
            <a:r>
              <a:rPr lang="zh-CN" altLang="en-US" smtClean="0"/>
              <a:t>，</a:t>
            </a:r>
            <a:r>
              <a:rPr lang="en-US" altLang="zh-CN" smtClean="0"/>
              <a:t>appendfsync</a:t>
            </a:r>
            <a:r>
              <a:rPr lang="zh-CN" altLang="en-US" smtClean="0"/>
              <a:t>设置为</a:t>
            </a:r>
            <a:r>
              <a:rPr lang="en-US" altLang="zh-CN" smtClean="0"/>
              <a:t>everysec</a:t>
            </a:r>
            <a:r>
              <a:rPr lang="zh-CN" altLang="en-US" smtClean="0"/>
              <a:t>，其余选项均为默认值，保存并退出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3.5.2 AOF</a:t>
            </a:r>
            <a:r>
              <a:rPr lang="zh-CN" altLang="zh-CN" smtClean="0"/>
              <a:t>持久化</a:t>
            </a:r>
            <a:endParaRPr lang="zh-CN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lum contrast="70000"/>
          </a:blip>
          <a:srcRect l="229" t="15504" b="13731"/>
          <a:stretch/>
        </p:blipFill>
        <p:spPr bwMode="auto">
          <a:xfrm>
            <a:off x="1475656" y="3087945"/>
            <a:ext cx="513611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296417" cy="114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52" y="4509120"/>
            <a:ext cx="7116996" cy="55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27" y="5013176"/>
            <a:ext cx="4924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27" y="5813276"/>
            <a:ext cx="32956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08520" y="0"/>
            <a:ext cx="8229600" cy="6336704"/>
          </a:xfrm>
        </p:spPr>
        <p:txBody>
          <a:bodyPr/>
          <a:lstStyle/>
          <a:p>
            <a:pPr lvl="2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、终端</a:t>
            </a:r>
            <a:r>
              <a:rPr lang="en-US" altLang="zh-CN" smtClean="0"/>
              <a:t>1</a:t>
            </a:r>
            <a:r>
              <a:rPr lang="zh-CN" altLang="en-US" smtClean="0"/>
              <a:t>启动</a:t>
            </a:r>
            <a:r>
              <a:rPr lang="en-US" altLang="zh-CN" smtClean="0"/>
              <a:t>redis</a:t>
            </a:r>
            <a:r>
              <a:rPr lang="zh-CN" altLang="en-US" smtClean="0"/>
              <a:t>服务器，终端</a:t>
            </a:r>
            <a:r>
              <a:rPr lang="en-US" altLang="zh-CN" smtClean="0"/>
              <a:t>2</a:t>
            </a:r>
            <a:r>
              <a:rPr lang="zh-CN" altLang="en-US" smtClean="0"/>
              <a:t>进入</a:t>
            </a:r>
            <a:r>
              <a:rPr lang="en-US" altLang="zh-CN" smtClean="0"/>
              <a:t>/var/rdb/</a:t>
            </a:r>
            <a:r>
              <a:rPr lang="zh-CN" altLang="en-US" smtClean="0"/>
              <a:t>查看里面的</a:t>
            </a:r>
            <a:r>
              <a:rPr lang="en-US" altLang="zh-CN" smtClean="0"/>
              <a:t>AOF</a:t>
            </a:r>
            <a:r>
              <a:rPr lang="zh-CN" altLang="en-US" smtClean="0"/>
              <a:t>文件内容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</a:t>
            </a:r>
            <a:r>
              <a:rPr lang="en-US" altLang="zh-CN" smtClean="0"/>
              <a:t>/var/rdb</a:t>
            </a:r>
            <a:r>
              <a:rPr lang="zh-CN" altLang="en-US" smtClean="0"/>
              <a:t>目录下不仅有</a:t>
            </a:r>
            <a:r>
              <a:rPr lang="zh-CN" altLang="en-US" smtClean="0">
                <a:solidFill>
                  <a:srgbClr val="FF0000"/>
                </a:solidFill>
              </a:rPr>
              <a:t>上节课的</a:t>
            </a:r>
            <a:r>
              <a:rPr lang="en-US" altLang="zh-CN" smtClean="0">
                <a:solidFill>
                  <a:srgbClr val="FF0000"/>
                </a:solidFill>
              </a:rPr>
              <a:t>rdb</a:t>
            </a:r>
            <a:r>
              <a:rPr lang="zh-CN" altLang="en-US" smtClean="0">
                <a:solidFill>
                  <a:srgbClr val="FF0000"/>
                </a:solidFill>
              </a:rPr>
              <a:t>文件，也有了</a:t>
            </a:r>
            <a:r>
              <a:rPr lang="en-US" altLang="zh-CN" smtClean="0">
                <a:solidFill>
                  <a:srgbClr val="FF0000"/>
                </a:solidFill>
              </a:rPr>
              <a:t>appendonly.aof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、终端</a:t>
            </a:r>
            <a:r>
              <a:rPr lang="en-US" altLang="zh-CN" smtClean="0"/>
              <a:t>2</a:t>
            </a:r>
            <a:r>
              <a:rPr lang="zh-CN" altLang="en-US" smtClean="0"/>
              <a:t>连接到服务器，往数据库中写入两个键值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name</a:t>
            </a:r>
            <a:r>
              <a:rPr lang="zh-CN" altLang="en-US" smtClean="0"/>
              <a:t>，由于之前</a:t>
            </a:r>
            <a:r>
              <a:rPr lang="en-US" altLang="zh-CN" smtClean="0"/>
              <a:t>AOF</a:t>
            </a:r>
            <a:r>
              <a:rPr lang="zh-CN" altLang="en-US" smtClean="0"/>
              <a:t>触发条件为每秒</a:t>
            </a:r>
            <a:r>
              <a:rPr lang="en-US" altLang="zh-CN" smtClean="0"/>
              <a:t>1</a:t>
            </a:r>
            <a:r>
              <a:rPr lang="zh-CN" altLang="en-US" smtClean="0"/>
              <a:t>次，此时肯定已经写入</a:t>
            </a:r>
            <a:r>
              <a:rPr lang="en-US" altLang="zh-CN" smtClean="0"/>
              <a:t>AOF</a:t>
            </a:r>
            <a:r>
              <a:rPr lang="zh-CN" altLang="en-US" smtClean="0"/>
              <a:t>文件了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、打开终端</a:t>
            </a:r>
            <a:r>
              <a:rPr lang="en-US" altLang="zh-CN" smtClean="0"/>
              <a:t>3</a:t>
            </a:r>
            <a:r>
              <a:rPr lang="zh-CN" altLang="en-US" smtClean="0"/>
              <a:t>，查看此时</a:t>
            </a:r>
            <a:r>
              <a:rPr lang="en-US" altLang="zh-CN" smtClean="0"/>
              <a:t>AOF</a:t>
            </a:r>
            <a:r>
              <a:rPr lang="zh-CN" altLang="en-US" smtClean="0"/>
              <a:t>文件的内容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可以看到，此时</a:t>
            </a:r>
            <a:r>
              <a:rPr lang="en-US" altLang="zh-CN" smtClean="0"/>
              <a:t>AOF</a:t>
            </a:r>
            <a:r>
              <a:rPr lang="zh-CN" altLang="en-US" smtClean="0"/>
              <a:t>文件里面记录了刚刚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我们输入的两个键值命令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lum contrast="70000"/>
          </a:blip>
          <a:srcRect/>
          <a:stretch>
            <a:fillRect/>
          </a:stretch>
        </p:blipFill>
        <p:spPr bwMode="auto">
          <a:xfrm>
            <a:off x="1043608" y="476672"/>
            <a:ext cx="596266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lum contrast="70000"/>
          </a:blip>
          <a:srcRect t="11454"/>
          <a:stretch>
            <a:fillRect/>
          </a:stretch>
        </p:blipFill>
        <p:spPr bwMode="auto">
          <a:xfrm>
            <a:off x="467544" y="2492896"/>
            <a:ext cx="472351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lum contrast="70000"/>
          </a:blip>
          <a:srcRect/>
          <a:stretch>
            <a:fillRect/>
          </a:stretch>
        </p:blipFill>
        <p:spPr bwMode="auto">
          <a:xfrm>
            <a:off x="4287827" y="3717032"/>
            <a:ext cx="4856173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64288" y="6926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87770" y="29249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3848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终端</a:t>
            </a:r>
            <a:r>
              <a:rPr lang="en-US" altLang="zh-CN" smtClean="0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2574</Words>
  <Application>Microsoft Office PowerPoint</Application>
  <PresentationFormat>全屏显示(4:3)</PresentationFormat>
  <Paragraphs>329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聚合</vt:lpstr>
      <vt:lpstr>3.5 Redis的持久化</vt:lpstr>
      <vt:lpstr>3.5 Redis的持久化</vt:lpstr>
      <vt:lpstr>3.5.2 AOF持久化</vt:lpstr>
      <vt:lpstr>3.5.2 AOF持久化</vt:lpstr>
      <vt:lpstr>3.5.2 AOF持久化</vt:lpstr>
      <vt:lpstr>3.5.2 AOF持久化</vt:lpstr>
      <vt:lpstr>PowerPoint 演示文稿</vt:lpstr>
      <vt:lpstr>3.5.2 AOF持久化</vt:lpstr>
      <vt:lpstr>PowerPoint 演示文稿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PowerPoint 演示文稿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3.5.2 AOF持久化</vt:lpstr>
      <vt:lpstr>总结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微软用户</cp:lastModifiedBy>
  <cp:revision>182</cp:revision>
  <dcterms:created xsi:type="dcterms:W3CDTF">2021-01-11T06:40:00Z</dcterms:created>
  <dcterms:modified xsi:type="dcterms:W3CDTF">2022-03-14T00:32:29Z</dcterms:modified>
</cp:coreProperties>
</file>