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62" r:id="rId3"/>
    <p:sldId id="257" r:id="rId4"/>
    <p:sldId id="258" r:id="rId5"/>
    <p:sldId id="280" r:id="rId6"/>
    <p:sldId id="259" r:id="rId7"/>
    <p:sldId id="281" r:id="rId8"/>
    <p:sldId id="261" r:id="rId9"/>
    <p:sldId id="260" r:id="rId10"/>
    <p:sldId id="288" r:id="rId11"/>
    <p:sldId id="289" r:id="rId12"/>
    <p:sldId id="290" r:id="rId13"/>
    <p:sldId id="284" r:id="rId14"/>
    <p:sldId id="292" r:id="rId15"/>
    <p:sldId id="293" r:id="rId16"/>
    <p:sldId id="294" r:id="rId17"/>
    <p:sldId id="295" r:id="rId18"/>
    <p:sldId id="296" r:id="rId19"/>
    <p:sldId id="297" r:id="rId20"/>
    <p:sldId id="263" r:id="rId21"/>
    <p:sldId id="265" r:id="rId22"/>
    <p:sldId id="267" r:id="rId23"/>
    <p:sldId id="268" r:id="rId24"/>
    <p:sldId id="298" r:id="rId25"/>
    <p:sldId id="269" r:id="rId26"/>
    <p:sldId id="282" r:id="rId27"/>
    <p:sldId id="283" r:id="rId28"/>
    <p:sldId id="285" r:id="rId29"/>
    <p:sldId id="270" r:id="rId30"/>
    <p:sldId id="273" r:id="rId31"/>
    <p:sldId id="274" r:id="rId32"/>
    <p:sldId id="275" r:id="rId33"/>
    <p:sldId id="276" r:id="rId34"/>
    <p:sldId id="278" r:id="rId35"/>
    <p:sldId id="279" r:id="rId36"/>
    <p:sldId id="291"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10" autoAdjust="0"/>
    <p:restoredTop sz="94477" autoAdjust="0"/>
  </p:normalViewPr>
  <p:slideViewPr>
    <p:cSldViewPr>
      <p:cViewPr varScale="1">
        <p:scale>
          <a:sx n="107" d="100"/>
          <a:sy n="107" d="100"/>
        </p:scale>
        <p:origin x="2136" y="114"/>
      </p:cViewPr>
      <p:guideLst>
        <p:guide orient="horz" pos="2160"/>
        <p:guide pos="2880"/>
      </p:guideLst>
    </p:cSldViewPr>
  </p:slideViewPr>
  <p:outlineViewPr>
    <p:cViewPr>
      <p:scale>
        <a:sx n="33" d="100"/>
        <a:sy n="33" d="100"/>
      </p:scale>
      <p:origin x="0" y="481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0D425B-B3B9-4DAB-B0DC-6255505EC1C9}" type="datetimeFigureOut">
              <a:rPr lang="zh-CN" altLang="en-US" smtClean="0"/>
              <a:pPr/>
              <a:t>2023/3/14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28CBF4-077F-4671-9061-A72219D39F82}" type="slidenum">
              <a:rPr lang="zh-CN" altLang="en-US" smtClean="0"/>
              <a:pPr/>
              <a:t>‹#›</a:t>
            </a:fld>
            <a:endParaRPr lang="zh-CN" altLang="en-US"/>
          </a:p>
        </p:txBody>
      </p:sp>
    </p:spTree>
    <p:extLst>
      <p:ext uri="{BB962C8B-B14F-4D97-AF65-F5344CB8AC3E}">
        <p14:creationId xmlns:p14="http://schemas.microsoft.com/office/powerpoint/2010/main" val="3881503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a:solidFill>
                  <a:schemeClr val="tx1"/>
                </a:solidFill>
                <a:latin typeface="+mn-lt"/>
                <a:ea typeface="+mn-ea"/>
                <a:cs typeface="+mn-cs"/>
              </a:rPr>
              <a:t>QPS (</a:t>
            </a:r>
            <a:r>
              <a:rPr lang="zh-CN" altLang="en-US" sz="1200" b="1" i="0" kern="1200">
                <a:solidFill>
                  <a:schemeClr val="tx1"/>
                </a:solidFill>
                <a:latin typeface="+mn-lt"/>
                <a:ea typeface="+mn-ea"/>
                <a:cs typeface="+mn-cs"/>
              </a:rPr>
              <a:t>每秒查询率</a:t>
            </a:r>
            <a:r>
              <a:rPr lang="en-US" altLang="zh-CN" sz="1200" b="1" i="0" kern="1200">
                <a:solidFill>
                  <a:schemeClr val="tx1"/>
                </a:solidFill>
                <a:latin typeface="+mn-lt"/>
                <a:ea typeface="+mn-ea"/>
                <a:cs typeface="+mn-cs"/>
              </a:rPr>
              <a:t>)</a:t>
            </a:r>
          </a:p>
          <a:p>
            <a:endParaRPr lang="zh-CN" altLang="en-US"/>
          </a:p>
        </p:txBody>
      </p:sp>
      <p:sp>
        <p:nvSpPr>
          <p:cNvPr id="4" name="灯片编号占位符 3"/>
          <p:cNvSpPr>
            <a:spLocks noGrp="1"/>
          </p:cNvSpPr>
          <p:nvPr>
            <p:ph type="sldNum" sz="quarter" idx="10"/>
          </p:nvPr>
        </p:nvSpPr>
        <p:spPr/>
        <p:txBody>
          <a:bodyPr/>
          <a:lstStyle/>
          <a:p>
            <a:fld id="{D628CBF4-077F-4671-9061-A72219D39F82}" type="slidenum">
              <a:rPr lang="zh-CN" altLang="en-US" smtClean="0"/>
              <a:pPr/>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28CBF4-077F-4671-9061-A72219D39F82}" type="slidenum">
              <a:rPr lang="zh-CN" altLang="en-US" smtClean="0"/>
              <a:pPr/>
              <a:t>20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28CBF4-077F-4671-9061-A72219D39F82}" type="slidenum">
              <a:rPr lang="zh-CN" altLang="en-US" smtClean="0"/>
              <a:pPr/>
              <a:t>31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28CBF4-077F-4671-9061-A72219D39F82}" type="slidenum">
              <a:rPr lang="zh-CN" altLang="en-US" smtClean="0"/>
              <a:pPr/>
              <a:t>32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2023/3/14</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buClr>
                <a:srgbClr val="C00000"/>
              </a:buClr>
              <a:buFont typeface="Wingdings" pitchFamily="2" charset="2"/>
              <a:buChar char="u"/>
              <a:defRPr sz="2400">
                <a:latin typeface="Times New Roman" pitchFamily="18" charset="0"/>
                <a:cs typeface="Times New Roman" pitchFamily="18" charset="0"/>
              </a:defRPr>
            </a:lvl1pPr>
            <a:lvl2pPr>
              <a:buNone/>
              <a:defRPr sz="1800">
                <a:latin typeface="Times New Roman" pitchFamily="18" charset="0"/>
                <a:cs typeface="Times New Roman" pitchFamily="18" charset="0"/>
              </a:defRPr>
            </a:lvl2pPr>
            <a:lvl3pPr>
              <a:defRPr sz="1600">
                <a:latin typeface="Times New Roman" pitchFamily="18" charset="0"/>
                <a:cs typeface="Times New Roman" pitchFamily="18" charset="0"/>
              </a:defRPr>
            </a:lvl3pPr>
            <a:lvl4pPr>
              <a:defRPr sz="1400">
                <a:latin typeface="Times New Roman" pitchFamily="18" charset="0"/>
                <a:cs typeface="Times New Roman" pitchFamily="18" charset="0"/>
              </a:defRPr>
            </a:lvl4pPr>
            <a:lvl5pPr>
              <a:defRPr>
                <a:latin typeface="Times New Roman" pitchFamily="18" charset="0"/>
                <a:cs typeface="Times New Roman" pitchFamily="18" charset="0"/>
              </a:defRPr>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p:txBody>
      </p:sp>
      <p:sp>
        <p:nvSpPr>
          <p:cNvPr id="4" name="日期占位符 3"/>
          <p:cNvSpPr>
            <a:spLocks noGrp="1"/>
          </p:cNvSpPr>
          <p:nvPr>
            <p:ph type="dt" sz="half" idx="10"/>
          </p:nvPr>
        </p:nvSpPr>
        <p:spPr/>
        <p:txBody>
          <a:bodyPr/>
          <a:lstStyle>
            <a:lvl1pPr>
              <a:defRPr>
                <a:latin typeface="Times New Roman" pitchFamily="18" charset="0"/>
                <a:cs typeface="Times New Roman" pitchFamily="18" charset="0"/>
              </a:defRPr>
            </a:lvl1pPr>
            <a:extLst/>
          </a:lstStyle>
          <a:p>
            <a:fld id="{530820CF-B880-4189-942D-D702A7CBA730}" type="datetimeFigureOut">
              <a:rPr lang="zh-CN" altLang="en-US" smtClean="0"/>
              <a:pPr/>
              <a:t>2023/3/14</a:t>
            </a:fld>
            <a:endParaRPr lang="zh-CN" altLang="en-US"/>
          </a:p>
        </p:txBody>
      </p:sp>
      <p:sp>
        <p:nvSpPr>
          <p:cNvPr id="5" name="页脚占位符 4"/>
          <p:cNvSpPr>
            <a:spLocks noGrp="1"/>
          </p:cNvSpPr>
          <p:nvPr>
            <p:ph type="ftr" sz="quarter" idx="11"/>
          </p:nvPr>
        </p:nvSpPr>
        <p:spPr/>
        <p:txBody>
          <a:bodyPr/>
          <a:lstStyle>
            <a:lvl1pPr>
              <a:defRPr>
                <a:latin typeface="Times New Roman" pitchFamily="18" charset="0"/>
                <a:cs typeface="Times New Roman" pitchFamily="18" charset="0"/>
              </a:defRPr>
            </a:lvl1pPr>
            <a:extLst/>
          </a:lstStyle>
          <a:p>
            <a:endParaRPr lang="zh-CN" altLang="en-US"/>
          </a:p>
        </p:txBody>
      </p:sp>
      <p:sp>
        <p:nvSpPr>
          <p:cNvPr id="6" name="灯片编号占位符 5"/>
          <p:cNvSpPr>
            <a:spLocks noGrp="1"/>
          </p:cNvSpPr>
          <p:nvPr>
            <p:ph type="sldNum" sz="quarter" idx="12"/>
          </p:nvPr>
        </p:nvSpPr>
        <p:spPr/>
        <p:txBody>
          <a:bodyPr/>
          <a:lstStyle>
            <a:lvl1pPr>
              <a:defRPr>
                <a:latin typeface="Times New Roman" pitchFamily="18" charset="0"/>
                <a:cs typeface="Times New Roman" pitchFamily="18" charset="0"/>
              </a:defRPr>
            </a:lvl1pPr>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lvl1pPr>
              <a:defRPr>
                <a:solidFill>
                  <a:srgbClr val="0070C0"/>
                </a:solidFill>
                <a:latin typeface="Times New Roman" pitchFamily="18" charset="0"/>
                <a:cs typeface="Times New Roman" pitchFamily="18" charset="0"/>
              </a:defRPr>
            </a:lvl1pPr>
            <a:extLst/>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2023/3/14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2023/3/14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2023/3/14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530820CF-B880-4189-942D-D702A7CBA730}" type="datetimeFigureOut">
              <a:rPr lang="zh-CN" altLang="en-US" smtClean="0"/>
              <a:pPr/>
              <a:t>2023/3/14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2023/3/14</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5122912"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2023/3/14</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b="1" kern="1200">
          <a:solidFill>
            <a:srgbClr val="0070C0"/>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lnSpc>
          <a:spcPct val="150000"/>
        </a:lnSpc>
        <a:spcBef>
          <a:spcPts val="400"/>
        </a:spcBef>
        <a:spcAft>
          <a:spcPts val="0"/>
        </a:spcAft>
        <a:buClr>
          <a:schemeClr val="accent1"/>
        </a:buClr>
        <a:buSzPct val="68000"/>
        <a:buFont typeface="Wingdings 3"/>
        <a:buChar char=""/>
        <a:defRPr kumimoji="0" sz="2400" kern="1200">
          <a:solidFill>
            <a:srgbClr val="C00000"/>
          </a:solidFill>
          <a:latin typeface="华文中宋" pitchFamily="2" charset="-122"/>
          <a:ea typeface="华文中宋" pitchFamily="2" charset="-122"/>
          <a:cs typeface="+mn-cs"/>
        </a:defRPr>
      </a:lvl1pPr>
      <a:lvl2pPr marL="621792" indent="-228600" algn="l" rtl="0" eaLnBrk="1" latinLnBrk="0" hangingPunct="1">
        <a:lnSpc>
          <a:spcPct val="150000"/>
        </a:lnSpc>
        <a:spcBef>
          <a:spcPts val="324"/>
        </a:spcBef>
        <a:buClr>
          <a:schemeClr val="accent1"/>
        </a:buClr>
        <a:buFont typeface="Verdana"/>
        <a:buChar char="◦"/>
        <a:defRPr kumimoji="0" sz="2000" kern="1200">
          <a:solidFill>
            <a:schemeClr val="tx1"/>
          </a:solidFill>
          <a:latin typeface="华文中宋" pitchFamily="2" charset="-122"/>
          <a:ea typeface="华文中宋" pitchFamily="2" charset="-122"/>
          <a:cs typeface="+mn-cs"/>
        </a:defRPr>
      </a:lvl2pPr>
      <a:lvl3pPr marL="859536" indent="-228600" algn="l" rtl="0" eaLnBrk="1" latinLnBrk="0" hangingPunct="1">
        <a:lnSpc>
          <a:spcPct val="150000"/>
        </a:lnSpc>
        <a:spcBef>
          <a:spcPts val="350"/>
        </a:spcBef>
        <a:buClr>
          <a:schemeClr val="accent2"/>
        </a:buClr>
        <a:buSzPct val="100000"/>
        <a:buFont typeface="Wingdings 2"/>
        <a:buChar char=""/>
        <a:defRPr kumimoji="0" sz="1800" kern="1200">
          <a:solidFill>
            <a:schemeClr val="tx1"/>
          </a:solidFill>
          <a:latin typeface="华文中宋" pitchFamily="2" charset="-122"/>
          <a:ea typeface="华文中宋" pitchFamily="2" charset="-122"/>
          <a:cs typeface="+mn-cs"/>
        </a:defRPr>
      </a:lvl3pPr>
      <a:lvl4pPr marL="1143000" indent="-228600" algn="l" rtl="0" eaLnBrk="1" latinLnBrk="0" hangingPunct="1">
        <a:lnSpc>
          <a:spcPct val="150000"/>
        </a:lnSpc>
        <a:spcBef>
          <a:spcPts val="350"/>
        </a:spcBef>
        <a:buClr>
          <a:schemeClr val="accent2"/>
        </a:buClr>
        <a:buFont typeface="Wingdings 2"/>
        <a:buChar char=""/>
        <a:defRPr kumimoji="0" sz="1600" kern="1200">
          <a:solidFill>
            <a:schemeClr val="tx1"/>
          </a:solidFill>
          <a:latin typeface="华文中宋" pitchFamily="2" charset="-122"/>
          <a:ea typeface="华文中宋" pitchFamily="2" charset="-122"/>
          <a:cs typeface="+mn-cs"/>
        </a:defRPr>
      </a:lvl4pPr>
      <a:lvl5pPr marL="1371600" indent="-228600" algn="l" rtl="0" eaLnBrk="1" latinLnBrk="0" hangingPunct="1">
        <a:lnSpc>
          <a:spcPct val="150000"/>
        </a:lnSpc>
        <a:spcBef>
          <a:spcPts val="350"/>
        </a:spcBef>
        <a:buClr>
          <a:schemeClr val="accent2"/>
        </a:buClr>
        <a:buFont typeface="Wingdings 2"/>
        <a:buChar char=""/>
        <a:defRPr kumimoji="0" sz="1800" kern="1200">
          <a:solidFill>
            <a:schemeClr val="tx1"/>
          </a:solidFill>
          <a:latin typeface="微软雅黑" pitchFamily="34" charset="-122"/>
          <a:ea typeface="微软雅黑" pitchFamily="34" charset="-122"/>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772816"/>
            <a:ext cx="8278688" cy="1829761"/>
          </a:xfrm>
        </p:spPr>
        <p:txBody>
          <a:bodyPr/>
          <a:lstStyle/>
          <a:p>
            <a:pPr algn="l"/>
            <a:r>
              <a:rPr lang="en-US" altLang="zh-CN"/>
              <a:t>	</a:t>
            </a:r>
            <a:r>
              <a:rPr lang="en-US" altLang="zh-CN" sz="4000">
                <a:solidFill>
                  <a:srgbClr val="C00000"/>
                </a:solidFill>
              </a:rPr>
              <a:t>3.7  Redis</a:t>
            </a:r>
            <a:r>
              <a:rPr lang="zh-CN" altLang="zh-CN" sz="4000">
                <a:solidFill>
                  <a:srgbClr val="C00000"/>
                </a:solidFill>
              </a:rPr>
              <a:t>集群配置，</a:t>
            </a:r>
            <a:r>
              <a:rPr lang="zh-CN" altLang="en-US" sz="4000">
                <a:solidFill>
                  <a:srgbClr val="C00000"/>
                </a:solidFill>
              </a:rPr>
              <a:t>主</a:t>
            </a:r>
            <a:r>
              <a:rPr lang="zh-CN" altLang="zh-CN" sz="4000">
                <a:solidFill>
                  <a:srgbClr val="C00000"/>
                </a:solidFill>
              </a:rPr>
              <a:t>从复制</a:t>
            </a:r>
          </a:p>
        </p:txBody>
      </p:sp>
      <p:sp>
        <p:nvSpPr>
          <p:cNvPr id="3" name="副标题 2"/>
          <p:cNvSpPr>
            <a:spLocks noGrp="1"/>
          </p:cNvSpPr>
          <p:nvPr>
            <p:ph type="subTitle" idx="1"/>
          </p:nvPr>
        </p:nvSpPr>
        <p:spPr/>
        <p:txBody>
          <a:bodyPr/>
          <a:lstStyle/>
          <a:p>
            <a:endParaRPr lang="zh-CN" altLang="en-US"/>
          </a:p>
        </p:txBody>
      </p:sp>
      <p:sp>
        <p:nvSpPr>
          <p:cNvPr id="4" name="矩形 3"/>
          <p:cNvSpPr/>
          <p:nvPr/>
        </p:nvSpPr>
        <p:spPr>
          <a:xfrm>
            <a:off x="3131840" y="692696"/>
            <a:ext cx="2954655" cy="646331"/>
          </a:xfrm>
          <a:prstGeom prst="rect">
            <a:avLst/>
          </a:prstGeom>
        </p:spPr>
        <p:txBody>
          <a:bodyPr wrap="none">
            <a:spAutoFit/>
          </a:bodyPr>
          <a:lstStyle/>
          <a:p>
            <a:r>
              <a:rPr lang="zh-CN" altLang="zh-CN" sz="3600">
                <a:solidFill>
                  <a:srgbClr val="C00000"/>
                </a:solidFill>
                <a:latin typeface="华文行楷" pitchFamily="2" charset="-122"/>
                <a:ea typeface="华文行楷" pitchFamily="2" charset="-122"/>
              </a:rPr>
              <a:t>大数据库系统</a:t>
            </a:r>
            <a:endParaRPr lang="zh-CN" altLang="en-US" sz="3600">
              <a:solidFill>
                <a:srgbClr val="C00000"/>
              </a:solidFill>
              <a:latin typeface="华文行楷" pitchFamily="2" charset="-122"/>
              <a:ea typeface="华文行楷"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268761"/>
            <a:ext cx="8424936" cy="1800200"/>
          </a:xfrm>
        </p:spPr>
        <p:txBody>
          <a:bodyPr>
            <a:normAutofit/>
          </a:bodyPr>
          <a:lstStyle/>
          <a:p>
            <a:r>
              <a:rPr lang="en-US" altLang="zh-CN">
                <a:solidFill>
                  <a:srgbClr val="C00000"/>
                </a:solidFill>
              </a:rPr>
              <a:t>Redis</a:t>
            </a:r>
            <a:r>
              <a:rPr lang="zh-CN" altLang="en-US">
                <a:solidFill>
                  <a:srgbClr val="C00000"/>
                </a:solidFill>
              </a:rPr>
              <a:t>主从复制的过程</a:t>
            </a:r>
            <a:endParaRPr lang="en-US" altLang="zh-CN">
              <a:solidFill>
                <a:srgbClr val="C00000"/>
              </a:solidFill>
            </a:endParaRPr>
          </a:p>
          <a:p>
            <a:pPr lvl="1"/>
            <a:r>
              <a:rPr lang="zh-CN" altLang="en-US"/>
              <a:t>全量同步</a:t>
            </a:r>
            <a:endParaRPr lang="en-US" altLang="zh-CN"/>
          </a:p>
          <a:p>
            <a:pPr lvl="2"/>
            <a:r>
              <a:rPr lang="zh-CN" altLang="en-US"/>
              <a:t>一般发生在</a:t>
            </a:r>
            <a:r>
              <a:rPr lang="en-US" altLang="zh-CN"/>
              <a:t>Slave</a:t>
            </a:r>
            <a:r>
              <a:rPr lang="zh-CN" altLang="en-US"/>
              <a:t>初始化阶段，这时</a:t>
            </a:r>
            <a:r>
              <a:rPr lang="en-US" altLang="zh-CN"/>
              <a:t>Slave</a:t>
            </a:r>
            <a:r>
              <a:rPr lang="zh-CN" altLang="en-US"/>
              <a:t>需要将</a:t>
            </a:r>
            <a:r>
              <a:rPr lang="en-US" altLang="zh-CN"/>
              <a:t>Master</a:t>
            </a:r>
            <a:r>
              <a:rPr lang="zh-CN" altLang="en-US"/>
              <a:t>上的所有数据都复制一份</a:t>
            </a:r>
            <a:endParaRPr lang="en-US" altLang="zh-CN"/>
          </a:p>
        </p:txBody>
      </p:sp>
      <p:sp>
        <p:nvSpPr>
          <p:cNvPr id="3" name="标题 2"/>
          <p:cNvSpPr>
            <a:spLocks noGrp="1"/>
          </p:cNvSpPr>
          <p:nvPr>
            <p:ph type="title"/>
          </p:nvPr>
        </p:nvSpPr>
        <p:spPr/>
        <p:txBody>
          <a:bodyPr/>
          <a:lstStyle/>
          <a:p>
            <a:r>
              <a:rPr lang="en-US" altLang="zh-CN"/>
              <a:t>3.6.2 Redis</a:t>
            </a:r>
            <a:r>
              <a:rPr lang="zh-CN" altLang="en-US"/>
              <a:t>主从复制功能</a:t>
            </a:r>
          </a:p>
        </p:txBody>
      </p:sp>
      <p:grpSp>
        <p:nvGrpSpPr>
          <p:cNvPr id="4" name="组合 3"/>
          <p:cNvGrpSpPr/>
          <p:nvPr/>
        </p:nvGrpSpPr>
        <p:grpSpPr>
          <a:xfrm>
            <a:off x="4932040" y="3501008"/>
            <a:ext cx="4211960" cy="2448272"/>
            <a:chOff x="1547664" y="2780928"/>
            <a:chExt cx="5255568" cy="2735684"/>
          </a:xfrm>
        </p:grpSpPr>
        <p:sp>
          <p:nvSpPr>
            <p:cNvPr id="5" name="AutoShape 3"/>
            <p:cNvSpPr>
              <a:spLocks noChangeArrowheads="1"/>
            </p:cNvSpPr>
            <p:nvPr/>
          </p:nvSpPr>
          <p:spPr bwMode="auto">
            <a:xfrm>
              <a:off x="1547664" y="2852936"/>
              <a:ext cx="935088" cy="2663676"/>
            </a:xfrm>
            <a:prstGeom prst="roundRect">
              <a:avLst>
                <a:gd name="adj" fmla="val 16667"/>
              </a:avLst>
            </a:prstGeom>
            <a:solidFill>
              <a:schemeClr val="accent1"/>
            </a:solidFill>
            <a:ln w="9525" cmpd="sng">
              <a:solidFill>
                <a:schemeClr val="tx1"/>
              </a:solidFill>
              <a:round/>
              <a:headEnd/>
              <a:tailEnd/>
            </a:ln>
            <a:effectLst/>
          </p:spPr>
          <p:txBody>
            <a:bodyPr wrap="none" anchor="ctr"/>
            <a:lstStyle/>
            <a:p>
              <a:pPr algn="ctr"/>
              <a:r>
                <a:rPr lang="zh-CN" altLang="en-US" sz="1600"/>
                <a:t>master</a:t>
              </a:r>
            </a:p>
          </p:txBody>
        </p:sp>
        <p:sp>
          <p:nvSpPr>
            <p:cNvPr id="6" name="AutoShape 4"/>
            <p:cNvSpPr>
              <a:spLocks noChangeArrowheads="1"/>
            </p:cNvSpPr>
            <p:nvPr/>
          </p:nvSpPr>
          <p:spPr bwMode="auto">
            <a:xfrm>
              <a:off x="5868144" y="2852936"/>
              <a:ext cx="935088" cy="2663676"/>
            </a:xfrm>
            <a:prstGeom prst="roundRect">
              <a:avLst>
                <a:gd name="adj" fmla="val 16667"/>
              </a:avLst>
            </a:prstGeom>
            <a:solidFill>
              <a:schemeClr val="accent1"/>
            </a:solidFill>
            <a:ln w="9525" cap="flat" cmpd="sng">
              <a:solidFill>
                <a:schemeClr val="tx1"/>
              </a:solidFill>
              <a:round/>
              <a:headEnd/>
              <a:tailEnd/>
            </a:ln>
            <a:effectLst/>
          </p:spPr>
          <p:txBody>
            <a:bodyPr wrap="none" anchor="ctr"/>
            <a:lstStyle/>
            <a:p>
              <a:pPr algn="ctr"/>
              <a:r>
                <a:rPr lang="zh-CN" altLang="en-US" sz="1600"/>
                <a:t>slave</a:t>
              </a:r>
            </a:p>
          </p:txBody>
        </p:sp>
        <p:sp>
          <p:nvSpPr>
            <p:cNvPr id="7" name="箭头 294"/>
            <p:cNvSpPr>
              <a:spLocks noChangeShapeType="1"/>
            </p:cNvSpPr>
            <p:nvPr/>
          </p:nvSpPr>
          <p:spPr bwMode="auto">
            <a:xfrm flipH="1">
              <a:off x="2842692" y="3213299"/>
              <a:ext cx="2449643" cy="0"/>
            </a:xfrm>
            <a:prstGeom prst="line">
              <a:avLst/>
            </a:prstGeom>
            <a:noFill/>
            <a:ln w="9525" cmpd="sng">
              <a:solidFill>
                <a:schemeClr val="tx1"/>
              </a:solidFill>
              <a:round/>
              <a:headEnd/>
              <a:tailEnd type="triangle" w="med" len="med"/>
            </a:ln>
            <a:effectLst/>
          </p:spPr>
          <p:txBody>
            <a:bodyPr/>
            <a:lstStyle/>
            <a:p>
              <a:endParaRPr lang="zh-CN" altLang="en-US" sz="1600"/>
            </a:p>
          </p:txBody>
        </p:sp>
        <p:sp>
          <p:nvSpPr>
            <p:cNvPr id="8" name="Text Box 6"/>
            <p:cNvSpPr txBox="1">
              <a:spLocks noChangeArrowheads="1"/>
            </p:cNvSpPr>
            <p:nvPr/>
          </p:nvSpPr>
          <p:spPr bwMode="auto">
            <a:xfrm>
              <a:off x="3347864" y="2780928"/>
              <a:ext cx="1524235" cy="378298"/>
            </a:xfrm>
            <a:prstGeom prst="rect">
              <a:avLst/>
            </a:prstGeom>
            <a:noFill/>
            <a:ln w="9525">
              <a:noFill/>
              <a:miter lim="800000"/>
              <a:headEnd/>
              <a:tailEnd/>
            </a:ln>
          </p:spPr>
          <p:txBody>
            <a:bodyPr wrap="square">
              <a:spAutoFit/>
            </a:bodyPr>
            <a:lstStyle/>
            <a:p>
              <a:r>
                <a:rPr lang="zh-CN" altLang="en-US" sz="1600"/>
                <a:t>sync[自动]</a:t>
              </a:r>
            </a:p>
          </p:txBody>
        </p:sp>
        <p:sp>
          <p:nvSpPr>
            <p:cNvPr id="9" name="箭头 296"/>
            <p:cNvSpPr>
              <a:spLocks noChangeShapeType="1"/>
            </p:cNvSpPr>
            <p:nvPr/>
          </p:nvSpPr>
          <p:spPr bwMode="auto">
            <a:xfrm>
              <a:off x="2844279" y="3645100"/>
              <a:ext cx="2519497" cy="1956"/>
            </a:xfrm>
            <a:prstGeom prst="line">
              <a:avLst/>
            </a:prstGeom>
            <a:noFill/>
            <a:ln w="9525" cmpd="sng">
              <a:solidFill>
                <a:schemeClr val="tx1"/>
              </a:solidFill>
              <a:round/>
              <a:headEnd/>
              <a:tailEnd type="triangle" w="med" len="med"/>
            </a:ln>
            <a:effectLst/>
          </p:spPr>
          <p:txBody>
            <a:bodyPr/>
            <a:lstStyle/>
            <a:p>
              <a:endParaRPr lang="zh-CN" altLang="en-US" sz="1600"/>
            </a:p>
          </p:txBody>
        </p:sp>
        <p:sp>
          <p:nvSpPr>
            <p:cNvPr id="10" name="Text Box 8"/>
            <p:cNvSpPr txBox="1">
              <a:spLocks noChangeArrowheads="1"/>
            </p:cNvSpPr>
            <p:nvPr/>
          </p:nvSpPr>
          <p:spPr bwMode="auto">
            <a:xfrm>
              <a:off x="3275856" y="3356992"/>
              <a:ext cx="2088009" cy="329798"/>
            </a:xfrm>
            <a:prstGeom prst="rect">
              <a:avLst/>
            </a:prstGeom>
            <a:noFill/>
            <a:ln w="9525">
              <a:noFill/>
              <a:miter lim="800000"/>
              <a:headEnd/>
              <a:tailEnd/>
            </a:ln>
          </p:spPr>
          <p:txBody>
            <a:bodyPr wrap="square">
              <a:spAutoFit/>
            </a:bodyPr>
            <a:lstStyle/>
            <a:p>
              <a:r>
                <a:rPr lang="zh-CN" altLang="en-US" sz="1600"/>
                <a:t>dump出rdb</a:t>
              </a:r>
            </a:p>
          </p:txBody>
        </p:sp>
        <p:sp>
          <p:nvSpPr>
            <p:cNvPr id="11" name="箭头 294"/>
            <p:cNvSpPr>
              <a:spLocks noChangeShapeType="1"/>
            </p:cNvSpPr>
            <p:nvPr/>
          </p:nvSpPr>
          <p:spPr bwMode="auto">
            <a:xfrm>
              <a:off x="2843808" y="4581128"/>
              <a:ext cx="2519497" cy="1958"/>
            </a:xfrm>
            <a:prstGeom prst="line">
              <a:avLst/>
            </a:prstGeom>
            <a:noFill/>
            <a:ln w="9525" cap="flat" cmpd="sng">
              <a:solidFill>
                <a:schemeClr val="tx1"/>
              </a:solidFill>
              <a:round/>
              <a:headEnd/>
              <a:tailEnd type="triangle" w="med" len="med"/>
            </a:ln>
            <a:effectLst/>
          </p:spPr>
          <p:txBody>
            <a:bodyPr/>
            <a:lstStyle/>
            <a:p>
              <a:endParaRPr lang="zh-CN" altLang="en-US" sz="1600"/>
            </a:p>
          </p:txBody>
        </p:sp>
        <p:sp>
          <p:nvSpPr>
            <p:cNvPr id="12" name="AutoShape 10"/>
            <p:cNvSpPr>
              <a:spLocks/>
            </p:cNvSpPr>
            <p:nvPr/>
          </p:nvSpPr>
          <p:spPr bwMode="auto">
            <a:xfrm>
              <a:off x="2842692" y="3716536"/>
              <a:ext cx="144470" cy="710445"/>
            </a:xfrm>
            <a:prstGeom prst="rightBrace">
              <a:avLst>
                <a:gd name="adj1" fmla="val 0"/>
                <a:gd name="adj2" fmla="val 50000"/>
              </a:avLst>
            </a:prstGeom>
            <a:solidFill>
              <a:schemeClr val="accent1"/>
            </a:solidFill>
            <a:ln w="9525" cmpd="sng">
              <a:solidFill>
                <a:schemeClr val="tx1"/>
              </a:solidFill>
              <a:round/>
              <a:headEnd/>
              <a:tailEnd/>
            </a:ln>
            <a:effectLst/>
          </p:spPr>
          <p:txBody>
            <a:bodyPr anchor="ctr"/>
            <a:lstStyle/>
            <a:p>
              <a:endParaRPr lang="zh-CN" altLang="en-US" sz="1600"/>
            </a:p>
          </p:txBody>
        </p:sp>
        <p:sp>
          <p:nvSpPr>
            <p:cNvPr id="13" name="Text Box 11"/>
            <p:cNvSpPr txBox="1">
              <a:spLocks noChangeArrowheads="1"/>
            </p:cNvSpPr>
            <p:nvPr/>
          </p:nvSpPr>
          <p:spPr bwMode="auto">
            <a:xfrm>
              <a:off x="3347864" y="4221088"/>
              <a:ext cx="1584409" cy="329798"/>
            </a:xfrm>
            <a:prstGeom prst="rect">
              <a:avLst/>
            </a:prstGeom>
            <a:noFill/>
            <a:ln w="9525">
              <a:noFill/>
              <a:miter lim="800000"/>
              <a:headEnd/>
              <a:tailEnd/>
            </a:ln>
          </p:spPr>
          <p:txBody>
            <a:bodyPr wrap="square">
              <a:spAutoFit/>
            </a:bodyPr>
            <a:lstStyle/>
            <a:p>
              <a:r>
                <a:rPr lang="zh-CN" altLang="en-US" sz="1600"/>
                <a:t>缓冲的aof</a:t>
              </a:r>
            </a:p>
          </p:txBody>
        </p:sp>
        <p:sp>
          <p:nvSpPr>
            <p:cNvPr id="14" name="箭头 302"/>
            <p:cNvSpPr>
              <a:spLocks noChangeShapeType="1"/>
            </p:cNvSpPr>
            <p:nvPr/>
          </p:nvSpPr>
          <p:spPr bwMode="auto">
            <a:xfrm>
              <a:off x="2555354" y="5300861"/>
              <a:ext cx="3313290" cy="0"/>
            </a:xfrm>
            <a:prstGeom prst="line">
              <a:avLst/>
            </a:prstGeom>
            <a:noFill/>
            <a:ln w="9525" cmpd="sng">
              <a:solidFill>
                <a:schemeClr val="tx1"/>
              </a:solidFill>
              <a:round/>
              <a:headEnd/>
              <a:tailEnd type="triangle" w="med" len="med"/>
            </a:ln>
            <a:effectLst/>
          </p:spPr>
          <p:txBody>
            <a:bodyPr/>
            <a:lstStyle/>
            <a:p>
              <a:endParaRPr lang="zh-CN" altLang="en-US" sz="1600"/>
            </a:p>
          </p:txBody>
        </p:sp>
        <p:sp>
          <p:nvSpPr>
            <p:cNvPr id="15" name="Text Box 13"/>
            <p:cNvSpPr txBox="1">
              <a:spLocks noChangeArrowheads="1"/>
            </p:cNvSpPr>
            <p:nvPr/>
          </p:nvSpPr>
          <p:spPr bwMode="auto">
            <a:xfrm>
              <a:off x="2771800" y="4941168"/>
              <a:ext cx="3024435" cy="389762"/>
            </a:xfrm>
            <a:prstGeom prst="rect">
              <a:avLst/>
            </a:prstGeom>
            <a:noFill/>
            <a:ln w="9525">
              <a:noFill/>
              <a:miter lim="800000"/>
              <a:headEnd/>
              <a:tailEnd/>
            </a:ln>
          </p:spPr>
          <p:txBody>
            <a:bodyPr wrap="square">
              <a:spAutoFit/>
            </a:bodyPr>
            <a:lstStyle/>
            <a:p>
              <a:r>
                <a:rPr lang="en-US" altLang="zh-CN" sz="1600"/>
                <a:t>        </a:t>
              </a:r>
              <a:r>
                <a:rPr lang="zh-CN" altLang="en-US" sz="1600"/>
                <a:t>增量同步</a:t>
              </a:r>
              <a:endParaRPr lang="zh-CN" altLang="zh-CN" sz="1600"/>
            </a:p>
          </p:txBody>
        </p:sp>
      </p:grpSp>
      <p:sp>
        <p:nvSpPr>
          <p:cNvPr id="16" name="矩形 15"/>
          <p:cNvSpPr/>
          <p:nvPr/>
        </p:nvSpPr>
        <p:spPr>
          <a:xfrm>
            <a:off x="107504" y="2852936"/>
            <a:ext cx="4536504" cy="3046988"/>
          </a:xfrm>
          <a:prstGeom prst="rect">
            <a:avLst/>
          </a:prstGeom>
        </p:spPr>
        <p:txBody>
          <a:bodyPr wrap="square">
            <a:spAutoFit/>
          </a:bodyPr>
          <a:lstStyle/>
          <a:p>
            <a:pPr marL="533400" lvl="1" indent="-358775"/>
            <a:r>
              <a:rPr lang="zh-CN" altLang="en-US" sz="1600">
                <a:latin typeface="Times New Roman" pitchFamily="18" charset="0"/>
                <a:ea typeface="华文中宋" pitchFamily="2" charset="-122"/>
                <a:cs typeface="Times New Roman" pitchFamily="18" charset="0"/>
              </a:rPr>
              <a:t>步骤如下：</a:t>
            </a:r>
            <a:endParaRPr lang="en-US" altLang="zh-CN" sz="1600">
              <a:latin typeface="Times New Roman" pitchFamily="18" charset="0"/>
              <a:ea typeface="华文中宋" pitchFamily="2" charset="-122"/>
              <a:cs typeface="Times New Roman" pitchFamily="18" charset="0"/>
            </a:endParaRPr>
          </a:p>
          <a:p>
            <a:pPr marL="533400" lvl="2" indent="-358775"/>
            <a:r>
              <a:rPr lang="en-US" altLang="zh-CN" sz="1600">
                <a:latin typeface="Times New Roman" pitchFamily="18" charset="0"/>
                <a:ea typeface="华文中宋" pitchFamily="2" charset="-122"/>
                <a:cs typeface="Times New Roman" pitchFamily="18" charset="0"/>
              </a:rPr>
              <a:t>1</a:t>
            </a:r>
            <a:r>
              <a:rPr lang="zh-CN" altLang="en-US" sz="1600">
                <a:latin typeface="Times New Roman" pitchFamily="18" charset="0"/>
                <a:ea typeface="华文中宋" pitchFamily="2" charset="-122"/>
                <a:cs typeface="Times New Roman" pitchFamily="18" charset="0"/>
              </a:rPr>
              <a:t>、主服务器接收到</a:t>
            </a:r>
            <a:r>
              <a:rPr lang="en-US" altLang="zh-CN" sz="1600">
                <a:latin typeface="Times New Roman" pitchFamily="18" charset="0"/>
                <a:ea typeface="华文中宋" pitchFamily="2" charset="-122"/>
                <a:cs typeface="Times New Roman" pitchFamily="18" charset="0"/>
              </a:rPr>
              <a:t>SYNC</a:t>
            </a:r>
            <a:r>
              <a:rPr lang="zh-CN" altLang="en-US" sz="1600">
                <a:latin typeface="Times New Roman" pitchFamily="18" charset="0"/>
                <a:ea typeface="华文中宋" pitchFamily="2" charset="-122"/>
                <a:cs typeface="Times New Roman" pitchFamily="18" charset="0"/>
              </a:rPr>
              <a:t>命名后，执行</a:t>
            </a:r>
            <a:r>
              <a:rPr lang="en-US" altLang="zh-CN" sz="1600">
                <a:latin typeface="Times New Roman" pitchFamily="18" charset="0"/>
                <a:ea typeface="华文中宋" pitchFamily="2" charset="-122"/>
                <a:cs typeface="Times New Roman" pitchFamily="18" charset="0"/>
              </a:rPr>
              <a:t>BGSAVE</a:t>
            </a:r>
            <a:r>
              <a:rPr lang="zh-CN" altLang="en-US" sz="1600">
                <a:latin typeface="Times New Roman" pitchFamily="18" charset="0"/>
                <a:ea typeface="华文中宋" pitchFamily="2" charset="-122"/>
                <a:cs typeface="Times New Roman" pitchFamily="18" charset="0"/>
              </a:rPr>
              <a:t>命令生成</a:t>
            </a:r>
            <a:r>
              <a:rPr lang="en-US" altLang="zh-CN" sz="1600">
                <a:latin typeface="Times New Roman" pitchFamily="18" charset="0"/>
                <a:ea typeface="华文中宋" pitchFamily="2" charset="-122"/>
                <a:cs typeface="Times New Roman" pitchFamily="18" charset="0"/>
              </a:rPr>
              <a:t>RDB</a:t>
            </a:r>
            <a:r>
              <a:rPr lang="zh-CN" altLang="en-US" sz="1600">
                <a:latin typeface="Times New Roman" pitchFamily="18" charset="0"/>
                <a:ea typeface="华文中宋" pitchFamily="2" charset="-122"/>
                <a:cs typeface="Times New Roman" pitchFamily="18" charset="0"/>
              </a:rPr>
              <a:t>文件，并向所有从服务器发送快照文件</a:t>
            </a:r>
            <a:endParaRPr lang="en-US" altLang="zh-CN" sz="1600">
              <a:latin typeface="Times New Roman" pitchFamily="18" charset="0"/>
              <a:ea typeface="华文中宋" pitchFamily="2" charset="-122"/>
              <a:cs typeface="Times New Roman" pitchFamily="18" charset="0"/>
            </a:endParaRPr>
          </a:p>
          <a:p>
            <a:pPr marL="533400" lvl="2" indent="-358775"/>
            <a:endParaRPr lang="en-US" altLang="zh-CN" sz="1600">
              <a:latin typeface="Times New Roman" pitchFamily="18" charset="0"/>
              <a:ea typeface="华文中宋" pitchFamily="2" charset="-122"/>
              <a:cs typeface="Times New Roman" pitchFamily="18" charset="0"/>
            </a:endParaRPr>
          </a:p>
          <a:p>
            <a:pPr marL="533400" lvl="2" indent="-358775"/>
            <a:r>
              <a:rPr lang="en-US" altLang="zh-CN" sz="1600">
                <a:latin typeface="Times New Roman" pitchFamily="18" charset="0"/>
                <a:ea typeface="华文中宋" pitchFamily="2" charset="-122"/>
                <a:cs typeface="Times New Roman" pitchFamily="18" charset="0"/>
              </a:rPr>
              <a:t>2</a:t>
            </a:r>
            <a:r>
              <a:rPr lang="zh-CN" altLang="en-US" sz="1600">
                <a:latin typeface="Times New Roman" pitchFamily="18" charset="0"/>
                <a:ea typeface="华文中宋" pitchFamily="2" charset="-122"/>
                <a:cs typeface="Times New Roman" pitchFamily="18" charset="0"/>
              </a:rPr>
              <a:t>、从服务器接收</a:t>
            </a:r>
            <a:r>
              <a:rPr lang="en-US" altLang="zh-CN" sz="1600">
                <a:latin typeface="Times New Roman" pitchFamily="18" charset="0"/>
                <a:ea typeface="华文中宋" pitchFamily="2" charset="-122"/>
                <a:cs typeface="Times New Roman" pitchFamily="18" charset="0"/>
              </a:rPr>
              <a:t>RDB</a:t>
            </a:r>
            <a:r>
              <a:rPr lang="zh-CN" altLang="en-US" sz="1600">
                <a:latin typeface="Times New Roman" pitchFamily="18" charset="0"/>
                <a:ea typeface="华文中宋" pitchFamily="2" charset="-122"/>
                <a:cs typeface="Times New Roman" pitchFamily="18" charset="0"/>
              </a:rPr>
              <a:t>文件并载入到自己的内存</a:t>
            </a:r>
            <a:endParaRPr lang="en-US" altLang="zh-CN" sz="1600">
              <a:latin typeface="Times New Roman" pitchFamily="18" charset="0"/>
              <a:ea typeface="华文中宋" pitchFamily="2" charset="-122"/>
              <a:cs typeface="Times New Roman" pitchFamily="18" charset="0"/>
            </a:endParaRPr>
          </a:p>
          <a:p>
            <a:pPr marL="533400" lvl="2" indent="-358775"/>
            <a:endParaRPr lang="en-US" altLang="zh-CN" sz="1600">
              <a:latin typeface="Times New Roman" pitchFamily="18" charset="0"/>
              <a:ea typeface="华文中宋" pitchFamily="2" charset="-122"/>
              <a:cs typeface="Times New Roman" pitchFamily="18" charset="0"/>
            </a:endParaRPr>
          </a:p>
          <a:p>
            <a:pPr marL="533400" lvl="2" indent="-358775"/>
            <a:r>
              <a:rPr lang="en-US" altLang="zh-CN" sz="1600">
                <a:latin typeface="Times New Roman" pitchFamily="18" charset="0"/>
                <a:ea typeface="华文中宋" pitchFamily="2" charset="-122"/>
                <a:cs typeface="Times New Roman" pitchFamily="18" charset="0"/>
              </a:rPr>
              <a:t>3</a:t>
            </a:r>
            <a:r>
              <a:rPr lang="zh-CN" altLang="en-US" sz="1600">
                <a:latin typeface="Times New Roman" pitchFamily="18" charset="0"/>
                <a:ea typeface="华文中宋" pitchFamily="2" charset="-122"/>
                <a:cs typeface="Times New Roman" pitchFamily="18" charset="0"/>
              </a:rPr>
              <a:t>、步骤</a:t>
            </a:r>
            <a:r>
              <a:rPr lang="en-US" altLang="zh-CN" sz="1600">
                <a:latin typeface="Times New Roman" pitchFamily="18" charset="0"/>
                <a:ea typeface="华文中宋" pitchFamily="2" charset="-122"/>
                <a:cs typeface="Times New Roman" pitchFamily="18" charset="0"/>
              </a:rPr>
              <a:t>1</a:t>
            </a:r>
            <a:r>
              <a:rPr lang="zh-CN" altLang="en-US" sz="1600">
                <a:latin typeface="Times New Roman" pitchFamily="18" charset="0"/>
                <a:ea typeface="华文中宋" pitchFamily="2" charset="-122"/>
                <a:cs typeface="Times New Roman" pitchFamily="18" charset="0"/>
              </a:rPr>
              <a:t>、</a:t>
            </a:r>
            <a:r>
              <a:rPr lang="en-US" altLang="zh-CN" sz="1600">
                <a:latin typeface="Times New Roman" pitchFamily="18" charset="0"/>
                <a:ea typeface="华文中宋" pitchFamily="2" charset="-122"/>
                <a:cs typeface="Times New Roman" pitchFamily="18" charset="0"/>
              </a:rPr>
              <a:t>2</a:t>
            </a:r>
            <a:r>
              <a:rPr lang="zh-CN" altLang="en-US" sz="1600">
                <a:latin typeface="Times New Roman" pitchFamily="18" charset="0"/>
                <a:ea typeface="华文中宋" pitchFamily="2" charset="-122"/>
                <a:cs typeface="Times New Roman" pitchFamily="18" charset="0"/>
              </a:rPr>
              <a:t>执行的过程中如果</a:t>
            </a:r>
            <a:r>
              <a:rPr lang="en-US" altLang="zh-CN" sz="1600">
                <a:latin typeface="Times New Roman" pitchFamily="18" charset="0"/>
                <a:ea typeface="华文中宋" pitchFamily="2" charset="-122"/>
                <a:cs typeface="Times New Roman" pitchFamily="18" charset="0"/>
              </a:rPr>
              <a:t>Master</a:t>
            </a:r>
            <a:r>
              <a:rPr lang="zh-CN" altLang="en-US" sz="1600">
                <a:latin typeface="Times New Roman" pitchFamily="18" charset="0"/>
                <a:ea typeface="华文中宋" pitchFamily="2" charset="-122"/>
                <a:cs typeface="Times New Roman" pitchFamily="18" charset="0"/>
              </a:rPr>
              <a:t>接收了新的命令，则这些新命令将会缓冲在</a:t>
            </a:r>
            <a:r>
              <a:rPr lang="en-US" altLang="zh-CN" sz="1600">
                <a:latin typeface="Times New Roman" pitchFamily="18" charset="0"/>
                <a:ea typeface="华文中宋" pitchFamily="2" charset="-122"/>
                <a:cs typeface="Times New Roman" pitchFamily="18" charset="0"/>
              </a:rPr>
              <a:t>AOF</a:t>
            </a:r>
            <a:r>
              <a:rPr lang="zh-CN" altLang="en-US" sz="1600">
                <a:latin typeface="Times New Roman" pitchFamily="18" charset="0"/>
                <a:ea typeface="华文中宋" pitchFamily="2" charset="-122"/>
                <a:cs typeface="Times New Roman" pitchFamily="18" charset="0"/>
              </a:rPr>
              <a:t>文件中，当</a:t>
            </a:r>
            <a:r>
              <a:rPr lang="en-US" altLang="zh-CN" sz="1600">
                <a:latin typeface="Times New Roman" pitchFamily="18" charset="0"/>
                <a:ea typeface="华文中宋" pitchFamily="2" charset="-122"/>
                <a:cs typeface="Times New Roman" pitchFamily="18" charset="0"/>
              </a:rPr>
              <a:t>Slave</a:t>
            </a:r>
            <a:r>
              <a:rPr lang="zh-CN" altLang="en-US" sz="1600">
                <a:latin typeface="Times New Roman" pitchFamily="18" charset="0"/>
                <a:ea typeface="华文中宋" pitchFamily="2" charset="-122"/>
                <a:cs typeface="Times New Roman" pitchFamily="18" charset="0"/>
              </a:rPr>
              <a:t>的</a:t>
            </a:r>
            <a:r>
              <a:rPr lang="en-US" altLang="zh-CN" sz="1600">
                <a:latin typeface="Times New Roman" pitchFamily="18" charset="0"/>
                <a:ea typeface="华文中宋" pitchFamily="2" charset="-122"/>
                <a:cs typeface="Times New Roman" pitchFamily="18" charset="0"/>
              </a:rPr>
              <a:t>RDB</a:t>
            </a:r>
            <a:r>
              <a:rPr lang="zh-CN" altLang="en-US" sz="1600">
                <a:latin typeface="Times New Roman" pitchFamily="18" charset="0"/>
                <a:ea typeface="华文中宋" pitchFamily="2" charset="-122"/>
                <a:cs typeface="Times New Roman" pitchFamily="18" charset="0"/>
              </a:rPr>
              <a:t>加载完成后，</a:t>
            </a:r>
            <a:r>
              <a:rPr lang="en-US" altLang="zh-CN" sz="1600">
                <a:latin typeface="Times New Roman" pitchFamily="18" charset="0"/>
                <a:ea typeface="华文中宋" pitchFamily="2" charset="-122"/>
                <a:cs typeface="Times New Roman" pitchFamily="18" charset="0"/>
              </a:rPr>
              <a:t> Master</a:t>
            </a:r>
            <a:r>
              <a:rPr lang="zh-CN" altLang="en-US" sz="1600">
                <a:latin typeface="Times New Roman" pitchFamily="18" charset="0"/>
                <a:ea typeface="华文中宋" pitchFamily="2" charset="-122"/>
                <a:cs typeface="Times New Roman" pitchFamily="18" charset="0"/>
              </a:rPr>
              <a:t>将缓冲后的</a:t>
            </a:r>
            <a:r>
              <a:rPr lang="en-US" altLang="zh-CN" sz="1600">
                <a:latin typeface="Times New Roman" pitchFamily="18" charset="0"/>
                <a:ea typeface="华文中宋" pitchFamily="2" charset="-122"/>
                <a:cs typeface="Times New Roman" pitchFamily="18" charset="0"/>
              </a:rPr>
              <a:t>AOF</a:t>
            </a:r>
            <a:r>
              <a:rPr lang="zh-CN" altLang="en-US" sz="1600">
                <a:latin typeface="Times New Roman" pitchFamily="18" charset="0"/>
                <a:ea typeface="华文中宋" pitchFamily="2" charset="-122"/>
                <a:cs typeface="Times New Roman" pitchFamily="18" charset="0"/>
              </a:rPr>
              <a:t>发给</a:t>
            </a:r>
            <a:r>
              <a:rPr lang="en-US" altLang="zh-CN" sz="1600">
                <a:latin typeface="Times New Roman" pitchFamily="18" charset="0"/>
                <a:ea typeface="华文中宋" pitchFamily="2" charset="-122"/>
                <a:cs typeface="Times New Roman" pitchFamily="18" charset="0"/>
              </a:rPr>
              <a:t>Slave</a:t>
            </a:r>
            <a:r>
              <a:rPr lang="zh-CN" altLang="en-US" sz="1600">
                <a:latin typeface="Times New Roman" pitchFamily="18" charset="0"/>
                <a:ea typeface="华文中宋" pitchFamily="2" charset="-122"/>
                <a:cs typeface="Times New Roman" pitchFamily="18" charset="0"/>
              </a:rPr>
              <a:t>，继续完成同步</a:t>
            </a:r>
            <a:br>
              <a:rPr lang="zh-CN" altLang="en-US" sz="1600">
                <a:latin typeface="Times New Roman" pitchFamily="18" charset="0"/>
                <a:ea typeface="华文中宋" pitchFamily="2" charset="-122"/>
                <a:cs typeface="Times New Roman" pitchFamily="18" charset="0"/>
              </a:rPr>
            </a:br>
            <a:r>
              <a:rPr lang="zh-CN" altLang="en-US" sz="1600">
                <a:latin typeface="Times New Roman" pitchFamily="18" charset="0"/>
                <a:ea typeface="华文中宋" pitchFamily="2" charset="-122"/>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checkerboard(across)">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a:t>Redis</a:t>
            </a:r>
            <a:r>
              <a:rPr lang="zh-CN" altLang="en-US"/>
              <a:t>主从复制的过程</a:t>
            </a:r>
            <a:endParaRPr lang="en-US" altLang="zh-CN"/>
          </a:p>
          <a:p>
            <a:pPr lvl="1"/>
            <a:r>
              <a:rPr lang="zh-CN" altLang="en-US"/>
              <a:t>增量同步</a:t>
            </a:r>
            <a:endParaRPr lang="en-US" altLang="zh-CN"/>
          </a:p>
          <a:p>
            <a:pPr lvl="1">
              <a:buFont typeface="Wingdings" pitchFamily="2" charset="2"/>
              <a:buChar char="Ø"/>
            </a:pPr>
            <a:r>
              <a:rPr lang="en-US" altLang="zh-CN"/>
              <a:t>Redis</a:t>
            </a:r>
            <a:r>
              <a:rPr lang="zh-CN" altLang="en-US"/>
              <a:t>增量同步是指</a:t>
            </a:r>
            <a:r>
              <a:rPr lang="en-US" altLang="zh-CN"/>
              <a:t>Slave</a:t>
            </a:r>
            <a:r>
              <a:rPr lang="zh-CN" altLang="en-US"/>
              <a:t>初始化后开始正常工作时，主服务器发生的写操作同步到从服务器的过程</a:t>
            </a:r>
            <a:endParaRPr lang="en-US" altLang="zh-CN"/>
          </a:p>
          <a:p>
            <a:pPr lvl="1">
              <a:buFont typeface="Wingdings" pitchFamily="2" charset="2"/>
              <a:buChar char="Ø"/>
            </a:pPr>
            <a:r>
              <a:rPr lang="zh-CN" altLang="en-US"/>
              <a:t>增量同步的过程主要是主服务器每执行一个写命令就会向从服务器发送相同的写命令，从服务器接收并执行收到的写命令</a:t>
            </a:r>
            <a:endParaRPr lang="en-US" altLang="zh-CN"/>
          </a:p>
        </p:txBody>
      </p:sp>
      <p:sp>
        <p:nvSpPr>
          <p:cNvPr id="3" name="标题 2"/>
          <p:cNvSpPr>
            <a:spLocks noGrp="1"/>
          </p:cNvSpPr>
          <p:nvPr>
            <p:ph type="title"/>
          </p:nvPr>
        </p:nvSpPr>
        <p:spPr>
          <a:xfrm>
            <a:off x="539552" y="260648"/>
            <a:ext cx="5122912" cy="1143000"/>
          </a:xfrm>
        </p:spPr>
        <p:txBody>
          <a:bodyPr/>
          <a:lstStyle/>
          <a:p>
            <a:r>
              <a:rPr lang="en-US" altLang="zh-CN"/>
              <a:t>3.6.2 Redis</a:t>
            </a:r>
            <a:r>
              <a:rPr lang="zh-CN" altLang="en-US"/>
              <a:t>主从复制功能</a:t>
            </a:r>
          </a:p>
        </p:txBody>
      </p:sp>
      <p:grpSp>
        <p:nvGrpSpPr>
          <p:cNvPr id="4" name="组合 3"/>
          <p:cNvGrpSpPr/>
          <p:nvPr/>
        </p:nvGrpSpPr>
        <p:grpSpPr>
          <a:xfrm>
            <a:off x="3491880" y="4481736"/>
            <a:ext cx="4536504" cy="2376264"/>
            <a:chOff x="1547664" y="2780928"/>
            <a:chExt cx="5255568" cy="2735684"/>
          </a:xfrm>
        </p:grpSpPr>
        <p:sp>
          <p:nvSpPr>
            <p:cNvPr id="5" name="AutoShape 3"/>
            <p:cNvSpPr>
              <a:spLocks noChangeArrowheads="1"/>
            </p:cNvSpPr>
            <p:nvPr/>
          </p:nvSpPr>
          <p:spPr bwMode="auto">
            <a:xfrm>
              <a:off x="1547664" y="2852936"/>
              <a:ext cx="935088" cy="2663676"/>
            </a:xfrm>
            <a:prstGeom prst="roundRect">
              <a:avLst>
                <a:gd name="adj" fmla="val 16667"/>
              </a:avLst>
            </a:prstGeom>
            <a:solidFill>
              <a:schemeClr val="accent1"/>
            </a:solidFill>
            <a:ln w="9525" cmpd="sng">
              <a:solidFill>
                <a:schemeClr val="tx1"/>
              </a:solidFill>
              <a:round/>
              <a:headEnd/>
              <a:tailEnd/>
            </a:ln>
            <a:effectLst/>
          </p:spPr>
          <p:txBody>
            <a:bodyPr wrap="none" anchor="ctr"/>
            <a:lstStyle/>
            <a:p>
              <a:pPr algn="ctr"/>
              <a:r>
                <a:rPr lang="zh-CN" altLang="en-US" sz="1600"/>
                <a:t>master</a:t>
              </a:r>
            </a:p>
          </p:txBody>
        </p:sp>
        <p:sp>
          <p:nvSpPr>
            <p:cNvPr id="6" name="AutoShape 4"/>
            <p:cNvSpPr>
              <a:spLocks noChangeArrowheads="1"/>
            </p:cNvSpPr>
            <p:nvPr/>
          </p:nvSpPr>
          <p:spPr bwMode="auto">
            <a:xfrm>
              <a:off x="5868144" y="2852936"/>
              <a:ext cx="935088" cy="2663676"/>
            </a:xfrm>
            <a:prstGeom prst="roundRect">
              <a:avLst>
                <a:gd name="adj" fmla="val 16667"/>
              </a:avLst>
            </a:prstGeom>
            <a:solidFill>
              <a:schemeClr val="accent1"/>
            </a:solidFill>
            <a:ln w="9525" cap="flat" cmpd="sng">
              <a:solidFill>
                <a:schemeClr val="tx1"/>
              </a:solidFill>
              <a:round/>
              <a:headEnd/>
              <a:tailEnd/>
            </a:ln>
            <a:effectLst/>
          </p:spPr>
          <p:txBody>
            <a:bodyPr wrap="none" anchor="ctr"/>
            <a:lstStyle/>
            <a:p>
              <a:pPr algn="ctr"/>
              <a:r>
                <a:rPr lang="zh-CN" altLang="en-US" sz="1600"/>
                <a:t>slave</a:t>
              </a:r>
            </a:p>
          </p:txBody>
        </p:sp>
        <p:sp>
          <p:nvSpPr>
            <p:cNvPr id="7" name="箭头 294"/>
            <p:cNvSpPr>
              <a:spLocks noChangeShapeType="1"/>
            </p:cNvSpPr>
            <p:nvPr/>
          </p:nvSpPr>
          <p:spPr bwMode="auto">
            <a:xfrm flipH="1">
              <a:off x="2842692" y="3213299"/>
              <a:ext cx="2449643" cy="0"/>
            </a:xfrm>
            <a:prstGeom prst="line">
              <a:avLst/>
            </a:prstGeom>
            <a:noFill/>
            <a:ln w="9525" cmpd="sng">
              <a:solidFill>
                <a:schemeClr val="tx1"/>
              </a:solidFill>
              <a:round/>
              <a:headEnd/>
              <a:tailEnd type="triangle" w="med" len="med"/>
            </a:ln>
            <a:effectLst/>
          </p:spPr>
          <p:txBody>
            <a:bodyPr/>
            <a:lstStyle/>
            <a:p>
              <a:endParaRPr lang="zh-CN" altLang="en-US" sz="1600"/>
            </a:p>
          </p:txBody>
        </p:sp>
        <p:sp>
          <p:nvSpPr>
            <p:cNvPr id="8" name="Text Box 6"/>
            <p:cNvSpPr txBox="1">
              <a:spLocks noChangeArrowheads="1"/>
            </p:cNvSpPr>
            <p:nvPr/>
          </p:nvSpPr>
          <p:spPr bwMode="auto">
            <a:xfrm>
              <a:off x="3347864" y="2780928"/>
              <a:ext cx="1297056" cy="329798"/>
            </a:xfrm>
            <a:prstGeom prst="rect">
              <a:avLst/>
            </a:prstGeom>
            <a:noFill/>
            <a:ln w="9525">
              <a:noFill/>
              <a:miter lim="800000"/>
              <a:headEnd/>
              <a:tailEnd/>
            </a:ln>
          </p:spPr>
          <p:txBody>
            <a:bodyPr wrap="square">
              <a:spAutoFit/>
            </a:bodyPr>
            <a:lstStyle/>
            <a:p>
              <a:r>
                <a:rPr lang="zh-CN" altLang="en-US" sz="1600"/>
                <a:t>sync[自动]</a:t>
              </a:r>
            </a:p>
          </p:txBody>
        </p:sp>
        <p:sp>
          <p:nvSpPr>
            <p:cNvPr id="9" name="箭头 296"/>
            <p:cNvSpPr>
              <a:spLocks noChangeShapeType="1"/>
            </p:cNvSpPr>
            <p:nvPr/>
          </p:nvSpPr>
          <p:spPr bwMode="auto">
            <a:xfrm>
              <a:off x="2844279" y="3645100"/>
              <a:ext cx="2519497" cy="1956"/>
            </a:xfrm>
            <a:prstGeom prst="line">
              <a:avLst/>
            </a:prstGeom>
            <a:noFill/>
            <a:ln w="9525" cmpd="sng">
              <a:solidFill>
                <a:schemeClr val="tx1"/>
              </a:solidFill>
              <a:round/>
              <a:headEnd/>
              <a:tailEnd type="triangle" w="med" len="med"/>
            </a:ln>
            <a:effectLst/>
          </p:spPr>
          <p:txBody>
            <a:bodyPr/>
            <a:lstStyle/>
            <a:p>
              <a:endParaRPr lang="zh-CN" altLang="en-US" sz="1600"/>
            </a:p>
          </p:txBody>
        </p:sp>
        <p:sp>
          <p:nvSpPr>
            <p:cNvPr id="10" name="Text Box 8"/>
            <p:cNvSpPr txBox="1">
              <a:spLocks noChangeArrowheads="1"/>
            </p:cNvSpPr>
            <p:nvPr/>
          </p:nvSpPr>
          <p:spPr bwMode="auto">
            <a:xfrm>
              <a:off x="3275856" y="3356992"/>
              <a:ext cx="2088009" cy="329798"/>
            </a:xfrm>
            <a:prstGeom prst="rect">
              <a:avLst/>
            </a:prstGeom>
            <a:noFill/>
            <a:ln w="9525">
              <a:noFill/>
              <a:miter lim="800000"/>
              <a:headEnd/>
              <a:tailEnd/>
            </a:ln>
          </p:spPr>
          <p:txBody>
            <a:bodyPr wrap="square">
              <a:spAutoFit/>
            </a:bodyPr>
            <a:lstStyle/>
            <a:p>
              <a:r>
                <a:rPr lang="zh-CN" altLang="en-US" sz="1600"/>
                <a:t>dump出rdb</a:t>
              </a:r>
            </a:p>
          </p:txBody>
        </p:sp>
        <p:sp>
          <p:nvSpPr>
            <p:cNvPr id="11" name="箭头 294"/>
            <p:cNvSpPr>
              <a:spLocks noChangeShapeType="1"/>
            </p:cNvSpPr>
            <p:nvPr/>
          </p:nvSpPr>
          <p:spPr bwMode="auto">
            <a:xfrm>
              <a:off x="2843808" y="4581128"/>
              <a:ext cx="2519497" cy="1958"/>
            </a:xfrm>
            <a:prstGeom prst="line">
              <a:avLst/>
            </a:prstGeom>
            <a:noFill/>
            <a:ln w="9525" cap="flat" cmpd="sng">
              <a:solidFill>
                <a:schemeClr val="tx1"/>
              </a:solidFill>
              <a:round/>
              <a:headEnd/>
              <a:tailEnd type="triangle" w="med" len="med"/>
            </a:ln>
            <a:effectLst/>
          </p:spPr>
          <p:txBody>
            <a:bodyPr/>
            <a:lstStyle/>
            <a:p>
              <a:endParaRPr lang="zh-CN" altLang="en-US" sz="1600"/>
            </a:p>
          </p:txBody>
        </p:sp>
        <p:sp>
          <p:nvSpPr>
            <p:cNvPr id="12" name="AutoShape 10"/>
            <p:cNvSpPr>
              <a:spLocks/>
            </p:cNvSpPr>
            <p:nvPr/>
          </p:nvSpPr>
          <p:spPr bwMode="auto">
            <a:xfrm>
              <a:off x="2842692" y="3716536"/>
              <a:ext cx="144470" cy="710445"/>
            </a:xfrm>
            <a:prstGeom prst="rightBrace">
              <a:avLst>
                <a:gd name="adj1" fmla="val 0"/>
                <a:gd name="adj2" fmla="val 50000"/>
              </a:avLst>
            </a:prstGeom>
            <a:solidFill>
              <a:schemeClr val="accent1"/>
            </a:solidFill>
            <a:ln w="9525" cmpd="sng">
              <a:solidFill>
                <a:schemeClr val="tx1"/>
              </a:solidFill>
              <a:round/>
              <a:headEnd/>
              <a:tailEnd/>
            </a:ln>
            <a:effectLst/>
          </p:spPr>
          <p:txBody>
            <a:bodyPr anchor="ctr"/>
            <a:lstStyle/>
            <a:p>
              <a:endParaRPr lang="zh-CN" altLang="en-US" sz="1600"/>
            </a:p>
          </p:txBody>
        </p:sp>
        <p:sp>
          <p:nvSpPr>
            <p:cNvPr id="13" name="Text Box 11"/>
            <p:cNvSpPr txBox="1">
              <a:spLocks noChangeArrowheads="1"/>
            </p:cNvSpPr>
            <p:nvPr/>
          </p:nvSpPr>
          <p:spPr bwMode="auto">
            <a:xfrm>
              <a:off x="3347864" y="4221088"/>
              <a:ext cx="1584409" cy="329798"/>
            </a:xfrm>
            <a:prstGeom prst="rect">
              <a:avLst/>
            </a:prstGeom>
            <a:noFill/>
            <a:ln w="9525">
              <a:noFill/>
              <a:miter lim="800000"/>
              <a:headEnd/>
              <a:tailEnd/>
            </a:ln>
          </p:spPr>
          <p:txBody>
            <a:bodyPr wrap="square">
              <a:spAutoFit/>
            </a:bodyPr>
            <a:lstStyle/>
            <a:p>
              <a:r>
                <a:rPr lang="zh-CN" altLang="en-US" sz="1600"/>
                <a:t>缓冲的aof</a:t>
              </a:r>
            </a:p>
          </p:txBody>
        </p:sp>
        <p:sp>
          <p:nvSpPr>
            <p:cNvPr id="14" name="箭头 302"/>
            <p:cNvSpPr>
              <a:spLocks noChangeShapeType="1"/>
            </p:cNvSpPr>
            <p:nvPr/>
          </p:nvSpPr>
          <p:spPr bwMode="auto">
            <a:xfrm>
              <a:off x="2555354" y="5300861"/>
              <a:ext cx="3313290" cy="0"/>
            </a:xfrm>
            <a:prstGeom prst="line">
              <a:avLst/>
            </a:prstGeom>
            <a:noFill/>
            <a:ln w="9525" cmpd="sng">
              <a:solidFill>
                <a:schemeClr val="tx1"/>
              </a:solidFill>
              <a:round/>
              <a:headEnd/>
              <a:tailEnd type="triangle" w="med" len="med"/>
            </a:ln>
            <a:effectLst/>
          </p:spPr>
          <p:txBody>
            <a:bodyPr/>
            <a:lstStyle/>
            <a:p>
              <a:endParaRPr lang="zh-CN" altLang="en-US" sz="1600"/>
            </a:p>
          </p:txBody>
        </p:sp>
        <p:sp>
          <p:nvSpPr>
            <p:cNvPr id="15" name="Text Box 13"/>
            <p:cNvSpPr txBox="1">
              <a:spLocks noChangeArrowheads="1"/>
            </p:cNvSpPr>
            <p:nvPr/>
          </p:nvSpPr>
          <p:spPr bwMode="auto">
            <a:xfrm>
              <a:off x="2771800" y="4941168"/>
              <a:ext cx="3024435" cy="389762"/>
            </a:xfrm>
            <a:prstGeom prst="rect">
              <a:avLst/>
            </a:prstGeom>
            <a:noFill/>
            <a:ln w="9525">
              <a:noFill/>
              <a:miter lim="800000"/>
              <a:headEnd/>
              <a:tailEnd/>
            </a:ln>
          </p:spPr>
          <p:txBody>
            <a:bodyPr wrap="square">
              <a:spAutoFit/>
            </a:bodyPr>
            <a:lstStyle/>
            <a:p>
              <a:r>
                <a:rPr lang="en-US" altLang="zh-CN" sz="1600"/>
                <a:t>        </a:t>
              </a:r>
              <a:r>
                <a:rPr lang="zh-CN" altLang="en-US" sz="1600"/>
                <a:t>增量同步</a:t>
              </a:r>
              <a:endParaRPr lang="zh-CN" altLang="zh-CN" sz="16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linds(horizontal)">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Redis</a:t>
            </a:r>
            <a:r>
              <a:rPr lang="zh-CN" altLang="en-US"/>
              <a:t>主从复制策略</a:t>
            </a:r>
            <a:endParaRPr lang="en-US" altLang="zh-CN"/>
          </a:p>
          <a:p>
            <a:pPr lvl="1">
              <a:buFont typeface="Wingdings" pitchFamily="2" charset="2"/>
              <a:buChar char="Ø"/>
            </a:pPr>
            <a:r>
              <a:rPr lang="zh-CN" altLang="en-US"/>
              <a:t>主从刚刚连接的时候，进行全量同步；全量同步结束后，进行增量同步</a:t>
            </a:r>
            <a:endParaRPr lang="en-US" altLang="zh-CN"/>
          </a:p>
          <a:p>
            <a:pPr lvl="1">
              <a:buFont typeface="Wingdings" pitchFamily="2" charset="2"/>
              <a:buChar char="Ø"/>
            </a:pPr>
            <a:r>
              <a:rPr lang="zh-CN" altLang="en-US"/>
              <a:t>如果有需要，</a:t>
            </a:r>
            <a:r>
              <a:rPr lang="en-US" altLang="zh-CN"/>
              <a:t>slave</a:t>
            </a:r>
            <a:r>
              <a:rPr lang="zh-CN" altLang="en-US"/>
              <a:t>在任何时候都可以发起全量同步</a:t>
            </a:r>
            <a:endParaRPr lang="en-US" altLang="zh-CN"/>
          </a:p>
          <a:p>
            <a:pPr lvl="1">
              <a:buFont typeface="Wingdings" pitchFamily="2" charset="2"/>
              <a:buChar char="Ø"/>
            </a:pPr>
            <a:r>
              <a:rPr lang="en-US" altLang="zh-CN"/>
              <a:t>Redis </a:t>
            </a:r>
            <a:r>
              <a:rPr lang="zh-CN" altLang="en-US"/>
              <a:t>策略是：无论如何，首先会尝试进行增量同步，如不成功，再要求进行全量同步</a:t>
            </a:r>
            <a:br>
              <a:rPr lang="zh-CN" altLang="en-US"/>
            </a:br>
            <a:endParaRPr lang="zh-CN" altLang="en-US"/>
          </a:p>
          <a:p>
            <a:endParaRPr lang="zh-CN" altLang="en-US"/>
          </a:p>
        </p:txBody>
      </p:sp>
      <p:sp>
        <p:nvSpPr>
          <p:cNvPr id="3" name="标题 2"/>
          <p:cNvSpPr>
            <a:spLocks noGrp="1"/>
          </p:cNvSpPr>
          <p:nvPr>
            <p:ph type="title"/>
          </p:nvPr>
        </p:nvSpPr>
        <p:spPr/>
        <p:txBody>
          <a:bodyPr/>
          <a:lstStyle/>
          <a:p>
            <a:r>
              <a:rPr lang="en-US" altLang="zh-CN"/>
              <a:t>3.6.2 Redis</a:t>
            </a:r>
            <a:r>
              <a:rPr lang="zh-CN" altLang="en-US"/>
              <a:t>主从复制功能</a:t>
            </a:r>
          </a:p>
        </p:txBody>
      </p:sp>
      <p:grpSp>
        <p:nvGrpSpPr>
          <p:cNvPr id="4" name="组合 3"/>
          <p:cNvGrpSpPr/>
          <p:nvPr/>
        </p:nvGrpSpPr>
        <p:grpSpPr>
          <a:xfrm>
            <a:off x="3491880" y="4481736"/>
            <a:ext cx="4536504" cy="2376264"/>
            <a:chOff x="1547664" y="2780928"/>
            <a:chExt cx="5255568" cy="2735684"/>
          </a:xfrm>
        </p:grpSpPr>
        <p:sp>
          <p:nvSpPr>
            <p:cNvPr id="5" name="AutoShape 3"/>
            <p:cNvSpPr>
              <a:spLocks noChangeArrowheads="1"/>
            </p:cNvSpPr>
            <p:nvPr/>
          </p:nvSpPr>
          <p:spPr bwMode="auto">
            <a:xfrm>
              <a:off x="1547664" y="2852936"/>
              <a:ext cx="935088" cy="2663676"/>
            </a:xfrm>
            <a:prstGeom prst="roundRect">
              <a:avLst>
                <a:gd name="adj" fmla="val 16667"/>
              </a:avLst>
            </a:prstGeom>
            <a:solidFill>
              <a:schemeClr val="accent1"/>
            </a:solidFill>
            <a:ln w="9525" cmpd="sng">
              <a:solidFill>
                <a:schemeClr val="tx1"/>
              </a:solidFill>
              <a:round/>
              <a:headEnd/>
              <a:tailEnd/>
            </a:ln>
            <a:effectLst/>
          </p:spPr>
          <p:txBody>
            <a:bodyPr wrap="none" anchor="ctr"/>
            <a:lstStyle/>
            <a:p>
              <a:pPr algn="ctr"/>
              <a:r>
                <a:rPr lang="zh-CN" altLang="en-US" sz="1600"/>
                <a:t>master</a:t>
              </a:r>
            </a:p>
          </p:txBody>
        </p:sp>
        <p:sp>
          <p:nvSpPr>
            <p:cNvPr id="6" name="AutoShape 4"/>
            <p:cNvSpPr>
              <a:spLocks noChangeArrowheads="1"/>
            </p:cNvSpPr>
            <p:nvPr/>
          </p:nvSpPr>
          <p:spPr bwMode="auto">
            <a:xfrm>
              <a:off x="5868144" y="2852936"/>
              <a:ext cx="935088" cy="2663676"/>
            </a:xfrm>
            <a:prstGeom prst="roundRect">
              <a:avLst>
                <a:gd name="adj" fmla="val 16667"/>
              </a:avLst>
            </a:prstGeom>
            <a:solidFill>
              <a:schemeClr val="accent1"/>
            </a:solidFill>
            <a:ln w="9525" cap="flat" cmpd="sng">
              <a:solidFill>
                <a:schemeClr val="tx1"/>
              </a:solidFill>
              <a:round/>
              <a:headEnd/>
              <a:tailEnd/>
            </a:ln>
            <a:effectLst/>
          </p:spPr>
          <p:txBody>
            <a:bodyPr wrap="none" anchor="ctr"/>
            <a:lstStyle/>
            <a:p>
              <a:pPr algn="ctr"/>
              <a:r>
                <a:rPr lang="zh-CN" altLang="en-US" sz="1600"/>
                <a:t>slave</a:t>
              </a:r>
            </a:p>
          </p:txBody>
        </p:sp>
        <p:sp>
          <p:nvSpPr>
            <p:cNvPr id="7" name="箭头 294"/>
            <p:cNvSpPr>
              <a:spLocks noChangeShapeType="1"/>
            </p:cNvSpPr>
            <p:nvPr/>
          </p:nvSpPr>
          <p:spPr bwMode="auto">
            <a:xfrm flipH="1">
              <a:off x="2842692" y="3213299"/>
              <a:ext cx="2449643" cy="0"/>
            </a:xfrm>
            <a:prstGeom prst="line">
              <a:avLst/>
            </a:prstGeom>
            <a:noFill/>
            <a:ln w="9525" cmpd="sng">
              <a:solidFill>
                <a:schemeClr val="tx1"/>
              </a:solidFill>
              <a:round/>
              <a:headEnd/>
              <a:tailEnd type="triangle" w="med" len="med"/>
            </a:ln>
            <a:effectLst/>
          </p:spPr>
          <p:txBody>
            <a:bodyPr/>
            <a:lstStyle/>
            <a:p>
              <a:endParaRPr lang="zh-CN" altLang="en-US" sz="1600"/>
            </a:p>
          </p:txBody>
        </p:sp>
        <p:sp>
          <p:nvSpPr>
            <p:cNvPr id="8" name="Text Box 6"/>
            <p:cNvSpPr txBox="1">
              <a:spLocks noChangeArrowheads="1"/>
            </p:cNvSpPr>
            <p:nvPr/>
          </p:nvSpPr>
          <p:spPr bwMode="auto">
            <a:xfrm>
              <a:off x="3347864" y="2780928"/>
              <a:ext cx="1297056" cy="329798"/>
            </a:xfrm>
            <a:prstGeom prst="rect">
              <a:avLst/>
            </a:prstGeom>
            <a:noFill/>
            <a:ln w="9525">
              <a:noFill/>
              <a:miter lim="800000"/>
              <a:headEnd/>
              <a:tailEnd/>
            </a:ln>
          </p:spPr>
          <p:txBody>
            <a:bodyPr wrap="square">
              <a:spAutoFit/>
            </a:bodyPr>
            <a:lstStyle/>
            <a:p>
              <a:r>
                <a:rPr lang="zh-CN" altLang="en-US" sz="1600"/>
                <a:t>sync[自动]</a:t>
              </a:r>
            </a:p>
          </p:txBody>
        </p:sp>
        <p:sp>
          <p:nvSpPr>
            <p:cNvPr id="9" name="箭头 296"/>
            <p:cNvSpPr>
              <a:spLocks noChangeShapeType="1"/>
            </p:cNvSpPr>
            <p:nvPr/>
          </p:nvSpPr>
          <p:spPr bwMode="auto">
            <a:xfrm>
              <a:off x="2844279" y="3645100"/>
              <a:ext cx="2519497" cy="1956"/>
            </a:xfrm>
            <a:prstGeom prst="line">
              <a:avLst/>
            </a:prstGeom>
            <a:noFill/>
            <a:ln w="9525" cmpd="sng">
              <a:solidFill>
                <a:schemeClr val="tx1"/>
              </a:solidFill>
              <a:round/>
              <a:headEnd/>
              <a:tailEnd type="triangle" w="med" len="med"/>
            </a:ln>
            <a:effectLst/>
          </p:spPr>
          <p:txBody>
            <a:bodyPr/>
            <a:lstStyle/>
            <a:p>
              <a:endParaRPr lang="zh-CN" altLang="en-US" sz="1600"/>
            </a:p>
          </p:txBody>
        </p:sp>
        <p:sp>
          <p:nvSpPr>
            <p:cNvPr id="10" name="Text Box 8"/>
            <p:cNvSpPr txBox="1">
              <a:spLocks noChangeArrowheads="1"/>
            </p:cNvSpPr>
            <p:nvPr/>
          </p:nvSpPr>
          <p:spPr bwMode="auto">
            <a:xfrm>
              <a:off x="3275856" y="3356992"/>
              <a:ext cx="2088009" cy="329798"/>
            </a:xfrm>
            <a:prstGeom prst="rect">
              <a:avLst/>
            </a:prstGeom>
            <a:noFill/>
            <a:ln w="9525">
              <a:noFill/>
              <a:miter lim="800000"/>
              <a:headEnd/>
              <a:tailEnd/>
            </a:ln>
          </p:spPr>
          <p:txBody>
            <a:bodyPr wrap="square">
              <a:spAutoFit/>
            </a:bodyPr>
            <a:lstStyle/>
            <a:p>
              <a:r>
                <a:rPr lang="zh-CN" altLang="en-US" sz="1600"/>
                <a:t>dump出rdb</a:t>
              </a:r>
            </a:p>
          </p:txBody>
        </p:sp>
        <p:sp>
          <p:nvSpPr>
            <p:cNvPr id="11" name="箭头 294"/>
            <p:cNvSpPr>
              <a:spLocks noChangeShapeType="1"/>
            </p:cNvSpPr>
            <p:nvPr/>
          </p:nvSpPr>
          <p:spPr bwMode="auto">
            <a:xfrm>
              <a:off x="2843808" y="4581128"/>
              <a:ext cx="2519497" cy="1958"/>
            </a:xfrm>
            <a:prstGeom prst="line">
              <a:avLst/>
            </a:prstGeom>
            <a:noFill/>
            <a:ln w="9525" cap="flat" cmpd="sng">
              <a:solidFill>
                <a:schemeClr val="tx1"/>
              </a:solidFill>
              <a:round/>
              <a:headEnd/>
              <a:tailEnd type="triangle" w="med" len="med"/>
            </a:ln>
            <a:effectLst/>
          </p:spPr>
          <p:txBody>
            <a:bodyPr/>
            <a:lstStyle/>
            <a:p>
              <a:endParaRPr lang="zh-CN" altLang="en-US" sz="1600"/>
            </a:p>
          </p:txBody>
        </p:sp>
        <p:sp>
          <p:nvSpPr>
            <p:cNvPr id="12" name="AutoShape 10"/>
            <p:cNvSpPr>
              <a:spLocks/>
            </p:cNvSpPr>
            <p:nvPr/>
          </p:nvSpPr>
          <p:spPr bwMode="auto">
            <a:xfrm>
              <a:off x="2842692" y="3716536"/>
              <a:ext cx="144470" cy="710445"/>
            </a:xfrm>
            <a:prstGeom prst="rightBrace">
              <a:avLst>
                <a:gd name="adj1" fmla="val 0"/>
                <a:gd name="adj2" fmla="val 50000"/>
              </a:avLst>
            </a:prstGeom>
            <a:solidFill>
              <a:schemeClr val="accent1"/>
            </a:solidFill>
            <a:ln w="9525" cmpd="sng">
              <a:solidFill>
                <a:schemeClr val="tx1"/>
              </a:solidFill>
              <a:round/>
              <a:headEnd/>
              <a:tailEnd/>
            </a:ln>
            <a:effectLst/>
          </p:spPr>
          <p:txBody>
            <a:bodyPr anchor="ctr"/>
            <a:lstStyle/>
            <a:p>
              <a:endParaRPr lang="zh-CN" altLang="en-US" sz="1600"/>
            </a:p>
          </p:txBody>
        </p:sp>
        <p:sp>
          <p:nvSpPr>
            <p:cNvPr id="13" name="Text Box 11"/>
            <p:cNvSpPr txBox="1">
              <a:spLocks noChangeArrowheads="1"/>
            </p:cNvSpPr>
            <p:nvPr/>
          </p:nvSpPr>
          <p:spPr bwMode="auto">
            <a:xfrm>
              <a:off x="3347864" y="4221088"/>
              <a:ext cx="1584409" cy="329798"/>
            </a:xfrm>
            <a:prstGeom prst="rect">
              <a:avLst/>
            </a:prstGeom>
            <a:noFill/>
            <a:ln w="9525">
              <a:noFill/>
              <a:miter lim="800000"/>
              <a:headEnd/>
              <a:tailEnd/>
            </a:ln>
          </p:spPr>
          <p:txBody>
            <a:bodyPr wrap="square">
              <a:spAutoFit/>
            </a:bodyPr>
            <a:lstStyle/>
            <a:p>
              <a:r>
                <a:rPr lang="zh-CN" altLang="en-US" sz="1600"/>
                <a:t>缓冲的aof</a:t>
              </a:r>
            </a:p>
          </p:txBody>
        </p:sp>
        <p:sp>
          <p:nvSpPr>
            <p:cNvPr id="14" name="箭头 302"/>
            <p:cNvSpPr>
              <a:spLocks noChangeShapeType="1"/>
            </p:cNvSpPr>
            <p:nvPr/>
          </p:nvSpPr>
          <p:spPr bwMode="auto">
            <a:xfrm>
              <a:off x="2555354" y="5300861"/>
              <a:ext cx="3313290" cy="0"/>
            </a:xfrm>
            <a:prstGeom prst="line">
              <a:avLst/>
            </a:prstGeom>
            <a:noFill/>
            <a:ln w="9525" cmpd="sng">
              <a:solidFill>
                <a:schemeClr val="tx1"/>
              </a:solidFill>
              <a:round/>
              <a:headEnd/>
              <a:tailEnd type="triangle" w="med" len="med"/>
            </a:ln>
            <a:effectLst/>
          </p:spPr>
          <p:txBody>
            <a:bodyPr/>
            <a:lstStyle/>
            <a:p>
              <a:endParaRPr lang="zh-CN" altLang="en-US" sz="1600"/>
            </a:p>
          </p:txBody>
        </p:sp>
        <p:sp>
          <p:nvSpPr>
            <p:cNvPr id="15" name="Text Box 13"/>
            <p:cNvSpPr txBox="1">
              <a:spLocks noChangeArrowheads="1"/>
            </p:cNvSpPr>
            <p:nvPr/>
          </p:nvSpPr>
          <p:spPr bwMode="auto">
            <a:xfrm>
              <a:off x="2771800" y="4941168"/>
              <a:ext cx="3024435" cy="389762"/>
            </a:xfrm>
            <a:prstGeom prst="rect">
              <a:avLst/>
            </a:prstGeom>
            <a:noFill/>
            <a:ln w="9525">
              <a:noFill/>
              <a:miter lim="800000"/>
              <a:headEnd/>
              <a:tailEnd/>
            </a:ln>
          </p:spPr>
          <p:txBody>
            <a:bodyPr wrap="square">
              <a:spAutoFit/>
            </a:bodyPr>
            <a:lstStyle/>
            <a:p>
              <a:r>
                <a:rPr lang="en-US" altLang="zh-CN" sz="1600"/>
                <a:t>        </a:t>
              </a:r>
              <a:r>
                <a:rPr lang="zh-CN" altLang="en-US" sz="1600"/>
                <a:t>增量同步</a:t>
              </a:r>
              <a:endParaRPr lang="zh-CN" altLang="zh-CN" sz="16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Redis</a:t>
            </a:r>
            <a:r>
              <a:rPr lang="zh-CN" altLang="en-US"/>
              <a:t>主从配置</a:t>
            </a:r>
            <a:endParaRPr lang="en-US" altLang="zh-CN"/>
          </a:p>
          <a:p>
            <a:pPr lvl="1"/>
            <a:r>
              <a:rPr lang="en-US" altLang="zh-CN"/>
              <a:t>Redis</a:t>
            </a:r>
            <a:r>
              <a:rPr lang="zh-CN" altLang="en-US"/>
              <a:t>主从配置有两种方式</a:t>
            </a:r>
            <a:endParaRPr lang="en-US" altLang="zh-CN"/>
          </a:p>
          <a:p>
            <a:pPr lvl="1"/>
            <a:r>
              <a:rPr lang="en-US" altLang="zh-CN"/>
              <a:t>1</a:t>
            </a:r>
            <a:r>
              <a:rPr lang="zh-CN" altLang="en-US"/>
              <a:t>、命令方式</a:t>
            </a:r>
            <a:endParaRPr lang="en-US" altLang="zh-CN"/>
          </a:p>
          <a:p>
            <a:pPr lvl="1"/>
            <a:r>
              <a:rPr lang="en-US" altLang="zh-CN"/>
              <a:t>	</a:t>
            </a:r>
            <a:r>
              <a:rPr lang="zh-CN" altLang="en-US"/>
              <a:t>在服务器中使用命令行直接设定主从关系</a:t>
            </a:r>
            <a:endParaRPr lang="en-US" altLang="zh-CN"/>
          </a:p>
          <a:p>
            <a:pPr lvl="1"/>
            <a:endParaRPr lang="en-US" altLang="zh-CN"/>
          </a:p>
          <a:p>
            <a:pPr lvl="1"/>
            <a:r>
              <a:rPr lang="en-US" altLang="zh-CN"/>
              <a:t>2</a:t>
            </a:r>
            <a:r>
              <a:rPr lang="zh-CN" altLang="en-US"/>
              <a:t>、配置方式</a:t>
            </a:r>
            <a:endParaRPr lang="en-US" altLang="zh-CN"/>
          </a:p>
          <a:p>
            <a:pPr lvl="1"/>
            <a:r>
              <a:rPr lang="en-US" altLang="zh-CN"/>
              <a:t>	</a:t>
            </a:r>
            <a:r>
              <a:rPr lang="zh-CN" altLang="en-US"/>
              <a:t>在服务器开启前，修改</a:t>
            </a:r>
            <a:r>
              <a:rPr lang="en-US" altLang="zh-CN"/>
              <a:t>Redis.conf</a:t>
            </a:r>
            <a:r>
              <a:rPr lang="zh-CN" altLang="en-US"/>
              <a:t>文件的方式配置主从关系及参数</a:t>
            </a:r>
          </a:p>
        </p:txBody>
      </p:sp>
      <p:sp>
        <p:nvSpPr>
          <p:cNvPr id="3" name="标题 2"/>
          <p:cNvSpPr>
            <a:spLocks noGrp="1"/>
          </p:cNvSpPr>
          <p:nvPr>
            <p:ph type="title"/>
          </p:nvPr>
        </p:nvSpPr>
        <p:spPr/>
        <p:txBody>
          <a:bodyPr/>
          <a:lstStyle/>
          <a:p>
            <a:r>
              <a:rPr lang="en-US" altLang="zh-CN"/>
              <a:t>3.6.2 Redis</a:t>
            </a:r>
            <a:r>
              <a:rPr lang="zh-CN" altLang="en-US"/>
              <a:t>主从复制功能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blinds(horizontal)">
                                      <p:cBhvr>
                                        <p:cTn id="23" dur="500"/>
                                        <p:tgtEl>
                                          <p:spTgt spid="2">
                                            <p:txEl>
                                              <p:pRg st="5" end="5"/>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blinds(horizontal)">
                                      <p:cBhvr>
                                        <p:cTn id="26"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64704" y="1268760"/>
            <a:ext cx="8579296" cy="5376672"/>
          </a:xfrm>
        </p:spPr>
        <p:txBody>
          <a:bodyPr>
            <a:normAutofit/>
          </a:bodyPr>
          <a:lstStyle/>
          <a:p>
            <a:r>
              <a:rPr lang="en-US" altLang="zh-CN"/>
              <a:t>replicaof &lt;masterip&gt; &lt;masterport&gt;     </a:t>
            </a:r>
            <a:r>
              <a:rPr lang="zh-CN" altLang="en-US"/>
              <a:t>（高版本）</a:t>
            </a:r>
            <a:endParaRPr lang="en-US" altLang="zh-CN"/>
          </a:p>
          <a:p>
            <a:r>
              <a:rPr lang="en-US" altLang="zh-CN"/>
              <a:t>slaveof &lt;masterip&gt; &lt;masterport&gt;</a:t>
            </a:r>
            <a:r>
              <a:rPr lang="zh-CN" altLang="en-US"/>
              <a:t>        （低版本）</a:t>
            </a:r>
            <a:endParaRPr lang="en-US" altLang="zh-CN"/>
          </a:p>
          <a:p>
            <a:endParaRPr lang="en-US" altLang="zh-CN"/>
          </a:p>
          <a:p>
            <a:endParaRPr lang="en-US" altLang="zh-CN"/>
          </a:p>
          <a:p>
            <a:endParaRPr lang="en-US" altLang="zh-CN"/>
          </a:p>
          <a:p>
            <a:pPr lvl="1"/>
            <a:r>
              <a:rPr lang="en-US" altLang="zh-CN"/>
              <a:t>&lt;masterip&gt;</a:t>
            </a:r>
            <a:r>
              <a:rPr lang="zh-CN" altLang="en-US"/>
              <a:t>是</a:t>
            </a:r>
            <a:r>
              <a:rPr lang="en-US" altLang="zh-CN"/>
              <a:t>master</a:t>
            </a:r>
            <a:r>
              <a:rPr lang="zh-CN" altLang="en-US"/>
              <a:t>的</a:t>
            </a:r>
            <a:r>
              <a:rPr lang="en-US" altLang="zh-CN"/>
              <a:t>IP</a:t>
            </a:r>
            <a:r>
              <a:rPr lang="zh-CN" altLang="en-US"/>
              <a:t>地址，</a:t>
            </a:r>
            <a:r>
              <a:rPr lang="en-US" altLang="zh-CN"/>
              <a:t>&lt;masterport&gt;</a:t>
            </a:r>
            <a:r>
              <a:rPr lang="zh-CN" altLang="en-US"/>
              <a:t>是</a:t>
            </a:r>
            <a:r>
              <a:rPr lang="en-US" altLang="zh-CN"/>
              <a:t>master</a:t>
            </a:r>
            <a:r>
              <a:rPr lang="zh-CN" altLang="en-US"/>
              <a:t>的端口</a:t>
            </a:r>
            <a:endParaRPr lang="en-US" altLang="zh-CN"/>
          </a:p>
          <a:p>
            <a:pPr lvl="2"/>
            <a:r>
              <a:rPr lang="zh-CN" altLang="en-US"/>
              <a:t>该选项默认不开启，在进行主从复制配置时，在</a:t>
            </a:r>
            <a:r>
              <a:rPr lang="en-US" altLang="zh-CN"/>
              <a:t>slave</a:t>
            </a:r>
            <a:r>
              <a:rPr lang="zh-CN" altLang="en-US"/>
              <a:t>中需要开启，在</a:t>
            </a:r>
            <a:r>
              <a:rPr lang="en-US" altLang="zh-CN"/>
              <a:t>master</a:t>
            </a:r>
            <a:r>
              <a:rPr lang="zh-CN" altLang="en-US"/>
              <a:t>中不需要开启</a:t>
            </a:r>
            <a:endParaRPr lang="en-US" altLang="zh-CN"/>
          </a:p>
          <a:p>
            <a:pPr lvl="2"/>
            <a:r>
              <a:rPr lang="zh-CN" altLang="en-US"/>
              <a:t>假如</a:t>
            </a:r>
            <a:r>
              <a:rPr lang="en-US" altLang="zh-CN"/>
              <a:t>master</a:t>
            </a:r>
            <a:r>
              <a:rPr lang="zh-CN" altLang="en-US"/>
              <a:t>的</a:t>
            </a:r>
            <a:r>
              <a:rPr lang="en-US" altLang="zh-CN"/>
              <a:t>IP </a:t>
            </a:r>
            <a:r>
              <a:rPr lang="zh-CN" altLang="en-US"/>
              <a:t>地址和端口分别为</a:t>
            </a:r>
            <a:r>
              <a:rPr lang="en-US" altLang="zh-CN"/>
              <a:t>192.168.1.68:6379</a:t>
            </a:r>
            <a:r>
              <a:rPr lang="zh-CN" altLang="en-US"/>
              <a:t>，那么</a:t>
            </a:r>
            <a:r>
              <a:rPr lang="en-US" altLang="zh-CN"/>
              <a:t>slave</a:t>
            </a:r>
            <a:r>
              <a:rPr lang="zh-CN" altLang="en-US"/>
              <a:t>的配置就应该是</a:t>
            </a:r>
            <a:r>
              <a:rPr lang="en-US" altLang="zh-CN"/>
              <a:t>replicaof 192.168.1.68 6379</a:t>
            </a:r>
            <a:r>
              <a:rPr lang="zh-CN" altLang="en-US"/>
              <a:t>或</a:t>
            </a:r>
            <a:r>
              <a:rPr lang="en-US" altLang="zh-CN"/>
              <a:t>slaveof 192.168.1.68 6379</a:t>
            </a:r>
            <a:endParaRPr lang="zh-CN" altLang="en-US"/>
          </a:p>
        </p:txBody>
      </p:sp>
      <p:sp>
        <p:nvSpPr>
          <p:cNvPr id="3" name="标题 2"/>
          <p:cNvSpPr>
            <a:spLocks noGrp="1"/>
          </p:cNvSpPr>
          <p:nvPr>
            <p:ph type="title"/>
          </p:nvPr>
        </p:nvSpPr>
        <p:spPr/>
        <p:txBody>
          <a:bodyPr/>
          <a:lstStyle/>
          <a:p>
            <a:r>
              <a:rPr lang="en-US" altLang="zh-CN"/>
              <a:t>3.6.2 Redis</a:t>
            </a:r>
            <a:r>
              <a:rPr lang="zh-CN" altLang="en-US"/>
              <a:t>主从复制功能</a:t>
            </a:r>
          </a:p>
        </p:txBody>
      </p:sp>
      <p:pic>
        <p:nvPicPr>
          <p:cNvPr id="2050" name="Picture 2"/>
          <p:cNvPicPr>
            <a:picLocks noChangeAspect="1" noChangeArrowheads="1"/>
          </p:cNvPicPr>
          <p:nvPr/>
        </p:nvPicPr>
        <p:blipFill>
          <a:blip r:embed="rId2" cstate="print"/>
          <a:srcRect/>
          <a:stretch>
            <a:fillRect/>
          </a:stretch>
        </p:blipFill>
        <p:spPr bwMode="auto">
          <a:xfrm>
            <a:off x="971600" y="2564904"/>
            <a:ext cx="4968552" cy="136391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ox(i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 calcmode="lin" valueType="num">
                                      <p:cBhvr additive="base">
                                        <p:cTn id="17" dur="500" fill="hold"/>
                                        <p:tgtEl>
                                          <p:spTgt spid="2050"/>
                                        </p:tgtEl>
                                        <p:attrNameLst>
                                          <p:attrName>ppt_x</p:attrName>
                                        </p:attrNameLst>
                                      </p:cBhvr>
                                      <p:tavLst>
                                        <p:tav tm="0">
                                          <p:val>
                                            <p:strVal val="#ppt_x"/>
                                          </p:val>
                                        </p:tav>
                                        <p:tav tm="100000">
                                          <p:val>
                                            <p:strVal val="#ppt_x"/>
                                          </p:val>
                                        </p:tav>
                                      </p:tavLst>
                                    </p:anim>
                                    <p:anim calcmode="lin" valueType="num">
                                      <p:cBhvr additive="base">
                                        <p:cTn id="1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box(in)">
                                      <p:cBhvr>
                                        <p:cTn id="23" dur="500"/>
                                        <p:tgtEl>
                                          <p:spTgt spid="2">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box(in)">
                                      <p:cBhvr>
                                        <p:cTn id="28" dur="500"/>
                                        <p:tgtEl>
                                          <p:spTgt spid="2">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box(in)">
                                      <p:cBhvr>
                                        <p:cTn id="3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a:t>replica-read-only </a:t>
            </a:r>
            <a:r>
              <a:rPr lang="zh-CN" altLang="en-US"/>
              <a:t>（高版本）</a:t>
            </a:r>
            <a:endParaRPr lang="en-US" altLang="zh-CN"/>
          </a:p>
          <a:p>
            <a:r>
              <a:rPr lang="en-US" altLang="zh-CN"/>
              <a:t>slave-read-only</a:t>
            </a:r>
            <a:r>
              <a:rPr lang="zh-CN" altLang="en-US"/>
              <a:t>    （低版本）</a:t>
            </a:r>
            <a:endParaRPr lang="en-US" altLang="zh-CN"/>
          </a:p>
          <a:p>
            <a:endParaRPr lang="en-US" altLang="zh-CN"/>
          </a:p>
          <a:p>
            <a:endParaRPr lang="en-US" altLang="zh-CN"/>
          </a:p>
          <a:p>
            <a:pPr lvl="1"/>
            <a:r>
              <a:rPr lang="en-US" altLang="zh-CN"/>
              <a:t>slave</a:t>
            </a:r>
            <a:r>
              <a:rPr lang="zh-CN" altLang="en-US"/>
              <a:t>是否面向用户为只读</a:t>
            </a:r>
            <a:endParaRPr lang="en-US" altLang="zh-CN"/>
          </a:p>
          <a:p>
            <a:pPr lvl="1"/>
            <a:r>
              <a:rPr lang="en-US" altLang="zh-CN"/>
              <a:t>yes</a:t>
            </a:r>
            <a:r>
              <a:rPr lang="zh-CN" altLang="en-US"/>
              <a:t>表示只读，</a:t>
            </a:r>
            <a:r>
              <a:rPr lang="en-US" altLang="zh-CN"/>
              <a:t>no</a:t>
            </a:r>
            <a:r>
              <a:rPr lang="zh-CN" altLang="en-US"/>
              <a:t>表示允许写入</a:t>
            </a:r>
            <a:endParaRPr lang="en-US" altLang="zh-CN"/>
          </a:p>
          <a:p>
            <a:pPr lvl="2"/>
            <a:r>
              <a:rPr lang="zh-CN" altLang="en-US"/>
              <a:t>如果该选项为</a:t>
            </a:r>
            <a:r>
              <a:rPr lang="en-US" altLang="zh-CN"/>
              <a:t>no</a:t>
            </a:r>
            <a:r>
              <a:rPr lang="zh-CN" altLang="en-US"/>
              <a:t>，则需要承担从服务器有可能与主服务器不一致的风险</a:t>
            </a:r>
            <a:endParaRPr lang="en-US" altLang="zh-CN"/>
          </a:p>
          <a:p>
            <a:pPr lvl="2"/>
            <a:r>
              <a:rPr lang="zh-CN" altLang="en-US"/>
              <a:t>如果该选项为</a:t>
            </a:r>
            <a:r>
              <a:rPr lang="en-US" altLang="zh-CN"/>
              <a:t>yes</a:t>
            </a:r>
            <a:r>
              <a:rPr lang="zh-CN" altLang="en-US"/>
              <a:t>时，用户往从服务器中写入数据，例如：</a:t>
            </a:r>
            <a:r>
              <a:rPr lang="en-US" altLang="zh-CN"/>
              <a:t>set</a:t>
            </a:r>
            <a:r>
              <a:rPr lang="zh-CN" altLang="en-US"/>
              <a:t>指令会报错</a:t>
            </a:r>
            <a:endParaRPr lang="en-US" altLang="zh-CN"/>
          </a:p>
        </p:txBody>
      </p:sp>
      <p:sp>
        <p:nvSpPr>
          <p:cNvPr id="3" name="标题 2"/>
          <p:cNvSpPr>
            <a:spLocks noGrp="1"/>
          </p:cNvSpPr>
          <p:nvPr>
            <p:ph type="title"/>
          </p:nvPr>
        </p:nvSpPr>
        <p:spPr/>
        <p:txBody>
          <a:bodyPr/>
          <a:lstStyle/>
          <a:p>
            <a:r>
              <a:rPr lang="en-US" altLang="zh-CN"/>
              <a:t>3.6.2 Redis</a:t>
            </a:r>
            <a:r>
              <a:rPr lang="zh-CN" altLang="en-US"/>
              <a:t>主从复制功能</a:t>
            </a:r>
          </a:p>
        </p:txBody>
      </p:sp>
      <p:pic>
        <p:nvPicPr>
          <p:cNvPr id="4098" name="Picture 2"/>
          <p:cNvPicPr>
            <a:picLocks noChangeAspect="1" noChangeArrowheads="1"/>
          </p:cNvPicPr>
          <p:nvPr/>
        </p:nvPicPr>
        <p:blipFill>
          <a:blip r:embed="rId2" cstate="print"/>
          <a:srcRect/>
          <a:stretch>
            <a:fillRect/>
          </a:stretch>
        </p:blipFill>
        <p:spPr bwMode="auto">
          <a:xfrm>
            <a:off x="827584" y="2780928"/>
            <a:ext cx="5871147" cy="108012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anim calcmode="lin" valueType="num">
                                      <p:cBhvr additive="base">
                                        <p:cTn id="19" dur="500" fill="hold"/>
                                        <p:tgtEl>
                                          <p:spTgt spid="4098"/>
                                        </p:tgtEl>
                                        <p:attrNameLst>
                                          <p:attrName>ppt_x</p:attrName>
                                        </p:attrNameLst>
                                      </p:cBhvr>
                                      <p:tavLst>
                                        <p:tav tm="0">
                                          <p:val>
                                            <p:strVal val="#ppt_x"/>
                                          </p:val>
                                        </p:tav>
                                        <p:tav tm="100000">
                                          <p:val>
                                            <p:strVal val="#ppt_x"/>
                                          </p:val>
                                        </p:tav>
                                      </p:tavLst>
                                    </p:anim>
                                    <p:anim calcmode="lin" valueType="num">
                                      <p:cBhvr additive="base">
                                        <p:cTn id="20" dur="500" fill="hold"/>
                                        <p:tgtEl>
                                          <p:spTgt spid="409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 calcmode="lin" valueType="num">
                                      <p:cBhvr additive="base">
                                        <p:cTn id="3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 calcmode="lin" valueType="num">
                                      <p:cBhvr additive="base">
                                        <p:cTn id="4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a:t>requirepass</a:t>
            </a:r>
          </a:p>
          <a:p>
            <a:pPr lvl="1"/>
            <a:r>
              <a:rPr lang="en-US" altLang="zh-CN"/>
              <a:t>requirepass password</a:t>
            </a:r>
          </a:p>
          <a:p>
            <a:pPr lvl="1"/>
            <a:r>
              <a:rPr lang="zh-CN" altLang="en-US"/>
              <a:t>配置服务器的密码，客户端连接服务器时需要密码，</a:t>
            </a:r>
            <a:r>
              <a:rPr lang="en-US" altLang="zh-CN"/>
              <a:t>password</a:t>
            </a:r>
            <a:r>
              <a:rPr lang="zh-CN" altLang="en-US"/>
              <a:t>表示需要配置的密码内容</a:t>
            </a:r>
            <a:endParaRPr lang="en-US" altLang="zh-CN"/>
          </a:p>
          <a:p>
            <a:pPr lvl="1"/>
            <a:endParaRPr lang="en-US" altLang="zh-CN"/>
          </a:p>
          <a:p>
            <a:pPr lvl="1"/>
            <a:endParaRPr lang="en-US" altLang="zh-CN"/>
          </a:p>
          <a:p>
            <a:r>
              <a:rPr lang="en-US" altLang="zh-CN"/>
              <a:t>AUTH</a:t>
            </a:r>
            <a:r>
              <a:rPr lang="zh-CN" altLang="en-US"/>
              <a:t>命令</a:t>
            </a:r>
            <a:endParaRPr lang="en-US" altLang="zh-CN"/>
          </a:p>
          <a:p>
            <a:pPr lvl="1"/>
            <a:r>
              <a:rPr lang="en-US" altLang="zh-CN"/>
              <a:t>AUTH password</a:t>
            </a:r>
          </a:p>
          <a:p>
            <a:pPr lvl="1"/>
            <a:r>
              <a:rPr lang="zh-CN" altLang="en-US"/>
              <a:t>在成功设置密码之后，我们每次连接</a:t>
            </a:r>
            <a:r>
              <a:rPr lang="en-US" altLang="zh-CN"/>
              <a:t>Redis</a:t>
            </a:r>
            <a:r>
              <a:rPr lang="zh-CN" altLang="en-US"/>
              <a:t>服务器都需要使用</a:t>
            </a:r>
            <a:r>
              <a:rPr lang="en-US" altLang="zh-CN"/>
              <a:t>AUTH</a:t>
            </a:r>
            <a:r>
              <a:rPr lang="zh-CN" altLang="en-US"/>
              <a:t>命令来解锁密码，解锁成功之后才能使用</a:t>
            </a:r>
            <a:r>
              <a:rPr lang="en-US" altLang="zh-CN"/>
              <a:t>Redis</a:t>
            </a:r>
            <a:r>
              <a:rPr lang="zh-CN" altLang="en-US"/>
              <a:t>的其他命令</a:t>
            </a:r>
            <a:endParaRPr lang="en-US" altLang="zh-CN"/>
          </a:p>
          <a:p>
            <a:endParaRPr lang="zh-CN" altLang="en-US"/>
          </a:p>
        </p:txBody>
      </p:sp>
      <p:sp>
        <p:nvSpPr>
          <p:cNvPr id="3" name="标题 2"/>
          <p:cNvSpPr>
            <a:spLocks noGrp="1"/>
          </p:cNvSpPr>
          <p:nvPr>
            <p:ph type="title"/>
          </p:nvPr>
        </p:nvSpPr>
        <p:spPr/>
        <p:txBody>
          <a:bodyPr/>
          <a:lstStyle/>
          <a:p>
            <a:r>
              <a:rPr lang="en-US" altLang="zh-CN"/>
              <a:t>3.6.2 Redis</a:t>
            </a:r>
            <a:r>
              <a:rPr lang="zh-CN" altLang="en-US"/>
              <a:t>主从复制功能</a:t>
            </a:r>
          </a:p>
        </p:txBody>
      </p:sp>
      <p:pic>
        <p:nvPicPr>
          <p:cNvPr id="10242" name="Picture 2"/>
          <p:cNvPicPr>
            <a:picLocks noChangeAspect="1" noChangeArrowheads="1"/>
          </p:cNvPicPr>
          <p:nvPr/>
        </p:nvPicPr>
        <p:blipFill>
          <a:blip r:embed="rId2" cstate="print">
            <a:lum contrast="70000"/>
          </a:blip>
          <a:srcRect/>
          <a:stretch>
            <a:fillRect/>
          </a:stretch>
        </p:blipFill>
        <p:spPr bwMode="auto">
          <a:xfrm>
            <a:off x="971600" y="3284984"/>
            <a:ext cx="6551613" cy="8953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0242"/>
                                        </p:tgtEl>
                                        <p:attrNameLst>
                                          <p:attrName>style.visibility</p:attrName>
                                        </p:attrNameLst>
                                      </p:cBhvr>
                                      <p:to>
                                        <p:strVal val="visible"/>
                                      </p:to>
                                    </p:set>
                                    <p:animEffect transition="in" filter="blinds(horizontal)">
                                      <p:cBhvr>
                                        <p:cTn id="16" dur="500"/>
                                        <p:tgtEl>
                                          <p:spTgt spid="1024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blinds(horizontal)">
                                      <p:cBhvr>
                                        <p:cTn id="21" dur="500"/>
                                        <p:tgtEl>
                                          <p:spTgt spid="2">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blinds(horizontal)">
                                      <p:cBhvr>
                                        <p:cTn id="24" dur="500"/>
                                        <p:tgtEl>
                                          <p:spTgt spid="2">
                                            <p:txEl>
                                              <p:pRg st="6" end="6"/>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linds(horizontal)">
                                      <p:cBhvr>
                                        <p:cTn id="2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376672"/>
          </a:xfrm>
        </p:spPr>
        <p:txBody>
          <a:bodyPr>
            <a:normAutofit/>
          </a:bodyPr>
          <a:lstStyle/>
          <a:p>
            <a:r>
              <a:rPr lang="en-US" altLang="zh-CN"/>
              <a:t>masterauth &lt;master-password&gt;</a:t>
            </a:r>
          </a:p>
          <a:p>
            <a:pPr lvl="1"/>
            <a:r>
              <a:rPr lang="en-US" altLang="zh-CN"/>
              <a:t>Slave</a:t>
            </a:r>
            <a:r>
              <a:rPr lang="zh-CN" altLang="en-US"/>
              <a:t>连接进</a:t>
            </a:r>
            <a:r>
              <a:rPr lang="en-US" altLang="zh-CN"/>
              <a:t>Master</a:t>
            </a:r>
            <a:r>
              <a:rPr lang="zh-CN" altLang="en-US"/>
              <a:t>的密码，在</a:t>
            </a:r>
            <a:r>
              <a:rPr lang="en-US" altLang="zh-CN"/>
              <a:t>slave</a:t>
            </a:r>
            <a:r>
              <a:rPr lang="zh-CN" altLang="en-US"/>
              <a:t>连接的时候进行认证，如果主服务设置了</a:t>
            </a:r>
            <a:r>
              <a:rPr lang="en-US" altLang="zh-CN"/>
              <a:t>requirepass</a:t>
            </a:r>
            <a:r>
              <a:rPr lang="zh-CN" altLang="en-US"/>
              <a:t>，则需要在从服务</a:t>
            </a:r>
            <a:r>
              <a:rPr lang="en-US" altLang="zh-CN"/>
              <a:t>conf</a:t>
            </a:r>
            <a:r>
              <a:rPr lang="zh-CN" altLang="en-US"/>
              <a:t>文件加上这条用于通过主服务密码验证</a:t>
            </a:r>
            <a:endParaRPr lang="en-US" altLang="zh-CN"/>
          </a:p>
          <a:p>
            <a:pPr lvl="1"/>
            <a:endParaRPr lang="en-US" altLang="zh-CN"/>
          </a:p>
          <a:p>
            <a:pPr lvl="1"/>
            <a:endParaRPr lang="en-US" altLang="zh-CN"/>
          </a:p>
          <a:p>
            <a:pPr lvl="1"/>
            <a:endParaRPr lang="en-US" altLang="zh-CN"/>
          </a:p>
          <a:p>
            <a:pPr lvl="1"/>
            <a:r>
              <a:rPr lang="zh-CN" altLang="en-US"/>
              <a:t>如果</a:t>
            </a:r>
            <a:r>
              <a:rPr lang="en-US" altLang="zh-CN"/>
              <a:t>master</a:t>
            </a:r>
            <a:r>
              <a:rPr lang="zh-CN" altLang="en-US"/>
              <a:t>设置了密码</a:t>
            </a:r>
            <a:r>
              <a:rPr lang="en-US" altLang="zh-CN"/>
              <a:t>&lt;master-password&gt;</a:t>
            </a:r>
            <a:r>
              <a:rPr lang="zh-CN" altLang="en-US"/>
              <a:t>，那么</a:t>
            </a:r>
            <a:r>
              <a:rPr lang="en-US" altLang="zh-CN"/>
              <a:t>slave</a:t>
            </a:r>
            <a:r>
              <a:rPr lang="zh-CN" altLang="en-US"/>
              <a:t>要连接到</a:t>
            </a:r>
            <a:r>
              <a:rPr lang="en-US" altLang="zh-CN"/>
              <a:t>master</a:t>
            </a:r>
            <a:r>
              <a:rPr lang="zh-CN" altLang="en-US"/>
              <a:t>上，就需要有</a:t>
            </a:r>
            <a:r>
              <a:rPr lang="en-US" altLang="zh-CN"/>
              <a:t>master</a:t>
            </a:r>
            <a:r>
              <a:rPr lang="zh-CN" altLang="en-US"/>
              <a:t>的密码</a:t>
            </a:r>
            <a:endParaRPr lang="en-US" altLang="zh-CN"/>
          </a:p>
          <a:p>
            <a:pPr lvl="1"/>
            <a:endParaRPr lang="en-US" altLang="zh-CN"/>
          </a:p>
          <a:p>
            <a:endParaRPr lang="zh-CN" altLang="en-US"/>
          </a:p>
        </p:txBody>
      </p:sp>
      <p:sp>
        <p:nvSpPr>
          <p:cNvPr id="3" name="标题 2"/>
          <p:cNvSpPr>
            <a:spLocks noGrp="1"/>
          </p:cNvSpPr>
          <p:nvPr>
            <p:ph type="title"/>
          </p:nvPr>
        </p:nvSpPr>
        <p:spPr/>
        <p:txBody>
          <a:bodyPr/>
          <a:lstStyle/>
          <a:p>
            <a:r>
              <a:rPr lang="en-US" altLang="zh-CN"/>
              <a:t>3.6.2 Redis</a:t>
            </a:r>
            <a:r>
              <a:rPr lang="zh-CN" altLang="en-US"/>
              <a:t>主从复制功能</a:t>
            </a:r>
          </a:p>
        </p:txBody>
      </p:sp>
      <p:pic>
        <p:nvPicPr>
          <p:cNvPr id="11266" name="Picture 2"/>
          <p:cNvPicPr>
            <a:picLocks noChangeAspect="1" noChangeArrowheads="1"/>
          </p:cNvPicPr>
          <p:nvPr/>
        </p:nvPicPr>
        <p:blipFill>
          <a:blip r:embed="rId2" cstate="print">
            <a:lum contrast="70000"/>
          </a:blip>
          <a:srcRect/>
          <a:stretch>
            <a:fillRect/>
          </a:stretch>
        </p:blipFill>
        <p:spPr bwMode="auto">
          <a:xfrm>
            <a:off x="1043608" y="3212976"/>
            <a:ext cx="3872067" cy="936104"/>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376672"/>
          </a:xfrm>
        </p:spPr>
        <p:txBody>
          <a:bodyPr>
            <a:normAutofit/>
          </a:bodyPr>
          <a:lstStyle/>
          <a:p>
            <a:r>
              <a:rPr lang="en-US" altLang="zh-CN"/>
              <a:t>replica-serve-stale-data </a:t>
            </a:r>
            <a:r>
              <a:rPr lang="zh-CN" altLang="en-US"/>
              <a:t>（高版本）</a:t>
            </a:r>
            <a:endParaRPr lang="en-US" altLang="zh-CN"/>
          </a:p>
          <a:p>
            <a:r>
              <a:rPr lang="en-US" altLang="zh-CN"/>
              <a:t>slave-serve-stale-data   </a:t>
            </a:r>
            <a:r>
              <a:rPr lang="zh-CN" altLang="en-US"/>
              <a:t>（低版本）</a:t>
            </a:r>
            <a:endParaRPr lang="en-US" altLang="zh-CN"/>
          </a:p>
          <a:p>
            <a:endParaRPr lang="en-US" altLang="zh-CN"/>
          </a:p>
          <a:p>
            <a:pPr lvl="1"/>
            <a:endParaRPr lang="en-US" altLang="zh-CN"/>
          </a:p>
          <a:p>
            <a:pPr lvl="1"/>
            <a:endParaRPr lang="en-US" altLang="zh-CN"/>
          </a:p>
          <a:p>
            <a:pPr lvl="1"/>
            <a:r>
              <a:rPr lang="zh-CN" altLang="en-US"/>
              <a:t>当</a:t>
            </a:r>
            <a:r>
              <a:rPr lang="en-US" altLang="zh-CN"/>
              <a:t>slave</a:t>
            </a:r>
            <a:r>
              <a:rPr lang="zh-CN" altLang="en-US"/>
              <a:t>与</a:t>
            </a:r>
            <a:r>
              <a:rPr lang="en-US" altLang="zh-CN"/>
              <a:t>master</a:t>
            </a:r>
            <a:r>
              <a:rPr lang="zh-CN" altLang="en-US"/>
              <a:t>主从复制过程中</a:t>
            </a:r>
            <a:endParaRPr lang="en-US" altLang="zh-CN"/>
          </a:p>
          <a:p>
            <a:pPr lvl="1">
              <a:buFont typeface="Arial" pitchFamily="34" charset="0"/>
              <a:buChar char="•"/>
            </a:pPr>
            <a:r>
              <a:rPr lang="zh-CN" altLang="en-US"/>
              <a:t>值为</a:t>
            </a:r>
            <a:r>
              <a:rPr lang="en-US" altLang="zh-CN"/>
              <a:t>yes</a:t>
            </a:r>
            <a:r>
              <a:rPr lang="zh-CN" altLang="en-US"/>
              <a:t>时，表示服务器会继续处理来自客户端的命令请求</a:t>
            </a:r>
            <a:endParaRPr lang="en-US" altLang="zh-CN"/>
          </a:p>
          <a:p>
            <a:pPr lvl="1">
              <a:buFont typeface="Arial" pitchFamily="34" charset="0"/>
              <a:buChar char="•"/>
            </a:pPr>
            <a:r>
              <a:rPr lang="zh-CN" altLang="en-US"/>
              <a:t>值为</a:t>
            </a:r>
            <a:r>
              <a:rPr lang="en-US" altLang="zh-CN"/>
              <a:t>no</a:t>
            </a:r>
            <a:r>
              <a:rPr lang="zh-CN" altLang="en-US"/>
              <a:t>时，表示服务器对除</a:t>
            </a:r>
            <a:r>
              <a:rPr lang="en-US" altLang="zh-CN"/>
              <a:t>INFO</a:t>
            </a:r>
            <a:r>
              <a:rPr lang="zh-CN" altLang="en-US"/>
              <a:t>和</a:t>
            </a:r>
            <a:r>
              <a:rPr lang="en-US" altLang="zh-CN"/>
              <a:t>SLAVEOF</a:t>
            </a:r>
            <a:r>
              <a:rPr lang="zh-CN" altLang="en-US"/>
              <a:t>命令之外的任何命令请求都会返回一个错误。</a:t>
            </a:r>
          </a:p>
        </p:txBody>
      </p:sp>
      <p:sp>
        <p:nvSpPr>
          <p:cNvPr id="3" name="标题 2"/>
          <p:cNvSpPr>
            <a:spLocks noGrp="1"/>
          </p:cNvSpPr>
          <p:nvPr>
            <p:ph type="title"/>
          </p:nvPr>
        </p:nvSpPr>
        <p:spPr/>
        <p:txBody>
          <a:bodyPr/>
          <a:lstStyle/>
          <a:p>
            <a:r>
              <a:rPr lang="en-US" altLang="zh-CN"/>
              <a:t>3.6.2 Redis</a:t>
            </a:r>
            <a:r>
              <a:rPr lang="zh-CN" altLang="en-US"/>
              <a:t>主从复制功能</a:t>
            </a:r>
          </a:p>
        </p:txBody>
      </p:sp>
      <p:pic>
        <p:nvPicPr>
          <p:cNvPr id="3074" name="Picture 2"/>
          <p:cNvPicPr>
            <a:picLocks noChangeAspect="1" noChangeArrowheads="1"/>
          </p:cNvPicPr>
          <p:nvPr/>
        </p:nvPicPr>
        <p:blipFill>
          <a:blip r:embed="rId2" cstate="print"/>
          <a:srcRect/>
          <a:stretch>
            <a:fillRect/>
          </a:stretch>
        </p:blipFill>
        <p:spPr bwMode="auto">
          <a:xfrm>
            <a:off x="899592" y="2708920"/>
            <a:ext cx="4772025" cy="1181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anim calcmode="lin" valueType="num">
                                      <p:cBhvr additive="base">
                                        <p:cTn id="19" dur="500" fill="hold"/>
                                        <p:tgtEl>
                                          <p:spTgt spid="3074"/>
                                        </p:tgtEl>
                                        <p:attrNameLst>
                                          <p:attrName>ppt_x</p:attrName>
                                        </p:attrNameLst>
                                      </p:cBhvr>
                                      <p:tavLst>
                                        <p:tav tm="0">
                                          <p:val>
                                            <p:strVal val="#ppt_x"/>
                                          </p:val>
                                        </p:tav>
                                        <p:tav tm="100000">
                                          <p:val>
                                            <p:strVal val="#ppt_x"/>
                                          </p:val>
                                        </p:tav>
                                      </p:tavLst>
                                    </p:anim>
                                    <p:anim calcmode="lin" valueType="num">
                                      <p:cBhvr additive="base">
                                        <p:cTn id="20" dur="500" fill="hold"/>
                                        <p:tgtEl>
                                          <p:spTgt spid="307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 calcmode="lin" valueType="num">
                                      <p:cBhvr additive="base">
                                        <p:cTn id="2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 calcmode="lin" valueType="num">
                                      <p:cBhvr additive="base">
                                        <p:cTn id="2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827992"/>
          </a:xfrm>
        </p:spPr>
        <p:txBody>
          <a:bodyPr>
            <a:normAutofit fontScale="92500" lnSpcReduction="10000"/>
          </a:bodyPr>
          <a:lstStyle/>
          <a:p>
            <a:r>
              <a:rPr lang="en-US" altLang="zh-CN"/>
              <a:t>repl-diskless-sync</a:t>
            </a:r>
          </a:p>
          <a:p>
            <a:pPr lvl="1"/>
            <a:r>
              <a:rPr lang="zh-CN" altLang="en-US"/>
              <a:t>是否使用</a:t>
            </a:r>
            <a:r>
              <a:rPr lang="en-US" altLang="zh-CN"/>
              <a:t>socket</a:t>
            </a:r>
            <a:r>
              <a:rPr lang="zh-CN" altLang="en-US"/>
              <a:t>方式复制</a:t>
            </a:r>
            <a:r>
              <a:rPr lang="en-US" altLang="zh-CN"/>
              <a:t>RDB</a:t>
            </a:r>
            <a:r>
              <a:rPr lang="zh-CN" altLang="en-US"/>
              <a:t>数据</a:t>
            </a:r>
            <a:endParaRPr lang="en-US" altLang="zh-CN"/>
          </a:p>
          <a:p>
            <a:pPr lvl="1"/>
            <a:r>
              <a:rPr lang="en-US" altLang="zh-CN"/>
              <a:t>Redis</a:t>
            </a:r>
            <a:r>
              <a:rPr lang="zh-CN" altLang="en-US"/>
              <a:t>提供了两种全量同步时复制</a:t>
            </a:r>
            <a:r>
              <a:rPr lang="en-US" altLang="zh-CN"/>
              <a:t>RDB</a:t>
            </a:r>
            <a:r>
              <a:rPr lang="zh-CN" altLang="en-US"/>
              <a:t>的方式</a:t>
            </a:r>
            <a:endParaRPr lang="en-US" altLang="zh-CN"/>
          </a:p>
          <a:p>
            <a:pPr lvl="1"/>
            <a:r>
              <a:rPr lang="en-US" altLang="zh-CN"/>
              <a:t>1</a:t>
            </a:r>
            <a:r>
              <a:rPr lang="zh-CN" altLang="en-US"/>
              <a:t>、</a:t>
            </a:r>
            <a:r>
              <a:rPr lang="en-US" altLang="zh-CN"/>
              <a:t>disk</a:t>
            </a:r>
            <a:r>
              <a:rPr lang="zh-CN" altLang="en-US"/>
              <a:t>方式（参数为</a:t>
            </a:r>
            <a:r>
              <a:rPr lang="en-US" altLang="zh-CN"/>
              <a:t>no</a:t>
            </a:r>
            <a:r>
              <a:rPr lang="zh-CN" altLang="en-US"/>
              <a:t>）</a:t>
            </a:r>
            <a:endParaRPr lang="en-US" altLang="zh-CN"/>
          </a:p>
          <a:p>
            <a:pPr lvl="2"/>
            <a:r>
              <a:rPr lang="en-US" altLang="zh-CN"/>
              <a:t>master</a:t>
            </a:r>
            <a:r>
              <a:rPr lang="zh-CN" altLang="en-US"/>
              <a:t>会创建一个新的进程，先把</a:t>
            </a:r>
            <a:r>
              <a:rPr lang="en-US" altLang="zh-CN"/>
              <a:t>RDB</a:t>
            </a:r>
            <a:r>
              <a:rPr lang="zh-CN" altLang="en-US"/>
              <a:t>文件保存到硬盘中，再把硬盘中的</a:t>
            </a:r>
            <a:r>
              <a:rPr lang="en-US" altLang="zh-CN"/>
              <a:t>RDB</a:t>
            </a:r>
            <a:r>
              <a:rPr lang="zh-CN" altLang="en-US"/>
              <a:t>文件传递给</a:t>
            </a:r>
            <a:r>
              <a:rPr lang="en-US" altLang="zh-CN"/>
              <a:t>slave</a:t>
            </a:r>
            <a:r>
              <a:rPr lang="zh-CN" altLang="en-US"/>
              <a:t>。在保存</a:t>
            </a:r>
            <a:r>
              <a:rPr lang="en-US" altLang="zh-CN"/>
              <a:t>RDB</a:t>
            </a:r>
            <a:r>
              <a:rPr lang="zh-CN" altLang="en-US"/>
              <a:t>文件的过程中，多个</a:t>
            </a:r>
            <a:r>
              <a:rPr lang="en-US" altLang="zh-CN"/>
              <a:t>slave</a:t>
            </a:r>
            <a:r>
              <a:rPr lang="zh-CN" altLang="en-US"/>
              <a:t>能共享这个</a:t>
            </a:r>
            <a:r>
              <a:rPr lang="en-US" altLang="zh-CN"/>
              <a:t>RDB</a:t>
            </a:r>
            <a:r>
              <a:rPr lang="zh-CN" altLang="en-US"/>
              <a:t>文件</a:t>
            </a:r>
            <a:endParaRPr lang="en-US" altLang="zh-CN"/>
          </a:p>
          <a:p>
            <a:pPr lvl="1"/>
            <a:endParaRPr lang="zh-CN" altLang="en-US"/>
          </a:p>
          <a:p>
            <a:pPr lvl="1"/>
            <a:r>
              <a:rPr lang="en-US" altLang="zh-CN"/>
              <a:t>2</a:t>
            </a:r>
            <a:r>
              <a:rPr lang="zh-CN" altLang="en-US"/>
              <a:t>、</a:t>
            </a:r>
            <a:r>
              <a:rPr lang="en-US" altLang="zh-CN"/>
              <a:t>socket</a:t>
            </a:r>
            <a:r>
              <a:rPr lang="zh-CN" altLang="en-US"/>
              <a:t>方式（参数为</a:t>
            </a:r>
            <a:r>
              <a:rPr lang="en-US" altLang="zh-CN"/>
              <a:t>yes</a:t>
            </a:r>
            <a:r>
              <a:rPr lang="zh-CN" altLang="en-US"/>
              <a:t>）</a:t>
            </a:r>
            <a:endParaRPr lang="en-US" altLang="zh-CN"/>
          </a:p>
          <a:p>
            <a:pPr lvl="2"/>
            <a:r>
              <a:rPr lang="en-US" altLang="zh-CN"/>
              <a:t>master</a:t>
            </a:r>
            <a:r>
              <a:rPr lang="zh-CN" altLang="en-US"/>
              <a:t>会创建一个新的进程，直接把</a:t>
            </a:r>
            <a:r>
              <a:rPr lang="en-US" altLang="zh-CN"/>
              <a:t>RDB</a:t>
            </a:r>
            <a:r>
              <a:rPr lang="zh-CN" altLang="en-US"/>
              <a:t>文件以</a:t>
            </a:r>
            <a:r>
              <a:rPr lang="en-US" altLang="zh-CN"/>
              <a:t>socket</a:t>
            </a:r>
            <a:r>
              <a:rPr lang="zh-CN" altLang="en-US"/>
              <a:t>方式发送给</a:t>
            </a:r>
            <a:r>
              <a:rPr lang="en-US" altLang="zh-CN"/>
              <a:t>slave</a:t>
            </a:r>
            <a:r>
              <a:rPr lang="zh-CN" altLang="en-US"/>
              <a:t>，</a:t>
            </a:r>
            <a:r>
              <a:rPr lang="en-US" altLang="zh-CN"/>
              <a:t>socket</a:t>
            </a:r>
            <a:r>
              <a:rPr lang="zh-CN" altLang="en-US"/>
              <a:t>方式就是一个个</a:t>
            </a:r>
            <a:r>
              <a:rPr lang="en-US" altLang="zh-CN"/>
              <a:t>slave</a:t>
            </a:r>
            <a:r>
              <a:rPr lang="zh-CN" altLang="en-US"/>
              <a:t>顺序复制</a:t>
            </a:r>
            <a:endParaRPr lang="en-US" altLang="zh-CN"/>
          </a:p>
          <a:p>
            <a:pPr lvl="1"/>
            <a:endParaRPr lang="zh-CN" altLang="en-US"/>
          </a:p>
          <a:p>
            <a:pPr lvl="1"/>
            <a:r>
              <a:rPr lang="zh-CN" altLang="en-US"/>
              <a:t>在硬盘读</a:t>
            </a:r>
            <a:r>
              <a:rPr lang="en-US" altLang="zh-CN"/>
              <a:t>/</a:t>
            </a:r>
            <a:r>
              <a:rPr lang="zh-CN" altLang="en-US"/>
              <a:t>写速度缓慢、网速快的情况下，推荐使用</a:t>
            </a:r>
            <a:r>
              <a:rPr lang="en-US" altLang="zh-CN"/>
              <a:t>socket</a:t>
            </a:r>
            <a:r>
              <a:rPr lang="zh-CN" altLang="en-US"/>
              <a:t>方式</a:t>
            </a:r>
            <a:endParaRPr lang="en-US" altLang="zh-CN"/>
          </a:p>
          <a:p>
            <a:pPr lvl="1"/>
            <a:endParaRPr lang="en-US" altLang="zh-CN"/>
          </a:p>
          <a:p>
            <a:pPr lvl="1"/>
            <a:endParaRPr lang="en-US" altLang="zh-CN"/>
          </a:p>
        </p:txBody>
      </p:sp>
      <p:sp>
        <p:nvSpPr>
          <p:cNvPr id="3" name="标题 2"/>
          <p:cNvSpPr>
            <a:spLocks noGrp="1"/>
          </p:cNvSpPr>
          <p:nvPr>
            <p:ph type="title"/>
          </p:nvPr>
        </p:nvSpPr>
        <p:spPr/>
        <p:txBody>
          <a:bodyPr/>
          <a:lstStyle/>
          <a:p>
            <a:r>
              <a:rPr lang="en-US" altLang="zh-CN"/>
              <a:t>3.6.2 Redis</a:t>
            </a:r>
            <a:r>
              <a:rPr lang="zh-CN" altLang="en-US"/>
              <a:t>主从复制功能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linds(horizontal)">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blinds(horizontal)">
                                      <p:cBhvr>
                                        <p:cTn id="30" dur="500"/>
                                        <p:tgtEl>
                                          <p:spTgt spid="2">
                                            <p:txEl>
                                              <p:pRg st="6" end="6"/>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blinds(horizontal)">
                                      <p:cBhvr>
                                        <p:cTn id="33" dur="500"/>
                                        <p:tgtEl>
                                          <p:spTgt spid="2">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Effect transition="in" filter="blinds(horizontal)">
                                      <p:cBhvr>
                                        <p:cTn id="38"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主要内容</a:t>
            </a:r>
            <a:endParaRPr lang="en-US" altLang="zh-CN"/>
          </a:p>
          <a:p>
            <a:pPr lvl="1"/>
            <a:r>
              <a:rPr lang="en-US" altLang="zh-CN">
                <a:solidFill>
                  <a:srgbClr val="FF0000"/>
                </a:solidFill>
              </a:rPr>
              <a:t>3.6.1 Redis</a:t>
            </a:r>
            <a:r>
              <a:rPr lang="zh-CN" altLang="zh-CN">
                <a:solidFill>
                  <a:srgbClr val="FF0000"/>
                </a:solidFill>
              </a:rPr>
              <a:t>集群简介</a:t>
            </a:r>
          </a:p>
          <a:p>
            <a:pPr lvl="1"/>
            <a:r>
              <a:rPr lang="en-US" altLang="zh-CN"/>
              <a:t>3.6.2 Redis</a:t>
            </a:r>
            <a:r>
              <a:rPr lang="zh-CN" altLang="zh-CN"/>
              <a:t>主从复制功能</a:t>
            </a:r>
          </a:p>
          <a:p>
            <a:endParaRPr lang="zh-CN" altLang="en-US"/>
          </a:p>
        </p:txBody>
      </p:sp>
      <p:sp>
        <p:nvSpPr>
          <p:cNvPr id="3" name="标题 2"/>
          <p:cNvSpPr>
            <a:spLocks noGrp="1"/>
          </p:cNvSpPr>
          <p:nvPr>
            <p:ph type="title"/>
          </p:nvPr>
        </p:nvSpPr>
        <p:spPr>
          <a:xfrm>
            <a:off x="457200" y="274638"/>
            <a:ext cx="7787208" cy="1143000"/>
          </a:xfrm>
        </p:spPr>
        <p:txBody>
          <a:bodyPr>
            <a:normAutofit/>
          </a:bodyPr>
          <a:lstStyle/>
          <a:p>
            <a:r>
              <a:rPr lang="en-US" altLang="zh-CN"/>
              <a:t>3.6 Redis</a:t>
            </a:r>
            <a:r>
              <a:rPr lang="zh-CN" altLang="en-US"/>
              <a:t>集群配置，主从复制</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124744"/>
            <a:ext cx="8229600" cy="5376672"/>
          </a:xfrm>
        </p:spPr>
        <p:txBody>
          <a:bodyPr>
            <a:normAutofit fontScale="92500" lnSpcReduction="10000"/>
          </a:bodyPr>
          <a:lstStyle/>
          <a:p>
            <a:r>
              <a:rPr lang="en-US" altLang="zh-CN"/>
              <a:t>Redis</a:t>
            </a:r>
            <a:r>
              <a:rPr lang="zh-CN" altLang="en-US"/>
              <a:t>主从配置</a:t>
            </a:r>
            <a:endParaRPr lang="en-US" altLang="zh-CN"/>
          </a:p>
          <a:p>
            <a:pPr lvl="1"/>
            <a:r>
              <a:rPr lang="en-US" altLang="zh-CN"/>
              <a:t>1</a:t>
            </a:r>
            <a:r>
              <a:rPr lang="zh-CN" altLang="en-US"/>
              <a:t>、配置方式进行主从配置：</a:t>
            </a:r>
            <a:endParaRPr lang="en-US" altLang="zh-CN"/>
          </a:p>
          <a:p>
            <a:pPr lvl="1"/>
            <a:r>
              <a:rPr lang="zh-CN" altLang="en-US"/>
              <a:t>共</a:t>
            </a:r>
            <a:r>
              <a:rPr lang="en-US" altLang="zh-CN"/>
              <a:t>3</a:t>
            </a:r>
            <a:r>
              <a:rPr lang="zh-CN" altLang="en-US"/>
              <a:t>个服务器：</a:t>
            </a:r>
            <a:endParaRPr lang="en-US" altLang="zh-CN"/>
          </a:p>
          <a:p>
            <a:pPr lvl="1"/>
            <a:r>
              <a:rPr lang="en-US" altLang="zh-CN"/>
              <a:t>A</a:t>
            </a:r>
            <a:r>
              <a:rPr lang="zh-CN" altLang="en-US"/>
              <a:t>：</a:t>
            </a:r>
            <a:r>
              <a:rPr lang="en-US" altLang="zh-CN"/>
              <a:t>Master</a:t>
            </a:r>
            <a:r>
              <a:rPr lang="zh-CN" altLang="en-US"/>
              <a:t>服务器：</a:t>
            </a:r>
            <a:r>
              <a:rPr lang="en-US" altLang="zh-CN"/>
              <a:t>127.0.0.1:6379</a:t>
            </a:r>
            <a:r>
              <a:rPr lang="zh-CN" altLang="en-US"/>
              <a:t>，对应的配置文件为</a:t>
            </a:r>
            <a:r>
              <a:rPr lang="en-US" altLang="zh-CN"/>
              <a:t>Redis6379.conf</a:t>
            </a:r>
            <a:r>
              <a:rPr lang="zh-CN" altLang="en-US"/>
              <a:t>，开启持久化</a:t>
            </a:r>
            <a:endParaRPr lang="en-US" altLang="zh-CN"/>
          </a:p>
          <a:p>
            <a:pPr lvl="1"/>
            <a:r>
              <a:rPr lang="en-US" altLang="zh-CN"/>
              <a:t>B</a:t>
            </a:r>
            <a:r>
              <a:rPr lang="zh-CN" altLang="en-US"/>
              <a:t>：</a:t>
            </a:r>
            <a:r>
              <a:rPr lang="en-US" altLang="zh-CN"/>
              <a:t> Master</a:t>
            </a:r>
            <a:r>
              <a:rPr lang="zh-CN" altLang="en-US"/>
              <a:t>的</a:t>
            </a:r>
            <a:r>
              <a:rPr lang="en-US" altLang="zh-CN"/>
              <a:t>Slave</a:t>
            </a:r>
            <a:r>
              <a:rPr lang="zh-CN" altLang="en-US"/>
              <a:t>：</a:t>
            </a:r>
            <a:r>
              <a:rPr lang="en-US" altLang="zh-CN"/>
              <a:t>127.0.0.1:6380</a:t>
            </a:r>
            <a:r>
              <a:rPr lang="zh-CN" altLang="en-US"/>
              <a:t>，对应的配置文件为</a:t>
            </a:r>
            <a:r>
              <a:rPr lang="en-US" altLang="zh-CN"/>
              <a:t>Redis6380.conf</a:t>
            </a:r>
          </a:p>
          <a:p>
            <a:pPr lvl="1"/>
            <a:r>
              <a:rPr lang="en-US" altLang="zh-CN"/>
              <a:t>C</a:t>
            </a:r>
            <a:r>
              <a:rPr lang="zh-CN" altLang="en-US"/>
              <a:t>： </a:t>
            </a:r>
            <a:r>
              <a:rPr lang="en-US" altLang="zh-CN"/>
              <a:t>Master</a:t>
            </a:r>
            <a:r>
              <a:rPr lang="zh-CN" altLang="en-US"/>
              <a:t>的</a:t>
            </a:r>
            <a:r>
              <a:rPr lang="en-US" altLang="zh-CN"/>
              <a:t>Slave</a:t>
            </a:r>
            <a:r>
              <a:rPr lang="zh-CN" altLang="en-US"/>
              <a:t>：</a:t>
            </a:r>
            <a:r>
              <a:rPr lang="en-US" altLang="zh-CN"/>
              <a:t>127.0.0.1:6381</a:t>
            </a:r>
            <a:r>
              <a:rPr lang="zh-CN" altLang="en-US"/>
              <a:t>，对应的配置文件为</a:t>
            </a:r>
            <a:r>
              <a:rPr lang="en-US" altLang="zh-CN"/>
              <a:t>Redis6381.conf</a:t>
            </a:r>
          </a:p>
          <a:p>
            <a:pPr lvl="1"/>
            <a:r>
              <a:rPr lang="zh-CN" altLang="en-US"/>
              <a:t>星形布局</a:t>
            </a:r>
            <a:endParaRPr lang="en-US" altLang="zh-CN"/>
          </a:p>
          <a:p>
            <a:pPr lvl="2">
              <a:buNone/>
            </a:pPr>
            <a:r>
              <a:rPr lang="zh-CN" altLang="en-US"/>
              <a:t>开始配置</a:t>
            </a:r>
            <a:endParaRPr lang="en-US" altLang="zh-CN"/>
          </a:p>
          <a:p>
            <a:pPr lvl="2">
              <a:buNone/>
            </a:pPr>
            <a:r>
              <a:rPr lang="en-US" altLang="zh-CN"/>
              <a:t>1</a:t>
            </a:r>
            <a:r>
              <a:rPr lang="zh-CN" altLang="en-US"/>
              <a:t>、首先使用</a:t>
            </a:r>
            <a:r>
              <a:rPr lang="en-US" altLang="zh-CN"/>
              <a:t>pkill -9 Redis</a:t>
            </a:r>
            <a:r>
              <a:rPr lang="zh-CN" altLang="en-US"/>
              <a:t>关闭</a:t>
            </a:r>
            <a:r>
              <a:rPr lang="en-US" altLang="zh-CN"/>
              <a:t>Redis</a:t>
            </a:r>
            <a:r>
              <a:rPr lang="zh-CN" altLang="en-US"/>
              <a:t>，将</a:t>
            </a:r>
            <a:r>
              <a:rPr lang="en-US" altLang="zh-CN"/>
              <a:t>6379</a:t>
            </a:r>
            <a:r>
              <a:rPr lang="zh-CN" altLang="en-US"/>
              <a:t>的</a:t>
            </a:r>
            <a:r>
              <a:rPr lang="en-US" altLang="zh-CN"/>
              <a:t>Redis.conf</a:t>
            </a:r>
            <a:r>
              <a:rPr lang="zh-CN" altLang="en-US"/>
              <a:t>复制三份分别命名为</a:t>
            </a:r>
            <a:r>
              <a:rPr lang="en-US" altLang="zh-CN"/>
              <a:t>Redis6379</a:t>
            </a:r>
            <a:r>
              <a:rPr lang="zh-CN" altLang="en-US"/>
              <a:t>、</a:t>
            </a:r>
            <a:r>
              <a:rPr lang="en-US" altLang="zh-CN"/>
              <a:t>Redis6380.conf</a:t>
            </a:r>
            <a:r>
              <a:rPr lang="zh-CN" altLang="en-US"/>
              <a:t>和</a:t>
            </a:r>
            <a:r>
              <a:rPr lang="en-US" altLang="zh-CN"/>
              <a:t>Redis6381.conf</a:t>
            </a:r>
          </a:p>
          <a:p>
            <a:pPr lvl="2">
              <a:buNone/>
            </a:pPr>
            <a:endParaRPr lang="en-US" altLang="zh-CN"/>
          </a:p>
          <a:p>
            <a:pPr lvl="2">
              <a:buNone/>
            </a:pPr>
            <a:r>
              <a:rPr lang="en-US" altLang="zh-CN"/>
              <a:t>                    2</a:t>
            </a:r>
            <a:r>
              <a:rPr lang="zh-CN" altLang="en-US"/>
              <a:t>、分别修改这三份配置文件</a:t>
            </a:r>
            <a:endParaRPr lang="en-US" altLang="zh-CN"/>
          </a:p>
          <a:p>
            <a:pPr lvl="1"/>
            <a:endParaRPr lang="zh-CN" altLang="en-US"/>
          </a:p>
          <a:p>
            <a:endParaRPr lang="zh-CN" altLang="en-US"/>
          </a:p>
        </p:txBody>
      </p:sp>
      <p:sp>
        <p:nvSpPr>
          <p:cNvPr id="3" name="标题 2"/>
          <p:cNvSpPr>
            <a:spLocks noGrp="1"/>
          </p:cNvSpPr>
          <p:nvPr>
            <p:ph type="title"/>
          </p:nvPr>
        </p:nvSpPr>
        <p:spPr>
          <a:xfrm>
            <a:off x="467544" y="260648"/>
            <a:ext cx="5122912" cy="1143000"/>
          </a:xfrm>
        </p:spPr>
        <p:txBody>
          <a:bodyPr/>
          <a:lstStyle/>
          <a:p>
            <a:r>
              <a:rPr lang="en-US" altLang="zh-CN"/>
              <a:t>3.6.2 Redis</a:t>
            </a:r>
            <a:r>
              <a:rPr lang="zh-CN" altLang="en-US"/>
              <a:t>主从复制功能</a:t>
            </a:r>
          </a:p>
        </p:txBody>
      </p:sp>
      <p:pic>
        <p:nvPicPr>
          <p:cNvPr id="1026" name="Picture 2"/>
          <p:cNvPicPr>
            <a:picLocks noChangeAspect="1" noChangeArrowheads="1"/>
          </p:cNvPicPr>
          <p:nvPr/>
        </p:nvPicPr>
        <p:blipFill>
          <a:blip r:embed="rId3" cstate="print"/>
          <a:srcRect/>
          <a:stretch>
            <a:fillRect/>
          </a:stretch>
        </p:blipFill>
        <p:spPr bwMode="auto">
          <a:xfrm>
            <a:off x="1331640" y="5589240"/>
            <a:ext cx="6912768" cy="6015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heckerboard(across)">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checkerboard(across)">
                                      <p:cBhvr>
                                        <p:cTn id="15" dur="500"/>
                                        <p:tgtEl>
                                          <p:spTgt spid="2">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checkerboard(across)">
                                      <p:cBhvr>
                                        <p:cTn id="18" dur="500"/>
                                        <p:tgtEl>
                                          <p:spTgt spid="2">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checkerboard(across)">
                                      <p:cBhvr>
                                        <p:cTn id="21" dur="500"/>
                                        <p:tgtEl>
                                          <p:spTgt spid="2">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checkerboard(across)">
                                      <p:cBhvr>
                                        <p:cTn id="24" dur="500"/>
                                        <p:tgtEl>
                                          <p:spTgt spid="2">
                                            <p:txEl>
                                              <p:pRg st="5" end="5"/>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checkerboard(across)">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checkerboard(across)">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checkerboard(across)">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026"/>
                                        </p:tgtEl>
                                        <p:attrNameLst>
                                          <p:attrName>style.visibility</p:attrName>
                                        </p:attrNameLst>
                                      </p:cBhvr>
                                      <p:to>
                                        <p:strVal val="visible"/>
                                      </p:to>
                                    </p:set>
                                    <p:anim calcmode="lin" valueType="num">
                                      <p:cBhvr additive="base">
                                        <p:cTn id="42" dur="500" fill="hold"/>
                                        <p:tgtEl>
                                          <p:spTgt spid="1026"/>
                                        </p:tgtEl>
                                        <p:attrNameLst>
                                          <p:attrName>ppt_x</p:attrName>
                                        </p:attrNameLst>
                                      </p:cBhvr>
                                      <p:tavLst>
                                        <p:tav tm="0">
                                          <p:val>
                                            <p:strVal val="#ppt_x"/>
                                          </p:val>
                                        </p:tav>
                                        <p:tav tm="100000">
                                          <p:val>
                                            <p:strVal val="#ppt_x"/>
                                          </p:val>
                                        </p:tav>
                                      </p:tavLst>
                                    </p:anim>
                                    <p:anim calcmode="lin" valueType="num">
                                      <p:cBhvr additive="base">
                                        <p:cTn id="4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2">
                                            <p:txEl>
                                              <p:pRg st="10" end="10"/>
                                            </p:txEl>
                                          </p:spTgt>
                                        </p:tgtEl>
                                        <p:attrNameLst>
                                          <p:attrName>style.visibility</p:attrName>
                                        </p:attrNameLst>
                                      </p:cBhvr>
                                      <p:to>
                                        <p:strVal val="visible"/>
                                      </p:to>
                                    </p:set>
                                    <p:animEffect transition="in" filter="checkerboard(across)">
                                      <p:cBhvr>
                                        <p:cTn id="48"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6632"/>
            <a:ext cx="8229600" cy="6192688"/>
          </a:xfrm>
        </p:spPr>
        <p:txBody>
          <a:bodyPr>
            <a:normAutofit lnSpcReduction="10000"/>
          </a:bodyPr>
          <a:lstStyle/>
          <a:p>
            <a:pPr lvl="2">
              <a:buNone/>
            </a:pPr>
            <a:r>
              <a:rPr lang="en-US" altLang="zh-CN"/>
              <a:t>2</a:t>
            </a:r>
            <a:r>
              <a:rPr lang="zh-CN" altLang="en-US"/>
              <a:t>、配置</a:t>
            </a:r>
            <a:r>
              <a:rPr lang="en-US" altLang="zh-CN"/>
              <a:t>Redis6380.conf</a:t>
            </a:r>
          </a:p>
          <a:p>
            <a:pPr lvl="2">
              <a:buNone/>
            </a:pPr>
            <a:endParaRPr lang="en-US" altLang="zh-CN"/>
          </a:p>
          <a:p>
            <a:pPr lvl="2">
              <a:buNone/>
            </a:pPr>
            <a:r>
              <a:rPr lang="zh-CN" altLang="en-US"/>
              <a:t>修改如下几个配置项</a:t>
            </a:r>
            <a:r>
              <a:rPr lang="en-US" altLang="zh-CN"/>
              <a:t>:</a:t>
            </a:r>
          </a:p>
          <a:p>
            <a:pPr marL="1077913" lvl="2" indent="0">
              <a:buNone/>
            </a:pPr>
            <a:r>
              <a:rPr lang="en-US" altLang="zh-CN"/>
              <a:t>port 6380 #</a:t>
            </a:r>
            <a:r>
              <a:rPr lang="zh-CN" altLang="en-US"/>
              <a:t>设置端口</a:t>
            </a:r>
          </a:p>
          <a:p>
            <a:pPr marL="1077913" lvl="2" indent="0">
              <a:buNone/>
            </a:pPr>
            <a:r>
              <a:rPr lang="en-US" altLang="zh-CN"/>
              <a:t>daemonize yes #</a:t>
            </a:r>
            <a:r>
              <a:rPr lang="zh-CN" altLang="en-US"/>
              <a:t>开启后台进程运行</a:t>
            </a:r>
            <a:r>
              <a:rPr lang="en-US" altLang="zh-CN"/>
              <a:t>Redis </a:t>
            </a:r>
          </a:p>
          <a:p>
            <a:pPr marL="1077913" lvl="2" indent="0">
              <a:buNone/>
            </a:pPr>
            <a:r>
              <a:rPr lang="en-US" altLang="zh-CN"/>
              <a:t>pidfile /var/run/Redis_6380.pid #</a:t>
            </a:r>
            <a:r>
              <a:rPr lang="zh-CN" altLang="en-US"/>
              <a:t>设置进程</a:t>
            </a:r>
            <a:r>
              <a:rPr lang="en-US" altLang="zh-CN"/>
              <a:t>ID</a:t>
            </a:r>
            <a:r>
              <a:rPr lang="zh-CN" altLang="en-US"/>
              <a:t>文件</a:t>
            </a:r>
          </a:p>
          <a:p>
            <a:pPr marL="1077913" lvl="2" indent="0">
              <a:buNone/>
            </a:pPr>
            <a:r>
              <a:rPr lang="en-US" altLang="zh-CN"/>
              <a:t>logfile "6380.log" #</a:t>
            </a:r>
            <a:r>
              <a:rPr lang="zh-CN" altLang="en-US"/>
              <a:t>设置日志文件名</a:t>
            </a:r>
            <a:endParaRPr lang="en-US" altLang="zh-CN"/>
          </a:p>
          <a:p>
            <a:pPr marL="1077913" lvl="2" indent="0">
              <a:buNone/>
            </a:pPr>
            <a:r>
              <a:rPr lang="en-US" altLang="zh-CN"/>
              <a:t>#save 900 1 </a:t>
            </a:r>
            <a:endParaRPr lang="zh-CN" altLang="en-US"/>
          </a:p>
          <a:p>
            <a:pPr marL="1077913" lvl="2" indent="0">
              <a:buNone/>
            </a:pPr>
            <a:r>
              <a:rPr lang="en-US" altLang="zh-CN"/>
              <a:t>#save 300 10 </a:t>
            </a:r>
          </a:p>
          <a:p>
            <a:pPr marL="1077913" lvl="2" indent="0">
              <a:buNone/>
            </a:pPr>
            <a:r>
              <a:rPr lang="en-US" altLang="zh-CN"/>
              <a:t>#save 60 10000 </a:t>
            </a:r>
          </a:p>
          <a:p>
            <a:pPr marL="1077913" lvl="2" indent="0">
              <a:buNone/>
            </a:pPr>
            <a:r>
              <a:rPr lang="en-US" altLang="zh-CN"/>
              <a:t># dbfilename dump6380.rdb #</a:t>
            </a:r>
            <a:r>
              <a:rPr lang="zh-CN" altLang="en-US"/>
              <a:t>设置</a:t>
            </a:r>
            <a:r>
              <a:rPr lang="en-US" altLang="zh-CN"/>
              <a:t>RDB</a:t>
            </a:r>
            <a:r>
              <a:rPr lang="zh-CN" altLang="en-US"/>
              <a:t>文件名</a:t>
            </a:r>
            <a:endParaRPr lang="en-US" altLang="zh-CN"/>
          </a:p>
          <a:p>
            <a:pPr marL="1077913" lvl="2" indent="0">
              <a:buNone/>
            </a:pPr>
            <a:r>
              <a:rPr lang="en-US" altLang="zh-CN"/>
              <a:t>Appendonly no</a:t>
            </a:r>
          </a:p>
          <a:p>
            <a:pPr marL="1077913" lvl="2" indent="0">
              <a:buNone/>
            </a:pPr>
            <a:r>
              <a:rPr lang="en-US" altLang="zh-CN"/>
              <a:t># appendfilename "appendonly6380.aof"</a:t>
            </a:r>
          </a:p>
          <a:p>
            <a:pPr marL="1077913" lvl="2" indent="0">
              <a:buNone/>
            </a:pPr>
            <a:r>
              <a:rPr lang="en-US" altLang="zh-CN"/>
              <a:t>replicaof localhost 6379  #</a:t>
            </a:r>
            <a:r>
              <a:rPr lang="zh-CN" altLang="en-US"/>
              <a:t>将</a:t>
            </a:r>
            <a:r>
              <a:rPr lang="en-US" altLang="zh-CN"/>
              <a:t>127.0.0.1:6380</a:t>
            </a:r>
            <a:r>
              <a:rPr lang="zh-CN" altLang="en-US"/>
              <a:t>设置为</a:t>
            </a:r>
            <a:r>
              <a:rPr lang="en-US" altLang="zh-CN"/>
              <a:t>127.0.0.1:6379</a:t>
            </a:r>
            <a:r>
              <a:rPr lang="zh-CN" altLang="en-US"/>
              <a:t>的</a:t>
            </a:r>
            <a:r>
              <a:rPr lang="en-US" altLang="zh-CN"/>
              <a:t>slave</a:t>
            </a:r>
          </a:p>
          <a:p>
            <a:pPr marL="1077913" lvl="2" indent="0">
              <a:buNone/>
            </a:pPr>
            <a:r>
              <a:rPr lang="en-US" altLang="zh-CN"/>
              <a:t>replica-read-only yes #</a:t>
            </a:r>
            <a:r>
              <a:rPr lang="zh-CN" altLang="en-US"/>
              <a:t>从服务器只读</a:t>
            </a:r>
            <a:endParaRPr lang="en-US" altLang="zh-CN"/>
          </a:p>
          <a:p>
            <a:pPr marL="1077913" lvl="2" indent="0">
              <a:buNone/>
            </a:pPr>
            <a:endParaRPr lang="zh-CN" altLang="en-US"/>
          </a:p>
        </p:txBody>
      </p:sp>
      <p:pic>
        <p:nvPicPr>
          <p:cNvPr id="4" name="Picture 3"/>
          <p:cNvPicPr>
            <a:picLocks noChangeAspect="1" noChangeArrowheads="1"/>
          </p:cNvPicPr>
          <p:nvPr/>
        </p:nvPicPr>
        <p:blipFill>
          <a:blip r:embed="rId2" cstate="print">
            <a:lum contrast="70000"/>
          </a:blip>
          <a:srcRect/>
          <a:stretch>
            <a:fillRect/>
          </a:stretch>
        </p:blipFill>
        <p:spPr bwMode="auto">
          <a:xfrm>
            <a:off x="1475656" y="620688"/>
            <a:ext cx="4286250" cy="33337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504" y="188640"/>
            <a:ext cx="8579296" cy="5818651"/>
          </a:xfrm>
        </p:spPr>
        <p:txBody>
          <a:bodyPr>
            <a:normAutofit lnSpcReduction="10000"/>
          </a:bodyPr>
          <a:lstStyle/>
          <a:p>
            <a:pPr lvl="2">
              <a:buNone/>
            </a:pPr>
            <a:r>
              <a:rPr lang="en-US" altLang="zh-CN"/>
              <a:t>3</a:t>
            </a:r>
            <a:r>
              <a:rPr lang="zh-CN" altLang="en-US"/>
              <a:t>、配置</a:t>
            </a:r>
            <a:r>
              <a:rPr lang="en-US" altLang="zh-CN"/>
              <a:t>Redis6381.conf</a:t>
            </a:r>
          </a:p>
          <a:p>
            <a:pPr lvl="2">
              <a:buNone/>
            </a:pPr>
            <a:endParaRPr lang="en-US" altLang="zh-CN"/>
          </a:p>
          <a:p>
            <a:pPr lvl="2">
              <a:buNone/>
            </a:pPr>
            <a:r>
              <a:rPr lang="zh-CN" altLang="en-US"/>
              <a:t>修改如下几个配置项</a:t>
            </a:r>
            <a:r>
              <a:rPr lang="en-US" altLang="zh-CN"/>
              <a:t>:</a:t>
            </a:r>
          </a:p>
          <a:p>
            <a:pPr marL="1077913" lvl="2" indent="0">
              <a:buNone/>
            </a:pPr>
            <a:r>
              <a:rPr lang="en-US" altLang="zh-CN"/>
              <a:t>port 6381 #</a:t>
            </a:r>
            <a:r>
              <a:rPr lang="zh-CN" altLang="en-US"/>
              <a:t>设置端口</a:t>
            </a:r>
          </a:p>
          <a:p>
            <a:pPr marL="1077913" lvl="2" indent="0">
              <a:buNone/>
            </a:pPr>
            <a:r>
              <a:rPr lang="en-US" altLang="zh-CN"/>
              <a:t>daemonize yes #</a:t>
            </a:r>
            <a:r>
              <a:rPr lang="zh-CN" altLang="en-US"/>
              <a:t>开启后台进程运行</a:t>
            </a:r>
            <a:r>
              <a:rPr lang="en-US" altLang="zh-CN"/>
              <a:t>Redis </a:t>
            </a:r>
          </a:p>
          <a:p>
            <a:pPr marL="1077913" lvl="2" indent="0">
              <a:buNone/>
            </a:pPr>
            <a:r>
              <a:rPr lang="en-US" altLang="zh-CN"/>
              <a:t>pidfile /var/run/Redis_6381.pid #</a:t>
            </a:r>
            <a:r>
              <a:rPr lang="zh-CN" altLang="en-US"/>
              <a:t>设置进程</a:t>
            </a:r>
            <a:r>
              <a:rPr lang="en-US" altLang="zh-CN"/>
              <a:t>ID</a:t>
            </a:r>
            <a:r>
              <a:rPr lang="zh-CN" altLang="en-US"/>
              <a:t>文件</a:t>
            </a:r>
          </a:p>
          <a:p>
            <a:pPr marL="1077913" lvl="2" indent="0">
              <a:buNone/>
            </a:pPr>
            <a:r>
              <a:rPr lang="en-US" altLang="zh-CN"/>
              <a:t>logfile "6381.log" #</a:t>
            </a:r>
            <a:r>
              <a:rPr lang="zh-CN" altLang="en-US"/>
              <a:t>设置日志文件名</a:t>
            </a:r>
            <a:endParaRPr lang="en-US" altLang="zh-CN"/>
          </a:p>
          <a:p>
            <a:pPr marL="1077913" lvl="2" indent="0">
              <a:buNone/>
            </a:pPr>
            <a:r>
              <a:rPr lang="en-US" altLang="zh-CN"/>
              <a:t> #save 900 1 </a:t>
            </a:r>
          </a:p>
          <a:p>
            <a:pPr marL="1077913" lvl="2" indent="0">
              <a:buNone/>
            </a:pPr>
            <a:r>
              <a:rPr lang="en-US" altLang="zh-CN"/>
              <a:t>#save 300 10 </a:t>
            </a:r>
          </a:p>
          <a:p>
            <a:pPr marL="1077913" lvl="2" indent="0">
              <a:buNone/>
            </a:pPr>
            <a:r>
              <a:rPr lang="en-US" altLang="zh-CN"/>
              <a:t> #save 60 10000 </a:t>
            </a:r>
          </a:p>
          <a:p>
            <a:pPr marL="1077913" lvl="2" indent="0">
              <a:buNone/>
            </a:pPr>
            <a:r>
              <a:rPr lang="en-US" altLang="zh-CN"/>
              <a:t> #dbfilename dump6381.rdb #</a:t>
            </a:r>
            <a:r>
              <a:rPr lang="zh-CN" altLang="en-US"/>
              <a:t>设置</a:t>
            </a:r>
            <a:r>
              <a:rPr lang="en-US" altLang="zh-CN"/>
              <a:t>RDB</a:t>
            </a:r>
            <a:r>
              <a:rPr lang="zh-CN" altLang="en-US"/>
              <a:t>文件名</a:t>
            </a:r>
            <a:endParaRPr lang="en-US" altLang="zh-CN"/>
          </a:p>
          <a:p>
            <a:pPr marL="1077913" lvl="2" indent="0">
              <a:buNone/>
            </a:pPr>
            <a:r>
              <a:rPr lang="en-US" altLang="zh-CN"/>
              <a:t>appendonly no</a:t>
            </a:r>
          </a:p>
          <a:p>
            <a:pPr marL="1077913" lvl="2" indent="0">
              <a:buNone/>
            </a:pPr>
            <a:r>
              <a:rPr lang="en-US" altLang="zh-CN"/>
              <a:t>replicaof localhost 6379  #127.0.0.1:6381</a:t>
            </a:r>
            <a:r>
              <a:rPr lang="zh-CN" altLang="en-US"/>
              <a:t>同样是</a:t>
            </a:r>
            <a:r>
              <a:rPr lang="en-US" altLang="zh-CN"/>
              <a:t>127.0.0.1:6379</a:t>
            </a:r>
            <a:r>
              <a:rPr lang="zh-CN" altLang="en-US"/>
              <a:t>的</a:t>
            </a:r>
            <a:r>
              <a:rPr lang="en-US" altLang="zh-CN"/>
              <a:t>slave</a:t>
            </a:r>
          </a:p>
          <a:p>
            <a:pPr marL="1077913" lvl="2" indent="0">
              <a:buNone/>
            </a:pPr>
            <a:r>
              <a:rPr lang="en-US" altLang="zh-CN"/>
              <a:t>replica-read-only yes #</a:t>
            </a:r>
            <a:r>
              <a:rPr lang="zh-CN" altLang="en-US"/>
              <a:t>从服务器只读</a:t>
            </a:r>
            <a:endParaRPr lang="en-US" altLang="zh-CN"/>
          </a:p>
        </p:txBody>
      </p:sp>
      <p:pic>
        <p:nvPicPr>
          <p:cNvPr id="2050" name="Picture 2"/>
          <p:cNvPicPr>
            <a:picLocks noChangeAspect="1" noChangeArrowheads="1"/>
          </p:cNvPicPr>
          <p:nvPr/>
        </p:nvPicPr>
        <p:blipFill>
          <a:blip r:embed="rId2" cstate="print"/>
          <a:srcRect/>
          <a:stretch>
            <a:fillRect/>
          </a:stretch>
        </p:blipFill>
        <p:spPr bwMode="auto">
          <a:xfrm>
            <a:off x="1331640" y="620688"/>
            <a:ext cx="4048125" cy="1905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88640"/>
            <a:ext cx="8229600" cy="5818651"/>
          </a:xfrm>
        </p:spPr>
        <p:txBody>
          <a:bodyPr>
            <a:normAutofit lnSpcReduction="10000"/>
          </a:bodyPr>
          <a:lstStyle/>
          <a:p>
            <a:pPr marL="365760" lvl="2" indent="-256032">
              <a:spcBef>
                <a:spcPts val="400"/>
              </a:spcBef>
              <a:buClr>
                <a:srgbClr val="C00000"/>
              </a:buClr>
              <a:buSzPct val="68000"/>
              <a:buNone/>
            </a:pPr>
            <a:r>
              <a:rPr lang="en-US" altLang="zh-CN"/>
              <a:t>4</a:t>
            </a:r>
            <a:r>
              <a:rPr lang="zh-CN" altLang="en-US"/>
              <a:t>、配置</a:t>
            </a:r>
            <a:r>
              <a:rPr lang="en-US" altLang="zh-CN"/>
              <a:t>Redis6379.conf</a:t>
            </a:r>
          </a:p>
          <a:p>
            <a:pPr lvl="2">
              <a:buNone/>
            </a:pPr>
            <a:r>
              <a:rPr lang="zh-CN" altLang="en-US"/>
              <a:t>修改如下几个配置项</a:t>
            </a:r>
            <a:r>
              <a:rPr lang="en-US" altLang="zh-CN"/>
              <a:t>:</a:t>
            </a:r>
          </a:p>
          <a:p>
            <a:pPr marL="1077913" lvl="2" indent="0">
              <a:buNone/>
            </a:pPr>
            <a:r>
              <a:rPr lang="en-US" altLang="zh-CN"/>
              <a:t>port 6379 #</a:t>
            </a:r>
            <a:r>
              <a:rPr lang="zh-CN" altLang="en-US"/>
              <a:t>设置端口</a:t>
            </a:r>
          </a:p>
          <a:p>
            <a:pPr marL="1077913" lvl="2" indent="0">
              <a:buNone/>
            </a:pPr>
            <a:r>
              <a:rPr lang="en-US" altLang="zh-CN"/>
              <a:t>daemonize yes #</a:t>
            </a:r>
            <a:r>
              <a:rPr lang="zh-CN" altLang="en-US"/>
              <a:t>开启后台进程运行</a:t>
            </a:r>
            <a:r>
              <a:rPr lang="en-US" altLang="zh-CN"/>
              <a:t>Redis </a:t>
            </a:r>
          </a:p>
          <a:p>
            <a:pPr marL="1077913" lvl="2" indent="0">
              <a:buNone/>
            </a:pPr>
            <a:r>
              <a:rPr lang="en-US" altLang="zh-CN"/>
              <a:t>pidfile /var/run/Redis_6379.pid #</a:t>
            </a:r>
            <a:r>
              <a:rPr lang="zh-CN" altLang="en-US"/>
              <a:t>设置进程</a:t>
            </a:r>
            <a:r>
              <a:rPr lang="en-US" altLang="zh-CN"/>
              <a:t>ID</a:t>
            </a:r>
            <a:r>
              <a:rPr lang="zh-CN" altLang="en-US"/>
              <a:t>文件</a:t>
            </a:r>
          </a:p>
          <a:p>
            <a:pPr marL="1077913" lvl="2" indent="0">
              <a:buNone/>
            </a:pPr>
            <a:r>
              <a:rPr lang="en-US" altLang="zh-CN"/>
              <a:t>logfile "6379.log" #</a:t>
            </a:r>
            <a:r>
              <a:rPr lang="zh-CN" altLang="en-US"/>
              <a:t>设置日志文件名</a:t>
            </a:r>
            <a:endParaRPr lang="en-US" altLang="zh-CN"/>
          </a:p>
          <a:p>
            <a:pPr marL="1077913" lvl="2" indent="0">
              <a:buNone/>
            </a:pPr>
            <a:r>
              <a:rPr lang="en-US" altLang="zh-CN"/>
              <a:t>save 900 1 # 127.0.0.1:6379</a:t>
            </a:r>
            <a:r>
              <a:rPr lang="zh-CN" altLang="en-US"/>
              <a:t>为主服务器，开启备份</a:t>
            </a:r>
          </a:p>
          <a:p>
            <a:pPr marL="1077913" lvl="2" indent="0">
              <a:buNone/>
            </a:pPr>
            <a:r>
              <a:rPr lang="en-US" altLang="zh-CN"/>
              <a:t>save 300 10 </a:t>
            </a:r>
          </a:p>
          <a:p>
            <a:pPr marL="1077913" lvl="2" indent="0">
              <a:buNone/>
            </a:pPr>
            <a:r>
              <a:rPr lang="en-US" altLang="zh-CN"/>
              <a:t>save 60 10000 </a:t>
            </a:r>
          </a:p>
          <a:p>
            <a:pPr marL="1077913" lvl="2" indent="0">
              <a:buNone/>
            </a:pPr>
            <a:r>
              <a:rPr lang="en-US" altLang="zh-CN"/>
              <a:t>dbfilename dump6379.rdb #</a:t>
            </a:r>
            <a:r>
              <a:rPr lang="zh-CN" altLang="en-US"/>
              <a:t>设置</a:t>
            </a:r>
            <a:r>
              <a:rPr lang="en-US" altLang="zh-CN"/>
              <a:t>RDB</a:t>
            </a:r>
            <a:r>
              <a:rPr lang="zh-CN" altLang="en-US"/>
              <a:t>文件名</a:t>
            </a:r>
            <a:endParaRPr lang="en-US" altLang="zh-CN"/>
          </a:p>
          <a:p>
            <a:pPr marL="1077913" lvl="2" indent="0">
              <a:buNone/>
            </a:pPr>
            <a:r>
              <a:rPr lang="en-US" altLang="zh-CN"/>
              <a:t>dir ./rdbaof</a:t>
            </a:r>
          </a:p>
          <a:p>
            <a:pPr marL="1077913" lvl="2" indent="0">
              <a:buNone/>
            </a:pPr>
            <a:r>
              <a:rPr lang="en-US" altLang="zh-CN"/>
              <a:t>appendonly yes</a:t>
            </a:r>
          </a:p>
          <a:p>
            <a:pPr marL="1077913" lvl="2" indent="0">
              <a:buNone/>
            </a:pPr>
            <a:r>
              <a:rPr lang="en-US" altLang="zh-CN"/>
              <a:t>appendfilename "appendonly6379.aof"</a:t>
            </a:r>
          </a:p>
          <a:p>
            <a:pPr marL="1077913" lvl="2" indent="0">
              <a:buNone/>
            </a:pPr>
            <a:r>
              <a:rPr lang="en-US" altLang="zh-CN"/>
              <a:t>#replicaof localhost 6379  # 127.0.0.1:6379</a:t>
            </a:r>
            <a:r>
              <a:rPr lang="zh-CN" altLang="en-US"/>
              <a:t>为主服务器，注释掉</a:t>
            </a:r>
            <a:endParaRPr lang="en-US" altLang="zh-CN"/>
          </a:p>
          <a:p>
            <a:pPr marL="365760" lvl="2" indent="-256032">
              <a:spcBef>
                <a:spcPts val="400"/>
              </a:spcBef>
              <a:buClr>
                <a:srgbClr val="C00000"/>
              </a:buClr>
              <a:buSzPct val="68000"/>
              <a:buFont typeface="Wingdings" pitchFamily="2" charset="2"/>
              <a:buChar char="u"/>
            </a:pPr>
            <a:endParaRPr lang="en-US" altLang="zh-CN"/>
          </a:p>
          <a:p>
            <a:pPr marL="365760" lvl="2" indent="-256032">
              <a:spcBef>
                <a:spcPts val="400"/>
              </a:spcBef>
              <a:buClr>
                <a:srgbClr val="C00000"/>
              </a:buClr>
              <a:buSzPct val="68000"/>
              <a:buFont typeface="Wingdings" pitchFamily="2" charset="2"/>
              <a:buChar char="u"/>
            </a:pPr>
            <a:endParaRPr lang="en-US" altLang="zh-CN"/>
          </a:p>
          <a:p>
            <a:pPr marL="365760" lvl="2" indent="-256032">
              <a:spcBef>
                <a:spcPts val="400"/>
              </a:spcBef>
              <a:buClr>
                <a:srgbClr val="C00000"/>
              </a:buClr>
              <a:buSzPct val="68000"/>
              <a:buFont typeface="Wingdings" pitchFamily="2" charset="2"/>
              <a:buChar char="u"/>
            </a:pPr>
            <a:endParaRPr lang="en-US" altLang="zh-CN"/>
          </a:p>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注意：</a:t>
            </a:r>
            <a:endParaRPr lang="en-US" altLang="zh-CN"/>
          </a:p>
          <a:p>
            <a:pPr lvl="1"/>
            <a:r>
              <a:rPr lang="zh-CN" altLang="en-US"/>
              <a:t>问：如果从服务器</a:t>
            </a:r>
            <a:r>
              <a:rPr lang="en-US" altLang="zh-CN"/>
              <a:t>6380</a:t>
            </a:r>
            <a:r>
              <a:rPr lang="zh-CN" altLang="en-US"/>
              <a:t>上开</a:t>
            </a:r>
            <a:r>
              <a:rPr lang="en-US" altLang="zh-CN"/>
              <a:t>rdb</a:t>
            </a:r>
            <a:r>
              <a:rPr lang="zh-CN" altLang="en-US"/>
              <a:t>，</a:t>
            </a:r>
            <a:r>
              <a:rPr lang="en-US" altLang="zh-CN"/>
              <a:t>aof</a:t>
            </a:r>
            <a:r>
              <a:rPr lang="zh-CN" altLang="en-US"/>
              <a:t>，而主服务器</a:t>
            </a:r>
            <a:r>
              <a:rPr lang="en-US" altLang="zh-CN"/>
              <a:t>6379</a:t>
            </a:r>
            <a:r>
              <a:rPr lang="zh-CN" altLang="en-US"/>
              <a:t>上不开</a:t>
            </a:r>
            <a:r>
              <a:rPr lang="en-US" altLang="zh-CN"/>
              <a:t>rdb</a:t>
            </a:r>
            <a:r>
              <a:rPr lang="zh-CN" altLang="en-US"/>
              <a:t>和</a:t>
            </a:r>
            <a:r>
              <a:rPr lang="en-US" altLang="zh-CN"/>
              <a:t>aof</a:t>
            </a:r>
            <a:r>
              <a:rPr lang="zh-CN" altLang="en-US"/>
              <a:t>，这种情况下主服务</a:t>
            </a:r>
            <a:r>
              <a:rPr lang="en-US" altLang="zh-CN"/>
              <a:t>6379</a:t>
            </a:r>
            <a:r>
              <a:rPr lang="zh-CN" altLang="en-US"/>
              <a:t>关机重启了以后，会同步从服务器</a:t>
            </a:r>
            <a:r>
              <a:rPr lang="en-US" altLang="zh-CN"/>
              <a:t>6380</a:t>
            </a:r>
            <a:r>
              <a:rPr lang="zh-CN" altLang="en-US"/>
              <a:t>上的</a:t>
            </a:r>
            <a:r>
              <a:rPr lang="en-US" altLang="zh-CN"/>
              <a:t>rdb</a:t>
            </a:r>
            <a:r>
              <a:rPr lang="zh-CN" altLang="en-US"/>
              <a:t>和</a:t>
            </a:r>
            <a:r>
              <a:rPr lang="en-US" altLang="zh-CN"/>
              <a:t>aof</a:t>
            </a:r>
            <a:r>
              <a:rPr lang="zh-CN" altLang="en-US"/>
              <a:t>上的数据吗？</a:t>
            </a:r>
            <a:endParaRPr lang="en-US" altLang="zh-CN"/>
          </a:p>
          <a:p>
            <a:pPr lvl="1"/>
            <a:r>
              <a:rPr lang="zh-CN" altLang="en-US"/>
              <a:t>答：不会的，由于主服务器</a:t>
            </a:r>
            <a:r>
              <a:rPr lang="en-US" altLang="zh-CN"/>
              <a:t>6379</a:t>
            </a:r>
            <a:r>
              <a:rPr lang="zh-CN" altLang="en-US"/>
              <a:t>上没开启</a:t>
            </a:r>
            <a:r>
              <a:rPr lang="en-US" altLang="zh-CN"/>
              <a:t>aof</a:t>
            </a:r>
            <a:r>
              <a:rPr lang="zh-CN" altLang="en-US"/>
              <a:t>和</a:t>
            </a:r>
            <a:r>
              <a:rPr lang="en-US" altLang="zh-CN"/>
              <a:t>rdb</a:t>
            </a:r>
            <a:r>
              <a:rPr lang="zh-CN" altLang="en-US"/>
              <a:t>，主服务器开机后会是个空白的数据库，更可怕的是这个空白的数据库会被同步到从服务器上，使得</a:t>
            </a:r>
            <a:r>
              <a:rPr lang="en-US" altLang="zh-CN"/>
              <a:t>6380</a:t>
            </a:r>
            <a:r>
              <a:rPr lang="zh-CN" altLang="en-US"/>
              <a:t>上已有的</a:t>
            </a:r>
            <a:r>
              <a:rPr lang="en-US" altLang="zh-CN"/>
              <a:t>aof</a:t>
            </a:r>
            <a:r>
              <a:rPr lang="zh-CN" altLang="en-US"/>
              <a:t>文件也被同步为空。实际应用中，主服务器是必须要开持久化，这样才可以达成所有开了持久化的从服务器的</a:t>
            </a:r>
            <a:r>
              <a:rPr lang="en-US" altLang="zh-CN"/>
              <a:t>aof</a:t>
            </a:r>
            <a:r>
              <a:rPr lang="zh-CN" altLang="en-US"/>
              <a:t>和</a:t>
            </a:r>
            <a:r>
              <a:rPr lang="en-US" altLang="zh-CN"/>
              <a:t>rdb</a:t>
            </a:r>
            <a:r>
              <a:rPr lang="zh-CN" altLang="en-US"/>
              <a:t>文件一致</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218536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7384"/>
            <a:ext cx="8229600" cy="6885384"/>
          </a:xfrm>
        </p:spPr>
        <p:txBody>
          <a:bodyPr>
            <a:normAutofit fontScale="92500" lnSpcReduction="20000"/>
          </a:bodyPr>
          <a:lstStyle/>
          <a:p>
            <a:pPr lvl="2">
              <a:buNone/>
            </a:pPr>
            <a:r>
              <a:rPr lang="en-US" altLang="zh-CN"/>
              <a:t>5</a:t>
            </a:r>
            <a:r>
              <a:rPr lang="zh-CN" altLang="en-US"/>
              <a:t>、配置完</a:t>
            </a:r>
            <a:r>
              <a:rPr lang="en-US" altLang="zh-CN"/>
              <a:t>3</a:t>
            </a:r>
            <a:r>
              <a:rPr lang="zh-CN" altLang="en-US"/>
              <a:t>台服务器了以后，打开这三台</a:t>
            </a:r>
            <a:r>
              <a:rPr lang="en-US" altLang="zh-CN"/>
              <a:t>Redis</a:t>
            </a:r>
            <a:r>
              <a:rPr lang="zh-CN" altLang="en-US"/>
              <a:t>服务器：分别打开三个终端，模拟</a:t>
            </a:r>
            <a:r>
              <a:rPr lang="en-US" altLang="zh-CN"/>
              <a:t>3</a:t>
            </a:r>
            <a:r>
              <a:rPr lang="zh-CN" altLang="en-US"/>
              <a:t>台服务器，分别打开</a:t>
            </a:r>
            <a:r>
              <a:rPr lang="en-US" altLang="zh-CN"/>
              <a:t>Redis</a:t>
            </a:r>
            <a:r>
              <a:rPr lang="zh-CN" altLang="en-US"/>
              <a:t>服务器</a:t>
            </a:r>
            <a:endParaRPr lang="en-US" altLang="zh-CN"/>
          </a:p>
          <a:p>
            <a:pPr lvl="2">
              <a:buNone/>
            </a:pPr>
            <a:endParaRPr lang="en-US" altLang="zh-CN"/>
          </a:p>
          <a:p>
            <a:pPr lvl="2">
              <a:buNone/>
            </a:pPr>
            <a:endParaRPr lang="en-US" altLang="zh-CN"/>
          </a:p>
          <a:p>
            <a:pPr lvl="2">
              <a:buNone/>
            </a:pPr>
            <a:r>
              <a:rPr lang="en-US" altLang="zh-CN"/>
              <a:t>6</a:t>
            </a:r>
            <a:r>
              <a:rPr lang="zh-CN" altLang="en-US"/>
              <a:t>、开启一个</a:t>
            </a:r>
            <a:r>
              <a:rPr lang="en-US" altLang="zh-CN"/>
              <a:t>Redis</a:t>
            </a:r>
            <a:r>
              <a:rPr lang="zh-CN" altLang="en-US"/>
              <a:t>客户端连接至</a:t>
            </a:r>
            <a:r>
              <a:rPr lang="en-US" altLang="zh-CN"/>
              <a:t>6379</a:t>
            </a:r>
            <a:r>
              <a:rPr lang="zh-CN" altLang="en-US"/>
              <a:t>服务器（</a:t>
            </a:r>
            <a:r>
              <a:rPr lang="en-US" altLang="zh-CN"/>
              <a:t>master</a:t>
            </a:r>
            <a:r>
              <a:rPr lang="zh-CN" altLang="en-US"/>
              <a:t>），添加一个</a:t>
            </a:r>
            <a:r>
              <a:rPr lang="en-US" altLang="zh-CN"/>
              <a:t>title</a:t>
            </a:r>
            <a:r>
              <a:rPr lang="zh-CN" altLang="en-US"/>
              <a:t>键值</a:t>
            </a:r>
            <a:endParaRPr lang="en-US" altLang="zh-CN"/>
          </a:p>
          <a:p>
            <a:pPr lvl="2">
              <a:buNone/>
            </a:pPr>
            <a:endParaRPr lang="en-US" altLang="zh-CN"/>
          </a:p>
          <a:p>
            <a:pPr lvl="2">
              <a:buNone/>
            </a:pPr>
            <a:endParaRPr lang="en-US" altLang="zh-CN"/>
          </a:p>
          <a:p>
            <a:pPr lvl="2">
              <a:buNone/>
            </a:pPr>
            <a:r>
              <a:rPr lang="en-US" altLang="zh-CN"/>
              <a:t>7</a:t>
            </a:r>
            <a:r>
              <a:rPr lang="zh-CN" altLang="en-US"/>
              <a:t>、再开启一个</a:t>
            </a:r>
            <a:r>
              <a:rPr lang="en-US" altLang="zh-CN"/>
              <a:t>Redis</a:t>
            </a:r>
            <a:r>
              <a:rPr lang="zh-CN" altLang="en-US"/>
              <a:t>客户端连接至</a:t>
            </a:r>
            <a:r>
              <a:rPr lang="en-US" altLang="zh-CN"/>
              <a:t>6380</a:t>
            </a:r>
            <a:r>
              <a:rPr lang="zh-CN" altLang="en-US"/>
              <a:t>服务器</a:t>
            </a:r>
            <a:endParaRPr lang="en-US" altLang="zh-CN"/>
          </a:p>
          <a:p>
            <a:pPr lvl="2">
              <a:buNone/>
            </a:pPr>
            <a:endParaRPr lang="en-US" altLang="zh-CN"/>
          </a:p>
          <a:p>
            <a:pPr lvl="2">
              <a:buNone/>
            </a:pPr>
            <a:endParaRPr lang="en-US" altLang="zh-CN"/>
          </a:p>
          <a:p>
            <a:pPr lvl="2">
              <a:buNone/>
            </a:pPr>
            <a:endParaRPr lang="en-US" altLang="zh-CN"/>
          </a:p>
          <a:p>
            <a:pPr lvl="2">
              <a:buNone/>
            </a:pPr>
            <a:r>
              <a:rPr lang="en-US" altLang="zh-CN"/>
              <a:t>8</a:t>
            </a:r>
            <a:r>
              <a:rPr lang="zh-CN" altLang="en-US"/>
              <a:t>、在开启再开启一个</a:t>
            </a:r>
            <a:r>
              <a:rPr lang="en-US" altLang="zh-CN"/>
              <a:t>Redis</a:t>
            </a:r>
            <a:r>
              <a:rPr lang="zh-CN" altLang="en-US"/>
              <a:t>客户端连接至</a:t>
            </a:r>
            <a:r>
              <a:rPr lang="en-US" altLang="zh-CN"/>
              <a:t>6381</a:t>
            </a:r>
            <a:r>
              <a:rPr lang="zh-CN" altLang="en-US"/>
              <a:t>服务器</a:t>
            </a:r>
            <a:endParaRPr lang="en-US" altLang="zh-CN"/>
          </a:p>
          <a:p>
            <a:pPr lvl="2">
              <a:buNone/>
            </a:pPr>
            <a:endParaRPr lang="en-US" altLang="zh-CN"/>
          </a:p>
          <a:p>
            <a:pPr lvl="2">
              <a:buNone/>
            </a:pPr>
            <a:endParaRPr lang="en-US" altLang="zh-CN"/>
          </a:p>
          <a:p>
            <a:pPr lvl="2">
              <a:buNone/>
            </a:pPr>
            <a:r>
              <a:rPr lang="en-US" altLang="zh-CN"/>
              <a:t>9</a:t>
            </a:r>
            <a:r>
              <a:rPr lang="zh-CN" altLang="en-US"/>
              <a:t>、尝试在</a:t>
            </a:r>
            <a:r>
              <a:rPr lang="en-US" altLang="zh-CN"/>
              <a:t>6381</a:t>
            </a:r>
            <a:r>
              <a:rPr lang="zh-CN" altLang="en-US"/>
              <a:t>服务器设置键值</a:t>
            </a:r>
            <a:r>
              <a:rPr lang="en-US" altLang="zh-CN"/>
              <a:t>title </a:t>
            </a:r>
            <a:r>
              <a:rPr lang="zh-CN" altLang="en-US"/>
              <a:t>，出错了，为什么？ </a:t>
            </a:r>
            <a:endParaRPr lang="en-US" altLang="zh-CN"/>
          </a:p>
          <a:p>
            <a:pPr lvl="2">
              <a:buNone/>
            </a:pPr>
            <a:endParaRPr lang="en-US" altLang="zh-CN"/>
          </a:p>
          <a:p>
            <a:pPr lvl="2">
              <a:buNone/>
            </a:pPr>
            <a:endParaRPr lang="en-US" altLang="zh-CN"/>
          </a:p>
          <a:p>
            <a:pPr lvl="2">
              <a:buNone/>
            </a:pPr>
            <a:r>
              <a:rPr lang="en-US" altLang="zh-CN"/>
              <a:t>       </a:t>
            </a:r>
            <a:r>
              <a:rPr lang="zh-CN" altLang="en-US"/>
              <a:t>设置了从服务器只读</a:t>
            </a:r>
            <a:endParaRPr lang="en-US" altLang="zh-CN"/>
          </a:p>
          <a:p>
            <a:pPr lvl="2">
              <a:buNone/>
            </a:pPr>
            <a:r>
              <a:rPr lang="en-US" altLang="zh-CN"/>
              <a:t>                                </a:t>
            </a:r>
          </a:p>
          <a:p>
            <a:pPr lvl="2"/>
            <a:endParaRPr lang="en-US" altLang="zh-CN"/>
          </a:p>
          <a:p>
            <a:pPr lvl="2">
              <a:buNone/>
            </a:pPr>
            <a:endParaRPr lang="en-US" altLang="zh-CN"/>
          </a:p>
          <a:p>
            <a:pPr lvl="2"/>
            <a:endParaRPr lang="en-US" altLang="zh-CN"/>
          </a:p>
          <a:p>
            <a:pPr lvl="2"/>
            <a:endParaRPr lang="en-US" altLang="zh-CN"/>
          </a:p>
          <a:p>
            <a:pPr lvl="2"/>
            <a:endParaRPr lang="en-US" altLang="zh-CN"/>
          </a:p>
        </p:txBody>
      </p:sp>
      <p:sp>
        <p:nvSpPr>
          <p:cNvPr id="12" name="TextBox 11"/>
          <p:cNvSpPr txBox="1"/>
          <p:nvPr/>
        </p:nvSpPr>
        <p:spPr>
          <a:xfrm>
            <a:off x="8207896" y="1916832"/>
            <a:ext cx="936104" cy="369332"/>
          </a:xfrm>
          <a:prstGeom prst="rect">
            <a:avLst/>
          </a:prstGeom>
          <a:noFill/>
        </p:spPr>
        <p:txBody>
          <a:bodyPr wrap="square" rtlCol="0">
            <a:spAutoFit/>
          </a:bodyPr>
          <a:lstStyle/>
          <a:p>
            <a:r>
              <a:rPr lang="zh-CN" altLang="en-US"/>
              <a:t>终端</a:t>
            </a:r>
            <a:r>
              <a:rPr lang="en-US" altLang="zh-CN"/>
              <a:t>1</a:t>
            </a:r>
            <a:endParaRPr lang="zh-CN" altLang="en-US"/>
          </a:p>
        </p:txBody>
      </p:sp>
      <p:sp>
        <p:nvSpPr>
          <p:cNvPr id="14" name="TextBox 13"/>
          <p:cNvSpPr txBox="1"/>
          <p:nvPr/>
        </p:nvSpPr>
        <p:spPr>
          <a:xfrm>
            <a:off x="8207896" y="3140968"/>
            <a:ext cx="936104" cy="369332"/>
          </a:xfrm>
          <a:prstGeom prst="rect">
            <a:avLst/>
          </a:prstGeom>
          <a:noFill/>
        </p:spPr>
        <p:txBody>
          <a:bodyPr wrap="square" rtlCol="0">
            <a:spAutoFit/>
          </a:bodyPr>
          <a:lstStyle/>
          <a:p>
            <a:r>
              <a:rPr lang="zh-CN" altLang="en-US"/>
              <a:t>终端</a:t>
            </a:r>
            <a:r>
              <a:rPr lang="en-US" altLang="zh-CN"/>
              <a:t>2</a:t>
            </a:r>
            <a:endParaRPr lang="zh-CN" altLang="en-US"/>
          </a:p>
        </p:txBody>
      </p:sp>
      <p:sp>
        <p:nvSpPr>
          <p:cNvPr id="15" name="TextBox 14"/>
          <p:cNvSpPr txBox="1"/>
          <p:nvPr/>
        </p:nvSpPr>
        <p:spPr>
          <a:xfrm>
            <a:off x="4932040" y="4221088"/>
            <a:ext cx="936104" cy="369332"/>
          </a:xfrm>
          <a:prstGeom prst="rect">
            <a:avLst/>
          </a:prstGeom>
          <a:noFill/>
        </p:spPr>
        <p:txBody>
          <a:bodyPr wrap="square" rtlCol="0">
            <a:spAutoFit/>
          </a:bodyPr>
          <a:lstStyle/>
          <a:p>
            <a:r>
              <a:rPr lang="zh-CN" altLang="en-US"/>
              <a:t>终端</a:t>
            </a:r>
            <a:r>
              <a:rPr lang="en-US" altLang="zh-CN"/>
              <a:t>3</a:t>
            </a:r>
            <a:endParaRPr lang="zh-CN" altLang="en-US"/>
          </a:p>
        </p:txBody>
      </p:sp>
      <p:pic>
        <p:nvPicPr>
          <p:cNvPr id="5122" name="Picture 2"/>
          <p:cNvPicPr>
            <a:picLocks noChangeAspect="1" noChangeArrowheads="1"/>
          </p:cNvPicPr>
          <p:nvPr/>
        </p:nvPicPr>
        <p:blipFill>
          <a:blip r:embed="rId2" cstate="print"/>
          <a:srcRect/>
          <a:stretch>
            <a:fillRect/>
          </a:stretch>
        </p:blipFill>
        <p:spPr bwMode="auto">
          <a:xfrm>
            <a:off x="1115616" y="620688"/>
            <a:ext cx="7524328" cy="648072"/>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1187624" y="1700808"/>
            <a:ext cx="6846887" cy="723900"/>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1259632" y="2780928"/>
            <a:ext cx="6768752" cy="1048065"/>
          </a:xfrm>
          <a:prstGeom prst="rect">
            <a:avLst/>
          </a:prstGeom>
          <a:noFill/>
          <a:ln w="9525">
            <a:noFill/>
            <a:miter lim="800000"/>
            <a:headEnd/>
            <a:tailEnd/>
          </a:ln>
        </p:spPr>
      </p:pic>
      <p:pic>
        <p:nvPicPr>
          <p:cNvPr id="5126" name="Picture 6"/>
          <p:cNvPicPr>
            <a:picLocks noChangeAspect="1" noChangeArrowheads="1"/>
          </p:cNvPicPr>
          <p:nvPr/>
        </p:nvPicPr>
        <p:blipFill>
          <a:blip r:embed="rId5" cstate="print"/>
          <a:srcRect/>
          <a:stretch>
            <a:fillRect/>
          </a:stretch>
        </p:blipFill>
        <p:spPr bwMode="auto">
          <a:xfrm>
            <a:off x="1331640" y="4149080"/>
            <a:ext cx="3312368" cy="586452"/>
          </a:xfrm>
          <a:prstGeom prst="rect">
            <a:avLst/>
          </a:prstGeom>
          <a:noFill/>
          <a:ln w="9525">
            <a:noFill/>
            <a:miter lim="800000"/>
            <a:headEnd/>
            <a:tailEnd/>
          </a:ln>
        </p:spPr>
      </p:pic>
      <p:pic>
        <p:nvPicPr>
          <p:cNvPr id="5127" name="Picture 7"/>
          <p:cNvPicPr>
            <a:picLocks noChangeAspect="1" noChangeArrowheads="1"/>
          </p:cNvPicPr>
          <p:nvPr/>
        </p:nvPicPr>
        <p:blipFill>
          <a:blip r:embed="rId6" cstate="print"/>
          <a:srcRect/>
          <a:stretch>
            <a:fillRect/>
          </a:stretch>
        </p:blipFill>
        <p:spPr bwMode="auto">
          <a:xfrm>
            <a:off x="1331640" y="5157192"/>
            <a:ext cx="7018337" cy="7048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additive="base">
                                        <p:cTn id="12" dur="500" fill="hold"/>
                                        <p:tgtEl>
                                          <p:spTgt spid="5122"/>
                                        </p:tgtEl>
                                        <p:attrNameLst>
                                          <p:attrName>ppt_x</p:attrName>
                                        </p:attrNameLst>
                                      </p:cBhvr>
                                      <p:tavLst>
                                        <p:tav tm="0">
                                          <p:val>
                                            <p:strVal val="#ppt_x"/>
                                          </p:val>
                                        </p:tav>
                                        <p:tav tm="100000">
                                          <p:val>
                                            <p:strVal val="#ppt_x"/>
                                          </p:val>
                                        </p:tav>
                                      </p:tavLst>
                                    </p:anim>
                                    <p:anim calcmode="lin" valueType="num">
                                      <p:cBhvr additive="base">
                                        <p:cTn id="13"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123"/>
                                        </p:tgtEl>
                                        <p:attrNameLst>
                                          <p:attrName>style.visibility</p:attrName>
                                        </p:attrNameLst>
                                      </p:cBhvr>
                                      <p:to>
                                        <p:strVal val="visible"/>
                                      </p:to>
                                    </p:set>
                                    <p:anim calcmode="lin" valueType="num">
                                      <p:cBhvr additive="base">
                                        <p:cTn id="23" dur="500" fill="hold"/>
                                        <p:tgtEl>
                                          <p:spTgt spid="5123"/>
                                        </p:tgtEl>
                                        <p:attrNameLst>
                                          <p:attrName>ppt_x</p:attrName>
                                        </p:attrNameLst>
                                      </p:cBhvr>
                                      <p:tavLst>
                                        <p:tav tm="0">
                                          <p:val>
                                            <p:strVal val="#ppt_x"/>
                                          </p:val>
                                        </p:tav>
                                        <p:tav tm="100000">
                                          <p:val>
                                            <p:strVal val="#ppt_x"/>
                                          </p:val>
                                        </p:tav>
                                      </p:tavLst>
                                    </p:anim>
                                    <p:anim calcmode="lin" valueType="num">
                                      <p:cBhvr additive="base">
                                        <p:cTn id="24" dur="500" fill="hold"/>
                                        <p:tgtEl>
                                          <p:spTgt spid="512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blinds(horizontal)">
                                      <p:cBhvr>
                                        <p:cTn id="33" dur="500"/>
                                        <p:tgtEl>
                                          <p:spTgt spid="2">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124"/>
                                        </p:tgtEl>
                                        <p:attrNameLst>
                                          <p:attrName>style.visibility</p:attrName>
                                        </p:attrNameLst>
                                      </p:cBhvr>
                                      <p:to>
                                        <p:strVal val="visible"/>
                                      </p:to>
                                    </p:set>
                                    <p:anim calcmode="lin" valueType="num">
                                      <p:cBhvr additive="base">
                                        <p:cTn id="38" dur="500" fill="hold"/>
                                        <p:tgtEl>
                                          <p:spTgt spid="5124"/>
                                        </p:tgtEl>
                                        <p:attrNameLst>
                                          <p:attrName>ppt_x</p:attrName>
                                        </p:attrNameLst>
                                      </p:cBhvr>
                                      <p:tavLst>
                                        <p:tav tm="0">
                                          <p:val>
                                            <p:strVal val="#ppt_x"/>
                                          </p:val>
                                        </p:tav>
                                        <p:tav tm="100000">
                                          <p:val>
                                            <p:strVal val="#ppt_x"/>
                                          </p:val>
                                        </p:tav>
                                      </p:tavLst>
                                    </p:anim>
                                    <p:anim calcmode="lin" valueType="num">
                                      <p:cBhvr additive="base">
                                        <p:cTn id="39" dur="500" fill="hold"/>
                                        <p:tgtEl>
                                          <p:spTgt spid="5124"/>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
                                            <p:txEl>
                                              <p:pRg st="10" end="10"/>
                                            </p:txEl>
                                          </p:spTgt>
                                        </p:tgtEl>
                                        <p:attrNameLst>
                                          <p:attrName>style.visibility</p:attrName>
                                        </p:attrNameLst>
                                      </p:cBhvr>
                                      <p:to>
                                        <p:strVal val="visible"/>
                                      </p:to>
                                    </p:set>
                                    <p:animEffect transition="in" filter="blinds(horizontal)">
                                      <p:cBhvr>
                                        <p:cTn id="48" dur="500"/>
                                        <p:tgtEl>
                                          <p:spTgt spid="2">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126"/>
                                        </p:tgtEl>
                                        <p:attrNameLst>
                                          <p:attrName>style.visibility</p:attrName>
                                        </p:attrNameLst>
                                      </p:cBhvr>
                                      <p:to>
                                        <p:strVal val="visible"/>
                                      </p:to>
                                    </p:set>
                                    <p:anim calcmode="lin" valueType="num">
                                      <p:cBhvr additive="base">
                                        <p:cTn id="53" dur="500" fill="hold"/>
                                        <p:tgtEl>
                                          <p:spTgt spid="5126"/>
                                        </p:tgtEl>
                                        <p:attrNameLst>
                                          <p:attrName>ppt_x</p:attrName>
                                        </p:attrNameLst>
                                      </p:cBhvr>
                                      <p:tavLst>
                                        <p:tav tm="0">
                                          <p:val>
                                            <p:strVal val="#ppt_x"/>
                                          </p:val>
                                        </p:tav>
                                        <p:tav tm="100000">
                                          <p:val>
                                            <p:strVal val="#ppt_x"/>
                                          </p:val>
                                        </p:tav>
                                      </p:tavLst>
                                    </p:anim>
                                    <p:anim calcmode="lin" valueType="num">
                                      <p:cBhvr additive="base">
                                        <p:cTn id="54" dur="500" fill="hold"/>
                                        <p:tgtEl>
                                          <p:spTgt spid="51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ppt_x"/>
                                          </p:val>
                                        </p:tav>
                                        <p:tav tm="100000">
                                          <p:val>
                                            <p:strVal val="#ppt_x"/>
                                          </p:val>
                                        </p:tav>
                                      </p:tavLst>
                                    </p:anim>
                                    <p:anim calcmode="lin" valueType="num">
                                      <p:cBhvr additive="base">
                                        <p:cTn id="5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
                                            <p:txEl>
                                              <p:pRg st="13" end="13"/>
                                            </p:txEl>
                                          </p:spTgt>
                                        </p:tgtEl>
                                        <p:attrNameLst>
                                          <p:attrName>style.visibility</p:attrName>
                                        </p:attrNameLst>
                                      </p:cBhvr>
                                      <p:to>
                                        <p:strVal val="visible"/>
                                      </p:to>
                                    </p:set>
                                    <p:animEffect transition="in" filter="blinds(horizontal)">
                                      <p:cBhvr>
                                        <p:cTn id="63" dur="500"/>
                                        <p:tgtEl>
                                          <p:spTgt spid="2">
                                            <p:txEl>
                                              <p:pRg st="13" end="1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5127"/>
                                        </p:tgtEl>
                                        <p:attrNameLst>
                                          <p:attrName>style.visibility</p:attrName>
                                        </p:attrNameLst>
                                      </p:cBhvr>
                                      <p:to>
                                        <p:strVal val="visible"/>
                                      </p:to>
                                    </p:set>
                                    <p:anim calcmode="lin" valueType="num">
                                      <p:cBhvr additive="base">
                                        <p:cTn id="68" dur="500" fill="hold"/>
                                        <p:tgtEl>
                                          <p:spTgt spid="5127"/>
                                        </p:tgtEl>
                                        <p:attrNameLst>
                                          <p:attrName>ppt_x</p:attrName>
                                        </p:attrNameLst>
                                      </p:cBhvr>
                                      <p:tavLst>
                                        <p:tav tm="0">
                                          <p:val>
                                            <p:strVal val="#ppt_x"/>
                                          </p:val>
                                        </p:tav>
                                        <p:tav tm="100000">
                                          <p:val>
                                            <p:strVal val="#ppt_x"/>
                                          </p:val>
                                        </p:tav>
                                      </p:tavLst>
                                    </p:anim>
                                    <p:anim calcmode="lin" valueType="num">
                                      <p:cBhvr additive="base">
                                        <p:cTn id="69" dur="500" fill="hold"/>
                                        <p:tgtEl>
                                          <p:spTgt spid="5127"/>
                                        </p:tgtEl>
                                        <p:attrNameLst>
                                          <p:attrName>ppt_y</p:attrName>
                                        </p:attrNameLst>
                                      </p:cBhvr>
                                      <p:tavLst>
                                        <p:tav tm="0">
                                          <p:val>
                                            <p:strVal val="1+#ppt_h/2"/>
                                          </p:val>
                                        </p:tav>
                                        <p:tav tm="100000">
                                          <p:val>
                                            <p:strVal val="#ppt_y"/>
                                          </p:val>
                                        </p:tav>
                                      </p:tavLst>
                                    </p:anim>
                                  </p:childTnLst>
                                </p:cTn>
                              </p:par>
                              <p:par>
                                <p:cTn id="70" presetID="3" presetClass="entr" presetSubtype="10" fill="hold" grpId="0" nodeType="withEffect">
                                  <p:stCondLst>
                                    <p:cond delay="0"/>
                                  </p:stCondLst>
                                  <p:childTnLst>
                                    <p:set>
                                      <p:cBhvr>
                                        <p:cTn id="71" dur="1" fill="hold">
                                          <p:stCondLst>
                                            <p:cond delay="0"/>
                                          </p:stCondLst>
                                        </p:cTn>
                                        <p:tgtEl>
                                          <p:spTgt spid="2">
                                            <p:txEl>
                                              <p:pRg st="16" end="16"/>
                                            </p:txEl>
                                          </p:spTgt>
                                        </p:tgtEl>
                                        <p:attrNameLst>
                                          <p:attrName>style.visibility</p:attrName>
                                        </p:attrNameLst>
                                      </p:cBhvr>
                                      <p:to>
                                        <p:strVal val="visible"/>
                                      </p:to>
                                    </p:set>
                                    <p:animEffect transition="in" filter="blinds(horizontal)">
                                      <p:cBhvr>
                                        <p:cTn id="72" dur="500"/>
                                        <p:tgtEl>
                                          <p:spTgt spid="2">
                                            <p:txEl>
                                              <p:pRg st="16" end="1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
                                            <p:txEl>
                                              <p:pRg st="17" end="17"/>
                                            </p:txEl>
                                          </p:spTgt>
                                        </p:tgtEl>
                                        <p:attrNameLst>
                                          <p:attrName>style.visibility</p:attrName>
                                        </p:attrNameLst>
                                      </p:cBhvr>
                                      <p:to>
                                        <p:strVal val="visible"/>
                                      </p:to>
                                    </p:set>
                                    <p:animEffect transition="in" filter="blinds(horizontal)">
                                      <p:cBhvr>
                                        <p:cTn id="77" dur="500"/>
                                        <p:tgtEl>
                                          <p:spTgt spid="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2" grpId="0"/>
      <p:bldP spid="14"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376672"/>
          </a:xfrm>
        </p:spPr>
        <p:txBody>
          <a:bodyPr>
            <a:normAutofit/>
          </a:bodyPr>
          <a:lstStyle/>
          <a:p>
            <a:r>
              <a:rPr lang="en-US" altLang="zh-CN"/>
              <a:t>Redis</a:t>
            </a:r>
            <a:r>
              <a:rPr lang="zh-CN" altLang="en-US"/>
              <a:t>主从配置</a:t>
            </a:r>
            <a:endParaRPr lang="en-US" altLang="zh-CN"/>
          </a:p>
          <a:p>
            <a:pPr lvl="1"/>
            <a:r>
              <a:rPr lang="en-US" altLang="zh-CN"/>
              <a:t>2</a:t>
            </a:r>
            <a:r>
              <a:rPr lang="zh-CN" altLang="en-US"/>
              <a:t>、命令方式</a:t>
            </a:r>
            <a:endParaRPr lang="en-US" altLang="zh-CN"/>
          </a:p>
          <a:p>
            <a:pPr lvl="1"/>
            <a:r>
              <a:rPr lang="en-US" altLang="zh-CN"/>
              <a:t>SLAVEOF</a:t>
            </a:r>
            <a:r>
              <a:rPr lang="zh-CN" altLang="en-US"/>
              <a:t>命令或</a:t>
            </a:r>
            <a:r>
              <a:rPr lang="en-US" altLang="zh-CN" cap="all"/>
              <a:t>replicaof</a:t>
            </a:r>
          </a:p>
          <a:p>
            <a:pPr marL="365760" lvl="1" indent="0">
              <a:spcBef>
                <a:spcPts val="400"/>
              </a:spcBef>
              <a:buClr>
                <a:srgbClr val="C00000"/>
              </a:buClr>
              <a:buSzPct val="68000"/>
            </a:pPr>
            <a:r>
              <a:rPr lang="zh-CN" altLang="en-US"/>
              <a:t>不仅可以通过修改</a:t>
            </a:r>
            <a:r>
              <a:rPr lang="en-US" altLang="zh-CN"/>
              <a:t>Redis.conf</a:t>
            </a:r>
            <a:r>
              <a:rPr lang="zh-CN" altLang="en-US"/>
              <a:t>文件来设定服务器的主从关系，也可以直接使用命令来配置</a:t>
            </a:r>
            <a:endParaRPr lang="en-US" altLang="zh-CN"/>
          </a:p>
          <a:p>
            <a:pPr lvl="1"/>
            <a:r>
              <a:rPr lang="en-US" altLang="zh-CN"/>
              <a:t>SLAVEOF ip</a:t>
            </a:r>
            <a:r>
              <a:rPr lang="zh-CN" altLang="en-US"/>
              <a:t>或</a:t>
            </a:r>
            <a:r>
              <a:rPr lang="en-US" altLang="zh-CN" cap="all"/>
              <a:t>replicaof </a:t>
            </a:r>
            <a:r>
              <a:rPr lang="en-US" altLang="zh-CN"/>
              <a:t>ip</a:t>
            </a:r>
          </a:p>
          <a:p>
            <a:pPr lvl="1"/>
            <a:r>
              <a:rPr lang="zh-CN" altLang="en-US"/>
              <a:t>配置主从复制，指定当前服务器作为指定</a:t>
            </a:r>
            <a:r>
              <a:rPr lang="en-US" altLang="zh-CN"/>
              <a:t>ip</a:t>
            </a:r>
            <a:r>
              <a:rPr lang="zh-CN" altLang="en-US"/>
              <a:t>服务器的从服务器</a:t>
            </a:r>
            <a:endParaRPr lang="en-US" altLang="zh-CN"/>
          </a:p>
          <a:p>
            <a:pPr lvl="2"/>
            <a:r>
              <a:rPr lang="zh-CN" altLang="en-US"/>
              <a:t>例：指定</a:t>
            </a:r>
            <a:r>
              <a:rPr lang="en-US" altLang="zh-CN"/>
              <a:t>127.0.0.1:6380</a:t>
            </a:r>
            <a:r>
              <a:rPr lang="zh-CN" altLang="en-US"/>
              <a:t>为</a:t>
            </a:r>
            <a:r>
              <a:rPr lang="en-US" altLang="zh-CN"/>
              <a:t>127.0.0.1:6379</a:t>
            </a:r>
            <a:r>
              <a:rPr lang="zh-CN" altLang="en-US"/>
              <a:t>的从服务器</a:t>
            </a:r>
            <a:endParaRPr lang="en-US" altLang="zh-CN"/>
          </a:p>
          <a:p>
            <a:pPr lvl="2">
              <a:buNone/>
            </a:pPr>
            <a:r>
              <a:rPr lang="en-US" altLang="zh-CN"/>
              <a:t>127.0.0.1:6380&gt;SLAVEOF 127.0.0.1 6379 </a:t>
            </a:r>
          </a:p>
          <a:p>
            <a:pPr lvl="2">
              <a:buNone/>
            </a:pPr>
            <a:r>
              <a:rPr lang="zh-CN" altLang="en-US"/>
              <a:t>或</a:t>
            </a:r>
            <a:endParaRPr lang="en-US" altLang="zh-CN"/>
          </a:p>
          <a:p>
            <a:pPr lvl="2">
              <a:buNone/>
            </a:pPr>
            <a:r>
              <a:rPr lang="en-US" altLang="zh-CN"/>
              <a:t>127.0.0.1:6380&gt;</a:t>
            </a:r>
            <a:r>
              <a:rPr lang="en-US" altLang="zh-CN" cap="all"/>
              <a:t> replicaof</a:t>
            </a:r>
            <a:r>
              <a:rPr lang="en-US" altLang="zh-CN"/>
              <a:t> 127.0.0.1 6379 </a:t>
            </a:r>
          </a:p>
          <a:p>
            <a:pPr lvl="2">
              <a:buNone/>
            </a:pPr>
            <a:endParaRPr lang="zh-CN" altLang="en-US"/>
          </a:p>
        </p:txBody>
      </p:sp>
      <p:sp>
        <p:nvSpPr>
          <p:cNvPr id="3" name="标题 2"/>
          <p:cNvSpPr>
            <a:spLocks noGrp="1"/>
          </p:cNvSpPr>
          <p:nvPr>
            <p:ph type="title"/>
          </p:nvPr>
        </p:nvSpPr>
        <p:spPr/>
        <p:txBody>
          <a:bodyPr/>
          <a:lstStyle/>
          <a:p>
            <a:r>
              <a:rPr lang="en-US" altLang="zh-CN"/>
              <a:t>3.6.2 Redis</a:t>
            </a:r>
            <a:r>
              <a:rPr lang="zh-CN" altLang="en-US"/>
              <a:t>主从复制功能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blinds(horizontal)">
                                      <p:cBhvr>
                                        <p:cTn id="40" dur="500"/>
                                        <p:tgtEl>
                                          <p:spTgt spid="2">
                                            <p:txEl>
                                              <p:pRg st="7" end="7"/>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Effect transition="in" filter="blinds(horizontal)">
                                      <p:cBhvr>
                                        <p:cTn id="43" dur="500"/>
                                        <p:tgtEl>
                                          <p:spTgt spid="2">
                                            <p:txEl>
                                              <p:pRg st="8" end="8"/>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
                                            <p:txEl>
                                              <p:pRg st="9" end="9"/>
                                            </p:txEl>
                                          </p:spTgt>
                                        </p:tgtEl>
                                        <p:attrNameLst>
                                          <p:attrName>style.visibility</p:attrName>
                                        </p:attrNameLst>
                                      </p:cBhvr>
                                      <p:to>
                                        <p:strVal val="visible"/>
                                      </p:to>
                                    </p:set>
                                    <p:animEffect transition="in" filter="blinds(horizontal)">
                                      <p:cBhvr>
                                        <p:cTn id="46"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SLAVEOF no one</a:t>
            </a:r>
            <a:r>
              <a:rPr lang="zh-CN" altLang="en-US"/>
              <a:t>命令或</a:t>
            </a:r>
            <a:r>
              <a:rPr lang="en-US" altLang="zh-CN" cap="all"/>
              <a:t>replicaof </a:t>
            </a:r>
            <a:r>
              <a:rPr lang="en-US" altLang="zh-CN"/>
              <a:t>no one</a:t>
            </a:r>
          </a:p>
          <a:p>
            <a:pPr lvl="1"/>
            <a:r>
              <a:rPr lang="zh-CN" altLang="en-US"/>
              <a:t>取消当前服务器与其他服务器之间的所有主从关系</a:t>
            </a:r>
            <a:endParaRPr lang="en-US" altLang="zh-CN"/>
          </a:p>
          <a:p>
            <a:pPr lvl="2">
              <a:buNone/>
            </a:pPr>
            <a:r>
              <a:rPr lang="zh-CN" altLang="en-US"/>
              <a:t>例：</a:t>
            </a:r>
            <a:r>
              <a:rPr lang="en-US" altLang="zh-CN"/>
              <a:t> </a:t>
            </a:r>
            <a:r>
              <a:rPr lang="zh-CN" altLang="en-US"/>
              <a:t>取消</a:t>
            </a:r>
            <a:r>
              <a:rPr lang="en-US" altLang="zh-CN"/>
              <a:t>127.0.0.1:6380</a:t>
            </a:r>
            <a:r>
              <a:rPr lang="zh-CN" altLang="en-US"/>
              <a:t>与与其他服务器之间的所有主从关系</a:t>
            </a:r>
            <a:endParaRPr lang="en-US" altLang="zh-CN"/>
          </a:p>
          <a:p>
            <a:pPr lvl="2">
              <a:buNone/>
            </a:pPr>
            <a:r>
              <a:rPr lang="en-US" altLang="zh-CN"/>
              <a:t>127.0.0.1:6380&gt;SLAVEOF no one </a:t>
            </a:r>
          </a:p>
          <a:p>
            <a:pPr lvl="2">
              <a:buNone/>
            </a:pPr>
            <a:r>
              <a:rPr lang="zh-CN" altLang="en-US"/>
              <a:t>或</a:t>
            </a:r>
            <a:endParaRPr lang="en-US" altLang="zh-CN"/>
          </a:p>
          <a:p>
            <a:pPr lvl="2">
              <a:buNone/>
            </a:pPr>
            <a:r>
              <a:rPr lang="en-US" altLang="zh-CN"/>
              <a:t>127.0.0.1:6380&gt;</a:t>
            </a:r>
            <a:r>
              <a:rPr lang="en-US" altLang="zh-CN" cap="all"/>
              <a:t>replicaof </a:t>
            </a:r>
            <a:r>
              <a:rPr lang="en-US" altLang="zh-CN"/>
              <a:t>no one</a:t>
            </a:r>
          </a:p>
          <a:p>
            <a:pPr lvl="1">
              <a:buFont typeface="Wingdings" pitchFamily="2" charset="2"/>
              <a:buChar char="Ø"/>
            </a:pPr>
            <a:r>
              <a:rPr lang="zh-CN" altLang="en-US"/>
              <a:t>命令执行之后，从服务器与主服务器就会断开连接，从服务器就会变为主服务器</a:t>
            </a:r>
            <a:endParaRPr lang="en-US" altLang="zh-CN"/>
          </a:p>
          <a:p>
            <a:pPr lvl="1">
              <a:buFont typeface="Wingdings" pitchFamily="2" charset="2"/>
              <a:buChar char="Ø"/>
            </a:pPr>
            <a:r>
              <a:rPr lang="zh-CN" altLang="en-US"/>
              <a:t>但之前的数据并不会丢失，只是在断开连接以后，数据不会再继续同步</a:t>
            </a:r>
            <a:endParaRPr lang="en-US" altLang="zh-CN"/>
          </a:p>
          <a:p>
            <a:pPr lvl="1"/>
            <a:endParaRPr lang="zh-CN" altLang="en-US"/>
          </a:p>
        </p:txBody>
      </p:sp>
      <p:sp>
        <p:nvSpPr>
          <p:cNvPr id="3" name="标题 2"/>
          <p:cNvSpPr>
            <a:spLocks noGrp="1"/>
          </p:cNvSpPr>
          <p:nvPr>
            <p:ph type="title"/>
          </p:nvPr>
        </p:nvSpPr>
        <p:spPr/>
        <p:txBody>
          <a:bodyPr/>
          <a:lstStyle/>
          <a:p>
            <a:r>
              <a:rPr lang="en-US" altLang="zh-CN"/>
              <a:t>3.6.2 Redis</a:t>
            </a:r>
            <a:r>
              <a:rPr lang="zh-CN" altLang="en-US"/>
              <a:t>主从复制功能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linds(horizontal)">
                                      <p:cBhvr>
                                        <p:cTn id="20" dur="500"/>
                                        <p:tgtEl>
                                          <p:spTgt spid="2">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linds(horizontal)">
                                      <p:cBhvr>
                                        <p:cTn id="23" dur="500"/>
                                        <p:tgtEl>
                                          <p:spTgt spid="2">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blinds(horizontal)">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blinds(horizontal)">
                                      <p:cBhvr>
                                        <p:cTn id="31" dur="500"/>
                                        <p:tgtEl>
                                          <p:spTgt spid="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blinds(horizontal)">
                                      <p:cBhvr>
                                        <p:cTn id="3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481328"/>
            <a:ext cx="8219256" cy="4525963"/>
          </a:xfrm>
        </p:spPr>
        <p:txBody>
          <a:bodyPr>
            <a:normAutofit/>
          </a:bodyPr>
          <a:lstStyle/>
          <a:p>
            <a:r>
              <a:rPr lang="en-US" altLang="zh-CN"/>
              <a:t>Redis</a:t>
            </a:r>
            <a:r>
              <a:rPr lang="zh-CN" altLang="en-US"/>
              <a:t>主从配置</a:t>
            </a:r>
            <a:endParaRPr lang="en-US" altLang="zh-CN"/>
          </a:p>
          <a:p>
            <a:pPr lvl="1"/>
            <a:r>
              <a:rPr lang="zh-CN" altLang="en-US"/>
              <a:t>命令方式与配置方式的优缺点。</a:t>
            </a:r>
          </a:p>
          <a:p>
            <a:pPr lvl="2"/>
            <a:r>
              <a:rPr lang="zh-CN" altLang="en-US"/>
              <a:t>命令方式：</a:t>
            </a:r>
            <a:endParaRPr lang="en-US" altLang="zh-CN"/>
          </a:p>
          <a:p>
            <a:pPr lvl="2">
              <a:buFont typeface="Wingdings" pitchFamily="2" charset="2"/>
              <a:buChar char="ü"/>
            </a:pPr>
            <a:r>
              <a:rPr lang="zh-CN" altLang="en-US"/>
              <a:t>优点在于不需要重启服务器，就能实现主从复制</a:t>
            </a:r>
            <a:endParaRPr lang="en-US" altLang="zh-CN"/>
          </a:p>
          <a:p>
            <a:pPr lvl="2">
              <a:buFont typeface="Wingdings" pitchFamily="2" charset="2"/>
              <a:buChar char="ü"/>
            </a:pPr>
            <a:r>
              <a:rPr lang="zh-CN" altLang="en-US"/>
              <a:t>缺点是不便于管理</a:t>
            </a:r>
            <a:endParaRPr lang="en-US" altLang="zh-CN"/>
          </a:p>
          <a:p>
            <a:pPr lvl="2"/>
            <a:endParaRPr lang="zh-CN" altLang="en-US"/>
          </a:p>
          <a:p>
            <a:pPr lvl="2"/>
            <a:r>
              <a:rPr lang="zh-CN" altLang="en-US"/>
              <a:t>配置方式：</a:t>
            </a:r>
            <a:endParaRPr lang="en-US" altLang="zh-CN"/>
          </a:p>
          <a:p>
            <a:pPr lvl="2">
              <a:buFont typeface="Wingdings" pitchFamily="2" charset="2"/>
              <a:buChar char="ü"/>
            </a:pPr>
            <a:r>
              <a:rPr lang="zh-CN" altLang="en-US"/>
              <a:t>优点在于可以进行统一配置，便于管理；</a:t>
            </a:r>
            <a:endParaRPr lang="en-US" altLang="zh-CN"/>
          </a:p>
          <a:p>
            <a:pPr lvl="2">
              <a:buFont typeface="Wingdings" pitchFamily="2" charset="2"/>
              <a:buChar char="ü"/>
            </a:pPr>
            <a:r>
              <a:rPr lang="zh-CN" altLang="en-US"/>
              <a:t>缺点就是配置之后需要重启服务器，相关的配置才能生效</a:t>
            </a:r>
          </a:p>
        </p:txBody>
      </p:sp>
      <p:sp>
        <p:nvSpPr>
          <p:cNvPr id="3" name="标题 2"/>
          <p:cNvSpPr>
            <a:spLocks noGrp="1"/>
          </p:cNvSpPr>
          <p:nvPr>
            <p:ph type="title"/>
          </p:nvPr>
        </p:nvSpPr>
        <p:spPr/>
        <p:txBody>
          <a:bodyPr/>
          <a:lstStyle/>
          <a:p>
            <a:r>
              <a:rPr lang="en-US" altLang="zh-CN"/>
              <a:t>3.6.2 Redis</a:t>
            </a:r>
            <a:r>
              <a:rPr lang="zh-CN" altLang="en-US"/>
              <a:t>主从复制功能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linds(horizontal)">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blinds(horizontal)">
                                      <p:cBhvr>
                                        <p:cTn id="28" dur="500"/>
                                        <p:tgtEl>
                                          <p:spTgt spid="2">
                                            <p:txEl>
                                              <p:pRg st="6" end="6"/>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blinds(horizontal)">
                                      <p:cBhvr>
                                        <p:cTn id="31" dur="500"/>
                                        <p:tgtEl>
                                          <p:spTgt spid="2">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blinds(horizontal)">
                                      <p:cBhvr>
                                        <p:cTn id="36"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116024"/>
          </a:xfrm>
        </p:spPr>
        <p:txBody>
          <a:bodyPr/>
          <a:lstStyle/>
          <a:p>
            <a:r>
              <a:rPr lang="zh-CN" altLang="en-US"/>
              <a:t>配置主服务器密码</a:t>
            </a:r>
            <a:endParaRPr lang="en-US" altLang="zh-CN"/>
          </a:p>
          <a:p>
            <a:pPr lvl="1" indent="0"/>
            <a:r>
              <a:rPr lang="zh-CN" altLang="en-US"/>
              <a:t>为了增加安全性，可以在主从复制中配置主服务器密码，但注意，如果主服务器配置了密码，则需要修改从服务器的配置文件，否则从服务器无法连入主服务器</a:t>
            </a:r>
            <a:endParaRPr lang="en-US" altLang="zh-CN"/>
          </a:p>
          <a:p>
            <a:pPr lvl="1" indent="0"/>
            <a:r>
              <a:rPr lang="zh-CN" altLang="en-US"/>
              <a:t>配置主服务器密码</a:t>
            </a:r>
            <a:endParaRPr lang="en-US" altLang="zh-CN"/>
          </a:p>
          <a:p>
            <a:pPr lvl="2" indent="0">
              <a:buNone/>
            </a:pPr>
            <a:r>
              <a:rPr lang="en-US" altLang="zh-CN"/>
              <a:t>1</a:t>
            </a:r>
            <a:r>
              <a:rPr lang="zh-CN" altLang="en-US"/>
              <a:t>、关闭</a:t>
            </a:r>
            <a:r>
              <a:rPr lang="en-US" altLang="zh-CN"/>
              <a:t>Redis</a:t>
            </a:r>
            <a:r>
              <a:rPr lang="zh-CN" altLang="en-US"/>
              <a:t>服务器进程，进入</a:t>
            </a:r>
            <a:r>
              <a:rPr lang="en-US" altLang="zh-CN"/>
              <a:t>127.0.0.1:6379</a:t>
            </a:r>
            <a:r>
              <a:rPr lang="zh-CN" altLang="en-US"/>
              <a:t>服务器的</a:t>
            </a:r>
            <a:r>
              <a:rPr lang="en-US" altLang="zh-CN"/>
              <a:t>Redis6379.conf</a:t>
            </a:r>
            <a:r>
              <a:rPr lang="zh-CN" altLang="en-US"/>
              <a:t>中，找到“</a:t>
            </a:r>
            <a:r>
              <a:rPr lang="en-US" altLang="zh-CN"/>
              <a:t>requirepass</a:t>
            </a:r>
            <a:r>
              <a:rPr lang="zh-CN" altLang="en-US"/>
              <a:t>”，该配置项默认注释状态，注意查找</a:t>
            </a:r>
            <a:endParaRPr lang="en-US" altLang="zh-CN"/>
          </a:p>
          <a:p>
            <a:pPr lvl="2" indent="0"/>
            <a:endParaRPr lang="en-US" altLang="zh-CN"/>
          </a:p>
          <a:p>
            <a:pPr lvl="2" indent="0"/>
            <a:endParaRPr lang="en-US" altLang="zh-CN"/>
          </a:p>
          <a:p>
            <a:pPr lvl="2" indent="0">
              <a:buNone/>
            </a:pPr>
            <a:endParaRPr lang="en-US" altLang="zh-CN"/>
          </a:p>
          <a:p>
            <a:pPr lvl="2" indent="0">
              <a:buNone/>
            </a:pPr>
            <a:r>
              <a:rPr lang="zh-CN" altLang="en-US"/>
              <a:t>保存后退出，重启</a:t>
            </a:r>
            <a:r>
              <a:rPr lang="en-US" altLang="zh-CN"/>
              <a:t>127.0.0.1:6379</a:t>
            </a:r>
            <a:r>
              <a:rPr lang="zh-CN" altLang="en-US"/>
              <a:t>服务器</a:t>
            </a:r>
            <a:endParaRPr lang="en-US" altLang="zh-CN"/>
          </a:p>
          <a:p>
            <a:pPr lvl="1" indent="0"/>
            <a:endParaRPr lang="zh-CN" altLang="en-US"/>
          </a:p>
        </p:txBody>
      </p:sp>
      <p:sp>
        <p:nvSpPr>
          <p:cNvPr id="3" name="标题 2"/>
          <p:cNvSpPr>
            <a:spLocks noGrp="1"/>
          </p:cNvSpPr>
          <p:nvPr>
            <p:ph type="title"/>
          </p:nvPr>
        </p:nvSpPr>
        <p:spPr/>
        <p:txBody>
          <a:bodyPr/>
          <a:lstStyle/>
          <a:p>
            <a:r>
              <a:rPr lang="en-US" altLang="zh-CN"/>
              <a:t>3.6.2 Redis</a:t>
            </a:r>
            <a:r>
              <a:rPr lang="zh-CN" altLang="en-US"/>
              <a:t>主从复制功能</a:t>
            </a:r>
          </a:p>
        </p:txBody>
      </p:sp>
      <p:pic>
        <p:nvPicPr>
          <p:cNvPr id="6146" name="Picture 2"/>
          <p:cNvPicPr>
            <a:picLocks noChangeAspect="1" noChangeArrowheads="1"/>
          </p:cNvPicPr>
          <p:nvPr/>
        </p:nvPicPr>
        <p:blipFill>
          <a:blip r:embed="rId2" cstate="print">
            <a:lum contrast="70000"/>
          </a:blip>
          <a:srcRect/>
          <a:stretch>
            <a:fillRect/>
          </a:stretch>
        </p:blipFill>
        <p:spPr bwMode="auto">
          <a:xfrm>
            <a:off x="1403648" y="4581128"/>
            <a:ext cx="6552728" cy="103672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ox(i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ox(i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ox(i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ox(in)">
                                      <p:cBhvr>
                                        <p:cTn id="2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Redis</a:t>
            </a:r>
            <a:r>
              <a:rPr lang="zh-CN" altLang="en-US"/>
              <a:t>集群</a:t>
            </a:r>
            <a:endParaRPr lang="en-US" altLang="zh-CN"/>
          </a:p>
          <a:p>
            <a:pPr lvl="1"/>
            <a:r>
              <a:rPr lang="zh-CN" altLang="en-US"/>
              <a:t>在实际应用中，使用单台</a:t>
            </a:r>
            <a:r>
              <a:rPr lang="en-US" altLang="zh-CN"/>
              <a:t>Redis</a:t>
            </a:r>
            <a:r>
              <a:rPr lang="zh-CN" altLang="en-US"/>
              <a:t>服务器是很危险的</a:t>
            </a:r>
            <a:endParaRPr lang="en-US" altLang="zh-CN"/>
          </a:p>
          <a:p>
            <a:pPr lvl="1">
              <a:buFont typeface="Wingdings" pitchFamily="2" charset="2"/>
              <a:buChar char="Ø"/>
            </a:pPr>
            <a:r>
              <a:rPr lang="zh-CN" altLang="en-US"/>
              <a:t>服务器故障停机</a:t>
            </a:r>
            <a:endParaRPr lang="en-US" altLang="zh-CN"/>
          </a:p>
          <a:p>
            <a:pPr lvl="1">
              <a:buFont typeface="Wingdings" pitchFamily="2" charset="2"/>
              <a:buChar char="Ø"/>
            </a:pPr>
            <a:r>
              <a:rPr lang="zh-CN" altLang="en-US"/>
              <a:t>容量瓶颈</a:t>
            </a:r>
            <a:endParaRPr lang="en-US" altLang="zh-CN"/>
          </a:p>
          <a:p>
            <a:pPr lvl="1">
              <a:buFont typeface="Wingdings" pitchFamily="2" charset="2"/>
              <a:buChar char="Ø"/>
            </a:pPr>
            <a:r>
              <a:rPr lang="en-US" altLang="zh-CN"/>
              <a:t>QPS</a:t>
            </a:r>
            <a:r>
              <a:rPr lang="zh-CN" altLang="en-US"/>
              <a:t>（每秒查询率）瓶颈等</a:t>
            </a:r>
            <a:endParaRPr lang="en-US" altLang="zh-CN"/>
          </a:p>
          <a:p>
            <a:pPr lvl="1"/>
            <a:endParaRPr lang="en-US" altLang="zh-CN"/>
          </a:p>
          <a:p>
            <a:pPr lvl="1"/>
            <a:r>
              <a:rPr lang="zh-CN" altLang="en-US"/>
              <a:t>影响系统及网站的正常服务，从而造成不必要的经济损失</a:t>
            </a:r>
          </a:p>
        </p:txBody>
      </p:sp>
      <p:sp>
        <p:nvSpPr>
          <p:cNvPr id="3" name="标题 2"/>
          <p:cNvSpPr>
            <a:spLocks noGrp="1"/>
          </p:cNvSpPr>
          <p:nvPr>
            <p:ph type="title"/>
          </p:nvPr>
        </p:nvSpPr>
        <p:spPr>
          <a:xfrm>
            <a:off x="395536" y="260648"/>
            <a:ext cx="5122912" cy="1143000"/>
          </a:xfrm>
        </p:spPr>
        <p:txBody>
          <a:bodyPr>
            <a:normAutofit/>
          </a:bodyPr>
          <a:lstStyle/>
          <a:p>
            <a:pPr lvl="1" algn="l" rtl="0">
              <a:spcBef>
                <a:spcPct val="0"/>
              </a:spcBef>
            </a:pPr>
            <a:r>
              <a:rPr lang="en-US" altLang="zh-CN" sz="2900" b="1" kern="1200">
                <a:solidFill>
                  <a:srgbClr val="0070C0"/>
                </a:solidFill>
                <a:effectLst>
                  <a:outerShdw blurRad="31750" dist="25400" dir="5400000" algn="tl" rotWithShape="0">
                    <a:srgbClr val="000000">
                      <a:alpha val="25000"/>
                    </a:srgbClr>
                  </a:outerShdw>
                </a:effectLst>
                <a:latin typeface="Times New Roman" pitchFamily="18" charset="0"/>
                <a:ea typeface="+mj-ea"/>
                <a:cs typeface="Times New Roman" pitchFamily="18" charset="0"/>
              </a:rPr>
              <a:t>3.6.1 Redis</a:t>
            </a:r>
            <a:r>
              <a:rPr lang="zh-CN" altLang="en-US" sz="2900" b="1" kern="1200">
                <a:solidFill>
                  <a:srgbClr val="0070C0"/>
                </a:solidFill>
                <a:effectLst>
                  <a:outerShdw blurRad="31750" dist="25400" dir="5400000" algn="tl" rotWithShape="0">
                    <a:srgbClr val="000000">
                      <a:alpha val="25000"/>
                    </a:srgbClr>
                  </a:outerShdw>
                </a:effectLst>
                <a:latin typeface="Times New Roman" pitchFamily="18" charset="0"/>
                <a:ea typeface="+mj-ea"/>
                <a:cs typeface="Times New Roman" pitchFamily="18" charset="0"/>
              </a:rPr>
              <a:t>集群简介及配置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539960"/>
          </a:xfrm>
        </p:spPr>
        <p:txBody>
          <a:bodyPr/>
          <a:lstStyle/>
          <a:p>
            <a:pPr lvl="2">
              <a:buNone/>
            </a:pPr>
            <a:r>
              <a:rPr lang="en-US" altLang="zh-CN"/>
              <a:t>2</a:t>
            </a:r>
            <a:r>
              <a:rPr lang="zh-CN" altLang="en-US"/>
              <a:t>、开启一个客户端连入</a:t>
            </a:r>
            <a:r>
              <a:rPr lang="en-US" altLang="zh-CN"/>
              <a:t>6379</a:t>
            </a:r>
            <a:r>
              <a:rPr lang="zh-CN" altLang="en-US"/>
              <a:t>服务器，尝试获取</a:t>
            </a:r>
            <a:r>
              <a:rPr lang="en-US" altLang="zh-CN"/>
              <a:t>title</a:t>
            </a:r>
            <a:r>
              <a:rPr lang="zh-CN" altLang="en-US"/>
              <a:t>键值</a:t>
            </a:r>
            <a:endParaRPr lang="en-US" altLang="zh-CN"/>
          </a:p>
          <a:p>
            <a:pPr lvl="2">
              <a:buNone/>
            </a:pPr>
            <a:endParaRPr lang="en-US" altLang="zh-CN"/>
          </a:p>
          <a:p>
            <a:pPr lvl="2">
              <a:buNone/>
            </a:pPr>
            <a:endParaRPr lang="en-US" altLang="zh-CN"/>
          </a:p>
          <a:p>
            <a:pPr lvl="2">
              <a:buNone/>
            </a:pPr>
            <a:r>
              <a:rPr lang="zh-CN" altLang="en-US"/>
              <a:t>报错，提示不允许</a:t>
            </a:r>
            <a:endParaRPr lang="en-US" altLang="zh-CN"/>
          </a:p>
          <a:p>
            <a:pPr lvl="2">
              <a:buNone/>
            </a:pPr>
            <a:r>
              <a:rPr lang="en-US" altLang="zh-CN"/>
              <a:t>3</a:t>
            </a:r>
            <a:r>
              <a:rPr lang="zh-CN" altLang="en-US"/>
              <a:t>、此时可以输入命令“</a:t>
            </a:r>
            <a:r>
              <a:rPr lang="en-US" altLang="zh-CN"/>
              <a:t>auth  </a:t>
            </a:r>
            <a:r>
              <a:rPr lang="zh-CN" altLang="en-US"/>
              <a:t>密码”进行密码验证</a:t>
            </a:r>
            <a:endParaRPr lang="en-US" altLang="zh-CN"/>
          </a:p>
          <a:p>
            <a:pPr lvl="2">
              <a:buNone/>
            </a:pPr>
            <a:endParaRPr lang="en-US" altLang="zh-CN"/>
          </a:p>
          <a:p>
            <a:pPr lvl="2">
              <a:buNone/>
            </a:pPr>
            <a:r>
              <a:rPr lang="en-US" altLang="zh-CN"/>
              <a:t>4</a:t>
            </a:r>
            <a:r>
              <a:rPr lang="zh-CN" altLang="en-US"/>
              <a:t>、再次尝试获取</a:t>
            </a:r>
            <a:r>
              <a:rPr lang="en-US" altLang="zh-CN"/>
              <a:t>title</a:t>
            </a:r>
            <a:r>
              <a:rPr lang="zh-CN" altLang="en-US"/>
              <a:t>键值</a:t>
            </a:r>
            <a:endParaRPr lang="en-US" altLang="zh-CN"/>
          </a:p>
          <a:p>
            <a:pPr lvl="2">
              <a:buNone/>
            </a:pPr>
            <a:endParaRPr lang="en-US" altLang="zh-CN"/>
          </a:p>
          <a:p>
            <a:pPr lvl="2">
              <a:buNone/>
            </a:pPr>
            <a:endParaRPr lang="en-US" altLang="zh-CN"/>
          </a:p>
          <a:p>
            <a:pPr lvl="2">
              <a:buNone/>
            </a:pPr>
            <a:r>
              <a:rPr lang="zh-CN" altLang="en-US"/>
              <a:t>成功获取</a:t>
            </a:r>
            <a:r>
              <a:rPr lang="en-US" altLang="zh-CN"/>
              <a:t>title</a:t>
            </a:r>
            <a:r>
              <a:rPr lang="zh-CN" altLang="en-US"/>
              <a:t>键值的</a:t>
            </a:r>
            <a:r>
              <a:rPr lang="en-US" altLang="zh-CN"/>
              <a:t>value</a:t>
            </a:r>
            <a:endParaRPr lang="zh-CN" altLang="en-US"/>
          </a:p>
        </p:txBody>
      </p:sp>
      <p:sp>
        <p:nvSpPr>
          <p:cNvPr id="3" name="标题 2"/>
          <p:cNvSpPr>
            <a:spLocks noGrp="1"/>
          </p:cNvSpPr>
          <p:nvPr>
            <p:ph type="title"/>
          </p:nvPr>
        </p:nvSpPr>
        <p:spPr/>
        <p:txBody>
          <a:bodyPr/>
          <a:lstStyle/>
          <a:p>
            <a:r>
              <a:rPr lang="en-US" altLang="zh-CN"/>
              <a:t>3.6.2 Redis</a:t>
            </a:r>
            <a:r>
              <a:rPr lang="zh-CN" altLang="en-US"/>
              <a:t>主从复制功能</a:t>
            </a:r>
          </a:p>
        </p:txBody>
      </p:sp>
      <p:pic>
        <p:nvPicPr>
          <p:cNvPr id="6146" name="Picture 2"/>
          <p:cNvPicPr>
            <a:picLocks noChangeAspect="1" noChangeArrowheads="1"/>
          </p:cNvPicPr>
          <p:nvPr/>
        </p:nvPicPr>
        <p:blipFill>
          <a:blip r:embed="rId2" cstate="print"/>
          <a:srcRect/>
          <a:stretch>
            <a:fillRect/>
          </a:stretch>
        </p:blipFill>
        <p:spPr bwMode="auto">
          <a:xfrm>
            <a:off x="539552" y="1916832"/>
            <a:ext cx="8208912" cy="895518"/>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1475656" y="3573016"/>
            <a:ext cx="3190875" cy="504825"/>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1475656" y="4509120"/>
            <a:ext cx="2943225" cy="685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 calcmode="lin" valueType="num">
                                      <p:cBhvr additive="base">
                                        <p:cTn id="12" dur="500" fill="hold"/>
                                        <p:tgtEl>
                                          <p:spTgt spid="6146"/>
                                        </p:tgtEl>
                                        <p:attrNameLst>
                                          <p:attrName>ppt_x</p:attrName>
                                        </p:attrNameLst>
                                      </p:cBhvr>
                                      <p:tavLst>
                                        <p:tav tm="0">
                                          <p:val>
                                            <p:strVal val="#ppt_x"/>
                                          </p:val>
                                        </p:tav>
                                        <p:tav tm="100000">
                                          <p:val>
                                            <p:strVal val="#ppt_x"/>
                                          </p:val>
                                        </p:tav>
                                      </p:tavLst>
                                    </p:anim>
                                    <p:anim calcmode="lin" valueType="num">
                                      <p:cBhvr additive="base">
                                        <p:cTn id="13"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linds(horizontal)">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147"/>
                                        </p:tgtEl>
                                        <p:attrNameLst>
                                          <p:attrName>style.visibility</p:attrName>
                                        </p:attrNameLst>
                                      </p:cBhvr>
                                      <p:to>
                                        <p:strVal val="visible"/>
                                      </p:to>
                                    </p:set>
                                    <p:anim calcmode="lin" valueType="num">
                                      <p:cBhvr additive="base">
                                        <p:cTn id="28" dur="500" fill="hold"/>
                                        <p:tgtEl>
                                          <p:spTgt spid="6147"/>
                                        </p:tgtEl>
                                        <p:attrNameLst>
                                          <p:attrName>ppt_x</p:attrName>
                                        </p:attrNameLst>
                                      </p:cBhvr>
                                      <p:tavLst>
                                        <p:tav tm="0">
                                          <p:val>
                                            <p:strVal val="#ppt_x"/>
                                          </p:val>
                                        </p:tav>
                                        <p:tav tm="100000">
                                          <p:val>
                                            <p:strVal val="#ppt_x"/>
                                          </p:val>
                                        </p:tav>
                                      </p:tavLst>
                                    </p:anim>
                                    <p:anim calcmode="lin" valueType="num">
                                      <p:cBhvr additive="base">
                                        <p:cTn id="29" dur="500" fill="hold"/>
                                        <p:tgtEl>
                                          <p:spTgt spid="614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blinds(horizontal)">
                                      <p:cBhvr>
                                        <p:cTn id="34" dur="500"/>
                                        <p:tgtEl>
                                          <p:spTgt spid="2">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148"/>
                                        </p:tgtEl>
                                        <p:attrNameLst>
                                          <p:attrName>style.visibility</p:attrName>
                                        </p:attrNameLst>
                                      </p:cBhvr>
                                      <p:to>
                                        <p:strVal val="visible"/>
                                      </p:to>
                                    </p:set>
                                    <p:anim calcmode="lin" valueType="num">
                                      <p:cBhvr additive="base">
                                        <p:cTn id="39" dur="500" fill="hold"/>
                                        <p:tgtEl>
                                          <p:spTgt spid="6148"/>
                                        </p:tgtEl>
                                        <p:attrNameLst>
                                          <p:attrName>ppt_x</p:attrName>
                                        </p:attrNameLst>
                                      </p:cBhvr>
                                      <p:tavLst>
                                        <p:tav tm="0">
                                          <p:val>
                                            <p:strVal val="#ppt_x"/>
                                          </p:val>
                                        </p:tav>
                                        <p:tav tm="100000">
                                          <p:val>
                                            <p:strVal val="#ppt_x"/>
                                          </p:val>
                                        </p:tav>
                                      </p:tavLst>
                                    </p:anim>
                                    <p:anim calcmode="lin" valueType="num">
                                      <p:cBhvr additive="base">
                                        <p:cTn id="40"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animEffect transition="in" filter="blinds(horizontal)">
                                      <p:cBhvr>
                                        <p:cTn id="45"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376672"/>
          </a:xfrm>
        </p:spPr>
        <p:txBody>
          <a:bodyPr/>
          <a:lstStyle/>
          <a:p>
            <a:pPr lvl="1"/>
            <a:r>
              <a:rPr lang="zh-CN" altLang="en-US"/>
              <a:t>由于主服务器</a:t>
            </a:r>
            <a:r>
              <a:rPr lang="en-US" altLang="zh-CN"/>
              <a:t>6379</a:t>
            </a:r>
            <a:r>
              <a:rPr lang="zh-CN" altLang="en-US"/>
              <a:t>设置了密码，因此从服务器需要修改配置</a:t>
            </a:r>
            <a:endParaRPr lang="en-US" altLang="zh-CN"/>
          </a:p>
          <a:p>
            <a:pPr lvl="2">
              <a:buNone/>
            </a:pPr>
            <a:r>
              <a:rPr lang="en-US" altLang="zh-CN"/>
              <a:t>1</a:t>
            </a:r>
            <a:r>
              <a:rPr lang="zh-CN" altLang="en-US"/>
              <a:t>、设置主服务器的键值</a:t>
            </a:r>
            <a:r>
              <a:rPr lang="en-US" altLang="zh-CN"/>
              <a:t>title</a:t>
            </a:r>
          </a:p>
          <a:p>
            <a:pPr lvl="2">
              <a:buNone/>
            </a:pPr>
            <a:endParaRPr lang="en-US" altLang="zh-CN"/>
          </a:p>
          <a:p>
            <a:pPr lvl="2">
              <a:buNone/>
            </a:pPr>
            <a:r>
              <a:rPr lang="en-US" altLang="zh-CN"/>
              <a:t>2</a:t>
            </a:r>
            <a:r>
              <a:rPr lang="zh-CN" altLang="en-US"/>
              <a:t>、开启从服务器</a:t>
            </a:r>
            <a:r>
              <a:rPr lang="en-US" altLang="zh-CN"/>
              <a:t>6380</a:t>
            </a:r>
            <a:r>
              <a:rPr lang="zh-CN" altLang="en-US"/>
              <a:t>与</a:t>
            </a:r>
            <a:r>
              <a:rPr lang="en-US" altLang="zh-CN"/>
              <a:t>6381</a:t>
            </a:r>
          </a:p>
          <a:p>
            <a:pPr lvl="2">
              <a:buNone/>
            </a:pPr>
            <a:endParaRPr lang="en-US" altLang="zh-CN"/>
          </a:p>
          <a:p>
            <a:pPr lvl="2">
              <a:buNone/>
            </a:pPr>
            <a:r>
              <a:rPr lang="en-US" altLang="zh-CN"/>
              <a:t>3</a:t>
            </a:r>
            <a:r>
              <a:rPr lang="zh-CN" altLang="en-US"/>
              <a:t>、开启两个客户端分别连接</a:t>
            </a:r>
            <a:r>
              <a:rPr lang="en-US" altLang="zh-CN"/>
              <a:t>6380</a:t>
            </a:r>
            <a:r>
              <a:rPr lang="zh-CN" altLang="en-US"/>
              <a:t>与</a:t>
            </a:r>
            <a:r>
              <a:rPr lang="en-US" altLang="zh-CN"/>
              <a:t>6381</a:t>
            </a:r>
            <a:r>
              <a:rPr lang="zh-CN" altLang="en-US"/>
              <a:t>，尝试获取键值</a:t>
            </a:r>
            <a:r>
              <a:rPr lang="en-US" altLang="zh-CN"/>
              <a:t>title</a:t>
            </a:r>
            <a:r>
              <a:rPr lang="zh-CN" altLang="en-US"/>
              <a:t>的内容</a:t>
            </a:r>
            <a:endParaRPr lang="en-US" altLang="zh-CN"/>
          </a:p>
          <a:p>
            <a:pPr lvl="2">
              <a:buNone/>
            </a:pPr>
            <a:endParaRPr lang="en-US" altLang="zh-CN"/>
          </a:p>
          <a:p>
            <a:pPr lvl="2">
              <a:buNone/>
            </a:pPr>
            <a:endParaRPr lang="en-US" altLang="zh-CN"/>
          </a:p>
          <a:p>
            <a:pPr lvl="2">
              <a:buNone/>
            </a:pPr>
            <a:endParaRPr lang="en-US" altLang="zh-CN"/>
          </a:p>
          <a:p>
            <a:pPr lvl="2">
              <a:buNone/>
            </a:pPr>
            <a:endParaRPr lang="en-US" altLang="zh-CN"/>
          </a:p>
          <a:p>
            <a:pPr lvl="2">
              <a:buNone/>
            </a:pPr>
            <a:r>
              <a:rPr lang="zh-CN" altLang="en-US"/>
              <a:t>均返回旧值，发现与主服务器的内容不一样了</a:t>
            </a:r>
            <a:endParaRPr lang="en-US" altLang="zh-CN"/>
          </a:p>
          <a:p>
            <a:pPr lvl="2"/>
            <a:endParaRPr lang="en-US" altLang="zh-CN"/>
          </a:p>
          <a:p>
            <a:pPr lvl="2"/>
            <a:endParaRPr lang="en-US" altLang="zh-CN"/>
          </a:p>
          <a:p>
            <a:pPr lvl="2"/>
            <a:endParaRPr lang="en-US" altLang="zh-CN"/>
          </a:p>
          <a:p>
            <a:pPr lvl="2"/>
            <a:endParaRPr lang="en-US" altLang="zh-CN"/>
          </a:p>
          <a:p>
            <a:pPr lvl="2"/>
            <a:endParaRPr lang="zh-CN" altLang="en-US"/>
          </a:p>
        </p:txBody>
      </p:sp>
      <p:sp>
        <p:nvSpPr>
          <p:cNvPr id="3" name="标题 2"/>
          <p:cNvSpPr>
            <a:spLocks noGrp="1"/>
          </p:cNvSpPr>
          <p:nvPr>
            <p:ph type="title"/>
          </p:nvPr>
        </p:nvSpPr>
        <p:spPr/>
        <p:txBody>
          <a:bodyPr/>
          <a:lstStyle/>
          <a:p>
            <a:r>
              <a:rPr lang="en-US" altLang="zh-CN"/>
              <a:t>3.6.2 Redis</a:t>
            </a:r>
            <a:r>
              <a:rPr lang="zh-CN" altLang="en-US"/>
              <a:t>主从复制功能</a:t>
            </a:r>
          </a:p>
        </p:txBody>
      </p:sp>
      <p:pic>
        <p:nvPicPr>
          <p:cNvPr id="7170" name="Picture 2"/>
          <p:cNvPicPr>
            <a:picLocks noChangeAspect="1" noChangeArrowheads="1"/>
          </p:cNvPicPr>
          <p:nvPr/>
        </p:nvPicPr>
        <p:blipFill>
          <a:blip r:embed="rId3" cstate="print"/>
          <a:srcRect/>
          <a:stretch>
            <a:fillRect/>
          </a:stretch>
        </p:blipFill>
        <p:spPr bwMode="auto">
          <a:xfrm>
            <a:off x="1619672" y="2348880"/>
            <a:ext cx="3981450" cy="485775"/>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395536" y="3212976"/>
            <a:ext cx="8122865" cy="458703"/>
          </a:xfrm>
          <a:prstGeom prst="rect">
            <a:avLst/>
          </a:prstGeom>
          <a:noFill/>
          <a:ln w="9525">
            <a:noFill/>
            <a:miter lim="800000"/>
            <a:headEnd/>
            <a:tailEnd/>
          </a:ln>
        </p:spPr>
      </p:pic>
      <p:pic>
        <p:nvPicPr>
          <p:cNvPr id="7172" name="Picture 4"/>
          <p:cNvPicPr>
            <a:picLocks noChangeAspect="1" noChangeArrowheads="1"/>
          </p:cNvPicPr>
          <p:nvPr/>
        </p:nvPicPr>
        <p:blipFill>
          <a:blip r:embed="rId5" cstate="print"/>
          <a:srcRect/>
          <a:stretch>
            <a:fillRect/>
          </a:stretch>
        </p:blipFill>
        <p:spPr bwMode="auto">
          <a:xfrm>
            <a:off x="395536" y="4077072"/>
            <a:ext cx="7637463" cy="752475"/>
          </a:xfrm>
          <a:prstGeom prst="rect">
            <a:avLst/>
          </a:prstGeom>
          <a:noFill/>
          <a:ln w="9525">
            <a:noFill/>
            <a:miter lim="800000"/>
            <a:headEnd/>
            <a:tailEnd/>
          </a:ln>
        </p:spPr>
      </p:pic>
      <p:pic>
        <p:nvPicPr>
          <p:cNvPr id="7173" name="Picture 5"/>
          <p:cNvPicPr>
            <a:picLocks noChangeAspect="1" noChangeArrowheads="1"/>
          </p:cNvPicPr>
          <p:nvPr/>
        </p:nvPicPr>
        <p:blipFill>
          <a:blip r:embed="rId6" cstate="print"/>
          <a:srcRect/>
          <a:stretch>
            <a:fillRect/>
          </a:stretch>
        </p:blipFill>
        <p:spPr bwMode="auto">
          <a:xfrm>
            <a:off x="395536" y="4941168"/>
            <a:ext cx="7589837" cy="733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0"/>
                                        </p:tgtEl>
                                        <p:attrNameLst>
                                          <p:attrName>style.visibility</p:attrName>
                                        </p:attrNameLst>
                                      </p:cBhvr>
                                      <p:to>
                                        <p:strVal val="visible"/>
                                      </p:to>
                                    </p:set>
                                    <p:anim calcmode="lin" valueType="num">
                                      <p:cBhvr additive="base">
                                        <p:cTn id="19" dur="500" fill="hold"/>
                                        <p:tgtEl>
                                          <p:spTgt spid="7170"/>
                                        </p:tgtEl>
                                        <p:attrNameLst>
                                          <p:attrName>ppt_x</p:attrName>
                                        </p:attrNameLst>
                                      </p:cBhvr>
                                      <p:tavLst>
                                        <p:tav tm="0">
                                          <p:val>
                                            <p:strVal val="#ppt_x"/>
                                          </p:val>
                                        </p:tav>
                                        <p:tav tm="100000">
                                          <p:val>
                                            <p:strVal val="#ppt_x"/>
                                          </p:val>
                                        </p:tav>
                                      </p:tavLst>
                                    </p:anim>
                                    <p:anim calcmode="lin" valueType="num">
                                      <p:cBhvr additive="base">
                                        <p:cTn id="20"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71"/>
                                        </p:tgtEl>
                                        <p:attrNameLst>
                                          <p:attrName>style.visibility</p:attrName>
                                        </p:attrNameLst>
                                      </p:cBhvr>
                                      <p:to>
                                        <p:strVal val="visible"/>
                                      </p:to>
                                    </p:set>
                                    <p:anim calcmode="lin" valueType="num">
                                      <p:cBhvr additive="base">
                                        <p:cTn id="31" dur="500" fill="hold"/>
                                        <p:tgtEl>
                                          <p:spTgt spid="7171"/>
                                        </p:tgtEl>
                                        <p:attrNameLst>
                                          <p:attrName>ppt_x</p:attrName>
                                        </p:attrNameLst>
                                      </p:cBhvr>
                                      <p:tavLst>
                                        <p:tav tm="0">
                                          <p:val>
                                            <p:strVal val="#ppt_x"/>
                                          </p:val>
                                        </p:tav>
                                        <p:tav tm="100000">
                                          <p:val>
                                            <p:strVal val="#ppt_x"/>
                                          </p:val>
                                        </p:tav>
                                      </p:tavLst>
                                    </p:anim>
                                    <p:anim calcmode="lin" valueType="num">
                                      <p:cBhvr additive="base">
                                        <p:cTn id="32"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172"/>
                                        </p:tgtEl>
                                        <p:attrNameLst>
                                          <p:attrName>style.visibility</p:attrName>
                                        </p:attrNameLst>
                                      </p:cBhvr>
                                      <p:to>
                                        <p:strVal val="visible"/>
                                      </p:to>
                                    </p:set>
                                    <p:anim calcmode="lin" valueType="num">
                                      <p:cBhvr additive="base">
                                        <p:cTn id="43" dur="500" fill="hold"/>
                                        <p:tgtEl>
                                          <p:spTgt spid="7172"/>
                                        </p:tgtEl>
                                        <p:attrNameLst>
                                          <p:attrName>ppt_x</p:attrName>
                                        </p:attrNameLst>
                                      </p:cBhvr>
                                      <p:tavLst>
                                        <p:tav tm="0">
                                          <p:val>
                                            <p:strVal val="#ppt_x"/>
                                          </p:val>
                                        </p:tav>
                                        <p:tav tm="100000">
                                          <p:val>
                                            <p:strVal val="#ppt_x"/>
                                          </p:val>
                                        </p:tav>
                                      </p:tavLst>
                                    </p:anim>
                                    <p:anim calcmode="lin" valueType="num">
                                      <p:cBhvr additive="base">
                                        <p:cTn id="44"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173"/>
                                        </p:tgtEl>
                                        <p:attrNameLst>
                                          <p:attrName>style.visibility</p:attrName>
                                        </p:attrNameLst>
                                      </p:cBhvr>
                                      <p:to>
                                        <p:strVal val="visible"/>
                                      </p:to>
                                    </p:set>
                                    <p:anim calcmode="lin" valueType="num">
                                      <p:cBhvr additive="base">
                                        <p:cTn id="49" dur="500" fill="hold"/>
                                        <p:tgtEl>
                                          <p:spTgt spid="7173"/>
                                        </p:tgtEl>
                                        <p:attrNameLst>
                                          <p:attrName>ppt_x</p:attrName>
                                        </p:attrNameLst>
                                      </p:cBhvr>
                                      <p:tavLst>
                                        <p:tav tm="0">
                                          <p:val>
                                            <p:strVal val="#ppt_x"/>
                                          </p:val>
                                        </p:tav>
                                        <p:tav tm="100000">
                                          <p:val>
                                            <p:strVal val="#ppt_x"/>
                                          </p:val>
                                        </p:tav>
                                      </p:tavLst>
                                    </p:anim>
                                    <p:anim calcmode="lin" valueType="num">
                                      <p:cBhvr additive="base">
                                        <p:cTn id="50"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anim calcmode="lin" valueType="num">
                                      <p:cBhvr additive="base">
                                        <p:cTn id="55"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0"/>
            <a:ext cx="8229600" cy="6525344"/>
          </a:xfrm>
        </p:spPr>
        <p:txBody>
          <a:bodyPr/>
          <a:lstStyle/>
          <a:p>
            <a:pPr lvl="2">
              <a:buNone/>
            </a:pPr>
            <a:r>
              <a:rPr lang="zh-CN" altLang="en-US"/>
              <a:t>修改</a:t>
            </a:r>
            <a:r>
              <a:rPr lang="en-US" altLang="zh-CN"/>
              <a:t>6380</a:t>
            </a:r>
            <a:r>
              <a:rPr lang="zh-CN" altLang="en-US"/>
              <a:t>的配置文件</a:t>
            </a:r>
            <a:r>
              <a:rPr lang="en-US" altLang="zh-CN"/>
              <a:t>Redis6380.conf</a:t>
            </a:r>
            <a:r>
              <a:rPr lang="zh-CN" altLang="en-US"/>
              <a:t>，寻找</a:t>
            </a:r>
            <a:r>
              <a:rPr lang="en-US" altLang="zh-CN"/>
              <a:t>masterauth</a:t>
            </a:r>
            <a:r>
              <a:rPr lang="zh-CN" altLang="en-US"/>
              <a:t>配置项，再其之后加上主服务器密码，保存退出</a:t>
            </a:r>
            <a:endParaRPr lang="en-US" altLang="zh-CN"/>
          </a:p>
          <a:p>
            <a:pPr lvl="2">
              <a:buNone/>
            </a:pPr>
            <a:endParaRPr lang="en-US" altLang="zh-CN"/>
          </a:p>
          <a:p>
            <a:pPr lvl="2">
              <a:buNone/>
            </a:pPr>
            <a:endParaRPr lang="en-US" altLang="zh-CN"/>
          </a:p>
          <a:p>
            <a:pPr lvl="2">
              <a:buNone/>
            </a:pPr>
            <a:r>
              <a:rPr lang="zh-CN" altLang="en-US"/>
              <a:t>同样修改</a:t>
            </a:r>
            <a:r>
              <a:rPr lang="en-US" altLang="zh-CN"/>
              <a:t>6381</a:t>
            </a:r>
            <a:r>
              <a:rPr lang="zh-CN" altLang="en-US"/>
              <a:t>的配置文件</a:t>
            </a:r>
            <a:r>
              <a:rPr lang="en-US" altLang="zh-CN"/>
              <a:t>Redis6381.conf</a:t>
            </a:r>
            <a:r>
              <a:rPr lang="zh-CN" altLang="en-US"/>
              <a:t>的</a:t>
            </a:r>
            <a:r>
              <a:rPr lang="en-US" altLang="zh-CN"/>
              <a:t>masterauth</a:t>
            </a:r>
            <a:r>
              <a:rPr lang="zh-CN" altLang="en-US"/>
              <a:t>配置项进行修改，保存退出</a:t>
            </a:r>
            <a:endParaRPr lang="en-US" altLang="zh-CN"/>
          </a:p>
          <a:p>
            <a:pPr lvl="2">
              <a:buNone/>
            </a:pPr>
            <a:r>
              <a:rPr lang="en-US" altLang="zh-CN"/>
              <a:t>4</a:t>
            </a:r>
            <a:r>
              <a:rPr lang="zh-CN" altLang="en-US"/>
              <a:t>、重启</a:t>
            </a:r>
            <a:r>
              <a:rPr lang="en-US" altLang="zh-CN"/>
              <a:t>127.0.0.1:6379</a:t>
            </a:r>
            <a:r>
              <a:rPr lang="zh-CN" altLang="en-US"/>
              <a:t>、</a:t>
            </a:r>
            <a:r>
              <a:rPr lang="en-US" altLang="zh-CN"/>
              <a:t>127.0.0.1:6380</a:t>
            </a:r>
            <a:r>
              <a:rPr lang="zh-CN" altLang="en-US"/>
              <a:t>、</a:t>
            </a:r>
            <a:r>
              <a:rPr lang="en-US" altLang="zh-CN"/>
              <a:t>127.0.0.1:6381</a:t>
            </a:r>
            <a:r>
              <a:rPr lang="zh-CN" altLang="en-US"/>
              <a:t>服务器</a:t>
            </a:r>
            <a:endParaRPr lang="en-US" altLang="zh-CN"/>
          </a:p>
          <a:p>
            <a:pPr lvl="2">
              <a:buNone/>
            </a:pPr>
            <a:r>
              <a:rPr lang="en-US" altLang="zh-CN"/>
              <a:t>5</a:t>
            </a:r>
            <a:r>
              <a:rPr lang="zh-CN" altLang="en-US"/>
              <a:t>、开启两个客户端分别连入</a:t>
            </a:r>
            <a:r>
              <a:rPr lang="en-US" altLang="zh-CN"/>
              <a:t>127.0.0.1:6380</a:t>
            </a:r>
            <a:r>
              <a:rPr lang="zh-CN" altLang="en-US"/>
              <a:t>、</a:t>
            </a:r>
            <a:r>
              <a:rPr lang="en-US" altLang="zh-CN"/>
              <a:t>127.0.0.1:6381</a:t>
            </a:r>
            <a:r>
              <a:rPr lang="zh-CN" altLang="en-US"/>
              <a:t>服务器，尝试查看</a:t>
            </a:r>
            <a:r>
              <a:rPr lang="en-US" altLang="zh-CN"/>
              <a:t>title</a:t>
            </a:r>
            <a:r>
              <a:rPr lang="zh-CN" altLang="en-US"/>
              <a:t>键值的内容</a:t>
            </a:r>
            <a:endParaRPr lang="en-US" altLang="zh-CN"/>
          </a:p>
          <a:p>
            <a:pPr lvl="2">
              <a:buNone/>
            </a:pPr>
            <a:endParaRPr lang="en-US" altLang="zh-CN"/>
          </a:p>
          <a:p>
            <a:pPr lvl="2">
              <a:buNone/>
            </a:pPr>
            <a:endParaRPr lang="en-US" altLang="zh-CN"/>
          </a:p>
          <a:p>
            <a:pPr lvl="2">
              <a:buNone/>
            </a:pPr>
            <a:endParaRPr lang="en-US" altLang="zh-CN"/>
          </a:p>
          <a:p>
            <a:pPr lvl="2">
              <a:buNone/>
            </a:pPr>
            <a:endParaRPr lang="en-US" altLang="zh-CN"/>
          </a:p>
          <a:p>
            <a:pPr lvl="2">
              <a:buNone/>
            </a:pPr>
            <a:r>
              <a:rPr lang="zh-CN" altLang="en-US"/>
              <a:t>成功与主服务器同步</a:t>
            </a:r>
            <a:endParaRPr lang="en-US" altLang="zh-CN"/>
          </a:p>
          <a:p>
            <a:pPr lvl="2"/>
            <a:endParaRPr lang="en-US" altLang="zh-CN"/>
          </a:p>
          <a:p>
            <a:pPr lvl="2"/>
            <a:endParaRPr lang="en-US" altLang="zh-CN"/>
          </a:p>
          <a:p>
            <a:pPr lvl="2">
              <a:buNone/>
            </a:pPr>
            <a:endParaRPr lang="en-US" altLang="zh-CN"/>
          </a:p>
          <a:p>
            <a:pPr lvl="2"/>
            <a:endParaRPr lang="en-US" altLang="zh-CN"/>
          </a:p>
          <a:p>
            <a:endParaRPr lang="zh-CN" altLang="en-US"/>
          </a:p>
        </p:txBody>
      </p:sp>
      <p:pic>
        <p:nvPicPr>
          <p:cNvPr id="8194" name="Picture 2"/>
          <p:cNvPicPr>
            <a:picLocks noChangeAspect="1" noChangeArrowheads="1"/>
          </p:cNvPicPr>
          <p:nvPr/>
        </p:nvPicPr>
        <p:blipFill>
          <a:blip r:embed="rId3" cstate="print"/>
          <a:srcRect/>
          <a:stretch>
            <a:fillRect/>
          </a:stretch>
        </p:blipFill>
        <p:spPr bwMode="auto">
          <a:xfrm>
            <a:off x="1475656" y="908720"/>
            <a:ext cx="4286250" cy="723900"/>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899592" y="3284984"/>
            <a:ext cx="7599363" cy="704850"/>
          </a:xfrm>
          <a:prstGeom prst="rect">
            <a:avLst/>
          </a:prstGeom>
          <a:noFill/>
          <a:ln w="9525">
            <a:noFill/>
            <a:miter lim="800000"/>
            <a:headEnd/>
            <a:tailEnd/>
          </a:ln>
        </p:spPr>
      </p:pic>
      <p:pic>
        <p:nvPicPr>
          <p:cNvPr id="8197" name="Picture 5"/>
          <p:cNvPicPr>
            <a:picLocks noChangeAspect="1" noChangeArrowheads="1"/>
          </p:cNvPicPr>
          <p:nvPr/>
        </p:nvPicPr>
        <p:blipFill>
          <a:blip r:embed="rId5" cstate="print"/>
          <a:srcRect/>
          <a:stretch>
            <a:fillRect/>
          </a:stretch>
        </p:blipFill>
        <p:spPr bwMode="auto">
          <a:xfrm>
            <a:off x="899592" y="4149080"/>
            <a:ext cx="7656513" cy="714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 calcmode="lin" valueType="num">
                                      <p:cBhvr additive="base">
                                        <p:cTn id="12" dur="500" fill="hold"/>
                                        <p:tgtEl>
                                          <p:spTgt spid="8194"/>
                                        </p:tgtEl>
                                        <p:attrNameLst>
                                          <p:attrName>ppt_x</p:attrName>
                                        </p:attrNameLst>
                                      </p:cBhvr>
                                      <p:tavLst>
                                        <p:tav tm="0">
                                          <p:val>
                                            <p:strVal val="#ppt_x"/>
                                          </p:val>
                                        </p:tav>
                                        <p:tav tm="100000">
                                          <p:val>
                                            <p:strVal val="#ppt_x"/>
                                          </p:val>
                                        </p:tav>
                                      </p:tavLst>
                                    </p:anim>
                                    <p:anim calcmode="lin" valueType="num">
                                      <p:cBhvr additive="base">
                                        <p:cTn id="13"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ox(in)">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ox(in)">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box(in)">
                                      <p:cBhvr>
                                        <p:cTn id="28" dur="500"/>
                                        <p:tgtEl>
                                          <p:spTgt spid="2">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195"/>
                                        </p:tgtEl>
                                        <p:attrNameLst>
                                          <p:attrName>style.visibility</p:attrName>
                                        </p:attrNameLst>
                                      </p:cBhvr>
                                      <p:to>
                                        <p:strVal val="visible"/>
                                      </p:to>
                                    </p:set>
                                    <p:anim calcmode="lin" valueType="num">
                                      <p:cBhvr additive="base">
                                        <p:cTn id="33" dur="500" fill="hold"/>
                                        <p:tgtEl>
                                          <p:spTgt spid="8195"/>
                                        </p:tgtEl>
                                        <p:attrNameLst>
                                          <p:attrName>ppt_x</p:attrName>
                                        </p:attrNameLst>
                                      </p:cBhvr>
                                      <p:tavLst>
                                        <p:tav tm="0">
                                          <p:val>
                                            <p:strVal val="#ppt_x"/>
                                          </p:val>
                                        </p:tav>
                                        <p:tav tm="100000">
                                          <p:val>
                                            <p:strVal val="#ppt_x"/>
                                          </p:val>
                                        </p:tav>
                                      </p:tavLst>
                                    </p:anim>
                                    <p:anim calcmode="lin" valueType="num">
                                      <p:cBhvr additive="base">
                                        <p:cTn id="34"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197"/>
                                        </p:tgtEl>
                                        <p:attrNameLst>
                                          <p:attrName>style.visibility</p:attrName>
                                        </p:attrNameLst>
                                      </p:cBhvr>
                                      <p:to>
                                        <p:strVal val="visible"/>
                                      </p:to>
                                    </p:set>
                                    <p:anim calcmode="lin" valueType="num">
                                      <p:cBhvr additive="base">
                                        <p:cTn id="39" dur="500" fill="hold"/>
                                        <p:tgtEl>
                                          <p:spTgt spid="8197"/>
                                        </p:tgtEl>
                                        <p:attrNameLst>
                                          <p:attrName>ppt_x</p:attrName>
                                        </p:attrNameLst>
                                      </p:cBhvr>
                                      <p:tavLst>
                                        <p:tav tm="0">
                                          <p:val>
                                            <p:strVal val="#ppt_x"/>
                                          </p:val>
                                        </p:tav>
                                        <p:tav tm="100000">
                                          <p:val>
                                            <p:strVal val="#ppt_x"/>
                                          </p:val>
                                        </p:tav>
                                      </p:tavLst>
                                    </p:anim>
                                    <p:anim calcmode="lin" valueType="num">
                                      <p:cBhvr additive="base">
                                        <p:cTn id="40" dur="500" fill="hold"/>
                                        <p:tgtEl>
                                          <p:spTgt spid="819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2">
                                            <p:txEl>
                                              <p:pRg st="10" end="10"/>
                                            </p:txEl>
                                          </p:spTgt>
                                        </p:tgtEl>
                                        <p:attrNameLst>
                                          <p:attrName>style.visibility</p:attrName>
                                        </p:attrNameLst>
                                      </p:cBhvr>
                                      <p:to>
                                        <p:strVal val="visible"/>
                                      </p:to>
                                    </p:set>
                                    <p:animEffect transition="in" filter="box(in)">
                                      <p:cBhvr>
                                        <p:cTn id="4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268760"/>
            <a:ext cx="8229600" cy="5589240"/>
          </a:xfrm>
        </p:spPr>
        <p:txBody>
          <a:bodyPr/>
          <a:lstStyle/>
          <a:p>
            <a:r>
              <a:rPr lang="en-US" altLang="zh-CN"/>
              <a:t>Redis</a:t>
            </a:r>
            <a:r>
              <a:rPr lang="zh-CN" altLang="en-US"/>
              <a:t>主从复制的缺陷</a:t>
            </a:r>
            <a:endParaRPr lang="en-US" altLang="zh-CN"/>
          </a:p>
          <a:p>
            <a:pPr lvl="1">
              <a:buFont typeface="Wingdings" pitchFamily="2" charset="2"/>
              <a:buChar char="Ø"/>
            </a:pPr>
            <a:r>
              <a:rPr lang="zh-CN" altLang="en-US"/>
              <a:t>所有的写操作都是先在</a:t>
            </a:r>
            <a:r>
              <a:rPr lang="en-US" altLang="zh-CN"/>
              <a:t>Master</a:t>
            </a:r>
            <a:r>
              <a:rPr lang="zh-CN" altLang="en-US"/>
              <a:t>上操作，然后同步更新到</a:t>
            </a:r>
            <a:r>
              <a:rPr lang="en-US" altLang="zh-CN"/>
              <a:t>Slave</a:t>
            </a:r>
            <a:r>
              <a:rPr lang="zh-CN" altLang="en-US"/>
              <a:t>上</a:t>
            </a:r>
            <a:endParaRPr lang="en-US" altLang="zh-CN"/>
          </a:p>
          <a:p>
            <a:pPr lvl="1">
              <a:buFont typeface="Wingdings" pitchFamily="2" charset="2"/>
              <a:buChar char="Ø"/>
            </a:pPr>
            <a:endParaRPr lang="en-US" altLang="zh-CN"/>
          </a:p>
          <a:p>
            <a:pPr lvl="1">
              <a:buFont typeface="Wingdings" pitchFamily="2" charset="2"/>
              <a:buChar char="Ø"/>
            </a:pPr>
            <a:r>
              <a:rPr lang="zh-CN" altLang="en-US"/>
              <a:t>从</a:t>
            </a:r>
            <a:r>
              <a:rPr lang="en-US" altLang="zh-CN"/>
              <a:t>Master</a:t>
            </a:r>
            <a:r>
              <a:rPr lang="zh-CN" altLang="en-US"/>
              <a:t>同步到</a:t>
            </a:r>
            <a:r>
              <a:rPr lang="en-US" altLang="zh-CN"/>
              <a:t>Slave</a:t>
            </a:r>
            <a:r>
              <a:rPr lang="zh-CN" altLang="en-US"/>
              <a:t>机器有一定的延迟</a:t>
            </a:r>
            <a:endParaRPr lang="en-US" altLang="zh-CN"/>
          </a:p>
          <a:p>
            <a:pPr lvl="1"/>
            <a:endParaRPr lang="en-US" altLang="zh-CN"/>
          </a:p>
          <a:p>
            <a:pPr lvl="1"/>
            <a:r>
              <a:rPr lang="zh-CN" altLang="en-US"/>
              <a:t>缺陷</a:t>
            </a:r>
            <a:r>
              <a:rPr lang="en-US" altLang="zh-CN"/>
              <a:t>1</a:t>
            </a:r>
            <a:r>
              <a:rPr lang="zh-CN" altLang="en-US"/>
              <a:t>：当系统繁忙的时候，延迟问题会更加严重，</a:t>
            </a:r>
            <a:r>
              <a:rPr lang="en-US" altLang="zh-CN"/>
              <a:t>Slave</a:t>
            </a:r>
            <a:r>
              <a:rPr lang="zh-CN" altLang="en-US"/>
              <a:t>机器数量的增加也会使这个问题更加严重</a:t>
            </a:r>
            <a:endParaRPr lang="en-US" altLang="zh-CN"/>
          </a:p>
          <a:p>
            <a:pPr lvl="1"/>
            <a:endParaRPr lang="en-US" altLang="zh-CN"/>
          </a:p>
          <a:p>
            <a:pPr lvl="1"/>
            <a:endParaRPr lang="en-US" altLang="zh-CN"/>
          </a:p>
          <a:p>
            <a:pPr lvl="1"/>
            <a:endParaRPr lang="zh-CN" altLang="en-US"/>
          </a:p>
          <a:p>
            <a:endParaRPr lang="en-US" altLang="zh-CN"/>
          </a:p>
          <a:p>
            <a:pPr lvl="1"/>
            <a:endParaRPr lang="en-US" altLang="zh-CN"/>
          </a:p>
          <a:p>
            <a:pPr lvl="1"/>
            <a:endParaRPr lang="en-US" altLang="zh-CN"/>
          </a:p>
          <a:p>
            <a:pPr lvl="1"/>
            <a:endParaRPr lang="en-US" altLang="zh-CN"/>
          </a:p>
          <a:p>
            <a:pPr lvl="1"/>
            <a:endParaRPr lang="en-US" altLang="zh-CN"/>
          </a:p>
          <a:p>
            <a:pPr lvl="1"/>
            <a:endParaRPr lang="zh-CN" altLang="en-US"/>
          </a:p>
        </p:txBody>
      </p:sp>
      <p:sp>
        <p:nvSpPr>
          <p:cNvPr id="3" name="标题 2"/>
          <p:cNvSpPr>
            <a:spLocks noGrp="1"/>
          </p:cNvSpPr>
          <p:nvPr>
            <p:ph type="title"/>
          </p:nvPr>
        </p:nvSpPr>
        <p:spPr/>
        <p:txBody>
          <a:bodyPr/>
          <a:lstStyle/>
          <a:p>
            <a:r>
              <a:rPr lang="en-US" altLang="zh-CN"/>
              <a:t>3.6.2 Redis</a:t>
            </a:r>
            <a:r>
              <a:rPr lang="zh-CN" altLang="en-US"/>
              <a:t>主从复制功能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linds(horizontal)">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507288" cy="4525963"/>
          </a:xfrm>
        </p:spPr>
        <p:txBody>
          <a:bodyPr/>
          <a:lstStyle/>
          <a:p>
            <a:r>
              <a:rPr lang="en-US" altLang="zh-CN"/>
              <a:t>Redis</a:t>
            </a:r>
            <a:r>
              <a:rPr lang="zh-CN" altLang="en-US"/>
              <a:t>主从复制的缺陷</a:t>
            </a:r>
            <a:endParaRPr lang="en-US" altLang="zh-CN"/>
          </a:p>
          <a:p>
            <a:pPr lvl="1">
              <a:buFont typeface="Wingdings" pitchFamily="2" charset="2"/>
              <a:buChar char="Ø"/>
            </a:pPr>
            <a:r>
              <a:rPr lang="zh-CN" altLang="en-US"/>
              <a:t>每次slave断开后 (无论是主动断开,还是网络故障)，再连接master都要master全部dump出来rdb，再aof，即同步的过程都要重新执行1遍</a:t>
            </a:r>
            <a:endParaRPr lang="en-US" altLang="zh-CN"/>
          </a:p>
          <a:p>
            <a:pPr lvl="1">
              <a:buFont typeface="Wingdings" pitchFamily="2" charset="2"/>
              <a:buChar char="Ø"/>
            </a:pPr>
            <a:endParaRPr lang="en-US" altLang="zh-CN"/>
          </a:p>
          <a:p>
            <a:pPr lvl="1"/>
            <a:r>
              <a:rPr lang="zh-CN" altLang="en-US"/>
              <a:t>缺陷</a:t>
            </a:r>
            <a:r>
              <a:rPr lang="en-US" altLang="zh-CN"/>
              <a:t>2</a:t>
            </a:r>
            <a:r>
              <a:rPr lang="zh-CN" altLang="en-US"/>
              <a:t>：如果多台slave同时启动master可能IO剧增</a:t>
            </a:r>
            <a:endParaRPr lang="en-US" altLang="zh-CN"/>
          </a:p>
          <a:p>
            <a:pPr lvl="1"/>
            <a:endParaRPr lang="en-US" altLang="zh-CN"/>
          </a:p>
          <a:p>
            <a:pPr lvl="1"/>
            <a:r>
              <a:rPr lang="zh-CN" altLang="en-US"/>
              <a:t>切记：多台slave不要同时启动，</a:t>
            </a:r>
            <a:endParaRPr lang="en-US" altLang="zh-CN"/>
          </a:p>
          <a:p>
            <a:pPr lvl="1"/>
            <a:r>
              <a:rPr lang="zh-CN" altLang="en-US"/>
              <a:t>每隔几分钟启动一个</a:t>
            </a:r>
            <a:endParaRPr lang="en-US" altLang="zh-CN"/>
          </a:p>
          <a:p>
            <a:pPr lvl="1">
              <a:buFont typeface="Wingdings" pitchFamily="2" charset="2"/>
              <a:buChar char="Ø"/>
            </a:pPr>
            <a:endParaRPr lang="en-US" altLang="zh-CN"/>
          </a:p>
          <a:p>
            <a:pPr lvl="1">
              <a:buFont typeface="Wingdings" pitchFamily="2" charset="2"/>
              <a:buChar char="Ø"/>
            </a:pPr>
            <a:endParaRPr lang="zh-CN" altLang="en-US"/>
          </a:p>
          <a:p>
            <a:pPr lvl="1">
              <a:buFont typeface="Wingdings" pitchFamily="2" charset="2"/>
              <a:buChar char="Ø"/>
            </a:pPr>
            <a:endParaRPr lang="en-US" altLang="zh-CN"/>
          </a:p>
          <a:p>
            <a:pPr lvl="1">
              <a:buFont typeface="Wingdings" pitchFamily="2" charset="2"/>
              <a:buChar char="Ø"/>
            </a:pPr>
            <a:endParaRPr lang="zh-CN" altLang="en-US"/>
          </a:p>
          <a:p>
            <a:pPr lvl="1"/>
            <a:endParaRPr lang="en-US" altLang="zh-CN"/>
          </a:p>
        </p:txBody>
      </p:sp>
      <p:sp>
        <p:nvSpPr>
          <p:cNvPr id="3" name="标题 2"/>
          <p:cNvSpPr>
            <a:spLocks noGrp="1"/>
          </p:cNvSpPr>
          <p:nvPr>
            <p:ph type="title"/>
          </p:nvPr>
        </p:nvSpPr>
        <p:spPr/>
        <p:txBody>
          <a:bodyPr/>
          <a:lstStyle/>
          <a:p>
            <a:r>
              <a:rPr lang="en-US" altLang="zh-CN"/>
              <a:t>3.6.2 Redis</a:t>
            </a:r>
            <a:r>
              <a:rPr lang="zh-CN" altLang="en-US"/>
              <a:t>主从复制功能</a:t>
            </a:r>
          </a:p>
        </p:txBody>
      </p:sp>
      <p:grpSp>
        <p:nvGrpSpPr>
          <p:cNvPr id="4" name="组合 3"/>
          <p:cNvGrpSpPr/>
          <p:nvPr/>
        </p:nvGrpSpPr>
        <p:grpSpPr>
          <a:xfrm>
            <a:off x="4607496" y="4481736"/>
            <a:ext cx="4536504" cy="2376264"/>
            <a:chOff x="1547664" y="2780928"/>
            <a:chExt cx="5255568" cy="2735684"/>
          </a:xfrm>
        </p:grpSpPr>
        <p:sp>
          <p:nvSpPr>
            <p:cNvPr id="5" name="AutoShape 3"/>
            <p:cNvSpPr>
              <a:spLocks noChangeArrowheads="1"/>
            </p:cNvSpPr>
            <p:nvPr/>
          </p:nvSpPr>
          <p:spPr bwMode="auto">
            <a:xfrm>
              <a:off x="1547664" y="2852936"/>
              <a:ext cx="935088" cy="2663676"/>
            </a:xfrm>
            <a:prstGeom prst="roundRect">
              <a:avLst>
                <a:gd name="adj" fmla="val 16667"/>
              </a:avLst>
            </a:prstGeom>
            <a:solidFill>
              <a:schemeClr val="accent1"/>
            </a:solidFill>
            <a:ln w="9525" cmpd="sng">
              <a:solidFill>
                <a:schemeClr val="tx1"/>
              </a:solidFill>
              <a:round/>
              <a:headEnd/>
              <a:tailEnd/>
            </a:ln>
            <a:effectLst/>
          </p:spPr>
          <p:txBody>
            <a:bodyPr wrap="none" anchor="ctr"/>
            <a:lstStyle/>
            <a:p>
              <a:pPr algn="ctr"/>
              <a:r>
                <a:rPr lang="zh-CN" altLang="en-US" sz="1600"/>
                <a:t>master</a:t>
              </a:r>
            </a:p>
          </p:txBody>
        </p:sp>
        <p:sp>
          <p:nvSpPr>
            <p:cNvPr id="6" name="AutoShape 4"/>
            <p:cNvSpPr>
              <a:spLocks noChangeArrowheads="1"/>
            </p:cNvSpPr>
            <p:nvPr/>
          </p:nvSpPr>
          <p:spPr bwMode="auto">
            <a:xfrm>
              <a:off x="5868144" y="2852936"/>
              <a:ext cx="935088" cy="2663676"/>
            </a:xfrm>
            <a:prstGeom prst="roundRect">
              <a:avLst>
                <a:gd name="adj" fmla="val 16667"/>
              </a:avLst>
            </a:prstGeom>
            <a:solidFill>
              <a:schemeClr val="accent1"/>
            </a:solidFill>
            <a:ln w="9525" cap="flat" cmpd="sng">
              <a:solidFill>
                <a:schemeClr val="tx1"/>
              </a:solidFill>
              <a:round/>
              <a:headEnd/>
              <a:tailEnd/>
            </a:ln>
            <a:effectLst/>
          </p:spPr>
          <p:txBody>
            <a:bodyPr wrap="none" anchor="ctr"/>
            <a:lstStyle/>
            <a:p>
              <a:pPr algn="ctr"/>
              <a:r>
                <a:rPr lang="zh-CN" altLang="en-US" sz="1600"/>
                <a:t>slave</a:t>
              </a:r>
            </a:p>
          </p:txBody>
        </p:sp>
        <p:sp>
          <p:nvSpPr>
            <p:cNvPr id="7" name="箭头 294"/>
            <p:cNvSpPr>
              <a:spLocks noChangeShapeType="1"/>
            </p:cNvSpPr>
            <p:nvPr/>
          </p:nvSpPr>
          <p:spPr bwMode="auto">
            <a:xfrm flipH="1">
              <a:off x="2842692" y="3213299"/>
              <a:ext cx="2449643" cy="0"/>
            </a:xfrm>
            <a:prstGeom prst="line">
              <a:avLst/>
            </a:prstGeom>
            <a:noFill/>
            <a:ln w="9525" cmpd="sng">
              <a:solidFill>
                <a:schemeClr val="tx1"/>
              </a:solidFill>
              <a:round/>
              <a:headEnd/>
              <a:tailEnd type="triangle" w="med" len="med"/>
            </a:ln>
            <a:effectLst/>
          </p:spPr>
          <p:txBody>
            <a:bodyPr/>
            <a:lstStyle/>
            <a:p>
              <a:endParaRPr lang="zh-CN" altLang="en-US" sz="1600"/>
            </a:p>
          </p:txBody>
        </p:sp>
        <p:sp>
          <p:nvSpPr>
            <p:cNvPr id="8" name="Text Box 6"/>
            <p:cNvSpPr txBox="1">
              <a:spLocks noChangeArrowheads="1"/>
            </p:cNvSpPr>
            <p:nvPr/>
          </p:nvSpPr>
          <p:spPr bwMode="auto">
            <a:xfrm>
              <a:off x="3347864" y="2780928"/>
              <a:ext cx="1297056" cy="329798"/>
            </a:xfrm>
            <a:prstGeom prst="rect">
              <a:avLst/>
            </a:prstGeom>
            <a:noFill/>
            <a:ln w="9525">
              <a:noFill/>
              <a:miter lim="800000"/>
              <a:headEnd/>
              <a:tailEnd/>
            </a:ln>
          </p:spPr>
          <p:txBody>
            <a:bodyPr wrap="square">
              <a:spAutoFit/>
            </a:bodyPr>
            <a:lstStyle/>
            <a:p>
              <a:r>
                <a:rPr lang="zh-CN" altLang="en-US" sz="1600"/>
                <a:t>sync[自动]</a:t>
              </a:r>
            </a:p>
          </p:txBody>
        </p:sp>
        <p:sp>
          <p:nvSpPr>
            <p:cNvPr id="9" name="箭头 296"/>
            <p:cNvSpPr>
              <a:spLocks noChangeShapeType="1"/>
            </p:cNvSpPr>
            <p:nvPr/>
          </p:nvSpPr>
          <p:spPr bwMode="auto">
            <a:xfrm>
              <a:off x="2844279" y="3645100"/>
              <a:ext cx="2519497" cy="1956"/>
            </a:xfrm>
            <a:prstGeom prst="line">
              <a:avLst/>
            </a:prstGeom>
            <a:noFill/>
            <a:ln w="9525" cmpd="sng">
              <a:solidFill>
                <a:schemeClr val="tx1"/>
              </a:solidFill>
              <a:round/>
              <a:headEnd/>
              <a:tailEnd type="triangle" w="med" len="med"/>
            </a:ln>
            <a:effectLst/>
          </p:spPr>
          <p:txBody>
            <a:bodyPr/>
            <a:lstStyle/>
            <a:p>
              <a:endParaRPr lang="zh-CN" altLang="en-US" sz="1600"/>
            </a:p>
          </p:txBody>
        </p:sp>
        <p:sp>
          <p:nvSpPr>
            <p:cNvPr id="10" name="Text Box 8"/>
            <p:cNvSpPr txBox="1">
              <a:spLocks noChangeArrowheads="1"/>
            </p:cNvSpPr>
            <p:nvPr/>
          </p:nvSpPr>
          <p:spPr bwMode="auto">
            <a:xfrm>
              <a:off x="3275856" y="3356992"/>
              <a:ext cx="2088009" cy="329798"/>
            </a:xfrm>
            <a:prstGeom prst="rect">
              <a:avLst/>
            </a:prstGeom>
            <a:noFill/>
            <a:ln w="9525">
              <a:noFill/>
              <a:miter lim="800000"/>
              <a:headEnd/>
              <a:tailEnd/>
            </a:ln>
          </p:spPr>
          <p:txBody>
            <a:bodyPr wrap="square">
              <a:spAutoFit/>
            </a:bodyPr>
            <a:lstStyle/>
            <a:p>
              <a:r>
                <a:rPr lang="zh-CN" altLang="en-US" sz="1600"/>
                <a:t>dump出rdb</a:t>
              </a:r>
            </a:p>
          </p:txBody>
        </p:sp>
        <p:sp>
          <p:nvSpPr>
            <p:cNvPr id="11" name="箭头 294"/>
            <p:cNvSpPr>
              <a:spLocks noChangeShapeType="1"/>
            </p:cNvSpPr>
            <p:nvPr/>
          </p:nvSpPr>
          <p:spPr bwMode="auto">
            <a:xfrm>
              <a:off x="2843808" y="4581128"/>
              <a:ext cx="2519497" cy="1958"/>
            </a:xfrm>
            <a:prstGeom prst="line">
              <a:avLst/>
            </a:prstGeom>
            <a:noFill/>
            <a:ln w="9525" cap="flat" cmpd="sng">
              <a:solidFill>
                <a:schemeClr val="tx1"/>
              </a:solidFill>
              <a:round/>
              <a:headEnd/>
              <a:tailEnd type="triangle" w="med" len="med"/>
            </a:ln>
            <a:effectLst/>
          </p:spPr>
          <p:txBody>
            <a:bodyPr/>
            <a:lstStyle/>
            <a:p>
              <a:endParaRPr lang="zh-CN" altLang="en-US" sz="1600"/>
            </a:p>
          </p:txBody>
        </p:sp>
        <p:sp>
          <p:nvSpPr>
            <p:cNvPr id="12" name="AutoShape 10"/>
            <p:cNvSpPr>
              <a:spLocks/>
            </p:cNvSpPr>
            <p:nvPr/>
          </p:nvSpPr>
          <p:spPr bwMode="auto">
            <a:xfrm>
              <a:off x="2842692" y="3716536"/>
              <a:ext cx="144470" cy="710445"/>
            </a:xfrm>
            <a:prstGeom prst="rightBrace">
              <a:avLst>
                <a:gd name="adj1" fmla="val 0"/>
                <a:gd name="adj2" fmla="val 50000"/>
              </a:avLst>
            </a:prstGeom>
            <a:solidFill>
              <a:schemeClr val="accent1"/>
            </a:solidFill>
            <a:ln w="9525" cmpd="sng">
              <a:solidFill>
                <a:schemeClr val="tx1"/>
              </a:solidFill>
              <a:round/>
              <a:headEnd/>
              <a:tailEnd/>
            </a:ln>
            <a:effectLst/>
          </p:spPr>
          <p:txBody>
            <a:bodyPr anchor="ctr"/>
            <a:lstStyle/>
            <a:p>
              <a:endParaRPr lang="zh-CN" altLang="en-US" sz="1600"/>
            </a:p>
          </p:txBody>
        </p:sp>
        <p:sp>
          <p:nvSpPr>
            <p:cNvPr id="13" name="Text Box 11"/>
            <p:cNvSpPr txBox="1">
              <a:spLocks noChangeArrowheads="1"/>
            </p:cNvSpPr>
            <p:nvPr/>
          </p:nvSpPr>
          <p:spPr bwMode="auto">
            <a:xfrm>
              <a:off x="3347864" y="4221088"/>
              <a:ext cx="1584409" cy="329798"/>
            </a:xfrm>
            <a:prstGeom prst="rect">
              <a:avLst/>
            </a:prstGeom>
            <a:noFill/>
            <a:ln w="9525">
              <a:noFill/>
              <a:miter lim="800000"/>
              <a:headEnd/>
              <a:tailEnd/>
            </a:ln>
          </p:spPr>
          <p:txBody>
            <a:bodyPr wrap="square">
              <a:spAutoFit/>
            </a:bodyPr>
            <a:lstStyle/>
            <a:p>
              <a:r>
                <a:rPr lang="zh-CN" altLang="en-US" sz="1600"/>
                <a:t>缓冲的aof</a:t>
              </a:r>
            </a:p>
          </p:txBody>
        </p:sp>
        <p:sp>
          <p:nvSpPr>
            <p:cNvPr id="14" name="箭头 302"/>
            <p:cNvSpPr>
              <a:spLocks noChangeShapeType="1"/>
            </p:cNvSpPr>
            <p:nvPr/>
          </p:nvSpPr>
          <p:spPr bwMode="auto">
            <a:xfrm>
              <a:off x="2555354" y="5300861"/>
              <a:ext cx="3313290" cy="0"/>
            </a:xfrm>
            <a:prstGeom prst="line">
              <a:avLst/>
            </a:prstGeom>
            <a:noFill/>
            <a:ln w="9525" cmpd="sng">
              <a:solidFill>
                <a:schemeClr val="tx1"/>
              </a:solidFill>
              <a:round/>
              <a:headEnd/>
              <a:tailEnd type="triangle" w="med" len="med"/>
            </a:ln>
            <a:effectLst/>
          </p:spPr>
          <p:txBody>
            <a:bodyPr/>
            <a:lstStyle/>
            <a:p>
              <a:endParaRPr lang="zh-CN" altLang="en-US" sz="1600"/>
            </a:p>
          </p:txBody>
        </p:sp>
        <p:sp>
          <p:nvSpPr>
            <p:cNvPr id="15" name="Text Box 13"/>
            <p:cNvSpPr txBox="1">
              <a:spLocks noChangeArrowheads="1"/>
            </p:cNvSpPr>
            <p:nvPr/>
          </p:nvSpPr>
          <p:spPr bwMode="auto">
            <a:xfrm>
              <a:off x="2771800" y="4941168"/>
              <a:ext cx="3024435" cy="329798"/>
            </a:xfrm>
            <a:prstGeom prst="rect">
              <a:avLst/>
            </a:prstGeom>
            <a:noFill/>
            <a:ln w="9525">
              <a:noFill/>
              <a:miter lim="800000"/>
              <a:headEnd/>
              <a:tailEnd/>
            </a:ln>
          </p:spPr>
          <p:txBody>
            <a:bodyPr wrap="square">
              <a:spAutoFit/>
            </a:bodyPr>
            <a:lstStyle/>
            <a:p>
              <a:r>
                <a:rPr lang="zh-CN" altLang="zh-CN" sz="1600"/>
                <a:t>replicationFeedSlaves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heckerboard(across)">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checkerboard(across)">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checkerboard(across)">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checkerboard(across)">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268760"/>
            <a:ext cx="8229600" cy="5116024"/>
          </a:xfrm>
        </p:spPr>
        <p:txBody>
          <a:bodyPr>
            <a:normAutofit lnSpcReduction="10000"/>
          </a:bodyPr>
          <a:lstStyle/>
          <a:p>
            <a:r>
              <a:rPr lang="en-US" altLang="zh-CN"/>
              <a:t>Redis</a:t>
            </a:r>
            <a:r>
              <a:rPr lang="zh-CN" altLang="en-US"/>
              <a:t>集群</a:t>
            </a:r>
            <a:endParaRPr lang="en-US" altLang="zh-CN"/>
          </a:p>
          <a:p>
            <a:pPr lvl="1"/>
            <a:r>
              <a:rPr lang="zh-CN" altLang="en-US"/>
              <a:t>集群的作用</a:t>
            </a:r>
            <a:endParaRPr lang="en-US" altLang="zh-CN"/>
          </a:p>
          <a:p>
            <a:pPr lvl="1"/>
            <a:r>
              <a:rPr lang="zh-CN" altLang="en-US"/>
              <a:t>集群两种结构</a:t>
            </a:r>
            <a:endParaRPr lang="en-US" altLang="zh-CN"/>
          </a:p>
          <a:p>
            <a:pPr lvl="1"/>
            <a:r>
              <a:rPr lang="en-US" altLang="zh-CN"/>
              <a:t>	</a:t>
            </a:r>
            <a:r>
              <a:rPr lang="zh-CN" altLang="en-US"/>
              <a:t>星型特点</a:t>
            </a:r>
            <a:endParaRPr lang="en-US" altLang="zh-CN"/>
          </a:p>
          <a:p>
            <a:pPr lvl="1"/>
            <a:r>
              <a:rPr lang="en-US" altLang="zh-CN"/>
              <a:t>    </a:t>
            </a:r>
            <a:r>
              <a:rPr lang="zh-CN" altLang="en-US"/>
              <a:t>线型特点</a:t>
            </a:r>
            <a:endParaRPr lang="en-US" altLang="zh-CN"/>
          </a:p>
          <a:p>
            <a:r>
              <a:rPr lang="en-US" altLang="zh-CN"/>
              <a:t>Redis</a:t>
            </a:r>
            <a:r>
              <a:rPr lang="zh-CN" altLang="en-US"/>
              <a:t>主从复制</a:t>
            </a:r>
            <a:endParaRPr lang="en-US" altLang="zh-CN"/>
          </a:p>
          <a:p>
            <a:pPr lvl="1"/>
            <a:r>
              <a:rPr lang="en-US" altLang="zh-CN"/>
              <a:t>	</a:t>
            </a:r>
            <a:r>
              <a:rPr lang="zh-CN" altLang="en-US"/>
              <a:t>什么是</a:t>
            </a:r>
            <a:r>
              <a:rPr lang="en-US" altLang="zh-CN"/>
              <a:t>Redis</a:t>
            </a:r>
            <a:r>
              <a:rPr lang="zh-CN" altLang="en-US"/>
              <a:t>主从复制</a:t>
            </a:r>
            <a:endParaRPr lang="en-US" altLang="zh-CN"/>
          </a:p>
          <a:p>
            <a:pPr lvl="1"/>
            <a:r>
              <a:rPr lang="en-US" altLang="zh-CN"/>
              <a:t>     Redis</a:t>
            </a:r>
            <a:r>
              <a:rPr lang="zh-CN" altLang="en-US"/>
              <a:t>主从复制的过程</a:t>
            </a:r>
            <a:endParaRPr lang="en-US" altLang="zh-CN"/>
          </a:p>
          <a:p>
            <a:pPr lvl="2"/>
            <a:r>
              <a:rPr lang="en-US" altLang="zh-CN"/>
              <a:t>	</a:t>
            </a:r>
            <a:r>
              <a:rPr lang="zh-CN" altLang="en-US"/>
              <a:t>全量同步</a:t>
            </a:r>
            <a:endParaRPr lang="en-US" altLang="zh-CN"/>
          </a:p>
          <a:p>
            <a:pPr lvl="2"/>
            <a:r>
              <a:rPr lang="en-US" altLang="zh-CN"/>
              <a:t>	</a:t>
            </a:r>
            <a:r>
              <a:rPr lang="zh-CN" altLang="en-US"/>
              <a:t>增量同步</a:t>
            </a:r>
            <a:endParaRPr lang="en-US" altLang="zh-CN"/>
          </a:p>
          <a:p>
            <a:pPr lvl="1"/>
            <a:r>
              <a:rPr lang="en-US" altLang="zh-CN"/>
              <a:t>	</a:t>
            </a:r>
            <a:r>
              <a:rPr lang="zh-CN" altLang="en-US"/>
              <a:t>主从复制策略</a:t>
            </a:r>
            <a:endParaRPr lang="en-US" altLang="zh-CN"/>
          </a:p>
          <a:p>
            <a:pPr lvl="1"/>
            <a:endParaRPr lang="en-US" altLang="zh-CN"/>
          </a:p>
          <a:p>
            <a:pPr lvl="1"/>
            <a:endParaRPr lang="en-US" altLang="zh-CN"/>
          </a:p>
          <a:p>
            <a:pPr lvl="1"/>
            <a:endParaRPr lang="en-US" altLang="zh-CN"/>
          </a:p>
          <a:p>
            <a:pPr lvl="1"/>
            <a:endParaRPr lang="en-US" altLang="zh-CN"/>
          </a:p>
          <a:p>
            <a:pPr lvl="1"/>
            <a:endParaRPr lang="zh-CN" altLang="en-US"/>
          </a:p>
        </p:txBody>
      </p:sp>
      <p:sp>
        <p:nvSpPr>
          <p:cNvPr id="3" name="标题 2"/>
          <p:cNvSpPr>
            <a:spLocks noGrp="1"/>
          </p:cNvSpPr>
          <p:nvPr>
            <p:ph type="title"/>
          </p:nvPr>
        </p:nvSpPr>
        <p:spPr/>
        <p:txBody>
          <a:bodyPr/>
          <a:lstStyle/>
          <a:p>
            <a:r>
              <a:rPr lang="zh-CN" altLang="en-US"/>
              <a:t>总结</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340768"/>
            <a:ext cx="8229600" cy="4900000"/>
          </a:xfrm>
        </p:spPr>
        <p:txBody>
          <a:bodyPr>
            <a:normAutofit fontScale="92500" lnSpcReduction="20000"/>
          </a:bodyPr>
          <a:lstStyle/>
          <a:p>
            <a:r>
              <a:rPr lang="en-US" altLang="zh-CN"/>
              <a:t>Redis</a:t>
            </a:r>
            <a:r>
              <a:rPr lang="zh-CN" altLang="en-US"/>
              <a:t>主从复制构造</a:t>
            </a:r>
            <a:r>
              <a:rPr lang="en-US" altLang="zh-CN"/>
              <a:t>Redis</a:t>
            </a:r>
            <a:r>
              <a:rPr lang="zh-CN" altLang="en-US"/>
              <a:t>集群</a:t>
            </a:r>
            <a:endParaRPr lang="en-US" altLang="zh-CN"/>
          </a:p>
          <a:p>
            <a:pPr lvl="1"/>
            <a:r>
              <a:rPr lang="zh-CN" altLang="en-US"/>
              <a:t>配置方式</a:t>
            </a:r>
            <a:endParaRPr lang="en-US" altLang="zh-CN"/>
          </a:p>
          <a:p>
            <a:pPr lvl="2"/>
            <a:r>
              <a:rPr lang="en-US" altLang="zh-CN"/>
              <a:t>Slaveof</a:t>
            </a:r>
          </a:p>
          <a:p>
            <a:pPr lvl="2"/>
            <a:r>
              <a:rPr lang="en-US" altLang="zh-CN"/>
              <a:t>slave-read-only</a:t>
            </a:r>
          </a:p>
          <a:p>
            <a:pPr lvl="2"/>
            <a:r>
              <a:rPr lang="en-US" altLang="zh-CN"/>
              <a:t>requirepass</a:t>
            </a:r>
          </a:p>
          <a:p>
            <a:pPr lvl="2"/>
            <a:r>
              <a:rPr lang="en-US" altLang="zh-CN"/>
              <a:t>masterauth</a:t>
            </a:r>
          </a:p>
          <a:p>
            <a:pPr lvl="2"/>
            <a:r>
              <a:rPr lang="en-US" altLang="zh-CN"/>
              <a:t>slave-serve-stale-data</a:t>
            </a:r>
          </a:p>
          <a:p>
            <a:pPr lvl="2"/>
            <a:r>
              <a:rPr lang="en-US" altLang="zh-CN"/>
              <a:t>repl-diskless-sync</a:t>
            </a:r>
          </a:p>
          <a:p>
            <a:pPr lvl="2"/>
            <a:r>
              <a:rPr lang="zh-CN" altLang="en-US"/>
              <a:t>通过配置项构造</a:t>
            </a:r>
            <a:r>
              <a:rPr lang="en-US" altLang="zh-CN"/>
              <a:t>Redis</a:t>
            </a:r>
            <a:r>
              <a:rPr lang="zh-CN" altLang="en-US"/>
              <a:t>集群</a:t>
            </a:r>
            <a:endParaRPr lang="en-US" altLang="zh-CN"/>
          </a:p>
          <a:p>
            <a:pPr lvl="1"/>
            <a:r>
              <a:rPr lang="zh-CN" altLang="en-US"/>
              <a:t>命令方式：</a:t>
            </a:r>
            <a:endParaRPr lang="en-US" altLang="zh-CN"/>
          </a:p>
          <a:p>
            <a:pPr lvl="2"/>
            <a:r>
              <a:rPr lang="en-US" altLang="zh-CN"/>
              <a:t>AUTH</a:t>
            </a:r>
          </a:p>
          <a:p>
            <a:pPr lvl="2"/>
            <a:r>
              <a:rPr lang="en-US" altLang="zh-CN"/>
              <a:t>SLAVEOF /SLAVEOF no one</a:t>
            </a:r>
          </a:p>
          <a:p>
            <a:r>
              <a:rPr lang="en-US" altLang="zh-CN"/>
              <a:t>Redis</a:t>
            </a:r>
            <a:r>
              <a:rPr lang="zh-CN" altLang="en-US"/>
              <a:t>主从复制的缺陷</a:t>
            </a:r>
            <a:endParaRPr lang="en-US" altLang="zh-CN"/>
          </a:p>
          <a:p>
            <a:pPr lvl="2"/>
            <a:endParaRPr lang="en-US" altLang="zh-CN"/>
          </a:p>
          <a:p>
            <a:pPr lvl="2"/>
            <a:endParaRPr lang="en-US" altLang="zh-CN"/>
          </a:p>
          <a:p>
            <a:pPr lvl="1"/>
            <a:endParaRPr lang="zh-CN" altLang="en-US"/>
          </a:p>
        </p:txBody>
      </p:sp>
      <p:sp>
        <p:nvSpPr>
          <p:cNvPr id="3" name="标题 2"/>
          <p:cNvSpPr>
            <a:spLocks noGrp="1"/>
          </p:cNvSpPr>
          <p:nvPr>
            <p:ph type="title"/>
          </p:nvPr>
        </p:nvSpPr>
        <p:spPr/>
        <p:txBody>
          <a:bodyPr/>
          <a:lstStyle/>
          <a:p>
            <a:r>
              <a:rPr lang="zh-CN" altLang="en-US"/>
              <a:t>总结</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507288" cy="4525963"/>
          </a:xfrm>
        </p:spPr>
        <p:txBody>
          <a:bodyPr>
            <a:normAutofit/>
          </a:bodyPr>
          <a:lstStyle/>
          <a:p>
            <a:r>
              <a:rPr lang="en-US" altLang="zh-CN"/>
              <a:t>Redis</a:t>
            </a:r>
            <a:r>
              <a:rPr lang="zh-CN" altLang="en-US"/>
              <a:t>集群（</a:t>
            </a:r>
            <a:r>
              <a:rPr lang="en-US" altLang="zh-CN"/>
              <a:t>Master-Slave</a:t>
            </a:r>
            <a:r>
              <a:rPr lang="zh-CN" altLang="en-US"/>
              <a:t>集群）的作用</a:t>
            </a:r>
            <a:endParaRPr lang="en-US" altLang="zh-CN"/>
          </a:p>
          <a:p>
            <a:pPr lvl="1"/>
            <a:r>
              <a:rPr lang="zh-CN" altLang="en-US"/>
              <a:t>1、 主从备份，防止主机宕机造成数据丢失</a:t>
            </a:r>
            <a:endParaRPr lang="en-US" altLang="zh-CN"/>
          </a:p>
          <a:p>
            <a:pPr lvl="2"/>
            <a:r>
              <a:rPr lang="zh-CN" altLang="en-US"/>
              <a:t>主机宕机，轻松切换从服务器继续工作</a:t>
            </a:r>
            <a:endParaRPr lang="en-US" altLang="zh-CN"/>
          </a:p>
          <a:p>
            <a:pPr lvl="2"/>
            <a:endParaRPr lang="zh-CN" altLang="en-US"/>
          </a:p>
          <a:p>
            <a:pPr lvl="1"/>
            <a:r>
              <a:rPr lang="zh-CN" altLang="en-US"/>
              <a:t>2、读写分离，分担master的压力</a:t>
            </a:r>
            <a:endParaRPr lang="en-US" altLang="zh-CN"/>
          </a:p>
          <a:p>
            <a:pPr lvl="2"/>
            <a:r>
              <a:rPr lang="zh-CN" altLang="en-US"/>
              <a:t>减轻负担</a:t>
            </a:r>
            <a:endParaRPr lang="en-US" altLang="zh-CN"/>
          </a:p>
          <a:p>
            <a:pPr lvl="2"/>
            <a:endParaRPr lang="zh-CN" altLang="en-US"/>
          </a:p>
          <a:p>
            <a:pPr lvl="1"/>
            <a:r>
              <a:rPr lang="zh-CN" altLang="en-US"/>
              <a:t>3、 任务分离，如从服务器分担备份工作与计算工作</a:t>
            </a:r>
          </a:p>
          <a:p>
            <a:pPr lvl="2"/>
            <a:r>
              <a:rPr lang="zh-CN" altLang="en-US"/>
              <a:t>有些任务计算比较耗资源，比如大量浮点运算等可以交给更合适的高配置从服务器</a:t>
            </a:r>
          </a:p>
          <a:p>
            <a:endParaRPr lang="zh-CN" altLang="en-US"/>
          </a:p>
        </p:txBody>
      </p:sp>
      <p:sp>
        <p:nvSpPr>
          <p:cNvPr id="3" name="标题 2"/>
          <p:cNvSpPr>
            <a:spLocks noGrp="1"/>
          </p:cNvSpPr>
          <p:nvPr>
            <p:ph type="title"/>
          </p:nvPr>
        </p:nvSpPr>
        <p:spPr>
          <a:xfrm>
            <a:off x="457200" y="274638"/>
            <a:ext cx="6203032" cy="1143000"/>
          </a:xfrm>
        </p:spPr>
        <p:txBody>
          <a:bodyPr/>
          <a:lstStyle/>
          <a:p>
            <a:r>
              <a:rPr lang="en-US" altLang="zh-CN"/>
              <a:t>3.6.1 Redis</a:t>
            </a:r>
            <a:r>
              <a:rPr lang="zh-CN" altLang="en-US"/>
              <a:t>集群简介及配置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heckerboard(across)">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heckerboard(across)">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checkerboard(across)">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checkerboard(across)">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checkerboard(across)">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checkerboard(across)">
                                      <p:cBhvr>
                                        <p:cTn id="3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755984"/>
          </a:xfrm>
        </p:spPr>
        <p:txBody>
          <a:bodyPr>
            <a:normAutofit/>
          </a:bodyPr>
          <a:lstStyle/>
          <a:p>
            <a:r>
              <a:rPr lang="en-US" altLang="zh-CN"/>
              <a:t>Redis</a:t>
            </a:r>
            <a:r>
              <a:rPr lang="zh-CN" altLang="en-US"/>
              <a:t>集群</a:t>
            </a:r>
            <a:endParaRPr lang="en-US" altLang="zh-CN"/>
          </a:p>
          <a:p>
            <a:pPr lvl="1">
              <a:buFont typeface="Wingdings" pitchFamily="2" charset="2"/>
              <a:buChar char="Ø"/>
            </a:pPr>
            <a:r>
              <a:rPr lang="zh-CN" altLang="en-US"/>
              <a:t>一个</a:t>
            </a:r>
            <a:r>
              <a:rPr lang="en-US" altLang="zh-CN"/>
              <a:t>master</a:t>
            </a:r>
            <a:r>
              <a:rPr lang="zh-CN" altLang="en-US"/>
              <a:t>可以有多个</a:t>
            </a:r>
            <a:r>
              <a:rPr lang="en-US" altLang="zh-CN"/>
              <a:t>slave</a:t>
            </a:r>
          </a:p>
          <a:p>
            <a:pPr lvl="1">
              <a:buFont typeface="Wingdings" pitchFamily="2" charset="2"/>
              <a:buChar char="Ø"/>
            </a:pPr>
            <a:endParaRPr lang="en-US" altLang="zh-CN"/>
          </a:p>
          <a:p>
            <a:pPr lvl="1">
              <a:buFont typeface="Wingdings" pitchFamily="2" charset="2"/>
              <a:buChar char="Ø"/>
            </a:pPr>
            <a:r>
              <a:rPr lang="zh-CN" altLang="en-US"/>
              <a:t>一个</a:t>
            </a:r>
            <a:r>
              <a:rPr lang="en-US" altLang="zh-CN"/>
              <a:t>slave</a:t>
            </a:r>
            <a:r>
              <a:rPr lang="zh-CN" altLang="en-US"/>
              <a:t>只能有一个</a:t>
            </a:r>
            <a:r>
              <a:rPr lang="en-US" altLang="zh-CN"/>
              <a:t>master</a:t>
            </a:r>
          </a:p>
          <a:p>
            <a:pPr lvl="1">
              <a:buFont typeface="Wingdings" pitchFamily="2" charset="2"/>
              <a:buChar char="Ø"/>
            </a:pPr>
            <a:endParaRPr lang="en-US" altLang="zh-CN"/>
          </a:p>
          <a:p>
            <a:pPr lvl="1">
              <a:buFont typeface="Wingdings" pitchFamily="2" charset="2"/>
              <a:buChar char="Ø"/>
            </a:pPr>
            <a:r>
              <a:rPr lang="zh-CN" altLang="en-US"/>
              <a:t>主服务器可以有从服务器，从服务器也可以有自己的从服务器，多个服务器之间可以构成一个网状结构，它们之间具有传递关系</a:t>
            </a:r>
            <a:endParaRPr lang="en-US" altLang="zh-CN"/>
          </a:p>
          <a:p>
            <a:pPr lvl="1">
              <a:buFont typeface="Wingdings" pitchFamily="2" charset="2"/>
              <a:buChar char="Ø"/>
            </a:pPr>
            <a:endParaRPr lang="en-US" altLang="zh-CN"/>
          </a:p>
          <a:p>
            <a:pPr lvl="1"/>
            <a:endParaRPr lang="zh-CN" altLang="en-US"/>
          </a:p>
        </p:txBody>
      </p:sp>
      <p:sp>
        <p:nvSpPr>
          <p:cNvPr id="3" name="标题 2"/>
          <p:cNvSpPr>
            <a:spLocks noGrp="1"/>
          </p:cNvSpPr>
          <p:nvPr>
            <p:ph type="title"/>
          </p:nvPr>
        </p:nvSpPr>
        <p:spPr>
          <a:xfrm>
            <a:off x="457200" y="274638"/>
            <a:ext cx="6203032" cy="1143000"/>
          </a:xfrm>
        </p:spPr>
        <p:txBody>
          <a:bodyPr/>
          <a:lstStyle/>
          <a:p>
            <a:r>
              <a:rPr lang="en-US" altLang="zh-CN"/>
              <a:t>3.6.1 Redis</a:t>
            </a:r>
            <a:r>
              <a:rPr lang="zh-CN" altLang="en-US"/>
              <a:t>集群简介及配置</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412776"/>
            <a:ext cx="8229600" cy="4968552"/>
          </a:xfrm>
        </p:spPr>
        <p:txBody>
          <a:bodyPr>
            <a:normAutofit/>
          </a:bodyPr>
          <a:lstStyle/>
          <a:p>
            <a:r>
              <a:rPr lang="en-US" altLang="zh-CN"/>
              <a:t>Redis</a:t>
            </a:r>
            <a:r>
              <a:rPr lang="zh-CN" altLang="en-US"/>
              <a:t>集群结构</a:t>
            </a:r>
            <a:endParaRPr lang="en-US" altLang="zh-CN"/>
          </a:p>
          <a:p>
            <a:pPr lvl="1"/>
            <a:r>
              <a:rPr lang="zh-CN" altLang="en-US"/>
              <a:t>第一种：星型结构</a:t>
            </a:r>
            <a:endParaRPr lang="en-US" altLang="zh-CN"/>
          </a:p>
          <a:p>
            <a:pPr lvl="1"/>
            <a:endParaRPr lang="en-US" altLang="zh-CN"/>
          </a:p>
          <a:p>
            <a:pPr lvl="1"/>
            <a:endParaRPr lang="en-US" altLang="zh-CN"/>
          </a:p>
          <a:p>
            <a:pPr lvl="1"/>
            <a:endParaRPr lang="en-US" altLang="zh-CN"/>
          </a:p>
          <a:p>
            <a:pPr lvl="1"/>
            <a:endParaRPr lang="en-US" altLang="zh-CN"/>
          </a:p>
          <a:p>
            <a:pPr lvl="1"/>
            <a:endParaRPr lang="en-US" altLang="zh-CN"/>
          </a:p>
          <a:p>
            <a:pPr lvl="1"/>
            <a:r>
              <a:rPr lang="zh-CN" altLang="en-US"/>
              <a:t>这是常见的一主多从的形式</a:t>
            </a:r>
            <a:endParaRPr lang="en-US" altLang="zh-CN"/>
          </a:p>
          <a:p>
            <a:pPr lvl="1"/>
            <a:r>
              <a:rPr lang="zh-CN" altLang="en-US"/>
              <a:t>假定</a:t>
            </a:r>
            <a:r>
              <a:rPr lang="en-US" altLang="zh-CN"/>
              <a:t>master</a:t>
            </a:r>
            <a:r>
              <a:rPr lang="zh-CN" altLang="en-US"/>
              <a:t>宕机，</a:t>
            </a:r>
            <a:r>
              <a:rPr lang="en-US" altLang="zh-CN"/>
              <a:t>slave1</a:t>
            </a:r>
            <a:r>
              <a:rPr lang="zh-CN" altLang="en-US"/>
              <a:t>变为</a:t>
            </a:r>
            <a:r>
              <a:rPr lang="en-US" altLang="zh-CN"/>
              <a:t>master</a:t>
            </a:r>
            <a:r>
              <a:rPr lang="zh-CN" altLang="en-US"/>
              <a:t>，</a:t>
            </a:r>
            <a:r>
              <a:rPr lang="en-US" altLang="zh-CN"/>
              <a:t>slave2</a:t>
            </a:r>
            <a:r>
              <a:rPr lang="zh-CN" altLang="en-US"/>
              <a:t>的</a:t>
            </a:r>
            <a:r>
              <a:rPr lang="en-US" altLang="zh-CN"/>
              <a:t>master</a:t>
            </a:r>
            <a:r>
              <a:rPr lang="zh-CN" altLang="en-US"/>
              <a:t>变为</a:t>
            </a:r>
            <a:r>
              <a:rPr lang="en-US" altLang="zh-CN"/>
              <a:t>salve1</a:t>
            </a:r>
          </a:p>
          <a:p>
            <a:pPr lvl="1"/>
            <a:r>
              <a:rPr lang="zh-CN" altLang="en-US"/>
              <a:t>中心化较为严重，如果有多个</a:t>
            </a:r>
            <a:r>
              <a:rPr lang="en-US" altLang="zh-CN"/>
              <a:t>slave</a:t>
            </a:r>
            <a:r>
              <a:rPr lang="zh-CN" altLang="en-US"/>
              <a:t>，那主机宕机后，修改的</a:t>
            </a:r>
            <a:r>
              <a:rPr lang="en-US" altLang="zh-CN"/>
              <a:t>salve</a:t>
            </a:r>
            <a:r>
              <a:rPr lang="zh-CN" altLang="en-US"/>
              <a:t>数量也多</a:t>
            </a:r>
            <a:endParaRPr lang="en-US" altLang="zh-CN"/>
          </a:p>
          <a:p>
            <a:pPr lvl="1"/>
            <a:endParaRPr lang="en-US" altLang="zh-CN"/>
          </a:p>
          <a:p>
            <a:pPr lvl="1"/>
            <a:endParaRPr lang="en-US" altLang="zh-CN"/>
          </a:p>
          <a:p>
            <a:pPr lvl="1"/>
            <a:endParaRPr lang="zh-CN" altLang="en-US"/>
          </a:p>
        </p:txBody>
      </p:sp>
      <p:sp>
        <p:nvSpPr>
          <p:cNvPr id="3" name="标题 2"/>
          <p:cNvSpPr>
            <a:spLocks noGrp="1"/>
          </p:cNvSpPr>
          <p:nvPr>
            <p:ph type="title"/>
          </p:nvPr>
        </p:nvSpPr>
        <p:spPr>
          <a:xfrm>
            <a:off x="457200" y="274638"/>
            <a:ext cx="6635080" cy="1143000"/>
          </a:xfrm>
        </p:spPr>
        <p:txBody>
          <a:bodyPr/>
          <a:lstStyle/>
          <a:p>
            <a:r>
              <a:rPr lang="en-US" altLang="zh-CN"/>
              <a:t>3.6.1 Redis</a:t>
            </a:r>
            <a:r>
              <a:rPr lang="zh-CN" altLang="en-US"/>
              <a:t>集群简介及配置</a:t>
            </a:r>
          </a:p>
        </p:txBody>
      </p:sp>
      <p:grpSp>
        <p:nvGrpSpPr>
          <p:cNvPr id="9" name="组合 8"/>
          <p:cNvGrpSpPr/>
          <p:nvPr/>
        </p:nvGrpSpPr>
        <p:grpSpPr>
          <a:xfrm>
            <a:off x="2412181" y="2636912"/>
            <a:ext cx="2447925" cy="2089150"/>
            <a:chOff x="2412181" y="2636912"/>
            <a:chExt cx="2447925" cy="2089150"/>
          </a:xfrm>
        </p:grpSpPr>
        <p:sp>
          <p:nvSpPr>
            <p:cNvPr id="4" name="AutoShape 3"/>
            <p:cNvSpPr>
              <a:spLocks noChangeArrowheads="1"/>
            </p:cNvSpPr>
            <p:nvPr/>
          </p:nvSpPr>
          <p:spPr bwMode="auto">
            <a:xfrm>
              <a:off x="2412181" y="3211587"/>
              <a:ext cx="792163" cy="936625"/>
            </a:xfrm>
            <a:prstGeom prst="roundRect">
              <a:avLst>
                <a:gd name="adj" fmla="val 16667"/>
              </a:avLst>
            </a:prstGeom>
            <a:noFill/>
            <a:ln w="25400" cmpd="sng">
              <a:solidFill>
                <a:srgbClr val="C00000"/>
              </a:solidFill>
              <a:round/>
              <a:headEnd/>
              <a:tailEnd/>
            </a:ln>
            <a:effectLst/>
          </p:spPr>
          <p:txBody>
            <a:bodyPr wrap="none" anchor="ctr"/>
            <a:lstStyle/>
            <a:p>
              <a:pPr algn="ctr"/>
              <a:r>
                <a:rPr lang="zh-CN" altLang="en-US">
                  <a:latin typeface="Times New Roman" pitchFamily="18" charset="0"/>
                  <a:ea typeface="华文中宋" pitchFamily="2" charset="-122"/>
                  <a:cs typeface="Times New Roman" pitchFamily="18" charset="0"/>
                </a:rPr>
                <a:t>master</a:t>
              </a:r>
            </a:p>
          </p:txBody>
        </p:sp>
        <p:sp>
          <p:nvSpPr>
            <p:cNvPr id="5" name="AutoShape 4"/>
            <p:cNvSpPr>
              <a:spLocks noChangeArrowheads="1"/>
            </p:cNvSpPr>
            <p:nvPr/>
          </p:nvSpPr>
          <p:spPr bwMode="auto">
            <a:xfrm>
              <a:off x="4067944" y="2636912"/>
              <a:ext cx="792162" cy="935038"/>
            </a:xfrm>
            <a:prstGeom prst="roundRect">
              <a:avLst>
                <a:gd name="adj" fmla="val 16667"/>
              </a:avLst>
            </a:prstGeom>
            <a:noFill/>
            <a:ln w="25400" cap="flat" cmpd="sng">
              <a:solidFill>
                <a:srgbClr val="C00000"/>
              </a:solidFill>
              <a:round/>
              <a:headEnd/>
              <a:tailEnd/>
            </a:ln>
            <a:effectLst/>
          </p:spPr>
          <p:txBody>
            <a:bodyPr wrap="none" anchor="ctr"/>
            <a:lstStyle/>
            <a:p>
              <a:pPr algn="ctr"/>
              <a:r>
                <a:rPr lang="zh-CN" altLang="en-US">
                  <a:latin typeface="Times New Roman" pitchFamily="18" charset="0"/>
                  <a:ea typeface="华文中宋" pitchFamily="2" charset="-122"/>
                  <a:cs typeface="Times New Roman" pitchFamily="18" charset="0"/>
                </a:rPr>
                <a:t>slave1</a:t>
              </a:r>
            </a:p>
          </p:txBody>
        </p:sp>
        <p:sp>
          <p:nvSpPr>
            <p:cNvPr id="6" name="AutoShape 5"/>
            <p:cNvSpPr>
              <a:spLocks noChangeArrowheads="1"/>
            </p:cNvSpPr>
            <p:nvPr/>
          </p:nvSpPr>
          <p:spPr bwMode="auto">
            <a:xfrm>
              <a:off x="4069531" y="3789437"/>
              <a:ext cx="790575" cy="936625"/>
            </a:xfrm>
            <a:prstGeom prst="roundRect">
              <a:avLst>
                <a:gd name="adj" fmla="val 16667"/>
              </a:avLst>
            </a:prstGeom>
            <a:noFill/>
            <a:ln w="25400" cap="flat" cmpd="sng">
              <a:solidFill>
                <a:srgbClr val="C00000"/>
              </a:solidFill>
              <a:round/>
              <a:headEnd/>
              <a:tailEnd/>
            </a:ln>
            <a:effectLst/>
          </p:spPr>
          <p:txBody>
            <a:bodyPr wrap="none" anchor="ctr"/>
            <a:lstStyle/>
            <a:p>
              <a:pPr algn="ctr"/>
              <a:r>
                <a:rPr lang="zh-CN" altLang="en-US">
                  <a:latin typeface="Times New Roman" pitchFamily="18" charset="0"/>
                  <a:ea typeface="华文中宋" pitchFamily="2" charset="-122"/>
                  <a:cs typeface="Times New Roman" pitchFamily="18" charset="0"/>
                </a:rPr>
                <a:t>slave2</a:t>
              </a:r>
            </a:p>
          </p:txBody>
        </p:sp>
        <p:sp>
          <p:nvSpPr>
            <p:cNvPr id="7" name="箭头 280"/>
            <p:cNvSpPr>
              <a:spLocks noChangeShapeType="1"/>
            </p:cNvSpPr>
            <p:nvPr/>
          </p:nvSpPr>
          <p:spPr bwMode="auto">
            <a:xfrm flipH="1">
              <a:off x="3203848" y="3068960"/>
              <a:ext cx="792088" cy="432047"/>
            </a:xfrm>
            <a:prstGeom prst="line">
              <a:avLst/>
            </a:prstGeom>
            <a:noFill/>
            <a:ln w="25400" cmpd="sng">
              <a:solidFill>
                <a:schemeClr val="tx1"/>
              </a:solidFill>
              <a:round/>
              <a:headEnd/>
              <a:tailEnd type="triangle" w="med" len="med"/>
            </a:ln>
            <a:effectLst/>
          </p:spPr>
          <p:txBody>
            <a:bodyPr/>
            <a:lstStyle/>
            <a:p>
              <a:endParaRPr lang="zh-CN" altLang="en-US">
                <a:latin typeface="Times New Roman" pitchFamily="18" charset="0"/>
                <a:ea typeface="华文中宋" pitchFamily="2" charset="-122"/>
                <a:cs typeface="Times New Roman" pitchFamily="18" charset="0"/>
              </a:endParaRPr>
            </a:p>
          </p:txBody>
        </p:sp>
        <p:sp>
          <p:nvSpPr>
            <p:cNvPr id="8" name="箭头 280"/>
            <p:cNvSpPr>
              <a:spLocks noChangeShapeType="1"/>
            </p:cNvSpPr>
            <p:nvPr/>
          </p:nvSpPr>
          <p:spPr bwMode="auto">
            <a:xfrm flipH="1" flipV="1">
              <a:off x="3203848" y="3717032"/>
              <a:ext cx="864096" cy="504056"/>
            </a:xfrm>
            <a:prstGeom prst="line">
              <a:avLst/>
            </a:prstGeom>
            <a:noFill/>
            <a:ln w="25400" cap="flat" cmpd="sng">
              <a:solidFill>
                <a:schemeClr val="tx1"/>
              </a:solidFill>
              <a:round/>
              <a:headEnd/>
              <a:tailEnd type="triangle" w="med" len="med"/>
            </a:ln>
            <a:effectLst/>
          </p:spPr>
          <p:txBody>
            <a:bodyPr/>
            <a:lstStyle/>
            <a:p>
              <a:endParaRPr lang="zh-CN" altLang="en-US">
                <a:latin typeface="Times New Roman" pitchFamily="18" charset="0"/>
                <a:ea typeface="华文中宋" pitchFamily="2" charset="-122"/>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
                                            <p:txEl>
                                              <p:pRg st="7" end="7"/>
                                            </p:txEl>
                                          </p:spTgt>
                                        </p:tgtEl>
                                        <p:attrNameLst>
                                          <p:attrName>style.visibility</p:attrName>
                                        </p:attrNameLst>
                                      </p:cBhvr>
                                      <p:to>
                                        <p:strVal val="visible"/>
                                      </p:to>
                                    </p:set>
                                    <p:animEffect transition="in" filter="blinds(horizontal)">
                                      <p:cBhvr>
                                        <p:cTn id="20" dur="500"/>
                                        <p:tgtEl>
                                          <p:spTgt spid="2">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blinds(horizontal)">
                                      <p:cBhvr>
                                        <p:cTn id="25" dur="500"/>
                                        <p:tgtEl>
                                          <p:spTgt spid="2">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
                                            <p:txEl>
                                              <p:pRg st="9" end="9"/>
                                            </p:txEl>
                                          </p:spTgt>
                                        </p:tgtEl>
                                        <p:attrNameLst>
                                          <p:attrName>style.visibility</p:attrName>
                                        </p:attrNameLst>
                                      </p:cBhvr>
                                      <p:to>
                                        <p:strVal val="visible"/>
                                      </p:to>
                                    </p:set>
                                    <p:animEffect transition="in" filter="blinds(horizontal)">
                                      <p:cBhvr>
                                        <p:cTn id="30"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686800" cy="4525963"/>
          </a:xfrm>
        </p:spPr>
        <p:txBody>
          <a:bodyPr>
            <a:normAutofit/>
          </a:bodyPr>
          <a:lstStyle/>
          <a:p>
            <a:r>
              <a:rPr lang="en-US" altLang="zh-CN"/>
              <a:t>Redis</a:t>
            </a:r>
            <a:r>
              <a:rPr lang="zh-CN" altLang="en-US"/>
              <a:t>集群结构</a:t>
            </a:r>
            <a:endParaRPr lang="en-US" altLang="zh-CN"/>
          </a:p>
          <a:p>
            <a:pPr lvl="1"/>
            <a:r>
              <a:rPr lang="zh-CN" altLang="en-US"/>
              <a:t>第二种：线型结构</a:t>
            </a:r>
            <a:endParaRPr lang="en-US" altLang="zh-CN"/>
          </a:p>
          <a:p>
            <a:endParaRPr lang="en-US" altLang="zh-CN"/>
          </a:p>
          <a:p>
            <a:endParaRPr lang="en-US" altLang="zh-CN"/>
          </a:p>
          <a:p>
            <a:pPr lvl="1"/>
            <a:endParaRPr lang="en-US" altLang="zh-CN"/>
          </a:p>
          <a:p>
            <a:pPr lvl="1"/>
            <a:r>
              <a:rPr lang="zh-CN" altLang="en-US"/>
              <a:t>从服务器也可以有自己的从服务器，一台从服务器只能有一台主服务器</a:t>
            </a:r>
            <a:endParaRPr lang="en-US" altLang="zh-CN"/>
          </a:p>
          <a:p>
            <a:pPr lvl="1"/>
            <a:r>
              <a:rPr lang="zh-CN" altLang="en-US"/>
              <a:t>假定</a:t>
            </a:r>
            <a:r>
              <a:rPr lang="en-US" altLang="zh-CN"/>
              <a:t>master</a:t>
            </a:r>
            <a:r>
              <a:rPr lang="zh-CN" altLang="en-US"/>
              <a:t>宕机，只要将</a:t>
            </a:r>
            <a:r>
              <a:rPr lang="en-US" altLang="zh-CN"/>
              <a:t>slave1</a:t>
            </a:r>
            <a:r>
              <a:rPr lang="zh-CN" altLang="en-US"/>
              <a:t>改成</a:t>
            </a:r>
            <a:r>
              <a:rPr lang="en-US" altLang="zh-CN"/>
              <a:t>master</a:t>
            </a:r>
            <a:r>
              <a:rPr lang="zh-CN" altLang="en-US"/>
              <a:t>就可以了</a:t>
            </a:r>
            <a:endParaRPr lang="en-US" altLang="zh-CN"/>
          </a:p>
          <a:p>
            <a:pPr lvl="1"/>
            <a:r>
              <a:rPr lang="zh-CN" altLang="en-US"/>
              <a:t>线型结构在master宕机后，比星型结构切换主从关系更简单</a:t>
            </a:r>
          </a:p>
          <a:p>
            <a:pPr lvl="1"/>
            <a:endParaRPr lang="zh-CN" altLang="en-US"/>
          </a:p>
        </p:txBody>
      </p:sp>
      <p:sp>
        <p:nvSpPr>
          <p:cNvPr id="3" name="标题 2"/>
          <p:cNvSpPr>
            <a:spLocks noGrp="1"/>
          </p:cNvSpPr>
          <p:nvPr>
            <p:ph type="title"/>
          </p:nvPr>
        </p:nvSpPr>
        <p:spPr>
          <a:xfrm>
            <a:off x="457200" y="274638"/>
            <a:ext cx="5554960" cy="1143000"/>
          </a:xfrm>
        </p:spPr>
        <p:txBody>
          <a:bodyPr/>
          <a:lstStyle/>
          <a:p>
            <a:r>
              <a:rPr lang="en-US" altLang="zh-CN"/>
              <a:t>3.6.1 Redis</a:t>
            </a:r>
            <a:r>
              <a:rPr lang="zh-CN" altLang="en-US"/>
              <a:t>集群简介及配置</a:t>
            </a:r>
          </a:p>
        </p:txBody>
      </p:sp>
      <p:grpSp>
        <p:nvGrpSpPr>
          <p:cNvPr id="9" name="组合 8"/>
          <p:cNvGrpSpPr/>
          <p:nvPr/>
        </p:nvGrpSpPr>
        <p:grpSpPr>
          <a:xfrm>
            <a:off x="1619672" y="2924944"/>
            <a:ext cx="4032448" cy="1008633"/>
            <a:chOff x="1620540" y="2636912"/>
            <a:chExt cx="3816350" cy="936625"/>
          </a:xfrm>
        </p:grpSpPr>
        <p:sp>
          <p:nvSpPr>
            <p:cNvPr id="4" name="AutoShape 8"/>
            <p:cNvSpPr>
              <a:spLocks noChangeArrowheads="1"/>
            </p:cNvSpPr>
            <p:nvPr/>
          </p:nvSpPr>
          <p:spPr bwMode="auto">
            <a:xfrm>
              <a:off x="1620540" y="2636912"/>
              <a:ext cx="792163" cy="936625"/>
            </a:xfrm>
            <a:prstGeom prst="roundRect">
              <a:avLst>
                <a:gd name="adj" fmla="val 16667"/>
              </a:avLst>
            </a:prstGeom>
            <a:noFill/>
            <a:ln w="25400" cap="flat" cmpd="sng">
              <a:solidFill>
                <a:srgbClr val="C00000"/>
              </a:solidFill>
              <a:round/>
              <a:headEnd/>
              <a:tailEnd/>
            </a:ln>
            <a:effectLst/>
          </p:spPr>
          <p:txBody>
            <a:bodyPr wrap="none" anchor="ctr"/>
            <a:lstStyle/>
            <a:p>
              <a:pPr algn="ctr"/>
              <a:r>
                <a:rPr lang="zh-CN" altLang="en-US">
                  <a:latin typeface="Times New Roman" pitchFamily="18" charset="0"/>
                  <a:ea typeface="华文中宋" pitchFamily="2" charset="-122"/>
                  <a:cs typeface="Times New Roman" pitchFamily="18" charset="0"/>
                </a:rPr>
                <a:t>master</a:t>
              </a:r>
            </a:p>
          </p:txBody>
        </p:sp>
        <p:sp>
          <p:nvSpPr>
            <p:cNvPr id="5" name="AutoShape 9"/>
            <p:cNvSpPr>
              <a:spLocks noChangeArrowheads="1"/>
            </p:cNvSpPr>
            <p:nvPr/>
          </p:nvSpPr>
          <p:spPr bwMode="auto">
            <a:xfrm>
              <a:off x="3131840" y="2636912"/>
              <a:ext cx="792163" cy="936625"/>
            </a:xfrm>
            <a:prstGeom prst="roundRect">
              <a:avLst>
                <a:gd name="adj" fmla="val 16667"/>
              </a:avLst>
            </a:prstGeom>
            <a:noFill/>
            <a:ln w="25400" cap="flat" cmpd="sng">
              <a:solidFill>
                <a:srgbClr val="C00000"/>
              </a:solidFill>
              <a:round/>
              <a:headEnd/>
              <a:tailEnd/>
            </a:ln>
            <a:effectLst/>
          </p:spPr>
          <p:txBody>
            <a:bodyPr wrap="none" anchor="ctr"/>
            <a:lstStyle/>
            <a:p>
              <a:pPr algn="ctr"/>
              <a:r>
                <a:rPr lang="zh-CN" altLang="en-US">
                  <a:latin typeface="Times New Roman" pitchFamily="18" charset="0"/>
                  <a:ea typeface="华文中宋" pitchFamily="2" charset="-122"/>
                  <a:cs typeface="Times New Roman" pitchFamily="18" charset="0"/>
                </a:rPr>
                <a:t>slave1</a:t>
              </a:r>
            </a:p>
          </p:txBody>
        </p:sp>
        <p:sp>
          <p:nvSpPr>
            <p:cNvPr id="6" name="AutoShape 10"/>
            <p:cNvSpPr>
              <a:spLocks noChangeArrowheads="1"/>
            </p:cNvSpPr>
            <p:nvPr/>
          </p:nvSpPr>
          <p:spPr bwMode="auto">
            <a:xfrm>
              <a:off x="4571703" y="2636912"/>
              <a:ext cx="865187" cy="936625"/>
            </a:xfrm>
            <a:prstGeom prst="roundRect">
              <a:avLst>
                <a:gd name="adj" fmla="val 16667"/>
              </a:avLst>
            </a:prstGeom>
            <a:noFill/>
            <a:ln w="25400" cap="flat" cmpd="sng">
              <a:solidFill>
                <a:srgbClr val="C00000"/>
              </a:solidFill>
              <a:round/>
              <a:headEnd/>
              <a:tailEnd/>
            </a:ln>
            <a:effectLst/>
          </p:spPr>
          <p:txBody>
            <a:bodyPr wrap="none" anchor="ctr"/>
            <a:lstStyle/>
            <a:p>
              <a:pPr algn="ctr"/>
              <a:r>
                <a:rPr lang="zh-CN" altLang="en-US">
                  <a:latin typeface="Times New Roman" pitchFamily="18" charset="0"/>
                  <a:ea typeface="华文中宋" pitchFamily="2" charset="-122"/>
                  <a:cs typeface="Times New Roman" pitchFamily="18" charset="0"/>
                </a:rPr>
                <a:t>slave2</a:t>
              </a:r>
            </a:p>
          </p:txBody>
        </p:sp>
        <p:sp>
          <p:nvSpPr>
            <p:cNvPr id="7" name="箭头 286"/>
            <p:cNvSpPr>
              <a:spLocks noChangeShapeType="1"/>
            </p:cNvSpPr>
            <p:nvPr/>
          </p:nvSpPr>
          <p:spPr bwMode="auto">
            <a:xfrm flipH="1">
              <a:off x="2456558" y="3121124"/>
              <a:ext cx="720080" cy="0"/>
            </a:xfrm>
            <a:prstGeom prst="line">
              <a:avLst/>
            </a:prstGeom>
            <a:noFill/>
            <a:ln w="25400" cmpd="sng">
              <a:solidFill>
                <a:schemeClr val="tx1"/>
              </a:solidFill>
              <a:round/>
              <a:headEnd/>
              <a:tailEnd type="triangle" w="med" len="med"/>
            </a:ln>
            <a:effectLst/>
          </p:spPr>
          <p:txBody>
            <a:bodyPr/>
            <a:lstStyle/>
            <a:p>
              <a:endParaRPr lang="zh-CN" altLang="en-US">
                <a:latin typeface="Times New Roman" pitchFamily="18" charset="0"/>
                <a:ea typeface="华文中宋" pitchFamily="2" charset="-122"/>
                <a:cs typeface="Times New Roman" pitchFamily="18" charset="0"/>
              </a:endParaRPr>
            </a:p>
          </p:txBody>
        </p:sp>
        <p:sp>
          <p:nvSpPr>
            <p:cNvPr id="8" name="箭头 286"/>
            <p:cNvSpPr>
              <a:spLocks noChangeShapeType="1"/>
            </p:cNvSpPr>
            <p:nvPr/>
          </p:nvSpPr>
          <p:spPr bwMode="auto">
            <a:xfrm flipH="1">
              <a:off x="3896718" y="3121124"/>
              <a:ext cx="720080" cy="0"/>
            </a:xfrm>
            <a:prstGeom prst="line">
              <a:avLst/>
            </a:prstGeom>
            <a:noFill/>
            <a:ln w="25400" cap="flat" cmpd="sng">
              <a:solidFill>
                <a:schemeClr val="tx1"/>
              </a:solidFill>
              <a:round/>
              <a:headEnd/>
              <a:tailEnd type="triangle" w="med" len="med"/>
            </a:ln>
            <a:effectLst/>
          </p:spPr>
          <p:txBody>
            <a:bodyPr/>
            <a:lstStyle/>
            <a:p>
              <a:endParaRPr lang="zh-CN" altLang="en-US">
                <a:latin typeface="Times New Roman" pitchFamily="18" charset="0"/>
                <a:ea typeface="华文中宋" pitchFamily="2" charset="-122"/>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heckerboard(across)">
                                      <p:cBhvr>
                                        <p:cTn id="12" dur="500"/>
                                        <p:tgtEl>
                                          <p:spTgt spid="2">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heckerboard(across)">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checkerboard(across)">
                                      <p:cBhvr>
                                        <p:cTn id="20" dur="500"/>
                                        <p:tgtEl>
                                          <p:spTgt spid="2">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checkerboard(across)">
                                      <p:cBhvr>
                                        <p:cTn id="25" dur="500"/>
                                        <p:tgtEl>
                                          <p:spTgt spid="2">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checkerboard(across)">
                                      <p:cBhvr>
                                        <p:cTn id="3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481328"/>
            <a:ext cx="8712968" cy="4525963"/>
          </a:xfrm>
        </p:spPr>
        <p:txBody>
          <a:bodyPr>
            <a:normAutofit/>
          </a:bodyPr>
          <a:lstStyle/>
          <a:p>
            <a:r>
              <a:rPr lang="en-US" altLang="zh-CN"/>
              <a:t>Redis</a:t>
            </a:r>
            <a:r>
              <a:rPr lang="zh-CN" altLang="en-US"/>
              <a:t>主从复制</a:t>
            </a:r>
            <a:endParaRPr lang="en-US" altLang="zh-CN"/>
          </a:p>
          <a:p>
            <a:pPr lvl="1">
              <a:buFont typeface="Wingdings" pitchFamily="2" charset="2"/>
              <a:buChar char="Ø"/>
            </a:pPr>
            <a:r>
              <a:rPr lang="zh-CN" altLang="en-US"/>
              <a:t>在</a:t>
            </a:r>
            <a:r>
              <a:rPr lang="en-US" altLang="zh-CN"/>
              <a:t>Redis</a:t>
            </a:r>
            <a:r>
              <a:rPr lang="zh-CN" altLang="en-US"/>
              <a:t>中，通过执行</a:t>
            </a:r>
            <a:r>
              <a:rPr lang="en-US" altLang="zh-CN" cap="all"/>
              <a:t>replicaof </a:t>
            </a:r>
            <a:r>
              <a:rPr lang="zh-CN" altLang="en-US"/>
              <a:t>（</a:t>
            </a:r>
            <a:r>
              <a:rPr lang="en-US" altLang="zh-CN"/>
              <a:t>SLAVEOF</a:t>
            </a:r>
            <a:r>
              <a:rPr lang="zh-CN" altLang="en-US"/>
              <a:t>）命令，或者通过配置文件设置</a:t>
            </a:r>
            <a:r>
              <a:rPr lang="en-US" altLang="zh-CN" cap="all"/>
              <a:t>replicaof </a:t>
            </a:r>
            <a:r>
              <a:rPr lang="zh-CN" altLang="en-US"/>
              <a:t>（</a:t>
            </a:r>
            <a:r>
              <a:rPr lang="en-US" altLang="zh-CN"/>
              <a:t>SLAVEOF</a:t>
            </a:r>
            <a:r>
              <a:rPr lang="zh-CN" altLang="en-US"/>
              <a:t>）选项，就可以让一台服务器去复制另一台服务器</a:t>
            </a:r>
            <a:endParaRPr lang="en-US" altLang="zh-CN"/>
          </a:p>
          <a:p>
            <a:pPr lvl="1">
              <a:buFont typeface="Wingdings" pitchFamily="2" charset="2"/>
              <a:buChar char="Ø"/>
            </a:pPr>
            <a:endParaRPr lang="en-US" altLang="zh-CN"/>
          </a:p>
          <a:p>
            <a:pPr lvl="1">
              <a:buFont typeface="Wingdings" pitchFamily="2" charset="2"/>
              <a:buChar char="Ø"/>
            </a:pPr>
            <a:r>
              <a:rPr lang="zh-CN" altLang="en-US"/>
              <a:t>被复制的服务器叫主服务器（</a:t>
            </a:r>
            <a:r>
              <a:rPr lang="en-US" altLang="zh-CN"/>
              <a:t>Master</a:t>
            </a:r>
            <a:r>
              <a:rPr lang="zh-CN" altLang="en-US"/>
              <a:t>），而对主服务器进行复制的服务器叫从服务器（</a:t>
            </a:r>
            <a:r>
              <a:rPr lang="en-US" altLang="zh-CN"/>
              <a:t>Slave</a:t>
            </a:r>
            <a:r>
              <a:rPr lang="zh-CN" altLang="en-US"/>
              <a:t>）</a:t>
            </a:r>
            <a:endParaRPr lang="en-US" altLang="zh-CN"/>
          </a:p>
          <a:p>
            <a:pPr lvl="1">
              <a:buFont typeface="Wingdings" pitchFamily="2" charset="2"/>
              <a:buChar char="Ø"/>
            </a:pPr>
            <a:endParaRPr lang="en-US" altLang="zh-CN"/>
          </a:p>
          <a:p>
            <a:pPr lvl="1">
              <a:buFont typeface="Wingdings" pitchFamily="2" charset="2"/>
              <a:buChar char="Ø"/>
            </a:pPr>
            <a:r>
              <a:rPr lang="zh-CN" altLang="en-US"/>
              <a:t>当主服务器中的数据更新后，根据配置和策略自动同步到从服务器上。其中，</a:t>
            </a:r>
            <a:r>
              <a:rPr lang="en-US" altLang="zh-CN"/>
              <a:t> Master</a:t>
            </a:r>
            <a:r>
              <a:rPr lang="zh-CN" altLang="en-US"/>
              <a:t>以写为主，</a:t>
            </a:r>
            <a:r>
              <a:rPr lang="en-US" altLang="zh-CN"/>
              <a:t> Slave</a:t>
            </a:r>
            <a:r>
              <a:rPr lang="zh-CN" altLang="en-US"/>
              <a:t>以读为主（可以设置）</a:t>
            </a:r>
            <a:endParaRPr lang="en-US" altLang="zh-CN"/>
          </a:p>
        </p:txBody>
      </p:sp>
      <p:sp>
        <p:nvSpPr>
          <p:cNvPr id="3" name="标题 2"/>
          <p:cNvSpPr>
            <a:spLocks noGrp="1"/>
          </p:cNvSpPr>
          <p:nvPr>
            <p:ph type="title"/>
          </p:nvPr>
        </p:nvSpPr>
        <p:spPr>
          <a:xfrm>
            <a:off x="457200" y="274638"/>
            <a:ext cx="6347048" cy="1143000"/>
          </a:xfrm>
        </p:spPr>
        <p:txBody>
          <a:bodyPr/>
          <a:lstStyle/>
          <a:p>
            <a:r>
              <a:rPr lang="en-US" altLang="zh-CN"/>
              <a:t>3.6.2 Redis</a:t>
            </a:r>
            <a:r>
              <a:rPr lang="zh-CN" altLang="en-US"/>
              <a:t>主从复制功能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0"/>
            <a:ext cx="5122912" cy="1143000"/>
          </a:xfrm>
        </p:spPr>
        <p:txBody>
          <a:bodyPr/>
          <a:lstStyle/>
          <a:p>
            <a:r>
              <a:rPr lang="en-US" altLang="zh-CN"/>
              <a:t>3.6.2 Redis</a:t>
            </a:r>
            <a:r>
              <a:rPr lang="zh-CN" altLang="en-US"/>
              <a:t>主从复制功能</a:t>
            </a:r>
          </a:p>
        </p:txBody>
      </p:sp>
      <p:sp>
        <p:nvSpPr>
          <p:cNvPr id="15" name="TextBox 14"/>
          <p:cNvSpPr txBox="1"/>
          <p:nvPr/>
        </p:nvSpPr>
        <p:spPr>
          <a:xfrm>
            <a:off x="899592" y="1916832"/>
            <a:ext cx="7488832" cy="1754326"/>
          </a:xfrm>
          <a:prstGeom prst="rect">
            <a:avLst/>
          </a:prstGeom>
          <a:noFill/>
        </p:spPr>
        <p:txBody>
          <a:bodyPr wrap="square" rtlCol="0">
            <a:spAutoFit/>
          </a:bodyPr>
          <a:lstStyle/>
          <a:p>
            <a:r>
              <a:rPr lang="en-US" altLang="zh-CN">
                <a:latin typeface="Times New Roman" pitchFamily="18" charset="0"/>
                <a:ea typeface="华文中宋" pitchFamily="2" charset="-122"/>
                <a:cs typeface="Times New Roman" pitchFamily="18" charset="0"/>
              </a:rPr>
              <a:t>1</a:t>
            </a:r>
            <a:r>
              <a:rPr lang="zh-CN" altLang="en-US">
                <a:latin typeface="Times New Roman" pitchFamily="18" charset="0"/>
                <a:ea typeface="华文中宋" pitchFamily="2" charset="-122"/>
                <a:cs typeface="Times New Roman" pitchFamily="18" charset="0"/>
              </a:rPr>
              <a:t>、 </a:t>
            </a:r>
            <a:r>
              <a:rPr lang="en-US" altLang="zh-CN">
                <a:latin typeface="Times New Roman" pitchFamily="18" charset="0"/>
                <a:ea typeface="华文中宋" pitchFamily="2" charset="-122"/>
                <a:cs typeface="Times New Roman" pitchFamily="18" charset="0"/>
              </a:rPr>
              <a:t>slave</a:t>
            </a:r>
            <a:r>
              <a:rPr lang="zh-CN" altLang="en-US">
                <a:latin typeface="Times New Roman" pitchFamily="18" charset="0"/>
                <a:ea typeface="华文中宋" pitchFamily="2" charset="-122"/>
                <a:cs typeface="Times New Roman" pitchFamily="18" charset="0"/>
              </a:rPr>
              <a:t>服务器启动后，连接</a:t>
            </a:r>
            <a:r>
              <a:rPr lang="en-US" altLang="zh-CN">
                <a:latin typeface="Times New Roman" pitchFamily="18" charset="0"/>
                <a:ea typeface="华文中宋" pitchFamily="2" charset="-122"/>
                <a:cs typeface="Times New Roman" pitchFamily="18" charset="0"/>
              </a:rPr>
              <a:t>master</a:t>
            </a:r>
            <a:r>
              <a:rPr lang="zh-CN" altLang="en-US">
                <a:latin typeface="Times New Roman" pitchFamily="18" charset="0"/>
                <a:ea typeface="华文中宋" pitchFamily="2" charset="-122"/>
                <a:cs typeface="Times New Roman" pitchFamily="18" charset="0"/>
              </a:rPr>
              <a:t>，发送一个</a:t>
            </a:r>
            <a:r>
              <a:rPr lang="en-US" altLang="zh-CN">
                <a:latin typeface="Times New Roman" pitchFamily="18" charset="0"/>
                <a:ea typeface="华文中宋" pitchFamily="2" charset="-122"/>
                <a:cs typeface="Times New Roman" pitchFamily="18" charset="0"/>
              </a:rPr>
              <a:t>sync</a:t>
            </a:r>
            <a:r>
              <a:rPr lang="zh-CN" altLang="en-US">
                <a:latin typeface="Times New Roman" pitchFamily="18" charset="0"/>
                <a:ea typeface="华文中宋" pitchFamily="2" charset="-122"/>
                <a:cs typeface="Times New Roman" pitchFamily="18" charset="0"/>
              </a:rPr>
              <a:t>命令开始同步</a:t>
            </a:r>
            <a:endParaRPr lang="en-US" altLang="zh-CN">
              <a:latin typeface="Times New Roman" pitchFamily="18" charset="0"/>
              <a:ea typeface="华文中宋" pitchFamily="2" charset="-122"/>
              <a:cs typeface="Times New Roman" pitchFamily="18" charset="0"/>
            </a:endParaRPr>
          </a:p>
          <a:p>
            <a:endParaRPr lang="en-US" altLang="zh-CN">
              <a:latin typeface="Times New Roman" pitchFamily="18" charset="0"/>
              <a:ea typeface="华文中宋" pitchFamily="2" charset="-122"/>
              <a:cs typeface="Times New Roman" pitchFamily="18" charset="0"/>
            </a:endParaRPr>
          </a:p>
          <a:p>
            <a:r>
              <a:rPr lang="en-US" altLang="zh-CN">
                <a:latin typeface="Times New Roman" pitchFamily="18" charset="0"/>
                <a:ea typeface="华文中宋" pitchFamily="2" charset="-122"/>
                <a:cs typeface="Times New Roman" pitchFamily="18" charset="0"/>
              </a:rPr>
              <a:t>2</a:t>
            </a:r>
            <a:r>
              <a:rPr lang="zh-CN" altLang="en-US">
                <a:latin typeface="Times New Roman" pitchFamily="18" charset="0"/>
                <a:ea typeface="华文中宋" pitchFamily="2" charset="-122"/>
                <a:cs typeface="Times New Roman" pitchFamily="18" charset="0"/>
              </a:rPr>
              <a:t>、全量同步</a:t>
            </a:r>
            <a:endParaRPr lang="en-US" altLang="zh-CN">
              <a:latin typeface="Times New Roman" pitchFamily="18" charset="0"/>
              <a:ea typeface="华文中宋" pitchFamily="2" charset="-122"/>
              <a:cs typeface="Times New Roman" pitchFamily="18" charset="0"/>
            </a:endParaRPr>
          </a:p>
          <a:p>
            <a:endParaRPr lang="en-US" altLang="zh-CN">
              <a:latin typeface="Times New Roman" pitchFamily="18" charset="0"/>
              <a:ea typeface="华文中宋" pitchFamily="2" charset="-122"/>
              <a:cs typeface="Times New Roman" pitchFamily="18" charset="0"/>
            </a:endParaRPr>
          </a:p>
          <a:p>
            <a:r>
              <a:rPr lang="en-US" altLang="zh-CN">
                <a:latin typeface="Times New Roman" pitchFamily="18" charset="0"/>
                <a:ea typeface="华文中宋" pitchFamily="2" charset="-122"/>
                <a:cs typeface="Times New Roman" pitchFamily="18" charset="0"/>
              </a:rPr>
              <a:t>3</a:t>
            </a:r>
            <a:r>
              <a:rPr lang="zh-CN" altLang="en-US">
                <a:latin typeface="Times New Roman" pitchFamily="18" charset="0"/>
                <a:ea typeface="华文中宋" pitchFamily="2" charset="-122"/>
                <a:cs typeface="Times New Roman" pitchFamily="18" charset="0"/>
              </a:rPr>
              <a:t>、增量同步</a:t>
            </a:r>
            <a:endParaRPr lang="en-US" altLang="zh-CN">
              <a:latin typeface="Times New Roman" pitchFamily="18" charset="0"/>
              <a:ea typeface="华文中宋" pitchFamily="2" charset="-122"/>
              <a:cs typeface="Times New Roman" pitchFamily="18" charset="0"/>
            </a:endParaRPr>
          </a:p>
          <a:p>
            <a:endParaRPr lang="en-US" altLang="zh-CN">
              <a:latin typeface="Times New Roman" pitchFamily="18" charset="0"/>
              <a:ea typeface="华文中宋" pitchFamily="2" charset="-122"/>
              <a:cs typeface="Times New Roman" pitchFamily="18" charset="0"/>
            </a:endParaRPr>
          </a:p>
        </p:txBody>
      </p:sp>
      <p:sp>
        <p:nvSpPr>
          <p:cNvPr id="16" name="矩形 15"/>
          <p:cNvSpPr/>
          <p:nvPr/>
        </p:nvSpPr>
        <p:spPr>
          <a:xfrm>
            <a:off x="323528" y="1196752"/>
            <a:ext cx="3408947" cy="646331"/>
          </a:xfrm>
          <a:prstGeom prst="rect">
            <a:avLst/>
          </a:prstGeom>
        </p:spPr>
        <p:txBody>
          <a:bodyPr wrap="none">
            <a:spAutoFit/>
          </a:bodyPr>
          <a:lstStyle/>
          <a:p>
            <a:pPr marL="365760" indent="-256032">
              <a:lnSpc>
                <a:spcPct val="150000"/>
              </a:lnSpc>
              <a:spcBef>
                <a:spcPts val="400"/>
              </a:spcBef>
              <a:buClr>
                <a:srgbClr val="C00000"/>
              </a:buClr>
              <a:buSzPct val="68000"/>
              <a:buFont typeface="Wingdings" pitchFamily="2" charset="2"/>
              <a:buChar char="u"/>
            </a:pPr>
            <a:r>
              <a:rPr lang="en-US" altLang="zh-CN" sz="2400">
                <a:solidFill>
                  <a:srgbClr val="C00000"/>
                </a:solidFill>
                <a:latin typeface="Times New Roman" pitchFamily="18" charset="0"/>
                <a:ea typeface="华文中宋" pitchFamily="2" charset="-122"/>
                <a:cs typeface="Times New Roman" pitchFamily="18" charset="0"/>
              </a:rPr>
              <a:t>Redis</a:t>
            </a:r>
            <a:r>
              <a:rPr lang="zh-CN" altLang="en-US" sz="2400">
                <a:solidFill>
                  <a:srgbClr val="C00000"/>
                </a:solidFill>
                <a:latin typeface="Times New Roman" pitchFamily="18" charset="0"/>
                <a:ea typeface="华文中宋" pitchFamily="2" charset="-122"/>
                <a:cs typeface="Times New Roman" pitchFamily="18" charset="0"/>
              </a:rPr>
              <a:t>主从复制的过程</a:t>
            </a:r>
            <a:endParaRPr lang="en-US" altLang="zh-CN" sz="2400">
              <a:solidFill>
                <a:srgbClr val="C00000"/>
              </a:solidFill>
              <a:latin typeface="Times New Roman" pitchFamily="18" charset="0"/>
              <a:ea typeface="华文中宋" pitchFamily="2" charset="-122"/>
              <a:cs typeface="Times New Roman" pitchFamily="18" charset="0"/>
            </a:endParaRPr>
          </a:p>
        </p:txBody>
      </p:sp>
      <p:grpSp>
        <p:nvGrpSpPr>
          <p:cNvPr id="17" name="组合 16"/>
          <p:cNvGrpSpPr/>
          <p:nvPr/>
        </p:nvGrpSpPr>
        <p:grpSpPr>
          <a:xfrm>
            <a:off x="3491880" y="4481736"/>
            <a:ext cx="4536504" cy="2376264"/>
            <a:chOff x="1547664" y="2780928"/>
            <a:chExt cx="5255568" cy="2735684"/>
          </a:xfrm>
        </p:grpSpPr>
        <p:sp>
          <p:nvSpPr>
            <p:cNvPr id="18" name="AutoShape 3"/>
            <p:cNvSpPr>
              <a:spLocks noChangeArrowheads="1"/>
            </p:cNvSpPr>
            <p:nvPr/>
          </p:nvSpPr>
          <p:spPr bwMode="auto">
            <a:xfrm>
              <a:off x="1547664" y="2852936"/>
              <a:ext cx="935088" cy="2663676"/>
            </a:xfrm>
            <a:prstGeom prst="roundRect">
              <a:avLst>
                <a:gd name="adj" fmla="val 16667"/>
              </a:avLst>
            </a:prstGeom>
            <a:solidFill>
              <a:schemeClr val="accent1"/>
            </a:solidFill>
            <a:ln w="9525" cmpd="sng">
              <a:solidFill>
                <a:schemeClr val="tx1"/>
              </a:solidFill>
              <a:round/>
              <a:headEnd/>
              <a:tailEnd/>
            </a:ln>
            <a:effectLst/>
          </p:spPr>
          <p:txBody>
            <a:bodyPr wrap="none" anchor="ctr"/>
            <a:lstStyle/>
            <a:p>
              <a:pPr algn="ctr"/>
              <a:r>
                <a:rPr lang="zh-CN" altLang="en-US" sz="1600"/>
                <a:t>master</a:t>
              </a:r>
            </a:p>
          </p:txBody>
        </p:sp>
        <p:sp>
          <p:nvSpPr>
            <p:cNvPr id="19" name="AutoShape 4"/>
            <p:cNvSpPr>
              <a:spLocks noChangeArrowheads="1"/>
            </p:cNvSpPr>
            <p:nvPr/>
          </p:nvSpPr>
          <p:spPr bwMode="auto">
            <a:xfrm>
              <a:off x="5868144" y="2852936"/>
              <a:ext cx="935088" cy="2663676"/>
            </a:xfrm>
            <a:prstGeom prst="roundRect">
              <a:avLst>
                <a:gd name="adj" fmla="val 16667"/>
              </a:avLst>
            </a:prstGeom>
            <a:solidFill>
              <a:schemeClr val="accent1"/>
            </a:solidFill>
            <a:ln w="9525" cap="flat" cmpd="sng">
              <a:solidFill>
                <a:schemeClr val="tx1"/>
              </a:solidFill>
              <a:round/>
              <a:headEnd/>
              <a:tailEnd/>
            </a:ln>
            <a:effectLst/>
          </p:spPr>
          <p:txBody>
            <a:bodyPr wrap="none" anchor="ctr"/>
            <a:lstStyle/>
            <a:p>
              <a:pPr algn="ctr"/>
              <a:r>
                <a:rPr lang="zh-CN" altLang="en-US" sz="1600"/>
                <a:t>slave</a:t>
              </a:r>
            </a:p>
          </p:txBody>
        </p:sp>
        <p:sp>
          <p:nvSpPr>
            <p:cNvPr id="20" name="箭头 294"/>
            <p:cNvSpPr>
              <a:spLocks noChangeShapeType="1"/>
            </p:cNvSpPr>
            <p:nvPr/>
          </p:nvSpPr>
          <p:spPr bwMode="auto">
            <a:xfrm flipH="1">
              <a:off x="2842692" y="3213299"/>
              <a:ext cx="2449643" cy="0"/>
            </a:xfrm>
            <a:prstGeom prst="line">
              <a:avLst/>
            </a:prstGeom>
            <a:noFill/>
            <a:ln w="9525" cmpd="sng">
              <a:solidFill>
                <a:schemeClr val="tx1"/>
              </a:solidFill>
              <a:round/>
              <a:headEnd/>
              <a:tailEnd type="triangle" w="med" len="med"/>
            </a:ln>
            <a:effectLst/>
          </p:spPr>
          <p:txBody>
            <a:bodyPr/>
            <a:lstStyle/>
            <a:p>
              <a:endParaRPr lang="zh-CN" altLang="en-US" sz="1600"/>
            </a:p>
          </p:txBody>
        </p:sp>
        <p:sp>
          <p:nvSpPr>
            <p:cNvPr id="21" name="Text Box 6"/>
            <p:cNvSpPr txBox="1">
              <a:spLocks noChangeArrowheads="1"/>
            </p:cNvSpPr>
            <p:nvPr/>
          </p:nvSpPr>
          <p:spPr bwMode="auto">
            <a:xfrm>
              <a:off x="3347864" y="2780928"/>
              <a:ext cx="1297056" cy="329798"/>
            </a:xfrm>
            <a:prstGeom prst="rect">
              <a:avLst/>
            </a:prstGeom>
            <a:noFill/>
            <a:ln w="9525">
              <a:noFill/>
              <a:miter lim="800000"/>
              <a:headEnd/>
              <a:tailEnd/>
            </a:ln>
          </p:spPr>
          <p:txBody>
            <a:bodyPr wrap="square">
              <a:spAutoFit/>
            </a:bodyPr>
            <a:lstStyle/>
            <a:p>
              <a:r>
                <a:rPr lang="zh-CN" altLang="en-US" sz="1600"/>
                <a:t>sync[自动]</a:t>
              </a:r>
            </a:p>
          </p:txBody>
        </p:sp>
        <p:sp>
          <p:nvSpPr>
            <p:cNvPr id="22" name="箭头 296"/>
            <p:cNvSpPr>
              <a:spLocks noChangeShapeType="1"/>
            </p:cNvSpPr>
            <p:nvPr/>
          </p:nvSpPr>
          <p:spPr bwMode="auto">
            <a:xfrm>
              <a:off x="2844279" y="3645100"/>
              <a:ext cx="2519497" cy="1956"/>
            </a:xfrm>
            <a:prstGeom prst="line">
              <a:avLst/>
            </a:prstGeom>
            <a:noFill/>
            <a:ln w="9525" cmpd="sng">
              <a:solidFill>
                <a:schemeClr val="tx1"/>
              </a:solidFill>
              <a:round/>
              <a:headEnd/>
              <a:tailEnd type="triangle" w="med" len="med"/>
            </a:ln>
            <a:effectLst/>
          </p:spPr>
          <p:txBody>
            <a:bodyPr/>
            <a:lstStyle/>
            <a:p>
              <a:endParaRPr lang="zh-CN" altLang="en-US" sz="1600"/>
            </a:p>
          </p:txBody>
        </p:sp>
        <p:sp>
          <p:nvSpPr>
            <p:cNvPr id="23" name="Text Box 8"/>
            <p:cNvSpPr txBox="1">
              <a:spLocks noChangeArrowheads="1"/>
            </p:cNvSpPr>
            <p:nvPr/>
          </p:nvSpPr>
          <p:spPr bwMode="auto">
            <a:xfrm>
              <a:off x="3275856" y="3356992"/>
              <a:ext cx="2088009" cy="329798"/>
            </a:xfrm>
            <a:prstGeom prst="rect">
              <a:avLst/>
            </a:prstGeom>
            <a:noFill/>
            <a:ln w="9525">
              <a:noFill/>
              <a:miter lim="800000"/>
              <a:headEnd/>
              <a:tailEnd/>
            </a:ln>
          </p:spPr>
          <p:txBody>
            <a:bodyPr wrap="square">
              <a:spAutoFit/>
            </a:bodyPr>
            <a:lstStyle/>
            <a:p>
              <a:r>
                <a:rPr lang="zh-CN" altLang="en-US" sz="1600"/>
                <a:t>dump出rdb</a:t>
              </a:r>
            </a:p>
          </p:txBody>
        </p:sp>
        <p:sp>
          <p:nvSpPr>
            <p:cNvPr id="24" name="箭头 294"/>
            <p:cNvSpPr>
              <a:spLocks noChangeShapeType="1"/>
            </p:cNvSpPr>
            <p:nvPr/>
          </p:nvSpPr>
          <p:spPr bwMode="auto">
            <a:xfrm>
              <a:off x="2843808" y="4581128"/>
              <a:ext cx="2519497" cy="1958"/>
            </a:xfrm>
            <a:prstGeom prst="line">
              <a:avLst/>
            </a:prstGeom>
            <a:noFill/>
            <a:ln w="9525" cap="flat" cmpd="sng">
              <a:solidFill>
                <a:schemeClr val="tx1"/>
              </a:solidFill>
              <a:round/>
              <a:headEnd/>
              <a:tailEnd type="triangle" w="med" len="med"/>
            </a:ln>
            <a:effectLst/>
          </p:spPr>
          <p:txBody>
            <a:bodyPr/>
            <a:lstStyle/>
            <a:p>
              <a:endParaRPr lang="zh-CN" altLang="en-US" sz="1600"/>
            </a:p>
          </p:txBody>
        </p:sp>
        <p:sp>
          <p:nvSpPr>
            <p:cNvPr id="25" name="AutoShape 10"/>
            <p:cNvSpPr>
              <a:spLocks/>
            </p:cNvSpPr>
            <p:nvPr/>
          </p:nvSpPr>
          <p:spPr bwMode="auto">
            <a:xfrm>
              <a:off x="2842692" y="3716536"/>
              <a:ext cx="144470" cy="710445"/>
            </a:xfrm>
            <a:prstGeom prst="rightBrace">
              <a:avLst>
                <a:gd name="adj1" fmla="val 0"/>
                <a:gd name="adj2" fmla="val 50000"/>
              </a:avLst>
            </a:prstGeom>
            <a:solidFill>
              <a:schemeClr val="accent1"/>
            </a:solidFill>
            <a:ln w="9525" cmpd="sng">
              <a:solidFill>
                <a:schemeClr val="tx1"/>
              </a:solidFill>
              <a:round/>
              <a:headEnd/>
              <a:tailEnd/>
            </a:ln>
            <a:effectLst/>
          </p:spPr>
          <p:txBody>
            <a:bodyPr anchor="ctr"/>
            <a:lstStyle/>
            <a:p>
              <a:endParaRPr lang="zh-CN" altLang="en-US" sz="1600"/>
            </a:p>
          </p:txBody>
        </p:sp>
        <p:sp>
          <p:nvSpPr>
            <p:cNvPr id="26" name="Text Box 11"/>
            <p:cNvSpPr txBox="1">
              <a:spLocks noChangeArrowheads="1"/>
            </p:cNvSpPr>
            <p:nvPr/>
          </p:nvSpPr>
          <p:spPr bwMode="auto">
            <a:xfrm>
              <a:off x="3347864" y="4221088"/>
              <a:ext cx="1584409" cy="329798"/>
            </a:xfrm>
            <a:prstGeom prst="rect">
              <a:avLst/>
            </a:prstGeom>
            <a:noFill/>
            <a:ln w="9525">
              <a:noFill/>
              <a:miter lim="800000"/>
              <a:headEnd/>
              <a:tailEnd/>
            </a:ln>
          </p:spPr>
          <p:txBody>
            <a:bodyPr wrap="square">
              <a:spAutoFit/>
            </a:bodyPr>
            <a:lstStyle/>
            <a:p>
              <a:r>
                <a:rPr lang="zh-CN" altLang="en-US" sz="1600"/>
                <a:t>缓冲的aof</a:t>
              </a:r>
            </a:p>
          </p:txBody>
        </p:sp>
        <p:sp>
          <p:nvSpPr>
            <p:cNvPr id="27" name="箭头 302"/>
            <p:cNvSpPr>
              <a:spLocks noChangeShapeType="1"/>
            </p:cNvSpPr>
            <p:nvPr/>
          </p:nvSpPr>
          <p:spPr bwMode="auto">
            <a:xfrm>
              <a:off x="2555354" y="5300861"/>
              <a:ext cx="3313290" cy="0"/>
            </a:xfrm>
            <a:prstGeom prst="line">
              <a:avLst/>
            </a:prstGeom>
            <a:noFill/>
            <a:ln w="9525" cmpd="sng">
              <a:solidFill>
                <a:schemeClr val="tx1"/>
              </a:solidFill>
              <a:round/>
              <a:headEnd/>
              <a:tailEnd type="triangle" w="med" len="med"/>
            </a:ln>
            <a:effectLst/>
          </p:spPr>
          <p:txBody>
            <a:bodyPr/>
            <a:lstStyle/>
            <a:p>
              <a:endParaRPr lang="zh-CN" altLang="en-US" sz="1600"/>
            </a:p>
          </p:txBody>
        </p:sp>
        <p:sp>
          <p:nvSpPr>
            <p:cNvPr id="28" name="Text Box 13"/>
            <p:cNvSpPr txBox="1">
              <a:spLocks noChangeArrowheads="1"/>
            </p:cNvSpPr>
            <p:nvPr/>
          </p:nvSpPr>
          <p:spPr bwMode="auto">
            <a:xfrm>
              <a:off x="2771800" y="4941168"/>
              <a:ext cx="3024435" cy="389762"/>
            </a:xfrm>
            <a:prstGeom prst="rect">
              <a:avLst/>
            </a:prstGeom>
            <a:noFill/>
            <a:ln w="9525">
              <a:noFill/>
              <a:miter lim="800000"/>
              <a:headEnd/>
              <a:tailEnd/>
            </a:ln>
          </p:spPr>
          <p:txBody>
            <a:bodyPr wrap="square">
              <a:spAutoFit/>
            </a:bodyPr>
            <a:lstStyle/>
            <a:p>
              <a:r>
                <a:rPr lang="en-US" altLang="zh-CN" sz="1600"/>
                <a:t>        </a:t>
              </a:r>
              <a:r>
                <a:rPr lang="zh-CN" altLang="en-US" sz="1600"/>
                <a:t>增量同步</a:t>
              </a:r>
              <a:endParaRPr lang="zh-CN" altLang="zh-CN" sz="16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2698</TotalTime>
  <Words>2733</Words>
  <Application>Microsoft Office PowerPoint</Application>
  <PresentationFormat>全屏显示(4:3)</PresentationFormat>
  <Paragraphs>407</Paragraphs>
  <Slides>36</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36</vt:i4>
      </vt:variant>
    </vt:vector>
  </HeadingPairs>
  <TitlesOfParts>
    <vt:vector size="48" baseType="lpstr">
      <vt:lpstr>华文行楷</vt:lpstr>
      <vt:lpstr>华文中宋</vt:lpstr>
      <vt:lpstr>微软雅黑</vt:lpstr>
      <vt:lpstr>Arial</vt:lpstr>
      <vt:lpstr>Calibri</vt:lpstr>
      <vt:lpstr>Lucida Sans Unicode</vt:lpstr>
      <vt:lpstr>Times New Roman</vt:lpstr>
      <vt:lpstr>Verdana</vt:lpstr>
      <vt:lpstr>Wingdings</vt:lpstr>
      <vt:lpstr>Wingdings 2</vt:lpstr>
      <vt:lpstr>Wingdings 3</vt:lpstr>
      <vt:lpstr>聚合</vt:lpstr>
      <vt:lpstr> 3.7  Redis集群配置，主从复制</vt:lpstr>
      <vt:lpstr>3.6 Redis集群配置，主从复制</vt:lpstr>
      <vt:lpstr>3.6.1 Redis集群简介及配置</vt:lpstr>
      <vt:lpstr>3.6.1 Redis集群简介及配置</vt:lpstr>
      <vt:lpstr>3.6.1 Redis集群简介及配置</vt:lpstr>
      <vt:lpstr>3.6.1 Redis集群简介及配置</vt:lpstr>
      <vt:lpstr>3.6.1 Redis集群简介及配置</vt:lpstr>
      <vt:lpstr>3.6.2 Redis主从复制功能</vt:lpstr>
      <vt:lpstr>3.6.2 Redis主从复制功能</vt:lpstr>
      <vt:lpstr>3.6.2 Redis主从复制功能</vt:lpstr>
      <vt:lpstr>3.6.2 Redis主从复制功能</vt:lpstr>
      <vt:lpstr>3.6.2 Redis主从复制功能</vt:lpstr>
      <vt:lpstr>3.6.2 Redis主从复制功能</vt:lpstr>
      <vt:lpstr>3.6.2 Redis主从复制功能</vt:lpstr>
      <vt:lpstr>3.6.2 Redis主从复制功能</vt:lpstr>
      <vt:lpstr>3.6.2 Redis主从复制功能</vt:lpstr>
      <vt:lpstr>3.6.2 Redis主从复制功能</vt:lpstr>
      <vt:lpstr>3.6.2 Redis主从复制功能</vt:lpstr>
      <vt:lpstr>3.6.2 Redis主从复制功能</vt:lpstr>
      <vt:lpstr>3.6.2 Redis主从复制功能</vt:lpstr>
      <vt:lpstr>PowerPoint 演示文稿</vt:lpstr>
      <vt:lpstr>PowerPoint 演示文稿</vt:lpstr>
      <vt:lpstr>PowerPoint 演示文稿</vt:lpstr>
      <vt:lpstr>PowerPoint 演示文稿</vt:lpstr>
      <vt:lpstr>PowerPoint 演示文稿</vt:lpstr>
      <vt:lpstr>3.6.2 Redis主从复制功能</vt:lpstr>
      <vt:lpstr>3.6.2 Redis主从复制功能</vt:lpstr>
      <vt:lpstr>3.6.2 Redis主从复制功能</vt:lpstr>
      <vt:lpstr>3.6.2 Redis主从复制功能</vt:lpstr>
      <vt:lpstr>3.6.2 Redis主从复制功能</vt:lpstr>
      <vt:lpstr>3.6.2 Redis主从复制功能</vt:lpstr>
      <vt:lpstr>PowerPoint 演示文稿</vt:lpstr>
      <vt:lpstr>3.6.2 Redis主从复制功能</vt:lpstr>
      <vt:lpstr>3.6.2 Redis主从复制功能</vt:lpstr>
      <vt:lpstr>总结</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Lichao Su</dc:creator>
  <cp:lastModifiedBy>Lichao Su</cp:lastModifiedBy>
  <cp:revision>228</cp:revision>
  <dcterms:created xsi:type="dcterms:W3CDTF">2021-01-11T06:40:00Z</dcterms:created>
  <dcterms:modified xsi:type="dcterms:W3CDTF">2023-03-14T00:26:35Z</dcterms:modified>
</cp:coreProperties>
</file>