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59" r:id="rId5"/>
    <p:sldId id="302" r:id="rId6"/>
    <p:sldId id="260" r:id="rId7"/>
    <p:sldId id="261" r:id="rId8"/>
    <p:sldId id="262" r:id="rId9"/>
    <p:sldId id="265" r:id="rId10"/>
    <p:sldId id="263" r:id="rId11"/>
    <p:sldId id="264" r:id="rId12"/>
    <p:sldId id="266" r:id="rId13"/>
    <p:sldId id="268" r:id="rId14"/>
    <p:sldId id="267" r:id="rId15"/>
    <p:sldId id="269" r:id="rId16"/>
    <p:sldId id="273" r:id="rId17"/>
    <p:sldId id="272" r:id="rId18"/>
    <p:sldId id="274" r:id="rId19"/>
    <p:sldId id="275" r:id="rId20"/>
    <p:sldId id="278" r:id="rId21"/>
    <p:sldId id="279" r:id="rId22"/>
    <p:sldId id="276" r:id="rId23"/>
    <p:sldId id="277" r:id="rId24"/>
    <p:sldId id="280" r:id="rId25"/>
    <p:sldId id="282" r:id="rId26"/>
    <p:sldId id="281" r:id="rId27"/>
    <p:sldId id="283" r:id="rId28"/>
    <p:sldId id="284" r:id="rId29"/>
    <p:sldId id="286" r:id="rId30"/>
    <p:sldId id="287" r:id="rId31"/>
    <p:sldId id="285" r:id="rId32"/>
    <p:sldId id="288" r:id="rId33"/>
    <p:sldId id="289" r:id="rId34"/>
    <p:sldId id="290" r:id="rId35"/>
    <p:sldId id="291" r:id="rId36"/>
    <p:sldId id="292" r:id="rId37"/>
    <p:sldId id="300" r:id="rId38"/>
    <p:sldId id="293" r:id="rId39"/>
    <p:sldId id="294" r:id="rId40"/>
    <p:sldId id="301" r:id="rId41"/>
    <p:sldId id="295" r:id="rId42"/>
    <p:sldId id="296" r:id="rId43"/>
    <p:sldId id="297" r:id="rId44"/>
    <p:sldId id="303" r:id="rId45"/>
    <p:sldId id="298" r:id="rId46"/>
    <p:sldId id="29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0834" autoAdjust="0"/>
  </p:normalViewPr>
  <p:slideViewPr>
    <p:cSldViewPr>
      <p:cViewPr varScale="1">
        <p:scale>
          <a:sx n="103" d="100"/>
          <a:sy n="103" d="100"/>
        </p:scale>
        <p:origin x="1710" y="108"/>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D425B-B3B9-4DAB-B0DC-6255505EC1C9}" type="datetimeFigureOut">
              <a:rPr lang="zh-CN" altLang="en-US" smtClean="0"/>
              <a:pPr/>
              <a:t>2023/3/21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8CBF4-077F-4671-9061-A72219D39F82}" type="slidenum">
              <a:rPr lang="zh-CN" altLang="en-US" smtClean="0"/>
              <a:pPr/>
              <a:t>‹#›</a:t>
            </a:fld>
            <a:endParaRPr lang="zh-CN" altLang="en-US"/>
          </a:p>
        </p:txBody>
      </p:sp>
    </p:spTree>
    <p:extLst>
      <p:ext uri="{BB962C8B-B14F-4D97-AF65-F5344CB8AC3E}">
        <p14:creationId xmlns:p14="http://schemas.microsoft.com/office/powerpoint/2010/main" val="185862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28CBF4-077F-4671-9061-A72219D39F82}"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28CBF4-077F-4671-9061-A72219D39F82}" type="slidenum">
              <a:rPr lang="zh-CN" altLang="en-US" smtClean="0"/>
              <a:pPr/>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628CBF4-077F-4671-9061-A72219D39F82}" type="slidenum">
              <a:rPr lang="zh-CN" altLang="en-US" smtClean="0"/>
              <a:pPr/>
              <a:t>38</a:t>
            </a:fld>
            <a:endParaRPr lang="zh-CN" altLang="en-US"/>
          </a:p>
        </p:txBody>
      </p:sp>
    </p:spTree>
    <p:extLst>
      <p:ext uri="{BB962C8B-B14F-4D97-AF65-F5344CB8AC3E}">
        <p14:creationId xmlns:p14="http://schemas.microsoft.com/office/powerpoint/2010/main" val="215488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628CBF4-077F-4671-9061-A72219D39F82}" type="slidenum">
              <a:rPr lang="zh-CN" altLang="en-US" smtClean="0"/>
              <a:pPr/>
              <a:t>44</a:t>
            </a:fld>
            <a:endParaRPr lang="zh-CN" altLang="en-US"/>
          </a:p>
        </p:txBody>
      </p:sp>
    </p:spTree>
    <p:extLst>
      <p:ext uri="{BB962C8B-B14F-4D97-AF65-F5344CB8AC3E}">
        <p14:creationId xmlns:p14="http://schemas.microsoft.com/office/powerpoint/2010/main" val="1166505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2023/3/21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rgbClr val="C00000"/>
              </a:buClr>
              <a:buFont typeface="Wingdings" pitchFamily="2" charset="2"/>
              <a:buChar char="u"/>
              <a:defRPr sz="2400">
                <a:latin typeface="Times New Roman" pitchFamily="18" charset="0"/>
                <a:cs typeface="Times New Roman" pitchFamily="18" charset="0"/>
              </a:defRPr>
            </a:lvl1pPr>
            <a:lvl2pPr>
              <a:buNone/>
              <a:defRPr sz="1800">
                <a:latin typeface="Times New Roman" pitchFamily="18" charset="0"/>
                <a:cs typeface="Times New Roman" pitchFamily="18" charset="0"/>
              </a:defRPr>
            </a:lvl2pPr>
            <a:lvl3pPr>
              <a:defRPr sz="1600">
                <a:latin typeface="Times New Roman" pitchFamily="18" charset="0"/>
                <a:cs typeface="Times New Roman" pitchFamily="18" charset="0"/>
              </a:defRPr>
            </a:lvl3pPr>
            <a:lvl4pPr>
              <a:defRPr sz="1400">
                <a:latin typeface="Times New Roman" pitchFamily="18" charset="0"/>
                <a:cs typeface="Times New Roman" pitchFamily="18" charset="0"/>
              </a:defRPr>
            </a:lvl4pPr>
            <a:lvl5pPr>
              <a:defRPr>
                <a:latin typeface="Times New Roman" pitchFamily="18" charset="0"/>
                <a:cs typeface="Times New Roman" pitchFamily="18" charset="0"/>
              </a:defRPr>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p:txBody>
      </p:sp>
      <p:sp>
        <p:nvSpPr>
          <p:cNvPr id="4" name="日期占位符 3"/>
          <p:cNvSpPr>
            <a:spLocks noGrp="1"/>
          </p:cNvSpPr>
          <p:nvPr>
            <p:ph type="dt" sz="half" idx="10"/>
          </p:nvPr>
        </p:nvSpPr>
        <p:spPr/>
        <p:txBody>
          <a:bodyPr/>
          <a:lstStyle>
            <a:lvl1pPr>
              <a:defRPr>
                <a:latin typeface="Times New Roman" pitchFamily="18" charset="0"/>
                <a:cs typeface="Times New Roman" pitchFamily="18" charset="0"/>
              </a:defRPr>
            </a:lvl1pPr>
            <a:extLst/>
          </a:lstStyle>
          <a:p>
            <a:fld id="{530820CF-B880-4189-942D-D702A7CBA730}" type="datetimeFigureOut">
              <a:rPr lang="zh-CN" altLang="en-US" smtClean="0"/>
              <a:pPr/>
              <a:t>2023/3/21</a:t>
            </a:fld>
            <a:endParaRPr lang="zh-CN" altLang="en-US"/>
          </a:p>
        </p:txBody>
      </p:sp>
      <p:sp>
        <p:nvSpPr>
          <p:cNvPr id="5" name="页脚占位符 4"/>
          <p:cNvSpPr>
            <a:spLocks noGrp="1"/>
          </p:cNvSpPr>
          <p:nvPr>
            <p:ph type="ftr" sz="quarter" idx="11"/>
          </p:nvPr>
        </p:nvSpPr>
        <p:spPr/>
        <p:txBody>
          <a:bodyPr/>
          <a:lstStyle>
            <a:lvl1pPr>
              <a:defRPr>
                <a:latin typeface="Times New Roman" pitchFamily="18" charset="0"/>
                <a:cs typeface="Times New Roman" pitchFamily="18" charset="0"/>
              </a:defRPr>
            </a:lvl1pPr>
            <a:extLst/>
          </a:lstStyle>
          <a:p>
            <a:endParaRPr lang="zh-CN" altLang="en-US"/>
          </a:p>
        </p:txBody>
      </p:sp>
      <p:sp>
        <p:nvSpPr>
          <p:cNvPr id="6" name="灯片编号占位符 5"/>
          <p:cNvSpPr>
            <a:spLocks noGrp="1"/>
          </p:cNvSpPr>
          <p:nvPr>
            <p:ph type="sldNum" sz="quarter" idx="12"/>
          </p:nvPr>
        </p:nvSpPr>
        <p:spPr/>
        <p:txBody>
          <a:bodyPr/>
          <a:lstStyle>
            <a:lvl1pPr>
              <a:defRPr>
                <a:latin typeface="Times New Roman" pitchFamily="18" charset="0"/>
                <a:cs typeface="Times New Roman" pitchFamily="18" charset="0"/>
              </a:defRPr>
            </a:lvl1pPr>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lvl1pPr>
              <a:defRPr>
                <a:solidFill>
                  <a:srgbClr val="0070C0"/>
                </a:solidFill>
                <a:latin typeface="Times New Roman" pitchFamily="18" charset="0"/>
                <a:cs typeface="Times New Roman" pitchFamily="18" charset="0"/>
              </a:defRPr>
            </a:lvl1pPr>
            <a:extLst/>
          </a:lstStyle>
          <a:p>
            <a:r>
              <a:rPr kumimoji="0" lang="zh-CN" altLang="en-US"/>
              <a:t>单击此处编辑母版标题样式</a:t>
            </a:r>
            <a:endParaRPr kumimoji="0"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2023/3/21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2023/3/21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2023/3/21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5122912"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2023/3/21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latinLnBrk="0" hangingPunct="1">
        <a:spcBef>
          <a:spcPct val="0"/>
        </a:spcBef>
        <a:buNone/>
        <a:defRPr kumimoji="0" sz="3200" b="1" kern="1200">
          <a:solidFill>
            <a:srgbClr val="0070C0"/>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lnSpc>
          <a:spcPct val="150000"/>
        </a:lnSpc>
        <a:spcBef>
          <a:spcPts val="400"/>
        </a:spcBef>
        <a:spcAft>
          <a:spcPts val="0"/>
        </a:spcAft>
        <a:buClr>
          <a:schemeClr val="accent1"/>
        </a:buClr>
        <a:buSzPct val="68000"/>
        <a:buFont typeface="Wingdings 3"/>
        <a:buChar char=""/>
        <a:defRPr kumimoji="0" sz="2400" kern="1200">
          <a:solidFill>
            <a:srgbClr val="C00000"/>
          </a:solidFill>
          <a:latin typeface="华文中宋" pitchFamily="2" charset="-122"/>
          <a:ea typeface="华文中宋" pitchFamily="2" charset="-122"/>
          <a:cs typeface="+mn-cs"/>
        </a:defRPr>
      </a:lvl1pPr>
      <a:lvl2pPr marL="621792" indent="-228600" algn="l" rtl="0" eaLnBrk="1" latinLnBrk="0" hangingPunct="1">
        <a:lnSpc>
          <a:spcPct val="150000"/>
        </a:lnSpc>
        <a:spcBef>
          <a:spcPts val="324"/>
        </a:spcBef>
        <a:buClr>
          <a:schemeClr val="accent1"/>
        </a:buClr>
        <a:buFont typeface="Verdana"/>
        <a:buChar char="◦"/>
        <a:defRPr kumimoji="0" sz="2000" kern="1200">
          <a:solidFill>
            <a:schemeClr val="tx1"/>
          </a:solidFill>
          <a:latin typeface="华文中宋" pitchFamily="2" charset="-122"/>
          <a:ea typeface="华文中宋" pitchFamily="2" charset="-122"/>
          <a:cs typeface="+mn-cs"/>
        </a:defRPr>
      </a:lvl2pPr>
      <a:lvl3pPr marL="859536" indent="-228600" algn="l" rtl="0" eaLnBrk="1" latinLnBrk="0" hangingPunct="1">
        <a:lnSpc>
          <a:spcPct val="150000"/>
        </a:lnSpc>
        <a:spcBef>
          <a:spcPts val="350"/>
        </a:spcBef>
        <a:buClr>
          <a:schemeClr val="accent2"/>
        </a:buClr>
        <a:buSzPct val="100000"/>
        <a:buFont typeface="Wingdings 2"/>
        <a:buChar char=""/>
        <a:defRPr kumimoji="0" sz="1800" kern="1200">
          <a:solidFill>
            <a:schemeClr val="tx1"/>
          </a:solidFill>
          <a:latin typeface="华文中宋" pitchFamily="2" charset="-122"/>
          <a:ea typeface="华文中宋" pitchFamily="2" charset="-122"/>
          <a:cs typeface="+mn-cs"/>
        </a:defRPr>
      </a:lvl3pPr>
      <a:lvl4pPr marL="1143000" indent="-228600" algn="l" rtl="0" eaLnBrk="1" latinLnBrk="0" hangingPunct="1">
        <a:lnSpc>
          <a:spcPct val="150000"/>
        </a:lnSpc>
        <a:spcBef>
          <a:spcPts val="350"/>
        </a:spcBef>
        <a:buClr>
          <a:schemeClr val="accent2"/>
        </a:buClr>
        <a:buFont typeface="Wingdings 2"/>
        <a:buChar char=""/>
        <a:defRPr kumimoji="0" sz="1600" kern="1200">
          <a:solidFill>
            <a:schemeClr val="tx1"/>
          </a:solidFill>
          <a:latin typeface="华文中宋" pitchFamily="2" charset="-122"/>
          <a:ea typeface="华文中宋" pitchFamily="2" charset="-122"/>
          <a:cs typeface="+mn-cs"/>
        </a:defRPr>
      </a:lvl4pPr>
      <a:lvl5pPr marL="1371600" indent="-228600" algn="l" rtl="0" eaLnBrk="1" latinLnBrk="0" hangingPunct="1">
        <a:lnSpc>
          <a:spcPct val="150000"/>
        </a:lnSpc>
        <a:spcBef>
          <a:spcPts val="350"/>
        </a:spcBef>
        <a:buClr>
          <a:schemeClr val="accent2"/>
        </a:buClr>
        <a:buFont typeface="Wingdings 2"/>
        <a:buChar char=""/>
        <a:defRPr kumimoji="0" sz="1800" kern="1200">
          <a:solidFill>
            <a:schemeClr val="tx1"/>
          </a:solidFill>
          <a:latin typeface="微软雅黑" pitchFamily="34" charset="-122"/>
          <a:ea typeface="微软雅黑" pitchFamily="34" charset="-122"/>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hyperlink" Target="http://www.baidu.com/"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a:solidFill>
                  <a:srgbClr val="C00000"/>
                </a:solidFill>
              </a:rPr>
              <a:t>3.8  Redis</a:t>
            </a:r>
            <a:r>
              <a:rPr lang="zh-CN" altLang="zh-CN">
                <a:solidFill>
                  <a:srgbClr val="C00000"/>
                </a:solidFill>
              </a:rPr>
              <a:t>运维</a:t>
            </a:r>
            <a:r>
              <a:rPr lang="zh-CN" altLang="en-US">
                <a:solidFill>
                  <a:srgbClr val="C00000"/>
                </a:solidFill>
              </a:rPr>
              <a:t>与哨兵模式</a:t>
            </a:r>
          </a:p>
        </p:txBody>
      </p:sp>
      <p:sp>
        <p:nvSpPr>
          <p:cNvPr id="3" name="副标题 2"/>
          <p:cNvSpPr>
            <a:spLocks noGrp="1"/>
          </p:cNvSpPr>
          <p:nvPr>
            <p:ph type="subTitle" idx="1"/>
          </p:nvPr>
        </p:nvSpPr>
        <p:spPr/>
        <p:txBody>
          <a:bodyPr/>
          <a:lstStyle/>
          <a:p>
            <a:endParaRPr lang="zh-CN" altLang="en-US"/>
          </a:p>
        </p:txBody>
      </p:sp>
      <p:sp>
        <p:nvSpPr>
          <p:cNvPr id="4" name="矩形 3"/>
          <p:cNvSpPr/>
          <p:nvPr/>
        </p:nvSpPr>
        <p:spPr>
          <a:xfrm>
            <a:off x="3131840" y="692696"/>
            <a:ext cx="2954655" cy="646331"/>
          </a:xfrm>
          <a:prstGeom prst="rect">
            <a:avLst/>
          </a:prstGeom>
        </p:spPr>
        <p:txBody>
          <a:bodyPr wrap="none">
            <a:spAutoFit/>
          </a:bodyPr>
          <a:lstStyle/>
          <a:p>
            <a:r>
              <a:rPr lang="zh-CN" altLang="zh-CN" sz="3600">
                <a:solidFill>
                  <a:srgbClr val="C00000"/>
                </a:solidFill>
                <a:latin typeface="华文行楷" pitchFamily="2" charset="-122"/>
                <a:ea typeface="华文行楷" pitchFamily="2" charset="-122"/>
              </a:rPr>
              <a:t>大数据库系统</a:t>
            </a:r>
            <a:endParaRPr lang="zh-CN" altLang="en-US" sz="3600">
              <a:solidFill>
                <a:srgbClr val="C00000"/>
              </a:solidFill>
              <a:latin typeface="华文行楷" pitchFamily="2" charset="-122"/>
              <a:ea typeface="华文行楷"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normAutofit/>
          </a:bodyPr>
          <a:lstStyle/>
          <a:p>
            <a:r>
              <a:rPr lang="en-US" altLang="zh-CN"/>
              <a:t>BGSAVE</a:t>
            </a:r>
            <a:r>
              <a:rPr lang="zh-CN" altLang="en-US"/>
              <a:t>命令</a:t>
            </a:r>
            <a:endParaRPr lang="en-US" altLang="zh-CN"/>
          </a:p>
          <a:p>
            <a:pPr lvl="1" indent="0"/>
            <a:r>
              <a:rPr lang="zh-CN" altLang="en-US"/>
              <a:t>格式：</a:t>
            </a:r>
            <a:r>
              <a:rPr lang="en-US" altLang="zh-CN"/>
              <a:t>BGSAVE</a:t>
            </a:r>
          </a:p>
          <a:p>
            <a:pPr lvl="1" indent="0"/>
            <a:r>
              <a:rPr lang="zh-CN" altLang="en-US"/>
              <a:t>在</a:t>
            </a:r>
            <a:r>
              <a:rPr lang="en-US" altLang="zh-CN"/>
              <a:t>Redis</a:t>
            </a:r>
            <a:r>
              <a:rPr lang="zh-CN" altLang="en-US"/>
              <a:t>服务后端采用异步的方式将</a:t>
            </a:r>
            <a:r>
              <a:rPr lang="en-US" altLang="zh-CN"/>
              <a:t>RDB</a:t>
            </a:r>
            <a:r>
              <a:rPr lang="zh-CN" altLang="en-US"/>
              <a:t>快照数据保存到当前数据库的磁盘中</a:t>
            </a:r>
            <a:endParaRPr lang="en-US" altLang="zh-CN"/>
          </a:p>
          <a:p>
            <a:pPr lvl="1" indent="0"/>
            <a:r>
              <a:rPr lang="zh-CN" altLang="en-US"/>
              <a:t>执行原理：</a:t>
            </a:r>
            <a:r>
              <a:rPr lang="en-US" altLang="zh-CN"/>
              <a:t>Redis</a:t>
            </a:r>
            <a:r>
              <a:rPr lang="zh-CN" altLang="en-US"/>
              <a:t>启动一个新的子进程，原来的</a:t>
            </a:r>
            <a:r>
              <a:rPr lang="en-US" altLang="zh-CN"/>
              <a:t>Redis</a:t>
            </a:r>
            <a:r>
              <a:rPr lang="zh-CN" altLang="en-US"/>
              <a:t>进程（父进程）继续执行客户端请求操作，而子进程则负责将数据保存到磁盘中，然后退出</a:t>
            </a:r>
            <a:endParaRPr lang="en-US" altLang="zh-CN"/>
          </a:p>
          <a:p>
            <a:pPr lvl="1" indent="0"/>
            <a:endParaRPr lang="en-US" altLang="zh-CN"/>
          </a:p>
          <a:p>
            <a:pPr lvl="1" indent="0"/>
            <a:endParaRPr lang="en-US" altLang="zh-CN"/>
          </a:p>
          <a:p>
            <a:pPr lvl="1" indent="0"/>
            <a:r>
              <a:rPr lang="zh-CN" altLang="en-US"/>
              <a:t>如果内存数据量大，</a:t>
            </a:r>
            <a:r>
              <a:rPr lang="en-US" altLang="zh-CN"/>
              <a:t>BGSAVE</a:t>
            </a:r>
            <a:r>
              <a:rPr lang="zh-CN" altLang="en-US"/>
              <a:t>可以后台做</a:t>
            </a:r>
            <a:r>
              <a:rPr lang="en-US" altLang="zh-CN"/>
              <a:t>RDB</a:t>
            </a:r>
            <a:r>
              <a:rPr lang="zh-CN" altLang="en-US"/>
              <a:t>存储，可以继续手头的工作</a:t>
            </a:r>
            <a:endParaRPr lang="en-US" altLang="zh-CN"/>
          </a:p>
        </p:txBody>
      </p:sp>
      <p:sp>
        <p:nvSpPr>
          <p:cNvPr id="3" name="标题 2"/>
          <p:cNvSpPr>
            <a:spLocks noGrp="1"/>
          </p:cNvSpPr>
          <p:nvPr>
            <p:ph type="title"/>
          </p:nvPr>
        </p:nvSpPr>
        <p:spPr>
          <a:xfrm>
            <a:off x="457200" y="274638"/>
            <a:ext cx="6059016" cy="1143000"/>
          </a:xfrm>
        </p:spPr>
        <p:txBody>
          <a:bodyPr/>
          <a:lstStyle/>
          <a:p>
            <a:r>
              <a:rPr lang="en-US" altLang="zh-CN"/>
              <a:t>3.7.1 Redis</a:t>
            </a:r>
            <a:r>
              <a:rPr lang="zh-CN" altLang="en-US"/>
              <a:t>运维相关命令简介</a:t>
            </a:r>
          </a:p>
        </p:txBody>
      </p:sp>
      <p:pic>
        <p:nvPicPr>
          <p:cNvPr id="7170" name="Picture 2"/>
          <p:cNvPicPr>
            <a:picLocks noChangeAspect="1" noChangeArrowheads="1"/>
          </p:cNvPicPr>
          <p:nvPr/>
        </p:nvPicPr>
        <p:blipFill>
          <a:blip r:embed="rId2" cstate="print">
            <a:lum contrast="70000"/>
          </a:blip>
          <a:srcRect/>
          <a:stretch>
            <a:fillRect/>
          </a:stretch>
        </p:blipFill>
        <p:spPr bwMode="auto">
          <a:xfrm>
            <a:off x="1187624" y="4437112"/>
            <a:ext cx="3564394" cy="64807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ox(in)">
                                      <p:cBhvr>
                                        <p:cTn id="10" dur="500"/>
                                        <p:tgtEl>
                                          <p:spTgt spid="2">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ox(in)">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ox(in)">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7170"/>
                                        </p:tgtEl>
                                        <p:attrNameLst>
                                          <p:attrName>style.visibility</p:attrName>
                                        </p:attrNameLst>
                                      </p:cBhvr>
                                      <p:to>
                                        <p:strVal val="visible"/>
                                      </p:to>
                                    </p:set>
                                    <p:animEffect transition="in" filter="box(in)">
                                      <p:cBhvr>
                                        <p:cTn id="23" dur="500"/>
                                        <p:tgtEl>
                                          <p:spTgt spid="717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ox(in)">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260040"/>
          </a:xfrm>
        </p:spPr>
        <p:txBody>
          <a:bodyPr>
            <a:normAutofit/>
          </a:bodyPr>
          <a:lstStyle/>
          <a:p>
            <a:r>
              <a:rPr lang="en-US" altLang="zh-CN"/>
              <a:t>LASTSAVE</a:t>
            </a:r>
            <a:r>
              <a:rPr lang="zh-CN" altLang="en-US"/>
              <a:t>命令</a:t>
            </a:r>
            <a:endParaRPr lang="en-US" altLang="zh-CN"/>
          </a:p>
          <a:p>
            <a:pPr lvl="1" indent="0"/>
            <a:r>
              <a:rPr lang="zh-CN" altLang="en-US"/>
              <a:t>格式：</a:t>
            </a:r>
            <a:r>
              <a:rPr lang="en-US" altLang="zh-CN"/>
              <a:t>LASTSAVE</a:t>
            </a:r>
          </a:p>
          <a:p>
            <a:pPr lvl="1" indent="0"/>
            <a:r>
              <a:rPr lang="zh-CN" altLang="en-US"/>
              <a:t>用于获取最近一次</a:t>
            </a:r>
            <a:r>
              <a:rPr lang="en-US" altLang="zh-CN"/>
              <a:t>Redis</a:t>
            </a:r>
            <a:r>
              <a:rPr lang="zh-CN" altLang="en-US"/>
              <a:t>成功将数据保存到磁盘上的时间，时间格式是</a:t>
            </a:r>
            <a:r>
              <a:rPr lang="en-US" altLang="zh-CN"/>
              <a:t>UNIX</a:t>
            </a:r>
            <a:r>
              <a:rPr lang="zh-CN" altLang="en-US"/>
              <a:t>时间戳</a:t>
            </a:r>
            <a:endParaRPr lang="en-US" altLang="zh-CN"/>
          </a:p>
          <a:p>
            <a:pPr lvl="1" indent="0"/>
            <a:r>
              <a:rPr lang="zh-CN" altLang="en-US"/>
              <a:t>如果不能确定</a:t>
            </a:r>
            <a:r>
              <a:rPr lang="en-US" altLang="zh-CN"/>
              <a:t>BGSAVE</a:t>
            </a:r>
            <a:r>
              <a:rPr lang="zh-CN" altLang="en-US"/>
              <a:t>命令是否已经成功执行，此时可以使用</a:t>
            </a:r>
            <a:r>
              <a:rPr lang="en-US" altLang="zh-CN"/>
              <a:t>LASTSAVE</a:t>
            </a:r>
            <a:r>
              <a:rPr lang="zh-CN" altLang="en-US"/>
              <a:t>命令来查看相关信息</a:t>
            </a:r>
            <a:endParaRPr lang="en-US" altLang="zh-CN"/>
          </a:p>
          <a:p>
            <a:pPr lvl="1" indent="0"/>
            <a:endParaRPr lang="en-US" altLang="zh-CN"/>
          </a:p>
          <a:p>
            <a:pPr lvl="1" indent="0"/>
            <a:endParaRPr lang="en-US" altLang="zh-CN"/>
          </a:p>
          <a:p>
            <a:pPr lvl="1" indent="0"/>
            <a:r>
              <a:rPr lang="zh-CN" altLang="en-US"/>
              <a:t>假如未开启</a:t>
            </a:r>
            <a:r>
              <a:rPr lang="en-US" altLang="zh-CN"/>
              <a:t>AOF</a:t>
            </a:r>
            <a:r>
              <a:rPr lang="zh-CN" altLang="en-US"/>
              <a:t>，数据库崩溃了，可以将当前时间</a:t>
            </a:r>
            <a:r>
              <a:rPr lang="en-US" altLang="zh-CN"/>
              <a:t>-LASTSAVE</a:t>
            </a:r>
            <a:r>
              <a:rPr lang="zh-CN" altLang="en-US"/>
              <a:t>得到的时间，就能推出丢失了多长时间段的数据</a:t>
            </a:r>
          </a:p>
        </p:txBody>
      </p:sp>
      <p:sp>
        <p:nvSpPr>
          <p:cNvPr id="3" name="标题 2"/>
          <p:cNvSpPr>
            <a:spLocks noGrp="1"/>
          </p:cNvSpPr>
          <p:nvPr>
            <p:ph type="title"/>
          </p:nvPr>
        </p:nvSpPr>
        <p:spPr>
          <a:xfrm>
            <a:off x="457200" y="274638"/>
            <a:ext cx="5626968" cy="1143000"/>
          </a:xfrm>
        </p:spPr>
        <p:txBody>
          <a:bodyPr/>
          <a:lstStyle/>
          <a:p>
            <a:r>
              <a:rPr lang="en-US" altLang="zh-CN"/>
              <a:t>3.7.1 Redis</a:t>
            </a:r>
            <a:r>
              <a:rPr lang="zh-CN" altLang="en-US"/>
              <a:t>运维相关命令简介</a:t>
            </a:r>
          </a:p>
        </p:txBody>
      </p:sp>
      <p:pic>
        <p:nvPicPr>
          <p:cNvPr id="6146" name="Picture 2"/>
          <p:cNvPicPr>
            <a:picLocks noChangeAspect="1" noChangeArrowheads="1"/>
          </p:cNvPicPr>
          <p:nvPr/>
        </p:nvPicPr>
        <p:blipFill>
          <a:blip r:embed="rId2" cstate="print">
            <a:lum contrast="70000"/>
          </a:blip>
          <a:srcRect/>
          <a:stretch>
            <a:fillRect/>
          </a:stretch>
        </p:blipFill>
        <p:spPr bwMode="auto">
          <a:xfrm>
            <a:off x="1115616" y="4293096"/>
            <a:ext cx="3312368" cy="88050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heckerboard(across)">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checkerboard(across)">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animEffect transition="in" filter="checkerboard(across)">
                                      <p:cBhvr>
                                        <p:cTn id="23" dur="500"/>
                                        <p:tgtEl>
                                          <p:spTgt spid="614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checkerboard(across)">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972008"/>
          </a:xfrm>
        </p:spPr>
        <p:txBody>
          <a:bodyPr>
            <a:normAutofit/>
          </a:bodyPr>
          <a:lstStyle/>
          <a:p>
            <a:r>
              <a:rPr lang="en-US" altLang="zh-CN" cap="all"/>
              <a:t>Flushall</a:t>
            </a:r>
            <a:r>
              <a:rPr lang="en-US" altLang="zh-CN"/>
              <a:t> </a:t>
            </a:r>
            <a:r>
              <a:rPr lang="zh-CN" altLang="en-US"/>
              <a:t>命令</a:t>
            </a:r>
            <a:endParaRPr lang="en-US" altLang="zh-CN"/>
          </a:p>
          <a:p>
            <a:pPr lvl="1"/>
            <a:r>
              <a:rPr lang="zh-CN" altLang="en-US"/>
              <a:t>格式：</a:t>
            </a:r>
            <a:r>
              <a:rPr lang="en-US" altLang="zh-CN" cap="all"/>
              <a:t> Flushall</a:t>
            </a:r>
            <a:r>
              <a:rPr lang="en-US" altLang="zh-CN"/>
              <a:t> </a:t>
            </a:r>
          </a:p>
          <a:p>
            <a:pPr lvl="1"/>
            <a:r>
              <a:rPr lang="zh-CN" altLang="zh-CN"/>
              <a:t>清空</a:t>
            </a:r>
            <a:r>
              <a:rPr lang="zh-CN" altLang="zh-CN">
                <a:solidFill>
                  <a:srgbClr val="FF0000"/>
                </a:solidFill>
              </a:rPr>
              <a:t>所有</a:t>
            </a:r>
            <a:r>
              <a:rPr lang="zh-CN" altLang="en-US">
                <a:solidFill>
                  <a:srgbClr val="FF0000"/>
                </a:solidFill>
              </a:rPr>
              <a:t>数据库</a:t>
            </a:r>
            <a:r>
              <a:rPr lang="zh-CN" altLang="zh-CN"/>
              <a:t>所有键 </a:t>
            </a:r>
          </a:p>
          <a:p>
            <a:endParaRPr lang="en-US" altLang="zh-CN" cap="all"/>
          </a:p>
          <a:p>
            <a:r>
              <a:rPr lang="en-US" altLang="zh-CN" cap="all"/>
              <a:t>Flushdb  </a:t>
            </a:r>
          </a:p>
          <a:p>
            <a:pPr lvl="1">
              <a:buSzPct val="68000"/>
            </a:pPr>
            <a:r>
              <a:rPr lang="zh-CN" altLang="en-US"/>
              <a:t>格式：</a:t>
            </a:r>
            <a:r>
              <a:rPr lang="en-US" altLang="zh-CN"/>
              <a:t> Flushdb </a:t>
            </a:r>
          </a:p>
          <a:p>
            <a:pPr lvl="1"/>
            <a:r>
              <a:rPr lang="zh-CN" altLang="zh-CN"/>
              <a:t>清空</a:t>
            </a:r>
            <a:r>
              <a:rPr lang="zh-CN" altLang="zh-CN">
                <a:solidFill>
                  <a:srgbClr val="FF0000"/>
                </a:solidFill>
              </a:rPr>
              <a:t>当前</a:t>
            </a:r>
            <a:r>
              <a:rPr lang="zh-CN" altLang="en-US">
                <a:solidFill>
                  <a:srgbClr val="FF0000"/>
                </a:solidFill>
              </a:rPr>
              <a:t>数据</a:t>
            </a:r>
            <a:r>
              <a:rPr lang="zh-CN" altLang="zh-CN">
                <a:solidFill>
                  <a:srgbClr val="FF0000"/>
                </a:solidFill>
              </a:rPr>
              <a:t>库</a:t>
            </a:r>
            <a:r>
              <a:rPr lang="zh-CN" altLang="zh-CN"/>
              <a:t>所有键</a:t>
            </a:r>
          </a:p>
          <a:p>
            <a:endParaRPr lang="en-US" altLang="zh-CN"/>
          </a:p>
          <a:p>
            <a:r>
              <a:rPr lang="zh-CN" altLang="en-US"/>
              <a:t>慎用！</a:t>
            </a:r>
          </a:p>
        </p:txBody>
      </p:sp>
      <p:sp>
        <p:nvSpPr>
          <p:cNvPr id="3" name="标题 2"/>
          <p:cNvSpPr>
            <a:spLocks noGrp="1"/>
          </p:cNvSpPr>
          <p:nvPr>
            <p:ph type="title"/>
          </p:nvPr>
        </p:nvSpPr>
        <p:spPr/>
        <p:txBody>
          <a:bodyPr/>
          <a:lstStyle/>
          <a:p>
            <a:r>
              <a:rPr lang="en-US" altLang="zh-CN"/>
              <a:t>3.7.1 Redis</a:t>
            </a:r>
            <a:r>
              <a:rPr lang="zh-CN" altLang="en-US"/>
              <a:t>运维相关命令简介</a:t>
            </a:r>
          </a:p>
        </p:txBody>
      </p:sp>
      <p:pic>
        <p:nvPicPr>
          <p:cNvPr id="8194" name="Picture 2"/>
          <p:cNvPicPr>
            <a:picLocks noChangeAspect="1" noChangeArrowheads="1"/>
          </p:cNvPicPr>
          <p:nvPr/>
        </p:nvPicPr>
        <p:blipFill>
          <a:blip r:embed="rId2" cstate="print">
            <a:lum contrast="70000"/>
          </a:blip>
          <a:srcRect/>
          <a:stretch>
            <a:fillRect/>
          </a:stretch>
        </p:blipFill>
        <p:spPr bwMode="auto">
          <a:xfrm>
            <a:off x="4644008" y="3861048"/>
            <a:ext cx="3000375" cy="14097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lum contrast="70000"/>
          </a:blip>
          <a:srcRect/>
          <a:stretch>
            <a:fillRect/>
          </a:stretch>
        </p:blipFill>
        <p:spPr bwMode="auto">
          <a:xfrm>
            <a:off x="4355976" y="1844824"/>
            <a:ext cx="3714750" cy="141922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lum contrast="70000"/>
          </a:blip>
          <a:srcRect/>
          <a:stretch>
            <a:fillRect/>
          </a:stretch>
        </p:blipFill>
        <p:spPr bwMode="auto">
          <a:xfrm>
            <a:off x="4355976" y="1052736"/>
            <a:ext cx="4667250" cy="7715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heckerboard(across)">
                                      <p:cBhvr>
                                        <p:cTn id="21" dur="500"/>
                                        <p:tgtEl>
                                          <p:spTgt spid="6"/>
                                        </p:tgtEl>
                                      </p:cBhvr>
                                    </p:animEffect>
                                  </p:childTnLst>
                                </p:cTn>
                              </p:par>
                              <p:par>
                                <p:cTn id="22" presetID="2" presetClass="entr" presetSubtype="4" fill="hold" nodeType="withEffect">
                                  <p:stCondLst>
                                    <p:cond delay="0"/>
                                  </p:stCondLst>
                                  <p:childTnLst>
                                    <p:set>
                                      <p:cBhvr>
                                        <p:cTn id="23" dur="1" fill="hold">
                                          <p:stCondLst>
                                            <p:cond delay="0"/>
                                          </p:stCondLst>
                                        </p:cTn>
                                        <p:tgtEl>
                                          <p:spTgt spid="8195"/>
                                        </p:tgtEl>
                                        <p:attrNameLst>
                                          <p:attrName>style.visibility</p:attrName>
                                        </p:attrNameLst>
                                      </p:cBhvr>
                                      <p:to>
                                        <p:strVal val="visible"/>
                                      </p:to>
                                    </p:set>
                                    <p:anim calcmode="lin" valueType="num">
                                      <p:cBhvr additive="base">
                                        <p:cTn id="24" dur="500" fill="hold"/>
                                        <p:tgtEl>
                                          <p:spTgt spid="8195"/>
                                        </p:tgtEl>
                                        <p:attrNameLst>
                                          <p:attrName>ppt_x</p:attrName>
                                        </p:attrNameLst>
                                      </p:cBhvr>
                                      <p:tavLst>
                                        <p:tav tm="0">
                                          <p:val>
                                            <p:strVal val="#ppt_x"/>
                                          </p:val>
                                        </p:tav>
                                        <p:tav tm="100000">
                                          <p:val>
                                            <p:strVal val="#ppt_x"/>
                                          </p:val>
                                        </p:tav>
                                      </p:tavLst>
                                    </p:anim>
                                    <p:anim calcmode="lin" valueType="num">
                                      <p:cBhvr additive="base">
                                        <p:cTn id="25"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 calcmode="lin" valueType="num">
                                      <p:cBhvr additive="base">
                                        <p:cTn id="3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 calcmode="lin" valueType="num">
                                      <p:cBhvr additive="base">
                                        <p:cTn id="3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8194"/>
                                        </p:tgtEl>
                                        <p:attrNameLst>
                                          <p:attrName>style.visibility</p:attrName>
                                        </p:attrNameLst>
                                      </p:cBhvr>
                                      <p:to>
                                        <p:strVal val="visible"/>
                                      </p:to>
                                    </p:set>
                                    <p:anim calcmode="lin" valueType="num">
                                      <p:cBhvr additive="base">
                                        <p:cTn id="42" dur="500" fill="hold"/>
                                        <p:tgtEl>
                                          <p:spTgt spid="8194"/>
                                        </p:tgtEl>
                                        <p:attrNameLst>
                                          <p:attrName>ppt_x</p:attrName>
                                        </p:attrNameLst>
                                      </p:cBhvr>
                                      <p:tavLst>
                                        <p:tav tm="0">
                                          <p:val>
                                            <p:strVal val="#ppt_x"/>
                                          </p:val>
                                        </p:tav>
                                        <p:tav tm="100000">
                                          <p:val>
                                            <p:strVal val="#ppt_x"/>
                                          </p:val>
                                        </p:tav>
                                      </p:tavLst>
                                    </p:anim>
                                    <p:anim calcmode="lin" valueType="num">
                                      <p:cBhvr additive="base">
                                        <p:cTn id="43"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
                                            <p:txEl>
                                              <p:pRg st="8" end="8"/>
                                            </p:txEl>
                                          </p:spTgt>
                                        </p:tgtEl>
                                        <p:attrNameLst>
                                          <p:attrName>style.visibility</p:attrName>
                                        </p:attrNameLst>
                                      </p:cBhvr>
                                      <p:to>
                                        <p:strVal val="visible"/>
                                      </p:to>
                                    </p:set>
                                    <p:anim calcmode="lin" valueType="num">
                                      <p:cBhvr additive="base">
                                        <p:cTn id="48"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INFO</a:t>
            </a:r>
            <a:r>
              <a:rPr lang="zh-CN" altLang="en-US"/>
              <a:t>命令</a:t>
            </a:r>
            <a:endParaRPr lang="en-US" altLang="zh-CN"/>
          </a:p>
          <a:p>
            <a:pPr lvl="1"/>
            <a:r>
              <a:rPr lang="zh-CN" altLang="en-US"/>
              <a:t>格式：</a:t>
            </a:r>
            <a:r>
              <a:rPr lang="en-US" altLang="zh-CN"/>
              <a:t>INFO [section]</a:t>
            </a:r>
          </a:p>
          <a:p>
            <a:pPr lvl="1"/>
            <a:r>
              <a:rPr lang="zh-CN" altLang="en-US"/>
              <a:t>用于查看</a:t>
            </a:r>
            <a:r>
              <a:rPr lang="en-US" altLang="zh-CN"/>
              <a:t>Redis</a:t>
            </a:r>
            <a:r>
              <a:rPr lang="zh-CN" altLang="en-US"/>
              <a:t>服务器的各种信息及统计相关数值</a:t>
            </a:r>
            <a:endParaRPr lang="en-US" altLang="zh-CN"/>
          </a:p>
          <a:p>
            <a:pPr lvl="1"/>
            <a:endParaRPr lang="en-US" altLang="zh-CN"/>
          </a:p>
          <a:p>
            <a:pPr lvl="1"/>
            <a:r>
              <a:rPr lang="zh-CN" altLang="en-US"/>
              <a:t>参数</a:t>
            </a:r>
            <a:r>
              <a:rPr lang="en-US" altLang="zh-CN"/>
              <a:t>section</a:t>
            </a:r>
            <a:r>
              <a:rPr lang="zh-CN" altLang="en-US"/>
              <a:t>的设置可以让</a:t>
            </a:r>
            <a:r>
              <a:rPr lang="en-US" altLang="zh-CN"/>
              <a:t>INFO</a:t>
            </a:r>
            <a:r>
              <a:rPr lang="zh-CN" altLang="en-US"/>
              <a:t>命令只返回某一部分的信息</a:t>
            </a:r>
            <a:endParaRPr lang="en-US" altLang="zh-CN"/>
          </a:p>
          <a:p>
            <a:pPr lvl="1"/>
            <a:r>
              <a:rPr lang="zh-CN" altLang="en-US"/>
              <a:t>如果</a:t>
            </a:r>
            <a:r>
              <a:rPr lang="en-US" altLang="zh-CN"/>
              <a:t>INFO</a:t>
            </a:r>
            <a:r>
              <a:rPr lang="zh-CN" altLang="en-US"/>
              <a:t>命令不带任何参数，则默认以</a:t>
            </a:r>
            <a:r>
              <a:rPr lang="en-US" altLang="zh-CN"/>
              <a:t>default</a:t>
            </a:r>
            <a:r>
              <a:rPr lang="zh-CN" altLang="en-US"/>
              <a:t>作为参数</a:t>
            </a:r>
            <a:endParaRPr lang="en-US" altLang="zh-CN"/>
          </a:p>
          <a:p>
            <a:pPr lvl="1"/>
            <a:r>
              <a:rPr lang="zh-CN" altLang="en-US"/>
              <a:t>例：使用</a:t>
            </a:r>
            <a:r>
              <a:rPr lang="en-US" altLang="zh-CN"/>
              <a:t>info</a:t>
            </a:r>
            <a:r>
              <a:rPr lang="zh-CN" altLang="en-US"/>
              <a:t>查看</a:t>
            </a:r>
            <a:r>
              <a:rPr lang="en-US" altLang="zh-CN"/>
              <a:t>6379</a:t>
            </a:r>
            <a:r>
              <a:rPr lang="zh-CN" altLang="en-US"/>
              <a:t>服务器的信息，不加参数</a:t>
            </a:r>
          </a:p>
        </p:txBody>
      </p:sp>
      <p:sp>
        <p:nvSpPr>
          <p:cNvPr id="3" name="标题 2"/>
          <p:cNvSpPr>
            <a:spLocks noGrp="1"/>
          </p:cNvSpPr>
          <p:nvPr>
            <p:ph type="title"/>
          </p:nvPr>
        </p:nvSpPr>
        <p:spPr/>
        <p:txBody>
          <a:bodyPr/>
          <a:lstStyle/>
          <a:p>
            <a:r>
              <a:rPr lang="en-US" altLang="zh-CN"/>
              <a:t>3.7.1 Redis</a:t>
            </a:r>
            <a:r>
              <a:rPr lang="zh-CN" altLang="en-US"/>
              <a:t>运维相关命令简介</a:t>
            </a:r>
          </a:p>
        </p:txBody>
      </p:sp>
      <p:pic>
        <p:nvPicPr>
          <p:cNvPr id="9218" name="Picture 2"/>
          <p:cNvPicPr>
            <a:picLocks noChangeAspect="1" noChangeArrowheads="1"/>
          </p:cNvPicPr>
          <p:nvPr/>
        </p:nvPicPr>
        <p:blipFill>
          <a:blip r:embed="rId2" cstate="print">
            <a:lum contrast="70000"/>
          </a:blip>
          <a:srcRect/>
          <a:stretch>
            <a:fillRect/>
          </a:stretch>
        </p:blipFill>
        <p:spPr bwMode="auto">
          <a:xfrm>
            <a:off x="1475656" y="4941168"/>
            <a:ext cx="3276600" cy="8096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linds(horizontal)">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218"/>
                                        </p:tgtEl>
                                        <p:attrNameLst>
                                          <p:attrName>style.visibility</p:attrName>
                                        </p:attrNameLst>
                                      </p:cBhvr>
                                      <p:to>
                                        <p:strVal val="visible"/>
                                      </p:to>
                                    </p:set>
                                    <p:animEffect transition="in" filter="blinds(horizontal)">
                                      <p:cBhvr>
                                        <p:cTn id="3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lum contrast="70000"/>
          </a:blip>
          <a:srcRect/>
          <a:stretch>
            <a:fillRect/>
          </a:stretch>
        </p:blipFill>
        <p:spPr bwMode="auto">
          <a:xfrm>
            <a:off x="0" y="404664"/>
            <a:ext cx="4562475" cy="2505075"/>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lum contrast="70000"/>
          </a:blip>
          <a:srcRect/>
          <a:stretch>
            <a:fillRect/>
          </a:stretch>
        </p:blipFill>
        <p:spPr bwMode="auto">
          <a:xfrm>
            <a:off x="5364088" y="332656"/>
            <a:ext cx="2714625" cy="847725"/>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lum contrast="70000"/>
          </a:blip>
          <a:srcRect/>
          <a:stretch>
            <a:fillRect/>
          </a:stretch>
        </p:blipFill>
        <p:spPr bwMode="auto">
          <a:xfrm>
            <a:off x="5364088" y="1484784"/>
            <a:ext cx="2924175" cy="1438275"/>
          </a:xfrm>
          <a:prstGeom prst="rect">
            <a:avLst/>
          </a:prstGeom>
          <a:noFill/>
          <a:ln w="9525">
            <a:noFill/>
            <a:miter lim="800000"/>
            <a:headEnd/>
            <a:tailEnd/>
          </a:ln>
        </p:spPr>
      </p:pic>
      <p:pic>
        <p:nvPicPr>
          <p:cNvPr id="10246" name="Picture 6"/>
          <p:cNvPicPr>
            <a:picLocks noChangeAspect="1" noChangeArrowheads="1"/>
          </p:cNvPicPr>
          <p:nvPr/>
        </p:nvPicPr>
        <p:blipFill>
          <a:blip r:embed="rId5" cstate="print">
            <a:lum contrast="70000"/>
          </a:blip>
          <a:srcRect/>
          <a:stretch>
            <a:fillRect/>
          </a:stretch>
        </p:blipFill>
        <p:spPr bwMode="auto">
          <a:xfrm>
            <a:off x="5364088" y="2996952"/>
            <a:ext cx="2695575" cy="3695700"/>
          </a:xfrm>
          <a:prstGeom prst="rect">
            <a:avLst/>
          </a:prstGeom>
          <a:noFill/>
          <a:ln w="9525">
            <a:noFill/>
            <a:miter lim="800000"/>
            <a:headEnd/>
            <a:tailEnd/>
          </a:ln>
        </p:spPr>
      </p:pic>
      <p:pic>
        <p:nvPicPr>
          <p:cNvPr id="10247" name="Picture 7"/>
          <p:cNvPicPr>
            <a:picLocks noChangeAspect="1" noChangeArrowheads="1"/>
          </p:cNvPicPr>
          <p:nvPr/>
        </p:nvPicPr>
        <p:blipFill>
          <a:blip r:embed="rId6" cstate="print">
            <a:lum contrast="70000"/>
          </a:blip>
          <a:srcRect/>
          <a:stretch>
            <a:fillRect/>
          </a:stretch>
        </p:blipFill>
        <p:spPr bwMode="auto">
          <a:xfrm>
            <a:off x="0" y="3429000"/>
            <a:ext cx="2990850" cy="3257550"/>
          </a:xfrm>
          <a:prstGeom prst="rect">
            <a:avLst/>
          </a:prstGeom>
          <a:noFill/>
          <a:ln w="9525">
            <a:noFill/>
            <a:miter lim="800000"/>
            <a:headEnd/>
            <a:tailEnd/>
          </a:ln>
        </p:spPr>
      </p:pic>
      <p:sp>
        <p:nvSpPr>
          <p:cNvPr id="10" name="矩形 9"/>
          <p:cNvSpPr/>
          <p:nvPr/>
        </p:nvSpPr>
        <p:spPr>
          <a:xfrm>
            <a:off x="5292080" y="1196752"/>
            <a:ext cx="1245854" cy="307777"/>
          </a:xfrm>
          <a:prstGeom prst="rect">
            <a:avLst/>
          </a:prstGeom>
        </p:spPr>
        <p:txBody>
          <a:bodyPr wrap="none">
            <a:spAutoFit/>
          </a:bodyPr>
          <a:lstStyle/>
          <a:p>
            <a:r>
              <a:rPr lang="en-US" altLang="zh-CN" sz="1400">
                <a:latin typeface="Times New Roman" pitchFamily="18" charset="0"/>
                <a:cs typeface="Times New Roman" pitchFamily="18" charset="0"/>
              </a:rPr>
              <a:t>INFO memory</a:t>
            </a:r>
            <a:endParaRPr lang="zh-CN" altLang="en-US" sz="1400">
              <a:latin typeface="Times New Roman" pitchFamily="18" charset="0"/>
              <a:cs typeface="Times New Roman" pitchFamily="18" charset="0"/>
            </a:endParaRPr>
          </a:p>
        </p:txBody>
      </p:sp>
      <p:sp>
        <p:nvSpPr>
          <p:cNvPr id="11" name="矩形 10"/>
          <p:cNvSpPr/>
          <p:nvPr/>
        </p:nvSpPr>
        <p:spPr>
          <a:xfrm>
            <a:off x="0" y="0"/>
            <a:ext cx="1087157" cy="307777"/>
          </a:xfrm>
          <a:prstGeom prst="rect">
            <a:avLst/>
          </a:prstGeom>
        </p:spPr>
        <p:txBody>
          <a:bodyPr wrap="none">
            <a:spAutoFit/>
          </a:bodyPr>
          <a:lstStyle/>
          <a:p>
            <a:r>
              <a:rPr lang="en-US" altLang="zh-CN" sz="1400">
                <a:latin typeface="Times New Roman" pitchFamily="18" charset="0"/>
                <a:cs typeface="Times New Roman" pitchFamily="18" charset="0"/>
              </a:rPr>
              <a:t>INFO server</a:t>
            </a:r>
            <a:endParaRPr lang="zh-CN" altLang="en-US" sz="1400">
              <a:latin typeface="Times New Roman" pitchFamily="18" charset="0"/>
              <a:cs typeface="Times New Roman" pitchFamily="18" charset="0"/>
            </a:endParaRPr>
          </a:p>
        </p:txBody>
      </p:sp>
      <p:sp>
        <p:nvSpPr>
          <p:cNvPr id="13" name="矩形 12"/>
          <p:cNvSpPr/>
          <p:nvPr/>
        </p:nvSpPr>
        <p:spPr>
          <a:xfrm>
            <a:off x="0" y="3068960"/>
            <a:ext cx="1447832" cy="307777"/>
          </a:xfrm>
          <a:prstGeom prst="rect">
            <a:avLst/>
          </a:prstGeom>
        </p:spPr>
        <p:txBody>
          <a:bodyPr wrap="none">
            <a:spAutoFit/>
          </a:bodyPr>
          <a:lstStyle/>
          <a:p>
            <a:r>
              <a:rPr lang="en-US" altLang="zh-CN" sz="1400">
                <a:latin typeface="Times New Roman" pitchFamily="18" charset="0"/>
                <a:cs typeface="Times New Roman" pitchFamily="18" charset="0"/>
              </a:rPr>
              <a:t>INFO persistence</a:t>
            </a:r>
            <a:endParaRPr lang="zh-CN" altLang="en-US" sz="1400">
              <a:latin typeface="Times New Roman" pitchFamily="18" charset="0"/>
              <a:cs typeface="Times New Roman" pitchFamily="18" charset="0"/>
            </a:endParaRPr>
          </a:p>
        </p:txBody>
      </p:sp>
      <p:sp>
        <p:nvSpPr>
          <p:cNvPr id="14" name="矩形 13"/>
          <p:cNvSpPr/>
          <p:nvPr/>
        </p:nvSpPr>
        <p:spPr>
          <a:xfrm>
            <a:off x="5364088" y="0"/>
            <a:ext cx="1117614" cy="307777"/>
          </a:xfrm>
          <a:prstGeom prst="rect">
            <a:avLst/>
          </a:prstGeom>
        </p:spPr>
        <p:txBody>
          <a:bodyPr wrap="none">
            <a:spAutoFit/>
          </a:bodyPr>
          <a:lstStyle/>
          <a:p>
            <a:r>
              <a:rPr lang="en-US" altLang="zh-CN" sz="1400">
                <a:latin typeface="Times New Roman" pitchFamily="18" charset="0"/>
                <a:cs typeface="Times New Roman" pitchFamily="18" charset="0"/>
              </a:rPr>
              <a:t>INFO clients</a:t>
            </a:r>
            <a:endParaRPr lang="zh-CN" altLang="en-US" sz="1400">
              <a:latin typeface="Times New Roman" pitchFamily="18" charset="0"/>
              <a:cs typeface="Times New Roman"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0"/>
            <a:ext cx="8229600" cy="6525344"/>
          </a:xfrm>
        </p:spPr>
        <p:txBody>
          <a:bodyPr>
            <a:normAutofit/>
          </a:bodyPr>
          <a:lstStyle/>
          <a:p>
            <a:pPr lvl="1"/>
            <a:r>
              <a:rPr lang="en-US" altLang="zh-CN"/>
              <a:t>INFO [section]</a:t>
            </a:r>
          </a:p>
          <a:p>
            <a:pPr lvl="2"/>
            <a:r>
              <a:rPr lang="en-US" altLang="zh-CN"/>
              <a:t>server</a:t>
            </a:r>
            <a:r>
              <a:rPr lang="zh-CN" altLang="en-US"/>
              <a:t>部分：该部分主要说明</a:t>
            </a:r>
            <a:r>
              <a:rPr lang="en-US" altLang="zh-CN"/>
              <a:t>Redis</a:t>
            </a:r>
            <a:r>
              <a:rPr lang="zh-CN" altLang="en-US"/>
              <a:t>的服务器信息</a:t>
            </a:r>
          </a:p>
          <a:p>
            <a:pPr lvl="2"/>
            <a:r>
              <a:rPr lang="en-US" altLang="zh-CN"/>
              <a:t>clients</a:t>
            </a:r>
            <a:r>
              <a:rPr lang="zh-CN" altLang="en-US"/>
              <a:t>部分：该部分记录了已连接客户端的信息</a:t>
            </a:r>
          </a:p>
          <a:p>
            <a:pPr lvl="2"/>
            <a:r>
              <a:rPr lang="en-US" altLang="zh-CN"/>
              <a:t>memory</a:t>
            </a:r>
            <a:r>
              <a:rPr lang="zh-CN" altLang="en-US"/>
              <a:t>部分：该部分记录了</a:t>
            </a:r>
            <a:r>
              <a:rPr lang="en-US" altLang="zh-CN"/>
              <a:t>Redis</a:t>
            </a:r>
            <a:r>
              <a:rPr lang="zh-CN" altLang="en-US"/>
              <a:t>服务器的内存相关信息。</a:t>
            </a:r>
          </a:p>
          <a:p>
            <a:pPr lvl="2"/>
            <a:r>
              <a:rPr lang="en-US" altLang="zh-CN"/>
              <a:t>persistence</a:t>
            </a:r>
            <a:r>
              <a:rPr lang="zh-CN" altLang="en-US"/>
              <a:t>部分：该部分记录了与持久化（</a:t>
            </a:r>
            <a:r>
              <a:rPr lang="en-US" altLang="zh-CN"/>
              <a:t>RDB</a:t>
            </a:r>
            <a:r>
              <a:rPr lang="zh-CN" altLang="en-US"/>
              <a:t>持久化和</a:t>
            </a:r>
            <a:r>
              <a:rPr lang="en-US" altLang="zh-CN"/>
              <a:t>AOF</a:t>
            </a:r>
            <a:r>
              <a:rPr lang="zh-CN" altLang="en-US"/>
              <a:t>持久化）相关的信息。</a:t>
            </a:r>
          </a:p>
          <a:p>
            <a:pPr lvl="2"/>
            <a:r>
              <a:rPr lang="en-US" altLang="zh-CN"/>
              <a:t>stats</a:t>
            </a:r>
            <a:r>
              <a:rPr lang="zh-CN" altLang="en-US"/>
              <a:t>部分：该部分记录了相关的统计信息。</a:t>
            </a:r>
          </a:p>
          <a:p>
            <a:pPr lvl="2"/>
            <a:r>
              <a:rPr lang="en-US" altLang="zh-CN"/>
              <a:t>replication</a:t>
            </a:r>
            <a:r>
              <a:rPr lang="zh-CN" altLang="en-US"/>
              <a:t>部分：该部分记录了</a:t>
            </a:r>
            <a:r>
              <a:rPr lang="en-US" altLang="zh-CN"/>
              <a:t>Redis</a:t>
            </a:r>
            <a:r>
              <a:rPr lang="zh-CN" altLang="en-US"/>
              <a:t>数据库主从复制信息。</a:t>
            </a:r>
          </a:p>
          <a:p>
            <a:pPr lvl="2"/>
            <a:r>
              <a:rPr lang="en-US" altLang="zh-CN"/>
              <a:t>cpu</a:t>
            </a:r>
            <a:r>
              <a:rPr lang="zh-CN" altLang="en-US"/>
              <a:t>部分：该部分记录了</a:t>
            </a:r>
            <a:r>
              <a:rPr lang="en-US" altLang="zh-CN"/>
              <a:t>CPU</a:t>
            </a:r>
            <a:r>
              <a:rPr lang="zh-CN" altLang="en-US"/>
              <a:t>的计算量统计信息。 </a:t>
            </a:r>
            <a:endParaRPr lang="en-US" altLang="zh-CN"/>
          </a:p>
          <a:p>
            <a:pPr lvl="2"/>
            <a:r>
              <a:rPr lang="en-US" altLang="zh-CN"/>
              <a:t>Command stats</a:t>
            </a:r>
            <a:r>
              <a:rPr lang="zh-CN" altLang="en-US"/>
              <a:t>部分：该部分记录了</a:t>
            </a:r>
            <a:r>
              <a:rPr lang="en-US" altLang="zh-CN"/>
              <a:t>Redis</a:t>
            </a:r>
            <a:r>
              <a:rPr lang="zh-CN" altLang="en-US"/>
              <a:t>各种命令的执行统计信息，如执行命令消耗的</a:t>
            </a:r>
            <a:r>
              <a:rPr lang="en-US" altLang="zh-CN"/>
              <a:t>CPU</a:t>
            </a:r>
            <a:r>
              <a:rPr lang="zh-CN" altLang="en-US"/>
              <a:t>时间、执行次数等。</a:t>
            </a:r>
          </a:p>
          <a:p>
            <a:pPr lvl="2"/>
            <a:r>
              <a:rPr lang="en-US" altLang="zh-CN"/>
              <a:t>cluster</a:t>
            </a:r>
            <a:r>
              <a:rPr lang="zh-CN" altLang="en-US"/>
              <a:t>部分：该部分记录了与</a:t>
            </a:r>
            <a:r>
              <a:rPr lang="en-US" altLang="zh-CN"/>
              <a:t>Redis</a:t>
            </a:r>
            <a:r>
              <a:rPr lang="zh-CN" altLang="en-US"/>
              <a:t>集群相关的信息。</a:t>
            </a:r>
          </a:p>
          <a:p>
            <a:pPr lvl="2"/>
            <a:r>
              <a:rPr lang="en-US" altLang="zh-CN"/>
              <a:t>keyspace</a:t>
            </a:r>
            <a:r>
              <a:rPr lang="zh-CN" altLang="en-US"/>
              <a:t>部分：该部分记录了与</a:t>
            </a:r>
            <a:r>
              <a:rPr lang="en-US" altLang="zh-CN"/>
              <a:t>Redis</a:t>
            </a:r>
            <a:r>
              <a:rPr lang="zh-CN" altLang="en-US"/>
              <a:t>数据库相关的统计信息，如键的数量。</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6632"/>
            <a:ext cx="8229600" cy="6552728"/>
          </a:xfrm>
        </p:spPr>
        <p:txBody>
          <a:bodyPr>
            <a:normAutofit lnSpcReduction="10000"/>
          </a:bodyPr>
          <a:lstStyle/>
          <a:p>
            <a:pPr lvl="1"/>
            <a:r>
              <a:rPr lang="en-US" altLang="zh-CN"/>
              <a:t># Replication</a:t>
            </a:r>
            <a:r>
              <a:rPr lang="zh-CN" altLang="zh-CN"/>
              <a:t>主从复制</a:t>
            </a:r>
            <a:endParaRPr lang="en-US" altLang="zh-CN"/>
          </a:p>
          <a:p>
            <a:pPr lvl="1"/>
            <a:endParaRPr lang="en-US" altLang="zh-CN"/>
          </a:p>
          <a:p>
            <a:pPr lvl="2">
              <a:buNone/>
            </a:pPr>
            <a:r>
              <a:rPr lang="zh-CN" altLang="en-US"/>
              <a:t>这里因为</a:t>
            </a:r>
            <a:r>
              <a:rPr lang="en-US" altLang="zh-CN"/>
              <a:t>6379</a:t>
            </a:r>
            <a:r>
              <a:rPr lang="zh-CN" altLang="en-US"/>
              <a:t>和</a:t>
            </a:r>
            <a:r>
              <a:rPr lang="en-US" altLang="zh-CN"/>
              <a:t>6380</a:t>
            </a:r>
            <a:r>
              <a:rPr lang="zh-CN" altLang="en-US"/>
              <a:t>均为主服务器，所以这里</a:t>
            </a:r>
            <a:r>
              <a:rPr lang="en-US" altLang="zh-CN"/>
              <a:t>6379</a:t>
            </a:r>
            <a:r>
              <a:rPr lang="zh-CN" altLang="en-US"/>
              <a:t>的</a:t>
            </a:r>
            <a:r>
              <a:rPr lang="en-US" altLang="zh-CN"/>
              <a:t>Replication</a:t>
            </a:r>
            <a:r>
              <a:rPr lang="zh-CN" altLang="en-US"/>
              <a:t>信息显示从服务器数为</a:t>
            </a:r>
            <a:r>
              <a:rPr lang="en-US" altLang="zh-CN"/>
              <a:t>0</a:t>
            </a:r>
          </a:p>
          <a:p>
            <a:pPr lvl="2">
              <a:buNone/>
            </a:pPr>
            <a:r>
              <a:rPr lang="en-US" altLang="zh-CN"/>
              <a:t>1</a:t>
            </a:r>
            <a:r>
              <a:rPr lang="zh-CN" altLang="en-US"/>
              <a:t>、增加服务器</a:t>
            </a:r>
            <a:r>
              <a:rPr lang="en-US" altLang="zh-CN"/>
              <a:t>6381</a:t>
            </a:r>
            <a:r>
              <a:rPr lang="zh-CN" altLang="en-US"/>
              <a:t>作为</a:t>
            </a:r>
            <a:r>
              <a:rPr lang="en-US" altLang="zh-CN"/>
              <a:t>6379</a:t>
            </a:r>
            <a:r>
              <a:rPr lang="zh-CN" altLang="en-US"/>
              <a:t>的从服务器</a:t>
            </a: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r>
              <a:rPr lang="zh-CN" altLang="en-US"/>
              <a:t>并关闭登陆密码验证选项，关闭</a:t>
            </a:r>
            <a:r>
              <a:rPr lang="en-US" altLang="zh-CN"/>
              <a:t>RDB</a:t>
            </a:r>
            <a:r>
              <a:rPr lang="zh-CN" altLang="en-US"/>
              <a:t>，关闭</a:t>
            </a:r>
            <a:r>
              <a:rPr lang="en-US" altLang="zh-CN"/>
              <a:t>AOF</a:t>
            </a:r>
            <a:r>
              <a:rPr lang="zh-CN" altLang="en-US"/>
              <a:t>，保存退出</a:t>
            </a:r>
            <a:endParaRPr lang="en-US" altLang="zh-CN"/>
          </a:p>
          <a:p>
            <a:pPr lvl="2">
              <a:buNone/>
            </a:pPr>
            <a:r>
              <a:rPr lang="en-US" altLang="zh-CN"/>
              <a:t>2</a:t>
            </a:r>
            <a:r>
              <a:rPr lang="zh-CN" altLang="en-US"/>
              <a:t>、启动</a:t>
            </a:r>
            <a:r>
              <a:rPr lang="en-US" altLang="zh-CN"/>
              <a:t>6381</a:t>
            </a:r>
            <a:r>
              <a:rPr lang="zh-CN" altLang="en-US"/>
              <a:t>服务器</a:t>
            </a:r>
            <a:endParaRPr lang="en-US" altLang="zh-CN"/>
          </a:p>
          <a:p>
            <a:pPr lvl="2">
              <a:buNone/>
            </a:pPr>
            <a:endParaRPr lang="en-US" altLang="zh-CN"/>
          </a:p>
          <a:p>
            <a:pPr lvl="2">
              <a:buNone/>
            </a:pPr>
            <a:r>
              <a:rPr lang="en-US" altLang="zh-CN"/>
              <a:t>3</a:t>
            </a:r>
            <a:r>
              <a:rPr lang="zh-CN" altLang="en-US"/>
              <a:t>、客户端连接</a:t>
            </a:r>
            <a:r>
              <a:rPr lang="en-US" altLang="zh-CN"/>
              <a:t>6379</a:t>
            </a:r>
            <a:r>
              <a:rPr lang="zh-CN" altLang="en-US"/>
              <a:t>服务器，输入</a:t>
            </a:r>
            <a:r>
              <a:rPr lang="en-US" altLang="zh-CN"/>
              <a:t>info</a:t>
            </a:r>
            <a:r>
              <a:rPr lang="zh-CN" altLang="en-US"/>
              <a:t>，观察</a:t>
            </a:r>
            <a:r>
              <a:rPr lang="en-US" altLang="zh-CN"/>
              <a:t>6379</a:t>
            </a:r>
            <a:r>
              <a:rPr lang="zh-CN" altLang="en-US"/>
              <a:t>的</a:t>
            </a:r>
            <a:r>
              <a:rPr lang="en-US" altLang="zh-CN"/>
              <a:t>replication</a:t>
            </a:r>
          </a:p>
          <a:p>
            <a:pPr lvl="2">
              <a:buNone/>
            </a:pPr>
            <a:endParaRPr lang="en-US" altLang="zh-CN"/>
          </a:p>
          <a:p>
            <a:pPr lvl="2">
              <a:buNone/>
            </a:pPr>
            <a:endParaRPr lang="en-US" altLang="zh-CN"/>
          </a:p>
          <a:p>
            <a:pPr lvl="2">
              <a:buNone/>
            </a:pPr>
            <a:r>
              <a:rPr lang="zh-CN" altLang="en-US"/>
              <a:t>显示存在</a:t>
            </a:r>
            <a:r>
              <a:rPr lang="en-US" altLang="zh-CN"/>
              <a:t>1</a:t>
            </a:r>
            <a:r>
              <a:rPr lang="zh-CN" altLang="en-US"/>
              <a:t>个从服务器，并且给出了从服务器的</a:t>
            </a:r>
            <a:r>
              <a:rPr lang="en-US" altLang="zh-CN"/>
              <a:t>ip</a:t>
            </a:r>
            <a:r>
              <a:rPr lang="zh-CN" altLang="en-US"/>
              <a:t>和端口号</a:t>
            </a:r>
            <a:endParaRPr lang="en-US" altLang="zh-CN"/>
          </a:p>
          <a:p>
            <a:pPr lvl="2">
              <a:buNone/>
            </a:pPr>
            <a:endParaRPr lang="zh-CN" altLang="en-US"/>
          </a:p>
        </p:txBody>
      </p:sp>
      <p:pic>
        <p:nvPicPr>
          <p:cNvPr id="12291" name="Picture 3"/>
          <p:cNvPicPr>
            <a:picLocks noChangeAspect="1" noChangeArrowheads="1"/>
          </p:cNvPicPr>
          <p:nvPr/>
        </p:nvPicPr>
        <p:blipFill>
          <a:blip r:embed="rId2" cstate="print">
            <a:lum contrast="70000"/>
          </a:blip>
          <a:srcRect/>
          <a:stretch>
            <a:fillRect/>
          </a:stretch>
        </p:blipFill>
        <p:spPr bwMode="auto">
          <a:xfrm>
            <a:off x="3851920" y="188640"/>
            <a:ext cx="2772308" cy="720080"/>
          </a:xfrm>
          <a:prstGeom prst="rect">
            <a:avLst/>
          </a:prstGeom>
          <a:noFill/>
          <a:ln w="9525">
            <a:noFill/>
            <a:miter lim="800000"/>
            <a:headEnd/>
            <a:tailEnd/>
          </a:ln>
        </p:spPr>
      </p:pic>
      <p:pic>
        <p:nvPicPr>
          <p:cNvPr id="12292" name="Picture 4"/>
          <p:cNvPicPr>
            <a:picLocks noChangeAspect="1" noChangeArrowheads="1"/>
          </p:cNvPicPr>
          <p:nvPr/>
        </p:nvPicPr>
        <p:blipFill>
          <a:blip r:embed="rId3" cstate="print">
            <a:lum contrast="70000"/>
          </a:blip>
          <a:srcRect/>
          <a:stretch>
            <a:fillRect/>
          </a:stretch>
        </p:blipFill>
        <p:spPr bwMode="auto">
          <a:xfrm>
            <a:off x="1403648" y="2132856"/>
            <a:ext cx="4181475" cy="228600"/>
          </a:xfrm>
          <a:prstGeom prst="rect">
            <a:avLst/>
          </a:prstGeom>
          <a:noFill/>
          <a:ln w="9525">
            <a:noFill/>
            <a:miter lim="800000"/>
            <a:headEnd/>
            <a:tailEnd/>
          </a:ln>
        </p:spPr>
      </p:pic>
      <p:pic>
        <p:nvPicPr>
          <p:cNvPr id="12294" name="Picture 6"/>
          <p:cNvPicPr>
            <a:picLocks noChangeAspect="1" noChangeArrowheads="1"/>
          </p:cNvPicPr>
          <p:nvPr/>
        </p:nvPicPr>
        <p:blipFill>
          <a:blip r:embed="rId4" cstate="print">
            <a:lum contrast="70000"/>
          </a:blip>
          <a:srcRect/>
          <a:stretch>
            <a:fillRect/>
          </a:stretch>
        </p:blipFill>
        <p:spPr bwMode="auto">
          <a:xfrm>
            <a:off x="1403648" y="3429000"/>
            <a:ext cx="2162175" cy="285750"/>
          </a:xfrm>
          <a:prstGeom prst="rect">
            <a:avLst/>
          </a:prstGeom>
          <a:noFill/>
          <a:ln w="9525">
            <a:noFill/>
            <a:miter lim="800000"/>
            <a:headEnd/>
            <a:tailEnd/>
          </a:ln>
        </p:spPr>
      </p:pic>
      <p:pic>
        <p:nvPicPr>
          <p:cNvPr id="12295" name="Picture 7"/>
          <p:cNvPicPr>
            <a:picLocks noChangeAspect="1" noChangeArrowheads="1"/>
          </p:cNvPicPr>
          <p:nvPr/>
        </p:nvPicPr>
        <p:blipFill>
          <a:blip r:embed="rId5" cstate="print">
            <a:lum contrast="70000"/>
          </a:blip>
          <a:srcRect/>
          <a:stretch>
            <a:fillRect/>
          </a:stretch>
        </p:blipFill>
        <p:spPr bwMode="auto">
          <a:xfrm>
            <a:off x="1403648" y="3212976"/>
            <a:ext cx="1638300" cy="238125"/>
          </a:xfrm>
          <a:prstGeom prst="rect">
            <a:avLst/>
          </a:prstGeom>
          <a:noFill/>
          <a:ln w="9525">
            <a:noFill/>
            <a:miter lim="800000"/>
            <a:headEnd/>
            <a:tailEnd/>
          </a:ln>
        </p:spPr>
      </p:pic>
      <p:pic>
        <p:nvPicPr>
          <p:cNvPr id="12296" name="Picture 8"/>
          <p:cNvPicPr>
            <a:picLocks noChangeAspect="1" noChangeArrowheads="1"/>
          </p:cNvPicPr>
          <p:nvPr/>
        </p:nvPicPr>
        <p:blipFill>
          <a:blip r:embed="rId6" cstate="print">
            <a:lum contrast="70000"/>
          </a:blip>
          <a:srcRect/>
          <a:stretch>
            <a:fillRect/>
          </a:stretch>
        </p:blipFill>
        <p:spPr bwMode="auto">
          <a:xfrm>
            <a:off x="1403648" y="2420888"/>
            <a:ext cx="1381125" cy="238125"/>
          </a:xfrm>
          <a:prstGeom prst="rect">
            <a:avLst/>
          </a:prstGeom>
          <a:noFill/>
          <a:ln w="9525">
            <a:noFill/>
            <a:miter lim="800000"/>
            <a:headEnd/>
            <a:tailEnd/>
          </a:ln>
        </p:spPr>
      </p:pic>
      <p:pic>
        <p:nvPicPr>
          <p:cNvPr id="12297" name="Picture 9"/>
          <p:cNvPicPr>
            <a:picLocks noChangeAspect="1" noChangeArrowheads="1"/>
          </p:cNvPicPr>
          <p:nvPr/>
        </p:nvPicPr>
        <p:blipFill>
          <a:blip r:embed="rId7" cstate="print">
            <a:lum contrast="70000"/>
          </a:blip>
          <a:srcRect/>
          <a:stretch>
            <a:fillRect/>
          </a:stretch>
        </p:blipFill>
        <p:spPr bwMode="auto">
          <a:xfrm>
            <a:off x="1403648" y="2924944"/>
            <a:ext cx="3057525" cy="257175"/>
          </a:xfrm>
          <a:prstGeom prst="rect">
            <a:avLst/>
          </a:prstGeom>
          <a:noFill/>
          <a:ln w="9525">
            <a:noFill/>
            <a:miter lim="800000"/>
            <a:headEnd/>
            <a:tailEnd/>
          </a:ln>
        </p:spPr>
      </p:pic>
      <p:pic>
        <p:nvPicPr>
          <p:cNvPr id="12298" name="Picture 10"/>
          <p:cNvPicPr>
            <a:picLocks noChangeAspect="1" noChangeArrowheads="1"/>
          </p:cNvPicPr>
          <p:nvPr/>
        </p:nvPicPr>
        <p:blipFill>
          <a:blip r:embed="rId8" cstate="print">
            <a:lum contrast="70000"/>
          </a:blip>
          <a:srcRect/>
          <a:stretch>
            <a:fillRect/>
          </a:stretch>
        </p:blipFill>
        <p:spPr bwMode="auto">
          <a:xfrm>
            <a:off x="1403648" y="2708920"/>
            <a:ext cx="1047750" cy="266700"/>
          </a:xfrm>
          <a:prstGeom prst="rect">
            <a:avLst/>
          </a:prstGeom>
          <a:noFill/>
          <a:ln w="9525">
            <a:noFill/>
            <a:miter lim="800000"/>
            <a:headEnd/>
            <a:tailEnd/>
          </a:ln>
        </p:spPr>
      </p:pic>
      <p:pic>
        <p:nvPicPr>
          <p:cNvPr id="12300" name="Picture 12"/>
          <p:cNvPicPr>
            <a:picLocks noChangeAspect="1" noChangeArrowheads="1"/>
          </p:cNvPicPr>
          <p:nvPr/>
        </p:nvPicPr>
        <p:blipFill>
          <a:blip r:embed="rId9" cstate="print">
            <a:lum contrast="70000"/>
          </a:blip>
          <a:srcRect/>
          <a:stretch>
            <a:fillRect/>
          </a:stretch>
        </p:blipFill>
        <p:spPr bwMode="auto">
          <a:xfrm>
            <a:off x="1403648" y="5229200"/>
            <a:ext cx="3384376" cy="876214"/>
          </a:xfrm>
          <a:prstGeom prst="rect">
            <a:avLst/>
          </a:prstGeom>
          <a:noFill/>
          <a:ln w="9525">
            <a:noFill/>
            <a:miter lim="800000"/>
            <a:headEnd/>
            <a:tailEnd/>
          </a:ln>
        </p:spPr>
      </p:pic>
      <p:pic>
        <p:nvPicPr>
          <p:cNvPr id="12" name="Picture 2"/>
          <p:cNvPicPr>
            <a:picLocks noChangeAspect="1" noChangeArrowheads="1"/>
          </p:cNvPicPr>
          <p:nvPr/>
        </p:nvPicPr>
        <p:blipFill>
          <a:blip r:embed="rId10" cstate="print"/>
          <a:srcRect t="66667"/>
          <a:stretch>
            <a:fillRect/>
          </a:stretch>
        </p:blipFill>
        <p:spPr bwMode="auto">
          <a:xfrm>
            <a:off x="1187624" y="4581128"/>
            <a:ext cx="7524328" cy="21602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box(in)">
                                      <p:cBhvr>
                                        <p:cTn id="12" dur="500"/>
                                        <p:tgtEl>
                                          <p:spTgt spid="1229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i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292"/>
                                        </p:tgtEl>
                                        <p:attrNameLst>
                                          <p:attrName>style.visibility</p:attrName>
                                        </p:attrNameLst>
                                      </p:cBhvr>
                                      <p:to>
                                        <p:strVal val="visible"/>
                                      </p:to>
                                    </p:set>
                                    <p:animEffect transition="in" filter="box(in)">
                                      <p:cBhvr>
                                        <p:cTn id="27" dur="500"/>
                                        <p:tgtEl>
                                          <p:spTgt spid="12292"/>
                                        </p:tgtEl>
                                      </p:cBhvr>
                                    </p:animEffect>
                                  </p:childTnLst>
                                </p:cTn>
                              </p:par>
                              <p:par>
                                <p:cTn id="28" presetID="4" presetClass="entr" presetSubtype="16" fill="hold" nodeType="withEffect">
                                  <p:stCondLst>
                                    <p:cond delay="0"/>
                                  </p:stCondLst>
                                  <p:childTnLst>
                                    <p:set>
                                      <p:cBhvr>
                                        <p:cTn id="29" dur="1" fill="hold">
                                          <p:stCondLst>
                                            <p:cond delay="0"/>
                                          </p:stCondLst>
                                        </p:cTn>
                                        <p:tgtEl>
                                          <p:spTgt spid="12294"/>
                                        </p:tgtEl>
                                        <p:attrNameLst>
                                          <p:attrName>style.visibility</p:attrName>
                                        </p:attrNameLst>
                                      </p:cBhvr>
                                      <p:to>
                                        <p:strVal val="visible"/>
                                      </p:to>
                                    </p:set>
                                    <p:animEffect transition="in" filter="box(in)">
                                      <p:cBhvr>
                                        <p:cTn id="30" dur="500"/>
                                        <p:tgtEl>
                                          <p:spTgt spid="12294"/>
                                        </p:tgtEl>
                                      </p:cBhvr>
                                    </p:animEffect>
                                  </p:childTnLst>
                                </p:cTn>
                              </p:par>
                              <p:par>
                                <p:cTn id="31" presetID="4" presetClass="entr" presetSubtype="16" fill="hold" nodeType="withEffect">
                                  <p:stCondLst>
                                    <p:cond delay="0"/>
                                  </p:stCondLst>
                                  <p:childTnLst>
                                    <p:set>
                                      <p:cBhvr>
                                        <p:cTn id="32" dur="1" fill="hold">
                                          <p:stCondLst>
                                            <p:cond delay="0"/>
                                          </p:stCondLst>
                                        </p:cTn>
                                        <p:tgtEl>
                                          <p:spTgt spid="12295"/>
                                        </p:tgtEl>
                                        <p:attrNameLst>
                                          <p:attrName>style.visibility</p:attrName>
                                        </p:attrNameLst>
                                      </p:cBhvr>
                                      <p:to>
                                        <p:strVal val="visible"/>
                                      </p:to>
                                    </p:set>
                                    <p:animEffect transition="in" filter="box(in)">
                                      <p:cBhvr>
                                        <p:cTn id="33" dur="500"/>
                                        <p:tgtEl>
                                          <p:spTgt spid="12295"/>
                                        </p:tgtEl>
                                      </p:cBhvr>
                                    </p:animEffect>
                                  </p:childTnLst>
                                </p:cTn>
                              </p:par>
                              <p:par>
                                <p:cTn id="34" presetID="4" presetClass="entr" presetSubtype="16" fill="hold" nodeType="withEffect">
                                  <p:stCondLst>
                                    <p:cond delay="0"/>
                                  </p:stCondLst>
                                  <p:childTnLst>
                                    <p:set>
                                      <p:cBhvr>
                                        <p:cTn id="35" dur="1" fill="hold">
                                          <p:stCondLst>
                                            <p:cond delay="0"/>
                                          </p:stCondLst>
                                        </p:cTn>
                                        <p:tgtEl>
                                          <p:spTgt spid="12296"/>
                                        </p:tgtEl>
                                        <p:attrNameLst>
                                          <p:attrName>style.visibility</p:attrName>
                                        </p:attrNameLst>
                                      </p:cBhvr>
                                      <p:to>
                                        <p:strVal val="visible"/>
                                      </p:to>
                                    </p:set>
                                    <p:animEffect transition="in" filter="box(in)">
                                      <p:cBhvr>
                                        <p:cTn id="36" dur="500"/>
                                        <p:tgtEl>
                                          <p:spTgt spid="12296"/>
                                        </p:tgtEl>
                                      </p:cBhvr>
                                    </p:animEffect>
                                  </p:childTnLst>
                                </p:cTn>
                              </p:par>
                              <p:par>
                                <p:cTn id="37" presetID="4" presetClass="entr" presetSubtype="16" fill="hold" nodeType="withEffect">
                                  <p:stCondLst>
                                    <p:cond delay="0"/>
                                  </p:stCondLst>
                                  <p:childTnLst>
                                    <p:set>
                                      <p:cBhvr>
                                        <p:cTn id="38" dur="1" fill="hold">
                                          <p:stCondLst>
                                            <p:cond delay="0"/>
                                          </p:stCondLst>
                                        </p:cTn>
                                        <p:tgtEl>
                                          <p:spTgt spid="12297"/>
                                        </p:tgtEl>
                                        <p:attrNameLst>
                                          <p:attrName>style.visibility</p:attrName>
                                        </p:attrNameLst>
                                      </p:cBhvr>
                                      <p:to>
                                        <p:strVal val="visible"/>
                                      </p:to>
                                    </p:set>
                                    <p:animEffect transition="in" filter="box(in)">
                                      <p:cBhvr>
                                        <p:cTn id="39" dur="500"/>
                                        <p:tgtEl>
                                          <p:spTgt spid="12297"/>
                                        </p:tgtEl>
                                      </p:cBhvr>
                                    </p:animEffect>
                                  </p:childTnLst>
                                </p:cTn>
                              </p:par>
                              <p:par>
                                <p:cTn id="40" presetID="4" presetClass="entr" presetSubtype="16" fill="hold" nodeType="withEffect">
                                  <p:stCondLst>
                                    <p:cond delay="0"/>
                                  </p:stCondLst>
                                  <p:childTnLst>
                                    <p:set>
                                      <p:cBhvr>
                                        <p:cTn id="41" dur="1" fill="hold">
                                          <p:stCondLst>
                                            <p:cond delay="0"/>
                                          </p:stCondLst>
                                        </p:cTn>
                                        <p:tgtEl>
                                          <p:spTgt spid="12298"/>
                                        </p:tgtEl>
                                        <p:attrNameLst>
                                          <p:attrName>style.visibility</p:attrName>
                                        </p:attrNameLst>
                                      </p:cBhvr>
                                      <p:to>
                                        <p:strVal val="visible"/>
                                      </p:to>
                                    </p:set>
                                    <p:animEffect transition="in" filter="box(in)">
                                      <p:cBhvr>
                                        <p:cTn id="42" dur="500"/>
                                        <p:tgtEl>
                                          <p:spTgt spid="1229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ox(in)">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ox(in)">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
                                            <p:txEl>
                                              <p:pRg st="11" end="11"/>
                                            </p:txEl>
                                          </p:spTgt>
                                        </p:tgtEl>
                                        <p:attrNameLst>
                                          <p:attrName>style.visibility</p:attrName>
                                        </p:attrNameLst>
                                      </p:cBhvr>
                                      <p:to>
                                        <p:strVal val="visible"/>
                                      </p:to>
                                    </p:set>
                                    <p:animEffect transition="in" filter="box(in)">
                                      <p:cBhvr>
                                        <p:cTn id="63" dur="500"/>
                                        <p:tgtEl>
                                          <p:spTgt spid="2">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12300"/>
                                        </p:tgtEl>
                                        <p:attrNameLst>
                                          <p:attrName>style.visibility</p:attrName>
                                        </p:attrNameLst>
                                      </p:cBhvr>
                                      <p:to>
                                        <p:strVal val="visible"/>
                                      </p:to>
                                    </p:set>
                                    <p:animEffect transition="in" filter="box(in)">
                                      <p:cBhvr>
                                        <p:cTn id="68" dur="500"/>
                                        <p:tgtEl>
                                          <p:spTgt spid="12300"/>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2">
                                            <p:txEl>
                                              <p:pRg st="14" end="14"/>
                                            </p:txEl>
                                          </p:spTgt>
                                        </p:tgtEl>
                                        <p:attrNameLst>
                                          <p:attrName>style.visibility</p:attrName>
                                        </p:attrNameLst>
                                      </p:cBhvr>
                                      <p:to>
                                        <p:strVal val="visible"/>
                                      </p:to>
                                    </p:set>
                                    <p:animEffect transition="in" filter="box(in)">
                                      <p:cBhvr>
                                        <p:cTn id="73"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16024"/>
          </a:xfrm>
        </p:spPr>
        <p:txBody>
          <a:bodyPr>
            <a:normAutofit/>
          </a:bodyPr>
          <a:lstStyle/>
          <a:p>
            <a:pPr lvl="2">
              <a:buNone/>
            </a:pPr>
            <a:r>
              <a:rPr lang="en-US" altLang="zh-CN"/>
              <a:t>4</a:t>
            </a:r>
            <a:r>
              <a:rPr lang="zh-CN" altLang="en-US"/>
              <a:t>、客户端连入</a:t>
            </a:r>
            <a:r>
              <a:rPr lang="en-US" altLang="zh-CN"/>
              <a:t>6381</a:t>
            </a:r>
            <a:r>
              <a:rPr lang="zh-CN" altLang="en-US"/>
              <a:t>服务器，查看该服务器的</a:t>
            </a:r>
            <a:r>
              <a:rPr lang="en-US" altLang="zh-CN"/>
              <a:t>Replication</a:t>
            </a:r>
          </a:p>
          <a:p>
            <a:pPr lvl="2">
              <a:buNone/>
            </a:pPr>
            <a:r>
              <a:rPr lang="en-US" altLang="zh-CN"/>
              <a:t>role:slave                                            </a:t>
            </a:r>
            <a:r>
              <a:rPr lang="zh-CN" altLang="en-US"/>
              <a:t>表示该服务器角色是从服务器</a:t>
            </a:r>
            <a:endParaRPr lang="zh-CN" altLang="zh-CN"/>
          </a:p>
          <a:p>
            <a:pPr lvl="2">
              <a:buNone/>
            </a:pPr>
            <a:r>
              <a:rPr lang="en-US" altLang="zh-CN"/>
              <a:t>master_host:192.168.1.128                 </a:t>
            </a:r>
            <a:r>
              <a:rPr lang="zh-CN" altLang="en-US"/>
              <a:t>该服务器的主服务器</a:t>
            </a:r>
            <a:r>
              <a:rPr lang="en-US" altLang="zh-CN"/>
              <a:t>ip</a:t>
            </a:r>
            <a:endParaRPr lang="zh-CN" altLang="zh-CN"/>
          </a:p>
          <a:p>
            <a:pPr lvl="2">
              <a:buNone/>
            </a:pPr>
            <a:r>
              <a:rPr lang="en-US" altLang="zh-CN"/>
              <a:t>master_port:6379                                 </a:t>
            </a:r>
            <a:r>
              <a:rPr lang="zh-CN" altLang="en-US"/>
              <a:t>该服务器主服务器端口号</a:t>
            </a:r>
            <a:endParaRPr lang="zh-CN" altLang="zh-CN"/>
          </a:p>
          <a:p>
            <a:pPr lvl="2">
              <a:buNone/>
            </a:pPr>
            <a:r>
              <a:rPr lang="en-US" altLang="zh-CN"/>
              <a:t>master_link_status:up                           </a:t>
            </a:r>
            <a:r>
              <a:rPr lang="zh-CN" altLang="en-US"/>
              <a:t>主服务器状态：在线</a:t>
            </a:r>
            <a:endParaRPr lang="en-US" altLang="zh-CN"/>
          </a:p>
          <a:p>
            <a:pPr lvl="1"/>
            <a:endParaRPr lang="zh-CN" altLang="zh-CN"/>
          </a:p>
          <a:p>
            <a:endParaRPr lang="zh-CN" altLang="en-US"/>
          </a:p>
        </p:txBody>
      </p:sp>
      <p:sp>
        <p:nvSpPr>
          <p:cNvPr id="3" name="标题 2"/>
          <p:cNvSpPr>
            <a:spLocks noGrp="1"/>
          </p:cNvSpPr>
          <p:nvPr>
            <p:ph type="title"/>
          </p:nvPr>
        </p:nvSpPr>
        <p:spPr>
          <a:xfrm>
            <a:off x="457200" y="274638"/>
            <a:ext cx="5698976" cy="1143000"/>
          </a:xfrm>
        </p:spPr>
        <p:txBody>
          <a:bodyPr>
            <a:normAutofit fontScale="90000"/>
          </a:bodyPr>
          <a:lstStyle/>
          <a:p>
            <a:br>
              <a:rPr lang="en-US" altLang="zh-CN"/>
            </a:br>
            <a:r>
              <a:rPr lang="en-US" altLang="zh-CN"/>
              <a:t>3.7.1 Redis</a:t>
            </a:r>
            <a:r>
              <a:rPr lang="zh-CN" altLang="en-US"/>
              <a:t>运维相关命令简介</a:t>
            </a:r>
            <a:br>
              <a:rPr lang="en-US" altLang="zh-CN"/>
            </a:br>
            <a:endParaRPr lang="zh-CN" altLang="en-US"/>
          </a:p>
        </p:txBody>
      </p:sp>
      <p:pic>
        <p:nvPicPr>
          <p:cNvPr id="1026" name="Picture 2"/>
          <p:cNvPicPr>
            <a:picLocks noChangeAspect="1" noChangeArrowheads="1"/>
          </p:cNvPicPr>
          <p:nvPr/>
        </p:nvPicPr>
        <p:blipFill>
          <a:blip r:embed="rId2" cstate="print"/>
          <a:srcRect t="16907" b="29956"/>
          <a:stretch>
            <a:fillRect/>
          </a:stretch>
        </p:blipFill>
        <p:spPr bwMode="auto">
          <a:xfrm>
            <a:off x="1475656" y="4077072"/>
            <a:ext cx="5267325" cy="1584176"/>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484784"/>
            <a:ext cx="8229600" cy="4525963"/>
          </a:xfrm>
        </p:spPr>
        <p:txBody>
          <a:bodyPr/>
          <a:lstStyle/>
          <a:p>
            <a:pPr lvl="1"/>
            <a:r>
              <a:rPr lang="en-US" altLang="zh-CN"/>
              <a:t># Persistence  </a:t>
            </a:r>
            <a:r>
              <a:rPr lang="zh-CN" altLang="en-US"/>
              <a:t>持久化</a:t>
            </a:r>
            <a:endParaRPr lang="en-US" altLang="zh-CN"/>
          </a:p>
          <a:p>
            <a:pPr lvl="1"/>
            <a:r>
              <a:rPr lang="en-US" altLang="zh-CN"/>
              <a:t>	RDB</a:t>
            </a:r>
            <a:r>
              <a:rPr lang="zh-CN" altLang="en-US"/>
              <a:t>文件状态监控</a:t>
            </a:r>
            <a:endParaRPr lang="en-US" altLang="zh-CN"/>
          </a:p>
          <a:p>
            <a:pPr lvl="2"/>
            <a:r>
              <a:rPr lang="en-US" altLang="zh-CN"/>
              <a:t>rdb_changes_since_last_save   </a:t>
            </a:r>
            <a:r>
              <a:rPr lang="zh-CN" altLang="en-US"/>
              <a:t>上次</a:t>
            </a:r>
            <a:r>
              <a:rPr lang="en-US" altLang="zh-CN"/>
              <a:t>RDB</a:t>
            </a:r>
            <a:r>
              <a:rPr lang="zh-CN" altLang="en-US"/>
              <a:t>保存以后改变的</a:t>
            </a:r>
            <a:r>
              <a:rPr lang="en-US" altLang="zh-CN"/>
              <a:t>key</a:t>
            </a:r>
            <a:r>
              <a:rPr lang="zh-CN" altLang="en-US"/>
              <a:t>次数，太多可以考虑手动</a:t>
            </a:r>
            <a:r>
              <a:rPr lang="en-US" altLang="zh-CN"/>
              <a:t>RDB</a:t>
            </a:r>
            <a:r>
              <a:rPr lang="zh-CN" altLang="en-US"/>
              <a:t>下</a:t>
            </a:r>
            <a:endParaRPr lang="en-US" altLang="zh-CN"/>
          </a:p>
          <a:p>
            <a:pPr lvl="2"/>
            <a:r>
              <a:rPr lang="en-US" altLang="zh-CN"/>
              <a:t>db_bgsave_in_progress </a:t>
            </a:r>
            <a:r>
              <a:rPr lang="zh-CN" altLang="en-US"/>
              <a:t>表示当前是否在进行</a:t>
            </a:r>
            <a:r>
              <a:rPr lang="en-US" altLang="zh-CN"/>
              <a:t>bgsave</a:t>
            </a:r>
            <a:r>
              <a:rPr lang="zh-CN" altLang="en-US"/>
              <a:t>操作</a:t>
            </a:r>
            <a:endParaRPr lang="en-US" altLang="zh-CN"/>
          </a:p>
          <a:p>
            <a:pPr lvl="2"/>
            <a:r>
              <a:rPr lang="en-US" altLang="zh-CN"/>
              <a:t>rdb_last_save_time </a:t>
            </a:r>
            <a:r>
              <a:rPr lang="zh-CN" altLang="en-US"/>
              <a:t>上次保存</a:t>
            </a:r>
            <a:r>
              <a:rPr lang="en-US" altLang="zh-CN"/>
              <a:t>RDB</a:t>
            </a:r>
            <a:r>
              <a:rPr lang="zh-CN" altLang="en-US"/>
              <a:t>文件的时间戳</a:t>
            </a:r>
            <a:endParaRPr lang="en-US" altLang="zh-CN"/>
          </a:p>
          <a:p>
            <a:pPr lvl="2"/>
            <a:r>
              <a:rPr lang="en-US" altLang="zh-CN"/>
              <a:t>rdb_last_bgsave_time_sec </a:t>
            </a:r>
            <a:r>
              <a:rPr lang="zh-CN" altLang="en-US"/>
              <a:t>上次保存的耗时</a:t>
            </a:r>
            <a:endParaRPr lang="en-US" altLang="zh-CN"/>
          </a:p>
          <a:p>
            <a:pPr lvl="2"/>
            <a:r>
              <a:rPr lang="en-US" altLang="zh-CN"/>
              <a:t>rdb_last_bgsave_status </a:t>
            </a:r>
            <a:r>
              <a:rPr lang="zh-CN" altLang="en-US"/>
              <a:t>上次保存的状态</a:t>
            </a:r>
          </a:p>
          <a:p>
            <a:pPr lvl="2"/>
            <a:r>
              <a:rPr lang="en-US" altLang="zh-CN"/>
              <a:t>rdb_current_bgsave_time_sec </a:t>
            </a:r>
            <a:r>
              <a:rPr lang="zh-CN" altLang="en-US"/>
              <a:t>目前保存</a:t>
            </a:r>
            <a:r>
              <a:rPr lang="en-US" altLang="zh-CN"/>
              <a:t>RDB</a:t>
            </a:r>
            <a:r>
              <a:rPr lang="zh-CN" altLang="en-US"/>
              <a:t>文件已花费</a:t>
            </a:r>
            <a:endParaRPr lang="en-US" altLang="zh-CN"/>
          </a:p>
          <a:p>
            <a:pPr lvl="2">
              <a:buNone/>
            </a:pPr>
            <a:r>
              <a:rPr lang="zh-CN" altLang="en-US"/>
              <a:t>的时间</a:t>
            </a:r>
          </a:p>
          <a:p>
            <a:endParaRPr lang="zh-CN" altLang="en-US"/>
          </a:p>
        </p:txBody>
      </p:sp>
      <p:sp>
        <p:nvSpPr>
          <p:cNvPr id="3" name="标题 2"/>
          <p:cNvSpPr>
            <a:spLocks noGrp="1"/>
          </p:cNvSpPr>
          <p:nvPr>
            <p:ph type="title"/>
          </p:nvPr>
        </p:nvSpPr>
        <p:spPr>
          <a:xfrm>
            <a:off x="457200" y="274638"/>
            <a:ext cx="6347048" cy="1143000"/>
          </a:xfrm>
        </p:spPr>
        <p:txBody>
          <a:bodyPr/>
          <a:lstStyle/>
          <a:p>
            <a:r>
              <a:rPr lang="en-US" altLang="zh-CN"/>
              <a:t>3.7.1 Redis</a:t>
            </a:r>
            <a:r>
              <a:rPr lang="zh-CN" altLang="en-US"/>
              <a:t>运维相关命令简介</a:t>
            </a:r>
          </a:p>
        </p:txBody>
      </p:sp>
      <p:pic>
        <p:nvPicPr>
          <p:cNvPr id="4" name="Picture 7"/>
          <p:cNvPicPr>
            <a:picLocks noChangeAspect="1" noChangeArrowheads="1"/>
          </p:cNvPicPr>
          <p:nvPr/>
        </p:nvPicPr>
        <p:blipFill>
          <a:blip r:embed="rId2" cstate="print">
            <a:lum contrast="70000"/>
          </a:blip>
          <a:srcRect/>
          <a:stretch>
            <a:fillRect/>
          </a:stretch>
        </p:blipFill>
        <p:spPr bwMode="auto">
          <a:xfrm>
            <a:off x="6156176" y="3603746"/>
            <a:ext cx="2987824" cy="3254254"/>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lvl="1"/>
            <a:r>
              <a:rPr lang="en-US" altLang="zh-CN"/>
              <a:t># Persistence  </a:t>
            </a:r>
            <a:r>
              <a:rPr lang="zh-CN" altLang="en-US"/>
              <a:t>持久化</a:t>
            </a:r>
            <a:endParaRPr lang="en-US" altLang="zh-CN"/>
          </a:p>
          <a:p>
            <a:pPr lvl="1"/>
            <a:r>
              <a:rPr lang="en-US" altLang="zh-CN"/>
              <a:t>	AOF</a:t>
            </a:r>
            <a:r>
              <a:rPr lang="zh-CN" altLang="en-US"/>
              <a:t>文件状态监控</a:t>
            </a:r>
            <a:endParaRPr lang="en-US" altLang="zh-CN"/>
          </a:p>
          <a:p>
            <a:pPr lvl="2"/>
            <a:r>
              <a:rPr lang="en-US" altLang="zh-CN"/>
              <a:t>aof_enabled AOF</a:t>
            </a:r>
            <a:r>
              <a:rPr lang="zh-CN" altLang="en-US"/>
              <a:t>是否启用</a:t>
            </a:r>
          </a:p>
          <a:p>
            <a:pPr lvl="2"/>
            <a:r>
              <a:rPr lang="en-US" altLang="zh-CN"/>
              <a:t>aof_rewrite_in_progress </a:t>
            </a:r>
            <a:r>
              <a:rPr lang="zh-CN" altLang="en-US"/>
              <a:t>表示当前是否在进行重写</a:t>
            </a:r>
            <a:r>
              <a:rPr lang="en-US" altLang="zh-CN"/>
              <a:t>AOF</a:t>
            </a:r>
            <a:r>
              <a:rPr lang="zh-CN" altLang="en-US"/>
              <a:t>文件操作</a:t>
            </a:r>
          </a:p>
          <a:p>
            <a:pPr lvl="2"/>
            <a:r>
              <a:rPr lang="en-US" altLang="zh-CN"/>
              <a:t>aof_last_rewrite_time_sec </a:t>
            </a:r>
            <a:r>
              <a:rPr lang="zh-CN" altLang="en-US"/>
              <a:t>上次重写的时间戳</a:t>
            </a:r>
          </a:p>
          <a:p>
            <a:pPr lvl="2"/>
            <a:r>
              <a:rPr lang="en-US" altLang="zh-CN"/>
              <a:t>aof_current_rewrite_time_sec:-1 </a:t>
            </a:r>
            <a:r>
              <a:rPr lang="zh-CN" altLang="en-US"/>
              <a:t>目前重写的时间</a:t>
            </a:r>
            <a:endParaRPr lang="en-US" altLang="zh-CN"/>
          </a:p>
          <a:p>
            <a:pPr lvl="2"/>
            <a:r>
              <a:rPr lang="en-US" altLang="zh-CN"/>
              <a:t>aof_last_bgrewrite_status:ok </a:t>
            </a:r>
            <a:r>
              <a:rPr lang="zh-CN" altLang="en-US"/>
              <a:t>上次后台重写状态</a:t>
            </a:r>
          </a:p>
          <a:p>
            <a:pPr lvl="2"/>
            <a:r>
              <a:rPr lang="en-US" altLang="zh-CN"/>
              <a:t>aof_last_write_status:ok </a:t>
            </a:r>
            <a:r>
              <a:rPr lang="zh-CN" altLang="en-US"/>
              <a:t>上次命令写入状态</a:t>
            </a:r>
          </a:p>
          <a:p>
            <a:endParaRPr lang="zh-CN" altLang="en-US"/>
          </a:p>
        </p:txBody>
      </p:sp>
      <p:sp>
        <p:nvSpPr>
          <p:cNvPr id="3" name="标题 2"/>
          <p:cNvSpPr>
            <a:spLocks noGrp="1"/>
          </p:cNvSpPr>
          <p:nvPr>
            <p:ph type="title"/>
          </p:nvPr>
        </p:nvSpPr>
        <p:spPr>
          <a:xfrm>
            <a:off x="457200" y="274638"/>
            <a:ext cx="5626968" cy="1143000"/>
          </a:xfrm>
        </p:spPr>
        <p:txBody>
          <a:bodyPr/>
          <a:lstStyle/>
          <a:p>
            <a:r>
              <a:rPr lang="en-US" altLang="zh-CN"/>
              <a:t>3.7.1 Redis</a:t>
            </a:r>
            <a:r>
              <a:rPr lang="zh-CN" altLang="en-US"/>
              <a:t>运维相关命令简介</a:t>
            </a:r>
          </a:p>
        </p:txBody>
      </p:sp>
      <p:pic>
        <p:nvPicPr>
          <p:cNvPr id="4" name="Picture 7"/>
          <p:cNvPicPr>
            <a:picLocks noChangeAspect="1" noChangeArrowheads="1"/>
          </p:cNvPicPr>
          <p:nvPr/>
        </p:nvPicPr>
        <p:blipFill>
          <a:blip r:embed="rId3" cstate="print">
            <a:lum contrast="70000"/>
          </a:blip>
          <a:srcRect/>
          <a:stretch>
            <a:fillRect/>
          </a:stretch>
        </p:blipFill>
        <p:spPr bwMode="auto">
          <a:xfrm>
            <a:off x="5863512" y="3284984"/>
            <a:ext cx="3280488" cy="3573016"/>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主要内容</a:t>
            </a:r>
            <a:r>
              <a:rPr lang="en-US" altLang="zh-CN"/>
              <a:t>		</a:t>
            </a:r>
          </a:p>
          <a:p>
            <a:pPr lvl="1"/>
            <a:r>
              <a:rPr lang="en-US" altLang="zh-CN"/>
              <a:t>3.7.1 Redis</a:t>
            </a:r>
            <a:r>
              <a:rPr lang="zh-CN" altLang="zh-CN"/>
              <a:t>运维相关命令简介</a:t>
            </a:r>
          </a:p>
          <a:p>
            <a:pPr lvl="1"/>
            <a:r>
              <a:rPr lang="en-US" altLang="zh-CN"/>
              <a:t>3.7.2 Redis</a:t>
            </a:r>
            <a:r>
              <a:rPr lang="zh-CN" altLang="zh-CN"/>
              <a:t>哨兵模式的配置及使用</a:t>
            </a:r>
          </a:p>
        </p:txBody>
      </p:sp>
      <p:sp>
        <p:nvSpPr>
          <p:cNvPr id="3" name="标题 2"/>
          <p:cNvSpPr>
            <a:spLocks noGrp="1"/>
          </p:cNvSpPr>
          <p:nvPr>
            <p:ph type="title"/>
          </p:nvPr>
        </p:nvSpPr>
        <p:spPr/>
        <p:txBody>
          <a:bodyPr/>
          <a:lstStyle/>
          <a:p>
            <a:r>
              <a:rPr lang="en-US" altLang="zh-CN"/>
              <a:t>3.7 Redis</a:t>
            </a:r>
            <a:r>
              <a:rPr lang="zh-CN" altLang="zh-CN"/>
              <a:t>运维</a:t>
            </a:r>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CONFIG GET</a:t>
            </a:r>
            <a:r>
              <a:rPr lang="zh-CN" altLang="en-US"/>
              <a:t>命令</a:t>
            </a:r>
            <a:endParaRPr lang="en-US" altLang="zh-CN"/>
          </a:p>
          <a:p>
            <a:pPr lvl="1"/>
            <a:r>
              <a:rPr lang="zh-CN" altLang="en-US"/>
              <a:t>格式：</a:t>
            </a:r>
            <a:r>
              <a:rPr lang="en-US" altLang="zh-CN"/>
              <a:t>CONFIG GET parameter</a:t>
            </a:r>
          </a:p>
          <a:p>
            <a:pPr lvl="1"/>
            <a:r>
              <a:rPr lang="zh-CN" altLang="en-US"/>
              <a:t>获取运行中的</a:t>
            </a:r>
            <a:r>
              <a:rPr lang="en-US" altLang="zh-CN"/>
              <a:t>Redis</a:t>
            </a:r>
            <a:r>
              <a:rPr lang="zh-CN" altLang="en-US"/>
              <a:t>服务器的配置参数</a:t>
            </a:r>
            <a:endParaRPr lang="en-US" altLang="zh-CN"/>
          </a:p>
          <a:p>
            <a:pPr lvl="1"/>
            <a:r>
              <a:rPr lang="zh-CN" altLang="en-US"/>
              <a:t>参数</a:t>
            </a:r>
            <a:r>
              <a:rPr lang="en-US" altLang="zh-CN"/>
              <a:t>parameter</a:t>
            </a:r>
            <a:r>
              <a:rPr lang="zh-CN" altLang="en-US"/>
              <a:t>是命令搜索关键字，用于查找所有匹配的配置参数，查找返回的参数和值以键值对的形式排列</a:t>
            </a:r>
            <a:endParaRPr lang="en-US" altLang="zh-CN"/>
          </a:p>
          <a:p>
            <a:pPr lvl="2">
              <a:buNone/>
            </a:pPr>
            <a:r>
              <a:rPr lang="zh-CN" altLang="en-US"/>
              <a:t>例：</a:t>
            </a:r>
            <a:r>
              <a:rPr lang="en-US" altLang="zh-CN"/>
              <a:t>3.7.1 Redis</a:t>
            </a:r>
            <a:r>
              <a:rPr lang="zh-CN" altLang="en-US"/>
              <a:t>运维相关命令简介查看该服务器是否需要密码</a:t>
            </a:r>
          </a:p>
        </p:txBody>
      </p:sp>
      <p:sp>
        <p:nvSpPr>
          <p:cNvPr id="3" name="标题 2"/>
          <p:cNvSpPr>
            <a:spLocks noGrp="1"/>
          </p:cNvSpPr>
          <p:nvPr>
            <p:ph type="title"/>
          </p:nvPr>
        </p:nvSpPr>
        <p:spPr>
          <a:xfrm>
            <a:off x="457200" y="274638"/>
            <a:ext cx="5915000" cy="1143000"/>
          </a:xfrm>
        </p:spPr>
        <p:txBody>
          <a:bodyPr/>
          <a:lstStyle/>
          <a:p>
            <a:r>
              <a:rPr lang="en-US" altLang="zh-CN"/>
              <a:t>3.7.1 Redis</a:t>
            </a:r>
            <a:r>
              <a:rPr lang="zh-CN" altLang="en-US"/>
              <a:t>运维相关命令简介</a:t>
            </a:r>
          </a:p>
        </p:txBody>
      </p:sp>
      <p:pic>
        <p:nvPicPr>
          <p:cNvPr id="13314" name="Picture 2"/>
          <p:cNvPicPr>
            <a:picLocks noChangeAspect="1" noChangeArrowheads="1"/>
          </p:cNvPicPr>
          <p:nvPr/>
        </p:nvPicPr>
        <p:blipFill>
          <a:blip r:embed="rId2" cstate="print">
            <a:lum contrast="70000"/>
          </a:blip>
          <a:srcRect/>
          <a:stretch>
            <a:fillRect/>
          </a:stretch>
        </p:blipFill>
        <p:spPr bwMode="auto">
          <a:xfrm>
            <a:off x="1403647" y="4509120"/>
            <a:ext cx="5029813" cy="72008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4"/>
                                        </p:tgtEl>
                                        <p:attrNameLst>
                                          <p:attrName>style.visibility</p:attrName>
                                        </p:attrNameLst>
                                      </p:cBhvr>
                                      <p:to>
                                        <p:strVal val="visible"/>
                                      </p:to>
                                    </p:set>
                                    <p:anim calcmode="lin" valueType="num">
                                      <p:cBhvr additive="base">
                                        <p:cTn id="31" dur="500" fill="hold"/>
                                        <p:tgtEl>
                                          <p:spTgt spid="13314"/>
                                        </p:tgtEl>
                                        <p:attrNameLst>
                                          <p:attrName>ppt_x</p:attrName>
                                        </p:attrNameLst>
                                      </p:cBhvr>
                                      <p:tavLst>
                                        <p:tav tm="0">
                                          <p:val>
                                            <p:strVal val="#ppt_x"/>
                                          </p:val>
                                        </p:tav>
                                        <p:tav tm="100000">
                                          <p:val>
                                            <p:strVal val="#ppt_x"/>
                                          </p:val>
                                        </p:tav>
                                      </p:tavLst>
                                    </p:anim>
                                    <p:anim calcmode="lin" valueType="num">
                                      <p:cBhvr additive="base">
                                        <p:cTn id="3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 CONFIG SET</a:t>
            </a:r>
            <a:r>
              <a:rPr lang="zh-CN" altLang="en-US"/>
              <a:t>命令</a:t>
            </a:r>
            <a:endParaRPr lang="en-US" altLang="zh-CN"/>
          </a:p>
          <a:p>
            <a:pPr lvl="1" indent="0"/>
            <a:r>
              <a:rPr lang="zh-CN" altLang="en-US"/>
              <a:t>格式：</a:t>
            </a:r>
            <a:r>
              <a:rPr lang="en-US" altLang="zh-CN"/>
              <a:t>CONFIG SET parameter value</a:t>
            </a:r>
          </a:p>
          <a:p>
            <a:pPr lvl="1" indent="0"/>
            <a:r>
              <a:rPr lang="zh-CN" altLang="en-US"/>
              <a:t>用于修改</a:t>
            </a:r>
            <a:r>
              <a:rPr lang="en-US" altLang="zh-CN"/>
              <a:t>Redis</a:t>
            </a:r>
            <a:r>
              <a:rPr lang="zh-CN" altLang="en-US"/>
              <a:t>服务器的配置，修改之后不需要重新启动服务器也能生效</a:t>
            </a:r>
            <a:endParaRPr lang="en-US" altLang="zh-CN"/>
          </a:p>
          <a:p>
            <a:pPr lvl="1" indent="0"/>
            <a:r>
              <a:rPr lang="zh-CN" altLang="en-US"/>
              <a:t>能被</a:t>
            </a:r>
            <a:r>
              <a:rPr lang="en-US" altLang="zh-CN"/>
              <a:t>CONFIG SET</a:t>
            </a:r>
            <a:r>
              <a:rPr lang="zh-CN" altLang="en-US"/>
              <a:t>命令所修改的</a:t>
            </a:r>
            <a:r>
              <a:rPr lang="en-US" altLang="zh-CN"/>
              <a:t>Redis</a:t>
            </a:r>
            <a:r>
              <a:rPr lang="zh-CN" altLang="en-US"/>
              <a:t>配置参数都可以在配置文件</a:t>
            </a:r>
            <a:r>
              <a:rPr lang="en-US" altLang="zh-CN"/>
              <a:t>redis.conf</a:t>
            </a:r>
            <a:r>
              <a:rPr lang="zh-CN" altLang="en-US"/>
              <a:t>中找到</a:t>
            </a:r>
            <a:endParaRPr lang="en-US" altLang="zh-CN"/>
          </a:p>
          <a:p>
            <a:pPr lvl="1" indent="0"/>
            <a:endParaRPr lang="en-US" altLang="zh-CN"/>
          </a:p>
          <a:p>
            <a:pPr lvl="1"/>
            <a:endParaRPr lang="zh-CN" altLang="en-US"/>
          </a:p>
        </p:txBody>
      </p:sp>
      <p:sp>
        <p:nvSpPr>
          <p:cNvPr id="3" name="标题 2"/>
          <p:cNvSpPr>
            <a:spLocks noGrp="1"/>
          </p:cNvSpPr>
          <p:nvPr>
            <p:ph type="title"/>
          </p:nvPr>
        </p:nvSpPr>
        <p:spPr>
          <a:xfrm>
            <a:off x="457200" y="274638"/>
            <a:ext cx="5987008" cy="1143000"/>
          </a:xfrm>
        </p:spPr>
        <p:txBody>
          <a:bodyPr/>
          <a:lstStyle/>
          <a:p>
            <a:r>
              <a:rPr lang="en-US" altLang="zh-CN"/>
              <a:t>3.7.1 Redis</a:t>
            </a:r>
            <a:r>
              <a:rPr lang="zh-CN" altLang="en-US"/>
              <a:t>运维相关命令简介</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慢查询日志（慢日志）</a:t>
            </a:r>
            <a:endParaRPr lang="en-US" altLang="zh-CN"/>
          </a:p>
          <a:p>
            <a:pPr lvl="1">
              <a:buFont typeface="Wingdings" pitchFamily="2" charset="2"/>
              <a:buChar char="Ø"/>
            </a:pPr>
            <a:r>
              <a:rPr lang="en-US" altLang="zh-CN"/>
              <a:t>Redis</a:t>
            </a:r>
            <a:r>
              <a:rPr lang="zh-CN" altLang="en-US"/>
              <a:t>慢查询日志功能用于记录服务器在执行命令时，执行时间超过给定时长的命令的相关信息，这些相关信息包括慢查询</a:t>
            </a:r>
            <a:r>
              <a:rPr lang="en-US" altLang="zh-CN"/>
              <a:t>ID</a:t>
            </a:r>
            <a:r>
              <a:rPr lang="zh-CN" altLang="en-US"/>
              <a:t>、发生时间戳、耗时、命令的详细信息等</a:t>
            </a:r>
            <a:endParaRPr lang="en-US" altLang="zh-CN"/>
          </a:p>
          <a:p>
            <a:pPr>
              <a:buFont typeface="Wingdings" pitchFamily="2" charset="2"/>
              <a:buChar char="Ø"/>
            </a:pPr>
            <a:endParaRPr lang="en-US" altLang="zh-CN"/>
          </a:p>
          <a:p>
            <a:pPr lvl="1">
              <a:buFont typeface="Wingdings" pitchFamily="2" charset="2"/>
              <a:buChar char="Ø"/>
            </a:pPr>
            <a:r>
              <a:rPr lang="zh-CN" altLang="en-US"/>
              <a:t>开发人员和运维人员可以通过慢查询日志来定位系统的慢操作，然后利用这个功能产生的日志来监视和优化查询速度</a:t>
            </a:r>
          </a:p>
        </p:txBody>
      </p:sp>
      <p:sp>
        <p:nvSpPr>
          <p:cNvPr id="3" name="标题 2"/>
          <p:cNvSpPr>
            <a:spLocks noGrp="1"/>
          </p:cNvSpPr>
          <p:nvPr>
            <p:ph type="title"/>
          </p:nvPr>
        </p:nvSpPr>
        <p:spPr>
          <a:xfrm>
            <a:off x="457200" y="274638"/>
            <a:ext cx="6635080" cy="1143000"/>
          </a:xfrm>
        </p:spPr>
        <p:txBody>
          <a:bodyPr/>
          <a:lstStyle/>
          <a:p>
            <a:r>
              <a:rPr lang="en-US" altLang="zh-CN"/>
              <a:t>3.7.1 Redis</a:t>
            </a:r>
            <a:r>
              <a:rPr lang="zh-CN" altLang="en-US"/>
              <a:t>运维相关命令简介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a:t>慢日志配置</a:t>
            </a:r>
            <a:endParaRPr lang="en-US" altLang="zh-CN"/>
          </a:p>
          <a:p>
            <a:pPr lvl="1"/>
            <a:r>
              <a:rPr lang="zh-CN" altLang="en-US"/>
              <a:t>在</a:t>
            </a:r>
            <a:r>
              <a:rPr lang="en-US" altLang="zh-CN"/>
              <a:t>Redis</a:t>
            </a:r>
            <a:r>
              <a:rPr lang="zh-CN" altLang="en-US"/>
              <a:t>的配置文件</a:t>
            </a:r>
            <a:r>
              <a:rPr lang="en-US" altLang="zh-CN"/>
              <a:t>redis.conf</a:t>
            </a:r>
            <a:r>
              <a:rPr lang="zh-CN" altLang="en-US"/>
              <a:t>中</a:t>
            </a:r>
            <a:endParaRPr lang="en-US" altLang="zh-CN"/>
          </a:p>
          <a:p>
            <a:r>
              <a:rPr lang="en-US" altLang="zh-CN"/>
              <a:t>slowlog-log-slower-than</a:t>
            </a:r>
          </a:p>
          <a:p>
            <a:pPr lvl="1" indent="0"/>
            <a:r>
              <a:rPr lang="zh-CN" altLang="en-US"/>
              <a:t>慢查询的预设阈值</a:t>
            </a:r>
            <a:endParaRPr lang="en-US" altLang="zh-CN"/>
          </a:p>
          <a:p>
            <a:pPr lvl="1" indent="0"/>
            <a:r>
              <a:rPr lang="zh-CN" altLang="en-US"/>
              <a:t>指定执行时间超过多少微秒的命令请求会被记录到日志中（</a:t>
            </a:r>
            <a:r>
              <a:rPr lang="en-US" altLang="zh-CN"/>
              <a:t>1s = 1000000μs</a:t>
            </a:r>
            <a:r>
              <a:rPr lang="zh-CN" altLang="en-US"/>
              <a:t>）</a:t>
            </a:r>
            <a:endParaRPr lang="en-US" altLang="zh-CN"/>
          </a:p>
          <a:p>
            <a:pPr lvl="1" indent="0"/>
            <a:r>
              <a:rPr lang="zh-CN" altLang="en-US"/>
              <a:t>例：如果这个参数的值为</a:t>
            </a:r>
            <a:r>
              <a:rPr lang="en-US" altLang="zh-CN"/>
              <a:t>1000</a:t>
            </a:r>
            <a:r>
              <a:rPr lang="zh-CN" altLang="en-US"/>
              <a:t>，那么执行时间超过</a:t>
            </a:r>
            <a:r>
              <a:rPr lang="en-US" altLang="zh-CN"/>
              <a:t>1000μs</a:t>
            </a:r>
            <a:r>
              <a:rPr lang="zh-CN" altLang="en-US"/>
              <a:t>的命令就会被记录到慢查询日志中</a:t>
            </a:r>
            <a:endParaRPr lang="en-US" altLang="zh-CN"/>
          </a:p>
        </p:txBody>
      </p:sp>
      <p:sp>
        <p:nvSpPr>
          <p:cNvPr id="3" name="标题 2"/>
          <p:cNvSpPr>
            <a:spLocks noGrp="1"/>
          </p:cNvSpPr>
          <p:nvPr>
            <p:ph type="title"/>
          </p:nvPr>
        </p:nvSpPr>
        <p:spPr>
          <a:xfrm>
            <a:off x="457200" y="274638"/>
            <a:ext cx="5987008" cy="1143000"/>
          </a:xfrm>
        </p:spPr>
        <p:txBody>
          <a:bodyPr/>
          <a:lstStyle/>
          <a:p>
            <a:r>
              <a:rPr lang="en-US" altLang="zh-CN"/>
              <a:t>3.7.1 Redis</a:t>
            </a:r>
            <a:r>
              <a:rPr lang="zh-CN" altLang="en-US"/>
              <a:t>运维相关命令简介</a:t>
            </a:r>
          </a:p>
        </p:txBody>
      </p:sp>
      <p:pic>
        <p:nvPicPr>
          <p:cNvPr id="5" name="图片 4">
            <a:extLst>
              <a:ext uri="{FF2B5EF4-FFF2-40B4-BE49-F238E27FC236}">
                <a16:creationId xmlns:a16="http://schemas.microsoft.com/office/drawing/2014/main" id="{5AB282FE-650C-48A9-9F80-41D3C8E702E5}"/>
              </a:ext>
            </a:extLst>
          </p:cNvPr>
          <p:cNvPicPr>
            <a:picLocks noChangeAspect="1"/>
          </p:cNvPicPr>
          <p:nvPr/>
        </p:nvPicPr>
        <p:blipFill>
          <a:blip r:embed="rId2"/>
          <a:stretch>
            <a:fillRect/>
          </a:stretch>
        </p:blipFill>
        <p:spPr>
          <a:xfrm>
            <a:off x="210095" y="5013838"/>
            <a:ext cx="8723809" cy="10571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ox(in)">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ox(in)">
                                      <p:cBhvr>
                                        <p:cTn id="15" dur="500"/>
                                        <p:tgtEl>
                                          <p:spTgt spid="2">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ox(in)">
                                      <p:cBhvr>
                                        <p:cTn id="18" dur="500"/>
                                        <p:tgtEl>
                                          <p:spTgt spid="2">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ox(in)">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ox(in)">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slowlog-max-len</a:t>
            </a:r>
          </a:p>
          <a:p>
            <a:pPr lvl="1" indent="0"/>
            <a:r>
              <a:rPr lang="zh-CN" altLang="en-US"/>
              <a:t>慢查询日志的最大长度</a:t>
            </a:r>
            <a:endParaRPr lang="en-US" altLang="zh-CN"/>
          </a:p>
          <a:p>
            <a:pPr lvl="1" indent="0"/>
            <a:r>
              <a:rPr lang="zh-CN" altLang="en-US"/>
              <a:t>用于指定服务器最多保存多少条慢查询日志</a:t>
            </a:r>
            <a:endParaRPr lang="en-US" altLang="zh-CN"/>
          </a:p>
          <a:p>
            <a:pPr lvl="1" indent="0"/>
            <a:endParaRPr lang="en-US" altLang="zh-CN"/>
          </a:p>
          <a:p>
            <a:pPr lvl="1" indent="0"/>
            <a:r>
              <a:rPr lang="zh-CN" altLang="en-US"/>
              <a:t>先进先出的方式保存多条慢查询日志</a:t>
            </a:r>
            <a:endParaRPr lang="en-US" altLang="zh-CN"/>
          </a:p>
          <a:p>
            <a:pPr lvl="1" indent="0"/>
            <a:endParaRPr lang="en-US" altLang="zh-CN"/>
          </a:p>
          <a:p>
            <a:pPr lvl="1" indent="0"/>
            <a:r>
              <a:rPr lang="zh-CN" altLang="en-US"/>
              <a:t>当服务器存储的慢查询日志数量等于</a:t>
            </a:r>
            <a:r>
              <a:rPr lang="en-US" altLang="zh-CN"/>
              <a:t>slowlog-max-len</a:t>
            </a:r>
            <a:r>
              <a:rPr lang="zh-CN" altLang="en-US"/>
              <a:t>参数的值时，服务器在添加一条新的慢查询日志之前，会先将最旧的一条慢查询日志删除</a:t>
            </a:r>
          </a:p>
        </p:txBody>
      </p:sp>
      <p:sp>
        <p:nvSpPr>
          <p:cNvPr id="3" name="标题 2"/>
          <p:cNvSpPr>
            <a:spLocks noGrp="1"/>
          </p:cNvSpPr>
          <p:nvPr>
            <p:ph type="title"/>
          </p:nvPr>
        </p:nvSpPr>
        <p:spPr/>
        <p:txBody>
          <a:bodyPr/>
          <a:lstStyle/>
          <a:p>
            <a:r>
              <a:rPr lang="en-US" altLang="zh-CN"/>
              <a:t>3.7.1 Redis</a:t>
            </a:r>
            <a:r>
              <a:rPr lang="zh-CN" altLang="en-US"/>
              <a:t>运维相关命令简介</a:t>
            </a:r>
          </a:p>
        </p:txBody>
      </p:sp>
      <p:pic>
        <p:nvPicPr>
          <p:cNvPr id="5" name="图片 4">
            <a:extLst>
              <a:ext uri="{FF2B5EF4-FFF2-40B4-BE49-F238E27FC236}">
                <a16:creationId xmlns:a16="http://schemas.microsoft.com/office/drawing/2014/main" id="{57CA9341-9A85-47FA-8213-7CE73819A357}"/>
              </a:ext>
            </a:extLst>
          </p:cNvPr>
          <p:cNvPicPr>
            <a:picLocks noChangeAspect="1"/>
          </p:cNvPicPr>
          <p:nvPr/>
        </p:nvPicPr>
        <p:blipFill>
          <a:blip r:embed="rId2"/>
          <a:stretch>
            <a:fillRect/>
          </a:stretch>
        </p:blipFill>
        <p:spPr>
          <a:xfrm>
            <a:off x="239470" y="5517232"/>
            <a:ext cx="8933333" cy="74285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heckerboard(across)">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checkerboard(across)">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checkerboard(across)">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SLOWLOG </a:t>
            </a:r>
            <a:r>
              <a:rPr lang="zh-CN" altLang="en-US"/>
              <a:t>命令</a:t>
            </a:r>
            <a:endParaRPr lang="en-US" altLang="zh-CN"/>
          </a:p>
          <a:p>
            <a:pPr lvl="1"/>
            <a:r>
              <a:rPr lang="zh-CN" altLang="en-US"/>
              <a:t>格式：</a:t>
            </a:r>
            <a:r>
              <a:rPr lang="en-US" altLang="zh-CN"/>
              <a:t>SLOWLOG GET [n]</a:t>
            </a:r>
            <a:r>
              <a:rPr lang="zh-CN" altLang="en-US"/>
              <a:t>：指定获取</a:t>
            </a:r>
            <a:r>
              <a:rPr lang="en-US" altLang="zh-CN"/>
              <a:t>n</a:t>
            </a:r>
            <a:r>
              <a:rPr lang="zh-CN" altLang="en-US"/>
              <a:t>条慢查询日志</a:t>
            </a:r>
            <a:endParaRPr lang="en-US" altLang="zh-CN"/>
          </a:p>
          <a:p>
            <a:pPr lvl="1"/>
            <a:r>
              <a:rPr lang="en-US" altLang="zh-CN"/>
              <a:t>            SLOWLOG LEN</a:t>
            </a:r>
            <a:r>
              <a:rPr lang="zh-CN" altLang="en-US"/>
              <a:t>：   获取慢查询日志的长度</a:t>
            </a:r>
            <a:endParaRPr lang="en-US" altLang="zh-CN"/>
          </a:p>
          <a:p>
            <a:pPr lvl="1"/>
            <a:r>
              <a:rPr lang="en-US" altLang="zh-CN"/>
              <a:t>            SLOWLOG RESET</a:t>
            </a:r>
            <a:r>
              <a:rPr lang="zh-CN" altLang="en-US"/>
              <a:t>：清空慢查询日志</a:t>
            </a:r>
          </a:p>
        </p:txBody>
      </p:sp>
      <p:sp>
        <p:nvSpPr>
          <p:cNvPr id="3" name="标题 2"/>
          <p:cNvSpPr>
            <a:spLocks noGrp="1"/>
          </p:cNvSpPr>
          <p:nvPr>
            <p:ph type="title"/>
          </p:nvPr>
        </p:nvSpPr>
        <p:spPr/>
        <p:txBody>
          <a:bodyPr/>
          <a:lstStyle/>
          <a:p>
            <a:r>
              <a:rPr lang="en-US" altLang="zh-CN"/>
              <a:t>3.7.1 Redis</a:t>
            </a:r>
            <a:r>
              <a:rPr lang="zh-CN" altLang="en-US"/>
              <a:t>运维相关命令简介</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6632"/>
            <a:ext cx="7643192" cy="6624736"/>
          </a:xfrm>
        </p:spPr>
        <p:txBody>
          <a:bodyPr>
            <a:normAutofit/>
          </a:bodyPr>
          <a:lstStyle/>
          <a:p>
            <a:pPr marL="603504" lvl="2" indent="-256032">
              <a:spcBef>
                <a:spcPts val="400"/>
              </a:spcBef>
              <a:buClr>
                <a:srgbClr val="C00000"/>
              </a:buClr>
              <a:buSzPct val="68000"/>
            </a:pPr>
            <a:r>
              <a:rPr lang="zh-CN" altLang="en-US"/>
              <a:t>例</a:t>
            </a:r>
            <a:r>
              <a:rPr lang="en-US" altLang="zh-CN"/>
              <a:t>1</a:t>
            </a:r>
            <a:r>
              <a:rPr lang="zh-CN" altLang="en-US"/>
              <a:t>：</a:t>
            </a:r>
            <a:r>
              <a:rPr lang="en-US" altLang="zh-CN"/>
              <a:t>config get</a:t>
            </a:r>
            <a:r>
              <a:rPr lang="zh-CN" altLang="en-US"/>
              <a:t>查看慢查询的预设阈值</a:t>
            </a:r>
            <a:endParaRPr lang="en-US" altLang="zh-CN"/>
          </a:p>
          <a:p>
            <a:pPr marL="603504" lvl="2" indent="-256032">
              <a:spcBef>
                <a:spcPts val="400"/>
              </a:spcBef>
              <a:buClr>
                <a:srgbClr val="C00000"/>
              </a:buClr>
              <a:buSzPct val="68000"/>
            </a:pPr>
            <a:endParaRPr lang="en-US" altLang="zh-CN"/>
          </a:p>
          <a:p>
            <a:pPr marL="603504" lvl="2" indent="-256032">
              <a:spcBef>
                <a:spcPts val="400"/>
              </a:spcBef>
              <a:buClr>
                <a:srgbClr val="C00000"/>
              </a:buClr>
              <a:buSzPct val="68000"/>
            </a:pPr>
            <a:r>
              <a:rPr lang="zh-CN" altLang="en-US"/>
              <a:t>例</a:t>
            </a:r>
            <a:r>
              <a:rPr lang="en-US" altLang="zh-CN"/>
              <a:t>2</a:t>
            </a:r>
            <a:r>
              <a:rPr lang="zh-CN" altLang="en-US"/>
              <a:t>：将慢查询的预设阈值改为</a:t>
            </a:r>
            <a:r>
              <a:rPr lang="en-US" altLang="zh-CN"/>
              <a:t>100</a:t>
            </a:r>
            <a:r>
              <a:rPr lang="zh-CN" altLang="en-US"/>
              <a:t>微秒</a:t>
            </a:r>
            <a:endParaRPr lang="en-US" altLang="zh-CN"/>
          </a:p>
          <a:p>
            <a:pPr marL="603504" lvl="2" indent="-256032">
              <a:spcBef>
                <a:spcPts val="400"/>
              </a:spcBef>
              <a:buClr>
                <a:srgbClr val="C00000"/>
              </a:buClr>
              <a:buSzPct val="68000"/>
            </a:pPr>
            <a:endParaRPr lang="en-US" altLang="zh-CN"/>
          </a:p>
          <a:p>
            <a:pPr marL="603504" lvl="2" indent="-256032">
              <a:spcBef>
                <a:spcPts val="400"/>
              </a:spcBef>
              <a:buClr>
                <a:srgbClr val="C00000"/>
              </a:buClr>
              <a:buSzPct val="68000"/>
            </a:pPr>
            <a:endParaRPr lang="en-US" altLang="zh-CN"/>
          </a:p>
          <a:p>
            <a:pPr marL="603504" lvl="2" indent="-256032">
              <a:spcBef>
                <a:spcPts val="400"/>
              </a:spcBef>
              <a:buClr>
                <a:srgbClr val="C00000"/>
              </a:buClr>
              <a:buSzPct val="68000"/>
              <a:buNone/>
            </a:pPr>
            <a:r>
              <a:rPr lang="zh-CN" altLang="en-US"/>
              <a:t>       通过</a:t>
            </a:r>
            <a:r>
              <a:rPr lang="en-US" altLang="zh-CN"/>
              <a:t>config set</a:t>
            </a:r>
            <a:r>
              <a:rPr lang="zh-CN" altLang="en-US"/>
              <a:t>修改成功，随便执行几条命令</a:t>
            </a:r>
            <a:r>
              <a:rPr lang="en-US" altLang="zh-CN"/>
              <a:t>flushall</a:t>
            </a:r>
            <a:r>
              <a:rPr lang="zh-CN" altLang="en-US"/>
              <a:t>、</a:t>
            </a:r>
            <a:r>
              <a:rPr lang="en-US" altLang="zh-CN"/>
              <a:t>bgsave</a:t>
            </a:r>
            <a:r>
              <a:rPr lang="zh-CN" altLang="en-US"/>
              <a:t>、</a:t>
            </a:r>
            <a:r>
              <a:rPr lang="en-US" altLang="zh-CN"/>
              <a:t>save</a:t>
            </a:r>
            <a:r>
              <a:rPr lang="zh-CN" altLang="en-US"/>
              <a:t>等</a:t>
            </a:r>
            <a:endParaRPr lang="en-US" altLang="zh-CN"/>
          </a:p>
          <a:p>
            <a:pPr marL="603504" lvl="2" indent="-256032">
              <a:spcBef>
                <a:spcPts val="400"/>
              </a:spcBef>
              <a:buClr>
                <a:srgbClr val="C00000"/>
              </a:buClr>
              <a:buSzPct val="68000"/>
            </a:pPr>
            <a:r>
              <a:rPr lang="zh-CN" altLang="en-US"/>
              <a:t>例</a:t>
            </a:r>
            <a:r>
              <a:rPr lang="en-US" altLang="zh-CN"/>
              <a:t>3</a:t>
            </a:r>
            <a:r>
              <a:rPr lang="zh-CN" altLang="en-US"/>
              <a:t>：查看慢查询日志的最大长度</a:t>
            </a:r>
            <a:endParaRPr lang="en-US" altLang="zh-CN"/>
          </a:p>
          <a:p>
            <a:pPr marL="603504" lvl="2" indent="-256032">
              <a:spcBef>
                <a:spcPts val="400"/>
              </a:spcBef>
              <a:buClr>
                <a:srgbClr val="C00000"/>
              </a:buClr>
              <a:buSzPct val="68000"/>
            </a:pPr>
            <a:endParaRPr lang="en-US" altLang="zh-CN"/>
          </a:p>
          <a:p>
            <a:pPr marL="603504" lvl="2" indent="-256032">
              <a:spcBef>
                <a:spcPts val="400"/>
              </a:spcBef>
              <a:buClr>
                <a:srgbClr val="C00000"/>
              </a:buClr>
              <a:buSzPct val="68000"/>
            </a:pPr>
            <a:r>
              <a:rPr lang="zh-CN" altLang="en-US"/>
              <a:t>例</a:t>
            </a:r>
            <a:r>
              <a:rPr lang="en-US" altLang="zh-CN"/>
              <a:t>4</a:t>
            </a:r>
            <a:r>
              <a:rPr lang="zh-CN" altLang="en-US"/>
              <a:t>：查询慢日志，全部内容</a:t>
            </a:r>
            <a:endParaRPr lang="en-US" altLang="zh-CN"/>
          </a:p>
          <a:p>
            <a:pPr marL="603504" lvl="2" indent="-256032">
              <a:spcBef>
                <a:spcPts val="400"/>
              </a:spcBef>
              <a:buClr>
                <a:srgbClr val="C00000"/>
              </a:buClr>
              <a:buSzPct val="68000"/>
            </a:pPr>
            <a:endParaRPr lang="en-US" altLang="zh-CN"/>
          </a:p>
          <a:p>
            <a:pPr marL="603504" lvl="2" indent="-256032">
              <a:spcBef>
                <a:spcPts val="400"/>
              </a:spcBef>
              <a:buClr>
                <a:srgbClr val="C00000"/>
              </a:buClr>
              <a:buSzPct val="68000"/>
            </a:pPr>
            <a:endParaRPr lang="en-US" altLang="zh-CN"/>
          </a:p>
          <a:p>
            <a:pPr marL="603504" lvl="2" indent="-256032">
              <a:spcBef>
                <a:spcPts val="400"/>
              </a:spcBef>
              <a:buClr>
                <a:srgbClr val="C00000"/>
              </a:buClr>
              <a:buSzPct val="68000"/>
            </a:pPr>
            <a:endParaRPr lang="en-US" altLang="zh-CN"/>
          </a:p>
          <a:p>
            <a:pPr marL="603504" lvl="2" indent="-256032">
              <a:spcBef>
                <a:spcPts val="400"/>
              </a:spcBef>
              <a:buClr>
                <a:srgbClr val="C00000"/>
              </a:buClr>
              <a:buSzPct val="68000"/>
            </a:pPr>
            <a:endParaRPr lang="en-US" altLang="zh-CN"/>
          </a:p>
          <a:p>
            <a:pPr>
              <a:buNone/>
            </a:pPr>
            <a:endParaRPr lang="zh-CN" altLang="en-US"/>
          </a:p>
        </p:txBody>
      </p:sp>
      <p:pic>
        <p:nvPicPr>
          <p:cNvPr id="14338" name="Picture 2"/>
          <p:cNvPicPr>
            <a:picLocks noChangeAspect="1" noChangeArrowheads="1"/>
          </p:cNvPicPr>
          <p:nvPr/>
        </p:nvPicPr>
        <p:blipFill>
          <a:blip r:embed="rId2" cstate="print">
            <a:lum contrast="70000"/>
          </a:blip>
          <a:srcRect/>
          <a:stretch>
            <a:fillRect/>
          </a:stretch>
        </p:blipFill>
        <p:spPr bwMode="auto">
          <a:xfrm>
            <a:off x="1187624" y="548680"/>
            <a:ext cx="5419725" cy="485775"/>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lum contrast="70000"/>
          </a:blip>
          <a:srcRect/>
          <a:stretch>
            <a:fillRect/>
          </a:stretch>
        </p:blipFill>
        <p:spPr bwMode="auto">
          <a:xfrm>
            <a:off x="1187624" y="1340768"/>
            <a:ext cx="5800725" cy="971550"/>
          </a:xfrm>
          <a:prstGeom prst="rect">
            <a:avLst/>
          </a:prstGeom>
          <a:noFill/>
          <a:ln w="9525">
            <a:noFill/>
            <a:miter lim="800000"/>
            <a:headEnd/>
            <a:tailEnd/>
          </a:ln>
        </p:spPr>
      </p:pic>
      <p:pic>
        <p:nvPicPr>
          <p:cNvPr id="14340" name="Picture 4"/>
          <p:cNvPicPr>
            <a:picLocks noChangeAspect="1" noChangeArrowheads="1"/>
          </p:cNvPicPr>
          <p:nvPr/>
        </p:nvPicPr>
        <p:blipFill>
          <a:blip r:embed="rId4" cstate="print">
            <a:lum contrast="70000"/>
          </a:blip>
          <a:srcRect/>
          <a:stretch>
            <a:fillRect/>
          </a:stretch>
        </p:blipFill>
        <p:spPr bwMode="auto">
          <a:xfrm>
            <a:off x="1259632" y="2996952"/>
            <a:ext cx="4657725" cy="504825"/>
          </a:xfrm>
          <a:prstGeom prst="rect">
            <a:avLst/>
          </a:prstGeom>
          <a:noFill/>
          <a:ln w="9525">
            <a:noFill/>
            <a:miter lim="800000"/>
            <a:headEnd/>
            <a:tailEnd/>
          </a:ln>
        </p:spPr>
      </p:pic>
      <p:pic>
        <p:nvPicPr>
          <p:cNvPr id="14341" name="Picture 5"/>
          <p:cNvPicPr>
            <a:picLocks noChangeAspect="1" noChangeArrowheads="1"/>
          </p:cNvPicPr>
          <p:nvPr/>
        </p:nvPicPr>
        <p:blipFill>
          <a:blip r:embed="rId5" cstate="print">
            <a:lum contrast="70000"/>
          </a:blip>
          <a:srcRect/>
          <a:stretch>
            <a:fillRect/>
          </a:stretch>
        </p:blipFill>
        <p:spPr bwMode="auto">
          <a:xfrm>
            <a:off x="1259631" y="3861048"/>
            <a:ext cx="3041286" cy="2996952"/>
          </a:xfrm>
          <a:prstGeom prst="rect">
            <a:avLst/>
          </a:prstGeom>
          <a:noFill/>
          <a:ln w="9525">
            <a:noFill/>
            <a:miter lim="800000"/>
            <a:headEnd/>
            <a:tailEnd/>
          </a:ln>
        </p:spPr>
      </p:pic>
      <p:pic>
        <p:nvPicPr>
          <p:cNvPr id="14342" name="Picture 6"/>
          <p:cNvPicPr>
            <a:picLocks noChangeAspect="1" noChangeArrowheads="1"/>
          </p:cNvPicPr>
          <p:nvPr/>
        </p:nvPicPr>
        <p:blipFill>
          <a:blip r:embed="rId6" cstate="print">
            <a:lum contrast="70000"/>
          </a:blip>
          <a:srcRect/>
          <a:stretch>
            <a:fillRect/>
          </a:stretch>
        </p:blipFill>
        <p:spPr bwMode="auto">
          <a:xfrm>
            <a:off x="4716016" y="4005064"/>
            <a:ext cx="3448050" cy="2009775"/>
          </a:xfrm>
          <a:prstGeom prst="rect">
            <a:avLst/>
          </a:prstGeom>
          <a:noFill/>
          <a:ln w="9525">
            <a:noFill/>
            <a:miter lim="800000"/>
            <a:headEnd/>
            <a:tailEnd/>
          </a:ln>
        </p:spPr>
      </p:pic>
      <p:sp>
        <p:nvSpPr>
          <p:cNvPr id="9" name="矩形 8"/>
          <p:cNvSpPr/>
          <p:nvPr/>
        </p:nvSpPr>
        <p:spPr>
          <a:xfrm>
            <a:off x="4716016" y="3573016"/>
            <a:ext cx="2544286" cy="338554"/>
          </a:xfrm>
          <a:prstGeom prst="rect">
            <a:avLst/>
          </a:prstGeom>
        </p:spPr>
        <p:txBody>
          <a:bodyPr wrap="none">
            <a:spAutoFit/>
          </a:bodyPr>
          <a:lstStyle/>
          <a:p>
            <a:r>
              <a:rPr lang="zh-CN" altLang="en-US" sz="1600">
                <a:latin typeface="Times New Roman" pitchFamily="18" charset="0"/>
                <a:ea typeface="华文中宋" pitchFamily="2" charset="-122"/>
                <a:cs typeface="Times New Roman" pitchFamily="18" charset="0"/>
              </a:rPr>
              <a:t>例</a:t>
            </a:r>
            <a:r>
              <a:rPr lang="en-US" altLang="zh-CN" sz="1600">
                <a:latin typeface="Times New Roman" pitchFamily="18" charset="0"/>
                <a:ea typeface="华文中宋" pitchFamily="2" charset="-122"/>
                <a:cs typeface="Times New Roman" pitchFamily="18" charset="0"/>
              </a:rPr>
              <a:t>5</a:t>
            </a:r>
            <a:r>
              <a:rPr lang="zh-CN" altLang="en-US" sz="1600">
                <a:latin typeface="Times New Roman" pitchFamily="18" charset="0"/>
                <a:ea typeface="华文中宋" pitchFamily="2" charset="-122"/>
                <a:cs typeface="Times New Roman" pitchFamily="18" charset="0"/>
              </a:rPr>
              <a:t>：查询慢日志，前三条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box(in)">
                                      <p:cBhvr>
                                        <p:cTn id="12" dur="500"/>
                                        <p:tgtEl>
                                          <p:spTgt spid="1433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339"/>
                                        </p:tgtEl>
                                        <p:attrNameLst>
                                          <p:attrName>style.visibility</p:attrName>
                                        </p:attrNameLst>
                                      </p:cBhvr>
                                      <p:to>
                                        <p:strVal val="visible"/>
                                      </p:to>
                                    </p:set>
                                    <p:animEffect transition="in" filter="box(in)">
                                      <p:cBhvr>
                                        <p:cTn id="22" dur="500"/>
                                        <p:tgtEl>
                                          <p:spTgt spid="1433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ox(i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box(i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4340"/>
                                        </p:tgtEl>
                                        <p:attrNameLst>
                                          <p:attrName>style.visibility</p:attrName>
                                        </p:attrNameLst>
                                      </p:cBhvr>
                                      <p:to>
                                        <p:strVal val="visible"/>
                                      </p:to>
                                    </p:set>
                                    <p:animEffect transition="in" filter="box(in)">
                                      <p:cBhvr>
                                        <p:cTn id="37" dur="500"/>
                                        <p:tgtEl>
                                          <p:spTgt spid="1434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box(in)">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4341"/>
                                        </p:tgtEl>
                                        <p:attrNameLst>
                                          <p:attrName>style.visibility</p:attrName>
                                        </p:attrNameLst>
                                      </p:cBhvr>
                                      <p:to>
                                        <p:strVal val="visible"/>
                                      </p:to>
                                    </p:set>
                                    <p:animEffect transition="in" filter="box(in)">
                                      <p:cBhvr>
                                        <p:cTn id="47" dur="500"/>
                                        <p:tgtEl>
                                          <p:spTgt spid="1434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ox(in)">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4342"/>
                                        </p:tgtEl>
                                        <p:attrNameLst>
                                          <p:attrName>style.visibility</p:attrName>
                                        </p:attrNameLst>
                                      </p:cBhvr>
                                      <p:to>
                                        <p:strVal val="visible"/>
                                      </p:to>
                                    </p:set>
                                    <p:animEffect transition="in" filter="box(in)">
                                      <p:cBhvr>
                                        <p:cTn id="5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81328"/>
            <a:ext cx="8507288" cy="5376672"/>
          </a:xfrm>
        </p:spPr>
        <p:txBody>
          <a:bodyPr>
            <a:normAutofit/>
          </a:bodyPr>
          <a:lstStyle/>
          <a:p>
            <a:r>
              <a:rPr lang="en-US" altLang="zh-CN"/>
              <a:t>SHUTDOWN</a:t>
            </a:r>
            <a:r>
              <a:rPr lang="zh-CN" altLang="en-US"/>
              <a:t>命令</a:t>
            </a:r>
            <a:endParaRPr lang="en-US" altLang="zh-CN"/>
          </a:p>
          <a:p>
            <a:pPr lvl="1" indent="0"/>
            <a:r>
              <a:rPr lang="zh-CN" altLang="en-US"/>
              <a:t>格式：</a:t>
            </a:r>
            <a:r>
              <a:rPr lang="en-US" altLang="zh-CN"/>
              <a:t>SHUTDOWN [SAVE|NOSAVE]</a:t>
            </a:r>
          </a:p>
          <a:p>
            <a:pPr lvl="1" indent="0"/>
            <a:r>
              <a:rPr lang="zh-CN" altLang="en-US"/>
              <a:t>关闭服务器</a:t>
            </a:r>
            <a:endParaRPr lang="en-US" altLang="zh-CN"/>
          </a:p>
          <a:p>
            <a:pPr lvl="1" indent="0"/>
            <a:r>
              <a:rPr lang="en-US" altLang="zh-CN"/>
              <a:t>SHUTDOWN</a:t>
            </a:r>
            <a:r>
              <a:rPr lang="zh-CN" altLang="en-US"/>
              <a:t>或</a:t>
            </a:r>
            <a:r>
              <a:rPr lang="en-US" altLang="zh-CN"/>
              <a:t>SHUTDOWN SAVE</a:t>
            </a:r>
            <a:r>
              <a:rPr lang="zh-CN" altLang="en-US"/>
              <a:t>会作如下操作：</a:t>
            </a:r>
            <a:endParaRPr lang="en-US" altLang="zh-CN"/>
          </a:p>
          <a:p>
            <a:pPr lvl="2" indent="0">
              <a:buFont typeface="Wingdings" pitchFamily="2" charset="2"/>
              <a:buChar char="ü"/>
            </a:pPr>
            <a:r>
              <a:rPr lang="zh-CN" altLang="en-US"/>
              <a:t>直接关闭</a:t>
            </a:r>
            <a:r>
              <a:rPr lang="en-US" altLang="zh-CN"/>
              <a:t>Redis</a:t>
            </a:r>
            <a:r>
              <a:rPr lang="zh-CN" altLang="en-US"/>
              <a:t>服务器。</a:t>
            </a:r>
          </a:p>
          <a:p>
            <a:pPr lvl="2" indent="0">
              <a:buFont typeface="Wingdings" pitchFamily="2" charset="2"/>
              <a:buChar char="ü"/>
            </a:pPr>
            <a:r>
              <a:rPr lang="zh-CN" altLang="en-US"/>
              <a:t>关闭（停止）所有客户端。</a:t>
            </a:r>
          </a:p>
          <a:p>
            <a:pPr lvl="2" indent="0">
              <a:buFont typeface="Wingdings" pitchFamily="2" charset="2"/>
              <a:buChar char="ü"/>
            </a:pPr>
            <a:r>
              <a:rPr lang="zh-CN" altLang="en-US"/>
              <a:t>在</a:t>
            </a:r>
            <a:r>
              <a:rPr lang="en-US" altLang="zh-CN"/>
              <a:t>AOF</a:t>
            </a:r>
            <a:r>
              <a:rPr lang="zh-CN" altLang="en-US"/>
              <a:t>选项被打开的情况下，执行</a:t>
            </a:r>
            <a:r>
              <a:rPr lang="en-US" altLang="zh-CN"/>
              <a:t>SHUTDOWN</a:t>
            </a:r>
            <a:r>
              <a:rPr lang="zh-CN" altLang="en-US"/>
              <a:t>命令将会更新</a:t>
            </a:r>
            <a:r>
              <a:rPr lang="en-US" altLang="zh-CN"/>
              <a:t>AOF</a:t>
            </a:r>
            <a:r>
              <a:rPr lang="zh-CN" altLang="en-US"/>
              <a:t>文件</a:t>
            </a:r>
          </a:p>
          <a:p>
            <a:pPr lvl="2" indent="0">
              <a:buFont typeface="Wingdings" pitchFamily="2" charset="2"/>
              <a:buChar char="ü"/>
            </a:pPr>
            <a:r>
              <a:rPr lang="zh-CN" altLang="en-US"/>
              <a:t>执行</a:t>
            </a:r>
            <a:r>
              <a:rPr lang="en-US" altLang="zh-CN"/>
              <a:t>SHUTDOWN</a:t>
            </a:r>
            <a:r>
              <a:rPr lang="zh-CN" altLang="en-US"/>
              <a:t>命令的同时，即使没有触发</a:t>
            </a:r>
            <a:r>
              <a:rPr lang="en-US" altLang="zh-CN"/>
              <a:t>RDB</a:t>
            </a:r>
            <a:r>
              <a:rPr lang="zh-CN" altLang="en-US"/>
              <a:t>保存状态，也会执行</a:t>
            </a:r>
            <a:r>
              <a:rPr lang="en-US" altLang="zh-CN"/>
              <a:t>SAVE</a:t>
            </a:r>
            <a:r>
              <a:rPr lang="zh-CN" altLang="en-US"/>
              <a:t>命令</a:t>
            </a:r>
            <a:endParaRPr lang="en-US" altLang="zh-CN"/>
          </a:p>
          <a:p>
            <a:pPr lvl="1" indent="0"/>
            <a:r>
              <a:rPr lang="en-US" altLang="zh-CN"/>
              <a:t>SHUTDOWN NOSAVE</a:t>
            </a:r>
            <a:r>
              <a:rPr lang="zh-CN" altLang="en-US"/>
              <a:t>命令的作用与</a:t>
            </a:r>
            <a:r>
              <a:rPr lang="en-US" altLang="zh-CN"/>
              <a:t>SHUTDOWN SAVE</a:t>
            </a:r>
            <a:r>
              <a:rPr lang="zh-CN" altLang="en-US"/>
              <a:t>命令的作用刚好相反，它会阻止</a:t>
            </a:r>
            <a:r>
              <a:rPr lang="en-US" altLang="zh-CN"/>
              <a:t>Redis</a:t>
            </a:r>
            <a:r>
              <a:rPr lang="zh-CN" altLang="en-US"/>
              <a:t>数据库执行保存操作</a:t>
            </a:r>
            <a:endParaRPr lang="en-US" altLang="zh-CN"/>
          </a:p>
          <a:p>
            <a:pPr lvl="1">
              <a:buFont typeface="Wingdings" pitchFamily="2" charset="2"/>
              <a:buChar char="ü"/>
            </a:pPr>
            <a:endParaRPr lang="zh-CN" altLang="en-US"/>
          </a:p>
        </p:txBody>
      </p:sp>
      <p:sp>
        <p:nvSpPr>
          <p:cNvPr id="3" name="标题 2"/>
          <p:cNvSpPr>
            <a:spLocks noGrp="1"/>
          </p:cNvSpPr>
          <p:nvPr>
            <p:ph type="title"/>
          </p:nvPr>
        </p:nvSpPr>
        <p:spPr>
          <a:xfrm>
            <a:off x="457200" y="274638"/>
            <a:ext cx="5987008" cy="1143000"/>
          </a:xfrm>
        </p:spPr>
        <p:txBody>
          <a:bodyPr/>
          <a:lstStyle/>
          <a:p>
            <a:r>
              <a:rPr lang="en-US" altLang="zh-CN"/>
              <a:t>3.7.1 Redis</a:t>
            </a:r>
            <a:r>
              <a:rPr lang="zh-CN" altLang="en-US"/>
              <a:t>运维相关命令简介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blinds(horizontal)">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blinds(horizontal)">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blinds(horizontal)">
                                      <p:cBhvr>
                                        <p:cTn id="38" dur="500"/>
                                        <p:tgtEl>
                                          <p:spTgt spid="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blinds(horizontal)">
                                      <p:cBhvr>
                                        <p:cTn id="4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16024"/>
          </a:xfrm>
        </p:spPr>
        <p:txBody>
          <a:bodyPr>
            <a:normAutofit lnSpcReduction="10000"/>
          </a:bodyPr>
          <a:lstStyle/>
          <a:p>
            <a:pPr lvl="2"/>
            <a:r>
              <a:rPr lang="zh-CN" altLang="en-US"/>
              <a:t>例：</a:t>
            </a:r>
            <a:r>
              <a:rPr lang="en-US" altLang="zh-CN"/>
              <a:t>1</a:t>
            </a:r>
            <a:r>
              <a:rPr lang="zh-CN" altLang="en-US"/>
              <a:t>、使用</a:t>
            </a:r>
            <a:r>
              <a:rPr lang="en-US" altLang="zh-CN"/>
              <a:t>shutdown</a:t>
            </a:r>
            <a:r>
              <a:rPr lang="zh-CN" altLang="en-US"/>
              <a:t>关闭</a:t>
            </a:r>
            <a:r>
              <a:rPr lang="en-US" altLang="zh-CN"/>
              <a:t>6379</a:t>
            </a:r>
            <a:r>
              <a:rPr lang="zh-CN" altLang="en-US"/>
              <a:t>服务器</a:t>
            </a:r>
            <a:endParaRPr lang="en-US" altLang="zh-CN"/>
          </a:p>
          <a:p>
            <a:pPr lvl="2"/>
            <a:endParaRPr lang="en-US" altLang="zh-CN"/>
          </a:p>
          <a:p>
            <a:pPr lvl="2"/>
            <a:endParaRPr lang="en-US" altLang="zh-CN"/>
          </a:p>
          <a:p>
            <a:pPr lvl="2">
              <a:buNone/>
            </a:pPr>
            <a:r>
              <a:rPr lang="zh-CN" altLang="en-US"/>
              <a:t>发现执行</a:t>
            </a:r>
            <a:r>
              <a:rPr lang="en-US" altLang="zh-CN"/>
              <a:t>shutdown</a:t>
            </a:r>
            <a:r>
              <a:rPr lang="zh-CN" altLang="en-US"/>
              <a:t>后没有反应，但所有命令均没有反应</a:t>
            </a:r>
            <a:endParaRPr lang="en-US" altLang="zh-CN"/>
          </a:p>
          <a:p>
            <a:pPr lvl="2"/>
            <a:r>
              <a:rPr lang="en-US" altLang="zh-CN"/>
              <a:t>2</a:t>
            </a:r>
            <a:r>
              <a:rPr lang="zh-CN" altLang="en-US"/>
              <a:t>、客户端连接</a:t>
            </a:r>
            <a:r>
              <a:rPr lang="en-US" altLang="zh-CN"/>
              <a:t>6379</a:t>
            </a:r>
            <a:r>
              <a:rPr lang="zh-CN" altLang="en-US"/>
              <a:t>服务器</a:t>
            </a:r>
            <a:endParaRPr lang="en-US" altLang="zh-CN"/>
          </a:p>
          <a:p>
            <a:pPr lvl="2"/>
            <a:endParaRPr lang="en-US" altLang="zh-CN"/>
          </a:p>
          <a:p>
            <a:pPr lvl="2"/>
            <a:endParaRPr lang="en-US" altLang="zh-CN"/>
          </a:p>
          <a:p>
            <a:pPr lvl="2">
              <a:buNone/>
            </a:pPr>
            <a:r>
              <a:rPr lang="zh-CN" altLang="en-US"/>
              <a:t>提示连接被拒绝</a:t>
            </a:r>
            <a:endParaRPr lang="en-US" altLang="zh-CN"/>
          </a:p>
          <a:p>
            <a:pPr lvl="2"/>
            <a:endParaRPr lang="en-US" altLang="zh-CN"/>
          </a:p>
          <a:p>
            <a:pPr lvl="2"/>
            <a:r>
              <a:rPr lang="zh-CN" altLang="en-US"/>
              <a:t>问：</a:t>
            </a:r>
            <a:r>
              <a:rPr lang="zh-CN" altLang="zh-CN"/>
              <a:t>如果不小心运行了</a:t>
            </a:r>
            <a:r>
              <a:rPr lang="en-US" altLang="zh-CN"/>
              <a:t>flushall</a:t>
            </a:r>
            <a:r>
              <a:rPr lang="zh-CN" altLang="en-US"/>
              <a:t>，清空了所有数据库，但有开持久化该怎么办？</a:t>
            </a:r>
            <a:endParaRPr lang="en-US" altLang="zh-CN"/>
          </a:p>
          <a:p>
            <a:pPr lvl="2"/>
            <a:r>
              <a:rPr lang="zh-CN" altLang="en-US"/>
              <a:t>答：首先，</a:t>
            </a:r>
            <a:r>
              <a:rPr lang="zh-CN" altLang="zh-CN"/>
              <a:t>立即</a:t>
            </a:r>
            <a:r>
              <a:rPr lang="en-US" altLang="zh-CN"/>
              <a:t> shutdown nosave </a:t>
            </a:r>
            <a:r>
              <a:rPr lang="zh-CN" altLang="zh-CN"/>
              <a:t>关闭服务器</a:t>
            </a:r>
            <a:r>
              <a:rPr lang="zh-CN" altLang="en-US"/>
              <a:t>，不可以</a:t>
            </a:r>
            <a:r>
              <a:rPr lang="en-US" altLang="zh-CN"/>
              <a:t>shutdown</a:t>
            </a:r>
            <a:r>
              <a:rPr lang="zh-CN" altLang="en-US"/>
              <a:t>或者</a:t>
            </a:r>
            <a:r>
              <a:rPr lang="en-US" altLang="zh-CN"/>
              <a:t>shutdown save</a:t>
            </a:r>
            <a:r>
              <a:rPr lang="zh-CN" altLang="en-US"/>
              <a:t>；接着，</a:t>
            </a:r>
            <a:r>
              <a:rPr lang="zh-CN" altLang="zh-CN"/>
              <a:t>手工编辑</a:t>
            </a:r>
            <a:r>
              <a:rPr lang="en-US" altLang="zh-CN"/>
              <a:t>aof</a:t>
            </a:r>
            <a:r>
              <a:rPr lang="zh-CN" altLang="zh-CN"/>
              <a:t>文件</a:t>
            </a:r>
            <a:r>
              <a:rPr lang="en-US" altLang="zh-CN"/>
              <a:t>, </a:t>
            </a:r>
            <a:r>
              <a:rPr lang="zh-CN" altLang="zh-CN"/>
              <a:t>去掉文件中的 </a:t>
            </a:r>
            <a:r>
              <a:rPr lang="en-US" altLang="zh-CN"/>
              <a:t>“flushall ”</a:t>
            </a:r>
            <a:r>
              <a:rPr lang="zh-CN" altLang="zh-CN"/>
              <a:t>相关行</a:t>
            </a:r>
            <a:r>
              <a:rPr lang="en-US" altLang="zh-CN"/>
              <a:t>, </a:t>
            </a:r>
            <a:r>
              <a:rPr lang="zh-CN" altLang="zh-CN"/>
              <a:t>然后开启服务器</a:t>
            </a:r>
            <a:r>
              <a:rPr lang="zh-CN" altLang="en-US"/>
              <a:t>，</a:t>
            </a:r>
            <a:r>
              <a:rPr lang="zh-CN" altLang="zh-CN"/>
              <a:t>就可以导入回原来数据</a:t>
            </a:r>
            <a:endParaRPr lang="zh-CN" altLang="en-US"/>
          </a:p>
        </p:txBody>
      </p:sp>
      <p:sp>
        <p:nvSpPr>
          <p:cNvPr id="3" name="标题 2"/>
          <p:cNvSpPr>
            <a:spLocks noGrp="1"/>
          </p:cNvSpPr>
          <p:nvPr>
            <p:ph type="title"/>
          </p:nvPr>
        </p:nvSpPr>
        <p:spPr>
          <a:xfrm>
            <a:off x="457200" y="274638"/>
            <a:ext cx="6275040" cy="1143000"/>
          </a:xfrm>
        </p:spPr>
        <p:txBody>
          <a:bodyPr/>
          <a:lstStyle/>
          <a:p>
            <a:r>
              <a:rPr lang="en-US" altLang="zh-CN"/>
              <a:t>3.7.1 Redis</a:t>
            </a:r>
            <a:r>
              <a:rPr lang="zh-CN" altLang="en-US"/>
              <a:t>运维相关命令简介</a:t>
            </a:r>
          </a:p>
        </p:txBody>
      </p:sp>
      <p:pic>
        <p:nvPicPr>
          <p:cNvPr id="1026" name="Picture 2"/>
          <p:cNvPicPr>
            <a:picLocks noChangeAspect="1" noChangeArrowheads="1"/>
          </p:cNvPicPr>
          <p:nvPr/>
        </p:nvPicPr>
        <p:blipFill>
          <a:blip r:embed="rId2" cstate="print"/>
          <a:srcRect/>
          <a:stretch>
            <a:fillRect/>
          </a:stretch>
        </p:blipFill>
        <p:spPr bwMode="auto">
          <a:xfrm>
            <a:off x="755576" y="3573016"/>
            <a:ext cx="7418387" cy="495300"/>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988840"/>
            <a:ext cx="49625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checkerboard(across)">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 calcmode="lin" valueType="num">
                                      <p:cBhvr additive="base">
                                        <p:cTn id="22" dur="500" fill="hold"/>
                                        <p:tgtEl>
                                          <p:spTgt spid="1026"/>
                                        </p:tgtEl>
                                        <p:attrNameLst>
                                          <p:attrName>ppt_x</p:attrName>
                                        </p:attrNameLst>
                                      </p:cBhvr>
                                      <p:tavLst>
                                        <p:tav tm="0">
                                          <p:val>
                                            <p:strVal val="#ppt_x"/>
                                          </p:val>
                                        </p:tav>
                                        <p:tav tm="100000">
                                          <p:val>
                                            <p:strVal val="#ppt_x"/>
                                          </p:val>
                                        </p:tav>
                                      </p:tavLst>
                                    </p:anim>
                                    <p:anim calcmode="lin" valueType="num">
                                      <p:cBhvr additive="base">
                                        <p:cTn id="2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checkerboard(across)">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checkerboard(across)">
                                      <p:cBhvr>
                                        <p:cTn id="33" dur="500"/>
                                        <p:tgtEl>
                                          <p:spTgt spid="2">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checkerboard(across)">
                                      <p:cBhvr>
                                        <p:cTn id="3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44016"/>
          </a:xfrm>
        </p:spPr>
        <p:txBody>
          <a:bodyPr/>
          <a:lstStyle/>
          <a:p>
            <a:pPr lvl="1"/>
            <a:r>
              <a:rPr lang="en-US" altLang="zh-CN"/>
              <a:t>1</a:t>
            </a:r>
            <a:r>
              <a:rPr lang="zh-CN" altLang="en-US"/>
              <a:t>、假定共</a:t>
            </a:r>
            <a:r>
              <a:rPr lang="en-US" altLang="zh-CN"/>
              <a:t>3</a:t>
            </a:r>
            <a:r>
              <a:rPr lang="zh-CN" altLang="en-US"/>
              <a:t>个服务器：</a:t>
            </a:r>
            <a:endParaRPr lang="en-US" altLang="zh-CN"/>
          </a:p>
          <a:p>
            <a:pPr lvl="1"/>
            <a:r>
              <a:rPr lang="en-US" altLang="zh-CN"/>
              <a:t>A</a:t>
            </a:r>
            <a:r>
              <a:rPr lang="zh-CN" altLang="en-US"/>
              <a:t>：</a:t>
            </a:r>
            <a:r>
              <a:rPr lang="en-US" altLang="zh-CN"/>
              <a:t>Master</a:t>
            </a:r>
            <a:r>
              <a:rPr lang="zh-CN" altLang="en-US"/>
              <a:t>服务器：</a:t>
            </a:r>
            <a:r>
              <a:rPr lang="en-US" altLang="zh-CN"/>
              <a:t>127.0.0.1:6379</a:t>
            </a:r>
            <a:r>
              <a:rPr lang="zh-CN" altLang="en-US"/>
              <a:t>，对应的配置文件为</a:t>
            </a:r>
            <a:r>
              <a:rPr lang="en-US" altLang="zh-CN"/>
              <a:t>redis6379.conf</a:t>
            </a:r>
          </a:p>
          <a:p>
            <a:pPr lvl="1"/>
            <a:r>
              <a:rPr lang="en-US" altLang="zh-CN"/>
              <a:t>B</a:t>
            </a:r>
            <a:r>
              <a:rPr lang="zh-CN" altLang="en-US"/>
              <a:t>：</a:t>
            </a:r>
            <a:r>
              <a:rPr lang="en-US" altLang="zh-CN"/>
              <a:t> Master</a:t>
            </a:r>
            <a:r>
              <a:rPr lang="zh-CN" altLang="en-US"/>
              <a:t>的</a:t>
            </a:r>
            <a:r>
              <a:rPr lang="en-US" altLang="zh-CN"/>
              <a:t>Slave</a:t>
            </a:r>
            <a:r>
              <a:rPr lang="zh-CN" altLang="en-US"/>
              <a:t>：</a:t>
            </a:r>
            <a:r>
              <a:rPr lang="en-US" altLang="zh-CN"/>
              <a:t>127.0.0.1:6380</a:t>
            </a:r>
            <a:r>
              <a:rPr lang="zh-CN" altLang="en-US"/>
              <a:t>，对应的配置文件为</a:t>
            </a:r>
            <a:r>
              <a:rPr lang="en-US" altLang="zh-CN"/>
              <a:t>redis6380.conf</a:t>
            </a:r>
          </a:p>
          <a:p>
            <a:pPr lvl="1"/>
            <a:r>
              <a:rPr lang="en-US" altLang="zh-CN"/>
              <a:t>C</a:t>
            </a:r>
            <a:r>
              <a:rPr lang="zh-CN" altLang="en-US"/>
              <a:t>： </a:t>
            </a:r>
            <a:r>
              <a:rPr lang="en-US" altLang="zh-CN"/>
              <a:t>Master</a:t>
            </a:r>
            <a:r>
              <a:rPr lang="zh-CN" altLang="en-US"/>
              <a:t>的</a:t>
            </a:r>
            <a:r>
              <a:rPr lang="en-US" altLang="zh-CN"/>
              <a:t>Slave</a:t>
            </a:r>
            <a:r>
              <a:rPr lang="zh-CN" altLang="en-US"/>
              <a:t>：</a:t>
            </a:r>
            <a:r>
              <a:rPr lang="en-US" altLang="zh-CN"/>
              <a:t>127.0.0.1:6381</a:t>
            </a:r>
            <a:r>
              <a:rPr lang="zh-CN" altLang="en-US"/>
              <a:t>，对应的配置文件为</a:t>
            </a:r>
            <a:r>
              <a:rPr lang="en-US" altLang="zh-CN"/>
              <a:t>redis6381.conf</a:t>
            </a:r>
          </a:p>
          <a:p>
            <a:pPr lvl="1"/>
            <a:r>
              <a:rPr lang="zh-CN" altLang="en-US"/>
              <a:t>星型结构：</a:t>
            </a:r>
          </a:p>
        </p:txBody>
      </p:sp>
      <p:sp>
        <p:nvSpPr>
          <p:cNvPr id="3" name="标题 2"/>
          <p:cNvSpPr>
            <a:spLocks noGrp="1"/>
          </p:cNvSpPr>
          <p:nvPr>
            <p:ph type="title"/>
          </p:nvPr>
        </p:nvSpPr>
        <p:spPr>
          <a:xfrm>
            <a:off x="457200" y="274638"/>
            <a:ext cx="5842992" cy="1143000"/>
          </a:xfrm>
        </p:spPr>
        <p:txBody>
          <a:bodyPr/>
          <a:lstStyle/>
          <a:p>
            <a:r>
              <a:rPr lang="en-US" altLang="zh-CN"/>
              <a:t>3.7.1 Redis</a:t>
            </a:r>
            <a:r>
              <a:rPr lang="zh-CN" altLang="en-US"/>
              <a:t>运维相关命令简介</a:t>
            </a:r>
          </a:p>
        </p:txBody>
      </p:sp>
      <p:grpSp>
        <p:nvGrpSpPr>
          <p:cNvPr id="10" name="组合 9"/>
          <p:cNvGrpSpPr/>
          <p:nvPr/>
        </p:nvGrpSpPr>
        <p:grpSpPr>
          <a:xfrm>
            <a:off x="395536" y="3933056"/>
            <a:ext cx="5256584" cy="1224136"/>
            <a:chOff x="395536" y="3933056"/>
            <a:chExt cx="5256584" cy="1224136"/>
          </a:xfrm>
        </p:grpSpPr>
        <p:sp>
          <p:nvSpPr>
            <p:cNvPr id="4" name="AutoShape 4"/>
            <p:cNvSpPr>
              <a:spLocks noChangeArrowheads="1"/>
            </p:cNvSpPr>
            <p:nvPr/>
          </p:nvSpPr>
          <p:spPr bwMode="auto">
            <a:xfrm>
              <a:off x="395536" y="4293096"/>
              <a:ext cx="2088753" cy="504055"/>
            </a:xfrm>
            <a:prstGeom prst="roundRect">
              <a:avLst>
                <a:gd name="adj" fmla="val 16667"/>
              </a:avLst>
            </a:prstGeom>
            <a:noFill/>
            <a:ln w="25400" cap="flat" cmpd="sng">
              <a:solidFill>
                <a:srgbClr val="C00000"/>
              </a:solidFill>
              <a:round/>
              <a:headEnd/>
              <a:tailEnd/>
            </a:ln>
            <a:effectLst/>
          </p:spPr>
          <p:txBody>
            <a:bodyPr wrap="none" anchor="ctr"/>
            <a:lstStyle/>
            <a:p>
              <a:pPr algn="ctr"/>
              <a:r>
                <a:rPr lang="en-US" altLang="zh-CN">
                  <a:latin typeface="Times New Roman" pitchFamily="18" charset="0"/>
                  <a:cs typeface="Times New Roman" pitchFamily="18" charset="0"/>
                </a:rPr>
                <a:t>127.0.0.1:6379</a:t>
              </a:r>
              <a:endParaRPr lang="zh-CN" altLang="en-US">
                <a:latin typeface="Times New Roman" pitchFamily="18" charset="0"/>
                <a:cs typeface="Times New Roman" pitchFamily="18" charset="0"/>
              </a:endParaRPr>
            </a:p>
          </p:txBody>
        </p:sp>
        <p:sp>
          <p:nvSpPr>
            <p:cNvPr id="5" name="AutoShape 5"/>
            <p:cNvSpPr>
              <a:spLocks noChangeArrowheads="1"/>
            </p:cNvSpPr>
            <p:nvPr/>
          </p:nvSpPr>
          <p:spPr bwMode="auto">
            <a:xfrm>
              <a:off x="3203848" y="3933056"/>
              <a:ext cx="2448272" cy="504130"/>
            </a:xfrm>
            <a:prstGeom prst="roundRect">
              <a:avLst>
                <a:gd name="adj" fmla="val 16667"/>
              </a:avLst>
            </a:prstGeom>
            <a:noFill/>
            <a:ln w="25400" cap="flat" cmpd="sng">
              <a:solidFill>
                <a:srgbClr val="C00000"/>
              </a:solidFill>
              <a:round/>
              <a:headEnd/>
              <a:tailEnd/>
            </a:ln>
            <a:effectLst/>
          </p:spPr>
          <p:txBody>
            <a:bodyPr wrap="none" anchor="ctr"/>
            <a:lstStyle/>
            <a:p>
              <a:pPr algn="ctr"/>
              <a:r>
                <a:rPr lang="en-US" altLang="zh-CN">
                  <a:latin typeface="Times New Roman" pitchFamily="18" charset="0"/>
                  <a:cs typeface="Times New Roman" pitchFamily="18" charset="0"/>
                </a:rPr>
                <a:t>127.0.0.1:6380</a:t>
              </a:r>
              <a:endParaRPr lang="zh-CN" altLang="en-US">
                <a:latin typeface="Times New Roman" pitchFamily="18" charset="0"/>
                <a:cs typeface="Times New Roman" pitchFamily="18" charset="0"/>
              </a:endParaRPr>
            </a:p>
          </p:txBody>
        </p:sp>
        <p:sp>
          <p:nvSpPr>
            <p:cNvPr id="6" name="AutoShape 6"/>
            <p:cNvSpPr>
              <a:spLocks noChangeArrowheads="1"/>
            </p:cNvSpPr>
            <p:nvPr/>
          </p:nvSpPr>
          <p:spPr bwMode="auto">
            <a:xfrm>
              <a:off x="3203848" y="4653136"/>
              <a:ext cx="2448272" cy="504056"/>
            </a:xfrm>
            <a:prstGeom prst="roundRect">
              <a:avLst>
                <a:gd name="adj" fmla="val 16667"/>
              </a:avLst>
            </a:prstGeom>
            <a:noFill/>
            <a:ln w="25400" cap="flat" cmpd="sng">
              <a:solidFill>
                <a:srgbClr val="C00000"/>
              </a:solidFill>
              <a:round/>
              <a:headEnd/>
              <a:tailEnd/>
            </a:ln>
            <a:effectLst/>
          </p:spPr>
          <p:txBody>
            <a:bodyPr wrap="none" anchor="ctr"/>
            <a:lstStyle/>
            <a:p>
              <a:pPr algn="ctr"/>
              <a:r>
                <a:rPr lang="en-US" altLang="zh-CN">
                  <a:latin typeface="Times New Roman" pitchFamily="18" charset="0"/>
                  <a:cs typeface="Times New Roman" pitchFamily="18" charset="0"/>
                </a:rPr>
                <a:t>127.0.0.1:6381</a:t>
              </a:r>
              <a:endParaRPr lang="zh-CN" altLang="en-US">
                <a:latin typeface="Times New Roman" pitchFamily="18" charset="0"/>
                <a:cs typeface="Times New Roman" pitchFamily="18" charset="0"/>
              </a:endParaRPr>
            </a:p>
          </p:txBody>
        </p:sp>
        <p:sp>
          <p:nvSpPr>
            <p:cNvPr id="7" name="箭头 308"/>
            <p:cNvSpPr>
              <a:spLocks noChangeShapeType="1"/>
            </p:cNvSpPr>
            <p:nvPr/>
          </p:nvSpPr>
          <p:spPr bwMode="auto">
            <a:xfrm flipH="1">
              <a:off x="2483766" y="4149080"/>
              <a:ext cx="720082" cy="359346"/>
            </a:xfrm>
            <a:prstGeom prst="line">
              <a:avLst/>
            </a:prstGeom>
            <a:noFill/>
            <a:ln w="25400" cmpd="sng">
              <a:solidFill>
                <a:srgbClr val="C00000"/>
              </a:solidFill>
              <a:round/>
              <a:headEnd/>
              <a:tailEnd type="triangle" w="med" len="med"/>
            </a:ln>
            <a:effectLst/>
          </p:spPr>
          <p:txBody>
            <a:bodyPr/>
            <a:lstStyle/>
            <a:p>
              <a:endParaRPr lang="zh-CN" altLang="en-US">
                <a:latin typeface="Times New Roman" pitchFamily="18" charset="0"/>
                <a:cs typeface="Times New Roman" pitchFamily="18" charset="0"/>
              </a:endParaRPr>
            </a:p>
          </p:txBody>
        </p:sp>
        <p:sp>
          <p:nvSpPr>
            <p:cNvPr id="8" name="箭头 309"/>
            <p:cNvSpPr>
              <a:spLocks noChangeShapeType="1"/>
            </p:cNvSpPr>
            <p:nvPr/>
          </p:nvSpPr>
          <p:spPr bwMode="auto">
            <a:xfrm flipH="1" flipV="1">
              <a:off x="2483767" y="4653136"/>
              <a:ext cx="720081" cy="288032"/>
            </a:xfrm>
            <a:prstGeom prst="line">
              <a:avLst/>
            </a:prstGeom>
            <a:noFill/>
            <a:ln w="25400" cmpd="sng">
              <a:solidFill>
                <a:srgbClr val="C00000"/>
              </a:solidFill>
              <a:round/>
              <a:headEnd/>
              <a:tailEnd type="triangle" w="med" len="med"/>
            </a:ln>
            <a:effectLst/>
          </p:spPr>
          <p:txBody>
            <a:bodyPr/>
            <a:lstStyle/>
            <a:p>
              <a:endParaRPr lang="zh-CN" altLang="en-US">
                <a:latin typeface="Times New Roman" pitchFamily="18" charset="0"/>
                <a:cs typeface="Times New Roman" pitchFamily="18" charset="0"/>
              </a:endParaRPr>
            </a:p>
          </p:txBody>
        </p:sp>
      </p:grpSp>
      <p:pic>
        <p:nvPicPr>
          <p:cNvPr id="16386" name="Picture 2"/>
          <p:cNvPicPr>
            <a:picLocks noChangeAspect="1" noChangeArrowheads="1"/>
          </p:cNvPicPr>
          <p:nvPr/>
        </p:nvPicPr>
        <p:blipFill>
          <a:blip r:embed="rId2" cstate="print">
            <a:lum contrast="70000"/>
          </a:blip>
          <a:srcRect/>
          <a:stretch>
            <a:fillRect/>
          </a:stretch>
        </p:blipFill>
        <p:spPr bwMode="auto">
          <a:xfrm>
            <a:off x="2555776" y="5445224"/>
            <a:ext cx="4451830" cy="126571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6386"/>
                                        </p:tgtEl>
                                        <p:attrNameLst>
                                          <p:attrName>style.visibility</p:attrName>
                                        </p:attrNameLst>
                                      </p:cBhvr>
                                      <p:to>
                                        <p:strVal val="visible"/>
                                      </p:to>
                                    </p:set>
                                    <p:animEffect transition="in" filter="blinds(horizontal)">
                                      <p:cBhvr>
                                        <p:cTn id="31"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484784"/>
            <a:ext cx="8939336" cy="4525963"/>
          </a:xfrm>
        </p:spPr>
        <p:txBody>
          <a:bodyPr/>
          <a:lstStyle/>
          <a:p>
            <a:r>
              <a:rPr lang="en-US" altLang="zh-CN"/>
              <a:t>Redis</a:t>
            </a:r>
            <a:r>
              <a:rPr lang="zh-CN" altLang="en-US"/>
              <a:t>运维相关命令</a:t>
            </a:r>
            <a:endParaRPr lang="en-US" altLang="zh-CN"/>
          </a:p>
          <a:p>
            <a:pPr lvl="1"/>
            <a:r>
              <a:rPr lang="zh-CN" altLang="en-US"/>
              <a:t>服务器配置准备：</a:t>
            </a:r>
            <a:endParaRPr lang="en-US" altLang="zh-CN"/>
          </a:p>
          <a:p>
            <a:pPr lvl="1"/>
            <a:r>
              <a:rPr lang="en-US" altLang="zh-CN"/>
              <a:t>Master</a:t>
            </a:r>
            <a:r>
              <a:rPr lang="zh-CN" altLang="en-US"/>
              <a:t>服务器</a:t>
            </a:r>
            <a:r>
              <a:rPr lang="en-US" altLang="zh-CN"/>
              <a:t>127.0.0.1:6379</a:t>
            </a:r>
            <a:r>
              <a:rPr lang="zh-CN" altLang="en-US"/>
              <a:t>的配置文件：</a:t>
            </a:r>
            <a:r>
              <a:rPr lang="en-US" altLang="zh-CN"/>
              <a:t>redis6379.conf</a:t>
            </a:r>
            <a:r>
              <a:rPr lang="zh-CN" altLang="en-US"/>
              <a:t>（注释掉登录密码）</a:t>
            </a:r>
            <a:endParaRPr lang="en-US" altLang="zh-CN"/>
          </a:p>
          <a:p>
            <a:pPr lvl="1"/>
            <a:endParaRPr lang="en-US" altLang="zh-CN"/>
          </a:p>
          <a:p>
            <a:pPr lvl="1"/>
            <a:endParaRPr lang="en-US" altLang="zh-CN"/>
          </a:p>
          <a:p>
            <a:pPr lvl="1"/>
            <a:endParaRPr lang="en-US" altLang="zh-CN"/>
          </a:p>
          <a:p>
            <a:pPr lvl="1"/>
            <a:r>
              <a:rPr lang="en-US" altLang="zh-CN"/>
              <a:t>Master</a:t>
            </a:r>
            <a:r>
              <a:rPr lang="zh-CN" altLang="en-US"/>
              <a:t>服务器</a:t>
            </a:r>
            <a:r>
              <a:rPr lang="en-US" altLang="zh-CN"/>
              <a:t>127.0.0.1:6380</a:t>
            </a:r>
            <a:r>
              <a:rPr lang="zh-CN" altLang="en-US"/>
              <a:t>的配置文件：</a:t>
            </a:r>
            <a:r>
              <a:rPr lang="en-US" altLang="zh-CN"/>
              <a:t>redis6380.conf</a:t>
            </a:r>
            <a:r>
              <a:rPr lang="zh-CN" altLang="en-US"/>
              <a:t> （注释掉登录密码验证）</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zh-CN" altLang="en-US"/>
          </a:p>
        </p:txBody>
      </p:sp>
      <p:sp>
        <p:nvSpPr>
          <p:cNvPr id="3" name="标题 2"/>
          <p:cNvSpPr>
            <a:spLocks noGrp="1"/>
          </p:cNvSpPr>
          <p:nvPr>
            <p:ph type="title"/>
          </p:nvPr>
        </p:nvSpPr>
        <p:spPr>
          <a:xfrm>
            <a:off x="457200" y="274638"/>
            <a:ext cx="6419056" cy="1143000"/>
          </a:xfrm>
        </p:spPr>
        <p:txBody>
          <a:bodyPr>
            <a:noAutofit/>
          </a:bodyPr>
          <a:lstStyle/>
          <a:p>
            <a:pPr lvl="1" algn="l" rtl="0">
              <a:spcBef>
                <a:spcPct val="0"/>
              </a:spcBef>
            </a:pPr>
            <a:r>
              <a:rPr lang="en-US" altLang="zh-CN"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3.7.1 Redis</a:t>
            </a:r>
            <a:r>
              <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运维相关命令简介</a:t>
            </a:r>
            <a:br>
              <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br>
            <a:endPar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endParaRPr>
          </a:p>
        </p:txBody>
      </p:sp>
      <p:grpSp>
        <p:nvGrpSpPr>
          <p:cNvPr id="18" name="组合 17"/>
          <p:cNvGrpSpPr/>
          <p:nvPr/>
        </p:nvGrpSpPr>
        <p:grpSpPr>
          <a:xfrm>
            <a:off x="939180" y="3056384"/>
            <a:ext cx="4109120" cy="1380728"/>
            <a:chOff x="939180" y="3056384"/>
            <a:chExt cx="4109120" cy="1380728"/>
          </a:xfrm>
        </p:grpSpPr>
        <p:pic>
          <p:nvPicPr>
            <p:cNvPr id="1027" name="Picture 3"/>
            <p:cNvPicPr>
              <a:picLocks noChangeAspect="1" noChangeArrowheads="1"/>
            </p:cNvPicPr>
            <p:nvPr/>
          </p:nvPicPr>
          <p:blipFill>
            <a:blip r:embed="rId2" cstate="print">
              <a:lum contrast="70000"/>
            </a:blip>
            <a:srcRect/>
            <a:stretch>
              <a:fillRect/>
            </a:stretch>
          </p:blipFill>
          <p:spPr bwMode="auto">
            <a:xfrm>
              <a:off x="971600" y="3459857"/>
              <a:ext cx="2343150" cy="2571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lum contrast="70000"/>
            </a:blip>
            <a:srcRect/>
            <a:stretch>
              <a:fillRect/>
            </a:stretch>
          </p:blipFill>
          <p:spPr bwMode="auto">
            <a:xfrm>
              <a:off x="971600" y="3675881"/>
              <a:ext cx="1428750" cy="238125"/>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lum contrast="70000"/>
            </a:blip>
            <a:srcRect/>
            <a:stretch>
              <a:fillRect/>
            </a:stretch>
          </p:blipFill>
          <p:spPr bwMode="auto">
            <a:xfrm>
              <a:off x="971600" y="3891905"/>
              <a:ext cx="1457325" cy="28575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lum contrast="70000"/>
            </a:blip>
            <a:srcRect/>
            <a:stretch>
              <a:fillRect/>
            </a:stretch>
          </p:blipFill>
          <p:spPr bwMode="auto">
            <a:xfrm>
              <a:off x="971600" y="4179937"/>
              <a:ext cx="4076700" cy="257175"/>
            </a:xfrm>
            <a:prstGeom prst="rect">
              <a:avLst/>
            </a:prstGeom>
            <a:noFill/>
            <a:ln w="9525">
              <a:noFill/>
              <a:miter lim="800000"/>
              <a:headEnd/>
              <a:tailEnd/>
            </a:ln>
          </p:spPr>
        </p:pic>
        <p:pic>
          <p:nvPicPr>
            <p:cNvPr id="1037" name="Picture 13"/>
            <p:cNvPicPr>
              <a:picLocks noChangeAspect="1" noChangeArrowheads="1"/>
            </p:cNvPicPr>
            <p:nvPr/>
          </p:nvPicPr>
          <p:blipFill>
            <a:blip r:embed="rId6" cstate="print">
              <a:lum contrast="70000"/>
            </a:blip>
            <a:srcRect/>
            <a:stretch>
              <a:fillRect/>
            </a:stretch>
          </p:blipFill>
          <p:spPr bwMode="auto">
            <a:xfrm>
              <a:off x="971600" y="3284984"/>
              <a:ext cx="933450" cy="190500"/>
            </a:xfrm>
            <a:prstGeom prst="rect">
              <a:avLst/>
            </a:prstGeom>
            <a:noFill/>
            <a:ln w="9525">
              <a:noFill/>
              <a:miter lim="800000"/>
              <a:headEnd/>
              <a:tailEnd/>
            </a:ln>
          </p:spPr>
        </p:pic>
        <p:pic>
          <p:nvPicPr>
            <p:cNvPr id="1038" name="Picture 14"/>
            <p:cNvPicPr>
              <a:picLocks noChangeAspect="1" noChangeArrowheads="1"/>
            </p:cNvPicPr>
            <p:nvPr/>
          </p:nvPicPr>
          <p:blipFill>
            <a:blip r:embed="rId7" cstate="print">
              <a:lum contrast="70000"/>
            </a:blip>
            <a:srcRect/>
            <a:stretch>
              <a:fillRect/>
            </a:stretch>
          </p:blipFill>
          <p:spPr bwMode="auto">
            <a:xfrm>
              <a:off x="939180" y="3056384"/>
              <a:ext cx="2552700" cy="228600"/>
            </a:xfrm>
            <a:prstGeom prst="rect">
              <a:avLst/>
            </a:prstGeom>
            <a:noFill/>
            <a:ln w="9525">
              <a:noFill/>
              <a:miter lim="800000"/>
              <a:headEnd/>
              <a:tailEnd/>
            </a:ln>
          </p:spPr>
        </p:pic>
      </p:grpSp>
      <p:grpSp>
        <p:nvGrpSpPr>
          <p:cNvPr id="19" name="组合 18"/>
          <p:cNvGrpSpPr/>
          <p:nvPr/>
        </p:nvGrpSpPr>
        <p:grpSpPr>
          <a:xfrm>
            <a:off x="971600" y="4869160"/>
            <a:ext cx="4143375" cy="1440160"/>
            <a:chOff x="971600" y="4869160"/>
            <a:chExt cx="4143375" cy="1440160"/>
          </a:xfrm>
        </p:grpSpPr>
        <p:pic>
          <p:nvPicPr>
            <p:cNvPr id="1031" name="Picture 7"/>
            <p:cNvPicPr>
              <a:picLocks noChangeAspect="1" noChangeArrowheads="1"/>
            </p:cNvPicPr>
            <p:nvPr/>
          </p:nvPicPr>
          <p:blipFill>
            <a:blip r:embed="rId8" cstate="print">
              <a:lum contrast="70000"/>
            </a:blip>
            <a:srcRect/>
            <a:stretch>
              <a:fillRect/>
            </a:stretch>
          </p:blipFill>
          <p:spPr bwMode="auto">
            <a:xfrm>
              <a:off x="971600" y="4869160"/>
              <a:ext cx="1314450" cy="190500"/>
            </a:xfrm>
            <a:prstGeom prst="rect">
              <a:avLst/>
            </a:prstGeom>
            <a:noFill/>
            <a:ln w="9525">
              <a:noFill/>
              <a:miter lim="800000"/>
              <a:headEnd/>
              <a:tailEnd/>
            </a:ln>
          </p:spPr>
        </p:pic>
        <p:pic>
          <p:nvPicPr>
            <p:cNvPr id="1032" name="Picture 8"/>
            <p:cNvPicPr>
              <a:picLocks noChangeAspect="1" noChangeArrowheads="1"/>
            </p:cNvPicPr>
            <p:nvPr/>
          </p:nvPicPr>
          <p:blipFill>
            <a:blip r:embed="rId9" cstate="print">
              <a:lum contrast="70000"/>
            </a:blip>
            <a:srcRect/>
            <a:stretch>
              <a:fillRect/>
            </a:stretch>
          </p:blipFill>
          <p:spPr bwMode="auto">
            <a:xfrm>
              <a:off x="971600" y="5085184"/>
              <a:ext cx="2943225" cy="238125"/>
            </a:xfrm>
            <a:prstGeom prst="rect">
              <a:avLst/>
            </a:prstGeom>
            <a:noFill/>
            <a:ln w="9525">
              <a:noFill/>
              <a:miter lim="800000"/>
              <a:headEnd/>
              <a:tailEnd/>
            </a:ln>
          </p:spPr>
        </p:pic>
        <p:pic>
          <p:nvPicPr>
            <p:cNvPr id="1033" name="Picture 9"/>
            <p:cNvPicPr>
              <a:picLocks noChangeAspect="1" noChangeArrowheads="1"/>
            </p:cNvPicPr>
            <p:nvPr/>
          </p:nvPicPr>
          <p:blipFill>
            <a:blip r:embed="rId10" cstate="print">
              <a:lum contrast="70000"/>
            </a:blip>
            <a:srcRect/>
            <a:stretch>
              <a:fillRect/>
            </a:stretch>
          </p:blipFill>
          <p:spPr bwMode="auto">
            <a:xfrm>
              <a:off x="971600" y="5301208"/>
              <a:ext cx="1304925" cy="190500"/>
            </a:xfrm>
            <a:prstGeom prst="rect">
              <a:avLst/>
            </a:prstGeom>
            <a:noFill/>
            <a:ln w="9525">
              <a:noFill/>
              <a:miter lim="800000"/>
              <a:headEnd/>
              <a:tailEnd/>
            </a:ln>
          </p:spPr>
        </p:pic>
        <p:pic>
          <p:nvPicPr>
            <p:cNvPr id="1034" name="Picture 10"/>
            <p:cNvPicPr>
              <a:picLocks noChangeAspect="1" noChangeArrowheads="1"/>
            </p:cNvPicPr>
            <p:nvPr/>
          </p:nvPicPr>
          <p:blipFill>
            <a:blip r:embed="rId11" cstate="print">
              <a:lum contrast="70000"/>
            </a:blip>
            <a:srcRect/>
            <a:stretch>
              <a:fillRect/>
            </a:stretch>
          </p:blipFill>
          <p:spPr bwMode="auto">
            <a:xfrm>
              <a:off x="971600" y="5445224"/>
              <a:ext cx="2333625" cy="219075"/>
            </a:xfrm>
            <a:prstGeom prst="rect">
              <a:avLst/>
            </a:prstGeom>
            <a:noFill/>
            <a:ln w="9525">
              <a:noFill/>
              <a:miter lim="800000"/>
              <a:headEnd/>
              <a:tailEnd/>
            </a:ln>
          </p:spPr>
        </p:pic>
        <p:pic>
          <p:nvPicPr>
            <p:cNvPr id="1035" name="Picture 11"/>
            <p:cNvPicPr>
              <a:picLocks noChangeAspect="1" noChangeArrowheads="1"/>
            </p:cNvPicPr>
            <p:nvPr/>
          </p:nvPicPr>
          <p:blipFill>
            <a:blip r:embed="rId12" cstate="print">
              <a:lum contrast="70000"/>
            </a:blip>
            <a:srcRect/>
            <a:stretch>
              <a:fillRect/>
            </a:stretch>
          </p:blipFill>
          <p:spPr bwMode="auto">
            <a:xfrm>
              <a:off x="971600" y="5912321"/>
              <a:ext cx="1438275" cy="238125"/>
            </a:xfrm>
            <a:prstGeom prst="rect">
              <a:avLst/>
            </a:prstGeom>
            <a:noFill/>
            <a:ln w="9525">
              <a:noFill/>
              <a:miter lim="800000"/>
              <a:headEnd/>
              <a:tailEnd/>
            </a:ln>
          </p:spPr>
        </p:pic>
        <p:pic>
          <p:nvPicPr>
            <p:cNvPr id="1036" name="Picture 12"/>
            <p:cNvPicPr>
              <a:picLocks noChangeAspect="1" noChangeArrowheads="1"/>
            </p:cNvPicPr>
            <p:nvPr/>
          </p:nvPicPr>
          <p:blipFill>
            <a:blip r:embed="rId13" cstate="print">
              <a:lum contrast="70000"/>
            </a:blip>
            <a:srcRect/>
            <a:stretch>
              <a:fillRect/>
            </a:stretch>
          </p:blipFill>
          <p:spPr bwMode="auto">
            <a:xfrm>
              <a:off x="971600" y="6128345"/>
              <a:ext cx="4143375" cy="180975"/>
            </a:xfrm>
            <a:prstGeom prst="rect">
              <a:avLst/>
            </a:prstGeom>
            <a:noFill/>
            <a:ln w="9525">
              <a:noFill/>
              <a:miter lim="800000"/>
              <a:headEnd/>
              <a:tailEnd/>
            </a:ln>
          </p:spPr>
        </p:pic>
        <p:pic>
          <p:nvPicPr>
            <p:cNvPr id="17" name="Picture 4"/>
            <p:cNvPicPr>
              <a:picLocks noChangeAspect="1" noChangeArrowheads="1"/>
            </p:cNvPicPr>
            <p:nvPr/>
          </p:nvPicPr>
          <p:blipFill>
            <a:blip r:embed="rId3" cstate="print">
              <a:lum contrast="70000"/>
            </a:blip>
            <a:srcRect/>
            <a:stretch>
              <a:fillRect/>
            </a:stretch>
          </p:blipFill>
          <p:spPr bwMode="auto">
            <a:xfrm>
              <a:off x="971600" y="5661248"/>
              <a:ext cx="1428750" cy="238125"/>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0"/>
            <a:ext cx="8229600" cy="6597352"/>
          </a:xfrm>
        </p:spPr>
        <p:txBody>
          <a:bodyPr/>
          <a:lstStyle/>
          <a:p>
            <a:pPr lvl="2">
              <a:buNone/>
            </a:pPr>
            <a:r>
              <a:rPr lang="zh-CN" altLang="en-US"/>
              <a:t>假定</a:t>
            </a:r>
            <a:r>
              <a:rPr lang="en-US" altLang="zh-CN"/>
              <a:t>Master6379</a:t>
            </a:r>
            <a:r>
              <a:rPr lang="zh-CN" altLang="en-US"/>
              <a:t>服务器出现宕机，接下来该做什么？</a:t>
            </a:r>
            <a:endParaRPr lang="en-US" altLang="zh-CN"/>
          </a:p>
          <a:p>
            <a:pPr lvl="2">
              <a:buNone/>
            </a:pPr>
            <a:r>
              <a:rPr lang="zh-CN" altLang="en-US"/>
              <a:t>答：将</a:t>
            </a:r>
            <a:r>
              <a:rPr lang="en-US" altLang="zh-CN"/>
              <a:t>6380</a:t>
            </a:r>
            <a:r>
              <a:rPr lang="zh-CN" altLang="en-US"/>
              <a:t>变成</a:t>
            </a:r>
            <a:r>
              <a:rPr lang="en-US" altLang="zh-CN"/>
              <a:t>master</a:t>
            </a:r>
            <a:r>
              <a:rPr lang="zh-CN" altLang="en-US"/>
              <a:t>服务器，再将</a:t>
            </a:r>
            <a:r>
              <a:rPr lang="en-US" altLang="zh-CN"/>
              <a:t>6381</a:t>
            </a:r>
            <a:r>
              <a:rPr lang="zh-CN" altLang="en-US"/>
              <a:t>变成</a:t>
            </a:r>
            <a:r>
              <a:rPr lang="en-US" altLang="zh-CN"/>
              <a:t>6380</a:t>
            </a:r>
            <a:r>
              <a:rPr lang="zh-CN" altLang="en-US"/>
              <a:t>的从服务器</a:t>
            </a:r>
            <a:endParaRPr lang="en-US" altLang="zh-CN"/>
          </a:p>
          <a:p>
            <a:pPr lvl="2">
              <a:buNone/>
            </a:pPr>
            <a:r>
              <a:rPr lang="en-US" altLang="zh-CN"/>
              <a:t>2</a:t>
            </a:r>
            <a:r>
              <a:rPr lang="zh-CN" altLang="en-US"/>
              <a:t>、关闭</a:t>
            </a:r>
            <a:r>
              <a:rPr lang="en-US" altLang="zh-CN"/>
              <a:t>6379</a:t>
            </a:r>
            <a:r>
              <a:rPr lang="zh-CN" altLang="en-US"/>
              <a:t>服务器，并查看</a:t>
            </a:r>
            <a:r>
              <a:rPr lang="en-US" altLang="zh-CN"/>
              <a:t>6380</a:t>
            </a:r>
            <a:r>
              <a:rPr lang="zh-CN" altLang="en-US"/>
              <a:t>和</a:t>
            </a:r>
            <a:r>
              <a:rPr lang="en-US" altLang="zh-CN"/>
              <a:t>6381</a:t>
            </a:r>
            <a:r>
              <a:rPr lang="zh-CN" altLang="en-US"/>
              <a:t>的主从状态</a:t>
            </a:r>
            <a:endParaRPr lang="en-US" altLang="zh-CN"/>
          </a:p>
          <a:p>
            <a:pPr lvl="2">
              <a:buNone/>
            </a:pPr>
            <a:endParaRPr lang="en-US" altLang="zh-CN"/>
          </a:p>
          <a:p>
            <a:pPr lvl="2">
              <a:buNone/>
            </a:pPr>
            <a:endParaRPr lang="en-US" altLang="zh-CN"/>
          </a:p>
          <a:p>
            <a:pPr lvl="2">
              <a:buNone/>
            </a:pPr>
            <a:endParaRPr lang="en-US" altLang="zh-CN"/>
          </a:p>
          <a:p>
            <a:pPr lvl="2">
              <a:buNone/>
            </a:pPr>
            <a:endParaRPr lang="en-US" altLang="zh-CN"/>
          </a:p>
          <a:p>
            <a:pPr lvl="2">
              <a:buNone/>
            </a:pPr>
            <a:r>
              <a:rPr lang="zh-CN" altLang="en-US"/>
              <a:t>看到</a:t>
            </a:r>
            <a:r>
              <a:rPr lang="en-US" altLang="zh-CN"/>
              <a:t>6380</a:t>
            </a:r>
            <a:r>
              <a:rPr lang="zh-CN" altLang="en-US"/>
              <a:t>和</a:t>
            </a:r>
            <a:r>
              <a:rPr lang="en-US" altLang="zh-CN"/>
              <a:t>6381</a:t>
            </a:r>
            <a:r>
              <a:rPr lang="zh-CN" altLang="en-US"/>
              <a:t>的</a:t>
            </a:r>
            <a:r>
              <a:rPr lang="en-US" altLang="zh-CN"/>
              <a:t>master_link_status</a:t>
            </a:r>
            <a:r>
              <a:rPr lang="zh-CN" altLang="en-US"/>
              <a:t>状态变成了</a:t>
            </a:r>
            <a:r>
              <a:rPr lang="en-US" altLang="zh-CN"/>
              <a:t>down</a:t>
            </a:r>
          </a:p>
          <a:p>
            <a:pPr lvl="2">
              <a:buNone/>
            </a:pPr>
            <a:r>
              <a:rPr lang="en-US" altLang="zh-CN"/>
              <a:t>3</a:t>
            </a:r>
            <a:r>
              <a:rPr lang="zh-CN" altLang="en-US"/>
              <a:t>、此时，使用命令行使</a:t>
            </a:r>
            <a:r>
              <a:rPr lang="en-US" altLang="zh-CN"/>
              <a:t>6380</a:t>
            </a:r>
            <a:r>
              <a:rPr lang="zh-CN" altLang="en-US"/>
              <a:t>变为</a:t>
            </a:r>
            <a:r>
              <a:rPr lang="en-US" altLang="zh-CN"/>
              <a:t>master</a:t>
            </a:r>
            <a:r>
              <a:rPr lang="zh-CN" altLang="en-US"/>
              <a:t>服务器，并关闭只读</a:t>
            </a:r>
            <a:endParaRPr lang="en-US" altLang="zh-CN"/>
          </a:p>
          <a:p>
            <a:pPr lvl="2">
              <a:buNone/>
            </a:pPr>
            <a:endParaRPr lang="en-US" altLang="zh-CN"/>
          </a:p>
          <a:p>
            <a:pPr lvl="2">
              <a:buNone/>
            </a:pPr>
            <a:endParaRPr lang="en-US" altLang="zh-CN"/>
          </a:p>
          <a:p>
            <a:pPr lvl="2">
              <a:buNone/>
            </a:pPr>
            <a:endParaRPr lang="en-US" altLang="zh-CN"/>
          </a:p>
          <a:p>
            <a:pPr lvl="2">
              <a:buNone/>
            </a:pPr>
            <a:r>
              <a:rPr lang="en-US" altLang="zh-CN"/>
              <a:t>4</a:t>
            </a:r>
            <a:r>
              <a:rPr lang="zh-CN" altLang="en-US"/>
              <a:t>、将</a:t>
            </a:r>
            <a:r>
              <a:rPr lang="en-US" altLang="zh-CN"/>
              <a:t>6381</a:t>
            </a:r>
            <a:r>
              <a:rPr lang="zh-CN" altLang="en-US"/>
              <a:t>设置成</a:t>
            </a:r>
            <a:r>
              <a:rPr lang="en-US" altLang="zh-CN"/>
              <a:t>6380</a:t>
            </a:r>
            <a:r>
              <a:rPr lang="zh-CN" altLang="en-US"/>
              <a:t>的从服务器</a:t>
            </a:r>
            <a:endParaRPr lang="en-US" altLang="zh-CN"/>
          </a:p>
          <a:p>
            <a:pPr lvl="2">
              <a:buNone/>
            </a:pPr>
            <a:r>
              <a:rPr lang="en-US" altLang="zh-CN"/>
              <a:t>       </a:t>
            </a:r>
            <a:r>
              <a:rPr lang="zh-CN" altLang="en-US"/>
              <a:t>查看</a:t>
            </a:r>
            <a:r>
              <a:rPr lang="en-US" altLang="zh-CN"/>
              <a:t>6380</a:t>
            </a:r>
            <a:r>
              <a:rPr lang="zh-CN" altLang="en-US"/>
              <a:t>的主从状态</a:t>
            </a:r>
            <a:endParaRPr lang="en-US" altLang="zh-CN"/>
          </a:p>
          <a:p>
            <a:pPr lvl="2">
              <a:buNone/>
            </a:pPr>
            <a:endParaRPr lang="en-US" altLang="zh-CN"/>
          </a:p>
          <a:p>
            <a:pPr lvl="1"/>
            <a:endParaRPr lang="en-US" altLang="zh-CN"/>
          </a:p>
        </p:txBody>
      </p:sp>
      <p:pic>
        <p:nvPicPr>
          <p:cNvPr id="17411" name="Picture 3"/>
          <p:cNvPicPr>
            <a:picLocks noChangeAspect="1" noChangeArrowheads="1"/>
          </p:cNvPicPr>
          <p:nvPr/>
        </p:nvPicPr>
        <p:blipFill>
          <a:blip r:embed="rId2" cstate="print">
            <a:lum contrast="70000"/>
          </a:blip>
          <a:srcRect/>
          <a:stretch>
            <a:fillRect/>
          </a:stretch>
        </p:blipFill>
        <p:spPr bwMode="auto">
          <a:xfrm>
            <a:off x="1403648" y="1196752"/>
            <a:ext cx="3562350" cy="352425"/>
          </a:xfrm>
          <a:prstGeom prst="rect">
            <a:avLst/>
          </a:prstGeom>
          <a:noFill/>
          <a:ln w="9525">
            <a:noFill/>
            <a:miter lim="800000"/>
            <a:headEnd/>
            <a:tailEnd/>
          </a:ln>
        </p:spPr>
      </p:pic>
      <p:pic>
        <p:nvPicPr>
          <p:cNvPr id="17412" name="Picture 4"/>
          <p:cNvPicPr>
            <a:picLocks noChangeAspect="1" noChangeArrowheads="1"/>
          </p:cNvPicPr>
          <p:nvPr/>
        </p:nvPicPr>
        <p:blipFill>
          <a:blip r:embed="rId3" cstate="print">
            <a:lum contrast="70000"/>
          </a:blip>
          <a:srcRect/>
          <a:stretch>
            <a:fillRect/>
          </a:stretch>
        </p:blipFill>
        <p:spPr bwMode="auto">
          <a:xfrm>
            <a:off x="1763688" y="1556793"/>
            <a:ext cx="3024336" cy="1496738"/>
          </a:xfrm>
          <a:prstGeom prst="rect">
            <a:avLst/>
          </a:prstGeom>
          <a:noFill/>
          <a:ln w="9525">
            <a:noFill/>
            <a:miter lim="800000"/>
            <a:headEnd/>
            <a:tailEnd/>
          </a:ln>
        </p:spPr>
      </p:pic>
      <p:pic>
        <p:nvPicPr>
          <p:cNvPr id="17413" name="Picture 5"/>
          <p:cNvPicPr>
            <a:picLocks noChangeAspect="1" noChangeArrowheads="1"/>
          </p:cNvPicPr>
          <p:nvPr/>
        </p:nvPicPr>
        <p:blipFill>
          <a:blip r:embed="rId4" cstate="print">
            <a:lum contrast="70000"/>
          </a:blip>
          <a:srcRect/>
          <a:stretch>
            <a:fillRect/>
          </a:stretch>
        </p:blipFill>
        <p:spPr bwMode="auto">
          <a:xfrm>
            <a:off x="5004048" y="1484784"/>
            <a:ext cx="3113331" cy="1548723"/>
          </a:xfrm>
          <a:prstGeom prst="rect">
            <a:avLst/>
          </a:prstGeom>
          <a:noFill/>
          <a:ln w="9525">
            <a:noFill/>
            <a:miter lim="800000"/>
            <a:headEnd/>
            <a:tailEnd/>
          </a:ln>
        </p:spPr>
      </p:pic>
      <p:pic>
        <p:nvPicPr>
          <p:cNvPr id="17414" name="Picture 6"/>
          <p:cNvPicPr>
            <a:picLocks noChangeAspect="1" noChangeArrowheads="1"/>
          </p:cNvPicPr>
          <p:nvPr/>
        </p:nvPicPr>
        <p:blipFill>
          <a:blip r:embed="rId5" cstate="print">
            <a:lum contrast="70000"/>
          </a:blip>
          <a:srcRect/>
          <a:stretch>
            <a:fillRect/>
          </a:stretch>
        </p:blipFill>
        <p:spPr bwMode="auto">
          <a:xfrm>
            <a:off x="1763688" y="3717032"/>
            <a:ext cx="3861666" cy="1080120"/>
          </a:xfrm>
          <a:prstGeom prst="rect">
            <a:avLst/>
          </a:prstGeom>
          <a:noFill/>
          <a:ln w="9525">
            <a:noFill/>
            <a:miter lim="800000"/>
            <a:headEnd/>
            <a:tailEnd/>
          </a:ln>
        </p:spPr>
      </p:pic>
      <p:pic>
        <p:nvPicPr>
          <p:cNvPr id="17415" name="Picture 7"/>
          <p:cNvPicPr>
            <a:picLocks noChangeAspect="1" noChangeArrowheads="1"/>
          </p:cNvPicPr>
          <p:nvPr/>
        </p:nvPicPr>
        <p:blipFill>
          <a:blip r:embed="rId6" cstate="print">
            <a:lum contrast="70000"/>
          </a:blip>
          <a:srcRect/>
          <a:stretch>
            <a:fillRect/>
          </a:stretch>
        </p:blipFill>
        <p:spPr bwMode="auto">
          <a:xfrm>
            <a:off x="1763688" y="4653136"/>
            <a:ext cx="4905375" cy="342900"/>
          </a:xfrm>
          <a:prstGeom prst="rect">
            <a:avLst/>
          </a:prstGeom>
          <a:noFill/>
          <a:ln w="9525">
            <a:noFill/>
            <a:miter lim="800000"/>
            <a:headEnd/>
            <a:tailEnd/>
          </a:ln>
        </p:spPr>
      </p:pic>
      <p:pic>
        <p:nvPicPr>
          <p:cNvPr id="17416" name="Picture 8"/>
          <p:cNvPicPr>
            <a:picLocks noChangeAspect="1" noChangeArrowheads="1"/>
          </p:cNvPicPr>
          <p:nvPr/>
        </p:nvPicPr>
        <p:blipFill>
          <a:blip r:embed="rId7" cstate="print">
            <a:lum contrast="70000"/>
          </a:blip>
          <a:srcRect/>
          <a:stretch>
            <a:fillRect/>
          </a:stretch>
        </p:blipFill>
        <p:spPr bwMode="auto">
          <a:xfrm>
            <a:off x="5436096" y="4999974"/>
            <a:ext cx="3707904" cy="1858026"/>
          </a:xfrm>
          <a:prstGeom prst="rect">
            <a:avLst/>
          </a:prstGeom>
          <a:noFill/>
          <a:ln w="9525">
            <a:noFill/>
            <a:miter lim="800000"/>
            <a:headEnd/>
            <a:tailEnd/>
          </a:ln>
        </p:spPr>
      </p:pic>
      <p:pic>
        <p:nvPicPr>
          <p:cNvPr id="17417" name="Picture 9"/>
          <p:cNvPicPr>
            <a:picLocks noChangeAspect="1" noChangeArrowheads="1"/>
          </p:cNvPicPr>
          <p:nvPr/>
        </p:nvPicPr>
        <p:blipFill>
          <a:blip r:embed="rId8" cstate="print">
            <a:lum contrast="70000"/>
          </a:blip>
          <a:srcRect/>
          <a:stretch>
            <a:fillRect/>
          </a:stretch>
        </p:blipFill>
        <p:spPr bwMode="auto">
          <a:xfrm>
            <a:off x="1209521" y="5877272"/>
            <a:ext cx="4054352" cy="98072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11"/>
                                        </p:tgtEl>
                                        <p:attrNameLst>
                                          <p:attrName>style.visibility</p:attrName>
                                        </p:attrNameLst>
                                      </p:cBhvr>
                                      <p:to>
                                        <p:strVal val="visible"/>
                                      </p:to>
                                    </p:set>
                                    <p:animEffect transition="in" filter="blinds(horizontal)">
                                      <p:cBhvr>
                                        <p:cTn id="22" dur="500"/>
                                        <p:tgtEl>
                                          <p:spTgt spid="17411"/>
                                        </p:tgtEl>
                                      </p:cBhvr>
                                    </p:animEffect>
                                  </p:childTnLst>
                                </p:cTn>
                              </p:par>
                              <p:par>
                                <p:cTn id="23" presetID="3" presetClass="entr" presetSubtype="10" fill="hold" nodeType="withEffect">
                                  <p:stCondLst>
                                    <p:cond delay="0"/>
                                  </p:stCondLst>
                                  <p:childTnLst>
                                    <p:set>
                                      <p:cBhvr>
                                        <p:cTn id="24" dur="1" fill="hold">
                                          <p:stCondLst>
                                            <p:cond delay="0"/>
                                          </p:stCondLst>
                                        </p:cTn>
                                        <p:tgtEl>
                                          <p:spTgt spid="17412"/>
                                        </p:tgtEl>
                                        <p:attrNameLst>
                                          <p:attrName>style.visibility</p:attrName>
                                        </p:attrNameLst>
                                      </p:cBhvr>
                                      <p:to>
                                        <p:strVal val="visible"/>
                                      </p:to>
                                    </p:set>
                                    <p:animEffect transition="in" filter="blinds(horizontal)">
                                      <p:cBhvr>
                                        <p:cTn id="25" dur="500"/>
                                        <p:tgtEl>
                                          <p:spTgt spid="17412"/>
                                        </p:tgtEl>
                                      </p:cBhvr>
                                    </p:animEffect>
                                  </p:childTnLst>
                                </p:cTn>
                              </p:par>
                              <p:par>
                                <p:cTn id="26" presetID="3" presetClass="entr" presetSubtype="10" fill="hold" nodeType="withEffect">
                                  <p:stCondLst>
                                    <p:cond delay="0"/>
                                  </p:stCondLst>
                                  <p:childTnLst>
                                    <p:set>
                                      <p:cBhvr>
                                        <p:cTn id="27" dur="1" fill="hold">
                                          <p:stCondLst>
                                            <p:cond delay="0"/>
                                          </p:stCondLst>
                                        </p:cTn>
                                        <p:tgtEl>
                                          <p:spTgt spid="17413"/>
                                        </p:tgtEl>
                                        <p:attrNameLst>
                                          <p:attrName>style.visibility</p:attrName>
                                        </p:attrNameLst>
                                      </p:cBhvr>
                                      <p:to>
                                        <p:strVal val="visible"/>
                                      </p:to>
                                    </p:set>
                                    <p:animEffect transition="in" filter="blinds(horizontal)">
                                      <p:cBhvr>
                                        <p:cTn id="28" dur="500"/>
                                        <p:tgtEl>
                                          <p:spTgt spid="174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blinds(horizontal)">
                                      <p:cBhvr>
                                        <p:cTn id="33" dur="500"/>
                                        <p:tgtEl>
                                          <p:spTgt spid="2">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blinds(horizontal)">
                                      <p:cBhvr>
                                        <p:cTn id="38" dur="500"/>
                                        <p:tgtEl>
                                          <p:spTgt spid="2">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7414"/>
                                        </p:tgtEl>
                                        <p:attrNameLst>
                                          <p:attrName>style.visibility</p:attrName>
                                        </p:attrNameLst>
                                      </p:cBhvr>
                                      <p:to>
                                        <p:strVal val="visible"/>
                                      </p:to>
                                    </p:set>
                                    <p:animEffect transition="in" filter="blinds(horizontal)">
                                      <p:cBhvr>
                                        <p:cTn id="43" dur="500"/>
                                        <p:tgtEl>
                                          <p:spTgt spid="1741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7415"/>
                                        </p:tgtEl>
                                        <p:attrNameLst>
                                          <p:attrName>style.visibility</p:attrName>
                                        </p:attrNameLst>
                                      </p:cBhvr>
                                      <p:to>
                                        <p:strVal val="visible"/>
                                      </p:to>
                                    </p:set>
                                    <p:animEffect transition="in" filter="blinds(horizontal)">
                                      <p:cBhvr>
                                        <p:cTn id="48" dur="500"/>
                                        <p:tgtEl>
                                          <p:spTgt spid="1741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blinds(horizontal)">
                                      <p:cBhvr>
                                        <p:cTn id="53" dur="500"/>
                                        <p:tgtEl>
                                          <p:spTgt spid="2">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
                                            <p:txEl>
                                              <p:pRg st="13" end="13"/>
                                            </p:txEl>
                                          </p:spTgt>
                                        </p:tgtEl>
                                        <p:attrNameLst>
                                          <p:attrName>style.visibility</p:attrName>
                                        </p:attrNameLst>
                                      </p:cBhvr>
                                      <p:to>
                                        <p:strVal val="visible"/>
                                      </p:to>
                                    </p:set>
                                    <p:animEffect transition="in" filter="blinds(horizontal)">
                                      <p:cBhvr>
                                        <p:cTn id="58" dur="500"/>
                                        <p:tgtEl>
                                          <p:spTgt spid="2">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7416"/>
                                        </p:tgtEl>
                                        <p:attrNameLst>
                                          <p:attrName>style.visibility</p:attrName>
                                        </p:attrNameLst>
                                      </p:cBhvr>
                                      <p:to>
                                        <p:strVal val="visible"/>
                                      </p:to>
                                    </p:set>
                                    <p:animEffect transition="in" filter="blinds(horizontal)">
                                      <p:cBhvr>
                                        <p:cTn id="63" dur="500"/>
                                        <p:tgtEl>
                                          <p:spTgt spid="17416"/>
                                        </p:tgtEl>
                                      </p:cBhvr>
                                    </p:animEffect>
                                  </p:childTnLst>
                                </p:cTn>
                              </p:par>
                              <p:par>
                                <p:cTn id="64" presetID="3" presetClass="entr" presetSubtype="10" fill="hold" nodeType="withEffect">
                                  <p:stCondLst>
                                    <p:cond delay="0"/>
                                  </p:stCondLst>
                                  <p:childTnLst>
                                    <p:set>
                                      <p:cBhvr>
                                        <p:cTn id="65" dur="1" fill="hold">
                                          <p:stCondLst>
                                            <p:cond delay="0"/>
                                          </p:stCondLst>
                                        </p:cTn>
                                        <p:tgtEl>
                                          <p:spTgt spid="17417"/>
                                        </p:tgtEl>
                                        <p:attrNameLst>
                                          <p:attrName>style.visibility</p:attrName>
                                        </p:attrNameLst>
                                      </p:cBhvr>
                                      <p:to>
                                        <p:strVal val="visible"/>
                                      </p:to>
                                    </p:set>
                                    <p:animEffect transition="in" filter="blinds(horizontal)">
                                      <p:cBhvr>
                                        <p:cTn id="66"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74625" lvl="1" indent="0"/>
            <a:r>
              <a:rPr lang="zh-CN" altLang="en-US"/>
              <a:t>在实际生产中，如果一旦发生</a:t>
            </a:r>
            <a:r>
              <a:rPr lang="en-US" altLang="zh-CN"/>
              <a:t>master</a:t>
            </a:r>
            <a:r>
              <a:rPr lang="zh-CN" altLang="en-US"/>
              <a:t>服务器宕机，则应当以最短的时间更改几个从服务器的主从状态（使用命令行的方式） ，继续对外服务，否则将造成损失（运维</a:t>
            </a:r>
            <a:r>
              <a:rPr lang="en-US" altLang="zh-CN"/>
              <a:t>24</a:t>
            </a:r>
            <a:r>
              <a:rPr lang="zh-CN" altLang="en-US"/>
              <a:t>小时、半夜随时待命）</a:t>
            </a:r>
            <a:endParaRPr lang="en-US" altLang="zh-CN"/>
          </a:p>
          <a:p>
            <a:pPr lvl="1"/>
            <a:endParaRPr lang="en-US" altLang="zh-CN"/>
          </a:p>
          <a:p>
            <a:pPr lvl="1"/>
            <a:r>
              <a:rPr lang="zh-CN" altLang="en-US"/>
              <a:t>有没有更好的方式能减轻运维人员的工作负担？</a:t>
            </a:r>
            <a:endParaRPr lang="en-US" altLang="zh-CN"/>
          </a:p>
          <a:p>
            <a:pPr lvl="1"/>
            <a:endParaRPr lang="en-US" altLang="zh-CN"/>
          </a:p>
          <a:p>
            <a:endParaRPr lang="zh-CN" altLang="en-US"/>
          </a:p>
        </p:txBody>
      </p:sp>
      <p:sp>
        <p:nvSpPr>
          <p:cNvPr id="3" name="标题 2"/>
          <p:cNvSpPr>
            <a:spLocks noGrp="1"/>
          </p:cNvSpPr>
          <p:nvPr>
            <p:ph type="title"/>
          </p:nvPr>
        </p:nvSpPr>
        <p:spPr>
          <a:xfrm>
            <a:off x="457200" y="274638"/>
            <a:ext cx="6419056" cy="1143000"/>
          </a:xfrm>
        </p:spPr>
        <p:txBody>
          <a:bodyPr>
            <a:noAutofit/>
          </a:bodyPr>
          <a:lstStyle/>
          <a:p>
            <a:pPr lvl="1" algn="l" rtl="0">
              <a:spcBef>
                <a:spcPct val="0"/>
              </a:spcBef>
            </a:pPr>
            <a:r>
              <a:rPr lang="en-US" altLang="zh-CN"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3.7.2 Redis</a:t>
            </a:r>
            <a:r>
              <a:rPr lang="zh-CN" altLang="en-US" sz="3200" b="1" kern="1200">
                <a:solidFill>
                  <a:srgbClr val="0070C0"/>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哨兵模式的配置及使用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a:t>Sentinel</a:t>
            </a:r>
            <a:r>
              <a:rPr lang="zh-CN" altLang="en-US"/>
              <a:t>（哨兵）模式</a:t>
            </a:r>
            <a:endParaRPr lang="en-US" altLang="zh-CN"/>
          </a:p>
          <a:p>
            <a:pPr lvl="1" indent="0"/>
            <a:r>
              <a:rPr lang="zh-CN" altLang="en-US"/>
              <a:t>哨兵模式是由一个或多个哨兵组成的哨兵系统</a:t>
            </a:r>
            <a:endParaRPr lang="en-US" altLang="zh-CN"/>
          </a:p>
          <a:p>
            <a:pPr marL="990600" lvl="1" indent="-457200">
              <a:buClr>
                <a:srgbClr val="C00000"/>
              </a:buClr>
              <a:buFont typeface="+mj-lt"/>
              <a:buAutoNum type="alphaLcPeriod"/>
            </a:pPr>
            <a:r>
              <a:rPr lang="zh-CN" altLang="en-US"/>
              <a:t>监控：</a:t>
            </a:r>
            <a:endParaRPr lang="en-US" altLang="zh-CN"/>
          </a:p>
          <a:p>
            <a:pPr marL="1228344" lvl="2" indent="0">
              <a:buClr>
                <a:srgbClr val="C00000"/>
              </a:buClr>
              <a:buNone/>
            </a:pPr>
            <a:r>
              <a:rPr lang="zh-CN" altLang="en-US"/>
              <a:t>监控任意多台主服务器和从服务器是否发生故障</a:t>
            </a:r>
            <a:endParaRPr lang="en-US" altLang="zh-CN"/>
          </a:p>
          <a:p>
            <a:pPr marL="990600" lvl="1" indent="-457200">
              <a:buClr>
                <a:srgbClr val="C00000"/>
              </a:buClr>
              <a:buFont typeface="+mj-lt"/>
              <a:buAutoNum type="alphaLcPeriod"/>
            </a:pPr>
            <a:r>
              <a:rPr lang="zh-CN" altLang="en-US"/>
              <a:t>通知：</a:t>
            </a:r>
            <a:endParaRPr lang="en-US" altLang="zh-CN"/>
          </a:p>
          <a:p>
            <a:pPr marL="1228344" lvl="2" indent="0">
              <a:buClr>
                <a:srgbClr val="C00000"/>
              </a:buClr>
              <a:buNone/>
            </a:pPr>
            <a:r>
              <a:rPr lang="zh-CN" altLang="en-US"/>
              <a:t>当主服务器发生故障时，立即向管理员或者相关的应用程序发送通知</a:t>
            </a:r>
            <a:endParaRPr lang="en-US" altLang="zh-CN"/>
          </a:p>
          <a:p>
            <a:pPr marL="990600" lvl="1" indent="-457200">
              <a:buClr>
                <a:srgbClr val="C00000"/>
              </a:buClr>
              <a:buFont typeface="+mj-lt"/>
              <a:buAutoNum type="alphaLcPeriod"/>
            </a:pPr>
            <a:r>
              <a:rPr lang="zh-CN" altLang="en-US"/>
              <a:t>自动故障转移：</a:t>
            </a:r>
            <a:endParaRPr lang="en-US" altLang="zh-CN"/>
          </a:p>
          <a:p>
            <a:pPr marL="1228344" lvl="2" indent="0">
              <a:buClr>
                <a:srgbClr val="C00000"/>
              </a:buClr>
              <a:buNone/>
            </a:pPr>
            <a:r>
              <a:rPr lang="zh-CN" altLang="en-US"/>
              <a:t>投票选举的方式从主服务器下属的从服务器中根据优先级选举出一台新的主服务器，让新的主服务器代替之前的主服务器继续处理命令请求及完成相关工作</a:t>
            </a:r>
            <a:endParaRPr lang="en-US" altLang="zh-CN"/>
          </a:p>
          <a:p>
            <a:pPr lvl="1"/>
            <a:r>
              <a:rPr lang="zh-CN" altLang="en-US"/>
              <a:t>无须手工操作，达到了高可用、热部署的目的</a:t>
            </a:r>
          </a:p>
        </p:txBody>
      </p:sp>
      <p:sp>
        <p:nvSpPr>
          <p:cNvPr id="3" name="标题 2"/>
          <p:cNvSpPr>
            <a:spLocks noGrp="1"/>
          </p:cNvSpPr>
          <p:nvPr>
            <p:ph type="title"/>
          </p:nvPr>
        </p:nvSpPr>
        <p:spPr>
          <a:xfrm>
            <a:off x="457200" y="274638"/>
            <a:ext cx="6923112" cy="1143000"/>
          </a:xfrm>
        </p:spPr>
        <p:txBody>
          <a:bodyPr/>
          <a:lstStyle/>
          <a:p>
            <a:r>
              <a:rPr lang="en-US" altLang="zh-CN"/>
              <a:t>3.7.2 Redis</a:t>
            </a:r>
            <a:r>
              <a:rPr lang="zh-CN" altLang="en-US"/>
              <a:t>哨兵模式的配置及使用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heckerboard(across)">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checkerboard(across)">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checkerboard(across)">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checkerboard(across)">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checkerboard(across)">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checkerboard(across)">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checkerboard(across)">
                                      <p:cBhvr>
                                        <p:cTn id="4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Sentinel</a:t>
            </a:r>
            <a:r>
              <a:rPr lang="zh-CN" altLang="en-US"/>
              <a:t>的配置文件</a:t>
            </a:r>
            <a:endParaRPr lang="en-US" altLang="zh-CN"/>
          </a:p>
          <a:p>
            <a:pPr lvl="1"/>
            <a:r>
              <a:rPr lang="zh-CN" altLang="en-US"/>
              <a:t>在</a:t>
            </a:r>
            <a:r>
              <a:rPr lang="en-US" altLang="zh-CN"/>
              <a:t>/usr/local/redis/</a:t>
            </a:r>
            <a:r>
              <a:rPr lang="zh-CN" altLang="en-US"/>
              <a:t>目录下有个“</a:t>
            </a:r>
            <a:r>
              <a:rPr lang="en-US" altLang="zh-CN"/>
              <a:t>sentinel.conf</a:t>
            </a:r>
            <a:r>
              <a:rPr lang="zh-CN" altLang="en-US"/>
              <a:t>”文件，修改这个配置文件</a:t>
            </a:r>
            <a:endParaRPr lang="en-US" altLang="zh-CN"/>
          </a:p>
        </p:txBody>
      </p:sp>
      <p:sp>
        <p:nvSpPr>
          <p:cNvPr id="3" name="标题 2"/>
          <p:cNvSpPr>
            <a:spLocks noGrp="1"/>
          </p:cNvSpPr>
          <p:nvPr>
            <p:ph type="title"/>
          </p:nvPr>
        </p:nvSpPr>
        <p:spPr>
          <a:xfrm>
            <a:off x="457200" y="274638"/>
            <a:ext cx="6347048" cy="1143000"/>
          </a:xfrm>
        </p:spPr>
        <p:txBody>
          <a:bodyPr/>
          <a:lstStyle/>
          <a:p>
            <a:r>
              <a:rPr lang="en-US" altLang="zh-CN"/>
              <a:t>3.7.2 Redis</a:t>
            </a:r>
            <a:r>
              <a:rPr lang="zh-CN" altLang="en-US"/>
              <a:t>哨兵模式的配置及使用</a:t>
            </a:r>
          </a:p>
        </p:txBody>
      </p:sp>
      <p:pic>
        <p:nvPicPr>
          <p:cNvPr id="2050" name="Picture 2"/>
          <p:cNvPicPr>
            <a:picLocks noChangeAspect="1" noChangeArrowheads="1"/>
          </p:cNvPicPr>
          <p:nvPr/>
        </p:nvPicPr>
        <p:blipFill>
          <a:blip r:embed="rId2" cstate="print"/>
          <a:srcRect/>
          <a:stretch>
            <a:fillRect/>
          </a:stretch>
        </p:blipFill>
        <p:spPr bwMode="auto">
          <a:xfrm>
            <a:off x="467544" y="2708920"/>
            <a:ext cx="8466137" cy="15906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additive="base">
                                        <p:cTn id="15" dur="500" fill="hold"/>
                                        <p:tgtEl>
                                          <p:spTgt spid="2050"/>
                                        </p:tgtEl>
                                        <p:attrNameLst>
                                          <p:attrName>ppt_x</p:attrName>
                                        </p:attrNameLst>
                                      </p:cBhvr>
                                      <p:tavLst>
                                        <p:tav tm="0">
                                          <p:val>
                                            <p:strVal val="#ppt_x"/>
                                          </p:val>
                                        </p:tav>
                                        <p:tav tm="100000">
                                          <p:val>
                                            <p:strVal val="#ppt_x"/>
                                          </p:val>
                                        </p:tav>
                                      </p:tavLst>
                                    </p:anim>
                                    <p:anim calcmode="lin" valueType="num">
                                      <p:cBhvr additive="base">
                                        <p:cTn id="1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sentinel monitor mymaster 127.0.0.1 6379 2</a:t>
            </a:r>
          </a:p>
          <a:p>
            <a:pPr lvl="1" indent="0"/>
            <a:r>
              <a:rPr lang="en-US" altLang="zh-CN"/>
              <a:t>Sentinel</a:t>
            </a:r>
            <a:r>
              <a:rPr lang="zh-CN" altLang="en-US"/>
              <a:t>监控一台名为</a:t>
            </a:r>
            <a:r>
              <a:rPr lang="en-US" altLang="zh-CN"/>
              <a:t>mymaster</a:t>
            </a:r>
            <a:r>
              <a:rPr lang="zh-CN" altLang="en-US"/>
              <a:t>（这个名字自己定，一旦改了，后面几个配置项参数也要改）的主服务器，这台主服务器的</a:t>
            </a:r>
            <a:r>
              <a:rPr lang="en-US" altLang="zh-CN"/>
              <a:t>IP</a:t>
            </a:r>
            <a:r>
              <a:rPr lang="zh-CN" altLang="en-US"/>
              <a:t>地址为</a:t>
            </a:r>
            <a:r>
              <a:rPr lang="en-US" altLang="zh-CN"/>
              <a:t>127.0.0.1</a:t>
            </a:r>
            <a:r>
              <a:rPr lang="zh-CN" altLang="en-US"/>
              <a:t>，端口号为</a:t>
            </a:r>
            <a:r>
              <a:rPr lang="en-US" altLang="zh-CN"/>
              <a:t>6379</a:t>
            </a:r>
            <a:r>
              <a:rPr lang="zh-CN" altLang="en-US"/>
              <a:t>，当发现这台主服务器连接超时，至少需要</a:t>
            </a:r>
            <a:r>
              <a:rPr lang="en-US" altLang="zh-CN"/>
              <a:t>2</a:t>
            </a:r>
            <a:r>
              <a:rPr lang="zh-CN" altLang="en-US"/>
              <a:t>个</a:t>
            </a:r>
            <a:r>
              <a:rPr lang="en-US" altLang="zh-CN"/>
              <a:t>Sentinel</a:t>
            </a:r>
            <a:r>
              <a:rPr lang="zh-CN" altLang="en-US"/>
              <a:t>同意，才能认定主服务器已经离线</a:t>
            </a:r>
          </a:p>
        </p:txBody>
      </p:sp>
      <p:sp>
        <p:nvSpPr>
          <p:cNvPr id="3" name="标题 2"/>
          <p:cNvSpPr>
            <a:spLocks noGrp="1"/>
          </p:cNvSpPr>
          <p:nvPr>
            <p:ph type="title"/>
          </p:nvPr>
        </p:nvSpPr>
        <p:spPr>
          <a:xfrm>
            <a:off x="457200" y="274638"/>
            <a:ext cx="6851104" cy="1143000"/>
          </a:xfrm>
        </p:spPr>
        <p:txBody>
          <a:bodyPr/>
          <a:lstStyle/>
          <a:p>
            <a:r>
              <a:rPr lang="en-US" altLang="zh-CN"/>
              <a:t>3.7.2 Redis</a:t>
            </a:r>
            <a:r>
              <a:rPr lang="zh-CN" altLang="en-US"/>
              <a:t>哨兵模式的配置及使用</a:t>
            </a:r>
          </a:p>
        </p:txBody>
      </p:sp>
      <p:pic>
        <p:nvPicPr>
          <p:cNvPr id="19458" name="Picture 2"/>
          <p:cNvPicPr>
            <a:picLocks noChangeAspect="1" noChangeArrowheads="1"/>
          </p:cNvPicPr>
          <p:nvPr/>
        </p:nvPicPr>
        <p:blipFill>
          <a:blip r:embed="rId2" cstate="print">
            <a:lum contrast="70000"/>
          </a:blip>
          <a:srcRect/>
          <a:stretch>
            <a:fillRect/>
          </a:stretch>
        </p:blipFill>
        <p:spPr bwMode="auto">
          <a:xfrm>
            <a:off x="1187624" y="4005064"/>
            <a:ext cx="6171160" cy="122413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458"/>
                                        </p:tgtEl>
                                        <p:attrNameLst>
                                          <p:attrName>style.visibility</p:attrName>
                                        </p:attrNameLst>
                                      </p:cBhvr>
                                      <p:to>
                                        <p:strVal val="visible"/>
                                      </p:to>
                                    </p:set>
                                    <p:animEffect transition="in" filter="blinds(horizontal)">
                                      <p:cBhvr>
                                        <p:cTn id="15"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a:t>sentinel down-after-milliseconds mymaster 30000</a:t>
            </a:r>
          </a:p>
          <a:p>
            <a:pPr lvl="1" indent="0"/>
            <a:r>
              <a:rPr lang="zh-CN" altLang="en-US"/>
              <a:t>该选项指定了</a:t>
            </a:r>
            <a:r>
              <a:rPr lang="en-US" altLang="zh-CN"/>
              <a:t>Sentinel</a:t>
            </a:r>
            <a:r>
              <a:rPr lang="zh-CN" altLang="en-US"/>
              <a:t>将服务器标记为主观下线所需要的毫秒数，默认为</a:t>
            </a:r>
            <a:r>
              <a:rPr lang="en-US" altLang="zh-CN"/>
              <a:t>30s</a:t>
            </a:r>
          </a:p>
          <a:p>
            <a:pPr lvl="1" indent="0"/>
            <a:endParaRPr lang="en-US" altLang="zh-CN"/>
          </a:p>
          <a:p>
            <a:pPr lvl="1" indent="0"/>
            <a:r>
              <a:rPr lang="zh-CN" altLang="en-US"/>
              <a:t>主观下线并不一定代表这台服务器已经离线，只有当多个</a:t>
            </a:r>
            <a:r>
              <a:rPr lang="en-US" altLang="zh-CN"/>
              <a:t>Sentinel</a:t>
            </a:r>
            <a:r>
              <a:rPr lang="zh-CN" altLang="en-US"/>
              <a:t>都将这台服务器标记为主观下线之后，这台服务器就会被标记为客观下线（已经离线）</a:t>
            </a:r>
            <a:endParaRPr lang="en-US" altLang="zh-CN"/>
          </a:p>
          <a:p>
            <a:pPr lvl="1" indent="0"/>
            <a:endParaRPr lang="en-US" altLang="zh-CN"/>
          </a:p>
          <a:p>
            <a:pPr lvl="1" indent="0"/>
            <a:r>
              <a:rPr lang="zh-CN" altLang="en-US"/>
              <a:t>如果服务器被标记为客观下线，就会触发自动故障转移机制</a:t>
            </a:r>
          </a:p>
        </p:txBody>
      </p:sp>
      <p:sp>
        <p:nvSpPr>
          <p:cNvPr id="3" name="标题 2"/>
          <p:cNvSpPr>
            <a:spLocks noGrp="1"/>
          </p:cNvSpPr>
          <p:nvPr>
            <p:ph type="title"/>
          </p:nvPr>
        </p:nvSpPr>
        <p:spPr>
          <a:xfrm>
            <a:off x="457200" y="274638"/>
            <a:ext cx="6707088" cy="1143000"/>
          </a:xfrm>
        </p:spPr>
        <p:txBody>
          <a:bodyPr/>
          <a:lstStyle/>
          <a:p>
            <a:r>
              <a:rPr lang="en-US" altLang="zh-CN"/>
              <a:t>3.7.2 Redis</a:t>
            </a:r>
            <a:r>
              <a:rPr lang="zh-CN" altLang="en-US"/>
              <a:t>哨兵模式的配置及使用</a:t>
            </a:r>
          </a:p>
        </p:txBody>
      </p:sp>
      <p:pic>
        <p:nvPicPr>
          <p:cNvPr id="20482" name="Picture 2"/>
          <p:cNvPicPr>
            <a:picLocks noChangeAspect="1" noChangeArrowheads="1"/>
          </p:cNvPicPr>
          <p:nvPr/>
        </p:nvPicPr>
        <p:blipFill>
          <a:blip r:embed="rId2" cstate="print">
            <a:lum contrast="70000"/>
          </a:blip>
          <a:srcRect/>
          <a:stretch>
            <a:fillRect/>
          </a:stretch>
        </p:blipFill>
        <p:spPr bwMode="auto">
          <a:xfrm>
            <a:off x="1763688" y="2708920"/>
            <a:ext cx="5101964" cy="66272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2"/>
                                        </p:tgtEl>
                                        <p:attrNameLst>
                                          <p:attrName>style.visibility</p:attrName>
                                        </p:attrNameLst>
                                      </p:cBhvr>
                                      <p:to>
                                        <p:strVal val="visible"/>
                                      </p:to>
                                    </p:set>
                                    <p:animEffect transition="in" filter="blinds(horizontal)">
                                      <p:cBhvr>
                                        <p:cTn id="13" dur="500"/>
                                        <p:tgtEl>
                                          <p:spTgt spid="2048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linds(horizontal)">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669968"/>
            <a:ext cx="8229600" cy="5188032"/>
          </a:xfrm>
        </p:spPr>
        <p:txBody>
          <a:bodyPr>
            <a:normAutofit/>
          </a:bodyPr>
          <a:lstStyle/>
          <a:p>
            <a:r>
              <a:rPr lang="en-US" altLang="zh-CN"/>
              <a:t>sentinel parallel-syncs mymaster 1</a:t>
            </a:r>
          </a:p>
          <a:p>
            <a:pPr lvl="1" indent="0"/>
            <a:r>
              <a:rPr lang="zh-CN" altLang="en-US"/>
              <a:t>该选项指定了在执行故障转移时，最多可以有多少台从服务器同时对新的主服务器进行复制</a:t>
            </a:r>
            <a:endParaRPr lang="en-US" altLang="zh-CN"/>
          </a:p>
          <a:p>
            <a:pPr lvl="1" indent="0"/>
            <a:endParaRPr lang="en-US" altLang="zh-CN"/>
          </a:p>
          <a:p>
            <a:pPr lvl="1" indent="0"/>
            <a:endParaRPr lang="en-US" altLang="zh-CN"/>
          </a:p>
          <a:p>
            <a:pPr lvl="1" indent="0"/>
            <a:r>
              <a:rPr lang="zh-CN" altLang="en-US"/>
              <a:t>当</a:t>
            </a:r>
            <a:r>
              <a:rPr lang="en-US" altLang="zh-CN"/>
              <a:t>master</a:t>
            </a:r>
            <a:r>
              <a:rPr lang="zh-CN" altLang="en-US"/>
              <a:t>离线后，防止突然大量的从服务器一起连接至新</a:t>
            </a:r>
            <a:r>
              <a:rPr lang="en-US" altLang="zh-CN"/>
              <a:t>master</a:t>
            </a:r>
            <a:r>
              <a:rPr lang="zh-CN" altLang="en-US"/>
              <a:t>，导致新</a:t>
            </a:r>
            <a:r>
              <a:rPr lang="en-US" altLang="zh-CN"/>
              <a:t>master</a:t>
            </a:r>
            <a:r>
              <a:rPr lang="zh-CN" altLang="en-US"/>
              <a:t>一直导</a:t>
            </a:r>
            <a:r>
              <a:rPr lang="en-US" altLang="zh-CN"/>
              <a:t>RDB</a:t>
            </a:r>
            <a:r>
              <a:rPr lang="zh-CN" altLang="en-US"/>
              <a:t>和</a:t>
            </a:r>
            <a:r>
              <a:rPr lang="en-US" altLang="zh-CN"/>
              <a:t>AOF</a:t>
            </a:r>
            <a:r>
              <a:rPr lang="zh-CN" altLang="en-US"/>
              <a:t>给大量从服务器，负荷剧增</a:t>
            </a:r>
            <a:endParaRPr lang="en-US" altLang="zh-CN"/>
          </a:p>
          <a:p>
            <a:pPr lvl="1" indent="0"/>
            <a:r>
              <a:rPr lang="zh-CN" altLang="en-US"/>
              <a:t>参数的默认值为</a:t>
            </a:r>
            <a:r>
              <a:rPr lang="en-US" altLang="zh-CN"/>
              <a:t>1</a:t>
            </a:r>
            <a:r>
              <a:rPr lang="zh-CN" altLang="en-US"/>
              <a:t>，这个值越小，在进行故障转移时所需要的时间就越长</a:t>
            </a:r>
            <a:endParaRPr lang="en-US" altLang="zh-CN"/>
          </a:p>
        </p:txBody>
      </p:sp>
      <p:sp>
        <p:nvSpPr>
          <p:cNvPr id="3" name="标题 2"/>
          <p:cNvSpPr>
            <a:spLocks noGrp="1"/>
          </p:cNvSpPr>
          <p:nvPr>
            <p:ph type="title"/>
          </p:nvPr>
        </p:nvSpPr>
        <p:spPr>
          <a:xfrm>
            <a:off x="457200" y="274638"/>
            <a:ext cx="7067128" cy="1143000"/>
          </a:xfrm>
        </p:spPr>
        <p:txBody>
          <a:bodyPr/>
          <a:lstStyle/>
          <a:p>
            <a:r>
              <a:rPr lang="en-US" altLang="zh-CN"/>
              <a:t>3.7.2 Redis</a:t>
            </a:r>
            <a:r>
              <a:rPr lang="zh-CN" altLang="en-US"/>
              <a:t>哨兵模式的配置及使用</a:t>
            </a:r>
          </a:p>
        </p:txBody>
      </p:sp>
      <p:pic>
        <p:nvPicPr>
          <p:cNvPr id="21506" name="Picture 2"/>
          <p:cNvPicPr>
            <a:picLocks noChangeAspect="1" noChangeArrowheads="1"/>
          </p:cNvPicPr>
          <p:nvPr/>
        </p:nvPicPr>
        <p:blipFill>
          <a:blip r:embed="rId2" cstate="print">
            <a:lum contrast="70000"/>
          </a:blip>
          <a:srcRect/>
          <a:stretch>
            <a:fillRect/>
          </a:stretch>
        </p:blipFill>
        <p:spPr bwMode="auto">
          <a:xfrm>
            <a:off x="1187624" y="3140968"/>
            <a:ext cx="4555706" cy="93610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ox(in)">
                                      <p:cBhvr>
                                        <p:cTn id="10" dur="500"/>
                                        <p:tgtEl>
                                          <p:spTgt spid="2">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506"/>
                                        </p:tgtEl>
                                        <p:attrNameLst>
                                          <p:attrName>style.visibility</p:attrName>
                                        </p:attrNameLst>
                                      </p:cBhvr>
                                      <p:to>
                                        <p:strVal val="visible"/>
                                      </p:to>
                                    </p:set>
                                    <p:animEffect transition="in" filter="box(in)">
                                      <p:cBhvr>
                                        <p:cTn id="13" dur="500"/>
                                        <p:tgtEl>
                                          <p:spTgt spid="21506"/>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ox(in)">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ox(in)">
                                      <p:cBhvr>
                                        <p:cTn id="2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sentinel auth-pass</a:t>
            </a:r>
          </a:p>
          <a:p>
            <a:pPr lvl="1">
              <a:buFont typeface="Wingdings" pitchFamily="2" charset="2"/>
              <a:buChar char="Ø"/>
            </a:pPr>
            <a:r>
              <a:rPr lang="zh-CN" altLang="en-US"/>
              <a:t>如果被监控的服务器设置有密码，则需要给这个配置项设定好服务器的密码，否则不能动态切换</a:t>
            </a:r>
            <a:endParaRPr lang="en-US" altLang="zh-CN"/>
          </a:p>
          <a:p>
            <a:pPr lvl="1">
              <a:buFont typeface="Wingdings" pitchFamily="2" charset="2"/>
              <a:buChar char="Ø"/>
            </a:pPr>
            <a:r>
              <a:rPr lang="zh-CN" altLang="en-US"/>
              <a:t>注意：需要检查该配置项的位置，要放在</a:t>
            </a:r>
            <a:r>
              <a:rPr lang="en-US" altLang="zh-CN"/>
              <a:t>sentinel monitor mymaster </a:t>
            </a:r>
            <a:r>
              <a:rPr lang="zh-CN" altLang="en-US"/>
              <a:t>配置项之后，否则会报错</a:t>
            </a:r>
            <a:endParaRPr lang="en-US" altLang="zh-CN"/>
          </a:p>
          <a:p>
            <a:pPr lvl="1">
              <a:buFont typeface="Wingdings" pitchFamily="2" charset="2"/>
              <a:buChar char="Ø"/>
            </a:pPr>
            <a:endParaRPr lang="zh-CN" altLang="en-US"/>
          </a:p>
        </p:txBody>
      </p:sp>
      <p:sp>
        <p:nvSpPr>
          <p:cNvPr id="3" name="标题 2"/>
          <p:cNvSpPr>
            <a:spLocks noGrp="1"/>
          </p:cNvSpPr>
          <p:nvPr>
            <p:ph type="title"/>
          </p:nvPr>
        </p:nvSpPr>
        <p:spPr>
          <a:xfrm>
            <a:off x="457200" y="274638"/>
            <a:ext cx="8075240" cy="1143000"/>
          </a:xfrm>
        </p:spPr>
        <p:txBody>
          <a:bodyPr/>
          <a:lstStyle/>
          <a:p>
            <a:r>
              <a:rPr lang="en-US" altLang="zh-CN"/>
              <a:t>3.7.2 Redis</a:t>
            </a:r>
            <a:r>
              <a:rPr lang="zh-CN" altLang="en-US"/>
              <a:t>哨兵模式的配置及使用</a:t>
            </a:r>
          </a:p>
        </p:txBody>
      </p:sp>
      <p:pic>
        <p:nvPicPr>
          <p:cNvPr id="5122" name="Picture 2"/>
          <p:cNvPicPr>
            <a:picLocks noChangeAspect="1" noChangeArrowheads="1"/>
          </p:cNvPicPr>
          <p:nvPr/>
        </p:nvPicPr>
        <p:blipFill>
          <a:blip r:embed="rId2" cstate="print"/>
          <a:srcRect/>
          <a:stretch>
            <a:fillRect/>
          </a:stretch>
        </p:blipFill>
        <p:spPr bwMode="auto">
          <a:xfrm>
            <a:off x="1187624" y="4005064"/>
            <a:ext cx="7849762" cy="86409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122"/>
                                        </p:tgtEl>
                                        <p:attrNameLst>
                                          <p:attrName>style.visibility</p:attrName>
                                        </p:attrNameLst>
                                      </p:cBhvr>
                                      <p:to>
                                        <p:strVal val="visible"/>
                                      </p:to>
                                    </p:set>
                                    <p:anim calcmode="lin" valueType="num">
                                      <p:cBhvr additive="base">
                                        <p:cTn id="21" dur="500" fill="hold"/>
                                        <p:tgtEl>
                                          <p:spTgt spid="5122"/>
                                        </p:tgtEl>
                                        <p:attrNameLst>
                                          <p:attrName>ppt_x</p:attrName>
                                        </p:attrNameLst>
                                      </p:cBhvr>
                                      <p:tavLst>
                                        <p:tav tm="0">
                                          <p:val>
                                            <p:strVal val="#ppt_x"/>
                                          </p:val>
                                        </p:tav>
                                        <p:tav tm="100000">
                                          <p:val>
                                            <p:strVal val="#ppt_x"/>
                                          </p:val>
                                        </p:tav>
                                      </p:tavLst>
                                    </p:anim>
                                    <p:anim calcmode="lin" valueType="num">
                                      <p:cBhvr additive="base">
                                        <p:cTn id="22"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507288" cy="5116024"/>
          </a:xfrm>
        </p:spPr>
        <p:txBody>
          <a:bodyPr>
            <a:normAutofit/>
          </a:bodyPr>
          <a:lstStyle/>
          <a:p>
            <a:r>
              <a:rPr lang="zh-CN" altLang="en-US"/>
              <a:t>开启哨兵模式</a:t>
            </a:r>
            <a:endParaRPr lang="en-US" altLang="zh-CN"/>
          </a:p>
          <a:p>
            <a:pPr lvl="1"/>
            <a:r>
              <a:rPr lang="zh-CN" altLang="en-US"/>
              <a:t>开启哨兵模式命令：</a:t>
            </a:r>
            <a:endParaRPr lang="en-US" altLang="zh-CN"/>
          </a:p>
          <a:p>
            <a:pPr lvl="1"/>
            <a:endParaRPr lang="en-US" altLang="zh-CN"/>
          </a:p>
          <a:p>
            <a:pPr lvl="2"/>
            <a:r>
              <a:rPr lang="en-US" altLang="zh-CN"/>
              <a:t>1</a:t>
            </a:r>
            <a:r>
              <a:rPr lang="zh-CN" altLang="en-US"/>
              <a:t>、关闭</a:t>
            </a:r>
            <a:r>
              <a:rPr lang="en-US" altLang="zh-CN"/>
              <a:t>6379</a:t>
            </a:r>
            <a:r>
              <a:rPr lang="zh-CN" altLang="en-US"/>
              <a:t>的</a:t>
            </a:r>
            <a:r>
              <a:rPr lang="en-US" altLang="zh-CN"/>
              <a:t>redis</a:t>
            </a:r>
            <a:r>
              <a:rPr lang="zh-CN" altLang="en-US"/>
              <a:t>服务，修改</a:t>
            </a:r>
            <a:r>
              <a:rPr lang="en-US" altLang="zh-CN"/>
              <a:t>sentinel.conf</a:t>
            </a:r>
            <a:r>
              <a:rPr lang="zh-CN" altLang="en-US"/>
              <a:t>文件配置如下，存储后退出；</a:t>
            </a:r>
            <a:endParaRPr lang="en-US" altLang="zh-CN"/>
          </a:p>
          <a:p>
            <a:pPr lvl="2"/>
            <a:endParaRPr lang="en-US" altLang="zh-CN"/>
          </a:p>
          <a:p>
            <a:pPr lvl="2"/>
            <a:endParaRPr lang="en-US" altLang="zh-CN"/>
          </a:p>
          <a:p>
            <a:pPr lvl="2"/>
            <a:r>
              <a:rPr lang="en-US" altLang="zh-CN"/>
              <a:t>                                                                                          </a:t>
            </a:r>
          </a:p>
          <a:p>
            <a:pPr lvl="2"/>
            <a:r>
              <a:rPr lang="zh-CN" altLang="en-US"/>
              <a:t>（被监控服务器没密码可以不加这句）</a:t>
            </a:r>
            <a:endParaRPr lang="en-US" altLang="zh-CN"/>
          </a:p>
          <a:p>
            <a:pPr lvl="2"/>
            <a:r>
              <a:rPr lang="en-US" altLang="zh-CN"/>
              <a:t>2</a:t>
            </a:r>
            <a:r>
              <a:rPr lang="zh-CN" altLang="en-US"/>
              <a:t>、重新配置</a:t>
            </a:r>
            <a:r>
              <a:rPr lang="en-US" altLang="zh-CN"/>
              <a:t>6379</a:t>
            </a:r>
            <a:r>
              <a:rPr lang="zh-CN" altLang="en-US"/>
              <a:t>为主服务器，</a:t>
            </a:r>
            <a:r>
              <a:rPr lang="en-US" altLang="zh-CN"/>
              <a:t>6380</a:t>
            </a:r>
            <a:r>
              <a:rPr lang="zh-CN" altLang="en-US"/>
              <a:t>与</a:t>
            </a:r>
            <a:r>
              <a:rPr lang="en-US" altLang="zh-CN"/>
              <a:t>6381</a:t>
            </a:r>
            <a:r>
              <a:rPr lang="zh-CN" altLang="en-US"/>
              <a:t>作为</a:t>
            </a:r>
            <a:r>
              <a:rPr lang="en-US" altLang="zh-CN"/>
              <a:t>6379</a:t>
            </a:r>
            <a:r>
              <a:rPr lang="zh-CN" altLang="en-US"/>
              <a:t>的从服务器；</a:t>
            </a:r>
            <a:endParaRPr lang="en-US" altLang="zh-CN"/>
          </a:p>
          <a:p>
            <a:pPr lvl="2"/>
            <a:r>
              <a:rPr lang="en-US" altLang="zh-CN"/>
              <a:t>3</a:t>
            </a:r>
            <a:r>
              <a:rPr lang="zh-CN" altLang="en-US"/>
              <a:t>、分别开启</a:t>
            </a:r>
            <a:r>
              <a:rPr lang="en-US" altLang="zh-CN"/>
              <a:t>6379</a:t>
            </a:r>
            <a:r>
              <a:rPr lang="zh-CN" altLang="en-US"/>
              <a:t>、</a:t>
            </a:r>
            <a:r>
              <a:rPr lang="en-US" altLang="zh-CN"/>
              <a:t> 6380</a:t>
            </a:r>
            <a:r>
              <a:rPr lang="zh-CN" altLang="en-US"/>
              <a:t>与</a:t>
            </a:r>
            <a:r>
              <a:rPr lang="en-US" altLang="zh-CN"/>
              <a:t>6381</a:t>
            </a:r>
            <a:r>
              <a:rPr lang="zh-CN" altLang="en-US"/>
              <a:t>服务器</a:t>
            </a:r>
            <a:endParaRPr lang="en-US" altLang="zh-CN"/>
          </a:p>
          <a:p>
            <a:pPr lvl="2"/>
            <a:endParaRPr lang="en-US" altLang="zh-CN"/>
          </a:p>
          <a:p>
            <a:pPr lvl="2"/>
            <a:endParaRPr lang="en-US" altLang="zh-CN"/>
          </a:p>
          <a:p>
            <a:pPr lvl="1"/>
            <a:endParaRPr lang="en-US" altLang="zh-CN"/>
          </a:p>
          <a:p>
            <a:pPr lvl="1"/>
            <a:endParaRPr lang="en-US" altLang="zh-CN"/>
          </a:p>
          <a:p>
            <a:pPr lvl="1"/>
            <a:endParaRPr lang="en-US" altLang="zh-CN"/>
          </a:p>
          <a:p>
            <a:pPr lvl="1"/>
            <a:endParaRPr lang="zh-CN" altLang="en-US"/>
          </a:p>
        </p:txBody>
      </p:sp>
      <p:sp>
        <p:nvSpPr>
          <p:cNvPr id="3" name="标题 2"/>
          <p:cNvSpPr>
            <a:spLocks noGrp="1"/>
          </p:cNvSpPr>
          <p:nvPr>
            <p:ph type="title"/>
          </p:nvPr>
        </p:nvSpPr>
        <p:spPr>
          <a:xfrm>
            <a:off x="457200" y="274638"/>
            <a:ext cx="6923112" cy="1143000"/>
          </a:xfrm>
        </p:spPr>
        <p:txBody>
          <a:bodyPr/>
          <a:lstStyle/>
          <a:p>
            <a:r>
              <a:rPr lang="en-US" altLang="zh-CN"/>
              <a:t>3.7.2 Redis</a:t>
            </a:r>
            <a:r>
              <a:rPr lang="zh-CN" altLang="en-US"/>
              <a:t>哨兵模式的配置及使用</a:t>
            </a:r>
          </a:p>
        </p:txBody>
      </p:sp>
      <p:pic>
        <p:nvPicPr>
          <p:cNvPr id="22530" name="Picture 2"/>
          <p:cNvPicPr>
            <a:picLocks noChangeAspect="1" noChangeArrowheads="1"/>
          </p:cNvPicPr>
          <p:nvPr/>
        </p:nvPicPr>
        <p:blipFill>
          <a:blip r:embed="rId3" cstate="print">
            <a:lum contrast="70000"/>
          </a:blip>
          <a:srcRect/>
          <a:stretch>
            <a:fillRect/>
          </a:stretch>
        </p:blipFill>
        <p:spPr bwMode="auto">
          <a:xfrm>
            <a:off x="1115616" y="3478907"/>
            <a:ext cx="5567761" cy="360040"/>
          </a:xfrm>
          <a:prstGeom prst="rect">
            <a:avLst/>
          </a:prstGeom>
          <a:noFill/>
          <a:ln w="9525">
            <a:noFill/>
            <a:miter lim="800000"/>
            <a:headEnd/>
            <a:tailEnd/>
          </a:ln>
        </p:spPr>
      </p:pic>
      <p:pic>
        <p:nvPicPr>
          <p:cNvPr id="22531" name="Picture 3"/>
          <p:cNvPicPr>
            <a:picLocks noChangeAspect="1" noChangeArrowheads="1"/>
          </p:cNvPicPr>
          <p:nvPr/>
        </p:nvPicPr>
        <p:blipFill>
          <a:blip r:embed="rId4" cstate="print">
            <a:lum contrast="70000"/>
          </a:blip>
          <a:srcRect/>
          <a:stretch>
            <a:fillRect/>
          </a:stretch>
        </p:blipFill>
        <p:spPr bwMode="auto">
          <a:xfrm>
            <a:off x="1115616" y="3838947"/>
            <a:ext cx="5995069" cy="261739"/>
          </a:xfrm>
          <a:prstGeom prst="rect">
            <a:avLst/>
          </a:prstGeom>
          <a:noFill/>
          <a:ln w="9525">
            <a:noFill/>
            <a:miter lim="800000"/>
            <a:headEnd/>
            <a:tailEnd/>
          </a:ln>
        </p:spPr>
      </p:pic>
      <p:pic>
        <p:nvPicPr>
          <p:cNvPr id="22533" name="Picture 5"/>
          <p:cNvPicPr>
            <a:picLocks noChangeAspect="1" noChangeArrowheads="1"/>
          </p:cNvPicPr>
          <p:nvPr/>
        </p:nvPicPr>
        <p:blipFill>
          <a:blip r:embed="rId5" cstate="print">
            <a:lum contrast="70000"/>
          </a:blip>
          <a:srcRect/>
          <a:stretch>
            <a:fillRect/>
          </a:stretch>
        </p:blipFill>
        <p:spPr bwMode="auto">
          <a:xfrm>
            <a:off x="1187624" y="4054971"/>
            <a:ext cx="4292241" cy="310133"/>
          </a:xfrm>
          <a:prstGeom prst="rect">
            <a:avLst/>
          </a:prstGeom>
          <a:noFill/>
          <a:ln w="9525">
            <a:noFill/>
            <a:miter lim="800000"/>
            <a:headEnd/>
            <a:tailEnd/>
          </a:ln>
        </p:spPr>
      </p:pic>
      <p:pic>
        <p:nvPicPr>
          <p:cNvPr id="22537" name="Picture 9"/>
          <p:cNvPicPr>
            <a:picLocks noChangeAspect="1" noChangeArrowheads="1"/>
          </p:cNvPicPr>
          <p:nvPr/>
        </p:nvPicPr>
        <p:blipFill>
          <a:blip r:embed="rId6" cstate="print">
            <a:lum contrast="70000"/>
          </a:blip>
          <a:srcRect/>
          <a:stretch>
            <a:fillRect/>
          </a:stretch>
        </p:blipFill>
        <p:spPr bwMode="auto">
          <a:xfrm>
            <a:off x="1187624" y="2564904"/>
            <a:ext cx="7266298" cy="443483"/>
          </a:xfrm>
          <a:prstGeom prst="rect">
            <a:avLst/>
          </a:prstGeom>
          <a:noFill/>
          <a:ln w="9525">
            <a:noFill/>
            <a:miter lim="800000"/>
            <a:headEnd/>
            <a:tailEnd/>
          </a:ln>
        </p:spPr>
      </p:pic>
      <p:pic>
        <p:nvPicPr>
          <p:cNvPr id="4099" name="Picture 3"/>
          <p:cNvPicPr>
            <a:picLocks noChangeAspect="1" noChangeArrowheads="1"/>
          </p:cNvPicPr>
          <p:nvPr/>
        </p:nvPicPr>
        <p:blipFill>
          <a:blip r:embed="rId7" cstate="print"/>
          <a:srcRect/>
          <a:stretch>
            <a:fillRect/>
          </a:stretch>
        </p:blipFill>
        <p:spPr bwMode="auto">
          <a:xfrm>
            <a:off x="1115616" y="4377909"/>
            <a:ext cx="4829175" cy="257175"/>
          </a:xfrm>
          <a:prstGeom prst="rect">
            <a:avLst/>
          </a:prstGeom>
          <a:noFill/>
          <a:ln w="9525">
            <a:noFill/>
            <a:miter lim="800000"/>
            <a:headEnd/>
            <a:tailEnd/>
          </a:ln>
        </p:spPr>
      </p:pic>
      <p:pic>
        <p:nvPicPr>
          <p:cNvPr id="10" name="Picture 2"/>
          <p:cNvPicPr>
            <a:picLocks noChangeAspect="1" noChangeArrowheads="1"/>
          </p:cNvPicPr>
          <p:nvPr/>
        </p:nvPicPr>
        <p:blipFill>
          <a:blip r:embed="rId8" cstate="print"/>
          <a:srcRect/>
          <a:stretch>
            <a:fillRect/>
          </a:stretch>
        </p:blipFill>
        <p:spPr bwMode="auto">
          <a:xfrm>
            <a:off x="1058609" y="5512490"/>
            <a:ext cx="7524328" cy="64807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37"/>
                                        </p:tgtEl>
                                        <p:attrNameLst>
                                          <p:attrName>style.visibility</p:attrName>
                                        </p:attrNameLst>
                                      </p:cBhvr>
                                      <p:to>
                                        <p:strVal val="visible"/>
                                      </p:to>
                                    </p:set>
                                    <p:animEffect transition="in" filter="blinds(horizontal)">
                                      <p:cBhvr>
                                        <p:cTn id="17" dur="500"/>
                                        <p:tgtEl>
                                          <p:spTgt spid="225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linds(horizontal)">
                                      <p:cBhvr>
                                        <p:cTn id="25" dur="500"/>
                                        <p:tgtEl>
                                          <p:spTgt spid="2">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linds(horizontal)">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2530"/>
                                        </p:tgtEl>
                                        <p:attrNameLst>
                                          <p:attrName>style.visibility</p:attrName>
                                        </p:attrNameLst>
                                      </p:cBhvr>
                                      <p:to>
                                        <p:strVal val="visible"/>
                                      </p:to>
                                    </p:set>
                                    <p:animEffect transition="in" filter="blinds(horizontal)">
                                      <p:cBhvr>
                                        <p:cTn id="33" dur="500"/>
                                        <p:tgtEl>
                                          <p:spTgt spid="22530"/>
                                        </p:tgtEl>
                                      </p:cBhvr>
                                    </p:animEffect>
                                  </p:childTnLst>
                                </p:cTn>
                              </p:par>
                              <p:par>
                                <p:cTn id="34" presetID="3" presetClass="entr" presetSubtype="10" fill="hold" nodeType="withEffect">
                                  <p:stCondLst>
                                    <p:cond delay="0"/>
                                  </p:stCondLst>
                                  <p:childTnLst>
                                    <p:set>
                                      <p:cBhvr>
                                        <p:cTn id="35" dur="1" fill="hold">
                                          <p:stCondLst>
                                            <p:cond delay="0"/>
                                          </p:stCondLst>
                                        </p:cTn>
                                        <p:tgtEl>
                                          <p:spTgt spid="22533"/>
                                        </p:tgtEl>
                                        <p:attrNameLst>
                                          <p:attrName>style.visibility</p:attrName>
                                        </p:attrNameLst>
                                      </p:cBhvr>
                                      <p:to>
                                        <p:strVal val="visible"/>
                                      </p:to>
                                    </p:set>
                                    <p:animEffect transition="in" filter="blinds(horizontal)">
                                      <p:cBhvr>
                                        <p:cTn id="36" dur="500"/>
                                        <p:tgtEl>
                                          <p:spTgt spid="22533"/>
                                        </p:tgtEl>
                                      </p:cBhvr>
                                    </p:animEffect>
                                  </p:childTnLst>
                                </p:cTn>
                              </p:par>
                              <p:par>
                                <p:cTn id="37" presetID="2" presetClass="entr" presetSubtype="4" fill="hold" nodeType="withEffect">
                                  <p:stCondLst>
                                    <p:cond delay="0"/>
                                  </p:stCondLst>
                                  <p:childTnLst>
                                    <p:set>
                                      <p:cBhvr>
                                        <p:cTn id="38" dur="1" fill="hold">
                                          <p:stCondLst>
                                            <p:cond delay="0"/>
                                          </p:stCondLst>
                                        </p:cTn>
                                        <p:tgtEl>
                                          <p:spTgt spid="4099"/>
                                        </p:tgtEl>
                                        <p:attrNameLst>
                                          <p:attrName>style.visibility</p:attrName>
                                        </p:attrNameLst>
                                      </p:cBhvr>
                                      <p:to>
                                        <p:strVal val="visible"/>
                                      </p:to>
                                    </p:set>
                                    <p:anim calcmode="lin" valueType="num">
                                      <p:cBhvr additive="base">
                                        <p:cTn id="39" dur="500" fill="hold"/>
                                        <p:tgtEl>
                                          <p:spTgt spid="4099"/>
                                        </p:tgtEl>
                                        <p:attrNameLst>
                                          <p:attrName>ppt_x</p:attrName>
                                        </p:attrNameLst>
                                      </p:cBhvr>
                                      <p:tavLst>
                                        <p:tav tm="0">
                                          <p:val>
                                            <p:strVal val="#ppt_x"/>
                                          </p:val>
                                        </p:tav>
                                        <p:tav tm="100000">
                                          <p:val>
                                            <p:strVal val="#ppt_x"/>
                                          </p:val>
                                        </p:tav>
                                      </p:tavLst>
                                    </p:anim>
                                    <p:anim calcmode="lin" valueType="num">
                                      <p:cBhvr additive="base">
                                        <p:cTn id="40" dur="500" fill="hold"/>
                                        <p:tgtEl>
                                          <p:spTgt spid="4099"/>
                                        </p:tgtEl>
                                        <p:attrNameLst>
                                          <p:attrName>ppt_y</p:attrName>
                                        </p:attrNameLst>
                                      </p:cBhvr>
                                      <p:tavLst>
                                        <p:tav tm="0">
                                          <p:val>
                                            <p:strVal val="1+#ppt_h/2"/>
                                          </p:val>
                                        </p:tav>
                                        <p:tav tm="100000">
                                          <p:val>
                                            <p:strVal val="#ppt_y"/>
                                          </p:val>
                                        </p:tav>
                                      </p:tavLst>
                                    </p:anim>
                                  </p:childTnLst>
                                </p:cTn>
                              </p:par>
                              <p:par>
                                <p:cTn id="41" presetID="5" presetClass="entr" presetSubtype="10" fill="hold" nodeType="withEffect">
                                  <p:stCondLst>
                                    <p:cond delay="0"/>
                                  </p:stCondLst>
                                  <p:childTnLst>
                                    <p:set>
                                      <p:cBhvr>
                                        <p:cTn id="42" dur="1" fill="hold">
                                          <p:stCondLst>
                                            <p:cond delay="0"/>
                                          </p:stCondLst>
                                        </p:cTn>
                                        <p:tgtEl>
                                          <p:spTgt spid="22531"/>
                                        </p:tgtEl>
                                        <p:attrNameLst>
                                          <p:attrName>style.visibility</p:attrName>
                                        </p:attrNameLst>
                                      </p:cBhvr>
                                      <p:to>
                                        <p:strVal val="visible"/>
                                      </p:to>
                                    </p:set>
                                    <p:animEffect transition="in" filter="checkerboard(across)">
                                      <p:cBhvr>
                                        <p:cTn id="43" dur="500"/>
                                        <p:tgtEl>
                                          <p:spTgt spid="2253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
                                            <p:txEl>
                                              <p:pRg st="8" end="8"/>
                                            </p:txEl>
                                          </p:spTgt>
                                        </p:tgtEl>
                                        <p:attrNameLst>
                                          <p:attrName>style.visibility</p:attrName>
                                        </p:attrNameLst>
                                      </p:cBhvr>
                                      <p:to>
                                        <p:strVal val="visible"/>
                                      </p:to>
                                    </p:set>
                                    <p:animEffect transition="in" filter="blinds(horizontal)">
                                      <p:cBhvr>
                                        <p:cTn id="48" dur="500"/>
                                        <p:tgtEl>
                                          <p:spTgt spid="2">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
                                            <p:txEl>
                                              <p:pRg st="9" end="9"/>
                                            </p:txEl>
                                          </p:spTgt>
                                        </p:tgtEl>
                                        <p:attrNameLst>
                                          <p:attrName>style.visibility</p:attrName>
                                        </p:attrNameLst>
                                      </p:cBhvr>
                                      <p:to>
                                        <p:strVal val="visible"/>
                                      </p:to>
                                    </p:set>
                                    <p:animEffect transition="in" filter="blinds(horizontal)">
                                      <p:cBhvr>
                                        <p:cTn id="53" dur="500"/>
                                        <p:tgtEl>
                                          <p:spTgt spid="2">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ppt_x"/>
                                          </p:val>
                                        </p:tav>
                                        <p:tav tm="100000">
                                          <p:val>
                                            <p:strVal val="#ppt_x"/>
                                          </p:val>
                                        </p:tav>
                                      </p:tavLst>
                                    </p:anim>
                                    <p:anim calcmode="lin" valueType="num">
                                      <p:cBhvr additive="base">
                                        <p:cTn id="5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0"/>
            <a:ext cx="8229600" cy="6858000"/>
          </a:xfrm>
        </p:spPr>
        <p:txBody>
          <a:bodyPr>
            <a:normAutofit/>
          </a:bodyPr>
          <a:lstStyle/>
          <a:p>
            <a:pPr marL="365760" lvl="2" indent="-256032">
              <a:spcBef>
                <a:spcPts val="400"/>
              </a:spcBef>
              <a:buClr>
                <a:srgbClr val="C00000"/>
              </a:buClr>
              <a:buSzPct val="68000"/>
              <a:buFont typeface="Wingdings" pitchFamily="2" charset="2"/>
              <a:buChar char="u"/>
            </a:pPr>
            <a:r>
              <a:rPr lang="en-US" altLang="zh-CN"/>
              <a:t>4</a:t>
            </a:r>
            <a:r>
              <a:rPr lang="zh-CN" altLang="en-US"/>
              <a:t>、根据刚才配置好的</a:t>
            </a:r>
            <a:r>
              <a:rPr lang="en-US" altLang="zh-CN"/>
              <a:t>sentinel.conf</a:t>
            </a:r>
            <a:r>
              <a:rPr lang="zh-CN" altLang="en-US"/>
              <a:t>，开启哨兵模式进行监控</a:t>
            </a:r>
            <a:endParaRPr lang="en-US" altLang="zh-CN"/>
          </a:p>
          <a:p>
            <a:pPr marL="365760" lvl="2" indent="-256032">
              <a:spcBef>
                <a:spcPts val="400"/>
              </a:spcBef>
              <a:buClr>
                <a:srgbClr val="C00000"/>
              </a:buClr>
              <a:buSzPct val="68000"/>
              <a:buNone/>
            </a:pPr>
            <a:r>
              <a:rPr lang="en-US" altLang="zh-CN"/>
              <a:t>./src/redis-server ./sentinel.conf --sentinel</a:t>
            </a:r>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None/>
            </a:pPr>
            <a:endParaRPr lang="en-US" altLang="zh-CN"/>
          </a:p>
          <a:p>
            <a:pPr marL="365760" lvl="2" indent="-256032">
              <a:spcBef>
                <a:spcPts val="400"/>
              </a:spcBef>
              <a:buClr>
                <a:srgbClr val="C00000"/>
              </a:buClr>
              <a:buSzPct val="68000"/>
              <a:buFont typeface="Wingdings" pitchFamily="2" charset="2"/>
              <a:buChar char="u"/>
            </a:pPr>
            <a:endParaRPr lang="en-US" altLang="zh-CN"/>
          </a:p>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755576" y="836712"/>
            <a:ext cx="7218511" cy="522847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additive="base">
                                        <p:cTn id="15" dur="500" fill="hold"/>
                                        <p:tgtEl>
                                          <p:spTgt spid="2050"/>
                                        </p:tgtEl>
                                        <p:attrNameLst>
                                          <p:attrName>ppt_x</p:attrName>
                                        </p:attrNameLst>
                                      </p:cBhvr>
                                      <p:tavLst>
                                        <p:tav tm="0">
                                          <p:val>
                                            <p:strVal val="#ppt_x"/>
                                          </p:val>
                                        </p:tav>
                                        <p:tav tm="100000">
                                          <p:val>
                                            <p:strVal val="#ppt_x"/>
                                          </p:val>
                                        </p:tav>
                                      </p:tavLst>
                                    </p:anim>
                                    <p:anim calcmode="lin" valueType="num">
                                      <p:cBhvr additive="base">
                                        <p:cTn id="1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TIME</a:t>
            </a:r>
            <a:r>
              <a:rPr lang="zh-CN" altLang="en-US"/>
              <a:t>命令</a:t>
            </a:r>
            <a:endParaRPr lang="en-US" altLang="zh-CN"/>
          </a:p>
          <a:p>
            <a:pPr lvl="1"/>
            <a:r>
              <a:rPr lang="zh-CN" altLang="en-US"/>
              <a:t>格式：</a:t>
            </a:r>
            <a:r>
              <a:rPr lang="en-US" altLang="zh-CN"/>
              <a:t>TIME</a:t>
            </a:r>
          </a:p>
          <a:p>
            <a:pPr lvl="1"/>
            <a:r>
              <a:rPr lang="zh-CN" altLang="en-US"/>
              <a:t>获取当前服务器的时间</a:t>
            </a:r>
            <a:endParaRPr lang="en-US" altLang="zh-CN"/>
          </a:p>
          <a:p>
            <a:pPr lvl="1"/>
            <a:r>
              <a:rPr lang="zh-CN" altLang="en-US"/>
              <a:t>返回包含两个字符串的列表，第一个字符串是当前时间（</a:t>
            </a:r>
            <a:r>
              <a:rPr lang="en-US" altLang="zh-CN"/>
              <a:t>UNIX</a:t>
            </a:r>
            <a:r>
              <a:rPr lang="zh-CN" altLang="en-US"/>
              <a:t>时间戳），第二个字符串是在当前这一秒内逝去的微秒数</a:t>
            </a:r>
            <a:endParaRPr lang="en-US" altLang="zh-CN"/>
          </a:p>
          <a:p>
            <a:pPr lvl="1"/>
            <a:r>
              <a:rPr lang="en-US" altLang="zh-CN" cap="all"/>
              <a:t>unix</a:t>
            </a:r>
            <a:r>
              <a:rPr lang="zh-CN" altLang="en-US"/>
              <a:t>时间戳是从</a:t>
            </a:r>
            <a:r>
              <a:rPr lang="en-US" altLang="zh-CN"/>
              <a:t>1970</a:t>
            </a:r>
            <a:r>
              <a:rPr lang="zh-CN" altLang="en-US"/>
              <a:t>年</a:t>
            </a:r>
            <a:r>
              <a:rPr lang="en-US" altLang="zh-CN"/>
              <a:t>1</a:t>
            </a:r>
            <a:r>
              <a:rPr lang="zh-CN" altLang="en-US"/>
              <a:t>月</a:t>
            </a:r>
            <a:r>
              <a:rPr lang="en-US" altLang="zh-CN"/>
              <a:t>1</a:t>
            </a:r>
            <a:r>
              <a:rPr lang="zh-CN" altLang="en-US"/>
              <a:t>日（</a:t>
            </a:r>
            <a:r>
              <a:rPr lang="en-US" altLang="zh-CN"/>
              <a:t>UTC/GMT</a:t>
            </a:r>
            <a:r>
              <a:rPr lang="zh-CN" altLang="en-US"/>
              <a:t>的午夜）开始所经过的秒数</a:t>
            </a:r>
            <a:endParaRPr lang="en-US" altLang="zh-CN"/>
          </a:p>
          <a:p>
            <a:pPr lvl="1"/>
            <a:endParaRPr lang="zh-CN" altLang="en-US"/>
          </a:p>
        </p:txBody>
      </p:sp>
      <p:sp>
        <p:nvSpPr>
          <p:cNvPr id="3" name="标题 2"/>
          <p:cNvSpPr>
            <a:spLocks noGrp="1"/>
          </p:cNvSpPr>
          <p:nvPr>
            <p:ph type="title"/>
          </p:nvPr>
        </p:nvSpPr>
        <p:spPr/>
        <p:txBody>
          <a:bodyPr/>
          <a:lstStyle/>
          <a:p>
            <a:r>
              <a:rPr lang="en-US" altLang="zh-CN"/>
              <a:t>3.7.1 Redis</a:t>
            </a:r>
            <a:r>
              <a:rPr lang="zh-CN" altLang="en-US"/>
              <a:t>运维相关命令简介</a:t>
            </a:r>
          </a:p>
        </p:txBody>
      </p:sp>
      <p:pic>
        <p:nvPicPr>
          <p:cNvPr id="2050" name="Picture 2"/>
          <p:cNvPicPr>
            <a:picLocks noChangeAspect="1" noChangeArrowheads="1"/>
          </p:cNvPicPr>
          <p:nvPr/>
        </p:nvPicPr>
        <p:blipFill>
          <a:blip r:embed="rId2" cstate="print">
            <a:lum contrast="70000"/>
          </a:blip>
          <a:srcRect/>
          <a:stretch>
            <a:fillRect/>
          </a:stretch>
        </p:blipFill>
        <p:spPr bwMode="auto">
          <a:xfrm>
            <a:off x="971600" y="4437112"/>
            <a:ext cx="4642398" cy="57606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additive="base">
                                        <p:cTn id="31" dur="500" fill="hold"/>
                                        <p:tgtEl>
                                          <p:spTgt spid="2050"/>
                                        </p:tgtEl>
                                        <p:attrNameLst>
                                          <p:attrName>ppt_x</p:attrName>
                                        </p:attrNameLst>
                                      </p:cBhvr>
                                      <p:tavLst>
                                        <p:tav tm="0">
                                          <p:val>
                                            <p:strVal val="#ppt_x"/>
                                          </p:val>
                                        </p:tav>
                                        <p:tav tm="100000">
                                          <p:val>
                                            <p:strVal val="#ppt_x"/>
                                          </p:val>
                                        </p:tav>
                                      </p:tavLst>
                                    </p:anim>
                                    <p:anim calcmode="lin" valueType="num">
                                      <p:cBhvr additive="base">
                                        <p:cTn id="3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65760" lvl="2" indent="-256032">
              <a:spcBef>
                <a:spcPts val="400"/>
              </a:spcBef>
              <a:buClr>
                <a:srgbClr val="C00000"/>
              </a:buClr>
              <a:buSzPct val="68000"/>
              <a:buFont typeface="Wingdings" pitchFamily="2" charset="2"/>
              <a:buChar char="u"/>
            </a:pPr>
            <a:r>
              <a:rPr lang="en-US" altLang="zh-CN"/>
              <a:t>5</a:t>
            </a:r>
            <a:r>
              <a:rPr lang="zh-CN" altLang="en-US"/>
              <a:t>、将</a:t>
            </a:r>
            <a:r>
              <a:rPr lang="en-US" altLang="zh-CN"/>
              <a:t>6379</a:t>
            </a:r>
            <a:r>
              <a:rPr lang="zh-CN" altLang="en-US"/>
              <a:t>服务器关闭，观察</a:t>
            </a:r>
            <a:r>
              <a:rPr lang="en-US" altLang="zh-CN"/>
              <a:t>sentinel</a:t>
            </a:r>
            <a:r>
              <a:rPr lang="zh-CN" altLang="en-US"/>
              <a:t>界面</a:t>
            </a:r>
            <a:endParaRPr lang="en-US" altLang="zh-CN"/>
          </a:p>
          <a:p>
            <a:endParaRPr lang="zh-CN" altLang="en-US"/>
          </a:p>
        </p:txBody>
      </p:sp>
      <p:sp>
        <p:nvSpPr>
          <p:cNvPr id="3" name="标题 2"/>
          <p:cNvSpPr>
            <a:spLocks noGrp="1"/>
          </p:cNvSpPr>
          <p:nvPr>
            <p:ph type="title"/>
          </p:nvPr>
        </p:nvSpPr>
        <p:spPr/>
        <p:txBody>
          <a:bodyPr/>
          <a:lstStyle/>
          <a:p>
            <a:r>
              <a:rPr lang="en-US" altLang="zh-CN"/>
              <a:t>3.7.2 Redis</a:t>
            </a:r>
            <a:r>
              <a:rPr lang="zh-CN" altLang="en-US"/>
              <a:t>哨兵模式的配置及使用</a:t>
            </a:r>
          </a:p>
        </p:txBody>
      </p:sp>
      <p:grpSp>
        <p:nvGrpSpPr>
          <p:cNvPr id="4" name="组合 3"/>
          <p:cNvGrpSpPr/>
          <p:nvPr/>
        </p:nvGrpSpPr>
        <p:grpSpPr>
          <a:xfrm>
            <a:off x="250504" y="1988840"/>
            <a:ext cx="8893496" cy="4248472"/>
            <a:chOff x="179512" y="1340768"/>
            <a:chExt cx="8893496" cy="4248472"/>
          </a:xfrm>
        </p:grpSpPr>
        <p:grpSp>
          <p:nvGrpSpPr>
            <p:cNvPr id="5" name="组合 18"/>
            <p:cNvGrpSpPr/>
            <p:nvPr/>
          </p:nvGrpSpPr>
          <p:grpSpPr>
            <a:xfrm>
              <a:off x="179512" y="1340768"/>
              <a:ext cx="8704263" cy="3236962"/>
              <a:chOff x="179512" y="1340768"/>
              <a:chExt cx="8704263" cy="3236962"/>
            </a:xfrm>
          </p:grpSpPr>
          <p:pic>
            <p:nvPicPr>
              <p:cNvPr id="12" name="Picture 4"/>
              <p:cNvPicPr>
                <a:picLocks noChangeAspect="1" noChangeArrowheads="1"/>
              </p:cNvPicPr>
              <p:nvPr/>
            </p:nvPicPr>
            <p:blipFill>
              <a:blip r:embed="rId2" cstate="print"/>
              <a:srcRect/>
              <a:stretch>
                <a:fillRect/>
              </a:stretch>
            </p:blipFill>
            <p:spPr bwMode="auto">
              <a:xfrm>
                <a:off x="179512" y="1340768"/>
                <a:ext cx="8704263" cy="1028700"/>
              </a:xfrm>
              <a:prstGeom prst="rect">
                <a:avLst/>
              </a:prstGeom>
              <a:noFill/>
              <a:ln w="9525">
                <a:noFill/>
                <a:miter lim="800000"/>
                <a:headEnd/>
                <a:tailEnd/>
              </a:ln>
            </p:spPr>
          </p:pic>
          <p:pic>
            <p:nvPicPr>
              <p:cNvPr id="13" name="Picture 5"/>
              <p:cNvPicPr>
                <a:picLocks noChangeAspect="1" noChangeArrowheads="1"/>
              </p:cNvPicPr>
              <p:nvPr/>
            </p:nvPicPr>
            <p:blipFill>
              <a:blip r:embed="rId3" cstate="print"/>
              <a:srcRect/>
              <a:stretch>
                <a:fillRect/>
              </a:stretch>
            </p:blipFill>
            <p:spPr bwMode="auto">
              <a:xfrm>
                <a:off x="179512" y="2348880"/>
                <a:ext cx="7208837" cy="2228850"/>
              </a:xfrm>
              <a:prstGeom prst="rect">
                <a:avLst/>
              </a:prstGeom>
              <a:noFill/>
              <a:ln w="9525">
                <a:noFill/>
                <a:miter lim="800000"/>
                <a:headEnd/>
                <a:tailEnd/>
              </a:ln>
            </p:spPr>
          </p:pic>
        </p:grpSp>
        <p:sp>
          <p:nvSpPr>
            <p:cNvPr id="6" name="圆角矩形 5"/>
            <p:cNvSpPr/>
            <p:nvPr/>
          </p:nvSpPr>
          <p:spPr>
            <a:xfrm>
              <a:off x="5940152" y="1628800"/>
              <a:ext cx="1872208" cy="216024"/>
            </a:xfrm>
            <a:prstGeom prst="round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67544" y="4077072"/>
              <a:ext cx="6912768" cy="216024"/>
            </a:xfrm>
            <a:prstGeom prst="round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9" idx="0"/>
              <a:endCxn id="6" idx="2"/>
            </p:cNvCxnSpPr>
            <p:nvPr/>
          </p:nvCxnSpPr>
          <p:spPr>
            <a:xfrm flipH="1" flipV="1">
              <a:off x="6876256" y="1844824"/>
              <a:ext cx="928785" cy="2982326"/>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37074" y="4827150"/>
              <a:ext cx="2535934" cy="749299"/>
            </a:xfrm>
            <a:prstGeom prst="rect">
              <a:avLst/>
            </a:prstGeom>
            <a:noFill/>
          </p:spPr>
          <p:txBody>
            <a:bodyPr wrap="square" rtlCol="0">
              <a:spAutoFit/>
            </a:bodyPr>
            <a:lstStyle/>
            <a:p>
              <a:r>
                <a:rPr lang="zh-CN" altLang="en-US"/>
                <a:t>投票：刚刚设置了</a:t>
              </a:r>
              <a:r>
                <a:rPr lang="en-US" altLang="zh-CN"/>
                <a:t>1</a:t>
              </a:r>
              <a:r>
                <a:rPr lang="zh-CN" altLang="en-US"/>
                <a:t>个</a:t>
              </a:r>
              <a:r>
                <a:rPr lang="en-US" altLang="zh-CN"/>
                <a:t>sentinel</a:t>
              </a:r>
              <a:r>
                <a:rPr lang="zh-CN" altLang="en-US"/>
                <a:t>同意即可</a:t>
              </a:r>
            </a:p>
          </p:txBody>
        </p:sp>
        <p:cxnSp>
          <p:nvCxnSpPr>
            <p:cNvPr id="10" name="直接箭头连接符 9"/>
            <p:cNvCxnSpPr/>
            <p:nvPr/>
          </p:nvCxnSpPr>
          <p:spPr>
            <a:xfrm flipV="1">
              <a:off x="3893463" y="4326272"/>
              <a:ext cx="0" cy="834797"/>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78831" y="5161069"/>
              <a:ext cx="3643896" cy="428171"/>
            </a:xfrm>
            <a:prstGeom prst="rect">
              <a:avLst/>
            </a:prstGeom>
            <a:noFill/>
          </p:spPr>
          <p:txBody>
            <a:bodyPr wrap="square" rtlCol="0">
              <a:spAutoFit/>
            </a:bodyPr>
            <a:lstStyle/>
            <a:p>
              <a:r>
                <a:rPr lang="zh-CN" altLang="en-US"/>
                <a:t>将</a:t>
              </a:r>
              <a:r>
                <a:rPr lang="en-US" altLang="zh-CN"/>
                <a:t>6381</a:t>
              </a:r>
              <a:r>
                <a:rPr lang="zh-CN" altLang="en-US"/>
                <a:t>设置为</a:t>
              </a:r>
              <a:r>
                <a:rPr lang="en-US" altLang="zh-CN"/>
                <a:t>master</a:t>
              </a:r>
              <a:r>
                <a:rPr lang="zh-CN" altLang="en-US"/>
                <a:t>服务器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normAutofit/>
          </a:bodyPr>
          <a:lstStyle/>
          <a:p>
            <a:pPr lvl="2"/>
            <a:r>
              <a:rPr lang="en-US" altLang="zh-CN"/>
              <a:t>6</a:t>
            </a:r>
            <a:r>
              <a:rPr lang="zh-CN" altLang="en-US"/>
              <a:t>、观察</a:t>
            </a:r>
            <a:r>
              <a:rPr lang="en-US" altLang="zh-CN"/>
              <a:t>6380</a:t>
            </a:r>
            <a:r>
              <a:rPr lang="zh-CN" altLang="en-US"/>
              <a:t>和</a:t>
            </a:r>
            <a:r>
              <a:rPr lang="en-US" altLang="zh-CN"/>
              <a:t>6381</a:t>
            </a:r>
            <a:r>
              <a:rPr lang="zh-CN" altLang="en-US"/>
              <a:t>的主从状态</a:t>
            </a:r>
            <a:endParaRPr lang="en-US" altLang="zh-CN"/>
          </a:p>
          <a:p>
            <a:pPr lvl="2"/>
            <a:endParaRPr lang="en-US" altLang="zh-CN"/>
          </a:p>
          <a:p>
            <a:pPr lvl="2"/>
            <a:endParaRPr lang="en-US" altLang="zh-CN"/>
          </a:p>
          <a:p>
            <a:pPr lvl="2"/>
            <a:endParaRPr lang="en-US" altLang="zh-CN"/>
          </a:p>
          <a:p>
            <a:pPr lvl="2"/>
            <a:endParaRPr lang="en-US" altLang="zh-CN"/>
          </a:p>
          <a:p>
            <a:pPr lvl="2"/>
            <a:endParaRPr lang="en-US" altLang="zh-CN"/>
          </a:p>
          <a:p>
            <a:pPr lvl="2"/>
            <a:endParaRPr lang="en-US" altLang="zh-CN"/>
          </a:p>
          <a:p>
            <a:pPr lvl="2">
              <a:buNone/>
            </a:pPr>
            <a:endParaRPr lang="en-US" altLang="zh-CN"/>
          </a:p>
          <a:p>
            <a:pPr lvl="2">
              <a:buNone/>
            </a:pPr>
            <a:r>
              <a:rPr lang="zh-CN" altLang="en-US"/>
              <a:t>成功在</a:t>
            </a:r>
            <a:r>
              <a:rPr lang="en-US" altLang="zh-CN"/>
              <a:t>6379</a:t>
            </a:r>
            <a:r>
              <a:rPr lang="zh-CN" altLang="en-US"/>
              <a:t>关闭后，自动将</a:t>
            </a:r>
            <a:r>
              <a:rPr lang="en-US" altLang="zh-CN"/>
              <a:t>6381</a:t>
            </a:r>
            <a:r>
              <a:rPr lang="zh-CN" altLang="en-US"/>
              <a:t>作为新的主服务器，</a:t>
            </a:r>
            <a:r>
              <a:rPr lang="en-US" altLang="zh-CN"/>
              <a:t>6380</a:t>
            </a:r>
            <a:r>
              <a:rPr lang="zh-CN" altLang="en-US"/>
              <a:t>作为</a:t>
            </a:r>
            <a:r>
              <a:rPr lang="en-US" altLang="zh-CN"/>
              <a:t>6381</a:t>
            </a:r>
            <a:r>
              <a:rPr lang="zh-CN" altLang="en-US"/>
              <a:t>的从服务器</a:t>
            </a:r>
            <a:endParaRPr lang="en-US" altLang="zh-CN"/>
          </a:p>
          <a:p>
            <a:pPr lvl="1"/>
            <a:r>
              <a:rPr lang="zh-CN" altLang="en-US"/>
              <a:t>如何能自己指定哪个服务器作新的</a:t>
            </a:r>
            <a:r>
              <a:rPr lang="en-US" altLang="zh-CN"/>
              <a:t>master</a:t>
            </a:r>
            <a:r>
              <a:rPr lang="zh-CN" altLang="en-US"/>
              <a:t>？</a:t>
            </a:r>
            <a:endParaRPr lang="en-US" altLang="zh-CN"/>
          </a:p>
          <a:p>
            <a:pPr lvl="1"/>
            <a:r>
              <a:rPr lang="zh-CN" altLang="en-US"/>
              <a:t>比如</a:t>
            </a:r>
            <a:r>
              <a:rPr lang="en-US" altLang="zh-CN"/>
              <a:t>6379</a:t>
            </a:r>
            <a:r>
              <a:rPr lang="zh-CN" altLang="en-US"/>
              <a:t>离线后，主服务器定为</a:t>
            </a:r>
            <a:r>
              <a:rPr lang="en-US" altLang="zh-CN"/>
              <a:t>6380</a:t>
            </a:r>
            <a:r>
              <a:rPr lang="zh-CN" altLang="en-US"/>
              <a:t>，方便脚本等保持一致</a:t>
            </a:r>
            <a:endParaRPr lang="en-US" altLang="zh-CN"/>
          </a:p>
          <a:p>
            <a:pPr lvl="1"/>
            <a:r>
              <a:rPr lang="zh-CN" altLang="en-US"/>
              <a:t>                                        答：修改服务器</a:t>
            </a:r>
            <a:r>
              <a:rPr lang="en-US" altLang="zh-CN"/>
              <a:t>redis.conf</a:t>
            </a:r>
            <a:r>
              <a:rPr lang="zh-CN" altLang="en-US"/>
              <a:t>里的</a:t>
            </a:r>
            <a:r>
              <a:rPr lang="en-US" altLang="zh-CN"/>
              <a:t>slave-priority</a:t>
            </a:r>
            <a:r>
              <a:rPr lang="zh-CN" altLang="en-US"/>
              <a:t>优先级</a:t>
            </a:r>
          </a:p>
        </p:txBody>
      </p:sp>
      <p:sp>
        <p:nvSpPr>
          <p:cNvPr id="3" name="标题 2"/>
          <p:cNvSpPr>
            <a:spLocks noGrp="1"/>
          </p:cNvSpPr>
          <p:nvPr>
            <p:ph type="title"/>
          </p:nvPr>
        </p:nvSpPr>
        <p:spPr>
          <a:xfrm>
            <a:off x="457200" y="274638"/>
            <a:ext cx="6419056" cy="1143000"/>
          </a:xfrm>
        </p:spPr>
        <p:txBody>
          <a:bodyPr/>
          <a:lstStyle/>
          <a:p>
            <a:r>
              <a:rPr lang="en-US" altLang="zh-CN"/>
              <a:t>3.7.2 Redis</a:t>
            </a:r>
            <a:r>
              <a:rPr lang="zh-CN" altLang="en-US"/>
              <a:t>哨兵模式的配置及使用</a:t>
            </a:r>
          </a:p>
        </p:txBody>
      </p:sp>
      <p:pic>
        <p:nvPicPr>
          <p:cNvPr id="24578" name="Picture 2"/>
          <p:cNvPicPr>
            <a:picLocks noChangeAspect="1" noChangeArrowheads="1"/>
          </p:cNvPicPr>
          <p:nvPr/>
        </p:nvPicPr>
        <p:blipFill>
          <a:blip r:embed="rId2" cstate="print">
            <a:lum contrast="70000"/>
          </a:blip>
          <a:srcRect t="8000"/>
          <a:stretch>
            <a:fillRect/>
          </a:stretch>
        </p:blipFill>
        <p:spPr bwMode="auto">
          <a:xfrm>
            <a:off x="1331640" y="1916832"/>
            <a:ext cx="5010046" cy="1872208"/>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lum contrast="70000"/>
          </a:blip>
          <a:srcRect t="19881"/>
          <a:stretch>
            <a:fillRect/>
          </a:stretch>
        </p:blipFill>
        <p:spPr bwMode="auto">
          <a:xfrm>
            <a:off x="1331640" y="3861048"/>
            <a:ext cx="5063630" cy="87054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blinds(horizontal)">
                                      <p:cBhvr>
                                        <p:cTn id="12" dur="500"/>
                                        <p:tgtEl>
                                          <p:spTgt spid="245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gtEl>
                                        <p:attrNameLst>
                                          <p:attrName>style.visibility</p:attrName>
                                        </p:attrNameLst>
                                      </p:cBhvr>
                                      <p:to>
                                        <p:strVal val="visible"/>
                                      </p:to>
                                    </p:set>
                                    <p:animEffect transition="in" filter="blinds(horizontal)">
                                      <p:cBhvr>
                                        <p:cTn id="17" dur="500"/>
                                        <p:tgtEl>
                                          <p:spTgt spid="245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blinds(horizontal)">
                                      <p:cBhvr>
                                        <p:cTn id="22" dur="500"/>
                                        <p:tgtEl>
                                          <p:spTgt spid="2">
                                            <p:txEl>
                                              <p:pRg st="8" end="8"/>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animEffect transition="in" filter="blinds(horizontal)">
                                      <p:cBhvr>
                                        <p:cTn id="25" dur="500"/>
                                        <p:tgtEl>
                                          <p:spTgt spid="2">
                                            <p:txEl>
                                              <p:pRg st="9" end="9"/>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blinds(horizontal)">
                                      <p:cBhvr>
                                        <p:cTn id="28" dur="500"/>
                                        <p:tgtEl>
                                          <p:spTgt spid="2">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animEffect transition="in" filter="blinds(horizontal)">
                                      <p:cBhvr>
                                        <p:cTn id="33"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slave-priority   </a:t>
            </a:r>
            <a:r>
              <a:rPr lang="zh-CN" altLang="en-US"/>
              <a:t>（ 低版本）</a:t>
            </a:r>
            <a:endParaRPr lang="en-US" altLang="zh-CN"/>
          </a:p>
          <a:p>
            <a:r>
              <a:rPr lang="en-US" altLang="zh-CN"/>
              <a:t>replica-priority </a:t>
            </a:r>
            <a:r>
              <a:rPr lang="zh-CN" altLang="en-US"/>
              <a:t>（高版本）</a:t>
            </a:r>
            <a:endParaRPr lang="en-US" altLang="zh-CN"/>
          </a:p>
          <a:p>
            <a:pPr lvl="1" indent="0"/>
            <a:r>
              <a:rPr lang="zh-CN" altLang="en-US"/>
              <a:t>设置</a:t>
            </a:r>
            <a:r>
              <a:rPr lang="en-US" altLang="zh-CN"/>
              <a:t>slave</a:t>
            </a:r>
            <a:r>
              <a:rPr lang="zh-CN" altLang="en-US"/>
              <a:t>的优先级，默认为</a:t>
            </a:r>
            <a:r>
              <a:rPr lang="en-US" altLang="zh-CN"/>
              <a:t>100</a:t>
            </a:r>
          </a:p>
          <a:p>
            <a:pPr lvl="1" indent="0"/>
            <a:endParaRPr lang="en-US" altLang="zh-CN"/>
          </a:p>
          <a:p>
            <a:pPr lvl="1" indent="0"/>
            <a:endParaRPr lang="en-US" altLang="zh-CN"/>
          </a:p>
          <a:p>
            <a:pPr lvl="1" indent="0"/>
            <a:r>
              <a:rPr lang="zh-CN" altLang="en-US"/>
              <a:t>当</a:t>
            </a:r>
            <a:r>
              <a:rPr lang="en-US" altLang="zh-CN"/>
              <a:t>master</a:t>
            </a:r>
            <a:r>
              <a:rPr lang="zh-CN" altLang="en-US"/>
              <a:t>出现故障（宕机）不能使用时，</a:t>
            </a:r>
            <a:r>
              <a:rPr lang="en-US" altLang="zh-CN"/>
              <a:t>Sentinel</a:t>
            </a:r>
            <a:r>
              <a:rPr lang="zh-CN" altLang="en-US"/>
              <a:t>会根据</a:t>
            </a:r>
            <a:r>
              <a:rPr lang="en-US" altLang="zh-CN"/>
              <a:t>slave</a:t>
            </a:r>
            <a:r>
              <a:rPr lang="zh-CN" altLang="en-US"/>
              <a:t>的优先级选举一个新的</a:t>
            </a:r>
            <a:r>
              <a:rPr lang="en-US" altLang="zh-CN"/>
              <a:t>master</a:t>
            </a:r>
            <a:r>
              <a:rPr lang="zh-CN" altLang="en-US"/>
              <a:t>。</a:t>
            </a:r>
            <a:r>
              <a:rPr lang="en-US" altLang="zh-CN"/>
              <a:t> replica-priority</a:t>
            </a:r>
            <a:r>
              <a:rPr lang="zh-CN" altLang="en-US"/>
              <a:t>的值设置得越小，就越有可能被选中成为</a:t>
            </a:r>
            <a:r>
              <a:rPr lang="en-US" altLang="zh-CN"/>
              <a:t>master</a:t>
            </a:r>
            <a:r>
              <a:rPr lang="zh-CN" altLang="en-US"/>
              <a:t>。</a:t>
            </a:r>
            <a:endParaRPr lang="en-US" altLang="zh-CN"/>
          </a:p>
          <a:p>
            <a:pPr lvl="1" indent="0"/>
            <a:r>
              <a:rPr lang="zh-CN" altLang="en-US">
                <a:solidFill>
                  <a:srgbClr val="FF0000"/>
                </a:solidFill>
              </a:rPr>
              <a:t>注：当</a:t>
            </a:r>
            <a:r>
              <a:rPr lang="en-US" altLang="zh-CN"/>
              <a:t>replica-priority</a:t>
            </a:r>
            <a:r>
              <a:rPr lang="zh-CN" altLang="en-US">
                <a:solidFill>
                  <a:srgbClr val="FF0000"/>
                </a:solidFill>
              </a:rPr>
              <a:t>的值为</a:t>
            </a:r>
            <a:r>
              <a:rPr lang="en-US" altLang="zh-CN">
                <a:solidFill>
                  <a:srgbClr val="FF0000"/>
                </a:solidFill>
              </a:rPr>
              <a:t>0</a:t>
            </a:r>
            <a:r>
              <a:rPr lang="zh-CN" altLang="en-US">
                <a:solidFill>
                  <a:srgbClr val="FF0000"/>
                </a:solidFill>
              </a:rPr>
              <a:t>时，表示这个</a:t>
            </a:r>
            <a:r>
              <a:rPr lang="en-US" altLang="zh-CN">
                <a:solidFill>
                  <a:srgbClr val="FF0000"/>
                </a:solidFill>
              </a:rPr>
              <a:t>slave</a:t>
            </a:r>
            <a:r>
              <a:rPr lang="zh-CN" altLang="en-US">
                <a:solidFill>
                  <a:srgbClr val="FF0000"/>
                </a:solidFill>
              </a:rPr>
              <a:t>永远不可能被选中</a:t>
            </a:r>
          </a:p>
        </p:txBody>
      </p:sp>
      <p:sp>
        <p:nvSpPr>
          <p:cNvPr id="3" name="标题 2"/>
          <p:cNvSpPr>
            <a:spLocks noGrp="1"/>
          </p:cNvSpPr>
          <p:nvPr>
            <p:ph type="title"/>
          </p:nvPr>
        </p:nvSpPr>
        <p:spPr>
          <a:xfrm>
            <a:off x="457200" y="274638"/>
            <a:ext cx="7139136" cy="1143000"/>
          </a:xfrm>
        </p:spPr>
        <p:txBody>
          <a:bodyPr/>
          <a:lstStyle/>
          <a:p>
            <a:r>
              <a:rPr lang="en-US" altLang="zh-CN"/>
              <a:t>3.7.2 Redis</a:t>
            </a:r>
            <a:r>
              <a:rPr lang="zh-CN" altLang="en-US"/>
              <a:t>哨兵模式的配置及使用</a:t>
            </a:r>
          </a:p>
        </p:txBody>
      </p:sp>
      <p:pic>
        <p:nvPicPr>
          <p:cNvPr id="6146" name="Picture 2"/>
          <p:cNvPicPr>
            <a:picLocks noChangeAspect="1" noChangeArrowheads="1"/>
          </p:cNvPicPr>
          <p:nvPr/>
        </p:nvPicPr>
        <p:blipFill>
          <a:blip r:embed="rId2" cstate="print"/>
          <a:srcRect/>
          <a:stretch>
            <a:fillRect/>
          </a:stretch>
        </p:blipFill>
        <p:spPr bwMode="auto">
          <a:xfrm>
            <a:off x="1115616" y="3284984"/>
            <a:ext cx="4095750" cy="714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anim calcmode="lin" valueType="num">
                                      <p:cBhvr additive="base">
                                        <p:cTn id="23" dur="500" fill="hold"/>
                                        <p:tgtEl>
                                          <p:spTgt spid="6146"/>
                                        </p:tgtEl>
                                        <p:attrNameLst>
                                          <p:attrName>ppt_x</p:attrName>
                                        </p:attrNameLst>
                                      </p:cBhvr>
                                      <p:tavLst>
                                        <p:tav tm="0">
                                          <p:val>
                                            <p:strVal val="#ppt_x"/>
                                          </p:val>
                                        </p:tav>
                                        <p:tav tm="100000">
                                          <p:val>
                                            <p:strVal val="#ppt_x"/>
                                          </p:val>
                                        </p:tav>
                                      </p:tavLst>
                                    </p:anim>
                                    <p:anim calcmode="lin" valueType="num">
                                      <p:cBhvr additive="base">
                                        <p:cTn id="2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08720"/>
            <a:ext cx="8229600" cy="5332048"/>
          </a:xfrm>
        </p:spPr>
        <p:txBody>
          <a:bodyPr>
            <a:normAutofit fontScale="92500" lnSpcReduction="10000"/>
          </a:bodyPr>
          <a:lstStyle/>
          <a:p>
            <a:pPr lvl="2"/>
            <a:r>
              <a:rPr lang="en-US" altLang="zh-CN"/>
              <a:t>1</a:t>
            </a:r>
            <a:r>
              <a:rPr lang="zh-CN" altLang="en-US"/>
              <a:t>、将</a:t>
            </a:r>
            <a:r>
              <a:rPr lang="en-US" altLang="zh-CN"/>
              <a:t>redis6380.conf</a:t>
            </a:r>
            <a:r>
              <a:rPr lang="zh-CN" altLang="en-US"/>
              <a:t>中优先级设置为</a:t>
            </a:r>
            <a:r>
              <a:rPr lang="en-US" altLang="zh-CN"/>
              <a:t>10</a:t>
            </a:r>
          </a:p>
          <a:p>
            <a:pPr lvl="2"/>
            <a:endParaRPr lang="en-US" altLang="zh-CN"/>
          </a:p>
          <a:p>
            <a:pPr lvl="2"/>
            <a:r>
              <a:rPr lang="en-US" altLang="zh-CN"/>
              <a:t>2</a:t>
            </a:r>
            <a:r>
              <a:rPr lang="zh-CN" altLang="en-US"/>
              <a:t>、开启</a:t>
            </a:r>
            <a:r>
              <a:rPr lang="en-US" altLang="zh-CN"/>
              <a:t>6379</a:t>
            </a:r>
            <a:r>
              <a:rPr lang="zh-CN" altLang="en-US"/>
              <a:t>、</a:t>
            </a:r>
            <a:r>
              <a:rPr lang="en-US" altLang="zh-CN"/>
              <a:t>6380</a:t>
            </a:r>
            <a:r>
              <a:rPr lang="zh-CN" altLang="en-US"/>
              <a:t>、</a:t>
            </a:r>
            <a:r>
              <a:rPr lang="en-US" altLang="zh-CN"/>
              <a:t>6381</a:t>
            </a:r>
            <a:r>
              <a:rPr lang="zh-CN" altLang="en-US"/>
              <a:t>和</a:t>
            </a:r>
            <a:r>
              <a:rPr lang="en-US" altLang="zh-CN"/>
              <a:t>sentinel</a:t>
            </a:r>
          </a:p>
          <a:p>
            <a:pPr lvl="2"/>
            <a:r>
              <a:rPr lang="en-US" altLang="zh-CN"/>
              <a:t>./src/redis-server ./sentinel.conf --sentinel</a:t>
            </a:r>
          </a:p>
          <a:p>
            <a:pPr lvl="2"/>
            <a:endParaRPr lang="en-US" altLang="zh-CN"/>
          </a:p>
          <a:p>
            <a:pPr lvl="2"/>
            <a:endParaRPr lang="en-US" altLang="zh-CN"/>
          </a:p>
          <a:p>
            <a:pPr lvl="2"/>
            <a:endParaRPr lang="en-US" altLang="zh-CN"/>
          </a:p>
          <a:p>
            <a:pPr lvl="2"/>
            <a:r>
              <a:rPr lang="en-US" altLang="zh-CN"/>
              <a:t>3</a:t>
            </a:r>
            <a:r>
              <a:rPr lang="zh-CN" altLang="en-US"/>
              <a:t>、再关闭</a:t>
            </a:r>
            <a:r>
              <a:rPr lang="en-US" altLang="zh-CN"/>
              <a:t>6379</a:t>
            </a:r>
            <a:r>
              <a:rPr lang="zh-CN" altLang="en-US"/>
              <a:t>服务器</a:t>
            </a:r>
            <a:endParaRPr lang="en-US" altLang="zh-CN"/>
          </a:p>
          <a:p>
            <a:pPr lvl="2"/>
            <a:endParaRPr lang="en-US" altLang="zh-CN"/>
          </a:p>
          <a:p>
            <a:pPr lvl="2"/>
            <a:endParaRPr lang="en-US" altLang="zh-CN"/>
          </a:p>
          <a:p>
            <a:pPr lvl="2"/>
            <a:endParaRPr lang="en-US" altLang="zh-CN"/>
          </a:p>
          <a:p>
            <a:pPr lvl="2"/>
            <a:endParaRPr lang="en-US" altLang="zh-CN"/>
          </a:p>
          <a:p>
            <a:pPr lvl="2"/>
            <a:endParaRPr lang="en-US" altLang="zh-CN"/>
          </a:p>
          <a:p>
            <a:pPr lvl="2"/>
            <a:r>
              <a:rPr lang="zh-CN" altLang="en-US"/>
              <a:t>成功将</a:t>
            </a:r>
            <a:r>
              <a:rPr lang="en-US" altLang="zh-CN"/>
              <a:t>6380</a:t>
            </a:r>
            <a:r>
              <a:rPr lang="zh-CN" altLang="en-US"/>
              <a:t>设置为主服务器，并将</a:t>
            </a:r>
            <a:r>
              <a:rPr lang="en-US" altLang="zh-CN"/>
              <a:t>6381</a:t>
            </a:r>
            <a:r>
              <a:rPr lang="zh-CN" altLang="en-US"/>
              <a:t>作为</a:t>
            </a:r>
            <a:r>
              <a:rPr lang="en-US" altLang="zh-CN"/>
              <a:t>6380</a:t>
            </a:r>
            <a:r>
              <a:rPr lang="zh-CN" altLang="en-US"/>
              <a:t>的从服务器</a:t>
            </a:r>
            <a:endParaRPr lang="en-US" altLang="zh-CN"/>
          </a:p>
          <a:p>
            <a:pPr lvl="2">
              <a:buNone/>
            </a:pPr>
            <a:endParaRPr lang="en-US" altLang="zh-CN"/>
          </a:p>
          <a:p>
            <a:pPr lvl="1"/>
            <a:endParaRPr lang="en-US" altLang="zh-CN"/>
          </a:p>
          <a:p>
            <a:pPr lvl="1"/>
            <a:endParaRPr lang="zh-CN" altLang="en-US"/>
          </a:p>
        </p:txBody>
      </p:sp>
      <p:sp>
        <p:nvSpPr>
          <p:cNvPr id="3" name="标题 2"/>
          <p:cNvSpPr>
            <a:spLocks noGrp="1"/>
          </p:cNvSpPr>
          <p:nvPr>
            <p:ph type="title"/>
          </p:nvPr>
        </p:nvSpPr>
        <p:spPr>
          <a:xfrm>
            <a:off x="539552" y="-99392"/>
            <a:ext cx="6419056" cy="1143000"/>
          </a:xfrm>
        </p:spPr>
        <p:txBody>
          <a:bodyPr/>
          <a:lstStyle/>
          <a:p>
            <a:r>
              <a:rPr lang="en-US" altLang="zh-CN"/>
              <a:t>3.7.2 Redis</a:t>
            </a:r>
            <a:r>
              <a:rPr lang="zh-CN" altLang="en-US"/>
              <a:t>哨兵模式的配置及使用</a:t>
            </a:r>
          </a:p>
        </p:txBody>
      </p:sp>
      <p:pic>
        <p:nvPicPr>
          <p:cNvPr id="26628" name="Picture 4"/>
          <p:cNvPicPr>
            <a:picLocks noChangeAspect="1" noChangeArrowheads="1"/>
          </p:cNvPicPr>
          <p:nvPr/>
        </p:nvPicPr>
        <p:blipFill>
          <a:blip r:embed="rId2" cstate="print">
            <a:lum contrast="70000"/>
          </a:blip>
          <a:srcRect t="11801"/>
          <a:stretch>
            <a:fillRect/>
          </a:stretch>
        </p:blipFill>
        <p:spPr bwMode="auto">
          <a:xfrm>
            <a:off x="1331640" y="2348880"/>
            <a:ext cx="4974439" cy="1224136"/>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1547664" y="1268760"/>
            <a:ext cx="3960440" cy="506358"/>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lum contrast="70000"/>
          </a:blip>
          <a:srcRect/>
          <a:stretch>
            <a:fillRect/>
          </a:stretch>
        </p:blipFill>
        <p:spPr bwMode="auto">
          <a:xfrm>
            <a:off x="251520" y="3933056"/>
            <a:ext cx="8675687" cy="1857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 calcmode="lin" valueType="num">
                                      <p:cBhvr additive="base">
                                        <p:cTn id="12" dur="500" fill="hold"/>
                                        <p:tgtEl>
                                          <p:spTgt spid="7170"/>
                                        </p:tgtEl>
                                        <p:attrNameLst>
                                          <p:attrName>ppt_x</p:attrName>
                                        </p:attrNameLst>
                                      </p:cBhvr>
                                      <p:tavLst>
                                        <p:tav tm="0">
                                          <p:val>
                                            <p:strVal val="#ppt_x"/>
                                          </p:val>
                                        </p:tav>
                                        <p:tav tm="100000">
                                          <p:val>
                                            <p:strVal val="#ppt_x"/>
                                          </p:val>
                                        </p:tav>
                                      </p:tavLst>
                                    </p:anim>
                                    <p:anim calcmode="lin" valueType="num">
                                      <p:cBhvr additive="base">
                                        <p:cTn id="13"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checkerboard(across)">
                                      <p:cBhvr>
                                        <p:cTn id="18" dur="500"/>
                                        <p:tgtEl>
                                          <p:spTgt spid="2">
                                            <p:txEl>
                                              <p:pRg st="2" end="2"/>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checkerboard(across)">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26628"/>
                                        </p:tgtEl>
                                        <p:attrNameLst>
                                          <p:attrName>style.visibility</p:attrName>
                                        </p:attrNameLst>
                                      </p:cBhvr>
                                      <p:to>
                                        <p:strVal val="visible"/>
                                      </p:to>
                                    </p:set>
                                    <p:animEffect transition="in" filter="checkerboard(across)">
                                      <p:cBhvr>
                                        <p:cTn id="26" dur="500"/>
                                        <p:tgtEl>
                                          <p:spTgt spid="2662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checkerboard(across)">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171"/>
                                        </p:tgtEl>
                                        <p:attrNameLst>
                                          <p:attrName>style.visibility</p:attrName>
                                        </p:attrNameLst>
                                      </p:cBhvr>
                                      <p:to>
                                        <p:strVal val="visible"/>
                                      </p:to>
                                    </p:set>
                                    <p:anim calcmode="lin" valueType="num">
                                      <p:cBhvr additive="base">
                                        <p:cTn id="36" dur="500" fill="hold"/>
                                        <p:tgtEl>
                                          <p:spTgt spid="7171"/>
                                        </p:tgtEl>
                                        <p:attrNameLst>
                                          <p:attrName>ppt_x</p:attrName>
                                        </p:attrNameLst>
                                      </p:cBhvr>
                                      <p:tavLst>
                                        <p:tav tm="0">
                                          <p:val>
                                            <p:strVal val="#ppt_x"/>
                                          </p:val>
                                        </p:tav>
                                        <p:tav tm="100000">
                                          <p:val>
                                            <p:strVal val="#ppt_x"/>
                                          </p:val>
                                        </p:tav>
                                      </p:tavLst>
                                    </p:anim>
                                    <p:anim calcmode="lin" valueType="num">
                                      <p:cBhvr additive="base">
                                        <p:cTn id="37"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checkerboard(across)">
                                      <p:cBhvr>
                                        <p:cTn id="4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AB71C6F-0966-4C35-8AFE-FBF8EB0ADBEF}"/>
              </a:ext>
            </a:extLst>
          </p:cNvPr>
          <p:cNvSpPr>
            <a:spLocks noGrp="1"/>
          </p:cNvSpPr>
          <p:nvPr>
            <p:ph idx="1"/>
          </p:nvPr>
        </p:nvSpPr>
        <p:spPr>
          <a:xfrm>
            <a:off x="323528" y="236700"/>
            <a:ext cx="8640960" cy="5784588"/>
          </a:xfrm>
        </p:spPr>
        <p:txBody>
          <a:bodyPr>
            <a:normAutofit fontScale="92500"/>
          </a:bodyPr>
          <a:lstStyle/>
          <a:p>
            <a:r>
              <a:rPr lang="zh-CN" altLang="en-US"/>
              <a:t>注意</a:t>
            </a:r>
            <a:endParaRPr lang="en-US" altLang="zh-CN"/>
          </a:p>
          <a:p>
            <a:pPr lvl="1"/>
            <a:r>
              <a:rPr lang="zh-CN" altLang="en-US"/>
              <a:t>通常情况，</a:t>
            </a:r>
            <a:r>
              <a:rPr lang="en-US" altLang="zh-CN"/>
              <a:t>info replication</a:t>
            </a:r>
            <a:r>
              <a:rPr lang="zh-CN" altLang="en-US"/>
              <a:t>中，</a:t>
            </a:r>
            <a:r>
              <a:rPr lang="en-US" altLang="zh-CN"/>
              <a:t>role</a:t>
            </a:r>
            <a:r>
              <a:rPr lang="zh-CN" altLang="en-US"/>
              <a:t>正确，而</a:t>
            </a:r>
            <a:r>
              <a:rPr lang="en-US" altLang="zh-CN"/>
              <a:t>status</a:t>
            </a:r>
            <a:r>
              <a:rPr lang="zh-CN" altLang="en-US"/>
              <a:t>为</a:t>
            </a:r>
            <a:r>
              <a:rPr lang="en-US" altLang="zh-CN"/>
              <a:t>down</a:t>
            </a:r>
            <a:r>
              <a:rPr lang="zh-CN" altLang="en-US"/>
              <a:t>的情况，通常为密码验证未通过</a:t>
            </a:r>
            <a:endParaRPr lang="en-US" altLang="zh-CN"/>
          </a:p>
          <a:p>
            <a:pPr lvl="1"/>
            <a:endParaRPr lang="en-US" altLang="zh-CN"/>
          </a:p>
          <a:p>
            <a:pPr lvl="1"/>
            <a:endParaRPr lang="en-US" altLang="zh-CN"/>
          </a:p>
          <a:p>
            <a:pPr lvl="1"/>
            <a:endParaRPr lang="en-US" altLang="zh-CN"/>
          </a:p>
          <a:p>
            <a:pPr lvl="1"/>
            <a:r>
              <a:rPr lang="zh-CN" altLang="en-US"/>
              <a:t>作为备选主服务器的从服务器在平时也需要设置与主服务器一样的密码以防止故障转移时其他从服务器连不上（无密码情况下，有</a:t>
            </a:r>
            <a:r>
              <a:rPr lang="en-US" altLang="zh-CN"/>
              <a:t>masterauth</a:t>
            </a:r>
            <a:r>
              <a:rPr lang="zh-CN" altLang="en-US"/>
              <a:t>也会认为密码错误）。</a:t>
            </a:r>
            <a:endParaRPr lang="en-US" altLang="zh-CN"/>
          </a:p>
          <a:p>
            <a:pPr lvl="1"/>
            <a:endParaRPr lang="en-US" altLang="zh-CN"/>
          </a:p>
          <a:p>
            <a:pPr lvl="1"/>
            <a:r>
              <a:rPr lang="zh-CN" altLang="en-US"/>
              <a:t>例如：</a:t>
            </a:r>
            <a:r>
              <a:rPr lang="en-US" altLang="zh-CN"/>
              <a:t>6379</a:t>
            </a:r>
            <a:r>
              <a:rPr lang="zh-CN" altLang="en-US"/>
              <a:t>作为</a:t>
            </a:r>
            <a:r>
              <a:rPr lang="en-US" altLang="zh-CN"/>
              <a:t>6380</a:t>
            </a:r>
            <a:r>
              <a:rPr lang="zh-CN" altLang="en-US"/>
              <a:t>和</a:t>
            </a:r>
            <a:r>
              <a:rPr lang="en-US" altLang="zh-CN"/>
              <a:t>6381</a:t>
            </a:r>
            <a:r>
              <a:rPr lang="zh-CN" altLang="en-US"/>
              <a:t>的主服务器密码为</a:t>
            </a:r>
            <a:r>
              <a:rPr lang="en-US" altLang="zh-CN"/>
              <a:t>passwd</a:t>
            </a:r>
            <a:r>
              <a:rPr lang="zh-CN" altLang="en-US"/>
              <a:t>，</a:t>
            </a:r>
            <a:r>
              <a:rPr lang="en-US" altLang="zh-CN"/>
              <a:t>6380</a:t>
            </a:r>
            <a:r>
              <a:rPr lang="zh-CN" altLang="en-US"/>
              <a:t>平时为从服务器，也作为故障转移后的备选主服务器，它也需要设置密码</a:t>
            </a:r>
            <a:r>
              <a:rPr lang="en-US" altLang="zh-CN"/>
              <a:t>passwd</a:t>
            </a:r>
            <a:r>
              <a:rPr lang="zh-CN" altLang="en-US"/>
              <a:t>，同时两边都需要设置</a:t>
            </a:r>
            <a:r>
              <a:rPr lang="en-US" altLang="zh-CN"/>
              <a:t>masterauth</a:t>
            </a:r>
            <a:r>
              <a:rPr lang="zh-CN" altLang="en-US"/>
              <a:t>，这样</a:t>
            </a:r>
            <a:r>
              <a:rPr lang="en-US" altLang="zh-CN"/>
              <a:t>6379</a:t>
            </a:r>
            <a:r>
              <a:rPr lang="zh-CN" altLang="en-US"/>
              <a:t>重新连上后，会作为</a:t>
            </a:r>
            <a:r>
              <a:rPr lang="en-US" altLang="zh-CN"/>
              <a:t>6380</a:t>
            </a:r>
            <a:r>
              <a:rPr lang="zh-CN" altLang="en-US"/>
              <a:t>的从服务，从而通过密码验证</a:t>
            </a:r>
          </a:p>
        </p:txBody>
      </p:sp>
      <p:sp>
        <p:nvSpPr>
          <p:cNvPr id="3" name="标题 2">
            <a:extLst>
              <a:ext uri="{FF2B5EF4-FFF2-40B4-BE49-F238E27FC236}">
                <a16:creationId xmlns:a16="http://schemas.microsoft.com/office/drawing/2014/main" id="{0C55239E-8E67-481B-8A0E-9F5732985E6D}"/>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FBA576BD-B8E1-44F6-B4B7-25B845D5C662}"/>
              </a:ext>
            </a:extLst>
          </p:cNvPr>
          <p:cNvPicPr>
            <a:picLocks noChangeAspect="1"/>
          </p:cNvPicPr>
          <p:nvPr/>
        </p:nvPicPr>
        <p:blipFill>
          <a:blip r:embed="rId3"/>
          <a:stretch>
            <a:fillRect/>
          </a:stretch>
        </p:blipFill>
        <p:spPr>
          <a:xfrm>
            <a:off x="899592" y="1700808"/>
            <a:ext cx="2295238" cy="1057143"/>
          </a:xfrm>
          <a:prstGeom prst="rect">
            <a:avLst/>
          </a:prstGeom>
        </p:spPr>
      </p:pic>
    </p:spTree>
    <p:extLst>
      <p:ext uri="{BB962C8B-B14F-4D97-AF65-F5344CB8AC3E}">
        <p14:creationId xmlns:p14="http://schemas.microsoft.com/office/powerpoint/2010/main" val="351546534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normAutofit fontScale="92500" lnSpcReduction="10000"/>
          </a:bodyPr>
          <a:lstStyle/>
          <a:p>
            <a:r>
              <a:rPr lang="en-US" altLang="zh-CN"/>
              <a:t>Redis</a:t>
            </a:r>
            <a:r>
              <a:rPr lang="zh-CN" altLang="en-US"/>
              <a:t>运维相关</a:t>
            </a:r>
            <a:endParaRPr lang="en-US" altLang="zh-CN"/>
          </a:p>
          <a:p>
            <a:pPr lvl="1"/>
            <a:r>
              <a:rPr lang="zh-CN" altLang="en-US"/>
              <a:t>相关命令</a:t>
            </a:r>
            <a:endParaRPr lang="en-US" altLang="zh-CN"/>
          </a:p>
          <a:p>
            <a:pPr lvl="2"/>
            <a:r>
              <a:rPr lang="en-US" altLang="zh-CN"/>
              <a:t>TIME</a:t>
            </a:r>
          </a:p>
          <a:p>
            <a:pPr lvl="2"/>
            <a:r>
              <a:rPr lang="en-US" altLang="zh-CN"/>
              <a:t>DBSIZE</a:t>
            </a:r>
          </a:p>
          <a:p>
            <a:pPr lvl="2"/>
            <a:r>
              <a:rPr lang="en-US" altLang="zh-CN"/>
              <a:t>BGREWRITEAOF</a:t>
            </a:r>
          </a:p>
          <a:p>
            <a:pPr lvl="2"/>
            <a:r>
              <a:rPr lang="en-US" altLang="zh-CN"/>
              <a:t>SAVE</a:t>
            </a:r>
          </a:p>
          <a:p>
            <a:pPr lvl="2"/>
            <a:r>
              <a:rPr lang="en-US" altLang="zh-CN"/>
              <a:t>BGSAVE</a:t>
            </a:r>
          </a:p>
          <a:p>
            <a:pPr lvl="2"/>
            <a:r>
              <a:rPr lang="en-US" altLang="zh-CN"/>
              <a:t>LASTSAVE</a:t>
            </a:r>
          </a:p>
          <a:p>
            <a:pPr lvl="2"/>
            <a:r>
              <a:rPr lang="en-US" altLang="zh-CN"/>
              <a:t>Flushall </a:t>
            </a:r>
          </a:p>
          <a:p>
            <a:pPr lvl="2"/>
            <a:r>
              <a:rPr lang="en-US" altLang="zh-CN"/>
              <a:t>Flushdb  </a:t>
            </a:r>
          </a:p>
          <a:p>
            <a:pPr lvl="2"/>
            <a:r>
              <a:rPr lang="en-US" altLang="zh-CN"/>
              <a:t>INFO</a:t>
            </a:r>
          </a:p>
          <a:p>
            <a:pPr lvl="3"/>
            <a:r>
              <a:rPr lang="en-US" altLang="zh-CN"/>
              <a:t>info</a:t>
            </a:r>
            <a:r>
              <a:rPr lang="zh-CN" altLang="en-US"/>
              <a:t>中的部分项目含义</a:t>
            </a:r>
            <a:endParaRPr lang="en-US" altLang="zh-CN"/>
          </a:p>
          <a:p>
            <a:pPr lvl="2"/>
            <a:r>
              <a:rPr lang="en-US" altLang="zh-CN"/>
              <a:t>CONFIG GET/SET</a:t>
            </a:r>
          </a:p>
          <a:p>
            <a:pPr lvl="2"/>
            <a:r>
              <a:rPr lang="en-US" altLang="zh-CN"/>
              <a:t>SHUTDOWN</a:t>
            </a:r>
          </a:p>
          <a:p>
            <a:pPr lvl="1"/>
            <a:endParaRPr lang="en-US" altLang="zh-CN"/>
          </a:p>
          <a:p>
            <a:pPr lvl="1"/>
            <a:endParaRPr lang="en-US" altLang="zh-CN"/>
          </a:p>
          <a:p>
            <a:pPr lvl="1"/>
            <a:endParaRPr lang="zh-CN" altLang="en-US"/>
          </a:p>
        </p:txBody>
      </p:sp>
      <p:sp>
        <p:nvSpPr>
          <p:cNvPr id="3" name="标题 2"/>
          <p:cNvSpPr>
            <a:spLocks noGrp="1"/>
          </p:cNvSpPr>
          <p:nvPr>
            <p:ph type="title"/>
          </p:nvPr>
        </p:nvSpPr>
        <p:spPr/>
        <p:txBody>
          <a:bodyPr/>
          <a:lstStyle/>
          <a:p>
            <a:r>
              <a:rPr lang="zh-CN" altLang="en-US"/>
              <a:t>总结</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normAutofit fontScale="92500" lnSpcReduction="10000"/>
          </a:bodyPr>
          <a:lstStyle/>
          <a:p>
            <a:r>
              <a:rPr lang="en-US" altLang="zh-CN"/>
              <a:t>Redis</a:t>
            </a:r>
            <a:r>
              <a:rPr lang="zh-CN" altLang="en-US"/>
              <a:t>运维相关</a:t>
            </a:r>
            <a:endParaRPr lang="en-US" altLang="zh-CN"/>
          </a:p>
          <a:p>
            <a:pPr lvl="1"/>
            <a:r>
              <a:rPr lang="zh-CN" altLang="en-US"/>
              <a:t>慢日志</a:t>
            </a:r>
            <a:endParaRPr lang="en-US" altLang="zh-CN"/>
          </a:p>
          <a:p>
            <a:pPr lvl="2"/>
            <a:r>
              <a:rPr lang="en-US" altLang="zh-CN"/>
              <a:t>slowlog-log-slower-than</a:t>
            </a:r>
            <a:endParaRPr lang="zh-CN" altLang="zh-CN" sz="400"/>
          </a:p>
          <a:p>
            <a:pPr lvl="2"/>
            <a:r>
              <a:rPr lang="en-US" altLang="zh-CN"/>
              <a:t>slowlog-max-len</a:t>
            </a:r>
          </a:p>
          <a:p>
            <a:pPr lvl="2"/>
            <a:r>
              <a:rPr lang="en-US" altLang="zh-CN"/>
              <a:t>SLOWLOG </a:t>
            </a:r>
            <a:r>
              <a:rPr lang="zh-CN" altLang="en-US"/>
              <a:t>命令</a:t>
            </a:r>
            <a:endParaRPr lang="en-US" altLang="zh-CN"/>
          </a:p>
          <a:p>
            <a:r>
              <a:rPr lang="en-US" altLang="zh-CN"/>
              <a:t>Sentinel</a:t>
            </a:r>
            <a:r>
              <a:rPr lang="zh-CN" altLang="en-US"/>
              <a:t>模式</a:t>
            </a:r>
            <a:endParaRPr lang="en-US" altLang="zh-CN"/>
          </a:p>
          <a:p>
            <a:pPr lvl="1"/>
            <a:r>
              <a:rPr lang="en-US" altLang="zh-CN"/>
              <a:t>Sentinel</a:t>
            </a:r>
            <a:r>
              <a:rPr lang="zh-CN" altLang="en-US"/>
              <a:t>模式的具体工作</a:t>
            </a:r>
            <a:endParaRPr lang="en-US" altLang="zh-CN"/>
          </a:p>
          <a:p>
            <a:pPr lvl="1"/>
            <a:r>
              <a:rPr lang="en-US" altLang="zh-CN"/>
              <a:t>Sentinel</a:t>
            </a:r>
            <a:r>
              <a:rPr lang="zh-CN" altLang="en-US"/>
              <a:t>的配置</a:t>
            </a:r>
            <a:endParaRPr lang="en-US" altLang="zh-CN"/>
          </a:p>
          <a:p>
            <a:pPr lvl="2"/>
            <a:r>
              <a:rPr lang="en-US" altLang="zh-CN"/>
              <a:t>sentinel monitor </a:t>
            </a:r>
            <a:endParaRPr lang="zh-CN" altLang="zh-CN" sz="250"/>
          </a:p>
          <a:p>
            <a:pPr lvl="2"/>
            <a:r>
              <a:rPr lang="en-US" altLang="zh-CN"/>
              <a:t>sentinel down-after-milliseconds</a:t>
            </a:r>
            <a:endParaRPr lang="zh-CN" altLang="zh-CN" sz="250"/>
          </a:p>
          <a:p>
            <a:pPr lvl="2"/>
            <a:r>
              <a:rPr lang="en-US" altLang="zh-CN"/>
              <a:t>sentinel parallel-syncs</a:t>
            </a:r>
          </a:p>
          <a:p>
            <a:pPr lvl="2"/>
            <a:r>
              <a:rPr lang="zh-CN" altLang="en-US"/>
              <a:t>开启</a:t>
            </a:r>
            <a:r>
              <a:rPr lang="en-US" altLang="zh-CN"/>
              <a:t>Sentinel</a:t>
            </a:r>
            <a:r>
              <a:rPr lang="zh-CN" altLang="en-US"/>
              <a:t>模式</a:t>
            </a:r>
            <a:endParaRPr lang="en-US" altLang="zh-CN"/>
          </a:p>
          <a:p>
            <a:pPr lvl="3"/>
            <a:r>
              <a:rPr lang="en-US" altLang="zh-CN"/>
              <a:t>slave-priority</a:t>
            </a:r>
          </a:p>
          <a:p>
            <a:pPr lvl="1"/>
            <a:endParaRPr lang="en-US" altLang="zh-CN"/>
          </a:p>
          <a:p>
            <a:pPr lvl="1"/>
            <a:endParaRPr lang="en-US" altLang="zh-CN"/>
          </a:p>
          <a:p>
            <a:pPr lvl="1"/>
            <a:endParaRPr lang="zh-CN" altLang="zh-CN"/>
          </a:p>
          <a:p>
            <a:pPr lvl="1"/>
            <a:endParaRPr lang="en-US" altLang="zh-CN"/>
          </a:p>
          <a:p>
            <a:pPr lvl="1"/>
            <a:endParaRPr lang="en-US" altLang="zh-CN"/>
          </a:p>
          <a:p>
            <a:pPr lvl="1"/>
            <a:endParaRPr lang="zh-CN" altLang="en-US"/>
          </a:p>
        </p:txBody>
      </p:sp>
      <p:sp>
        <p:nvSpPr>
          <p:cNvPr id="3" name="标题 2"/>
          <p:cNvSpPr>
            <a:spLocks noGrp="1"/>
          </p:cNvSpPr>
          <p:nvPr>
            <p:ph type="title"/>
          </p:nvPr>
        </p:nvSpPr>
        <p:spPr/>
        <p:txBody>
          <a:bodyPr/>
          <a:lstStyle/>
          <a:p>
            <a:r>
              <a:rPr lang="zh-CN" altLang="en-US"/>
              <a:t>总结</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273630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79512" y="2852936"/>
            <a:ext cx="8748464" cy="3784287"/>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DBSIZE</a:t>
            </a:r>
            <a:r>
              <a:rPr lang="zh-CN" altLang="en-US"/>
              <a:t>命令</a:t>
            </a:r>
            <a:endParaRPr lang="en-US" altLang="zh-CN"/>
          </a:p>
          <a:p>
            <a:pPr lvl="1"/>
            <a:r>
              <a:rPr lang="zh-CN" altLang="en-US"/>
              <a:t>格式：</a:t>
            </a:r>
            <a:r>
              <a:rPr lang="en-US" altLang="zh-CN"/>
              <a:t>DBSIZE</a:t>
            </a:r>
          </a:p>
          <a:p>
            <a:pPr lvl="1"/>
            <a:r>
              <a:rPr lang="zh-CN" altLang="en-US"/>
              <a:t>统计当前数据库中键的数量</a:t>
            </a:r>
            <a:endParaRPr lang="en-US" altLang="zh-CN"/>
          </a:p>
          <a:p>
            <a:pPr lvl="1"/>
            <a:endParaRPr lang="en-US" altLang="zh-CN"/>
          </a:p>
          <a:p>
            <a:pPr lvl="1"/>
            <a:endParaRPr lang="en-US" altLang="zh-CN"/>
          </a:p>
          <a:p>
            <a:pPr lvl="1"/>
            <a:endParaRPr lang="en-US" altLang="zh-CN"/>
          </a:p>
          <a:p>
            <a:pPr lvl="1"/>
            <a:r>
              <a:rPr lang="zh-CN" altLang="en-US"/>
              <a:t>注意：不是查看服务器有多少个</a:t>
            </a:r>
            <a:r>
              <a:rPr lang="en-US" altLang="zh-CN"/>
              <a:t>key</a:t>
            </a:r>
            <a:r>
              <a:rPr lang="zh-CN" altLang="en-US"/>
              <a:t>，而是当前数据库有多少个</a:t>
            </a:r>
            <a:r>
              <a:rPr lang="en-US" altLang="zh-CN"/>
              <a:t>key</a:t>
            </a:r>
          </a:p>
          <a:p>
            <a:pPr lvl="1"/>
            <a:endParaRPr lang="zh-CN" altLang="en-US"/>
          </a:p>
        </p:txBody>
      </p:sp>
      <p:sp>
        <p:nvSpPr>
          <p:cNvPr id="3" name="标题 2"/>
          <p:cNvSpPr>
            <a:spLocks noGrp="1"/>
          </p:cNvSpPr>
          <p:nvPr>
            <p:ph type="title"/>
          </p:nvPr>
        </p:nvSpPr>
        <p:spPr>
          <a:xfrm>
            <a:off x="457200" y="274638"/>
            <a:ext cx="5842992" cy="1143000"/>
          </a:xfrm>
        </p:spPr>
        <p:txBody>
          <a:bodyPr/>
          <a:lstStyle/>
          <a:p>
            <a:r>
              <a:rPr lang="en-US" altLang="zh-CN"/>
              <a:t>3.7.1 Redis</a:t>
            </a:r>
            <a:r>
              <a:rPr lang="zh-CN" altLang="en-US"/>
              <a:t>运维相关命令简介</a:t>
            </a:r>
          </a:p>
        </p:txBody>
      </p:sp>
      <p:pic>
        <p:nvPicPr>
          <p:cNvPr id="3074" name="Picture 2"/>
          <p:cNvPicPr>
            <a:picLocks noChangeAspect="1" noChangeArrowheads="1"/>
          </p:cNvPicPr>
          <p:nvPr/>
        </p:nvPicPr>
        <p:blipFill>
          <a:blip r:embed="rId2" cstate="print">
            <a:lum contrast="70000"/>
          </a:blip>
          <a:srcRect/>
          <a:stretch>
            <a:fillRect/>
          </a:stretch>
        </p:blipFill>
        <p:spPr bwMode="auto">
          <a:xfrm>
            <a:off x="971600" y="3068960"/>
            <a:ext cx="4957751" cy="108012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lum contrast="70000"/>
          </a:blip>
          <a:srcRect/>
          <a:stretch>
            <a:fillRect/>
          </a:stretch>
        </p:blipFill>
        <p:spPr bwMode="auto">
          <a:xfrm>
            <a:off x="971600" y="4869160"/>
            <a:ext cx="3353515" cy="86409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blinds(horizontal)">
                                      <p:cBhvr>
                                        <p:cTn id="18" dur="500"/>
                                        <p:tgtEl>
                                          <p:spTgt spid="307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blinds(horizontal)">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075"/>
                                        </p:tgtEl>
                                        <p:attrNameLst>
                                          <p:attrName>style.visibility</p:attrName>
                                        </p:attrNameLst>
                                      </p:cBhvr>
                                      <p:to>
                                        <p:strVal val="visible"/>
                                      </p:to>
                                    </p:set>
                                    <p:animEffect transition="in" filter="blinds(horizontal)">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BGREWRITEAOF</a:t>
            </a:r>
            <a:r>
              <a:rPr lang="zh-CN" altLang="en-US"/>
              <a:t>命令</a:t>
            </a:r>
            <a:endParaRPr lang="en-US" altLang="zh-CN"/>
          </a:p>
          <a:p>
            <a:pPr lvl="1"/>
            <a:r>
              <a:rPr lang="zh-CN" altLang="en-US"/>
              <a:t>格式：</a:t>
            </a:r>
            <a:r>
              <a:rPr lang="en-US" altLang="zh-CN"/>
              <a:t>BGREWRITEAOF</a:t>
            </a:r>
          </a:p>
          <a:p>
            <a:pPr lvl="1"/>
            <a:r>
              <a:rPr lang="zh-CN" altLang="en-US"/>
              <a:t>执行一个</a:t>
            </a:r>
            <a:r>
              <a:rPr lang="en-US" altLang="zh-CN"/>
              <a:t>AOF</a:t>
            </a:r>
            <a:r>
              <a:rPr lang="zh-CN" altLang="en-US"/>
              <a:t>文件重写操作。该命令执行后，会创建一个当前</a:t>
            </a:r>
            <a:r>
              <a:rPr lang="en-US" altLang="zh-CN"/>
              <a:t>AOF</a:t>
            </a:r>
            <a:r>
              <a:rPr lang="zh-CN" altLang="en-US"/>
              <a:t>文件的优化版本，执行失败时，</a:t>
            </a:r>
            <a:r>
              <a:rPr lang="en-US" altLang="zh-CN"/>
              <a:t>AOF</a:t>
            </a:r>
            <a:r>
              <a:rPr lang="zh-CN" altLang="en-US"/>
              <a:t>文件数据并不会丢失</a:t>
            </a:r>
            <a:endParaRPr lang="en-US" altLang="zh-CN"/>
          </a:p>
          <a:p>
            <a:pPr lvl="2"/>
            <a:r>
              <a:rPr lang="zh-CN" altLang="en-US"/>
              <a:t>例：</a:t>
            </a:r>
            <a:r>
              <a:rPr lang="en-US" altLang="zh-CN"/>
              <a:t>1</a:t>
            </a:r>
            <a:r>
              <a:rPr lang="zh-CN" altLang="en-US"/>
              <a:t>、终端</a:t>
            </a:r>
            <a:r>
              <a:rPr lang="en-US" altLang="zh-CN"/>
              <a:t>1</a:t>
            </a:r>
            <a:r>
              <a:rPr lang="zh-CN" altLang="en-US"/>
              <a:t>开启</a:t>
            </a:r>
            <a:r>
              <a:rPr lang="en-US" altLang="zh-CN"/>
              <a:t>6379</a:t>
            </a:r>
            <a:r>
              <a:rPr lang="zh-CN" altLang="en-US"/>
              <a:t>服务器，添加键值</a:t>
            </a:r>
            <a:r>
              <a:rPr lang="en-US" altLang="zh-CN"/>
              <a:t>title</a:t>
            </a:r>
            <a:r>
              <a:rPr lang="zh-CN" altLang="en-US"/>
              <a:t>，并修改</a:t>
            </a:r>
            <a:r>
              <a:rPr lang="en-US" altLang="zh-CN"/>
              <a:t>title</a:t>
            </a:r>
          </a:p>
          <a:p>
            <a:pPr lvl="1"/>
            <a:endParaRPr lang="zh-CN" altLang="en-US"/>
          </a:p>
        </p:txBody>
      </p:sp>
      <p:sp>
        <p:nvSpPr>
          <p:cNvPr id="3" name="标题 2"/>
          <p:cNvSpPr>
            <a:spLocks noGrp="1"/>
          </p:cNvSpPr>
          <p:nvPr>
            <p:ph type="title"/>
          </p:nvPr>
        </p:nvSpPr>
        <p:spPr>
          <a:xfrm>
            <a:off x="457200" y="274638"/>
            <a:ext cx="5987008" cy="1143000"/>
          </a:xfrm>
        </p:spPr>
        <p:txBody>
          <a:bodyPr/>
          <a:lstStyle/>
          <a:p>
            <a:r>
              <a:rPr lang="en-US" altLang="zh-CN"/>
              <a:t>3.7.1 Redis</a:t>
            </a:r>
            <a:r>
              <a:rPr lang="zh-CN" altLang="en-US"/>
              <a:t>运维相关命令简介</a:t>
            </a:r>
          </a:p>
        </p:txBody>
      </p:sp>
      <p:pic>
        <p:nvPicPr>
          <p:cNvPr id="4098" name="Picture 2"/>
          <p:cNvPicPr>
            <a:picLocks noChangeAspect="1" noChangeArrowheads="1"/>
          </p:cNvPicPr>
          <p:nvPr/>
        </p:nvPicPr>
        <p:blipFill>
          <a:blip r:embed="rId2" cstate="print">
            <a:lum contrast="70000"/>
          </a:blip>
          <a:srcRect/>
          <a:stretch>
            <a:fillRect/>
          </a:stretch>
        </p:blipFill>
        <p:spPr bwMode="auto">
          <a:xfrm>
            <a:off x="1475656" y="4005064"/>
            <a:ext cx="4667250" cy="771525"/>
          </a:xfrm>
          <a:prstGeom prst="rect">
            <a:avLst/>
          </a:prstGeom>
          <a:noFill/>
          <a:ln w="9525">
            <a:noFill/>
            <a:miter lim="800000"/>
            <a:headEnd/>
            <a:tailEnd/>
          </a:ln>
        </p:spPr>
      </p:pic>
      <p:sp>
        <p:nvSpPr>
          <p:cNvPr id="5" name="矩形 4"/>
          <p:cNvSpPr/>
          <p:nvPr/>
        </p:nvSpPr>
        <p:spPr>
          <a:xfrm>
            <a:off x="6228184" y="4221088"/>
            <a:ext cx="792205" cy="369332"/>
          </a:xfrm>
          <a:prstGeom prst="rect">
            <a:avLst/>
          </a:prstGeom>
        </p:spPr>
        <p:txBody>
          <a:bodyPr wrap="none">
            <a:spAutoFit/>
          </a:bodyPr>
          <a:lstStyle/>
          <a:p>
            <a:r>
              <a:rPr lang="zh-CN" altLang="en-US"/>
              <a:t>终端</a:t>
            </a:r>
            <a:r>
              <a:rPr lang="en-US" altLang="zh-CN"/>
              <a:t>1</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heckerboard(across)">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checkerboard(across)">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checkerboard(across)">
                                      <p:cBhvr>
                                        <p:cTn id="23" dur="500"/>
                                        <p:tgtEl>
                                          <p:spTgt spid="409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8640"/>
            <a:ext cx="8229600" cy="6669360"/>
          </a:xfrm>
        </p:spPr>
        <p:txBody>
          <a:bodyPr>
            <a:normAutofit/>
          </a:bodyPr>
          <a:lstStyle/>
          <a:p>
            <a:pPr lvl="2"/>
            <a:r>
              <a:rPr lang="en-US" altLang="zh-CN"/>
              <a:t>2</a:t>
            </a:r>
            <a:r>
              <a:rPr lang="zh-CN" altLang="en-US"/>
              <a:t>、在终端</a:t>
            </a:r>
            <a:r>
              <a:rPr lang="en-US" altLang="zh-CN"/>
              <a:t>2</a:t>
            </a:r>
            <a:r>
              <a:rPr lang="zh-CN" altLang="en-US"/>
              <a:t>查看</a:t>
            </a:r>
            <a:r>
              <a:rPr lang="en-US" altLang="zh-CN"/>
              <a:t>aof</a:t>
            </a:r>
            <a:r>
              <a:rPr lang="zh-CN" altLang="en-US"/>
              <a:t>文件内容和大小</a:t>
            </a:r>
            <a:endParaRPr lang="en-US" altLang="zh-CN"/>
          </a:p>
          <a:p>
            <a:pPr lvl="2"/>
            <a:endParaRPr lang="en-US" altLang="zh-CN"/>
          </a:p>
          <a:p>
            <a:pPr lvl="2"/>
            <a:r>
              <a:rPr lang="en-US" altLang="zh-CN"/>
              <a:t>3</a:t>
            </a:r>
            <a:r>
              <a:rPr lang="zh-CN" altLang="en-US"/>
              <a:t>、回到</a:t>
            </a:r>
            <a:r>
              <a:rPr lang="en-US" altLang="zh-CN"/>
              <a:t>6379</a:t>
            </a:r>
            <a:r>
              <a:rPr lang="zh-CN" altLang="en-US"/>
              <a:t>服务器输入命令重写</a:t>
            </a:r>
            <a:r>
              <a:rPr lang="en-US" altLang="zh-CN"/>
              <a:t>AOF</a:t>
            </a:r>
            <a:r>
              <a:rPr lang="zh-CN" altLang="en-US"/>
              <a:t>文件</a:t>
            </a:r>
            <a:endParaRPr lang="en-US" altLang="zh-CN"/>
          </a:p>
          <a:p>
            <a:pPr lvl="2"/>
            <a:endParaRPr lang="en-US" altLang="zh-CN"/>
          </a:p>
          <a:p>
            <a:pPr lvl="2"/>
            <a:r>
              <a:rPr lang="en-US" altLang="zh-CN"/>
              <a:t>4</a:t>
            </a:r>
            <a:r>
              <a:rPr lang="zh-CN" altLang="en-US"/>
              <a:t>、重新回到终端</a:t>
            </a:r>
            <a:r>
              <a:rPr lang="en-US" altLang="zh-CN"/>
              <a:t>2</a:t>
            </a:r>
            <a:r>
              <a:rPr lang="zh-CN" altLang="en-US"/>
              <a:t>查看</a:t>
            </a:r>
            <a:r>
              <a:rPr lang="en-US" altLang="zh-CN"/>
              <a:t>aof</a:t>
            </a:r>
            <a:r>
              <a:rPr lang="zh-CN" altLang="en-US"/>
              <a:t>文件内容和大小</a:t>
            </a:r>
            <a:endParaRPr lang="en-US" altLang="zh-CN"/>
          </a:p>
          <a:p>
            <a:pPr lvl="2"/>
            <a:endParaRPr lang="en-US" altLang="zh-CN"/>
          </a:p>
          <a:p>
            <a:pPr lvl="2"/>
            <a:r>
              <a:rPr lang="zh-CN" altLang="en-US"/>
              <a:t>发现文件的大小变小了</a:t>
            </a:r>
            <a:endParaRPr lang="en-US" altLang="zh-CN"/>
          </a:p>
          <a:p>
            <a:pPr lvl="2"/>
            <a:endParaRPr lang="en-US" altLang="zh-CN"/>
          </a:p>
          <a:p>
            <a:pPr lvl="2"/>
            <a:endParaRPr lang="en-US" altLang="zh-CN"/>
          </a:p>
          <a:p>
            <a:pPr lvl="2"/>
            <a:endParaRPr lang="en-US" altLang="zh-CN"/>
          </a:p>
          <a:p>
            <a:pPr lvl="2"/>
            <a:endParaRPr lang="en-US" altLang="zh-CN"/>
          </a:p>
          <a:p>
            <a:pPr lvl="2"/>
            <a:endParaRPr lang="en-US" altLang="zh-CN"/>
          </a:p>
          <a:p>
            <a:pPr lvl="2"/>
            <a:endParaRPr lang="en-US" altLang="zh-CN"/>
          </a:p>
          <a:p>
            <a:pPr lvl="2"/>
            <a:endParaRPr lang="en-US" altLang="zh-CN"/>
          </a:p>
          <a:p>
            <a:pPr lvl="2"/>
            <a:r>
              <a:rPr lang="zh-CN" altLang="en-US"/>
              <a:t>相比于之前的</a:t>
            </a:r>
            <a:r>
              <a:rPr lang="en-US" altLang="zh-CN"/>
              <a:t>AOF</a:t>
            </a:r>
            <a:r>
              <a:rPr lang="zh-CN" altLang="en-US"/>
              <a:t>文件，发现后面</a:t>
            </a:r>
            <a:r>
              <a:rPr lang="en-US" altLang="zh-CN">
                <a:hlinkClick r:id="rId2"/>
              </a:rPr>
              <a:t>www.baidu.com</a:t>
            </a:r>
            <a:r>
              <a:rPr lang="zh-CN" altLang="en-US"/>
              <a:t>那部分没有了，重写成功</a:t>
            </a:r>
            <a:endParaRPr lang="en-US" altLang="zh-CN"/>
          </a:p>
          <a:p>
            <a:pPr lvl="2"/>
            <a:endParaRPr lang="en-US" altLang="zh-CN"/>
          </a:p>
          <a:p>
            <a:pPr lvl="2"/>
            <a:endParaRPr lang="en-US" altLang="zh-CN"/>
          </a:p>
          <a:p>
            <a:pPr lvl="2"/>
            <a:endParaRPr lang="en-US" altLang="zh-CN"/>
          </a:p>
          <a:p>
            <a:pPr lvl="2"/>
            <a:endParaRPr lang="en-US" altLang="zh-CN"/>
          </a:p>
          <a:p>
            <a:pPr lvl="2"/>
            <a:endParaRPr lang="en-US" altLang="zh-CN"/>
          </a:p>
          <a:p>
            <a:pPr lvl="2"/>
            <a:endParaRPr lang="en-US" altLang="zh-CN"/>
          </a:p>
          <a:p>
            <a:pPr lvl="2"/>
            <a:endParaRPr lang="zh-CN" altLang="en-US"/>
          </a:p>
        </p:txBody>
      </p:sp>
      <p:pic>
        <p:nvPicPr>
          <p:cNvPr id="5122" name="Picture 2"/>
          <p:cNvPicPr>
            <a:picLocks noChangeAspect="1" noChangeArrowheads="1"/>
          </p:cNvPicPr>
          <p:nvPr/>
        </p:nvPicPr>
        <p:blipFill>
          <a:blip r:embed="rId3" cstate="print">
            <a:lum contrast="70000"/>
          </a:blip>
          <a:srcRect/>
          <a:stretch>
            <a:fillRect/>
          </a:stretch>
        </p:blipFill>
        <p:spPr bwMode="auto">
          <a:xfrm>
            <a:off x="5508104" y="2780928"/>
            <a:ext cx="3024336" cy="3320296"/>
          </a:xfrm>
          <a:prstGeom prst="rect">
            <a:avLst/>
          </a:prstGeom>
          <a:noFill/>
          <a:ln w="9525">
            <a:noFill/>
            <a:miter lim="800000"/>
            <a:headEnd/>
            <a:tailEnd/>
          </a:ln>
        </p:spPr>
      </p:pic>
      <p:grpSp>
        <p:nvGrpSpPr>
          <p:cNvPr id="12" name="组合 11"/>
          <p:cNvGrpSpPr/>
          <p:nvPr/>
        </p:nvGrpSpPr>
        <p:grpSpPr>
          <a:xfrm>
            <a:off x="179512" y="620688"/>
            <a:ext cx="5976664" cy="462399"/>
            <a:chOff x="179512" y="620688"/>
            <a:chExt cx="5976664" cy="462399"/>
          </a:xfrm>
        </p:grpSpPr>
        <p:pic>
          <p:nvPicPr>
            <p:cNvPr id="5124" name="Picture 4"/>
            <p:cNvPicPr>
              <a:picLocks noChangeAspect="1" noChangeArrowheads="1"/>
            </p:cNvPicPr>
            <p:nvPr/>
          </p:nvPicPr>
          <p:blipFill>
            <a:blip r:embed="rId4" cstate="print">
              <a:lum contrast="70000"/>
            </a:blip>
            <a:srcRect/>
            <a:stretch>
              <a:fillRect/>
            </a:stretch>
          </p:blipFill>
          <p:spPr bwMode="auto">
            <a:xfrm>
              <a:off x="1043608" y="620688"/>
              <a:ext cx="5112568" cy="462399"/>
            </a:xfrm>
            <a:prstGeom prst="rect">
              <a:avLst/>
            </a:prstGeom>
            <a:noFill/>
            <a:ln w="9525">
              <a:noFill/>
              <a:miter lim="800000"/>
              <a:headEnd/>
              <a:tailEnd/>
            </a:ln>
          </p:spPr>
        </p:pic>
        <p:sp>
          <p:nvSpPr>
            <p:cNvPr id="8" name="矩形 7"/>
            <p:cNvSpPr/>
            <p:nvPr/>
          </p:nvSpPr>
          <p:spPr>
            <a:xfrm>
              <a:off x="179512" y="620688"/>
              <a:ext cx="792205" cy="369332"/>
            </a:xfrm>
            <a:prstGeom prst="rect">
              <a:avLst/>
            </a:prstGeom>
          </p:spPr>
          <p:txBody>
            <a:bodyPr wrap="none">
              <a:spAutoFit/>
            </a:bodyPr>
            <a:lstStyle/>
            <a:p>
              <a:r>
                <a:rPr lang="zh-CN" altLang="en-US"/>
                <a:t>终端</a:t>
              </a:r>
              <a:r>
                <a:rPr lang="en-US" altLang="zh-CN"/>
                <a:t>2</a:t>
              </a:r>
              <a:endParaRPr lang="zh-CN" altLang="en-US"/>
            </a:p>
          </p:txBody>
        </p:sp>
      </p:grpSp>
      <p:pic>
        <p:nvPicPr>
          <p:cNvPr id="5127" name="Picture 7"/>
          <p:cNvPicPr>
            <a:picLocks noChangeAspect="1" noChangeArrowheads="1"/>
          </p:cNvPicPr>
          <p:nvPr/>
        </p:nvPicPr>
        <p:blipFill>
          <a:blip r:embed="rId5" cstate="print">
            <a:lum contrast="70000"/>
          </a:blip>
          <a:srcRect/>
          <a:stretch>
            <a:fillRect/>
          </a:stretch>
        </p:blipFill>
        <p:spPr bwMode="auto">
          <a:xfrm>
            <a:off x="1259632" y="3068960"/>
            <a:ext cx="3456384" cy="3061368"/>
          </a:xfrm>
          <a:prstGeom prst="rect">
            <a:avLst/>
          </a:prstGeom>
          <a:noFill/>
          <a:ln w="9525">
            <a:noFill/>
            <a:miter lim="800000"/>
            <a:headEnd/>
            <a:tailEnd/>
          </a:ln>
        </p:spPr>
      </p:pic>
      <p:grpSp>
        <p:nvGrpSpPr>
          <p:cNvPr id="14" name="组合 13"/>
          <p:cNvGrpSpPr/>
          <p:nvPr/>
        </p:nvGrpSpPr>
        <p:grpSpPr>
          <a:xfrm>
            <a:off x="0" y="2276872"/>
            <a:ext cx="6300192" cy="482761"/>
            <a:chOff x="0" y="2276872"/>
            <a:chExt cx="6300192" cy="482761"/>
          </a:xfrm>
        </p:grpSpPr>
        <p:pic>
          <p:nvPicPr>
            <p:cNvPr id="5126" name="Picture 6"/>
            <p:cNvPicPr>
              <a:picLocks noChangeAspect="1" noChangeArrowheads="1"/>
            </p:cNvPicPr>
            <p:nvPr/>
          </p:nvPicPr>
          <p:blipFill>
            <a:blip r:embed="rId6" cstate="print">
              <a:lum contrast="70000"/>
            </a:blip>
            <a:srcRect/>
            <a:stretch>
              <a:fillRect/>
            </a:stretch>
          </p:blipFill>
          <p:spPr bwMode="auto">
            <a:xfrm>
              <a:off x="971600" y="2276872"/>
              <a:ext cx="5328592" cy="482761"/>
            </a:xfrm>
            <a:prstGeom prst="rect">
              <a:avLst/>
            </a:prstGeom>
            <a:noFill/>
            <a:ln w="9525">
              <a:noFill/>
              <a:miter lim="800000"/>
              <a:headEnd/>
              <a:tailEnd/>
            </a:ln>
          </p:spPr>
        </p:pic>
        <p:sp>
          <p:nvSpPr>
            <p:cNvPr id="11" name="矩形 10"/>
            <p:cNvSpPr/>
            <p:nvPr/>
          </p:nvSpPr>
          <p:spPr>
            <a:xfrm>
              <a:off x="0" y="2348880"/>
              <a:ext cx="792205" cy="369332"/>
            </a:xfrm>
            <a:prstGeom prst="rect">
              <a:avLst/>
            </a:prstGeom>
          </p:spPr>
          <p:txBody>
            <a:bodyPr wrap="none">
              <a:spAutoFit/>
            </a:bodyPr>
            <a:lstStyle/>
            <a:p>
              <a:r>
                <a:rPr lang="zh-CN" altLang="en-US"/>
                <a:t>终端</a:t>
              </a:r>
              <a:r>
                <a:rPr lang="en-US" altLang="zh-CN"/>
                <a:t>2</a:t>
              </a:r>
              <a:endParaRPr lang="zh-CN" altLang="en-US"/>
            </a:p>
          </p:txBody>
        </p:sp>
      </p:grpSp>
      <p:grpSp>
        <p:nvGrpSpPr>
          <p:cNvPr id="13" name="组合 12"/>
          <p:cNvGrpSpPr/>
          <p:nvPr/>
        </p:nvGrpSpPr>
        <p:grpSpPr>
          <a:xfrm>
            <a:off x="251520" y="1484784"/>
            <a:ext cx="5255121" cy="466725"/>
            <a:chOff x="251520" y="1484784"/>
            <a:chExt cx="5255121" cy="466725"/>
          </a:xfrm>
        </p:grpSpPr>
        <p:pic>
          <p:nvPicPr>
            <p:cNvPr id="5125" name="Picture 5"/>
            <p:cNvPicPr>
              <a:picLocks noChangeAspect="1" noChangeArrowheads="1"/>
            </p:cNvPicPr>
            <p:nvPr/>
          </p:nvPicPr>
          <p:blipFill>
            <a:blip r:embed="rId7" cstate="print">
              <a:lum contrast="70000"/>
            </a:blip>
            <a:srcRect/>
            <a:stretch>
              <a:fillRect/>
            </a:stretch>
          </p:blipFill>
          <p:spPr bwMode="auto">
            <a:xfrm>
              <a:off x="1115616" y="1484784"/>
              <a:ext cx="4391025" cy="466725"/>
            </a:xfrm>
            <a:prstGeom prst="rect">
              <a:avLst/>
            </a:prstGeom>
            <a:noFill/>
            <a:ln w="9525">
              <a:noFill/>
              <a:miter lim="800000"/>
              <a:headEnd/>
              <a:tailEnd/>
            </a:ln>
          </p:spPr>
        </p:pic>
        <p:sp>
          <p:nvSpPr>
            <p:cNvPr id="10" name="矩形 9"/>
            <p:cNvSpPr/>
            <p:nvPr/>
          </p:nvSpPr>
          <p:spPr>
            <a:xfrm>
              <a:off x="251520" y="1556792"/>
              <a:ext cx="792205" cy="369332"/>
            </a:xfrm>
            <a:prstGeom prst="rect">
              <a:avLst/>
            </a:prstGeom>
          </p:spPr>
          <p:txBody>
            <a:bodyPr wrap="none">
              <a:spAutoFit/>
            </a:bodyPr>
            <a:lstStyle/>
            <a:p>
              <a:r>
                <a:rPr lang="zh-CN" altLang="en-US"/>
                <a:t>终端</a:t>
              </a:r>
              <a:r>
                <a:rPr lang="en-US" altLang="zh-CN"/>
                <a:t>1</a:t>
              </a: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blinds(horizontal)">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127"/>
                                        </p:tgtEl>
                                        <p:attrNameLst>
                                          <p:attrName>style.visibility</p:attrName>
                                        </p:attrNameLst>
                                      </p:cBhvr>
                                      <p:to>
                                        <p:strVal val="visible"/>
                                      </p:to>
                                    </p:set>
                                    <p:animEffect transition="in" filter="blinds(horizontal)">
                                      <p:cBhvr>
                                        <p:cTn id="47" dur="500"/>
                                        <p:tgtEl>
                                          <p:spTgt spid="512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14" end="14"/>
                                            </p:txEl>
                                          </p:spTgt>
                                        </p:tgtEl>
                                        <p:attrNameLst>
                                          <p:attrName>style.visibility</p:attrName>
                                        </p:attrNameLst>
                                      </p:cBhvr>
                                      <p:to>
                                        <p:strVal val="visible"/>
                                      </p:to>
                                    </p:set>
                                    <p:animEffect transition="in" filter="blinds(horizontal)">
                                      <p:cBhvr>
                                        <p:cTn id="52"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a:t>SAVE</a:t>
            </a:r>
            <a:r>
              <a:rPr lang="zh-CN" altLang="en-US"/>
              <a:t>命令</a:t>
            </a:r>
            <a:endParaRPr lang="en-US" altLang="zh-CN"/>
          </a:p>
          <a:p>
            <a:pPr lvl="1"/>
            <a:r>
              <a:rPr lang="zh-CN" altLang="en-US"/>
              <a:t>格式：</a:t>
            </a:r>
            <a:r>
              <a:rPr lang="en-US" altLang="zh-CN"/>
              <a:t>SAVE </a:t>
            </a:r>
          </a:p>
          <a:p>
            <a:pPr lvl="1"/>
            <a:r>
              <a:rPr lang="zh-CN" altLang="en-US"/>
              <a:t>保存</a:t>
            </a:r>
            <a:r>
              <a:rPr lang="en-US" altLang="zh-CN"/>
              <a:t>RDB</a:t>
            </a:r>
            <a:r>
              <a:rPr lang="zh-CN" altLang="en-US"/>
              <a:t>数据到磁盘中</a:t>
            </a:r>
            <a:endParaRPr lang="en-US" altLang="zh-CN"/>
          </a:p>
          <a:p>
            <a:pPr lvl="1"/>
            <a:r>
              <a:rPr lang="en-US" altLang="zh-CN"/>
              <a:t>SAVE</a:t>
            </a:r>
            <a:r>
              <a:rPr lang="zh-CN" altLang="en-US"/>
              <a:t>命令具体执行的是一个同步保存操作，它以</a:t>
            </a:r>
            <a:r>
              <a:rPr lang="en-US" altLang="zh-CN"/>
              <a:t>RDB</a:t>
            </a:r>
            <a:r>
              <a:rPr lang="zh-CN" altLang="en-US"/>
              <a:t>文件的形式将当前</a:t>
            </a:r>
            <a:r>
              <a:rPr lang="en-US" altLang="zh-CN"/>
              <a:t>Redis</a:t>
            </a:r>
            <a:r>
              <a:rPr lang="zh-CN" altLang="en-US"/>
              <a:t>的所有内存数据快照保存到磁盘中</a:t>
            </a:r>
            <a:endParaRPr lang="en-US" altLang="zh-CN"/>
          </a:p>
          <a:p>
            <a:pPr lvl="1"/>
            <a:r>
              <a:rPr lang="zh-CN" altLang="en-US"/>
              <a:t>不建议使用</a:t>
            </a:r>
            <a:r>
              <a:rPr lang="en-US" altLang="zh-CN"/>
              <a:t>SAVE</a:t>
            </a:r>
            <a:r>
              <a:rPr lang="zh-CN" altLang="en-US"/>
              <a:t>命令来保存数据，因为它在执行后会阻塞所有客户端</a:t>
            </a:r>
          </a:p>
        </p:txBody>
      </p:sp>
      <p:sp>
        <p:nvSpPr>
          <p:cNvPr id="3" name="标题 2"/>
          <p:cNvSpPr>
            <a:spLocks noGrp="1"/>
          </p:cNvSpPr>
          <p:nvPr>
            <p:ph type="title"/>
          </p:nvPr>
        </p:nvSpPr>
        <p:spPr/>
        <p:txBody>
          <a:bodyPr/>
          <a:lstStyle/>
          <a:p>
            <a:r>
              <a:rPr lang="en-US" altLang="zh-CN"/>
              <a:t>3.7.1 Redis</a:t>
            </a:r>
            <a:r>
              <a:rPr lang="zh-CN" altLang="en-US"/>
              <a:t>运维相关命令简介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linds(horizontal)">
                                      <p:cBhvr>
                                        <p:cTn id="13" dur="500"/>
                                        <p:tgtEl>
                                          <p:spTgt spid="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linds(horizont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linds(horizontal)">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3576</TotalTime>
  <Words>3100</Words>
  <Application>Microsoft Office PowerPoint</Application>
  <PresentationFormat>全屏显示(4:3)</PresentationFormat>
  <Paragraphs>405</Paragraphs>
  <Slides>46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46</vt:i4>
      </vt:variant>
    </vt:vector>
  </HeadingPairs>
  <TitlesOfParts>
    <vt:vector size="57" baseType="lpstr">
      <vt:lpstr>华文行楷</vt:lpstr>
      <vt:lpstr>华文中宋</vt:lpstr>
      <vt:lpstr>微软雅黑</vt:lpstr>
      <vt:lpstr>Calibri</vt:lpstr>
      <vt:lpstr>Lucida Sans Unicode</vt:lpstr>
      <vt:lpstr>Times New Roman</vt:lpstr>
      <vt:lpstr>Verdana</vt:lpstr>
      <vt:lpstr>Wingdings</vt:lpstr>
      <vt:lpstr>Wingdings 2</vt:lpstr>
      <vt:lpstr>Wingdings 3</vt:lpstr>
      <vt:lpstr>聚合</vt:lpstr>
      <vt:lpstr>3.8  Redis运维与哨兵模式</vt:lpstr>
      <vt:lpstr>3.7 Redis运维</vt:lpstr>
      <vt:lpstr>3.7.1 Redis运维相关命令简介 </vt:lpstr>
      <vt:lpstr>3.7.1 Redis运维相关命令简介</vt:lpstr>
      <vt:lpstr>PowerPoint 演示文稿</vt:lpstr>
      <vt:lpstr>3.7.1 Redis运维相关命令简介</vt:lpstr>
      <vt:lpstr>3.7.1 Redis运维相关命令简介</vt:lpstr>
      <vt:lpstr>PowerPoint 演示文稿</vt:lpstr>
      <vt:lpstr>3.7.1 Redis运维相关命令简介</vt:lpstr>
      <vt:lpstr>3.7.1 Redis运维相关命令简介</vt:lpstr>
      <vt:lpstr>3.7.1 Redis运维相关命令简介</vt:lpstr>
      <vt:lpstr>3.7.1 Redis运维相关命令简介</vt:lpstr>
      <vt:lpstr>3.7.1 Redis运维相关命令简介</vt:lpstr>
      <vt:lpstr>PowerPoint 演示文稿</vt:lpstr>
      <vt:lpstr>PowerPoint 演示文稿</vt:lpstr>
      <vt:lpstr>PowerPoint 演示文稿</vt:lpstr>
      <vt:lpstr> 3.7.1 Redis运维相关命令简介 </vt:lpstr>
      <vt:lpstr>3.7.1 Redis运维相关命令简介</vt:lpstr>
      <vt:lpstr>3.7.1 Redis运维相关命令简介</vt:lpstr>
      <vt:lpstr>3.7.1 Redis运维相关命令简介</vt:lpstr>
      <vt:lpstr>3.7.1 Redis运维相关命令简介</vt:lpstr>
      <vt:lpstr>3.7.1 Redis运维相关命令简介</vt:lpstr>
      <vt:lpstr>3.7.1 Redis运维相关命令简介</vt:lpstr>
      <vt:lpstr>3.7.1 Redis运维相关命令简介</vt:lpstr>
      <vt:lpstr>3.7.1 Redis运维相关命令简介</vt:lpstr>
      <vt:lpstr>PowerPoint 演示文稿</vt:lpstr>
      <vt:lpstr>3.7.1 Redis运维相关命令简介</vt:lpstr>
      <vt:lpstr>3.7.1 Redis运维相关命令简介</vt:lpstr>
      <vt:lpstr>3.7.1 Redis运维相关命令简介</vt:lpstr>
      <vt:lpstr>PowerPoint 演示文稿</vt:lpstr>
      <vt:lpstr>3.7.2 Redis哨兵模式的配置及使用</vt:lpstr>
      <vt:lpstr>3.7.2 Redis哨兵模式的配置及使用</vt:lpstr>
      <vt:lpstr>3.7.2 Redis哨兵模式的配置及使用</vt:lpstr>
      <vt:lpstr>3.7.2 Redis哨兵模式的配置及使用</vt:lpstr>
      <vt:lpstr>3.7.2 Redis哨兵模式的配置及使用</vt:lpstr>
      <vt:lpstr>3.7.2 Redis哨兵模式的配置及使用</vt:lpstr>
      <vt:lpstr>3.7.2 Redis哨兵模式的配置及使用</vt:lpstr>
      <vt:lpstr>3.7.2 Redis哨兵模式的配置及使用</vt:lpstr>
      <vt:lpstr>PowerPoint 演示文稿</vt:lpstr>
      <vt:lpstr>3.7.2 Redis哨兵模式的配置及使用</vt:lpstr>
      <vt:lpstr>3.7.2 Redis哨兵模式的配置及使用</vt:lpstr>
      <vt:lpstr>3.7.2 Redis哨兵模式的配置及使用</vt:lpstr>
      <vt:lpstr>3.7.2 Redis哨兵模式的配置及使用</vt:lpstr>
      <vt:lpstr>PowerPoint 演示文稿</vt:lpstr>
      <vt:lpstr>总结</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Lichao Su</dc:creator>
  <cp:lastModifiedBy>Lichao Su</cp:lastModifiedBy>
  <cp:revision>278</cp:revision>
  <dcterms:created xsi:type="dcterms:W3CDTF">2021-01-11T06:40:00Z</dcterms:created>
  <dcterms:modified xsi:type="dcterms:W3CDTF">2023-03-21T00:16:40Z</dcterms:modified>
</cp:coreProperties>
</file>