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88" r:id="rId2"/>
    <p:sldId id="329" r:id="rId3"/>
    <p:sldId id="289" r:id="rId4"/>
    <p:sldId id="290" r:id="rId5"/>
    <p:sldId id="291" r:id="rId6"/>
    <p:sldId id="292" r:id="rId7"/>
    <p:sldId id="299" r:id="rId8"/>
    <p:sldId id="297" r:id="rId9"/>
    <p:sldId id="258" r:id="rId10"/>
    <p:sldId id="261" r:id="rId11"/>
    <p:sldId id="262" r:id="rId12"/>
    <p:sldId id="300" r:id="rId13"/>
    <p:sldId id="322" r:id="rId14"/>
    <p:sldId id="323" r:id="rId15"/>
    <p:sldId id="324" r:id="rId16"/>
    <p:sldId id="325" r:id="rId17"/>
    <p:sldId id="330" r:id="rId18"/>
    <p:sldId id="307" r:id="rId19"/>
    <p:sldId id="308" r:id="rId20"/>
    <p:sldId id="309" r:id="rId21"/>
    <p:sldId id="310" r:id="rId22"/>
    <p:sldId id="303" r:id="rId23"/>
    <p:sldId id="331" r:id="rId24"/>
    <p:sldId id="268" r:id="rId25"/>
    <p:sldId id="293" r:id="rId26"/>
    <p:sldId id="294" r:id="rId27"/>
    <p:sldId id="295" r:id="rId28"/>
    <p:sldId id="296" r:id="rId29"/>
    <p:sldId id="301" r:id="rId30"/>
    <p:sldId id="311" r:id="rId31"/>
    <p:sldId id="312" r:id="rId32"/>
    <p:sldId id="326" r:id="rId33"/>
    <p:sldId id="313" r:id="rId34"/>
    <p:sldId id="321" r:id="rId35"/>
    <p:sldId id="328"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69" autoAdjust="0"/>
  </p:normalViewPr>
  <p:slideViewPr>
    <p:cSldViewPr>
      <p:cViewPr varScale="1">
        <p:scale>
          <a:sx n="103" d="100"/>
          <a:sy n="103" d="100"/>
        </p:scale>
        <p:origin x="185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FCC5E1-6819-46FB-821E-8DF2963299FA}" type="datetimeFigureOut">
              <a:rPr lang="zh-CN" altLang="en-US" smtClean="0"/>
              <a:pPr/>
              <a:t>2022/4/5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409819-3ADD-423B-A55B-878796B31676}" type="slidenum">
              <a:rPr lang="zh-CN" altLang="en-US" smtClean="0"/>
              <a:pPr/>
              <a:t>‹#›</a:t>
            </a:fld>
            <a:endParaRPr lang="zh-CN" altLang="en-US"/>
          </a:p>
        </p:txBody>
      </p:sp>
    </p:spTree>
    <p:extLst>
      <p:ext uri="{BB962C8B-B14F-4D97-AF65-F5344CB8AC3E}">
        <p14:creationId xmlns:p14="http://schemas.microsoft.com/office/powerpoint/2010/main" val="2990147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2022/4/5</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buClr>
                <a:srgbClr val="C00000"/>
              </a:buClr>
              <a:buFont typeface="Wingdings" pitchFamily="2" charset="2"/>
              <a:buChar char="u"/>
              <a:defRPr sz="2400">
                <a:latin typeface="Times New Roman" pitchFamily="18" charset="0"/>
                <a:cs typeface="Times New Roman" pitchFamily="18" charset="0"/>
              </a:defRPr>
            </a:lvl1pPr>
            <a:lvl2pPr>
              <a:buNone/>
              <a:defRPr sz="2000">
                <a:latin typeface="Times New Roman" pitchFamily="18" charset="0"/>
                <a:cs typeface="Times New Roman" pitchFamily="18" charset="0"/>
              </a:defRPr>
            </a:lvl2pPr>
            <a:lvl3pPr>
              <a:defRPr sz="1600">
                <a:latin typeface="Times New Roman" pitchFamily="18" charset="0"/>
                <a:cs typeface="Times New Roman" pitchFamily="18" charset="0"/>
              </a:defRPr>
            </a:lvl3pPr>
            <a:lvl4pPr>
              <a:defRPr sz="1400">
                <a:latin typeface="Times New Roman" pitchFamily="18" charset="0"/>
                <a:cs typeface="Times New Roman" pitchFamily="18" charset="0"/>
              </a:defRPr>
            </a:lvl4pPr>
            <a:lvl5pPr>
              <a:defRPr>
                <a:latin typeface="Times New Roman" pitchFamily="18" charset="0"/>
                <a:cs typeface="Times New Roman" pitchFamily="18" charset="0"/>
              </a:defRPr>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p:txBody>
      </p:sp>
      <p:sp>
        <p:nvSpPr>
          <p:cNvPr id="4" name="日期占位符 3"/>
          <p:cNvSpPr>
            <a:spLocks noGrp="1"/>
          </p:cNvSpPr>
          <p:nvPr>
            <p:ph type="dt" sz="half" idx="10"/>
          </p:nvPr>
        </p:nvSpPr>
        <p:spPr/>
        <p:txBody>
          <a:bodyPr/>
          <a:lstStyle>
            <a:lvl1pPr>
              <a:defRPr>
                <a:latin typeface="Times New Roman" pitchFamily="18" charset="0"/>
                <a:cs typeface="Times New Roman" pitchFamily="18" charset="0"/>
              </a:defRPr>
            </a:lvl1pPr>
            <a:extLst/>
          </a:lstStyle>
          <a:p>
            <a:fld id="{530820CF-B880-4189-942D-D702A7CBA730}" type="datetimeFigureOut">
              <a:rPr lang="zh-CN" altLang="en-US" smtClean="0"/>
              <a:pPr/>
              <a:t>2022/4/5</a:t>
            </a:fld>
            <a:endParaRPr lang="zh-CN" altLang="en-US"/>
          </a:p>
        </p:txBody>
      </p:sp>
      <p:sp>
        <p:nvSpPr>
          <p:cNvPr id="5" name="页脚占位符 4"/>
          <p:cNvSpPr>
            <a:spLocks noGrp="1"/>
          </p:cNvSpPr>
          <p:nvPr>
            <p:ph type="ftr" sz="quarter" idx="11"/>
          </p:nvPr>
        </p:nvSpPr>
        <p:spPr/>
        <p:txBody>
          <a:bodyPr/>
          <a:lstStyle>
            <a:lvl1pPr>
              <a:defRPr>
                <a:latin typeface="Times New Roman" pitchFamily="18" charset="0"/>
                <a:cs typeface="Times New Roman" pitchFamily="18" charset="0"/>
              </a:defRPr>
            </a:lvl1pPr>
            <a:extLst/>
          </a:lstStyle>
          <a:p>
            <a:endParaRPr lang="zh-CN" altLang="en-US"/>
          </a:p>
        </p:txBody>
      </p:sp>
      <p:sp>
        <p:nvSpPr>
          <p:cNvPr id="6" name="灯片编号占位符 5"/>
          <p:cNvSpPr>
            <a:spLocks noGrp="1"/>
          </p:cNvSpPr>
          <p:nvPr>
            <p:ph type="sldNum" sz="quarter" idx="12"/>
          </p:nvPr>
        </p:nvSpPr>
        <p:spPr/>
        <p:txBody>
          <a:bodyPr/>
          <a:lstStyle>
            <a:lvl1pPr>
              <a:defRPr>
                <a:latin typeface="Times New Roman" pitchFamily="18" charset="0"/>
                <a:cs typeface="Times New Roman" pitchFamily="18" charset="0"/>
              </a:defRPr>
            </a:lvl1pPr>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lvl1pPr>
              <a:defRPr>
                <a:solidFill>
                  <a:srgbClr val="0070C0"/>
                </a:solidFill>
                <a:latin typeface="Times New Roman" pitchFamily="18" charset="0"/>
                <a:cs typeface="Times New Roman" pitchFamily="18" charset="0"/>
              </a:defRPr>
            </a:lvl1pPr>
            <a:extLst/>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2022/4/5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2022/4/5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2022/4/5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530820CF-B880-4189-942D-D702A7CBA730}" type="datetimeFigureOut">
              <a:rPr lang="zh-CN" altLang="en-US" smtClean="0"/>
              <a:pPr/>
              <a:t>2022/4/5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2022/4/5</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5122912"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2022/4/5</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b="1" kern="1200">
          <a:solidFill>
            <a:srgbClr val="0070C0"/>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lnSpc>
          <a:spcPct val="150000"/>
        </a:lnSpc>
        <a:spcBef>
          <a:spcPts val="400"/>
        </a:spcBef>
        <a:spcAft>
          <a:spcPts val="0"/>
        </a:spcAft>
        <a:buClr>
          <a:schemeClr val="accent1"/>
        </a:buClr>
        <a:buSzPct val="68000"/>
        <a:buFont typeface="Wingdings 3"/>
        <a:buChar char=""/>
        <a:defRPr kumimoji="0" sz="2400" kern="1200">
          <a:solidFill>
            <a:srgbClr val="C00000"/>
          </a:solidFill>
          <a:latin typeface="华文中宋" pitchFamily="2" charset="-122"/>
          <a:ea typeface="华文中宋" pitchFamily="2" charset="-122"/>
          <a:cs typeface="+mn-cs"/>
        </a:defRPr>
      </a:lvl1pPr>
      <a:lvl2pPr marL="621792" indent="-228600" algn="l" rtl="0" eaLnBrk="1" latinLnBrk="0" hangingPunct="1">
        <a:lnSpc>
          <a:spcPct val="150000"/>
        </a:lnSpc>
        <a:spcBef>
          <a:spcPts val="324"/>
        </a:spcBef>
        <a:buClr>
          <a:schemeClr val="accent1"/>
        </a:buClr>
        <a:buFont typeface="Verdana"/>
        <a:buChar char="◦"/>
        <a:defRPr kumimoji="0" sz="2000" kern="1200">
          <a:solidFill>
            <a:schemeClr val="tx1"/>
          </a:solidFill>
          <a:latin typeface="华文中宋" pitchFamily="2" charset="-122"/>
          <a:ea typeface="华文中宋" pitchFamily="2" charset="-122"/>
          <a:cs typeface="+mn-cs"/>
        </a:defRPr>
      </a:lvl2pPr>
      <a:lvl3pPr marL="859536" indent="-228600" algn="l" rtl="0" eaLnBrk="1" latinLnBrk="0" hangingPunct="1">
        <a:lnSpc>
          <a:spcPct val="150000"/>
        </a:lnSpc>
        <a:spcBef>
          <a:spcPts val="350"/>
        </a:spcBef>
        <a:buClr>
          <a:schemeClr val="accent2"/>
        </a:buClr>
        <a:buSzPct val="100000"/>
        <a:buFont typeface="Wingdings 2"/>
        <a:buChar char=""/>
        <a:defRPr kumimoji="0" sz="1800" kern="1200">
          <a:solidFill>
            <a:schemeClr val="tx1"/>
          </a:solidFill>
          <a:latin typeface="华文中宋" pitchFamily="2" charset="-122"/>
          <a:ea typeface="华文中宋" pitchFamily="2" charset="-122"/>
          <a:cs typeface="+mn-cs"/>
        </a:defRPr>
      </a:lvl3pPr>
      <a:lvl4pPr marL="1143000" indent="-228600" algn="l" rtl="0" eaLnBrk="1" latinLnBrk="0" hangingPunct="1">
        <a:lnSpc>
          <a:spcPct val="150000"/>
        </a:lnSpc>
        <a:spcBef>
          <a:spcPts val="350"/>
        </a:spcBef>
        <a:buClr>
          <a:schemeClr val="accent2"/>
        </a:buClr>
        <a:buFont typeface="Wingdings 2"/>
        <a:buChar char=""/>
        <a:defRPr kumimoji="0" sz="1600" kern="1200">
          <a:solidFill>
            <a:schemeClr val="tx1"/>
          </a:solidFill>
          <a:latin typeface="华文中宋" pitchFamily="2" charset="-122"/>
          <a:ea typeface="华文中宋" pitchFamily="2" charset="-122"/>
          <a:cs typeface="+mn-cs"/>
        </a:defRPr>
      </a:lvl4pPr>
      <a:lvl5pPr marL="1371600" indent="-228600" algn="l" rtl="0" eaLnBrk="1" latinLnBrk="0" hangingPunct="1">
        <a:lnSpc>
          <a:spcPct val="150000"/>
        </a:lnSpc>
        <a:spcBef>
          <a:spcPts val="350"/>
        </a:spcBef>
        <a:buClr>
          <a:schemeClr val="accent2"/>
        </a:buClr>
        <a:buFont typeface="Wingdings 2"/>
        <a:buChar char=""/>
        <a:defRPr kumimoji="0" sz="1800" kern="1200">
          <a:solidFill>
            <a:schemeClr val="tx1"/>
          </a:solidFill>
          <a:latin typeface="微软雅黑" pitchFamily="34" charset="-122"/>
          <a:ea typeface="微软雅黑" pitchFamily="34" charset="-122"/>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zh-CN" altLang="zh-CN" sz="4000" dirty="0">
                <a:solidFill>
                  <a:srgbClr val="C00000"/>
                </a:solidFill>
              </a:rPr>
              <a:t>第</a:t>
            </a:r>
            <a:r>
              <a:rPr lang="en-US" altLang="zh-CN" sz="4000" dirty="0">
                <a:solidFill>
                  <a:srgbClr val="C00000"/>
                </a:solidFill>
              </a:rPr>
              <a:t>6</a:t>
            </a:r>
            <a:r>
              <a:rPr lang="zh-CN" altLang="zh-CN" sz="4000" dirty="0">
                <a:solidFill>
                  <a:srgbClr val="C00000"/>
                </a:solidFill>
              </a:rPr>
              <a:t>章 数据仓库</a:t>
            </a:r>
            <a:r>
              <a:rPr lang="en-US" altLang="zh-CN" sz="4000" dirty="0">
                <a:solidFill>
                  <a:srgbClr val="C00000"/>
                </a:solidFill>
              </a:rPr>
              <a:t>Hive </a:t>
            </a:r>
            <a:endParaRPr lang="zh-CN" altLang="en-US" sz="4000" dirty="0">
              <a:solidFill>
                <a:srgbClr val="C00000"/>
              </a:solidFill>
            </a:endParaRPr>
          </a:p>
        </p:txBody>
      </p:sp>
      <p:sp>
        <p:nvSpPr>
          <p:cNvPr id="3" name="副标题 2"/>
          <p:cNvSpPr>
            <a:spLocks noGrp="1"/>
          </p:cNvSpPr>
          <p:nvPr>
            <p:ph type="subTitle" idx="1"/>
          </p:nvPr>
        </p:nvSpPr>
        <p:spPr/>
        <p:txBody>
          <a:bodyPr/>
          <a:lstStyle/>
          <a:p>
            <a:endParaRPr lang="zh-CN" altLang="en-US" dirty="0"/>
          </a:p>
        </p:txBody>
      </p:sp>
      <p:sp>
        <p:nvSpPr>
          <p:cNvPr id="4" name="矩形 3"/>
          <p:cNvSpPr/>
          <p:nvPr/>
        </p:nvSpPr>
        <p:spPr>
          <a:xfrm>
            <a:off x="3131840" y="692696"/>
            <a:ext cx="2954655" cy="646331"/>
          </a:xfrm>
          <a:prstGeom prst="rect">
            <a:avLst/>
          </a:prstGeom>
        </p:spPr>
        <p:txBody>
          <a:bodyPr wrap="none">
            <a:spAutoFit/>
          </a:bodyPr>
          <a:lstStyle/>
          <a:p>
            <a:r>
              <a:rPr lang="zh-CN" altLang="zh-CN" sz="3600" dirty="0">
                <a:solidFill>
                  <a:srgbClr val="C00000"/>
                </a:solidFill>
                <a:latin typeface="华文行楷" pitchFamily="2" charset="-122"/>
                <a:ea typeface="华文行楷" pitchFamily="2" charset="-122"/>
              </a:rPr>
              <a:t>大数据库系统</a:t>
            </a:r>
            <a:endParaRPr lang="zh-CN" altLang="en-US" sz="3600" dirty="0">
              <a:solidFill>
                <a:srgbClr val="C00000"/>
              </a:solidFill>
              <a:latin typeface="华文行楷" pitchFamily="2" charset="-122"/>
              <a:ea typeface="华文行楷"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Hive</a:t>
            </a:r>
            <a:r>
              <a:rPr lang="zh-CN" altLang="en-US" dirty="0"/>
              <a:t>的特性</a:t>
            </a:r>
            <a:endParaRPr lang="en-US" altLang="zh-CN" dirty="0"/>
          </a:p>
          <a:p>
            <a:pPr lvl="1"/>
            <a:r>
              <a:rPr lang="en-US" altLang="zh-CN" dirty="0"/>
              <a:t>1</a:t>
            </a:r>
            <a:r>
              <a:rPr lang="zh-CN" altLang="en-US" dirty="0"/>
              <a:t>、采用批处理方式处理</a:t>
            </a:r>
            <a:r>
              <a:rPr lang="zh-CN" altLang="en-US"/>
              <a:t>海量数据</a:t>
            </a:r>
            <a:endParaRPr lang="en-US" altLang="zh-CN"/>
          </a:p>
          <a:p>
            <a:pPr lvl="1"/>
            <a:endParaRPr lang="en-US" altLang="zh-CN"/>
          </a:p>
          <a:p>
            <a:pPr lvl="1"/>
            <a:endParaRPr lang="en-US" altLang="zh-CN" dirty="0"/>
          </a:p>
          <a:p>
            <a:pPr lvl="1"/>
            <a:r>
              <a:rPr lang="en-US" altLang="zh-CN"/>
              <a:t>	</a:t>
            </a:r>
            <a:r>
              <a:rPr lang="zh-CN" altLang="en-US"/>
              <a:t>数据仓库存储的是静态数据，对静态数据的分析最适合采用批处理方式，不需要快速响应给出结果，数据本身也不会频繁发生变化</a:t>
            </a:r>
            <a:endParaRPr lang="en-US" altLang="zh-CN" dirty="0"/>
          </a:p>
          <a:p>
            <a:pPr lvl="1"/>
            <a:endParaRPr lang="zh-CN" altLang="en-US" dirty="0"/>
          </a:p>
        </p:txBody>
      </p:sp>
      <p:sp>
        <p:nvSpPr>
          <p:cNvPr id="3" name="标题 2"/>
          <p:cNvSpPr>
            <a:spLocks noGrp="1"/>
          </p:cNvSpPr>
          <p:nvPr>
            <p:ph type="title"/>
          </p:nvPr>
        </p:nvSpPr>
        <p:spPr/>
        <p:txBody>
          <a:bodyPr/>
          <a:lstStyle/>
          <a:p>
            <a:r>
              <a:rPr lang="en-US" altLang="zh-CN" dirty="0"/>
              <a:t>6.1.2 Hive</a:t>
            </a:r>
            <a:r>
              <a:rPr lang="zh-CN" altLang="en-US" dirty="0"/>
              <a:t>的特性</a:t>
            </a:r>
          </a:p>
        </p:txBody>
      </p:sp>
    </p:spTree>
    <p:extLst>
      <p:ext uri="{BB962C8B-B14F-4D97-AF65-F5344CB8AC3E}">
        <p14:creationId xmlns:p14="http://schemas.microsoft.com/office/powerpoint/2010/main" val="391613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Hive</a:t>
            </a:r>
            <a:r>
              <a:rPr lang="zh-CN" altLang="en-US" dirty="0"/>
              <a:t>的特性</a:t>
            </a:r>
            <a:endParaRPr lang="en-US" altLang="zh-CN" dirty="0"/>
          </a:p>
          <a:p>
            <a:pPr lvl="1"/>
            <a:r>
              <a:rPr lang="en-US" altLang="zh-CN" dirty="0"/>
              <a:t>2</a:t>
            </a:r>
            <a:r>
              <a:rPr lang="zh-CN" altLang="en-US" dirty="0"/>
              <a:t>、可以存储、查询和分析存储在</a:t>
            </a:r>
            <a:r>
              <a:rPr lang="en-US" altLang="zh-CN" dirty="0" err="1"/>
              <a:t>Hadoop</a:t>
            </a:r>
            <a:r>
              <a:rPr lang="zh-CN" altLang="en-US" dirty="0"/>
              <a:t>中的大规模数据</a:t>
            </a:r>
            <a:endParaRPr lang="en-US" altLang="zh-CN" dirty="0"/>
          </a:p>
          <a:p>
            <a:pPr lvl="2"/>
            <a:r>
              <a:rPr lang="zh-CN" altLang="en-US"/>
              <a:t>Hive 作为</a:t>
            </a:r>
            <a:r>
              <a:rPr lang="zh-CN" altLang="en-US" dirty="0"/>
              <a:t>Hadoop的数据仓库处理工具，它所有的数据都存储在Hadoop兼容的文件系统中</a:t>
            </a:r>
            <a:endParaRPr lang="en-US" altLang="zh-CN" dirty="0"/>
          </a:p>
          <a:p>
            <a:pPr lvl="2"/>
            <a:r>
              <a:rPr lang="zh-CN" altLang="en-US" dirty="0"/>
              <a:t>Hive 在加载数据过程中不会对数据进行任何的修改，只是将数据移动到HDFS中Hive 设定的目录下</a:t>
            </a:r>
            <a:endParaRPr lang="en-US" altLang="zh-CN" dirty="0"/>
          </a:p>
          <a:p>
            <a:pPr lvl="2"/>
            <a:r>
              <a:rPr lang="zh-CN" altLang="en-US" dirty="0"/>
              <a:t>因此，Hive </a:t>
            </a:r>
            <a:r>
              <a:rPr lang="zh-CN" altLang="en-US" dirty="0">
                <a:solidFill>
                  <a:srgbClr val="FF0000"/>
                </a:solidFill>
              </a:rPr>
              <a:t>不支持</a:t>
            </a:r>
            <a:r>
              <a:rPr lang="zh-CN" altLang="en-US" dirty="0"/>
              <a:t>对数据的</a:t>
            </a:r>
            <a:r>
              <a:rPr lang="zh-CN" altLang="en-US" dirty="0">
                <a:solidFill>
                  <a:srgbClr val="FF0000"/>
                </a:solidFill>
              </a:rPr>
              <a:t>改写和添加</a:t>
            </a:r>
            <a:r>
              <a:rPr lang="zh-CN" altLang="en-US" dirty="0"/>
              <a:t>，所有的数据都是在加载的时候确定的</a:t>
            </a:r>
          </a:p>
          <a:p>
            <a:pPr lvl="1"/>
            <a:endParaRPr lang="en-US" altLang="zh-CN" dirty="0"/>
          </a:p>
          <a:p>
            <a:pPr lvl="1"/>
            <a:endParaRPr lang="en-US" altLang="zh-CN" dirty="0"/>
          </a:p>
        </p:txBody>
      </p:sp>
      <p:sp>
        <p:nvSpPr>
          <p:cNvPr id="3" name="标题 2"/>
          <p:cNvSpPr>
            <a:spLocks noGrp="1"/>
          </p:cNvSpPr>
          <p:nvPr>
            <p:ph type="title"/>
          </p:nvPr>
        </p:nvSpPr>
        <p:spPr/>
        <p:txBody>
          <a:bodyPr/>
          <a:lstStyle/>
          <a:p>
            <a:r>
              <a:rPr lang="en-US" altLang="zh-CN" dirty="0"/>
              <a:t>6.1.2 Hive</a:t>
            </a:r>
            <a:r>
              <a:rPr lang="zh-CN" altLang="en-US" dirty="0"/>
              <a:t>的特性</a:t>
            </a:r>
          </a:p>
        </p:txBody>
      </p:sp>
    </p:spTree>
    <p:extLst>
      <p:ext uri="{BB962C8B-B14F-4D97-AF65-F5344CB8AC3E}">
        <p14:creationId xmlns:p14="http://schemas.microsoft.com/office/powerpoint/2010/main" val="96695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3"/>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dirty="0"/>
              <a:t>Hive</a:t>
            </a:r>
            <a:r>
              <a:rPr lang="zh-CN" altLang="en-US" dirty="0"/>
              <a:t>的特性</a:t>
            </a:r>
            <a:endParaRPr lang="en-US" altLang="zh-CN" dirty="0"/>
          </a:p>
          <a:p>
            <a:pPr marL="365125" lvl="1" indent="-7938">
              <a:spcBef>
                <a:spcPts val="400"/>
              </a:spcBef>
              <a:buClr>
                <a:srgbClr val="C00000"/>
              </a:buClr>
              <a:buSzPct val="68000"/>
            </a:pPr>
            <a:r>
              <a:rPr lang="en-US" altLang="zh-CN" dirty="0"/>
              <a:t>3</a:t>
            </a:r>
            <a:r>
              <a:rPr lang="zh-CN" altLang="en-US" dirty="0"/>
              <a:t>、支持索引，加快数据查询。</a:t>
            </a:r>
          </a:p>
          <a:p>
            <a:pPr marL="365125" lvl="1" indent="-7938">
              <a:spcBef>
                <a:spcPts val="400"/>
              </a:spcBef>
              <a:buClr>
                <a:srgbClr val="C00000"/>
              </a:buClr>
              <a:buSzPct val="68000"/>
            </a:pPr>
            <a:r>
              <a:rPr lang="en-US" altLang="zh-CN" dirty="0"/>
              <a:t>4</a:t>
            </a:r>
            <a:r>
              <a:rPr lang="zh-CN" altLang="en-US" dirty="0"/>
              <a:t>、支持不同的存储类型，例如，纯文本文件、</a:t>
            </a:r>
            <a:r>
              <a:rPr lang="en-US" altLang="zh-CN" dirty="0" err="1"/>
              <a:t>HBase</a:t>
            </a:r>
            <a:r>
              <a:rPr lang="en-US" altLang="zh-CN" dirty="0"/>
              <a:t> </a:t>
            </a:r>
            <a:r>
              <a:rPr lang="zh-CN" altLang="en-US" dirty="0"/>
              <a:t>中的文件。</a:t>
            </a:r>
          </a:p>
          <a:p>
            <a:pPr marL="365125" lvl="1" indent="-7938">
              <a:spcBef>
                <a:spcPts val="400"/>
              </a:spcBef>
              <a:buClr>
                <a:srgbClr val="C00000"/>
              </a:buClr>
              <a:buSzPct val="68000"/>
            </a:pPr>
            <a:r>
              <a:rPr lang="en-US" altLang="zh-CN" dirty="0"/>
              <a:t>5</a:t>
            </a:r>
            <a:r>
              <a:rPr lang="zh-CN" altLang="en-US" dirty="0"/>
              <a:t>、统一的元数据管理，可与</a:t>
            </a:r>
            <a:r>
              <a:rPr lang="en-US" altLang="zh-CN" dirty="0"/>
              <a:t>impala/spark</a:t>
            </a:r>
            <a:r>
              <a:rPr lang="zh-CN" altLang="en-US" dirty="0"/>
              <a:t>等共享元数据</a:t>
            </a:r>
            <a:endParaRPr lang="en-US" altLang="zh-CN" dirty="0"/>
          </a:p>
          <a:p>
            <a:pPr marL="365125" lvl="1" indent="-7938">
              <a:spcBef>
                <a:spcPts val="400"/>
              </a:spcBef>
              <a:buClr>
                <a:srgbClr val="C00000"/>
              </a:buClr>
              <a:buSzPct val="68000"/>
            </a:pPr>
            <a:r>
              <a:rPr lang="en-US" altLang="zh-CN" dirty="0"/>
              <a:t>6</a:t>
            </a:r>
            <a:r>
              <a:rPr lang="zh-CN" altLang="en-US" dirty="0"/>
              <a:t>、提供了一系列对数据进行提取、转换、加载（</a:t>
            </a:r>
            <a:r>
              <a:rPr lang="en-US" altLang="zh-CN" dirty="0"/>
              <a:t>ETL</a:t>
            </a:r>
            <a:r>
              <a:rPr lang="zh-CN" altLang="en-US" dirty="0"/>
              <a:t>）的工具，这些工具能够很好地满足数据仓库各种应用场景</a:t>
            </a:r>
            <a:endParaRPr lang="en-US" altLang="zh-CN" dirty="0"/>
          </a:p>
          <a:p>
            <a:pPr marL="365125" lvl="1" indent="-7938">
              <a:spcBef>
                <a:spcPts val="400"/>
              </a:spcBef>
              <a:buClr>
                <a:srgbClr val="C00000"/>
              </a:buClr>
              <a:buSzPct val="68000"/>
            </a:pPr>
            <a:r>
              <a:rPr lang="en-US" altLang="zh-CN" dirty="0"/>
              <a:t>7</a:t>
            </a:r>
            <a:r>
              <a:rPr lang="zh-CN" altLang="en-US" dirty="0"/>
              <a:t>、 灵活性和扩展性比较好，内置大量函数来操作时间、字符串和其他的数据挖掘工具，支持用户扩展</a:t>
            </a:r>
            <a:r>
              <a:rPr lang="en-US" altLang="zh-CN" dirty="0"/>
              <a:t>UDF</a:t>
            </a:r>
            <a:r>
              <a:rPr lang="zh-CN" altLang="en-US" dirty="0"/>
              <a:t>函数来完成内置函数无法实现的操作</a:t>
            </a:r>
            <a:endParaRPr lang="en-US" altLang="zh-CN" dirty="0"/>
          </a:p>
          <a:p>
            <a:pPr marL="365125" lvl="1" indent="-7938">
              <a:spcBef>
                <a:spcPts val="400"/>
              </a:spcBef>
              <a:buClr>
                <a:srgbClr val="C00000"/>
              </a:buClr>
              <a:buSzPct val="68000"/>
            </a:pPr>
            <a:endParaRPr lang="zh-CN" altLang="en-US" dirty="0"/>
          </a:p>
        </p:txBody>
      </p:sp>
      <p:sp>
        <p:nvSpPr>
          <p:cNvPr id="3" name="标题 2"/>
          <p:cNvSpPr>
            <a:spLocks noGrp="1"/>
          </p:cNvSpPr>
          <p:nvPr>
            <p:ph type="title"/>
          </p:nvPr>
        </p:nvSpPr>
        <p:spPr/>
        <p:txBody>
          <a:bodyPr/>
          <a:lstStyle/>
          <a:p>
            <a:r>
              <a:rPr lang="en-US" altLang="zh-CN" dirty="0"/>
              <a:t>6.1.2 Hive</a:t>
            </a:r>
            <a:r>
              <a:rPr lang="zh-CN" altLang="en-US" dirty="0"/>
              <a:t>的特性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例子</a:t>
            </a:r>
            <a:endParaRPr lang="en-US" altLang="zh-CN" dirty="0"/>
          </a:p>
          <a:p>
            <a:pPr lvl="1"/>
            <a:r>
              <a:rPr lang="zh-CN" altLang="en-US" dirty="0"/>
              <a:t>假如有这么一张表（实际的数据是海量的）</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其中每一列按照</a:t>
            </a:r>
            <a:r>
              <a:rPr lang="en-US" altLang="zh-CN" dirty="0"/>
              <a:t>"\t"</a:t>
            </a:r>
            <a:r>
              <a:rPr lang="zh-CN" altLang="en-US" dirty="0"/>
              <a:t>来分隔，现在需要统计</a:t>
            </a:r>
            <a:r>
              <a:rPr lang="en-US" altLang="zh-CN" dirty="0"/>
              <a:t>city</a:t>
            </a:r>
            <a:r>
              <a:rPr lang="zh-CN" altLang="en-US" dirty="0"/>
              <a:t>为</a:t>
            </a:r>
            <a:r>
              <a:rPr lang="en-US" altLang="zh-CN" dirty="0" err="1"/>
              <a:t>beijing</a:t>
            </a:r>
            <a:r>
              <a:rPr lang="zh-CN" altLang="en-US" dirty="0"/>
              <a:t>的有几条记录</a:t>
            </a:r>
          </a:p>
        </p:txBody>
      </p:sp>
      <p:sp>
        <p:nvSpPr>
          <p:cNvPr id="3" name="标题 2"/>
          <p:cNvSpPr>
            <a:spLocks noGrp="1"/>
          </p:cNvSpPr>
          <p:nvPr>
            <p:ph type="title"/>
          </p:nvPr>
        </p:nvSpPr>
        <p:spPr/>
        <p:txBody>
          <a:bodyPr/>
          <a:lstStyle/>
          <a:p>
            <a:r>
              <a:rPr lang="en-US" altLang="zh-CN" dirty="0"/>
              <a:t>6.1.2 Hive</a:t>
            </a:r>
            <a:r>
              <a:rPr lang="zh-CN" altLang="en-US" dirty="0"/>
              <a:t>的特性</a:t>
            </a:r>
          </a:p>
        </p:txBody>
      </p:sp>
      <p:pic>
        <p:nvPicPr>
          <p:cNvPr id="25604" name="Picture 4"/>
          <p:cNvPicPr>
            <a:picLocks noChangeAspect="1" noChangeArrowheads="1"/>
          </p:cNvPicPr>
          <p:nvPr/>
        </p:nvPicPr>
        <p:blipFill>
          <a:blip r:embed="rId2" cstate="print"/>
          <a:srcRect/>
          <a:stretch>
            <a:fillRect/>
          </a:stretch>
        </p:blipFill>
        <p:spPr bwMode="auto">
          <a:xfrm>
            <a:off x="2123728" y="2708920"/>
            <a:ext cx="2752725" cy="23526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0"/>
            <a:ext cx="8229600" cy="6007291"/>
          </a:xfrm>
        </p:spPr>
        <p:txBody>
          <a:bodyPr/>
          <a:lstStyle/>
          <a:p>
            <a:pPr lvl="1"/>
            <a:r>
              <a:rPr lang="zh-CN" altLang="en-US"/>
              <a:t>使用传统的</a:t>
            </a:r>
            <a:r>
              <a:rPr lang="en-US" altLang="zh-CN"/>
              <a:t>MapReduce</a:t>
            </a:r>
            <a:r>
              <a:rPr lang="zh-CN" altLang="en-US"/>
              <a:t>程序来实现</a:t>
            </a:r>
          </a:p>
        </p:txBody>
      </p:sp>
      <p:pic>
        <p:nvPicPr>
          <p:cNvPr id="27651" name="Picture 3"/>
          <p:cNvPicPr>
            <a:picLocks noChangeAspect="1" noChangeArrowheads="1"/>
          </p:cNvPicPr>
          <p:nvPr/>
        </p:nvPicPr>
        <p:blipFill>
          <a:blip r:embed="rId2" cstate="print"/>
          <a:srcRect/>
          <a:stretch>
            <a:fillRect/>
          </a:stretch>
        </p:blipFill>
        <p:spPr bwMode="auto">
          <a:xfrm>
            <a:off x="0" y="823978"/>
            <a:ext cx="4644008" cy="6034022"/>
          </a:xfrm>
          <a:prstGeom prst="rect">
            <a:avLst/>
          </a:prstGeom>
          <a:noFill/>
          <a:ln w="9525">
            <a:noFill/>
            <a:miter lim="800000"/>
            <a:headEnd/>
            <a:tailEnd/>
          </a:ln>
        </p:spPr>
      </p:pic>
      <p:pic>
        <p:nvPicPr>
          <p:cNvPr id="27652" name="Picture 4"/>
          <p:cNvPicPr>
            <a:picLocks noChangeAspect="1" noChangeArrowheads="1"/>
          </p:cNvPicPr>
          <p:nvPr/>
        </p:nvPicPr>
        <p:blipFill>
          <a:blip r:embed="rId3" cstate="print"/>
          <a:srcRect/>
          <a:stretch>
            <a:fillRect/>
          </a:stretch>
        </p:blipFill>
        <p:spPr bwMode="auto">
          <a:xfrm>
            <a:off x="4644008" y="1166676"/>
            <a:ext cx="4499992" cy="5691324"/>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52736"/>
            <a:ext cx="8229600" cy="5376672"/>
          </a:xfrm>
        </p:spPr>
        <p:txBody>
          <a:bodyPr>
            <a:normAutofit lnSpcReduction="10000"/>
          </a:bodyPr>
          <a:lstStyle/>
          <a:p>
            <a:pPr lvl="1"/>
            <a:r>
              <a:rPr lang="zh-CN" altLang="en-US">
                <a:solidFill>
                  <a:srgbClr val="333333"/>
                </a:solidFill>
                <a:latin typeface="-apple-system"/>
              </a:rPr>
              <a:t>经过上述代码，的到的结果如下</a:t>
            </a:r>
            <a:r>
              <a:rPr lang="en-US" altLang="zh-CN"/>
              <a:t> </a:t>
            </a:r>
            <a:r>
              <a:rPr lang="zh-CN" altLang="en-US">
                <a:solidFill>
                  <a:srgbClr val="333333"/>
                </a:solidFill>
                <a:latin typeface="-apple-system"/>
              </a:rPr>
              <a:t>：</a:t>
            </a:r>
            <a:endParaRPr lang="en-US" altLang="zh-CN">
              <a:solidFill>
                <a:srgbClr val="333333"/>
              </a:solidFill>
              <a:latin typeface="-apple-system"/>
            </a:endParaRPr>
          </a:p>
          <a:p>
            <a:pPr lvl="1"/>
            <a:endParaRPr lang="en-US" altLang="zh-CN">
              <a:solidFill>
                <a:srgbClr val="333333"/>
              </a:solidFill>
              <a:latin typeface="-apple-system"/>
            </a:endParaRPr>
          </a:p>
          <a:p>
            <a:pPr lvl="1"/>
            <a:endParaRPr lang="en-US" altLang="zh-CN">
              <a:solidFill>
                <a:srgbClr val="333333"/>
              </a:solidFill>
              <a:latin typeface="-apple-system"/>
            </a:endParaRPr>
          </a:p>
          <a:p>
            <a:pPr lvl="1"/>
            <a:endParaRPr lang="en-US" altLang="zh-CN">
              <a:solidFill>
                <a:srgbClr val="333333"/>
              </a:solidFill>
              <a:latin typeface="-apple-system"/>
            </a:endParaRPr>
          </a:p>
          <a:p>
            <a:pPr lvl="1"/>
            <a:endParaRPr lang="en-US" altLang="zh-CN">
              <a:solidFill>
                <a:srgbClr val="333333"/>
              </a:solidFill>
              <a:latin typeface="-apple-system"/>
            </a:endParaRPr>
          </a:p>
          <a:p>
            <a:pPr lvl="1"/>
            <a:endParaRPr lang="en-US" altLang="zh-CN">
              <a:solidFill>
                <a:srgbClr val="333333"/>
              </a:solidFill>
              <a:latin typeface="-apple-system"/>
            </a:endParaRPr>
          </a:p>
          <a:p>
            <a:pPr lvl="1"/>
            <a:endParaRPr lang="en-US" altLang="zh-CN">
              <a:solidFill>
                <a:srgbClr val="333333"/>
              </a:solidFill>
              <a:latin typeface="-apple-system"/>
            </a:endParaRPr>
          </a:p>
          <a:p>
            <a:pPr lvl="1"/>
            <a:endParaRPr lang="en-US" altLang="zh-CN">
              <a:solidFill>
                <a:srgbClr val="333333"/>
              </a:solidFill>
              <a:latin typeface="-apple-system"/>
            </a:endParaRPr>
          </a:p>
          <a:p>
            <a:pPr lvl="1"/>
            <a:endParaRPr lang="en-US" altLang="zh-CN">
              <a:solidFill>
                <a:srgbClr val="333333"/>
              </a:solidFill>
              <a:latin typeface="-apple-system"/>
            </a:endParaRPr>
          </a:p>
          <a:p>
            <a:pPr lvl="1"/>
            <a:endParaRPr lang="en-US" altLang="zh-CN">
              <a:solidFill>
                <a:srgbClr val="333333"/>
              </a:solidFill>
              <a:latin typeface="-apple-system"/>
            </a:endParaRPr>
          </a:p>
          <a:p>
            <a:pPr lvl="1"/>
            <a:r>
              <a:rPr lang="zh-CN" altLang="en-US"/>
              <a:t>可以看到输出结果为</a:t>
            </a:r>
            <a:r>
              <a:rPr lang="en-US" altLang="zh-CN"/>
              <a:t>3</a:t>
            </a:r>
            <a:endParaRPr lang="en-US" altLang="zh-CN">
              <a:solidFill>
                <a:srgbClr val="333333"/>
              </a:solidFill>
              <a:latin typeface="-apple-system"/>
            </a:endParaRPr>
          </a:p>
          <a:p>
            <a:pPr lvl="1"/>
            <a:endParaRPr lang="en-US" altLang="zh-CN">
              <a:solidFill>
                <a:srgbClr val="333333"/>
              </a:solidFill>
              <a:latin typeface="-apple-system"/>
            </a:endParaRPr>
          </a:p>
          <a:p>
            <a:pPr lvl="1"/>
            <a:endParaRPr lang="en-US" altLang="zh-CN">
              <a:solidFill>
                <a:srgbClr val="333333"/>
              </a:solidFill>
              <a:latin typeface="-apple-system"/>
            </a:endParaRPr>
          </a:p>
          <a:p>
            <a:pPr lvl="1"/>
            <a:endParaRPr lang="en-US" altLang="zh-CN">
              <a:solidFill>
                <a:srgbClr val="333333"/>
              </a:solidFill>
              <a:latin typeface="-apple-system"/>
            </a:endParaRPr>
          </a:p>
          <a:p>
            <a:pPr lvl="1"/>
            <a:endParaRPr lang="en-US" altLang="zh-CN">
              <a:solidFill>
                <a:srgbClr val="333333"/>
              </a:solidFill>
              <a:latin typeface="-apple-system"/>
            </a:endParaRPr>
          </a:p>
          <a:p>
            <a:pPr lvl="1"/>
            <a:endParaRPr lang="en-US" altLang="zh-CN">
              <a:solidFill>
                <a:srgbClr val="333333"/>
              </a:solidFill>
              <a:latin typeface="-apple-system"/>
            </a:endParaRPr>
          </a:p>
          <a:p>
            <a:pPr lvl="1"/>
            <a:endParaRPr lang="en-US" altLang="zh-CN">
              <a:solidFill>
                <a:srgbClr val="333333"/>
              </a:solidFill>
              <a:latin typeface="-apple-system"/>
            </a:endParaRPr>
          </a:p>
          <a:p>
            <a:pPr lvl="1"/>
            <a:endParaRPr lang="en-US" altLang="zh-CN">
              <a:solidFill>
                <a:srgbClr val="333333"/>
              </a:solidFill>
              <a:latin typeface="-apple-system"/>
            </a:endParaRPr>
          </a:p>
          <a:p>
            <a:pPr lvl="1"/>
            <a:endParaRPr lang="en-US" altLang="zh-CN">
              <a:solidFill>
                <a:srgbClr val="333333"/>
              </a:solidFill>
              <a:latin typeface="-apple-system"/>
            </a:endParaRPr>
          </a:p>
          <a:p>
            <a:pPr lvl="1"/>
            <a:endParaRPr lang="en-US" altLang="zh-CN">
              <a:solidFill>
                <a:srgbClr val="333333"/>
              </a:solidFill>
              <a:latin typeface="-apple-system"/>
            </a:endParaRPr>
          </a:p>
          <a:p>
            <a:pPr lvl="1"/>
            <a:endParaRPr lang="zh-CN" altLang="en-US"/>
          </a:p>
        </p:txBody>
      </p:sp>
      <p:sp>
        <p:nvSpPr>
          <p:cNvPr id="3" name="标题 2"/>
          <p:cNvSpPr>
            <a:spLocks noGrp="1"/>
          </p:cNvSpPr>
          <p:nvPr>
            <p:ph type="title"/>
          </p:nvPr>
        </p:nvSpPr>
        <p:spPr/>
        <p:txBody>
          <a:bodyPr/>
          <a:lstStyle/>
          <a:p>
            <a:endParaRPr lang="zh-CN" altLang="en-US"/>
          </a:p>
        </p:txBody>
      </p:sp>
      <p:pic>
        <p:nvPicPr>
          <p:cNvPr id="28674" name="Picture 2"/>
          <p:cNvPicPr>
            <a:picLocks noChangeAspect="1" noChangeArrowheads="1"/>
          </p:cNvPicPr>
          <p:nvPr/>
        </p:nvPicPr>
        <p:blipFill>
          <a:blip r:embed="rId2" cstate="print"/>
          <a:srcRect/>
          <a:stretch>
            <a:fillRect/>
          </a:stretch>
        </p:blipFill>
        <p:spPr bwMode="auto">
          <a:xfrm>
            <a:off x="1043608" y="1632256"/>
            <a:ext cx="5616625" cy="395847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0"/>
            <a:ext cx="8229600" cy="6858000"/>
          </a:xfrm>
        </p:spPr>
        <p:txBody>
          <a:bodyPr>
            <a:normAutofit/>
          </a:bodyPr>
          <a:lstStyle/>
          <a:p>
            <a:pPr lvl="2"/>
            <a:r>
              <a:rPr lang="zh-CN" altLang="en-US" dirty="0"/>
              <a:t>那么如果用</a:t>
            </a:r>
            <a:r>
              <a:rPr lang="en-US" altLang="zh-CN" dirty="0"/>
              <a:t>hive</a:t>
            </a:r>
            <a:r>
              <a:rPr lang="zh-CN" altLang="en-US" dirty="0"/>
              <a:t>来执行，如下所示</a:t>
            </a:r>
            <a:endParaRPr lang="en-US" altLang="zh-CN" dirty="0"/>
          </a:p>
          <a:p>
            <a:pPr lvl="2"/>
            <a:endParaRPr lang="en-US" altLang="zh-CN" dirty="0"/>
          </a:p>
          <a:p>
            <a:pPr lvl="2"/>
            <a:endParaRPr lang="en-US" altLang="zh-CN" dirty="0"/>
          </a:p>
          <a:p>
            <a:pPr lvl="2"/>
            <a:r>
              <a:rPr lang="zh-CN" altLang="en-US" dirty="0"/>
              <a:t>结果为：</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2"/>
            <a:endParaRPr lang="en-US" altLang="zh-CN" dirty="0"/>
          </a:p>
          <a:p>
            <a:pPr lvl="2"/>
            <a:endParaRPr lang="en-US" altLang="zh-CN" dirty="0"/>
          </a:p>
          <a:p>
            <a:pPr lvl="2"/>
            <a:endParaRPr lang="en-US" altLang="zh-CN" dirty="0"/>
          </a:p>
          <a:p>
            <a:pPr lvl="1"/>
            <a:endParaRPr lang="zh-CN" altLang="en-US" dirty="0"/>
          </a:p>
        </p:txBody>
      </p:sp>
      <p:pic>
        <p:nvPicPr>
          <p:cNvPr id="29698" name="Picture 2"/>
          <p:cNvPicPr>
            <a:picLocks noChangeAspect="1" noChangeArrowheads="1"/>
          </p:cNvPicPr>
          <p:nvPr/>
        </p:nvPicPr>
        <p:blipFill>
          <a:blip r:embed="rId2" cstate="print"/>
          <a:srcRect/>
          <a:stretch>
            <a:fillRect/>
          </a:stretch>
        </p:blipFill>
        <p:spPr bwMode="auto">
          <a:xfrm>
            <a:off x="1326332" y="620688"/>
            <a:ext cx="3672408" cy="583952"/>
          </a:xfrm>
          <a:prstGeom prst="rect">
            <a:avLst/>
          </a:prstGeom>
          <a:noFill/>
          <a:ln w="9525">
            <a:noFill/>
            <a:miter lim="800000"/>
            <a:headEnd/>
            <a:tailEnd/>
          </a:ln>
        </p:spPr>
      </p:pic>
      <p:pic>
        <p:nvPicPr>
          <p:cNvPr id="29700" name="Picture 4"/>
          <p:cNvPicPr>
            <a:picLocks noChangeAspect="1" noChangeArrowheads="1"/>
          </p:cNvPicPr>
          <p:nvPr/>
        </p:nvPicPr>
        <p:blipFill>
          <a:blip r:embed="rId3" cstate="print"/>
          <a:srcRect/>
          <a:stretch>
            <a:fillRect/>
          </a:stretch>
        </p:blipFill>
        <p:spPr bwMode="auto">
          <a:xfrm>
            <a:off x="1475656" y="1708001"/>
            <a:ext cx="6407774" cy="514960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Hive</a:t>
            </a:r>
            <a:r>
              <a:rPr lang="zh-CN" altLang="en-US" dirty="0"/>
              <a:t>和数据库的异同</a:t>
            </a:r>
            <a:endParaRPr lang="en-US" altLang="zh-CN" dirty="0"/>
          </a:p>
          <a:p>
            <a:pPr marL="347472" lvl="2" indent="0">
              <a:spcBef>
                <a:spcPts val="400"/>
              </a:spcBef>
              <a:buClr>
                <a:srgbClr val="C00000"/>
              </a:buClr>
              <a:buSzPct val="68000"/>
              <a:buNone/>
            </a:pPr>
            <a:r>
              <a:rPr lang="en-US" altLang="zh-CN" sz="1800" dirty="0"/>
              <a:t>1</a:t>
            </a:r>
            <a:r>
              <a:rPr lang="zh-CN" altLang="en-US" sz="1800" dirty="0"/>
              <a:t>、</a:t>
            </a:r>
            <a:r>
              <a:rPr lang="zh-CN" altLang="en-US" sz="1800" dirty="0">
                <a:latin typeface="华文中宋" pitchFamily="2" charset="-122"/>
              </a:rPr>
              <a:t>数据存储</a:t>
            </a:r>
            <a:endParaRPr lang="en-US" altLang="zh-CN" sz="1800" dirty="0">
              <a:latin typeface="华文中宋" pitchFamily="2" charset="-122"/>
            </a:endParaRPr>
          </a:p>
          <a:p>
            <a:pPr marL="347472" lvl="2" indent="0">
              <a:spcBef>
                <a:spcPts val="400"/>
              </a:spcBef>
              <a:buClr>
                <a:srgbClr val="C00000"/>
              </a:buClr>
              <a:buSzPct val="68000"/>
              <a:buNone/>
            </a:pPr>
            <a:r>
              <a:rPr lang="en-US" altLang="zh-CN" sz="1800" dirty="0"/>
              <a:t>2</a:t>
            </a:r>
            <a:r>
              <a:rPr lang="zh-CN" altLang="en-US" sz="1800" dirty="0"/>
              <a:t>、数据格式</a:t>
            </a:r>
            <a:endParaRPr lang="en-US" altLang="zh-CN" sz="1800" dirty="0"/>
          </a:p>
          <a:p>
            <a:pPr marL="347472" lvl="2" indent="0">
              <a:spcBef>
                <a:spcPts val="400"/>
              </a:spcBef>
              <a:buClr>
                <a:srgbClr val="C00000"/>
              </a:buClr>
              <a:buSzPct val="68000"/>
              <a:buNone/>
            </a:pPr>
            <a:r>
              <a:rPr lang="en-US" altLang="zh-CN" sz="1800" dirty="0"/>
              <a:t>3</a:t>
            </a:r>
            <a:r>
              <a:rPr lang="zh-CN" altLang="en-US" sz="1800" dirty="0"/>
              <a:t>、数据更新</a:t>
            </a:r>
            <a:endParaRPr lang="en-US" altLang="zh-CN" sz="1800" dirty="0"/>
          </a:p>
          <a:p>
            <a:pPr marL="347472" lvl="2" indent="0">
              <a:spcBef>
                <a:spcPts val="400"/>
              </a:spcBef>
              <a:buClr>
                <a:srgbClr val="C00000"/>
              </a:buClr>
              <a:buSzPct val="68000"/>
              <a:buNone/>
            </a:pPr>
            <a:r>
              <a:rPr lang="en-US" altLang="zh-CN" sz="1800" dirty="0"/>
              <a:t>4</a:t>
            </a:r>
            <a:r>
              <a:rPr lang="zh-CN" altLang="en-US" sz="1800" dirty="0"/>
              <a:t>、执行延迟</a:t>
            </a:r>
            <a:endParaRPr lang="en-US" altLang="zh-CN" sz="1800" dirty="0"/>
          </a:p>
          <a:p>
            <a:pPr marL="365760" lvl="1" indent="-256032">
              <a:spcBef>
                <a:spcPts val="400"/>
              </a:spcBef>
              <a:buClr>
                <a:srgbClr val="C00000"/>
              </a:buClr>
              <a:buSzPct val="68000"/>
              <a:buFont typeface="Wingdings" pitchFamily="2" charset="2"/>
              <a:buChar char="u"/>
            </a:pPr>
            <a:endParaRPr lang="en-US" altLang="zh-CN" dirty="0"/>
          </a:p>
          <a:p>
            <a:pPr marL="365760" lvl="1" indent="-256032">
              <a:spcBef>
                <a:spcPts val="400"/>
              </a:spcBef>
              <a:buClr>
                <a:srgbClr val="C00000"/>
              </a:buClr>
              <a:buSzPct val="68000"/>
              <a:buFont typeface="Wingdings" pitchFamily="2" charset="2"/>
              <a:buChar char="u"/>
            </a:pP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6.1.2 Hive</a:t>
            </a:r>
            <a:r>
              <a:rPr lang="zh-CN" altLang="en-US" dirty="0"/>
              <a:t>的特性</a:t>
            </a:r>
          </a:p>
        </p:txBody>
      </p:sp>
    </p:spTree>
    <p:extLst>
      <p:ext uri="{BB962C8B-B14F-4D97-AF65-F5344CB8AC3E}">
        <p14:creationId xmlns:p14="http://schemas.microsoft.com/office/powerpoint/2010/main" val="3427285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Hive</a:t>
            </a:r>
            <a:r>
              <a:rPr lang="zh-CN" altLang="en-US" dirty="0"/>
              <a:t>和数据库的异同</a:t>
            </a:r>
            <a:endParaRPr lang="en-US" altLang="zh-CN" dirty="0"/>
          </a:p>
          <a:p>
            <a:pPr lvl="1"/>
            <a:r>
              <a:rPr lang="en-US" altLang="zh-CN" dirty="0">
                <a:latin typeface="华文中宋" pitchFamily="2" charset="-122"/>
              </a:rPr>
              <a:t>1</a:t>
            </a:r>
            <a:r>
              <a:rPr lang="zh-CN" altLang="en-US" dirty="0">
                <a:latin typeface="华文中宋" pitchFamily="2" charset="-122"/>
              </a:rPr>
              <a:t>、数据存储</a:t>
            </a:r>
            <a:endParaRPr lang="en-US" altLang="zh-CN" dirty="0">
              <a:latin typeface="华文中宋" pitchFamily="2" charset="-122"/>
            </a:endParaRPr>
          </a:p>
          <a:p>
            <a:pPr lvl="1">
              <a:buFont typeface="Wingdings" pitchFamily="2" charset="2"/>
              <a:buChar char="Ø"/>
            </a:pPr>
            <a:r>
              <a:rPr lang="en-US" altLang="zh-CN" dirty="0"/>
              <a:t>Hive </a:t>
            </a:r>
            <a:r>
              <a:rPr lang="zh-CN" altLang="en-US" dirty="0"/>
              <a:t>是建立在 </a:t>
            </a:r>
            <a:r>
              <a:rPr lang="en-US" altLang="zh-CN" dirty="0" err="1"/>
              <a:t>Hadoop</a:t>
            </a:r>
            <a:r>
              <a:rPr lang="en-US" altLang="zh-CN" dirty="0"/>
              <a:t> </a:t>
            </a:r>
            <a:r>
              <a:rPr lang="zh-CN" altLang="en-US" dirty="0"/>
              <a:t>之上的，所有 </a:t>
            </a:r>
            <a:r>
              <a:rPr lang="en-US" altLang="zh-CN" dirty="0"/>
              <a:t>Hive </a:t>
            </a:r>
            <a:r>
              <a:rPr lang="zh-CN" altLang="en-US" dirty="0"/>
              <a:t>的数据都是存储在 </a:t>
            </a:r>
            <a:r>
              <a:rPr lang="en-US" altLang="zh-CN" dirty="0"/>
              <a:t>HDFS </a:t>
            </a:r>
            <a:r>
              <a:rPr lang="zh-CN" altLang="en-US" dirty="0"/>
              <a:t>中的</a:t>
            </a:r>
            <a:endParaRPr lang="en-US" altLang="zh-CN" dirty="0"/>
          </a:p>
          <a:p>
            <a:pPr lvl="1">
              <a:buFont typeface="Wingdings" pitchFamily="2" charset="2"/>
              <a:buChar char="Ø"/>
            </a:pPr>
            <a:endParaRPr lang="zh-CN" altLang="en-US" dirty="0"/>
          </a:p>
          <a:p>
            <a:pPr lvl="1">
              <a:buFont typeface="Wingdings" pitchFamily="2" charset="2"/>
              <a:buChar char="Ø"/>
            </a:pPr>
            <a:r>
              <a:rPr lang="zh-CN" altLang="en-US" dirty="0"/>
              <a:t>普通关系数据库数据库则可以将数据保存在块设备或者本地文件系统中</a:t>
            </a:r>
          </a:p>
          <a:p>
            <a:pPr lvl="1"/>
            <a:endParaRPr lang="zh-CN" altLang="en-US" dirty="0">
              <a:latin typeface="华文中宋" pitchFamily="2" charset="-122"/>
            </a:endParaRPr>
          </a:p>
          <a:p>
            <a:pPr lvl="1"/>
            <a:r>
              <a:rPr lang="en-US" altLang="zh-CN" dirty="0"/>
              <a:t>	</a:t>
            </a:r>
            <a:endParaRPr lang="zh-CN" altLang="en-US" dirty="0"/>
          </a:p>
        </p:txBody>
      </p:sp>
      <p:sp>
        <p:nvSpPr>
          <p:cNvPr id="3" name="标题 2"/>
          <p:cNvSpPr>
            <a:spLocks noGrp="1"/>
          </p:cNvSpPr>
          <p:nvPr>
            <p:ph type="title"/>
          </p:nvPr>
        </p:nvSpPr>
        <p:spPr/>
        <p:txBody>
          <a:bodyPr/>
          <a:lstStyle/>
          <a:p>
            <a:r>
              <a:rPr lang="en-US" altLang="zh-CN" dirty="0"/>
              <a:t>6.1.2 Hive</a:t>
            </a:r>
            <a:r>
              <a:rPr lang="zh-CN" altLang="en-US" dirty="0"/>
              <a:t>的特性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Hive </a:t>
            </a:r>
            <a:r>
              <a:rPr lang="zh-CN" altLang="en-US" dirty="0"/>
              <a:t>和数据库的异同</a:t>
            </a:r>
            <a:endParaRPr lang="en-US" altLang="zh-CN" dirty="0"/>
          </a:p>
          <a:p>
            <a:pPr lvl="1"/>
            <a:r>
              <a:rPr lang="en-US" altLang="zh-CN" dirty="0"/>
              <a:t>2</a:t>
            </a:r>
            <a:r>
              <a:rPr lang="zh-CN" altLang="en-US" dirty="0"/>
              <a:t>、数据格式</a:t>
            </a:r>
            <a:endParaRPr lang="en-US" altLang="zh-CN" dirty="0"/>
          </a:p>
          <a:p>
            <a:pPr lvl="1">
              <a:buFont typeface="Wingdings" pitchFamily="2" charset="2"/>
              <a:buChar char="Ø"/>
            </a:pPr>
            <a:r>
              <a:rPr lang="en-US" altLang="zh-CN" dirty="0"/>
              <a:t>Hive </a:t>
            </a:r>
            <a:r>
              <a:rPr lang="zh-CN" altLang="en-US" dirty="0"/>
              <a:t>中没有定义专门的数据格式，需要指定三个属性：列分隔符，行分隔符，以及读取文件数据的方法</a:t>
            </a:r>
            <a:endParaRPr lang="en-US" altLang="zh-CN" dirty="0"/>
          </a:p>
          <a:p>
            <a:pPr lvl="1">
              <a:buFont typeface="Wingdings" pitchFamily="2" charset="2"/>
              <a:buChar char="Ø"/>
            </a:pPr>
            <a:endParaRPr lang="zh-CN" altLang="en-US" dirty="0"/>
          </a:p>
          <a:p>
            <a:pPr lvl="1">
              <a:buFont typeface="Wingdings" pitchFamily="2" charset="2"/>
              <a:buChar char="Ø"/>
            </a:pPr>
            <a:r>
              <a:rPr lang="zh-CN" altLang="en-US" dirty="0"/>
              <a:t>数据库中，存储引擎定义了自己的数据格式。所有数据都会按照一定的组织存储</a:t>
            </a:r>
          </a:p>
          <a:p>
            <a:pPr lvl="1"/>
            <a:endParaRPr lang="zh-CN" altLang="en-US" dirty="0"/>
          </a:p>
          <a:p>
            <a:endParaRPr lang="zh-CN" altLang="en-US" dirty="0"/>
          </a:p>
        </p:txBody>
      </p:sp>
      <p:sp>
        <p:nvSpPr>
          <p:cNvPr id="3" name="标题 2"/>
          <p:cNvSpPr>
            <a:spLocks noGrp="1"/>
          </p:cNvSpPr>
          <p:nvPr>
            <p:ph type="title"/>
          </p:nvPr>
        </p:nvSpPr>
        <p:spPr/>
        <p:txBody>
          <a:bodyPr/>
          <a:lstStyle/>
          <a:p>
            <a:r>
              <a:rPr lang="en-US" altLang="zh-CN" dirty="0"/>
              <a:t>6.1.2 Hive</a:t>
            </a:r>
            <a:r>
              <a:rPr lang="zh-CN" altLang="en-US" dirty="0"/>
              <a:t>的特性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a:t>主要内容</a:t>
            </a:r>
            <a:r>
              <a:rPr lang="en-US" altLang="zh-CN" dirty="0"/>
              <a:t>	</a:t>
            </a:r>
          </a:p>
          <a:p>
            <a:pPr lvl="1" indent="228600"/>
            <a:r>
              <a:rPr lang="en-US" altLang="zh-CN" dirty="0"/>
              <a:t>6.1 Hive</a:t>
            </a:r>
            <a:r>
              <a:rPr lang="zh-CN" altLang="zh-CN" dirty="0"/>
              <a:t>简介</a:t>
            </a:r>
          </a:p>
          <a:p>
            <a:pPr lvl="1" indent="228600"/>
            <a:r>
              <a:rPr lang="en-US" altLang="zh-CN" dirty="0"/>
              <a:t>6.2 Hive</a:t>
            </a:r>
            <a:r>
              <a:rPr lang="zh-CN" altLang="zh-CN" dirty="0"/>
              <a:t>的安装</a:t>
            </a:r>
          </a:p>
          <a:p>
            <a:pPr lvl="1" indent="228600"/>
            <a:r>
              <a:rPr lang="en-US" altLang="zh-CN" dirty="0"/>
              <a:t>6.3 Hive</a:t>
            </a:r>
            <a:r>
              <a:rPr lang="zh-CN" altLang="zh-CN" dirty="0"/>
              <a:t>常用属性配置、交互指令以及数据类型简介</a:t>
            </a:r>
          </a:p>
          <a:p>
            <a:pPr lvl="1" indent="228600"/>
            <a:r>
              <a:rPr lang="en-US" altLang="zh-CN" dirty="0"/>
              <a:t>6.4 Hive</a:t>
            </a:r>
            <a:r>
              <a:rPr lang="zh-CN" altLang="zh-CN" dirty="0"/>
              <a:t>的基本操作</a:t>
            </a:r>
          </a:p>
          <a:p>
            <a:pPr lvl="1" indent="228600"/>
            <a:r>
              <a:rPr lang="en-US" altLang="zh-CN" dirty="0"/>
              <a:t>6.5 HQL</a:t>
            </a:r>
            <a:r>
              <a:rPr lang="zh-CN" altLang="zh-CN" dirty="0"/>
              <a:t>的基本使用</a:t>
            </a:r>
          </a:p>
          <a:p>
            <a:pPr lvl="1" indent="228600"/>
            <a:r>
              <a:rPr lang="en-US" altLang="zh-CN" dirty="0"/>
              <a:t>6.6 Hive</a:t>
            </a:r>
            <a:r>
              <a:rPr lang="zh-CN" altLang="zh-CN" dirty="0"/>
              <a:t>中数据导入与导出</a:t>
            </a:r>
          </a:p>
          <a:p>
            <a:pPr lvl="1" indent="228600"/>
            <a:r>
              <a:rPr lang="en-US" altLang="zh-CN" dirty="0"/>
              <a:t>6.7 </a:t>
            </a:r>
            <a:r>
              <a:rPr lang="zh-CN" altLang="zh-CN" dirty="0"/>
              <a:t>内部表</a:t>
            </a:r>
            <a:r>
              <a:rPr lang="zh-CN" altLang="en-US" dirty="0"/>
              <a:t>、</a:t>
            </a:r>
            <a:r>
              <a:rPr lang="zh-CN" altLang="zh-CN" dirty="0"/>
              <a:t>外部表</a:t>
            </a:r>
            <a:r>
              <a:rPr lang="zh-CN" altLang="en-US" dirty="0"/>
              <a:t>和分区表</a:t>
            </a:r>
            <a:endParaRPr lang="zh-CN" altLang="zh-CN" dirty="0"/>
          </a:p>
          <a:p>
            <a:pPr lvl="1" indent="228600"/>
            <a:r>
              <a:rPr lang="en-US" altLang="zh-CN" dirty="0"/>
              <a:t>6.8 Hive</a:t>
            </a:r>
            <a:r>
              <a:rPr lang="zh-CN" altLang="zh-CN" dirty="0"/>
              <a:t>窗口函数</a:t>
            </a:r>
          </a:p>
          <a:p>
            <a:pPr lvl="1" indent="228600"/>
            <a:r>
              <a:rPr lang="en-US" altLang="zh-CN" dirty="0"/>
              <a:t>6.9 hiveserver2</a:t>
            </a:r>
            <a:r>
              <a:rPr lang="zh-CN" altLang="zh-CN" dirty="0"/>
              <a:t>与其他</a:t>
            </a:r>
            <a:r>
              <a:rPr lang="en-US" altLang="zh-CN" dirty="0"/>
              <a:t>hive</a:t>
            </a:r>
            <a:r>
              <a:rPr lang="zh-CN" altLang="zh-CN" dirty="0"/>
              <a:t>常用命令</a:t>
            </a:r>
          </a:p>
          <a:p>
            <a:pPr lvl="1"/>
            <a:endParaRPr lang="zh-CN" altLang="en-US" dirty="0"/>
          </a:p>
        </p:txBody>
      </p:sp>
      <p:sp>
        <p:nvSpPr>
          <p:cNvPr id="3" name="标题 2"/>
          <p:cNvSpPr>
            <a:spLocks noGrp="1"/>
          </p:cNvSpPr>
          <p:nvPr>
            <p:ph type="title"/>
          </p:nvPr>
        </p:nvSpPr>
        <p:spPr/>
        <p:txBody>
          <a:bodyPr>
            <a:normAutofit/>
          </a:bodyPr>
          <a:lstStyle/>
          <a:p>
            <a:r>
              <a:rPr lang="zh-CN" altLang="zh-CN" dirty="0">
                <a:effectLst/>
              </a:rPr>
              <a:t>第</a:t>
            </a:r>
            <a:r>
              <a:rPr lang="en-US" altLang="zh-CN" dirty="0">
                <a:effectLst/>
              </a:rPr>
              <a:t>6</a:t>
            </a:r>
            <a:r>
              <a:rPr lang="zh-CN" altLang="zh-CN" dirty="0">
                <a:effectLst/>
              </a:rPr>
              <a:t>章 数据仓库</a:t>
            </a:r>
            <a:r>
              <a:rPr lang="en-US" altLang="zh-CN" dirty="0">
                <a:effectLst/>
              </a:rPr>
              <a:t>Hive </a:t>
            </a:r>
            <a:endParaRPr lang="zh-CN" altLang="en-US" dirty="0">
              <a:effectLst/>
            </a:endParaRPr>
          </a:p>
        </p:txBody>
      </p:sp>
    </p:spTree>
    <p:extLst>
      <p:ext uri="{BB962C8B-B14F-4D97-AF65-F5344CB8AC3E}">
        <p14:creationId xmlns:p14="http://schemas.microsoft.com/office/powerpoint/2010/main" val="872605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Hive </a:t>
            </a:r>
            <a:r>
              <a:rPr lang="zh-CN" altLang="en-US" dirty="0"/>
              <a:t>和数据库的异同</a:t>
            </a:r>
            <a:endParaRPr lang="en-US" altLang="zh-CN" dirty="0"/>
          </a:p>
          <a:p>
            <a:pPr lvl="1"/>
            <a:r>
              <a:rPr lang="en-US" altLang="zh-CN" dirty="0"/>
              <a:t>3</a:t>
            </a:r>
            <a:r>
              <a:rPr lang="zh-CN" altLang="en-US" dirty="0"/>
              <a:t>、数据更新</a:t>
            </a:r>
            <a:endParaRPr lang="en-US" altLang="zh-CN" dirty="0"/>
          </a:p>
          <a:p>
            <a:pPr lvl="1">
              <a:buFont typeface="Wingdings" pitchFamily="2" charset="2"/>
              <a:buChar char="Ø"/>
            </a:pPr>
            <a:r>
              <a:rPr lang="en-US" altLang="zh-CN" dirty="0"/>
              <a:t>Hive</a:t>
            </a:r>
            <a:r>
              <a:rPr lang="zh-CN" altLang="en-US" dirty="0"/>
              <a:t>是数据仓库，其特性决定了内容是读多写少，因此，不支持对数据的改写和删除，数据都是在加载的时候中确定好的</a:t>
            </a:r>
            <a:endParaRPr lang="en-US" altLang="zh-CN" dirty="0"/>
          </a:p>
          <a:p>
            <a:pPr lvl="1">
              <a:buFont typeface="Wingdings" pitchFamily="2" charset="2"/>
              <a:buChar char="Ø"/>
            </a:pPr>
            <a:endParaRPr lang="zh-CN" altLang="en-US" dirty="0"/>
          </a:p>
          <a:p>
            <a:pPr lvl="1">
              <a:buFont typeface="Wingdings" pitchFamily="2" charset="2"/>
              <a:buChar char="Ø"/>
            </a:pPr>
            <a:r>
              <a:rPr lang="zh-CN" altLang="en-US" dirty="0"/>
              <a:t>数据库中的数据通常是需要经常进行修改</a:t>
            </a:r>
          </a:p>
          <a:p>
            <a:pPr lvl="1"/>
            <a:endParaRPr lang="zh-CN" altLang="en-US" dirty="0"/>
          </a:p>
          <a:p>
            <a:endParaRPr lang="zh-CN" altLang="en-US" dirty="0"/>
          </a:p>
        </p:txBody>
      </p:sp>
      <p:sp>
        <p:nvSpPr>
          <p:cNvPr id="3" name="标题 2"/>
          <p:cNvSpPr>
            <a:spLocks noGrp="1"/>
          </p:cNvSpPr>
          <p:nvPr>
            <p:ph type="title"/>
          </p:nvPr>
        </p:nvSpPr>
        <p:spPr/>
        <p:txBody>
          <a:bodyPr/>
          <a:lstStyle/>
          <a:p>
            <a:r>
              <a:rPr lang="en-US" altLang="zh-CN" dirty="0"/>
              <a:t>6.1.2 Hive</a:t>
            </a:r>
            <a:r>
              <a:rPr lang="zh-CN" altLang="en-US" dirty="0"/>
              <a:t>的特性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Hive </a:t>
            </a:r>
            <a:r>
              <a:rPr lang="zh-CN" altLang="en-US" dirty="0"/>
              <a:t>和数据库的异同</a:t>
            </a:r>
            <a:endParaRPr lang="en-US" altLang="zh-CN" dirty="0"/>
          </a:p>
          <a:p>
            <a:pPr lvl="1"/>
            <a:r>
              <a:rPr lang="en-US" altLang="zh-CN" dirty="0"/>
              <a:t>4</a:t>
            </a:r>
            <a:r>
              <a:rPr lang="zh-CN" altLang="en-US" dirty="0"/>
              <a:t>、执行延迟</a:t>
            </a:r>
            <a:endParaRPr lang="en-US" altLang="zh-CN" dirty="0"/>
          </a:p>
          <a:p>
            <a:pPr lvl="1">
              <a:buFont typeface="Wingdings" pitchFamily="2" charset="2"/>
              <a:buChar char="Ø"/>
            </a:pPr>
            <a:r>
              <a:rPr lang="en-US" altLang="zh-CN"/>
              <a:t>Hive</a:t>
            </a:r>
            <a:r>
              <a:rPr lang="zh-CN" altLang="en-US"/>
              <a:t>在</a:t>
            </a:r>
            <a:r>
              <a:rPr lang="zh-CN" altLang="en-US" dirty="0"/>
              <a:t>查询数据的时候，需要扫描整个表</a:t>
            </a:r>
            <a:r>
              <a:rPr lang="en-US" altLang="zh-CN" dirty="0"/>
              <a:t>(</a:t>
            </a:r>
            <a:r>
              <a:rPr lang="zh-CN" altLang="en-US" dirty="0"/>
              <a:t>或分区</a:t>
            </a:r>
            <a:r>
              <a:rPr lang="en-US" altLang="zh-CN" dirty="0"/>
              <a:t>)</a:t>
            </a:r>
            <a:r>
              <a:rPr lang="zh-CN" altLang="en-US" dirty="0"/>
              <a:t>，因此延迟较高，因此</a:t>
            </a:r>
            <a:r>
              <a:rPr lang="en-US" altLang="zh-CN" dirty="0"/>
              <a:t>hive</a:t>
            </a:r>
            <a:r>
              <a:rPr lang="zh-CN" altLang="en-US" dirty="0"/>
              <a:t>只有在处理大数据时才有优势</a:t>
            </a:r>
          </a:p>
          <a:p>
            <a:pPr lvl="1">
              <a:buFont typeface="Wingdings" pitchFamily="2" charset="2"/>
              <a:buChar char="Ø"/>
            </a:pPr>
            <a:r>
              <a:rPr lang="zh-CN" altLang="en-US" dirty="0"/>
              <a:t>数据库在处理小数据时执行延迟较低</a:t>
            </a:r>
          </a:p>
          <a:p>
            <a:pPr lvl="1"/>
            <a:endParaRPr lang="zh-CN" altLang="en-US" dirty="0"/>
          </a:p>
          <a:p>
            <a:endParaRPr lang="zh-CN" altLang="en-US" dirty="0"/>
          </a:p>
        </p:txBody>
      </p:sp>
      <p:sp>
        <p:nvSpPr>
          <p:cNvPr id="3" name="标题 2"/>
          <p:cNvSpPr>
            <a:spLocks noGrp="1"/>
          </p:cNvSpPr>
          <p:nvPr>
            <p:ph type="title"/>
          </p:nvPr>
        </p:nvSpPr>
        <p:spPr/>
        <p:txBody>
          <a:bodyPr/>
          <a:lstStyle/>
          <a:p>
            <a:r>
              <a:rPr lang="en-US" altLang="zh-CN" dirty="0"/>
              <a:t>6.1.2 Hive</a:t>
            </a:r>
            <a:r>
              <a:rPr lang="zh-CN" altLang="en-US" dirty="0"/>
              <a:t>的特性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Hive</a:t>
            </a:r>
            <a:r>
              <a:rPr lang="zh-CN" altLang="en-US" dirty="0"/>
              <a:t>与传统数据库的对比</a:t>
            </a:r>
          </a:p>
        </p:txBody>
      </p:sp>
      <p:sp>
        <p:nvSpPr>
          <p:cNvPr id="3" name="标题 2"/>
          <p:cNvSpPr>
            <a:spLocks noGrp="1"/>
          </p:cNvSpPr>
          <p:nvPr>
            <p:ph type="title"/>
          </p:nvPr>
        </p:nvSpPr>
        <p:spPr/>
        <p:txBody>
          <a:bodyPr/>
          <a:lstStyle/>
          <a:p>
            <a:r>
              <a:rPr lang="en-US" altLang="zh-CN" dirty="0"/>
              <a:t>6.1.2 Hive</a:t>
            </a:r>
            <a:r>
              <a:rPr lang="zh-CN" altLang="en-US" dirty="0"/>
              <a:t>的特性</a:t>
            </a:r>
          </a:p>
        </p:txBody>
      </p:sp>
      <p:graphicFrame>
        <p:nvGraphicFramePr>
          <p:cNvPr id="5" name="表格 4"/>
          <p:cNvGraphicFramePr>
            <a:graphicFrameLocks noGrp="1"/>
          </p:cNvGraphicFramePr>
          <p:nvPr>
            <p:extLst>
              <p:ext uri="{D42A27DB-BD31-4B8C-83A1-F6EECF244321}">
                <p14:modId xmlns:p14="http://schemas.microsoft.com/office/powerpoint/2010/main" val="2463357423"/>
              </p:ext>
            </p:extLst>
          </p:nvPr>
        </p:nvGraphicFramePr>
        <p:xfrm>
          <a:off x="1187624" y="2420888"/>
          <a:ext cx="7200800" cy="3616949"/>
        </p:xfrm>
        <a:graphic>
          <a:graphicData uri="http://schemas.openxmlformats.org/drawingml/2006/table">
            <a:tbl>
              <a:tblPr/>
              <a:tblGrid>
                <a:gridCol w="2592288">
                  <a:extLst>
                    <a:ext uri="{9D8B030D-6E8A-4147-A177-3AD203B41FA5}">
                      <a16:colId xmlns:a16="http://schemas.microsoft.com/office/drawing/2014/main" val="20000"/>
                    </a:ext>
                  </a:extLst>
                </a:gridCol>
                <a:gridCol w="2160240">
                  <a:extLst>
                    <a:ext uri="{9D8B030D-6E8A-4147-A177-3AD203B41FA5}">
                      <a16:colId xmlns:a16="http://schemas.microsoft.com/office/drawing/2014/main" val="20001"/>
                    </a:ext>
                  </a:extLst>
                </a:gridCol>
                <a:gridCol w="2448272">
                  <a:extLst>
                    <a:ext uri="{9D8B030D-6E8A-4147-A177-3AD203B41FA5}">
                      <a16:colId xmlns:a16="http://schemas.microsoft.com/office/drawing/2014/main" val="20002"/>
                    </a:ext>
                  </a:extLst>
                </a:gridCol>
              </a:tblGrid>
              <a:tr h="360040">
                <a:tc>
                  <a:txBody>
                    <a:bodyPr/>
                    <a:lstStyle/>
                    <a:p>
                      <a:pPr marL="0" marR="0" algn="ctr">
                        <a:spcBef>
                          <a:spcPts val="0"/>
                        </a:spcBef>
                        <a:spcAft>
                          <a:spcPts val="0"/>
                        </a:spcAft>
                      </a:pPr>
                      <a:r>
                        <a:rPr lang="zh-CN" altLang="en-US" sz="2000" kern="100" dirty="0">
                          <a:latin typeface="宋体"/>
                          <a:ea typeface="宋体"/>
                          <a:cs typeface="Times New Roman"/>
                        </a:rPr>
                        <a:t>对比项目</a:t>
                      </a:r>
                      <a:endParaRPr lang="zh-CN" altLang="en-US" sz="2000" kern="100" dirty="0">
                        <a:latin typeface="Calibri"/>
                        <a:ea typeface="宋体"/>
                        <a:cs typeface="Times New Roman"/>
                      </a:endParaRPr>
                    </a:p>
                  </a:txBody>
                  <a:tcPr marL="68580" marR="68580" marT="45730" marB="4573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marL="0" marR="0" algn="ctr">
                        <a:spcBef>
                          <a:spcPts val="0"/>
                        </a:spcBef>
                        <a:spcAft>
                          <a:spcPts val="0"/>
                        </a:spcAft>
                      </a:pPr>
                      <a:r>
                        <a:rPr lang="en-US" sz="2000" kern="100">
                          <a:latin typeface="宋体"/>
                          <a:ea typeface="宋体"/>
                          <a:cs typeface="Times New Roman"/>
                        </a:rPr>
                        <a:t>Hive</a:t>
                      </a:r>
                      <a:endParaRPr lang="en-US" sz="2000" kern="100">
                        <a:latin typeface="Calibri"/>
                        <a:ea typeface="宋体"/>
                        <a:cs typeface="Times New Roman"/>
                      </a:endParaRPr>
                    </a:p>
                  </a:txBody>
                  <a:tcPr marL="68580" marR="68580" marT="45730" marB="4573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marL="0" marR="0" algn="ctr">
                        <a:spcBef>
                          <a:spcPts val="0"/>
                        </a:spcBef>
                        <a:spcAft>
                          <a:spcPts val="0"/>
                        </a:spcAft>
                      </a:pPr>
                      <a:r>
                        <a:rPr lang="zh-CN" altLang="en-US" sz="2000" kern="100" dirty="0">
                          <a:latin typeface="宋体"/>
                          <a:ea typeface="宋体"/>
                          <a:cs typeface="Times New Roman"/>
                        </a:rPr>
                        <a:t>传统数据库</a:t>
                      </a:r>
                      <a:endParaRPr lang="zh-CN" altLang="en-US" sz="2000" kern="100" dirty="0">
                        <a:latin typeface="Calibri"/>
                        <a:ea typeface="宋体"/>
                        <a:cs typeface="Times New Roman"/>
                      </a:endParaRPr>
                    </a:p>
                  </a:txBody>
                  <a:tcPr marL="68580" marR="68580" marT="45730" marB="4573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0000"/>
                  </a:ext>
                </a:extLst>
              </a:tr>
              <a:tr h="579253">
                <a:tc>
                  <a:txBody>
                    <a:bodyPr/>
                    <a:lstStyle/>
                    <a:p>
                      <a:pPr marL="0" marR="0" algn="ctr">
                        <a:spcBef>
                          <a:spcPts val="0"/>
                        </a:spcBef>
                        <a:spcAft>
                          <a:spcPts val="0"/>
                        </a:spcAft>
                      </a:pPr>
                      <a:r>
                        <a:rPr lang="zh-CN" altLang="en-US" sz="2000" kern="100" dirty="0">
                          <a:latin typeface="宋体"/>
                          <a:ea typeface="宋体"/>
                          <a:cs typeface="Times New Roman"/>
                        </a:rPr>
                        <a:t>数据插入</a:t>
                      </a:r>
                      <a:endParaRPr lang="zh-CN" altLang="en-US" sz="2000" kern="100" dirty="0">
                        <a:latin typeface="Calibri"/>
                        <a:ea typeface="宋体"/>
                        <a:cs typeface="Times New Roman"/>
                      </a:endParaRPr>
                    </a:p>
                  </a:txBody>
                  <a:tcPr marL="68580" marR="68580" marT="45730" marB="4573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latin typeface="宋体"/>
                          <a:ea typeface="宋体"/>
                          <a:cs typeface="Times New Roman"/>
                        </a:rPr>
                        <a:t>支持批量导入</a:t>
                      </a:r>
                      <a:endParaRPr lang="zh-CN" altLang="en-US" sz="2000" kern="100" dirty="0">
                        <a:latin typeface="Calibri"/>
                        <a:ea typeface="宋体"/>
                        <a:cs typeface="Times New Roman"/>
                      </a:endParaRPr>
                    </a:p>
                  </a:txBody>
                  <a:tcPr marL="68580" marR="68580" marT="45730" marB="4573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latin typeface="宋体"/>
                          <a:ea typeface="宋体"/>
                          <a:cs typeface="Times New Roman"/>
                        </a:rPr>
                        <a:t>支持单条和批量导入</a:t>
                      </a:r>
                      <a:endParaRPr lang="zh-CN" altLang="en-US" sz="2000" kern="100" dirty="0">
                        <a:latin typeface="Calibri"/>
                        <a:ea typeface="宋体"/>
                        <a:cs typeface="Times New Roman"/>
                      </a:endParaRPr>
                    </a:p>
                  </a:txBody>
                  <a:tcPr marL="68580" marR="68580" marT="45730" marB="4573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34951">
                <a:tc>
                  <a:txBody>
                    <a:bodyPr/>
                    <a:lstStyle/>
                    <a:p>
                      <a:pPr marL="0" marR="0" algn="ctr">
                        <a:spcBef>
                          <a:spcPts val="0"/>
                        </a:spcBef>
                        <a:spcAft>
                          <a:spcPts val="0"/>
                        </a:spcAft>
                      </a:pPr>
                      <a:r>
                        <a:rPr lang="zh-CN" altLang="en-US" sz="2000" kern="100" dirty="0">
                          <a:latin typeface="宋体"/>
                          <a:ea typeface="宋体"/>
                          <a:cs typeface="Times New Roman"/>
                        </a:rPr>
                        <a:t>数据更新</a:t>
                      </a:r>
                      <a:endParaRPr lang="zh-CN" altLang="en-US" sz="2000" kern="100" dirty="0">
                        <a:latin typeface="Calibri"/>
                        <a:ea typeface="宋体"/>
                        <a:cs typeface="Times New Roman"/>
                      </a:endParaRPr>
                    </a:p>
                  </a:txBody>
                  <a:tcPr marL="68580" marR="68580" marT="45730" marB="4573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latin typeface="宋体"/>
                          <a:ea typeface="宋体"/>
                          <a:cs typeface="Times New Roman"/>
                        </a:rPr>
                        <a:t>不支持修改数据内容</a:t>
                      </a:r>
                      <a:endParaRPr lang="zh-CN" altLang="en-US" sz="2000" kern="100" dirty="0">
                        <a:latin typeface="Calibri"/>
                        <a:ea typeface="宋体"/>
                        <a:cs typeface="Times New Roman"/>
                      </a:endParaRPr>
                    </a:p>
                  </a:txBody>
                  <a:tcPr marL="68580" marR="68580" marT="45730" marB="4573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latin typeface="宋体"/>
                          <a:ea typeface="宋体"/>
                          <a:cs typeface="Times New Roman"/>
                        </a:rPr>
                        <a:t>支持</a:t>
                      </a:r>
                      <a:endParaRPr lang="zh-CN" altLang="en-US" sz="2000" kern="100" dirty="0">
                        <a:latin typeface="Calibri"/>
                        <a:ea typeface="宋体"/>
                        <a:cs typeface="Times New Roman"/>
                      </a:endParaRPr>
                    </a:p>
                  </a:txBody>
                  <a:tcPr marL="68580" marR="68580" marT="45730" marB="4573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04056">
                <a:tc>
                  <a:txBody>
                    <a:bodyPr/>
                    <a:lstStyle/>
                    <a:p>
                      <a:pPr marL="0" marR="0" algn="ctr">
                        <a:spcBef>
                          <a:spcPts val="0"/>
                        </a:spcBef>
                        <a:spcAft>
                          <a:spcPts val="0"/>
                        </a:spcAft>
                      </a:pPr>
                      <a:r>
                        <a:rPr lang="zh-CN" altLang="en-US" sz="2000" kern="100">
                          <a:latin typeface="宋体"/>
                          <a:ea typeface="宋体"/>
                          <a:cs typeface="Times New Roman"/>
                        </a:rPr>
                        <a:t>索引</a:t>
                      </a:r>
                      <a:endParaRPr lang="zh-CN" altLang="en-US" sz="2000" kern="100">
                        <a:latin typeface="Calibri"/>
                        <a:ea typeface="宋体"/>
                        <a:cs typeface="Times New Roman"/>
                      </a:endParaRPr>
                    </a:p>
                  </a:txBody>
                  <a:tcPr marL="68580" marR="68580" marT="45730" marB="4573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latin typeface="宋体"/>
                          <a:ea typeface="宋体"/>
                          <a:cs typeface="Times New Roman"/>
                        </a:rPr>
                        <a:t>支持</a:t>
                      </a:r>
                      <a:endParaRPr lang="zh-CN" altLang="en-US" sz="2000" kern="100" dirty="0">
                        <a:latin typeface="Calibri"/>
                        <a:ea typeface="宋体"/>
                        <a:cs typeface="Times New Roman"/>
                      </a:endParaRPr>
                    </a:p>
                  </a:txBody>
                  <a:tcPr marL="68580" marR="68580" marT="45730" marB="4573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latin typeface="宋体"/>
                          <a:ea typeface="宋体"/>
                          <a:cs typeface="Times New Roman"/>
                        </a:rPr>
                        <a:t>支持</a:t>
                      </a:r>
                      <a:endParaRPr lang="zh-CN" altLang="en-US" sz="2000" kern="100" dirty="0">
                        <a:latin typeface="Calibri"/>
                        <a:ea typeface="宋体"/>
                        <a:cs typeface="Times New Roman"/>
                      </a:endParaRPr>
                    </a:p>
                  </a:txBody>
                  <a:tcPr marL="68580" marR="68580" marT="45730" marB="4573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38140">
                <a:tc>
                  <a:txBody>
                    <a:bodyPr/>
                    <a:lstStyle/>
                    <a:p>
                      <a:pPr marL="0" marR="0" algn="ctr">
                        <a:spcBef>
                          <a:spcPts val="0"/>
                        </a:spcBef>
                        <a:spcAft>
                          <a:spcPts val="0"/>
                        </a:spcAft>
                      </a:pPr>
                      <a:r>
                        <a:rPr lang="zh-CN" altLang="en-US" sz="2000" kern="100">
                          <a:latin typeface="宋体"/>
                          <a:ea typeface="宋体"/>
                          <a:cs typeface="Times New Roman"/>
                        </a:rPr>
                        <a:t>分区</a:t>
                      </a:r>
                      <a:endParaRPr lang="zh-CN" altLang="en-US" sz="2000" kern="100">
                        <a:latin typeface="Calibri"/>
                        <a:ea typeface="宋体"/>
                        <a:cs typeface="Times New Roman"/>
                      </a:endParaRPr>
                    </a:p>
                  </a:txBody>
                  <a:tcPr marL="68580" marR="68580" marT="45730" marB="4573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latin typeface="宋体"/>
                          <a:ea typeface="宋体"/>
                          <a:cs typeface="Times New Roman"/>
                        </a:rPr>
                        <a:t>支持</a:t>
                      </a:r>
                      <a:endParaRPr lang="zh-CN" altLang="en-US" sz="2000" kern="100">
                        <a:latin typeface="Calibri"/>
                        <a:ea typeface="宋体"/>
                        <a:cs typeface="Times New Roman"/>
                      </a:endParaRPr>
                    </a:p>
                  </a:txBody>
                  <a:tcPr marL="68580" marR="68580" marT="45730" marB="4573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latin typeface="宋体"/>
                          <a:ea typeface="宋体"/>
                          <a:cs typeface="Times New Roman"/>
                        </a:rPr>
                        <a:t>支持</a:t>
                      </a:r>
                      <a:endParaRPr lang="zh-CN" altLang="en-US" sz="2000" kern="100" dirty="0">
                        <a:latin typeface="Calibri"/>
                        <a:ea typeface="宋体"/>
                        <a:cs typeface="Times New Roman"/>
                      </a:endParaRPr>
                    </a:p>
                  </a:txBody>
                  <a:tcPr marL="68580" marR="68580" marT="45730" marB="4573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00216">
                <a:tc>
                  <a:txBody>
                    <a:bodyPr/>
                    <a:lstStyle/>
                    <a:p>
                      <a:pPr marL="0" marR="0" algn="ctr">
                        <a:spcBef>
                          <a:spcPts val="0"/>
                        </a:spcBef>
                        <a:spcAft>
                          <a:spcPts val="0"/>
                        </a:spcAft>
                      </a:pPr>
                      <a:r>
                        <a:rPr lang="zh-CN" altLang="en-US" sz="2000" kern="100">
                          <a:latin typeface="宋体"/>
                          <a:ea typeface="宋体"/>
                          <a:cs typeface="Times New Roman"/>
                        </a:rPr>
                        <a:t>执行延迟</a:t>
                      </a:r>
                      <a:endParaRPr lang="zh-CN" altLang="en-US" sz="2000" kern="100">
                        <a:latin typeface="Calibri"/>
                        <a:ea typeface="宋体"/>
                        <a:cs typeface="Times New Roman"/>
                      </a:endParaRPr>
                    </a:p>
                  </a:txBody>
                  <a:tcPr marL="68580" marR="68580" marT="45730" marB="4573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latin typeface="宋体"/>
                          <a:ea typeface="宋体"/>
                          <a:cs typeface="Times New Roman"/>
                        </a:rPr>
                        <a:t>高</a:t>
                      </a:r>
                      <a:endParaRPr lang="zh-CN" altLang="en-US" sz="2000" kern="100">
                        <a:latin typeface="Calibri"/>
                        <a:ea typeface="宋体"/>
                        <a:cs typeface="Times New Roman"/>
                      </a:endParaRPr>
                    </a:p>
                  </a:txBody>
                  <a:tcPr marL="68580" marR="68580" marT="45730" marB="4573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latin typeface="宋体"/>
                          <a:ea typeface="宋体"/>
                          <a:cs typeface="Times New Roman"/>
                        </a:rPr>
                        <a:t>低</a:t>
                      </a:r>
                      <a:endParaRPr lang="zh-CN" altLang="en-US" sz="2000" kern="100" dirty="0">
                        <a:latin typeface="Calibri"/>
                        <a:ea typeface="宋体"/>
                        <a:cs typeface="Times New Roman"/>
                      </a:endParaRPr>
                    </a:p>
                  </a:txBody>
                  <a:tcPr marL="68580" marR="68580" marT="45730" marB="4573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97964">
                <a:tc>
                  <a:txBody>
                    <a:bodyPr/>
                    <a:lstStyle/>
                    <a:p>
                      <a:pPr marL="0" marR="0" algn="ctr">
                        <a:spcBef>
                          <a:spcPts val="0"/>
                        </a:spcBef>
                        <a:spcAft>
                          <a:spcPts val="0"/>
                        </a:spcAft>
                      </a:pPr>
                      <a:r>
                        <a:rPr lang="zh-CN" altLang="en-US" sz="2000" kern="100">
                          <a:latin typeface="宋体"/>
                          <a:ea typeface="宋体"/>
                          <a:cs typeface="Times New Roman"/>
                        </a:rPr>
                        <a:t>扩展性</a:t>
                      </a:r>
                      <a:endParaRPr lang="zh-CN" altLang="en-US" sz="2000" kern="100">
                        <a:latin typeface="Calibri"/>
                        <a:ea typeface="宋体"/>
                        <a:cs typeface="Times New Roman"/>
                      </a:endParaRPr>
                    </a:p>
                  </a:txBody>
                  <a:tcPr marL="68580" marR="68580" marT="45730" marB="4573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latin typeface="宋体"/>
                          <a:ea typeface="宋体"/>
                          <a:cs typeface="Times New Roman"/>
                        </a:rPr>
                        <a:t>好</a:t>
                      </a:r>
                      <a:endParaRPr lang="zh-CN" altLang="en-US" sz="2000" kern="100">
                        <a:latin typeface="Calibri"/>
                        <a:ea typeface="宋体"/>
                        <a:cs typeface="Times New Roman"/>
                      </a:endParaRPr>
                    </a:p>
                  </a:txBody>
                  <a:tcPr marL="68580" marR="68580" marT="45730" marB="4573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latin typeface="宋体"/>
                          <a:ea typeface="宋体"/>
                          <a:cs typeface="Times New Roman"/>
                        </a:rPr>
                        <a:t>有限</a:t>
                      </a:r>
                      <a:endParaRPr lang="zh-CN" altLang="en-US" sz="2000" kern="100" dirty="0">
                        <a:latin typeface="Calibri"/>
                        <a:ea typeface="宋体"/>
                        <a:cs typeface="Times New Roman"/>
                      </a:endParaRPr>
                    </a:p>
                  </a:txBody>
                  <a:tcPr marL="68580" marR="68580" marT="45730" marB="4573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74745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主要分为</a:t>
            </a:r>
            <a:r>
              <a:rPr lang="en-US" altLang="zh-CN" dirty="0"/>
              <a:t>3</a:t>
            </a:r>
            <a:r>
              <a:rPr lang="zh-CN" altLang="en-US" dirty="0"/>
              <a:t>个部分</a:t>
            </a:r>
            <a:endParaRPr lang="en-US" altLang="zh-CN" dirty="0"/>
          </a:p>
          <a:p>
            <a:pPr lvl="1"/>
            <a:r>
              <a:rPr lang="zh-CN" altLang="en-US" dirty="0"/>
              <a:t>用户接口</a:t>
            </a:r>
            <a:endParaRPr lang="en-US" altLang="zh-CN" dirty="0"/>
          </a:p>
          <a:p>
            <a:pPr lvl="1"/>
            <a:r>
              <a:rPr lang="en-US" altLang="zh-CN" dirty="0" err="1"/>
              <a:t>Thrift</a:t>
            </a:r>
            <a:r>
              <a:rPr lang="en-US" altLang="en-US" dirty="0" err="1"/>
              <a:t>服务器</a:t>
            </a:r>
            <a:endParaRPr lang="en-US" altLang="en-US" dirty="0"/>
          </a:p>
          <a:p>
            <a:pPr lvl="1"/>
            <a:r>
              <a:rPr lang="en-US" altLang="en-US" dirty="0" err="1">
                <a:sym typeface="文鼎CS中等线" charset="-122"/>
              </a:rPr>
              <a:t>解析器</a:t>
            </a:r>
            <a:r>
              <a:rPr lang="zh-CN" altLang="en-US" dirty="0">
                <a:sym typeface="文鼎CS中等线" charset="-122"/>
              </a:rPr>
              <a:t>（</a:t>
            </a:r>
            <a:r>
              <a:rPr lang="en-US" altLang="zh-CN" dirty="0">
                <a:sym typeface="文鼎CS中等线" charset="-122"/>
              </a:rPr>
              <a:t>Driver</a:t>
            </a:r>
            <a:r>
              <a:rPr lang="zh-CN" altLang="en-US" dirty="0">
                <a:sym typeface="文鼎CS中等线" charset="-122"/>
              </a:rPr>
              <a:t>）</a:t>
            </a:r>
            <a:endParaRPr lang="en-US" altLang="zh-CN" dirty="0">
              <a:sym typeface="文鼎CS中等线" charset="-122"/>
            </a:endParaRPr>
          </a:p>
          <a:p>
            <a:pPr lvl="1"/>
            <a:endParaRPr lang="zh-CN" altLang="en-US" dirty="0"/>
          </a:p>
        </p:txBody>
      </p:sp>
      <p:sp>
        <p:nvSpPr>
          <p:cNvPr id="3" name="标题 2"/>
          <p:cNvSpPr>
            <a:spLocks noGrp="1"/>
          </p:cNvSpPr>
          <p:nvPr>
            <p:ph type="title"/>
          </p:nvPr>
        </p:nvSpPr>
        <p:spPr/>
        <p:txBody>
          <a:bodyPr/>
          <a:lstStyle/>
          <a:p>
            <a:r>
              <a:rPr lang="en-US" altLang="zh-CN" dirty="0"/>
              <a:t>6.1.3 Hive</a:t>
            </a:r>
            <a:r>
              <a:rPr lang="zh-CN" altLang="en-US" dirty="0"/>
              <a:t>的架构</a:t>
            </a:r>
          </a:p>
        </p:txBody>
      </p:sp>
      <p:grpSp>
        <p:nvGrpSpPr>
          <p:cNvPr id="4" name="Group 60"/>
          <p:cNvGrpSpPr>
            <a:grpSpLocks/>
          </p:cNvGrpSpPr>
          <p:nvPr/>
        </p:nvGrpSpPr>
        <p:grpSpPr bwMode="auto">
          <a:xfrm>
            <a:off x="4067944" y="1268760"/>
            <a:ext cx="4236711" cy="5222537"/>
            <a:chOff x="6662" y="1771"/>
            <a:chExt cx="7232" cy="7561"/>
          </a:xfrm>
        </p:grpSpPr>
        <p:sp>
          <p:nvSpPr>
            <p:cNvPr id="5" name="流程图: 可选过程 73"/>
            <p:cNvSpPr>
              <a:spLocks noChangeArrowheads="1"/>
            </p:cNvSpPr>
            <p:nvPr/>
          </p:nvSpPr>
          <p:spPr bwMode="auto">
            <a:xfrm>
              <a:off x="6662" y="1771"/>
              <a:ext cx="7232" cy="5034"/>
            </a:xfrm>
            <a:prstGeom prst="flowChartAlternateProcess">
              <a:avLst/>
            </a:prstGeom>
            <a:solidFill>
              <a:srgbClr val="FFFFFF"/>
            </a:solidFill>
            <a:ln w="25400" cap="flat" algn="ctr">
              <a:solidFill>
                <a:srgbClr val="BCBCBC"/>
              </a:solidFill>
              <a:prstDash val="solid"/>
              <a:round/>
              <a:headEnd type="none" w="med" len="med"/>
              <a:tailEnd type="none" w="med" len="med"/>
            </a:ln>
          </p:spPr>
          <p:txBody>
            <a:bodyPr anchor="b"/>
            <a:lstStyle/>
            <a:p>
              <a:pPr algn="r">
                <a:buSzPct val="100000"/>
                <a:buFont typeface="Arial" pitchFamily="34" charset="0"/>
                <a:buNone/>
              </a:pPr>
              <a:r>
                <a:rPr lang="en-US" altLang="zh-CN" sz="1000">
                  <a:latin typeface="微软雅黑" pitchFamily="34" charset="-122"/>
                  <a:ea typeface="微软雅黑" pitchFamily="34" charset="-122"/>
                </a:rPr>
                <a:t>Hive</a:t>
              </a:r>
            </a:p>
          </p:txBody>
        </p:sp>
        <p:sp>
          <p:nvSpPr>
            <p:cNvPr id="6" name="流程图: 可选过程 74"/>
            <p:cNvSpPr>
              <a:spLocks noChangeArrowheads="1"/>
            </p:cNvSpPr>
            <p:nvPr/>
          </p:nvSpPr>
          <p:spPr bwMode="auto">
            <a:xfrm>
              <a:off x="6752" y="7215"/>
              <a:ext cx="7102" cy="2117"/>
            </a:xfrm>
            <a:prstGeom prst="flowChartAlternateProcess">
              <a:avLst/>
            </a:prstGeom>
            <a:solidFill>
              <a:srgbClr val="FFFFFF"/>
            </a:solidFill>
            <a:ln w="25400" cap="flat" algn="ctr">
              <a:solidFill>
                <a:srgbClr val="BCBCBC"/>
              </a:solidFill>
              <a:prstDash val="solid"/>
              <a:round/>
              <a:headEnd type="none" w="med" len="med"/>
              <a:tailEnd type="none" w="med" len="med"/>
            </a:ln>
          </p:spPr>
          <p:txBody>
            <a:bodyPr anchor="b"/>
            <a:lstStyle/>
            <a:p>
              <a:pPr algn="r">
                <a:buSzPct val="100000"/>
                <a:buFont typeface="Arial" pitchFamily="34" charset="0"/>
                <a:buNone/>
              </a:pPr>
              <a:r>
                <a:rPr lang="en-US" altLang="zh-CN" sz="1000">
                  <a:latin typeface="微软雅黑" pitchFamily="34" charset="-122"/>
                  <a:ea typeface="微软雅黑" pitchFamily="34" charset="-122"/>
                </a:rPr>
                <a:t>Hadoop</a:t>
              </a:r>
            </a:p>
          </p:txBody>
        </p:sp>
        <p:sp>
          <p:nvSpPr>
            <p:cNvPr id="7" name="矩形 75"/>
            <p:cNvSpPr>
              <a:spLocks noChangeArrowheads="1"/>
            </p:cNvSpPr>
            <p:nvPr/>
          </p:nvSpPr>
          <p:spPr bwMode="auto">
            <a:xfrm>
              <a:off x="9247" y="3336"/>
              <a:ext cx="1910" cy="402"/>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Thrift</a:t>
              </a:r>
              <a:r>
                <a:rPr lang="en-US" altLang="en-US" sz="1000">
                  <a:latin typeface="微软雅黑" pitchFamily="34" charset="-122"/>
                  <a:ea typeface="微软雅黑" pitchFamily="34" charset="-122"/>
                  <a:sym typeface="文鼎CS中等线" charset="-122"/>
                </a:rPr>
                <a:t>服务器</a:t>
              </a:r>
            </a:p>
          </p:txBody>
        </p:sp>
        <p:grpSp>
          <p:nvGrpSpPr>
            <p:cNvPr id="8" name="Group 64"/>
            <p:cNvGrpSpPr>
              <a:grpSpLocks/>
            </p:cNvGrpSpPr>
            <p:nvPr/>
          </p:nvGrpSpPr>
          <p:grpSpPr bwMode="auto">
            <a:xfrm>
              <a:off x="8957" y="4080"/>
              <a:ext cx="2257" cy="2512"/>
              <a:chOff x="8681" y="4156"/>
              <a:chExt cx="2384" cy="2687"/>
            </a:xfrm>
          </p:grpSpPr>
          <p:sp>
            <p:nvSpPr>
              <p:cNvPr id="26" name="矩形 77"/>
              <p:cNvSpPr>
                <a:spLocks noChangeArrowheads="1"/>
              </p:cNvSpPr>
              <p:nvPr/>
            </p:nvSpPr>
            <p:spPr bwMode="auto">
              <a:xfrm>
                <a:off x="8681" y="4157"/>
                <a:ext cx="2384" cy="2687"/>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en-US" sz="1000">
                    <a:latin typeface="微软雅黑" pitchFamily="34" charset="-122"/>
                    <a:ea typeface="微软雅黑" pitchFamily="34" charset="-122"/>
                    <a:sym typeface="文鼎CS中等线" charset="-122"/>
                  </a:rPr>
                  <a:t>解析器</a:t>
                </a:r>
              </a:p>
            </p:txBody>
          </p:sp>
          <p:sp>
            <p:nvSpPr>
              <p:cNvPr id="27" name="矩形 78"/>
              <p:cNvSpPr>
                <a:spLocks noChangeArrowheads="1"/>
              </p:cNvSpPr>
              <p:nvPr/>
            </p:nvSpPr>
            <p:spPr bwMode="auto">
              <a:xfrm>
                <a:off x="9027" y="4689"/>
                <a:ext cx="1700" cy="430"/>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en-US" sz="1000">
                    <a:latin typeface="微软雅黑" pitchFamily="34" charset="-122"/>
                    <a:ea typeface="微软雅黑" pitchFamily="34" charset="-122"/>
                    <a:sym typeface="文鼎CS中等线" charset="-122"/>
                  </a:rPr>
                  <a:t>编译器</a:t>
                </a:r>
              </a:p>
            </p:txBody>
          </p:sp>
          <p:sp>
            <p:nvSpPr>
              <p:cNvPr id="28" name="矩形 79"/>
              <p:cNvSpPr>
                <a:spLocks noChangeArrowheads="1"/>
              </p:cNvSpPr>
              <p:nvPr/>
            </p:nvSpPr>
            <p:spPr bwMode="auto">
              <a:xfrm>
                <a:off x="9027" y="5378"/>
                <a:ext cx="1700" cy="430"/>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en-US" sz="1000">
                    <a:latin typeface="微软雅黑" pitchFamily="34" charset="-122"/>
                    <a:ea typeface="微软雅黑" pitchFamily="34" charset="-122"/>
                    <a:sym typeface="文鼎CS中等线" charset="-122"/>
                  </a:rPr>
                  <a:t>优化器</a:t>
                </a:r>
              </a:p>
            </p:txBody>
          </p:sp>
          <p:sp>
            <p:nvSpPr>
              <p:cNvPr id="29" name="矩形 80"/>
              <p:cNvSpPr>
                <a:spLocks noChangeArrowheads="1"/>
              </p:cNvSpPr>
              <p:nvPr/>
            </p:nvSpPr>
            <p:spPr bwMode="auto">
              <a:xfrm>
                <a:off x="9027" y="6066"/>
                <a:ext cx="1700" cy="430"/>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en-US" sz="1000">
                    <a:latin typeface="微软雅黑" pitchFamily="34" charset="-122"/>
                    <a:ea typeface="微软雅黑" pitchFamily="34" charset="-122"/>
                    <a:sym typeface="文鼎CS中等线" charset="-122"/>
                  </a:rPr>
                  <a:t>执行器</a:t>
                </a:r>
              </a:p>
            </p:txBody>
          </p:sp>
        </p:grpSp>
        <p:sp>
          <p:nvSpPr>
            <p:cNvPr id="9" name="流程图: 磁盘 81"/>
            <p:cNvSpPr>
              <a:spLocks noChangeArrowheads="1"/>
            </p:cNvSpPr>
            <p:nvPr/>
          </p:nvSpPr>
          <p:spPr bwMode="auto">
            <a:xfrm>
              <a:off x="11739" y="4743"/>
              <a:ext cx="1610" cy="1167"/>
            </a:xfrm>
            <a:prstGeom prst="flowChartMagneticDisk">
              <a:avLst/>
            </a:prstGeom>
            <a:solidFill>
              <a:srgbClr val="FFFFFF"/>
            </a:solidFill>
            <a:ln w="25400" cap="flat" algn="ctr">
              <a:solidFill>
                <a:srgbClr val="BCBCBC"/>
              </a:solidFill>
              <a:prstDash val="solid"/>
              <a:round/>
              <a:headEnd type="none" w="med" len="med"/>
              <a:tailEnd type="none" w="med" len="med"/>
            </a:ln>
          </p:spPr>
          <p:txBody>
            <a:bodyPr anchor="ctr"/>
            <a:lstStyle/>
            <a:p>
              <a:pPr algn="ctr">
                <a:buSzPct val="100000"/>
                <a:buFont typeface="Arial" pitchFamily="34" charset="0"/>
                <a:buNone/>
              </a:pPr>
              <a:r>
                <a:rPr lang="en-US" altLang="en-US" sz="1000">
                  <a:latin typeface="微软雅黑" pitchFamily="34" charset="-122"/>
                  <a:ea typeface="微软雅黑" pitchFamily="34" charset="-122"/>
                </a:rPr>
                <a:t>元数据库</a:t>
              </a:r>
            </a:p>
          </p:txBody>
        </p:sp>
        <p:sp>
          <p:nvSpPr>
            <p:cNvPr id="10" name="矩形 82"/>
            <p:cNvSpPr>
              <a:spLocks noChangeArrowheads="1"/>
            </p:cNvSpPr>
            <p:nvPr/>
          </p:nvSpPr>
          <p:spPr bwMode="auto">
            <a:xfrm>
              <a:off x="7342" y="7577"/>
              <a:ext cx="1827" cy="607"/>
            </a:xfrm>
            <a:prstGeom prst="rect">
              <a:avLst/>
            </a:prstGeom>
            <a:solidFill>
              <a:srgbClr val="FFFFFF"/>
            </a:solidFill>
            <a:ln w="25400" cap="flat" algn="ctr">
              <a:solidFill>
                <a:srgbClr val="BCBCBC"/>
              </a:solidFill>
              <a:prstDash val="solid"/>
              <a:round/>
              <a:headEnd type="none" w="med" len="med"/>
              <a:tailEnd type="none" w="med" len="med"/>
            </a:ln>
          </p:spPr>
          <p:txBody>
            <a:bodyPr anchor="ctr"/>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MapReduce</a:t>
              </a:r>
              <a:endParaRPr lang="en-US" altLang="en-US" sz="1000">
                <a:latin typeface="微软雅黑" pitchFamily="34" charset="-122"/>
                <a:ea typeface="微软雅黑" pitchFamily="34" charset="-122"/>
                <a:sym typeface="文鼎CS中等线" charset="-122"/>
              </a:endParaRPr>
            </a:p>
          </p:txBody>
        </p:sp>
        <p:sp>
          <p:nvSpPr>
            <p:cNvPr id="11" name="直接箭头连接符 83"/>
            <p:cNvSpPr>
              <a:spLocks noChangeShapeType="1"/>
            </p:cNvSpPr>
            <p:nvPr/>
          </p:nvSpPr>
          <p:spPr bwMode="auto">
            <a:xfrm>
              <a:off x="7989" y="2888"/>
              <a:ext cx="932" cy="1832"/>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grpSp>
          <p:nvGrpSpPr>
            <p:cNvPr id="12" name="Group 72"/>
            <p:cNvGrpSpPr>
              <a:grpSpLocks/>
            </p:cNvGrpSpPr>
            <p:nvPr/>
          </p:nvGrpSpPr>
          <p:grpSpPr bwMode="auto">
            <a:xfrm>
              <a:off x="10352" y="7364"/>
              <a:ext cx="3010" cy="1244"/>
              <a:chOff x="10155" y="8121"/>
              <a:chExt cx="3180" cy="1330"/>
            </a:xfrm>
          </p:grpSpPr>
          <p:sp>
            <p:nvSpPr>
              <p:cNvPr id="24" name="矩形 85"/>
              <p:cNvSpPr>
                <a:spLocks noChangeArrowheads="1"/>
              </p:cNvSpPr>
              <p:nvPr/>
            </p:nvSpPr>
            <p:spPr bwMode="auto">
              <a:xfrm>
                <a:off x="10155" y="8122"/>
                <a:ext cx="3180" cy="1328"/>
              </a:xfrm>
              <a:prstGeom prst="rect">
                <a:avLst/>
              </a:prstGeom>
              <a:solidFill>
                <a:srgbClr val="FFFFFF"/>
              </a:solidFill>
              <a:ln w="25400" cap="flat" algn="ctr">
                <a:solidFill>
                  <a:srgbClr val="BCBCBC"/>
                </a:solidFill>
                <a:prstDash val="solid"/>
                <a:round/>
                <a:headEnd type="none" w="med" len="med"/>
                <a:tailEnd type="none" w="med" len="med"/>
              </a:ln>
            </p:spPr>
            <p:txBody>
              <a:bodyPr anchor="b"/>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HDFS</a:t>
                </a:r>
              </a:p>
            </p:txBody>
          </p:sp>
          <p:sp>
            <p:nvSpPr>
              <p:cNvPr id="25" name="矩形 86"/>
              <p:cNvSpPr>
                <a:spLocks noChangeArrowheads="1"/>
              </p:cNvSpPr>
              <p:nvPr/>
            </p:nvSpPr>
            <p:spPr bwMode="auto">
              <a:xfrm>
                <a:off x="10715" y="8349"/>
                <a:ext cx="2234" cy="649"/>
              </a:xfrm>
              <a:prstGeom prst="rect">
                <a:avLst/>
              </a:prstGeom>
              <a:solidFill>
                <a:srgbClr val="FFFFFF"/>
              </a:solidFill>
              <a:ln w="25400" cap="flat" algn="ctr">
                <a:solidFill>
                  <a:srgbClr val="BCBCBC"/>
                </a:solidFill>
                <a:prstDash val="solid"/>
                <a:round/>
                <a:headEnd type="none" w="med" len="med"/>
                <a:tailEnd type="none" w="med" len="med"/>
              </a:ln>
            </p:spPr>
            <p:txBody>
              <a:bodyPr anchor="ctr"/>
              <a:lstStyle/>
              <a:p>
                <a:pPr algn="ctr">
                  <a:buSzPct val="100000"/>
                  <a:buFont typeface="Arial" pitchFamily="34" charset="0"/>
                  <a:buNone/>
                </a:pPr>
                <a:r>
                  <a:rPr lang="en-US" altLang="en-US" sz="1000">
                    <a:latin typeface="微软雅黑" pitchFamily="34" charset="-122"/>
                    <a:ea typeface="微软雅黑" pitchFamily="34" charset="-122"/>
                    <a:sym typeface="文鼎CS中等线" charset="-122"/>
                  </a:rPr>
                  <a:t>数据仓库</a:t>
                </a:r>
              </a:p>
            </p:txBody>
          </p:sp>
        </p:grpSp>
        <p:sp>
          <p:nvSpPr>
            <p:cNvPr id="13" name="直接箭头连接符 87"/>
            <p:cNvSpPr>
              <a:spLocks noChangeShapeType="1"/>
            </p:cNvSpPr>
            <p:nvPr/>
          </p:nvSpPr>
          <p:spPr bwMode="auto">
            <a:xfrm flipH="1">
              <a:off x="11284" y="2911"/>
              <a:ext cx="1270" cy="1695"/>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14" name="直接箭头连接符 88"/>
            <p:cNvSpPr>
              <a:spLocks noChangeShapeType="1"/>
            </p:cNvSpPr>
            <p:nvPr/>
          </p:nvSpPr>
          <p:spPr bwMode="auto">
            <a:xfrm flipH="1">
              <a:off x="10202" y="2893"/>
              <a:ext cx="25" cy="442"/>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15" name="直接箭头连接符 89"/>
            <p:cNvSpPr>
              <a:spLocks noChangeShapeType="1"/>
            </p:cNvSpPr>
            <p:nvPr/>
          </p:nvSpPr>
          <p:spPr bwMode="auto">
            <a:xfrm flipH="1">
              <a:off x="10192" y="3738"/>
              <a:ext cx="10" cy="342"/>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16" name="直接箭头连接符 90"/>
            <p:cNvSpPr>
              <a:spLocks noChangeShapeType="1"/>
            </p:cNvSpPr>
            <p:nvPr/>
          </p:nvSpPr>
          <p:spPr bwMode="auto">
            <a:xfrm>
              <a:off x="10089" y="6268"/>
              <a:ext cx="1770" cy="1097"/>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17" name="直接箭头连接符 91"/>
            <p:cNvSpPr>
              <a:spLocks noChangeShapeType="1"/>
            </p:cNvSpPr>
            <p:nvPr/>
          </p:nvSpPr>
          <p:spPr bwMode="auto">
            <a:xfrm flipH="1">
              <a:off x="8254" y="6268"/>
              <a:ext cx="1835" cy="1310"/>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18" name="直接箭头连接符 92"/>
            <p:cNvSpPr>
              <a:spLocks noChangeShapeType="1"/>
            </p:cNvSpPr>
            <p:nvPr/>
          </p:nvSpPr>
          <p:spPr bwMode="auto">
            <a:xfrm flipH="1">
              <a:off x="9169" y="7880"/>
              <a:ext cx="1712" cy="0"/>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19" name="直接箭头连接符 93"/>
            <p:cNvSpPr>
              <a:spLocks noChangeShapeType="1"/>
            </p:cNvSpPr>
            <p:nvPr/>
          </p:nvSpPr>
          <p:spPr bwMode="auto">
            <a:xfrm flipH="1">
              <a:off x="11214" y="5328"/>
              <a:ext cx="525" cy="7"/>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20" name="矩形 94"/>
            <p:cNvSpPr>
              <a:spLocks noChangeArrowheads="1"/>
            </p:cNvSpPr>
            <p:nvPr/>
          </p:nvSpPr>
          <p:spPr bwMode="auto">
            <a:xfrm>
              <a:off x="7062" y="1958"/>
              <a:ext cx="6397" cy="1067"/>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en-US" sz="1000">
                  <a:latin typeface="MyriadRegular" charset="0"/>
                  <a:ea typeface="宋体" pitchFamily="2" charset="-122"/>
                  <a:sym typeface="文鼎CS中等线" charset="-122"/>
                </a:rPr>
                <a:t>用户</a:t>
              </a:r>
              <a:r>
                <a:rPr lang="en-US" altLang="en-US" sz="1000">
                  <a:latin typeface="微软雅黑" pitchFamily="34" charset="-122"/>
                  <a:ea typeface="微软雅黑" pitchFamily="34" charset="-122"/>
                  <a:sym typeface="文鼎CS中等线" charset="-122"/>
                </a:rPr>
                <a:t>接口</a:t>
              </a:r>
            </a:p>
          </p:txBody>
        </p:sp>
        <p:sp>
          <p:nvSpPr>
            <p:cNvPr id="21" name="矩形 95"/>
            <p:cNvSpPr>
              <a:spLocks noChangeArrowheads="1"/>
            </p:cNvSpPr>
            <p:nvPr/>
          </p:nvSpPr>
          <p:spPr bwMode="auto">
            <a:xfrm>
              <a:off x="7187" y="2381"/>
              <a:ext cx="1602" cy="507"/>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CLI</a:t>
              </a:r>
              <a:r>
                <a:rPr lang="en-US" altLang="en-US" sz="1000">
                  <a:latin typeface="微软雅黑" pitchFamily="34" charset="-122"/>
                  <a:ea typeface="微软雅黑" pitchFamily="34" charset="-122"/>
                  <a:sym typeface="文鼎CS中等线" charset="-122"/>
                </a:rPr>
                <a:t>接口</a:t>
              </a:r>
            </a:p>
          </p:txBody>
        </p:sp>
        <p:sp>
          <p:nvSpPr>
            <p:cNvPr id="22" name="矩形 96"/>
            <p:cNvSpPr>
              <a:spLocks noChangeArrowheads="1"/>
            </p:cNvSpPr>
            <p:nvPr/>
          </p:nvSpPr>
          <p:spPr bwMode="auto">
            <a:xfrm>
              <a:off x="8949" y="2386"/>
              <a:ext cx="2555" cy="507"/>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JDBC/ODBC</a:t>
              </a:r>
              <a:r>
                <a:rPr lang="en-US" altLang="en-US" sz="1000">
                  <a:latin typeface="微软雅黑" pitchFamily="34" charset="-122"/>
                  <a:ea typeface="微软雅黑" pitchFamily="34" charset="-122"/>
                  <a:sym typeface="文鼎CS中等线" charset="-122"/>
                </a:rPr>
                <a:t>客户端</a:t>
              </a:r>
            </a:p>
          </p:txBody>
        </p:sp>
        <p:sp>
          <p:nvSpPr>
            <p:cNvPr id="23" name="矩形 97"/>
            <p:cNvSpPr>
              <a:spLocks noChangeArrowheads="1"/>
            </p:cNvSpPr>
            <p:nvPr/>
          </p:nvSpPr>
          <p:spPr bwMode="auto">
            <a:xfrm>
              <a:off x="11757" y="2381"/>
              <a:ext cx="1602" cy="507"/>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WEB</a:t>
              </a:r>
              <a:r>
                <a:rPr lang="en-US" altLang="en-US" sz="1000">
                  <a:latin typeface="微软雅黑" pitchFamily="34" charset="-122"/>
                  <a:ea typeface="微软雅黑" pitchFamily="34" charset="-122"/>
                  <a:sym typeface="文鼎CS中等线" charset="-122"/>
                </a:rPr>
                <a:t>接口</a:t>
              </a:r>
            </a:p>
          </p:txBody>
        </p:sp>
      </p:grpSp>
    </p:spTree>
    <p:extLst>
      <p:ext uri="{BB962C8B-B14F-4D97-AF65-F5344CB8AC3E}">
        <p14:creationId xmlns:p14="http://schemas.microsoft.com/office/powerpoint/2010/main" val="246083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6.1.3 Hive</a:t>
            </a:r>
            <a:r>
              <a:rPr lang="zh-CN" altLang="en-US" dirty="0"/>
              <a:t>的架构</a:t>
            </a:r>
          </a:p>
        </p:txBody>
      </p:sp>
      <p:sp>
        <p:nvSpPr>
          <p:cNvPr id="6" name="内容占位符 5"/>
          <p:cNvSpPr>
            <a:spLocks noGrp="1"/>
          </p:cNvSpPr>
          <p:nvPr>
            <p:ph idx="1"/>
          </p:nvPr>
        </p:nvSpPr>
        <p:spPr>
          <a:xfrm>
            <a:off x="457200" y="1481328"/>
            <a:ext cx="4690864" cy="4611968"/>
          </a:xfrm>
        </p:spPr>
        <p:txBody>
          <a:bodyPr/>
          <a:lstStyle/>
          <a:p>
            <a:r>
              <a:rPr lang="en-US" altLang="en-US" sz="1800" dirty="0" err="1"/>
              <a:t>用户接口</a:t>
            </a:r>
            <a:endParaRPr lang="en-US" altLang="en-US" sz="1800" dirty="0"/>
          </a:p>
          <a:p>
            <a:pPr marL="539750" lvl="1">
              <a:spcBef>
                <a:spcPct val="0"/>
              </a:spcBef>
            </a:pPr>
            <a:r>
              <a:rPr lang="en-US" altLang="en-US" sz="1500" dirty="0" err="1"/>
              <a:t>CLI：Cli</a:t>
            </a:r>
            <a:r>
              <a:rPr lang="en-US" altLang="en-US" sz="1500" dirty="0"/>
              <a:t> </a:t>
            </a:r>
            <a:r>
              <a:rPr lang="en-US" altLang="en-US" sz="1500" dirty="0" err="1"/>
              <a:t>启动的时候，会同时启动一个</a:t>
            </a:r>
            <a:r>
              <a:rPr lang="en-US" altLang="en-US" sz="1500" dirty="0"/>
              <a:t> Hive </a:t>
            </a:r>
            <a:r>
              <a:rPr lang="en-US" altLang="en-US" sz="1500" dirty="0" err="1"/>
              <a:t>副本</a:t>
            </a:r>
            <a:endParaRPr lang="en-US" altLang="en-US" sz="1500" dirty="0"/>
          </a:p>
          <a:p>
            <a:pPr marL="539750" lvl="1">
              <a:spcBef>
                <a:spcPct val="0"/>
              </a:spcBef>
            </a:pPr>
            <a:endParaRPr lang="en-US" altLang="en-US" sz="1500" dirty="0"/>
          </a:p>
          <a:p>
            <a:pPr marL="539750" lvl="1">
              <a:spcBef>
                <a:spcPct val="0"/>
              </a:spcBef>
            </a:pPr>
            <a:r>
              <a:rPr lang="en-US" altLang="zh-CN" sz="1500" dirty="0" err="1"/>
              <a:t>JDBC</a:t>
            </a:r>
            <a:r>
              <a:rPr lang="en-US" altLang="en-US" sz="1500" dirty="0" err="1"/>
              <a:t>客户端：封装了</a:t>
            </a:r>
            <a:r>
              <a:rPr lang="en-US" altLang="zh-CN" sz="1500" dirty="0" err="1"/>
              <a:t>Thrift</a:t>
            </a:r>
            <a:r>
              <a:rPr lang="zh-CN" altLang="en-US" sz="1500" dirty="0"/>
              <a:t>、</a:t>
            </a:r>
            <a:r>
              <a:rPr lang="en-US" altLang="zh-CN" sz="1500" dirty="0" err="1"/>
              <a:t>java</a:t>
            </a:r>
            <a:r>
              <a:rPr lang="en-US" altLang="en-US" sz="1500" dirty="0" err="1"/>
              <a:t>应用程序，可以</a:t>
            </a:r>
            <a:r>
              <a:rPr lang="zh-CN" altLang="zh-CN" sz="1500" dirty="0"/>
              <a:t>通过</a:t>
            </a:r>
            <a:r>
              <a:rPr lang="en-US" altLang="en-US" sz="1500" dirty="0" err="1"/>
              <a:t>指定的主机和端口连接到在另一个进程中运行的</a:t>
            </a:r>
            <a:r>
              <a:rPr lang="en-US" altLang="zh-CN" sz="1500" dirty="0" err="1"/>
              <a:t>hive</a:t>
            </a:r>
            <a:r>
              <a:rPr lang="en-US" altLang="en-US" sz="1500" dirty="0" err="1"/>
              <a:t>服务器</a:t>
            </a:r>
            <a:endParaRPr lang="en-US" altLang="en-US" sz="1500" dirty="0"/>
          </a:p>
          <a:p>
            <a:pPr marL="539750" lvl="1">
              <a:spcBef>
                <a:spcPct val="0"/>
              </a:spcBef>
            </a:pPr>
            <a:endParaRPr lang="en-US" altLang="en-US" sz="1500" dirty="0"/>
          </a:p>
          <a:p>
            <a:pPr marL="539750" lvl="1">
              <a:spcBef>
                <a:spcPct val="0"/>
              </a:spcBef>
            </a:pPr>
            <a:r>
              <a:rPr lang="en-US" altLang="zh-CN" sz="1500" dirty="0" err="1"/>
              <a:t>ODBC</a:t>
            </a:r>
            <a:r>
              <a:rPr lang="en-US" altLang="en-US" sz="1500" dirty="0" err="1"/>
              <a:t>客户端：</a:t>
            </a:r>
            <a:r>
              <a:rPr lang="en-US" altLang="zh-CN" sz="1500" dirty="0" err="1"/>
              <a:t>ODBC</a:t>
            </a:r>
            <a:r>
              <a:rPr lang="en-US" altLang="en-US" sz="1500" dirty="0" err="1"/>
              <a:t>驱动允许支持</a:t>
            </a:r>
            <a:r>
              <a:rPr lang="en-US" altLang="zh-CN" sz="1500" dirty="0" err="1"/>
              <a:t>ODBC</a:t>
            </a:r>
            <a:r>
              <a:rPr lang="en-US" altLang="en-US" sz="1500" dirty="0" err="1"/>
              <a:t>协议的应用程序连接到</a:t>
            </a:r>
            <a:r>
              <a:rPr lang="en-US" altLang="zh-CN" sz="1500" dirty="0" err="1"/>
              <a:t>Hive</a:t>
            </a:r>
            <a:endParaRPr lang="en-US" altLang="en-US" sz="1500" dirty="0"/>
          </a:p>
          <a:p>
            <a:pPr marL="539750" lvl="1">
              <a:spcBef>
                <a:spcPct val="0"/>
              </a:spcBef>
            </a:pPr>
            <a:endParaRPr lang="en-US" altLang="en-US" sz="1500" dirty="0"/>
          </a:p>
          <a:p>
            <a:pPr marL="539750" lvl="1">
              <a:spcBef>
                <a:spcPct val="0"/>
              </a:spcBef>
            </a:pPr>
            <a:r>
              <a:rPr lang="en-US" altLang="en-US" sz="1500" dirty="0"/>
              <a:t>WUI </a:t>
            </a:r>
            <a:r>
              <a:rPr lang="zh-CN" altLang="en-US" sz="1600" dirty="0"/>
              <a:t>（Web GUI） </a:t>
            </a:r>
            <a:r>
              <a:rPr lang="en-US" altLang="en-US" sz="1500" dirty="0" err="1"/>
              <a:t>接口：是通过浏览器访问</a:t>
            </a:r>
            <a:r>
              <a:rPr lang="en-US" altLang="en-US" sz="1500" dirty="0"/>
              <a:t> Hive</a:t>
            </a:r>
          </a:p>
          <a:p>
            <a:endParaRPr lang="zh-CN" altLang="en-US" dirty="0"/>
          </a:p>
        </p:txBody>
      </p:sp>
      <p:grpSp>
        <p:nvGrpSpPr>
          <p:cNvPr id="7" name="Group 60"/>
          <p:cNvGrpSpPr>
            <a:grpSpLocks/>
          </p:cNvGrpSpPr>
          <p:nvPr/>
        </p:nvGrpSpPr>
        <p:grpSpPr bwMode="auto">
          <a:xfrm>
            <a:off x="5436096" y="1556792"/>
            <a:ext cx="3707904" cy="4536504"/>
            <a:chOff x="6662" y="1771"/>
            <a:chExt cx="7232" cy="7561"/>
          </a:xfrm>
        </p:grpSpPr>
        <p:sp>
          <p:nvSpPr>
            <p:cNvPr id="8" name="流程图: 可选过程 73"/>
            <p:cNvSpPr>
              <a:spLocks noChangeArrowheads="1"/>
            </p:cNvSpPr>
            <p:nvPr/>
          </p:nvSpPr>
          <p:spPr bwMode="auto">
            <a:xfrm>
              <a:off x="6662" y="1771"/>
              <a:ext cx="7232" cy="5034"/>
            </a:xfrm>
            <a:prstGeom prst="flowChartAlternateProcess">
              <a:avLst/>
            </a:prstGeom>
            <a:solidFill>
              <a:srgbClr val="FFFFFF"/>
            </a:solidFill>
            <a:ln w="25400" cap="flat" algn="ctr">
              <a:solidFill>
                <a:srgbClr val="BCBCBC"/>
              </a:solidFill>
              <a:prstDash val="solid"/>
              <a:round/>
              <a:headEnd type="none" w="med" len="med"/>
              <a:tailEnd type="none" w="med" len="med"/>
            </a:ln>
          </p:spPr>
          <p:txBody>
            <a:bodyPr anchor="b"/>
            <a:lstStyle/>
            <a:p>
              <a:pPr algn="r">
                <a:buSzPct val="100000"/>
                <a:buFont typeface="Arial" pitchFamily="34" charset="0"/>
                <a:buNone/>
              </a:pPr>
              <a:r>
                <a:rPr lang="en-US" altLang="zh-CN" sz="1000">
                  <a:latin typeface="微软雅黑" pitchFamily="34" charset="-122"/>
                  <a:ea typeface="微软雅黑" pitchFamily="34" charset="-122"/>
                </a:rPr>
                <a:t>Hive</a:t>
              </a:r>
            </a:p>
          </p:txBody>
        </p:sp>
        <p:sp>
          <p:nvSpPr>
            <p:cNvPr id="9" name="流程图: 可选过程 74"/>
            <p:cNvSpPr>
              <a:spLocks noChangeArrowheads="1"/>
            </p:cNvSpPr>
            <p:nvPr/>
          </p:nvSpPr>
          <p:spPr bwMode="auto">
            <a:xfrm>
              <a:off x="6752" y="7215"/>
              <a:ext cx="7102" cy="2117"/>
            </a:xfrm>
            <a:prstGeom prst="flowChartAlternateProcess">
              <a:avLst/>
            </a:prstGeom>
            <a:solidFill>
              <a:srgbClr val="FFFFFF"/>
            </a:solidFill>
            <a:ln w="25400" cap="flat" algn="ctr">
              <a:solidFill>
                <a:srgbClr val="BCBCBC"/>
              </a:solidFill>
              <a:prstDash val="solid"/>
              <a:round/>
              <a:headEnd type="none" w="med" len="med"/>
              <a:tailEnd type="none" w="med" len="med"/>
            </a:ln>
          </p:spPr>
          <p:txBody>
            <a:bodyPr anchor="b"/>
            <a:lstStyle/>
            <a:p>
              <a:pPr algn="r">
                <a:buSzPct val="100000"/>
                <a:buFont typeface="Arial" pitchFamily="34" charset="0"/>
                <a:buNone/>
              </a:pPr>
              <a:r>
                <a:rPr lang="en-US" altLang="zh-CN" sz="1000">
                  <a:latin typeface="微软雅黑" pitchFamily="34" charset="-122"/>
                  <a:ea typeface="微软雅黑" pitchFamily="34" charset="-122"/>
                </a:rPr>
                <a:t>Hadoop</a:t>
              </a:r>
            </a:p>
          </p:txBody>
        </p:sp>
        <p:sp>
          <p:nvSpPr>
            <p:cNvPr id="10" name="矩形 75"/>
            <p:cNvSpPr>
              <a:spLocks noChangeArrowheads="1"/>
            </p:cNvSpPr>
            <p:nvPr/>
          </p:nvSpPr>
          <p:spPr bwMode="auto">
            <a:xfrm>
              <a:off x="9247" y="3336"/>
              <a:ext cx="1910" cy="402"/>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Thrift</a:t>
              </a:r>
              <a:r>
                <a:rPr lang="en-US" altLang="en-US" sz="1000">
                  <a:latin typeface="微软雅黑" pitchFamily="34" charset="-122"/>
                  <a:ea typeface="微软雅黑" pitchFamily="34" charset="-122"/>
                  <a:sym typeface="文鼎CS中等线" charset="-122"/>
                </a:rPr>
                <a:t>服务器</a:t>
              </a:r>
            </a:p>
          </p:txBody>
        </p:sp>
        <p:grpSp>
          <p:nvGrpSpPr>
            <p:cNvPr id="11" name="Group 64"/>
            <p:cNvGrpSpPr>
              <a:grpSpLocks/>
            </p:cNvGrpSpPr>
            <p:nvPr/>
          </p:nvGrpSpPr>
          <p:grpSpPr bwMode="auto">
            <a:xfrm>
              <a:off x="8957" y="4080"/>
              <a:ext cx="2257" cy="2512"/>
              <a:chOff x="8681" y="4156"/>
              <a:chExt cx="2384" cy="2687"/>
            </a:xfrm>
          </p:grpSpPr>
          <p:sp>
            <p:nvSpPr>
              <p:cNvPr id="29" name="矩形 77"/>
              <p:cNvSpPr>
                <a:spLocks noChangeArrowheads="1"/>
              </p:cNvSpPr>
              <p:nvPr/>
            </p:nvSpPr>
            <p:spPr bwMode="auto">
              <a:xfrm>
                <a:off x="8681" y="4157"/>
                <a:ext cx="2384" cy="2687"/>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en-US" sz="1000">
                    <a:latin typeface="微软雅黑" pitchFamily="34" charset="-122"/>
                    <a:ea typeface="微软雅黑" pitchFamily="34" charset="-122"/>
                    <a:sym typeface="文鼎CS中等线" charset="-122"/>
                  </a:rPr>
                  <a:t>解析器</a:t>
                </a:r>
              </a:p>
            </p:txBody>
          </p:sp>
          <p:sp>
            <p:nvSpPr>
              <p:cNvPr id="30" name="矩形 78"/>
              <p:cNvSpPr>
                <a:spLocks noChangeArrowheads="1"/>
              </p:cNvSpPr>
              <p:nvPr/>
            </p:nvSpPr>
            <p:spPr bwMode="auto">
              <a:xfrm>
                <a:off x="9027" y="4689"/>
                <a:ext cx="1700" cy="430"/>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en-US" sz="1000">
                    <a:latin typeface="微软雅黑" pitchFamily="34" charset="-122"/>
                    <a:ea typeface="微软雅黑" pitchFamily="34" charset="-122"/>
                    <a:sym typeface="文鼎CS中等线" charset="-122"/>
                  </a:rPr>
                  <a:t>编译器</a:t>
                </a:r>
              </a:p>
            </p:txBody>
          </p:sp>
          <p:sp>
            <p:nvSpPr>
              <p:cNvPr id="31" name="矩形 79"/>
              <p:cNvSpPr>
                <a:spLocks noChangeArrowheads="1"/>
              </p:cNvSpPr>
              <p:nvPr/>
            </p:nvSpPr>
            <p:spPr bwMode="auto">
              <a:xfrm>
                <a:off x="9027" y="5378"/>
                <a:ext cx="1700" cy="430"/>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en-US" sz="1000">
                    <a:latin typeface="微软雅黑" pitchFamily="34" charset="-122"/>
                    <a:ea typeface="微软雅黑" pitchFamily="34" charset="-122"/>
                    <a:sym typeface="文鼎CS中等线" charset="-122"/>
                  </a:rPr>
                  <a:t>优化器</a:t>
                </a:r>
              </a:p>
            </p:txBody>
          </p:sp>
          <p:sp>
            <p:nvSpPr>
              <p:cNvPr id="32" name="矩形 80"/>
              <p:cNvSpPr>
                <a:spLocks noChangeArrowheads="1"/>
              </p:cNvSpPr>
              <p:nvPr/>
            </p:nvSpPr>
            <p:spPr bwMode="auto">
              <a:xfrm>
                <a:off x="9027" y="6066"/>
                <a:ext cx="1700" cy="430"/>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en-US" sz="1000">
                    <a:latin typeface="微软雅黑" pitchFamily="34" charset="-122"/>
                    <a:ea typeface="微软雅黑" pitchFamily="34" charset="-122"/>
                    <a:sym typeface="文鼎CS中等线" charset="-122"/>
                  </a:rPr>
                  <a:t>执行器</a:t>
                </a:r>
              </a:p>
            </p:txBody>
          </p:sp>
        </p:grpSp>
        <p:sp>
          <p:nvSpPr>
            <p:cNvPr id="12" name="流程图: 磁盘 81"/>
            <p:cNvSpPr>
              <a:spLocks noChangeArrowheads="1"/>
            </p:cNvSpPr>
            <p:nvPr/>
          </p:nvSpPr>
          <p:spPr bwMode="auto">
            <a:xfrm>
              <a:off x="11739" y="4743"/>
              <a:ext cx="1610" cy="1167"/>
            </a:xfrm>
            <a:prstGeom prst="flowChartMagneticDisk">
              <a:avLst/>
            </a:prstGeom>
            <a:solidFill>
              <a:srgbClr val="FFFFFF"/>
            </a:solidFill>
            <a:ln w="25400" cap="flat" algn="ctr">
              <a:solidFill>
                <a:srgbClr val="BCBCBC"/>
              </a:solidFill>
              <a:prstDash val="solid"/>
              <a:round/>
              <a:headEnd type="none" w="med" len="med"/>
              <a:tailEnd type="none" w="med" len="med"/>
            </a:ln>
          </p:spPr>
          <p:txBody>
            <a:bodyPr anchor="ctr"/>
            <a:lstStyle/>
            <a:p>
              <a:pPr algn="ctr">
                <a:buSzPct val="100000"/>
                <a:buFont typeface="Arial" pitchFamily="34" charset="0"/>
                <a:buNone/>
              </a:pPr>
              <a:r>
                <a:rPr lang="en-US" altLang="en-US" sz="1000">
                  <a:latin typeface="微软雅黑" pitchFamily="34" charset="-122"/>
                  <a:ea typeface="微软雅黑" pitchFamily="34" charset="-122"/>
                </a:rPr>
                <a:t>元数据库</a:t>
              </a:r>
            </a:p>
          </p:txBody>
        </p:sp>
        <p:sp>
          <p:nvSpPr>
            <p:cNvPr id="13" name="矩形 82"/>
            <p:cNvSpPr>
              <a:spLocks noChangeArrowheads="1"/>
            </p:cNvSpPr>
            <p:nvPr/>
          </p:nvSpPr>
          <p:spPr bwMode="auto">
            <a:xfrm>
              <a:off x="7342" y="7577"/>
              <a:ext cx="1827" cy="607"/>
            </a:xfrm>
            <a:prstGeom prst="rect">
              <a:avLst/>
            </a:prstGeom>
            <a:solidFill>
              <a:srgbClr val="FFFFFF"/>
            </a:solidFill>
            <a:ln w="25400" cap="flat" algn="ctr">
              <a:solidFill>
                <a:srgbClr val="BCBCBC"/>
              </a:solidFill>
              <a:prstDash val="solid"/>
              <a:round/>
              <a:headEnd type="none" w="med" len="med"/>
              <a:tailEnd type="none" w="med" len="med"/>
            </a:ln>
          </p:spPr>
          <p:txBody>
            <a:bodyPr anchor="ctr"/>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MapReduce</a:t>
              </a:r>
              <a:endParaRPr lang="en-US" altLang="en-US" sz="1000">
                <a:latin typeface="微软雅黑" pitchFamily="34" charset="-122"/>
                <a:ea typeface="微软雅黑" pitchFamily="34" charset="-122"/>
                <a:sym typeface="文鼎CS中等线" charset="-122"/>
              </a:endParaRPr>
            </a:p>
          </p:txBody>
        </p:sp>
        <p:sp>
          <p:nvSpPr>
            <p:cNvPr id="14" name="直接箭头连接符 83"/>
            <p:cNvSpPr>
              <a:spLocks noChangeShapeType="1"/>
            </p:cNvSpPr>
            <p:nvPr/>
          </p:nvSpPr>
          <p:spPr bwMode="auto">
            <a:xfrm>
              <a:off x="7989" y="2888"/>
              <a:ext cx="932" cy="1832"/>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grpSp>
          <p:nvGrpSpPr>
            <p:cNvPr id="15" name="Group 72"/>
            <p:cNvGrpSpPr>
              <a:grpSpLocks/>
            </p:cNvGrpSpPr>
            <p:nvPr/>
          </p:nvGrpSpPr>
          <p:grpSpPr bwMode="auto">
            <a:xfrm>
              <a:off x="10352" y="7364"/>
              <a:ext cx="3010" cy="1244"/>
              <a:chOff x="10155" y="8121"/>
              <a:chExt cx="3180" cy="1330"/>
            </a:xfrm>
          </p:grpSpPr>
          <p:sp>
            <p:nvSpPr>
              <p:cNvPr id="27" name="矩形 85"/>
              <p:cNvSpPr>
                <a:spLocks noChangeArrowheads="1"/>
              </p:cNvSpPr>
              <p:nvPr/>
            </p:nvSpPr>
            <p:spPr bwMode="auto">
              <a:xfrm>
                <a:off x="10155" y="8122"/>
                <a:ext cx="3180" cy="1328"/>
              </a:xfrm>
              <a:prstGeom prst="rect">
                <a:avLst/>
              </a:prstGeom>
              <a:solidFill>
                <a:srgbClr val="FFFFFF"/>
              </a:solidFill>
              <a:ln w="25400" cap="flat" algn="ctr">
                <a:solidFill>
                  <a:srgbClr val="BCBCBC"/>
                </a:solidFill>
                <a:prstDash val="solid"/>
                <a:round/>
                <a:headEnd type="none" w="med" len="med"/>
                <a:tailEnd type="none" w="med" len="med"/>
              </a:ln>
            </p:spPr>
            <p:txBody>
              <a:bodyPr anchor="b"/>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HDFS</a:t>
                </a:r>
              </a:p>
            </p:txBody>
          </p:sp>
          <p:sp>
            <p:nvSpPr>
              <p:cNvPr id="28" name="矩形 86"/>
              <p:cNvSpPr>
                <a:spLocks noChangeArrowheads="1"/>
              </p:cNvSpPr>
              <p:nvPr/>
            </p:nvSpPr>
            <p:spPr bwMode="auto">
              <a:xfrm>
                <a:off x="10715" y="8349"/>
                <a:ext cx="2234" cy="649"/>
              </a:xfrm>
              <a:prstGeom prst="rect">
                <a:avLst/>
              </a:prstGeom>
              <a:solidFill>
                <a:srgbClr val="FFFFFF"/>
              </a:solidFill>
              <a:ln w="25400" cap="flat" algn="ctr">
                <a:solidFill>
                  <a:srgbClr val="BCBCBC"/>
                </a:solidFill>
                <a:prstDash val="solid"/>
                <a:round/>
                <a:headEnd type="none" w="med" len="med"/>
                <a:tailEnd type="none" w="med" len="med"/>
              </a:ln>
            </p:spPr>
            <p:txBody>
              <a:bodyPr anchor="ctr"/>
              <a:lstStyle/>
              <a:p>
                <a:pPr algn="ctr">
                  <a:buSzPct val="100000"/>
                  <a:buFont typeface="Arial" pitchFamily="34" charset="0"/>
                  <a:buNone/>
                </a:pPr>
                <a:r>
                  <a:rPr lang="en-US" altLang="en-US" sz="1000">
                    <a:latin typeface="微软雅黑" pitchFamily="34" charset="-122"/>
                    <a:ea typeface="微软雅黑" pitchFamily="34" charset="-122"/>
                    <a:sym typeface="文鼎CS中等线" charset="-122"/>
                  </a:rPr>
                  <a:t>数据仓库</a:t>
                </a:r>
              </a:p>
            </p:txBody>
          </p:sp>
        </p:grpSp>
        <p:sp>
          <p:nvSpPr>
            <p:cNvPr id="16" name="直接箭头连接符 87"/>
            <p:cNvSpPr>
              <a:spLocks noChangeShapeType="1"/>
            </p:cNvSpPr>
            <p:nvPr/>
          </p:nvSpPr>
          <p:spPr bwMode="auto">
            <a:xfrm flipH="1">
              <a:off x="11284" y="2911"/>
              <a:ext cx="1270" cy="1695"/>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17" name="直接箭头连接符 88"/>
            <p:cNvSpPr>
              <a:spLocks noChangeShapeType="1"/>
            </p:cNvSpPr>
            <p:nvPr/>
          </p:nvSpPr>
          <p:spPr bwMode="auto">
            <a:xfrm flipH="1">
              <a:off x="10202" y="2893"/>
              <a:ext cx="25" cy="442"/>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18" name="直接箭头连接符 89"/>
            <p:cNvSpPr>
              <a:spLocks noChangeShapeType="1"/>
            </p:cNvSpPr>
            <p:nvPr/>
          </p:nvSpPr>
          <p:spPr bwMode="auto">
            <a:xfrm flipH="1">
              <a:off x="10192" y="3738"/>
              <a:ext cx="10" cy="342"/>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19" name="直接箭头连接符 90"/>
            <p:cNvSpPr>
              <a:spLocks noChangeShapeType="1"/>
            </p:cNvSpPr>
            <p:nvPr/>
          </p:nvSpPr>
          <p:spPr bwMode="auto">
            <a:xfrm>
              <a:off x="10089" y="6268"/>
              <a:ext cx="1770" cy="1097"/>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20" name="直接箭头连接符 91"/>
            <p:cNvSpPr>
              <a:spLocks noChangeShapeType="1"/>
            </p:cNvSpPr>
            <p:nvPr/>
          </p:nvSpPr>
          <p:spPr bwMode="auto">
            <a:xfrm flipH="1">
              <a:off x="8254" y="6268"/>
              <a:ext cx="1835" cy="1310"/>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21" name="直接箭头连接符 92"/>
            <p:cNvSpPr>
              <a:spLocks noChangeShapeType="1"/>
            </p:cNvSpPr>
            <p:nvPr/>
          </p:nvSpPr>
          <p:spPr bwMode="auto">
            <a:xfrm flipH="1">
              <a:off x="9169" y="7880"/>
              <a:ext cx="1712" cy="0"/>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22" name="直接箭头连接符 93"/>
            <p:cNvSpPr>
              <a:spLocks noChangeShapeType="1"/>
            </p:cNvSpPr>
            <p:nvPr/>
          </p:nvSpPr>
          <p:spPr bwMode="auto">
            <a:xfrm flipH="1">
              <a:off x="11214" y="5328"/>
              <a:ext cx="525" cy="7"/>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23" name="矩形 94"/>
            <p:cNvSpPr>
              <a:spLocks noChangeArrowheads="1"/>
            </p:cNvSpPr>
            <p:nvPr/>
          </p:nvSpPr>
          <p:spPr bwMode="auto">
            <a:xfrm>
              <a:off x="7062" y="1958"/>
              <a:ext cx="6397" cy="1067"/>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en-US" sz="1000">
                  <a:latin typeface="MyriadRegular" charset="0"/>
                  <a:ea typeface="宋体" pitchFamily="2" charset="-122"/>
                  <a:sym typeface="文鼎CS中等线" charset="-122"/>
                </a:rPr>
                <a:t>用户</a:t>
              </a:r>
              <a:r>
                <a:rPr lang="en-US" altLang="en-US" sz="1000">
                  <a:latin typeface="微软雅黑" pitchFamily="34" charset="-122"/>
                  <a:ea typeface="微软雅黑" pitchFamily="34" charset="-122"/>
                  <a:sym typeface="文鼎CS中等线" charset="-122"/>
                </a:rPr>
                <a:t>接口</a:t>
              </a:r>
            </a:p>
          </p:txBody>
        </p:sp>
        <p:sp>
          <p:nvSpPr>
            <p:cNvPr id="24" name="矩形 95"/>
            <p:cNvSpPr>
              <a:spLocks noChangeArrowheads="1"/>
            </p:cNvSpPr>
            <p:nvPr/>
          </p:nvSpPr>
          <p:spPr bwMode="auto">
            <a:xfrm>
              <a:off x="7187" y="2381"/>
              <a:ext cx="1602" cy="507"/>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CLI</a:t>
              </a:r>
              <a:r>
                <a:rPr lang="en-US" altLang="en-US" sz="1000">
                  <a:latin typeface="微软雅黑" pitchFamily="34" charset="-122"/>
                  <a:ea typeface="微软雅黑" pitchFamily="34" charset="-122"/>
                  <a:sym typeface="文鼎CS中等线" charset="-122"/>
                </a:rPr>
                <a:t>接口</a:t>
              </a:r>
            </a:p>
          </p:txBody>
        </p:sp>
        <p:sp>
          <p:nvSpPr>
            <p:cNvPr id="25" name="矩形 96"/>
            <p:cNvSpPr>
              <a:spLocks noChangeArrowheads="1"/>
            </p:cNvSpPr>
            <p:nvPr/>
          </p:nvSpPr>
          <p:spPr bwMode="auto">
            <a:xfrm>
              <a:off x="8949" y="2386"/>
              <a:ext cx="2555" cy="507"/>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JDBC/ODBC</a:t>
              </a:r>
              <a:r>
                <a:rPr lang="en-US" altLang="en-US" sz="1000">
                  <a:latin typeface="微软雅黑" pitchFamily="34" charset="-122"/>
                  <a:ea typeface="微软雅黑" pitchFamily="34" charset="-122"/>
                  <a:sym typeface="文鼎CS中等线" charset="-122"/>
                </a:rPr>
                <a:t>客户端</a:t>
              </a:r>
            </a:p>
          </p:txBody>
        </p:sp>
        <p:sp>
          <p:nvSpPr>
            <p:cNvPr id="26" name="矩形 97"/>
            <p:cNvSpPr>
              <a:spLocks noChangeArrowheads="1"/>
            </p:cNvSpPr>
            <p:nvPr/>
          </p:nvSpPr>
          <p:spPr bwMode="auto">
            <a:xfrm>
              <a:off x="11757" y="2381"/>
              <a:ext cx="1602" cy="507"/>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WEB</a:t>
              </a:r>
              <a:r>
                <a:rPr lang="en-US" altLang="en-US" sz="1000">
                  <a:latin typeface="微软雅黑" pitchFamily="34" charset="-122"/>
                  <a:ea typeface="微软雅黑" pitchFamily="34" charset="-122"/>
                  <a:sym typeface="文鼎CS中等线" charset="-122"/>
                </a:rPr>
                <a:t>接口</a:t>
              </a:r>
            </a:p>
          </p:txBody>
        </p:sp>
      </p:grpSp>
    </p:spTree>
    <p:extLst>
      <p:ext uri="{BB962C8B-B14F-4D97-AF65-F5344CB8AC3E}">
        <p14:creationId xmlns:p14="http://schemas.microsoft.com/office/powerpoint/2010/main" val="312437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 calcmode="lin" valueType="num">
                                      <p:cBhvr additive="base">
                                        <p:cTn id="2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 calcmode="lin" valueType="num">
                                      <p:cBhvr additive="base">
                                        <p:cTn id="31"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1481328"/>
            <a:ext cx="5184576" cy="4525963"/>
          </a:xfrm>
        </p:spPr>
        <p:txBody>
          <a:bodyPr>
            <a:normAutofit/>
          </a:bodyPr>
          <a:lstStyle/>
          <a:p>
            <a:r>
              <a:rPr lang="en-US" altLang="zh-CN" sz="1900" dirty="0" err="1"/>
              <a:t>Thrift</a:t>
            </a:r>
            <a:r>
              <a:rPr lang="en-US" altLang="en-US" sz="1900" dirty="0" err="1"/>
              <a:t>服务器</a:t>
            </a:r>
            <a:endParaRPr lang="en-US" altLang="en-US" sz="1900" dirty="0"/>
          </a:p>
          <a:p>
            <a:pPr marL="539750" lvl="1">
              <a:lnSpc>
                <a:spcPct val="300000"/>
              </a:lnSpc>
              <a:spcBef>
                <a:spcPct val="0"/>
              </a:spcBef>
              <a:buFont typeface="Wingdings" pitchFamily="2" charset="2"/>
              <a:buChar char="Ø"/>
            </a:pPr>
            <a:r>
              <a:rPr lang="en-US" altLang="zh-CN" sz="1800" dirty="0"/>
              <a:t>Thrift </a:t>
            </a:r>
            <a:r>
              <a:rPr lang="zh-CN" altLang="en-US" sz="1800" dirty="0"/>
              <a:t>是 </a:t>
            </a:r>
            <a:r>
              <a:rPr lang="en-US" altLang="zh-CN" sz="1800" dirty="0"/>
              <a:t>Facebook </a:t>
            </a:r>
            <a:r>
              <a:rPr lang="zh-CN" altLang="en-US" sz="1800" dirty="0"/>
              <a:t>开发的一个软件框架</a:t>
            </a:r>
            <a:endParaRPr lang="en-US" altLang="zh-CN" sz="1800" dirty="0"/>
          </a:p>
          <a:p>
            <a:pPr marL="539750" lvl="1">
              <a:lnSpc>
                <a:spcPct val="300000"/>
              </a:lnSpc>
              <a:spcBef>
                <a:spcPct val="0"/>
              </a:spcBef>
              <a:buFont typeface="Wingdings" pitchFamily="2" charset="2"/>
              <a:buChar char="Ø"/>
            </a:pPr>
            <a:r>
              <a:rPr lang="zh-CN" altLang="en-US" sz="1800" dirty="0"/>
              <a:t>用来进行可扩展且跨语言的服务的开发， 能让不同的编程语言调用 </a:t>
            </a:r>
            <a:r>
              <a:rPr lang="en-US" altLang="zh-CN" sz="1800" dirty="0"/>
              <a:t>Hive </a:t>
            </a:r>
            <a:r>
              <a:rPr lang="zh-CN" altLang="en-US" sz="1800" dirty="0"/>
              <a:t>的接口</a:t>
            </a:r>
            <a:endParaRPr lang="en-US" altLang="en-US" sz="1800" dirty="0"/>
          </a:p>
          <a:p>
            <a:pPr marL="539750" lvl="1">
              <a:lnSpc>
                <a:spcPct val="300000"/>
              </a:lnSpc>
              <a:spcBef>
                <a:spcPct val="0"/>
              </a:spcBef>
              <a:buFont typeface="Wingdings" pitchFamily="2" charset="2"/>
              <a:buChar char="Ø"/>
            </a:pPr>
            <a:r>
              <a:rPr lang="en-US" altLang="en-US" sz="1800" dirty="0" err="1"/>
              <a:t>支持C</a:t>
            </a:r>
            <a:r>
              <a:rPr lang="en-US" altLang="en-US" sz="1800" dirty="0"/>
              <a:t>++</a:t>
            </a:r>
            <a:r>
              <a:rPr lang="zh-CN" altLang="en-US" sz="1800" dirty="0"/>
              <a:t>、</a:t>
            </a:r>
            <a:r>
              <a:rPr lang="en-US" altLang="en-US" sz="1800" dirty="0"/>
              <a:t>Java</a:t>
            </a:r>
            <a:r>
              <a:rPr lang="zh-CN" altLang="en-US" sz="1800" dirty="0"/>
              <a:t>、</a:t>
            </a:r>
            <a:r>
              <a:rPr lang="en-US" altLang="en-US" sz="1800" dirty="0"/>
              <a:t>PHP</a:t>
            </a:r>
            <a:r>
              <a:rPr lang="zh-CN" altLang="en-US" sz="1800" dirty="0"/>
              <a:t>、</a:t>
            </a:r>
            <a:r>
              <a:rPr lang="en-US" altLang="en-US" sz="1800" dirty="0" err="1"/>
              <a:t>Python和Ruby语言</a:t>
            </a:r>
            <a:endParaRPr lang="en-US" altLang="zh-CN" sz="1800" dirty="0"/>
          </a:p>
          <a:p>
            <a:pPr lvl="1"/>
            <a:endParaRPr lang="zh-CN" altLang="en-US" dirty="0"/>
          </a:p>
        </p:txBody>
      </p:sp>
      <p:sp>
        <p:nvSpPr>
          <p:cNvPr id="3" name="标题 2"/>
          <p:cNvSpPr>
            <a:spLocks noGrp="1"/>
          </p:cNvSpPr>
          <p:nvPr>
            <p:ph type="title"/>
          </p:nvPr>
        </p:nvSpPr>
        <p:spPr/>
        <p:txBody>
          <a:bodyPr/>
          <a:lstStyle/>
          <a:p>
            <a:r>
              <a:rPr lang="en-US" altLang="zh-CN" dirty="0"/>
              <a:t>6.1.3 Hive</a:t>
            </a:r>
            <a:r>
              <a:rPr lang="zh-CN" altLang="en-US" dirty="0"/>
              <a:t>的架构</a:t>
            </a:r>
          </a:p>
        </p:txBody>
      </p:sp>
      <p:grpSp>
        <p:nvGrpSpPr>
          <p:cNvPr id="4" name="Group 60"/>
          <p:cNvGrpSpPr>
            <a:grpSpLocks/>
          </p:cNvGrpSpPr>
          <p:nvPr/>
        </p:nvGrpSpPr>
        <p:grpSpPr bwMode="auto">
          <a:xfrm>
            <a:off x="5436096" y="1556792"/>
            <a:ext cx="3707904" cy="4536504"/>
            <a:chOff x="6662" y="1771"/>
            <a:chExt cx="7232" cy="7561"/>
          </a:xfrm>
        </p:grpSpPr>
        <p:sp>
          <p:nvSpPr>
            <p:cNvPr id="5" name="流程图: 可选过程 73"/>
            <p:cNvSpPr>
              <a:spLocks noChangeArrowheads="1"/>
            </p:cNvSpPr>
            <p:nvPr/>
          </p:nvSpPr>
          <p:spPr bwMode="auto">
            <a:xfrm>
              <a:off x="6662" y="1771"/>
              <a:ext cx="7232" cy="5034"/>
            </a:xfrm>
            <a:prstGeom prst="flowChartAlternateProcess">
              <a:avLst/>
            </a:prstGeom>
            <a:solidFill>
              <a:srgbClr val="FFFFFF"/>
            </a:solidFill>
            <a:ln w="25400" cap="flat" algn="ctr">
              <a:solidFill>
                <a:srgbClr val="BCBCBC"/>
              </a:solidFill>
              <a:prstDash val="solid"/>
              <a:round/>
              <a:headEnd type="none" w="med" len="med"/>
              <a:tailEnd type="none" w="med" len="med"/>
            </a:ln>
          </p:spPr>
          <p:txBody>
            <a:bodyPr anchor="b"/>
            <a:lstStyle/>
            <a:p>
              <a:pPr algn="r">
                <a:buSzPct val="100000"/>
                <a:buFont typeface="Arial" pitchFamily="34" charset="0"/>
                <a:buNone/>
              </a:pPr>
              <a:r>
                <a:rPr lang="en-US" altLang="zh-CN" sz="1000">
                  <a:latin typeface="微软雅黑" pitchFamily="34" charset="-122"/>
                  <a:ea typeface="微软雅黑" pitchFamily="34" charset="-122"/>
                </a:rPr>
                <a:t>Hive</a:t>
              </a:r>
            </a:p>
          </p:txBody>
        </p:sp>
        <p:sp>
          <p:nvSpPr>
            <p:cNvPr id="6" name="流程图: 可选过程 74"/>
            <p:cNvSpPr>
              <a:spLocks noChangeArrowheads="1"/>
            </p:cNvSpPr>
            <p:nvPr/>
          </p:nvSpPr>
          <p:spPr bwMode="auto">
            <a:xfrm>
              <a:off x="6752" y="7215"/>
              <a:ext cx="7102" cy="2117"/>
            </a:xfrm>
            <a:prstGeom prst="flowChartAlternateProcess">
              <a:avLst/>
            </a:prstGeom>
            <a:solidFill>
              <a:srgbClr val="FFFFFF"/>
            </a:solidFill>
            <a:ln w="25400" cap="flat" algn="ctr">
              <a:solidFill>
                <a:srgbClr val="BCBCBC"/>
              </a:solidFill>
              <a:prstDash val="solid"/>
              <a:round/>
              <a:headEnd type="none" w="med" len="med"/>
              <a:tailEnd type="none" w="med" len="med"/>
            </a:ln>
          </p:spPr>
          <p:txBody>
            <a:bodyPr anchor="b"/>
            <a:lstStyle/>
            <a:p>
              <a:pPr algn="r">
                <a:buSzPct val="100000"/>
                <a:buFont typeface="Arial" pitchFamily="34" charset="0"/>
                <a:buNone/>
              </a:pPr>
              <a:r>
                <a:rPr lang="en-US" altLang="zh-CN" sz="1000">
                  <a:latin typeface="微软雅黑" pitchFamily="34" charset="-122"/>
                  <a:ea typeface="微软雅黑" pitchFamily="34" charset="-122"/>
                </a:rPr>
                <a:t>Hadoop</a:t>
              </a:r>
            </a:p>
          </p:txBody>
        </p:sp>
        <p:sp>
          <p:nvSpPr>
            <p:cNvPr id="7" name="矩形 75"/>
            <p:cNvSpPr>
              <a:spLocks noChangeArrowheads="1"/>
            </p:cNvSpPr>
            <p:nvPr/>
          </p:nvSpPr>
          <p:spPr bwMode="auto">
            <a:xfrm>
              <a:off x="9247" y="3336"/>
              <a:ext cx="1910" cy="402"/>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Thrift</a:t>
              </a:r>
              <a:r>
                <a:rPr lang="en-US" altLang="en-US" sz="1000">
                  <a:latin typeface="微软雅黑" pitchFamily="34" charset="-122"/>
                  <a:ea typeface="微软雅黑" pitchFamily="34" charset="-122"/>
                  <a:sym typeface="文鼎CS中等线" charset="-122"/>
                </a:rPr>
                <a:t>服务器</a:t>
              </a:r>
            </a:p>
          </p:txBody>
        </p:sp>
        <p:grpSp>
          <p:nvGrpSpPr>
            <p:cNvPr id="8" name="Group 64"/>
            <p:cNvGrpSpPr>
              <a:grpSpLocks/>
            </p:cNvGrpSpPr>
            <p:nvPr/>
          </p:nvGrpSpPr>
          <p:grpSpPr bwMode="auto">
            <a:xfrm>
              <a:off x="8957" y="4080"/>
              <a:ext cx="2257" cy="2512"/>
              <a:chOff x="8681" y="4156"/>
              <a:chExt cx="2384" cy="2687"/>
            </a:xfrm>
          </p:grpSpPr>
          <p:sp>
            <p:nvSpPr>
              <p:cNvPr id="26" name="矩形 77"/>
              <p:cNvSpPr>
                <a:spLocks noChangeArrowheads="1"/>
              </p:cNvSpPr>
              <p:nvPr/>
            </p:nvSpPr>
            <p:spPr bwMode="auto">
              <a:xfrm>
                <a:off x="8681" y="4157"/>
                <a:ext cx="2384" cy="2687"/>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en-US" sz="1000">
                    <a:latin typeface="微软雅黑" pitchFamily="34" charset="-122"/>
                    <a:ea typeface="微软雅黑" pitchFamily="34" charset="-122"/>
                    <a:sym typeface="文鼎CS中等线" charset="-122"/>
                  </a:rPr>
                  <a:t>解析器</a:t>
                </a:r>
              </a:p>
            </p:txBody>
          </p:sp>
          <p:sp>
            <p:nvSpPr>
              <p:cNvPr id="27" name="矩形 78"/>
              <p:cNvSpPr>
                <a:spLocks noChangeArrowheads="1"/>
              </p:cNvSpPr>
              <p:nvPr/>
            </p:nvSpPr>
            <p:spPr bwMode="auto">
              <a:xfrm>
                <a:off x="9027" y="4689"/>
                <a:ext cx="1700" cy="430"/>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en-US" sz="1000">
                    <a:latin typeface="微软雅黑" pitchFamily="34" charset="-122"/>
                    <a:ea typeface="微软雅黑" pitchFamily="34" charset="-122"/>
                    <a:sym typeface="文鼎CS中等线" charset="-122"/>
                  </a:rPr>
                  <a:t>编译器</a:t>
                </a:r>
              </a:p>
            </p:txBody>
          </p:sp>
          <p:sp>
            <p:nvSpPr>
              <p:cNvPr id="28" name="矩形 79"/>
              <p:cNvSpPr>
                <a:spLocks noChangeArrowheads="1"/>
              </p:cNvSpPr>
              <p:nvPr/>
            </p:nvSpPr>
            <p:spPr bwMode="auto">
              <a:xfrm>
                <a:off x="9027" y="5378"/>
                <a:ext cx="1700" cy="430"/>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en-US" sz="1000">
                    <a:latin typeface="微软雅黑" pitchFamily="34" charset="-122"/>
                    <a:ea typeface="微软雅黑" pitchFamily="34" charset="-122"/>
                    <a:sym typeface="文鼎CS中等线" charset="-122"/>
                  </a:rPr>
                  <a:t>优化器</a:t>
                </a:r>
              </a:p>
            </p:txBody>
          </p:sp>
          <p:sp>
            <p:nvSpPr>
              <p:cNvPr id="29" name="矩形 80"/>
              <p:cNvSpPr>
                <a:spLocks noChangeArrowheads="1"/>
              </p:cNvSpPr>
              <p:nvPr/>
            </p:nvSpPr>
            <p:spPr bwMode="auto">
              <a:xfrm>
                <a:off x="9027" y="6066"/>
                <a:ext cx="1700" cy="430"/>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en-US" sz="1000">
                    <a:latin typeface="微软雅黑" pitchFamily="34" charset="-122"/>
                    <a:ea typeface="微软雅黑" pitchFamily="34" charset="-122"/>
                    <a:sym typeface="文鼎CS中等线" charset="-122"/>
                  </a:rPr>
                  <a:t>执行器</a:t>
                </a:r>
              </a:p>
            </p:txBody>
          </p:sp>
        </p:grpSp>
        <p:sp>
          <p:nvSpPr>
            <p:cNvPr id="9" name="流程图: 磁盘 81"/>
            <p:cNvSpPr>
              <a:spLocks noChangeArrowheads="1"/>
            </p:cNvSpPr>
            <p:nvPr/>
          </p:nvSpPr>
          <p:spPr bwMode="auto">
            <a:xfrm>
              <a:off x="11739" y="4743"/>
              <a:ext cx="1610" cy="1167"/>
            </a:xfrm>
            <a:prstGeom prst="flowChartMagneticDisk">
              <a:avLst/>
            </a:prstGeom>
            <a:solidFill>
              <a:srgbClr val="FFFFFF"/>
            </a:solidFill>
            <a:ln w="25400" cap="flat" algn="ctr">
              <a:solidFill>
                <a:srgbClr val="BCBCBC"/>
              </a:solidFill>
              <a:prstDash val="solid"/>
              <a:round/>
              <a:headEnd type="none" w="med" len="med"/>
              <a:tailEnd type="none" w="med" len="med"/>
            </a:ln>
          </p:spPr>
          <p:txBody>
            <a:bodyPr anchor="ctr"/>
            <a:lstStyle/>
            <a:p>
              <a:pPr algn="ctr">
                <a:buSzPct val="100000"/>
                <a:buFont typeface="Arial" pitchFamily="34" charset="0"/>
                <a:buNone/>
              </a:pPr>
              <a:r>
                <a:rPr lang="en-US" altLang="en-US" sz="1000">
                  <a:latin typeface="微软雅黑" pitchFamily="34" charset="-122"/>
                  <a:ea typeface="微软雅黑" pitchFamily="34" charset="-122"/>
                </a:rPr>
                <a:t>元数据库</a:t>
              </a:r>
            </a:p>
          </p:txBody>
        </p:sp>
        <p:sp>
          <p:nvSpPr>
            <p:cNvPr id="10" name="矩形 82"/>
            <p:cNvSpPr>
              <a:spLocks noChangeArrowheads="1"/>
            </p:cNvSpPr>
            <p:nvPr/>
          </p:nvSpPr>
          <p:spPr bwMode="auto">
            <a:xfrm>
              <a:off x="7342" y="7577"/>
              <a:ext cx="1827" cy="607"/>
            </a:xfrm>
            <a:prstGeom prst="rect">
              <a:avLst/>
            </a:prstGeom>
            <a:solidFill>
              <a:srgbClr val="FFFFFF"/>
            </a:solidFill>
            <a:ln w="25400" cap="flat" algn="ctr">
              <a:solidFill>
                <a:srgbClr val="BCBCBC"/>
              </a:solidFill>
              <a:prstDash val="solid"/>
              <a:round/>
              <a:headEnd type="none" w="med" len="med"/>
              <a:tailEnd type="none" w="med" len="med"/>
            </a:ln>
          </p:spPr>
          <p:txBody>
            <a:bodyPr anchor="ctr"/>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MapReduce</a:t>
              </a:r>
              <a:endParaRPr lang="en-US" altLang="en-US" sz="1000">
                <a:latin typeface="微软雅黑" pitchFamily="34" charset="-122"/>
                <a:ea typeface="微软雅黑" pitchFamily="34" charset="-122"/>
                <a:sym typeface="文鼎CS中等线" charset="-122"/>
              </a:endParaRPr>
            </a:p>
          </p:txBody>
        </p:sp>
        <p:sp>
          <p:nvSpPr>
            <p:cNvPr id="11" name="直接箭头连接符 83"/>
            <p:cNvSpPr>
              <a:spLocks noChangeShapeType="1"/>
            </p:cNvSpPr>
            <p:nvPr/>
          </p:nvSpPr>
          <p:spPr bwMode="auto">
            <a:xfrm>
              <a:off x="7989" y="2888"/>
              <a:ext cx="932" cy="1832"/>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grpSp>
          <p:nvGrpSpPr>
            <p:cNvPr id="12" name="Group 72"/>
            <p:cNvGrpSpPr>
              <a:grpSpLocks/>
            </p:cNvGrpSpPr>
            <p:nvPr/>
          </p:nvGrpSpPr>
          <p:grpSpPr bwMode="auto">
            <a:xfrm>
              <a:off x="10352" y="7364"/>
              <a:ext cx="3010" cy="1244"/>
              <a:chOff x="10155" y="8121"/>
              <a:chExt cx="3180" cy="1330"/>
            </a:xfrm>
          </p:grpSpPr>
          <p:sp>
            <p:nvSpPr>
              <p:cNvPr id="24" name="矩形 85"/>
              <p:cNvSpPr>
                <a:spLocks noChangeArrowheads="1"/>
              </p:cNvSpPr>
              <p:nvPr/>
            </p:nvSpPr>
            <p:spPr bwMode="auto">
              <a:xfrm>
                <a:off x="10155" y="8122"/>
                <a:ext cx="3180" cy="1328"/>
              </a:xfrm>
              <a:prstGeom prst="rect">
                <a:avLst/>
              </a:prstGeom>
              <a:solidFill>
                <a:srgbClr val="FFFFFF"/>
              </a:solidFill>
              <a:ln w="25400" cap="flat" algn="ctr">
                <a:solidFill>
                  <a:srgbClr val="BCBCBC"/>
                </a:solidFill>
                <a:prstDash val="solid"/>
                <a:round/>
                <a:headEnd type="none" w="med" len="med"/>
                <a:tailEnd type="none" w="med" len="med"/>
              </a:ln>
            </p:spPr>
            <p:txBody>
              <a:bodyPr anchor="b"/>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HDFS</a:t>
                </a:r>
              </a:p>
            </p:txBody>
          </p:sp>
          <p:sp>
            <p:nvSpPr>
              <p:cNvPr id="25" name="矩形 86"/>
              <p:cNvSpPr>
                <a:spLocks noChangeArrowheads="1"/>
              </p:cNvSpPr>
              <p:nvPr/>
            </p:nvSpPr>
            <p:spPr bwMode="auto">
              <a:xfrm>
                <a:off x="10715" y="8349"/>
                <a:ext cx="2234" cy="649"/>
              </a:xfrm>
              <a:prstGeom prst="rect">
                <a:avLst/>
              </a:prstGeom>
              <a:solidFill>
                <a:srgbClr val="FFFFFF"/>
              </a:solidFill>
              <a:ln w="25400" cap="flat" algn="ctr">
                <a:solidFill>
                  <a:srgbClr val="BCBCBC"/>
                </a:solidFill>
                <a:prstDash val="solid"/>
                <a:round/>
                <a:headEnd type="none" w="med" len="med"/>
                <a:tailEnd type="none" w="med" len="med"/>
              </a:ln>
            </p:spPr>
            <p:txBody>
              <a:bodyPr anchor="ctr"/>
              <a:lstStyle/>
              <a:p>
                <a:pPr algn="ctr">
                  <a:buSzPct val="100000"/>
                  <a:buFont typeface="Arial" pitchFamily="34" charset="0"/>
                  <a:buNone/>
                </a:pPr>
                <a:r>
                  <a:rPr lang="en-US" altLang="en-US" sz="1000">
                    <a:latin typeface="微软雅黑" pitchFamily="34" charset="-122"/>
                    <a:ea typeface="微软雅黑" pitchFamily="34" charset="-122"/>
                    <a:sym typeface="文鼎CS中等线" charset="-122"/>
                  </a:rPr>
                  <a:t>数据仓库</a:t>
                </a:r>
              </a:p>
            </p:txBody>
          </p:sp>
        </p:grpSp>
        <p:sp>
          <p:nvSpPr>
            <p:cNvPr id="13" name="直接箭头连接符 87"/>
            <p:cNvSpPr>
              <a:spLocks noChangeShapeType="1"/>
            </p:cNvSpPr>
            <p:nvPr/>
          </p:nvSpPr>
          <p:spPr bwMode="auto">
            <a:xfrm flipH="1">
              <a:off x="11284" y="2911"/>
              <a:ext cx="1270" cy="1695"/>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14" name="直接箭头连接符 88"/>
            <p:cNvSpPr>
              <a:spLocks noChangeShapeType="1"/>
            </p:cNvSpPr>
            <p:nvPr/>
          </p:nvSpPr>
          <p:spPr bwMode="auto">
            <a:xfrm flipH="1">
              <a:off x="10202" y="2893"/>
              <a:ext cx="25" cy="442"/>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15" name="直接箭头连接符 89"/>
            <p:cNvSpPr>
              <a:spLocks noChangeShapeType="1"/>
            </p:cNvSpPr>
            <p:nvPr/>
          </p:nvSpPr>
          <p:spPr bwMode="auto">
            <a:xfrm flipH="1">
              <a:off x="10192" y="3738"/>
              <a:ext cx="10" cy="342"/>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16" name="直接箭头连接符 90"/>
            <p:cNvSpPr>
              <a:spLocks noChangeShapeType="1"/>
            </p:cNvSpPr>
            <p:nvPr/>
          </p:nvSpPr>
          <p:spPr bwMode="auto">
            <a:xfrm>
              <a:off x="10089" y="6268"/>
              <a:ext cx="1770" cy="1097"/>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17" name="直接箭头连接符 91"/>
            <p:cNvSpPr>
              <a:spLocks noChangeShapeType="1"/>
            </p:cNvSpPr>
            <p:nvPr/>
          </p:nvSpPr>
          <p:spPr bwMode="auto">
            <a:xfrm flipH="1">
              <a:off x="8254" y="6268"/>
              <a:ext cx="1835" cy="1310"/>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18" name="直接箭头连接符 92"/>
            <p:cNvSpPr>
              <a:spLocks noChangeShapeType="1"/>
            </p:cNvSpPr>
            <p:nvPr/>
          </p:nvSpPr>
          <p:spPr bwMode="auto">
            <a:xfrm flipH="1">
              <a:off x="9169" y="7880"/>
              <a:ext cx="1712" cy="0"/>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19" name="直接箭头连接符 93"/>
            <p:cNvSpPr>
              <a:spLocks noChangeShapeType="1"/>
            </p:cNvSpPr>
            <p:nvPr/>
          </p:nvSpPr>
          <p:spPr bwMode="auto">
            <a:xfrm flipH="1">
              <a:off x="11214" y="5328"/>
              <a:ext cx="525" cy="7"/>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20" name="矩形 94"/>
            <p:cNvSpPr>
              <a:spLocks noChangeArrowheads="1"/>
            </p:cNvSpPr>
            <p:nvPr/>
          </p:nvSpPr>
          <p:spPr bwMode="auto">
            <a:xfrm>
              <a:off x="7062" y="1958"/>
              <a:ext cx="6397" cy="1067"/>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en-US" sz="1000">
                  <a:latin typeface="MyriadRegular" charset="0"/>
                  <a:ea typeface="宋体" pitchFamily="2" charset="-122"/>
                  <a:sym typeface="文鼎CS中等线" charset="-122"/>
                </a:rPr>
                <a:t>用户</a:t>
              </a:r>
              <a:r>
                <a:rPr lang="en-US" altLang="en-US" sz="1000">
                  <a:latin typeface="微软雅黑" pitchFamily="34" charset="-122"/>
                  <a:ea typeface="微软雅黑" pitchFamily="34" charset="-122"/>
                  <a:sym typeface="文鼎CS中等线" charset="-122"/>
                </a:rPr>
                <a:t>接口</a:t>
              </a:r>
            </a:p>
          </p:txBody>
        </p:sp>
        <p:sp>
          <p:nvSpPr>
            <p:cNvPr id="21" name="矩形 95"/>
            <p:cNvSpPr>
              <a:spLocks noChangeArrowheads="1"/>
            </p:cNvSpPr>
            <p:nvPr/>
          </p:nvSpPr>
          <p:spPr bwMode="auto">
            <a:xfrm>
              <a:off x="7187" y="2381"/>
              <a:ext cx="1602" cy="507"/>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CLI</a:t>
              </a:r>
              <a:r>
                <a:rPr lang="en-US" altLang="en-US" sz="1000">
                  <a:latin typeface="微软雅黑" pitchFamily="34" charset="-122"/>
                  <a:ea typeface="微软雅黑" pitchFamily="34" charset="-122"/>
                  <a:sym typeface="文鼎CS中等线" charset="-122"/>
                </a:rPr>
                <a:t>接口</a:t>
              </a:r>
            </a:p>
          </p:txBody>
        </p:sp>
        <p:sp>
          <p:nvSpPr>
            <p:cNvPr id="22" name="矩形 96"/>
            <p:cNvSpPr>
              <a:spLocks noChangeArrowheads="1"/>
            </p:cNvSpPr>
            <p:nvPr/>
          </p:nvSpPr>
          <p:spPr bwMode="auto">
            <a:xfrm>
              <a:off x="8949" y="2386"/>
              <a:ext cx="2555" cy="507"/>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JDBC/ODBC</a:t>
              </a:r>
              <a:r>
                <a:rPr lang="en-US" altLang="en-US" sz="1000">
                  <a:latin typeface="微软雅黑" pitchFamily="34" charset="-122"/>
                  <a:ea typeface="微软雅黑" pitchFamily="34" charset="-122"/>
                  <a:sym typeface="文鼎CS中等线" charset="-122"/>
                </a:rPr>
                <a:t>客户端</a:t>
              </a:r>
            </a:p>
          </p:txBody>
        </p:sp>
        <p:sp>
          <p:nvSpPr>
            <p:cNvPr id="23" name="矩形 97"/>
            <p:cNvSpPr>
              <a:spLocks noChangeArrowheads="1"/>
            </p:cNvSpPr>
            <p:nvPr/>
          </p:nvSpPr>
          <p:spPr bwMode="auto">
            <a:xfrm>
              <a:off x="11757" y="2381"/>
              <a:ext cx="1602" cy="507"/>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WEB</a:t>
              </a:r>
              <a:r>
                <a:rPr lang="en-US" altLang="en-US" sz="1000">
                  <a:latin typeface="微软雅黑" pitchFamily="34" charset="-122"/>
                  <a:ea typeface="微软雅黑" pitchFamily="34" charset="-122"/>
                  <a:sym typeface="文鼎CS中等线" charset="-122"/>
                </a:rPr>
                <a:t>接口</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834880" cy="4525963"/>
          </a:xfrm>
        </p:spPr>
        <p:txBody>
          <a:bodyPr>
            <a:normAutofit/>
          </a:bodyPr>
          <a:lstStyle/>
          <a:p>
            <a:r>
              <a:rPr lang="en-US" altLang="en-US" sz="1900" dirty="0" err="1">
                <a:sym typeface="文鼎CS中等线" charset="-122"/>
              </a:rPr>
              <a:t>解析器</a:t>
            </a:r>
            <a:r>
              <a:rPr lang="zh-CN" altLang="en-US" sz="1900" dirty="0">
                <a:sym typeface="文鼎CS中等线" charset="-122"/>
              </a:rPr>
              <a:t>（</a:t>
            </a:r>
            <a:r>
              <a:rPr lang="en-US" altLang="zh-CN" sz="1900" dirty="0">
                <a:sym typeface="文鼎CS中等线" charset="-122"/>
              </a:rPr>
              <a:t>Driver</a:t>
            </a:r>
            <a:r>
              <a:rPr lang="zh-CN" altLang="en-US" sz="1900" dirty="0">
                <a:sym typeface="文鼎CS中等线" charset="-122"/>
              </a:rPr>
              <a:t>）</a:t>
            </a:r>
            <a:endParaRPr lang="en-US" altLang="zh-CN" sz="1900" dirty="0">
              <a:sym typeface="文鼎CS中等线" charset="-122"/>
            </a:endParaRPr>
          </a:p>
          <a:p>
            <a:pPr marL="678942" lvl="1" indent="-285750">
              <a:buFont typeface="Wingdings" pitchFamily="2" charset="2"/>
              <a:buChar char="Ø"/>
            </a:pPr>
            <a:r>
              <a:rPr lang="zh-CN" altLang="en-US" sz="1500" dirty="0">
                <a:sym typeface="文鼎CS中等线" charset="-122"/>
              </a:rPr>
              <a:t>包括编译器、优化器和执行器</a:t>
            </a:r>
            <a:endParaRPr lang="en-US" altLang="zh-CN" sz="1500" dirty="0">
              <a:sym typeface="文鼎CS中等线" charset="-122"/>
            </a:endParaRPr>
          </a:p>
          <a:p>
            <a:pPr marL="678942" lvl="1" indent="-285750">
              <a:buFont typeface="Wingdings" pitchFamily="2" charset="2"/>
              <a:buChar char="Ø"/>
            </a:pPr>
            <a:endParaRPr lang="en-US" altLang="zh-CN" sz="1500" dirty="0">
              <a:sym typeface="文鼎CS中等线" charset="-122"/>
            </a:endParaRPr>
          </a:p>
          <a:p>
            <a:pPr marL="678942" lvl="1" indent="-285750">
              <a:buFont typeface="Wingdings" pitchFamily="2" charset="2"/>
              <a:buChar char="Ø"/>
            </a:pPr>
            <a:r>
              <a:rPr lang="zh-CN" altLang="en-US" sz="1600" dirty="0"/>
              <a:t>完成 HQL 查询语句从词法分析、语法分析、编译、优化以及查询计划的生成</a:t>
            </a:r>
            <a:endParaRPr lang="en-US" altLang="zh-CN" sz="1600" dirty="0"/>
          </a:p>
          <a:p>
            <a:pPr marL="678942" lvl="1" indent="-285750">
              <a:buFont typeface="Wingdings" pitchFamily="2" charset="2"/>
              <a:buChar char="Ø"/>
            </a:pPr>
            <a:endParaRPr lang="en-US" altLang="zh-CN" sz="1600" dirty="0"/>
          </a:p>
          <a:p>
            <a:endParaRPr lang="en-US" altLang="en-US" sz="1900" dirty="0"/>
          </a:p>
          <a:p>
            <a:endParaRPr lang="zh-CN" altLang="en-US" dirty="0"/>
          </a:p>
        </p:txBody>
      </p:sp>
      <p:sp>
        <p:nvSpPr>
          <p:cNvPr id="3" name="标题 2"/>
          <p:cNvSpPr>
            <a:spLocks noGrp="1"/>
          </p:cNvSpPr>
          <p:nvPr>
            <p:ph type="title"/>
          </p:nvPr>
        </p:nvSpPr>
        <p:spPr/>
        <p:txBody>
          <a:bodyPr/>
          <a:lstStyle/>
          <a:p>
            <a:r>
              <a:rPr lang="en-US" altLang="zh-CN" dirty="0"/>
              <a:t>6.1.3 Hive</a:t>
            </a:r>
            <a:r>
              <a:rPr lang="zh-CN" altLang="en-US" dirty="0"/>
              <a:t>的架构</a:t>
            </a:r>
          </a:p>
        </p:txBody>
      </p:sp>
      <p:grpSp>
        <p:nvGrpSpPr>
          <p:cNvPr id="4" name="Group 60"/>
          <p:cNvGrpSpPr>
            <a:grpSpLocks/>
          </p:cNvGrpSpPr>
          <p:nvPr/>
        </p:nvGrpSpPr>
        <p:grpSpPr bwMode="auto">
          <a:xfrm>
            <a:off x="5436096" y="1556792"/>
            <a:ext cx="3707904" cy="4536504"/>
            <a:chOff x="6662" y="1771"/>
            <a:chExt cx="7232" cy="7561"/>
          </a:xfrm>
        </p:grpSpPr>
        <p:sp>
          <p:nvSpPr>
            <p:cNvPr id="5" name="流程图: 可选过程 73"/>
            <p:cNvSpPr>
              <a:spLocks noChangeArrowheads="1"/>
            </p:cNvSpPr>
            <p:nvPr/>
          </p:nvSpPr>
          <p:spPr bwMode="auto">
            <a:xfrm>
              <a:off x="6662" y="1771"/>
              <a:ext cx="7232" cy="5034"/>
            </a:xfrm>
            <a:prstGeom prst="flowChartAlternateProcess">
              <a:avLst/>
            </a:prstGeom>
            <a:solidFill>
              <a:srgbClr val="FFFFFF"/>
            </a:solidFill>
            <a:ln w="25400" cap="flat" algn="ctr">
              <a:solidFill>
                <a:srgbClr val="BCBCBC"/>
              </a:solidFill>
              <a:prstDash val="solid"/>
              <a:round/>
              <a:headEnd type="none" w="med" len="med"/>
              <a:tailEnd type="none" w="med" len="med"/>
            </a:ln>
          </p:spPr>
          <p:txBody>
            <a:bodyPr anchor="b"/>
            <a:lstStyle/>
            <a:p>
              <a:pPr algn="r">
                <a:buSzPct val="100000"/>
                <a:buFont typeface="Arial" pitchFamily="34" charset="0"/>
                <a:buNone/>
              </a:pPr>
              <a:r>
                <a:rPr lang="en-US" altLang="zh-CN" sz="1000">
                  <a:latin typeface="微软雅黑" pitchFamily="34" charset="-122"/>
                  <a:ea typeface="微软雅黑" pitchFamily="34" charset="-122"/>
                </a:rPr>
                <a:t>Hive</a:t>
              </a:r>
            </a:p>
          </p:txBody>
        </p:sp>
        <p:sp>
          <p:nvSpPr>
            <p:cNvPr id="6" name="流程图: 可选过程 74"/>
            <p:cNvSpPr>
              <a:spLocks noChangeArrowheads="1"/>
            </p:cNvSpPr>
            <p:nvPr/>
          </p:nvSpPr>
          <p:spPr bwMode="auto">
            <a:xfrm>
              <a:off x="6752" y="7215"/>
              <a:ext cx="7102" cy="2117"/>
            </a:xfrm>
            <a:prstGeom prst="flowChartAlternateProcess">
              <a:avLst/>
            </a:prstGeom>
            <a:solidFill>
              <a:srgbClr val="FFFFFF"/>
            </a:solidFill>
            <a:ln w="25400" cap="flat" algn="ctr">
              <a:solidFill>
                <a:srgbClr val="BCBCBC"/>
              </a:solidFill>
              <a:prstDash val="solid"/>
              <a:round/>
              <a:headEnd type="none" w="med" len="med"/>
              <a:tailEnd type="none" w="med" len="med"/>
            </a:ln>
          </p:spPr>
          <p:txBody>
            <a:bodyPr anchor="b"/>
            <a:lstStyle/>
            <a:p>
              <a:pPr algn="r">
                <a:buSzPct val="100000"/>
                <a:buFont typeface="Arial" pitchFamily="34" charset="0"/>
                <a:buNone/>
              </a:pPr>
              <a:r>
                <a:rPr lang="en-US" altLang="zh-CN" sz="1000">
                  <a:latin typeface="微软雅黑" pitchFamily="34" charset="-122"/>
                  <a:ea typeface="微软雅黑" pitchFamily="34" charset="-122"/>
                </a:rPr>
                <a:t>Hadoop</a:t>
              </a:r>
            </a:p>
          </p:txBody>
        </p:sp>
        <p:sp>
          <p:nvSpPr>
            <p:cNvPr id="7" name="矩形 75"/>
            <p:cNvSpPr>
              <a:spLocks noChangeArrowheads="1"/>
            </p:cNvSpPr>
            <p:nvPr/>
          </p:nvSpPr>
          <p:spPr bwMode="auto">
            <a:xfrm>
              <a:off x="9247" y="3336"/>
              <a:ext cx="1910" cy="402"/>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Thrift</a:t>
              </a:r>
              <a:r>
                <a:rPr lang="en-US" altLang="en-US" sz="1000">
                  <a:latin typeface="微软雅黑" pitchFamily="34" charset="-122"/>
                  <a:ea typeface="微软雅黑" pitchFamily="34" charset="-122"/>
                  <a:sym typeface="文鼎CS中等线" charset="-122"/>
                </a:rPr>
                <a:t>服务器</a:t>
              </a:r>
            </a:p>
          </p:txBody>
        </p:sp>
        <p:grpSp>
          <p:nvGrpSpPr>
            <p:cNvPr id="8" name="Group 64"/>
            <p:cNvGrpSpPr>
              <a:grpSpLocks/>
            </p:cNvGrpSpPr>
            <p:nvPr/>
          </p:nvGrpSpPr>
          <p:grpSpPr bwMode="auto">
            <a:xfrm>
              <a:off x="8957" y="4080"/>
              <a:ext cx="2257" cy="2512"/>
              <a:chOff x="8681" y="4156"/>
              <a:chExt cx="2384" cy="2687"/>
            </a:xfrm>
          </p:grpSpPr>
          <p:sp>
            <p:nvSpPr>
              <p:cNvPr id="26" name="矩形 77"/>
              <p:cNvSpPr>
                <a:spLocks noChangeArrowheads="1"/>
              </p:cNvSpPr>
              <p:nvPr/>
            </p:nvSpPr>
            <p:spPr bwMode="auto">
              <a:xfrm>
                <a:off x="8681" y="4157"/>
                <a:ext cx="2384" cy="2687"/>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en-US" sz="1000">
                    <a:latin typeface="微软雅黑" pitchFamily="34" charset="-122"/>
                    <a:ea typeface="微软雅黑" pitchFamily="34" charset="-122"/>
                    <a:sym typeface="文鼎CS中等线" charset="-122"/>
                  </a:rPr>
                  <a:t>解析器</a:t>
                </a:r>
              </a:p>
            </p:txBody>
          </p:sp>
          <p:sp>
            <p:nvSpPr>
              <p:cNvPr id="27" name="矩形 78"/>
              <p:cNvSpPr>
                <a:spLocks noChangeArrowheads="1"/>
              </p:cNvSpPr>
              <p:nvPr/>
            </p:nvSpPr>
            <p:spPr bwMode="auto">
              <a:xfrm>
                <a:off x="9027" y="4689"/>
                <a:ext cx="1700" cy="430"/>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en-US" sz="1000">
                    <a:latin typeface="微软雅黑" pitchFamily="34" charset="-122"/>
                    <a:ea typeface="微软雅黑" pitchFamily="34" charset="-122"/>
                    <a:sym typeface="文鼎CS中等线" charset="-122"/>
                  </a:rPr>
                  <a:t>编译器</a:t>
                </a:r>
              </a:p>
            </p:txBody>
          </p:sp>
          <p:sp>
            <p:nvSpPr>
              <p:cNvPr id="28" name="矩形 79"/>
              <p:cNvSpPr>
                <a:spLocks noChangeArrowheads="1"/>
              </p:cNvSpPr>
              <p:nvPr/>
            </p:nvSpPr>
            <p:spPr bwMode="auto">
              <a:xfrm>
                <a:off x="9027" y="5378"/>
                <a:ext cx="1700" cy="430"/>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en-US" sz="1000">
                    <a:latin typeface="微软雅黑" pitchFamily="34" charset="-122"/>
                    <a:ea typeface="微软雅黑" pitchFamily="34" charset="-122"/>
                    <a:sym typeface="文鼎CS中等线" charset="-122"/>
                  </a:rPr>
                  <a:t>优化器</a:t>
                </a:r>
              </a:p>
            </p:txBody>
          </p:sp>
          <p:sp>
            <p:nvSpPr>
              <p:cNvPr id="29" name="矩形 80"/>
              <p:cNvSpPr>
                <a:spLocks noChangeArrowheads="1"/>
              </p:cNvSpPr>
              <p:nvPr/>
            </p:nvSpPr>
            <p:spPr bwMode="auto">
              <a:xfrm>
                <a:off x="9027" y="6066"/>
                <a:ext cx="1700" cy="430"/>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en-US" sz="1000">
                    <a:latin typeface="微软雅黑" pitchFamily="34" charset="-122"/>
                    <a:ea typeface="微软雅黑" pitchFamily="34" charset="-122"/>
                    <a:sym typeface="文鼎CS中等线" charset="-122"/>
                  </a:rPr>
                  <a:t>执行器</a:t>
                </a:r>
              </a:p>
            </p:txBody>
          </p:sp>
        </p:grpSp>
        <p:sp>
          <p:nvSpPr>
            <p:cNvPr id="9" name="流程图: 磁盘 81"/>
            <p:cNvSpPr>
              <a:spLocks noChangeArrowheads="1"/>
            </p:cNvSpPr>
            <p:nvPr/>
          </p:nvSpPr>
          <p:spPr bwMode="auto">
            <a:xfrm>
              <a:off x="11739" y="4743"/>
              <a:ext cx="1610" cy="1167"/>
            </a:xfrm>
            <a:prstGeom prst="flowChartMagneticDisk">
              <a:avLst/>
            </a:prstGeom>
            <a:solidFill>
              <a:srgbClr val="FFFFFF"/>
            </a:solidFill>
            <a:ln w="25400" cap="flat" algn="ctr">
              <a:solidFill>
                <a:srgbClr val="BCBCBC"/>
              </a:solidFill>
              <a:prstDash val="solid"/>
              <a:round/>
              <a:headEnd type="none" w="med" len="med"/>
              <a:tailEnd type="none" w="med" len="med"/>
            </a:ln>
          </p:spPr>
          <p:txBody>
            <a:bodyPr anchor="ctr"/>
            <a:lstStyle/>
            <a:p>
              <a:pPr algn="ctr">
                <a:buSzPct val="100000"/>
                <a:buFont typeface="Arial" pitchFamily="34" charset="0"/>
                <a:buNone/>
              </a:pPr>
              <a:r>
                <a:rPr lang="en-US" altLang="en-US" sz="1000">
                  <a:latin typeface="微软雅黑" pitchFamily="34" charset="-122"/>
                  <a:ea typeface="微软雅黑" pitchFamily="34" charset="-122"/>
                </a:rPr>
                <a:t>元数据库</a:t>
              </a:r>
            </a:p>
          </p:txBody>
        </p:sp>
        <p:sp>
          <p:nvSpPr>
            <p:cNvPr id="10" name="矩形 82"/>
            <p:cNvSpPr>
              <a:spLocks noChangeArrowheads="1"/>
            </p:cNvSpPr>
            <p:nvPr/>
          </p:nvSpPr>
          <p:spPr bwMode="auto">
            <a:xfrm>
              <a:off x="7342" y="7577"/>
              <a:ext cx="1827" cy="607"/>
            </a:xfrm>
            <a:prstGeom prst="rect">
              <a:avLst/>
            </a:prstGeom>
            <a:solidFill>
              <a:srgbClr val="FFFFFF"/>
            </a:solidFill>
            <a:ln w="25400" cap="flat" algn="ctr">
              <a:solidFill>
                <a:srgbClr val="BCBCBC"/>
              </a:solidFill>
              <a:prstDash val="solid"/>
              <a:round/>
              <a:headEnd type="none" w="med" len="med"/>
              <a:tailEnd type="none" w="med" len="med"/>
            </a:ln>
          </p:spPr>
          <p:txBody>
            <a:bodyPr anchor="ctr"/>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MapReduce</a:t>
              </a:r>
              <a:endParaRPr lang="en-US" altLang="en-US" sz="1000">
                <a:latin typeface="微软雅黑" pitchFamily="34" charset="-122"/>
                <a:ea typeface="微软雅黑" pitchFamily="34" charset="-122"/>
                <a:sym typeface="文鼎CS中等线" charset="-122"/>
              </a:endParaRPr>
            </a:p>
          </p:txBody>
        </p:sp>
        <p:sp>
          <p:nvSpPr>
            <p:cNvPr id="11" name="直接箭头连接符 83"/>
            <p:cNvSpPr>
              <a:spLocks noChangeShapeType="1"/>
            </p:cNvSpPr>
            <p:nvPr/>
          </p:nvSpPr>
          <p:spPr bwMode="auto">
            <a:xfrm>
              <a:off x="7989" y="2888"/>
              <a:ext cx="932" cy="1832"/>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grpSp>
          <p:nvGrpSpPr>
            <p:cNvPr id="12" name="Group 72"/>
            <p:cNvGrpSpPr>
              <a:grpSpLocks/>
            </p:cNvGrpSpPr>
            <p:nvPr/>
          </p:nvGrpSpPr>
          <p:grpSpPr bwMode="auto">
            <a:xfrm>
              <a:off x="10352" y="7364"/>
              <a:ext cx="3010" cy="1244"/>
              <a:chOff x="10155" y="8121"/>
              <a:chExt cx="3180" cy="1330"/>
            </a:xfrm>
          </p:grpSpPr>
          <p:sp>
            <p:nvSpPr>
              <p:cNvPr id="24" name="矩形 85"/>
              <p:cNvSpPr>
                <a:spLocks noChangeArrowheads="1"/>
              </p:cNvSpPr>
              <p:nvPr/>
            </p:nvSpPr>
            <p:spPr bwMode="auto">
              <a:xfrm>
                <a:off x="10155" y="8122"/>
                <a:ext cx="3180" cy="1328"/>
              </a:xfrm>
              <a:prstGeom prst="rect">
                <a:avLst/>
              </a:prstGeom>
              <a:solidFill>
                <a:srgbClr val="FFFFFF"/>
              </a:solidFill>
              <a:ln w="25400" cap="flat" algn="ctr">
                <a:solidFill>
                  <a:srgbClr val="BCBCBC"/>
                </a:solidFill>
                <a:prstDash val="solid"/>
                <a:round/>
                <a:headEnd type="none" w="med" len="med"/>
                <a:tailEnd type="none" w="med" len="med"/>
              </a:ln>
            </p:spPr>
            <p:txBody>
              <a:bodyPr anchor="b"/>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HDFS</a:t>
                </a:r>
              </a:p>
            </p:txBody>
          </p:sp>
          <p:sp>
            <p:nvSpPr>
              <p:cNvPr id="25" name="矩形 86"/>
              <p:cNvSpPr>
                <a:spLocks noChangeArrowheads="1"/>
              </p:cNvSpPr>
              <p:nvPr/>
            </p:nvSpPr>
            <p:spPr bwMode="auto">
              <a:xfrm>
                <a:off x="10715" y="8349"/>
                <a:ext cx="2234" cy="649"/>
              </a:xfrm>
              <a:prstGeom prst="rect">
                <a:avLst/>
              </a:prstGeom>
              <a:solidFill>
                <a:srgbClr val="FFFFFF"/>
              </a:solidFill>
              <a:ln w="25400" cap="flat" algn="ctr">
                <a:solidFill>
                  <a:srgbClr val="BCBCBC"/>
                </a:solidFill>
                <a:prstDash val="solid"/>
                <a:round/>
                <a:headEnd type="none" w="med" len="med"/>
                <a:tailEnd type="none" w="med" len="med"/>
              </a:ln>
            </p:spPr>
            <p:txBody>
              <a:bodyPr anchor="ctr"/>
              <a:lstStyle/>
              <a:p>
                <a:pPr algn="ctr">
                  <a:buSzPct val="100000"/>
                  <a:buFont typeface="Arial" pitchFamily="34" charset="0"/>
                  <a:buNone/>
                </a:pPr>
                <a:r>
                  <a:rPr lang="en-US" altLang="en-US" sz="1000">
                    <a:latin typeface="微软雅黑" pitchFamily="34" charset="-122"/>
                    <a:ea typeface="微软雅黑" pitchFamily="34" charset="-122"/>
                    <a:sym typeface="文鼎CS中等线" charset="-122"/>
                  </a:rPr>
                  <a:t>数据仓库</a:t>
                </a:r>
              </a:p>
            </p:txBody>
          </p:sp>
        </p:grpSp>
        <p:sp>
          <p:nvSpPr>
            <p:cNvPr id="13" name="直接箭头连接符 87"/>
            <p:cNvSpPr>
              <a:spLocks noChangeShapeType="1"/>
            </p:cNvSpPr>
            <p:nvPr/>
          </p:nvSpPr>
          <p:spPr bwMode="auto">
            <a:xfrm flipH="1">
              <a:off x="11284" y="2911"/>
              <a:ext cx="1270" cy="1695"/>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14" name="直接箭头连接符 88"/>
            <p:cNvSpPr>
              <a:spLocks noChangeShapeType="1"/>
            </p:cNvSpPr>
            <p:nvPr/>
          </p:nvSpPr>
          <p:spPr bwMode="auto">
            <a:xfrm flipH="1">
              <a:off x="10202" y="2893"/>
              <a:ext cx="25" cy="442"/>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15" name="直接箭头连接符 89"/>
            <p:cNvSpPr>
              <a:spLocks noChangeShapeType="1"/>
            </p:cNvSpPr>
            <p:nvPr/>
          </p:nvSpPr>
          <p:spPr bwMode="auto">
            <a:xfrm flipH="1">
              <a:off x="10192" y="3738"/>
              <a:ext cx="10" cy="342"/>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16" name="直接箭头连接符 90"/>
            <p:cNvSpPr>
              <a:spLocks noChangeShapeType="1"/>
            </p:cNvSpPr>
            <p:nvPr/>
          </p:nvSpPr>
          <p:spPr bwMode="auto">
            <a:xfrm>
              <a:off x="10089" y="6268"/>
              <a:ext cx="1770" cy="1097"/>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17" name="直接箭头连接符 91"/>
            <p:cNvSpPr>
              <a:spLocks noChangeShapeType="1"/>
            </p:cNvSpPr>
            <p:nvPr/>
          </p:nvSpPr>
          <p:spPr bwMode="auto">
            <a:xfrm flipH="1">
              <a:off x="8254" y="6268"/>
              <a:ext cx="1835" cy="1310"/>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18" name="直接箭头连接符 92"/>
            <p:cNvSpPr>
              <a:spLocks noChangeShapeType="1"/>
            </p:cNvSpPr>
            <p:nvPr/>
          </p:nvSpPr>
          <p:spPr bwMode="auto">
            <a:xfrm flipH="1">
              <a:off x="9169" y="7880"/>
              <a:ext cx="1712" cy="0"/>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19" name="直接箭头连接符 93"/>
            <p:cNvSpPr>
              <a:spLocks noChangeShapeType="1"/>
            </p:cNvSpPr>
            <p:nvPr/>
          </p:nvSpPr>
          <p:spPr bwMode="auto">
            <a:xfrm flipH="1">
              <a:off x="11214" y="5328"/>
              <a:ext cx="525" cy="7"/>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20" name="矩形 94"/>
            <p:cNvSpPr>
              <a:spLocks noChangeArrowheads="1"/>
            </p:cNvSpPr>
            <p:nvPr/>
          </p:nvSpPr>
          <p:spPr bwMode="auto">
            <a:xfrm>
              <a:off x="7062" y="1958"/>
              <a:ext cx="6397" cy="1067"/>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en-US" sz="1000">
                  <a:latin typeface="MyriadRegular" charset="0"/>
                  <a:ea typeface="宋体" pitchFamily="2" charset="-122"/>
                  <a:sym typeface="文鼎CS中等线" charset="-122"/>
                </a:rPr>
                <a:t>用户</a:t>
              </a:r>
              <a:r>
                <a:rPr lang="en-US" altLang="en-US" sz="1000">
                  <a:latin typeface="微软雅黑" pitchFamily="34" charset="-122"/>
                  <a:ea typeface="微软雅黑" pitchFamily="34" charset="-122"/>
                  <a:sym typeface="文鼎CS中等线" charset="-122"/>
                </a:rPr>
                <a:t>接口</a:t>
              </a:r>
            </a:p>
          </p:txBody>
        </p:sp>
        <p:sp>
          <p:nvSpPr>
            <p:cNvPr id="21" name="矩形 95"/>
            <p:cNvSpPr>
              <a:spLocks noChangeArrowheads="1"/>
            </p:cNvSpPr>
            <p:nvPr/>
          </p:nvSpPr>
          <p:spPr bwMode="auto">
            <a:xfrm>
              <a:off x="7187" y="2381"/>
              <a:ext cx="1602" cy="507"/>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CLI</a:t>
              </a:r>
              <a:r>
                <a:rPr lang="en-US" altLang="en-US" sz="1000">
                  <a:latin typeface="微软雅黑" pitchFamily="34" charset="-122"/>
                  <a:ea typeface="微软雅黑" pitchFamily="34" charset="-122"/>
                  <a:sym typeface="文鼎CS中等线" charset="-122"/>
                </a:rPr>
                <a:t>接口</a:t>
              </a:r>
            </a:p>
          </p:txBody>
        </p:sp>
        <p:sp>
          <p:nvSpPr>
            <p:cNvPr id="22" name="矩形 96"/>
            <p:cNvSpPr>
              <a:spLocks noChangeArrowheads="1"/>
            </p:cNvSpPr>
            <p:nvPr/>
          </p:nvSpPr>
          <p:spPr bwMode="auto">
            <a:xfrm>
              <a:off x="8949" y="2386"/>
              <a:ext cx="2555" cy="507"/>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JDBC/ODBC</a:t>
              </a:r>
              <a:r>
                <a:rPr lang="en-US" altLang="en-US" sz="1000">
                  <a:latin typeface="微软雅黑" pitchFamily="34" charset="-122"/>
                  <a:ea typeface="微软雅黑" pitchFamily="34" charset="-122"/>
                  <a:sym typeface="文鼎CS中等线" charset="-122"/>
                </a:rPr>
                <a:t>客户端</a:t>
              </a:r>
            </a:p>
          </p:txBody>
        </p:sp>
        <p:sp>
          <p:nvSpPr>
            <p:cNvPr id="23" name="矩形 97"/>
            <p:cNvSpPr>
              <a:spLocks noChangeArrowheads="1"/>
            </p:cNvSpPr>
            <p:nvPr/>
          </p:nvSpPr>
          <p:spPr bwMode="auto">
            <a:xfrm>
              <a:off x="11757" y="2381"/>
              <a:ext cx="1602" cy="507"/>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WEB</a:t>
              </a:r>
              <a:r>
                <a:rPr lang="en-US" altLang="en-US" sz="1000">
                  <a:latin typeface="微软雅黑" pitchFamily="34" charset="-122"/>
                  <a:ea typeface="微软雅黑" pitchFamily="34" charset="-122"/>
                  <a:sym typeface="文鼎CS中等线" charset="-122"/>
                </a:rPr>
                <a:t>接口</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402832" cy="4525963"/>
          </a:xfrm>
        </p:spPr>
        <p:txBody>
          <a:bodyPr>
            <a:normAutofit/>
          </a:bodyPr>
          <a:lstStyle/>
          <a:p>
            <a:r>
              <a:rPr lang="zh-CN" altLang="zh-CN" dirty="0"/>
              <a:t>元数据Metastore</a:t>
            </a:r>
            <a:endParaRPr lang="en-US" altLang="zh-CN" dirty="0"/>
          </a:p>
          <a:p>
            <a:pPr marL="678942" lvl="1" indent="-285750">
              <a:buFont typeface="Wingdings" pitchFamily="2" charset="2"/>
              <a:buChar char="Ø"/>
            </a:pPr>
            <a:r>
              <a:rPr lang="en-US" altLang="en-US" sz="1700" dirty="0"/>
              <a:t>Hive的数据由两部分组成：数据文件和元数据</a:t>
            </a:r>
          </a:p>
          <a:p>
            <a:pPr lvl="1">
              <a:buFont typeface="Wingdings" pitchFamily="2" charset="2"/>
              <a:buChar char="Ø"/>
            </a:pPr>
            <a:r>
              <a:rPr lang="en-US" altLang="en-US" sz="1700" dirty="0" err="1"/>
              <a:t>存放</a:t>
            </a:r>
            <a:r>
              <a:rPr lang="en-US" altLang="zh-CN" sz="1700" dirty="0" err="1"/>
              <a:t>Hive</a:t>
            </a:r>
            <a:r>
              <a:rPr lang="en-US" altLang="en-US" sz="1700" dirty="0" err="1"/>
              <a:t>库的基础信息</a:t>
            </a:r>
            <a:r>
              <a:rPr lang="zh-CN" altLang="en-US" sz="1700" dirty="0"/>
              <a:t>，</a:t>
            </a:r>
            <a:r>
              <a:rPr lang="en-US" altLang="en-US" sz="1700" dirty="0" err="1"/>
              <a:t>它存储在关系数据库中</a:t>
            </a:r>
            <a:r>
              <a:rPr lang="zh-CN" altLang="en-US" sz="1700" dirty="0"/>
              <a:t>，</a:t>
            </a:r>
            <a:r>
              <a:rPr lang="en-US" altLang="en-US" sz="1700" dirty="0"/>
              <a:t>如 </a:t>
            </a:r>
            <a:r>
              <a:rPr lang="en-US" altLang="en-US" sz="1700" dirty="0" err="1"/>
              <a:t>mysql、derby</a:t>
            </a:r>
            <a:endParaRPr lang="en-US" altLang="en-US" sz="1700" dirty="0"/>
          </a:p>
          <a:p>
            <a:pPr lvl="1">
              <a:buFont typeface="Wingdings" pitchFamily="2" charset="2"/>
              <a:buChar char="Ø"/>
            </a:pPr>
            <a:r>
              <a:rPr lang="en-US" altLang="en-US" sz="1700" dirty="0" err="1"/>
              <a:t>包括</a:t>
            </a:r>
            <a:r>
              <a:rPr lang="zh-CN" altLang="en-US" sz="1700" dirty="0"/>
              <a:t>了</a:t>
            </a:r>
            <a:r>
              <a:rPr lang="en-US" altLang="en-US" sz="1700" dirty="0" err="1"/>
              <a:t>数据库信息、表的名字，表的列和分区及其属性，表的属性，表的数据所在目录等</a:t>
            </a:r>
            <a:r>
              <a:rPr lang="zh-CN" altLang="en-US" sz="1700" dirty="0"/>
              <a:t>，</a:t>
            </a:r>
            <a:r>
              <a:rPr lang="zh-CN" altLang="zh-CN" sz="1700" dirty="0">
                <a:solidFill>
                  <a:srgbClr val="FF0000"/>
                </a:solidFill>
              </a:rPr>
              <a:t>不存储数据</a:t>
            </a:r>
            <a:endParaRPr lang="zh-CN" altLang="en-US" sz="1700" dirty="0">
              <a:solidFill>
                <a:srgbClr val="FF0000"/>
              </a:solidFill>
            </a:endParaRPr>
          </a:p>
        </p:txBody>
      </p:sp>
      <p:sp>
        <p:nvSpPr>
          <p:cNvPr id="3" name="标题 2"/>
          <p:cNvSpPr>
            <a:spLocks noGrp="1"/>
          </p:cNvSpPr>
          <p:nvPr>
            <p:ph type="title"/>
          </p:nvPr>
        </p:nvSpPr>
        <p:spPr/>
        <p:txBody>
          <a:bodyPr/>
          <a:lstStyle/>
          <a:p>
            <a:r>
              <a:rPr lang="en-US" altLang="zh-CN" dirty="0"/>
              <a:t>6.1.3 Hive</a:t>
            </a:r>
            <a:r>
              <a:rPr lang="zh-CN" altLang="en-US" dirty="0"/>
              <a:t>的架构</a:t>
            </a:r>
          </a:p>
        </p:txBody>
      </p:sp>
      <p:grpSp>
        <p:nvGrpSpPr>
          <p:cNvPr id="4" name="Group 60"/>
          <p:cNvGrpSpPr>
            <a:grpSpLocks/>
          </p:cNvGrpSpPr>
          <p:nvPr/>
        </p:nvGrpSpPr>
        <p:grpSpPr bwMode="auto">
          <a:xfrm>
            <a:off x="5436096" y="1556792"/>
            <a:ext cx="3707904" cy="4536504"/>
            <a:chOff x="6662" y="1771"/>
            <a:chExt cx="7232" cy="7561"/>
          </a:xfrm>
        </p:grpSpPr>
        <p:sp>
          <p:nvSpPr>
            <p:cNvPr id="5" name="流程图: 可选过程 73"/>
            <p:cNvSpPr>
              <a:spLocks noChangeArrowheads="1"/>
            </p:cNvSpPr>
            <p:nvPr/>
          </p:nvSpPr>
          <p:spPr bwMode="auto">
            <a:xfrm>
              <a:off x="6662" y="1771"/>
              <a:ext cx="7232" cy="5034"/>
            </a:xfrm>
            <a:prstGeom prst="flowChartAlternateProcess">
              <a:avLst/>
            </a:prstGeom>
            <a:solidFill>
              <a:srgbClr val="FFFFFF"/>
            </a:solidFill>
            <a:ln w="25400" cap="flat" algn="ctr">
              <a:solidFill>
                <a:srgbClr val="BCBCBC"/>
              </a:solidFill>
              <a:prstDash val="solid"/>
              <a:round/>
              <a:headEnd type="none" w="med" len="med"/>
              <a:tailEnd type="none" w="med" len="med"/>
            </a:ln>
          </p:spPr>
          <p:txBody>
            <a:bodyPr anchor="b"/>
            <a:lstStyle/>
            <a:p>
              <a:pPr algn="r">
                <a:buSzPct val="100000"/>
                <a:buFont typeface="Arial" pitchFamily="34" charset="0"/>
                <a:buNone/>
              </a:pPr>
              <a:r>
                <a:rPr lang="en-US" altLang="zh-CN" sz="1000">
                  <a:latin typeface="微软雅黑" pitchFamily="34" charset="-122"/>
                  <a:ea typeface="微软雅黑" pitchFamily="34" charset="-122"/>
                </a:rPr>
                <a:t>Hive</a:t>
              </a:r>
            </a:p>
          </p:txBody>
        </p:sp>
        <p:sp>
          <p:nvSpPr>
            <p:cNvPr id="6" name="流程图: 可选过程 74"/>
            <p:cNvSpPr>
              <a:spLocks noChangeArrowheads="1"/>
            </p:cNvSpPr>
            <p:nvPr/>
          </p:nvSpPr>
          <p:spPr bwMode="auto">
            <a:xfrm>
              <a:off x="6752" y="7215"/>
              <a:ext cx="7102" cy="2117"/>
            </a:xfrm>
            <a:prstGeom prst="flowChartAlternateProcess">
              <a:avLst/>
            </a:prstGeom>
            <a:solidFill>
              <a:srgbClr val="FFFFFF"/>
            </a:solidFill>
            <a:ln w="25400" cap="flat" algn="ctr">
              <a:solidFill>
                <a:srgbClr val="BCBCBC"/>
              </a:solidFill>
              <a:prstDash val="solid"/>
              <a:round/>
              <a:headEnd type="none" w="med" len="med"/>
              <a:tailEnd type="none" w="med" len="med"/>
            </a:ln>
          </p:spPr>
          <p:txBody>
            <a:bodyPr anchor="b"/>
            <a:lstStyle/>
            <a:p>
              <a:pPr algn="r">
                <a:buSzPct val="100000"/>
                <a:buFont typeface="Arial" pitchFamily="34" charset="0"/>
                <a:buNone/>
              </a:pPr>
              <a:r>
                <a:rPr lang="en-US" altLang="zh-CN" sz="1000">
                  <a:latin typeface="微软雅黑" pitchFamily="34" charset="-122"/>
                  <a:ea typeface="微软雅黑" pitchFamily="34" charset="-122"/>
                </a:rPr>
                <a:t>Hadoop</a:t>
              </a:r>
            </a:p>
          </p:txBody>
        </p:sp>
        <p:sp>
          <p:nvSpPr>
            <p:cNvPr id="7" name="矩形 75"/>
            <p:cNvSpPr>
              <a:spLocks noChangeArrowheads="1"/>
            </p:cNvSpPr>
            <p:nvPr/>
          </p:nvSpPr>
          <p:spPr bwMode="auto">
            <a:xfrm>
              <a:off x="9247" y="3336"/>
              <a:ext cx="1910" cy="402"/>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Thrift</a:t>
              </a:r>
              <a:r>
                <a:rPr lang="en-US" altLang="en-US" sz="1000">
                  <a:latin typeface="微软雅黑" pitchFamily="34" charset="-122"/>
                  <a:ea typeface="微软雅黑" pitchFamily="34" charset="-122"/>
                  <a:sym typeface="文鼎CS中等线" charset="-122"/>
                </a:rPr>
                <a:t>服务器</a:t>
              </a:r>
            </a:p>
          </p:txBody>
        </p:sp>
        <p:grpSp>
          <p:nvGrpSpPr>
            <p:cNvPr id="8" name="Group 64"/>
            <p:cNvGrpSpPr>
              <a:grpSpLocks/>
            </p:cNvGrpSpPr>
            <p:nvPr/>
          </p:nvGrpSpPr>
          <p:grpSpPr bwMode="auto">
            <a:xfrm>
              <a:off x="8957" y="4080"/>
              <a:ext cx="2257" cy="2512"/>
              <a:chOff x="8681" y="4156"/>
              <a:chExt cx="2384" cy="2687"/>
            </a:xfrm>
          </p:grpSpPr>
          <p:sp>
            <p:nvSpPr>
              <p:cNvPr id="26" name="矩形 77"/>
              <p:cNvSpPr>
                <a:spLocks noChangeArrowheads="1"/>
              </p:cNvSpPr>
              <p:nvPr/>
            </p:nvSpPr>
            <p:spPr bwMode="auto">
              <a:xfrm>
                <a:off x="8681" y="4157"/>
                <a:ext cx="2384" cy="2687"/>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en-US" sz="1000">
                    <a:latin typeface="微软雅黑" pitchFamily="34" charset="-122"/>
                    <a:ea typeface="微软雅黑" pitchFamily="34" charset="-122"/>
                    <a:sym typeface="文鼎CS中等线" charset="-122"/>
                  </a:rPr>
                  <a:t>解析器</a:t>
                </a:r>
              </a:p>
            </p:txBody>
          </p:sp>
          <p:sp>
            <p:nvSpPr>
              <p:cNvPr id="27" name="矩形 78"/>
              <p:cNvSpPr>
                <a:spLocks noChangeArrowheads="1"/>
              </p:cNvSpPr>
              <p:nvPr/>
            </p:nvSpPr>
            <p:spPr bwMode="auto">
              <a:xfrm>
                <a:off x="9027" y="4689"/>
                <a:ext cx="1700" cy="430"/>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en-US" sz="1000">
                    <a:latin typeface="微软雅黑" pitchFamily="34" charset="-122"/>
                    <a:ea typeface="微软雅黑" pitchFamily="34" charset="-122"/>
                    <a:sym typeface="文鼎CS中等线" charset="-122"/>
                  </a:rPr>
                  <a:t>编译器</a:t>
                </a:r>
              </a:p>
            </p:txBody>
          </p:sp>
          <p:sp>
            <p:nvSpPr>
              <p:cNvPr id="28" name="矩形 79"/>
              <p:cNvSpPr>
                <a:spLocks noChangeArrowheads="1"/>
              </p:cNvSpPr>
              <p:nvPr/>
            </p:nvSpPr>
            <p:spPr bwMode="auto">
              <a:xfrm>
                <a:off x="9027" y="5378"/>
                <a:ext cx="1700" cy="430"/>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en-US" sz="1000">
                    <a:latin typeface="微软雅黑" pitchFamily="34" charset="-122"/>
                    <a:ea typeface="微软雅黑" pitchFamily="34" charset="-122"/>
                    <a:sym typeface="文鼎CS中等线" charset="-122"/>
                  </a:rPr>
                  <a:t>优化器</a:t>
                </a:r>
              </a:p>
            </p:txBody>
          </p:sp>
          <p:sp>
            <p:nvSpPr>
              <p:cNvPr id="29" name="矩形 80"/>
              <p:cNvSpPr>
                <a:spLocks noChangeArrowheads="1"/>
              </p:cNvSpPr>
              <p:nvPr/>
            </p:nvSpPr>
            <p:spPr bwMode="auto">
              <a:xfrm>
                <a:off x="9027" y="6066"/>
                <a:ext cx="1700" cy="430"/>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en-US" sz="1000">
                    <a:latin typeface="微软雅黑" pitchFamily="34" charset="-122"/>
                    <a:ea typeface="微软雅黑" pitchFamily="34" charset="-122"/>
                    <a:sym typeface="文鼎CS中等线" charset="-122"/>
                  </a:rPr>
                  <a:t>执行器</a:t>
                </a:r>
              </a:p>
            </p:txBody>
          </p:sp>
        </p:grpSp>
        <p:sp>
          <p:nvSpPr>
            <p:cNvPr id="9" name="流程图: 磁盘 81"/>
            <p:cNvSpPr>
              <a:spLocks noChangeArrowheads="1"/>
            </p:cNvSpPr>
            <p:nvPr/>
          </p:nvSpPr>
          <p:spPr bwMode="auto">
            <a:xfrm>
              <a:off x="11739" y="4743"/>
              <a:ext cx="1610" cy="1167"/>
            </a:xfrm>
            <a:prstGeom prst="flowChartMagneticDisk">
              <a:avLst/>
            </a:prstGeom>
            <a:solidFill>
              <a:srgbClr val="FFFFFF"/>
            </a:solidFill>
            <a:ln w="25400" cap="flat" algn="ctr">
              <a:solidFill>
                <a:srgbClr val="BCBCBC"/>
              </a:solidFill>
              <a:prstDash val="solid"/>
              <a:round/>
              <a:headEnd type="none" w="med" len="med"/>
              <a:tailEnd type="none" w="med" len="med"/>
            </a:ln>
          </p:spPr>
          <p:txBody>
            <a:bodyPr anchor="ctr"/>
            <a:lstStyle/>
            <a:p>
              <a:pPr algn="ctr">
                <a:buSzPct val="100000"/>
                <a:buFont typeface="Arial" pitchFamily="34" charset="0"/>
                <a:buNone/>
              </a:pPr>
              <a:r>
                <a:rPr lang="en-US" altLang="en-US" sz="1000">
                  <a:latin typeface="微软雅黑" pitchFamily="34" charset="-122"/>
                  <a:ea typeface="微软雅黑" pitchFamily="34" charset="-122"/>
                </a:rPr>
                <a:t>元数据库</a:t>
              </a:r>
            </a:p>
          </p:txBody>
        </p:sp>
        <p:sp>
          <p:nvSpPr>
            <p:cNvPr id="10" name="矩形 82"/>
            <p:cNvSpPr>
              <a:spLocks noChangeArrowheads="1"/>
            </p:cNvSpPr>
            <p:nvPr/>
          </p:nvSpPr>
          <p:spPr bwMode="auto">
            <a:xfrm>
              <a:off x="7342" y="7577"/>
              <a:ext cx="1827" cy="607"/>
            </a:xfrm>
            <a:prstGeom prst="rect">
              <a:avLst/>
            </a:prstGeom>
            <a:solidFill>
              <a:srgbClr val="FFFFFF"/>
            </a:solidFill>
            <a:ln w="25400" cap="flat" algn="ctr">
              <a:solidFill>
                <a:srgbClr val="BCBCBC"/>
              </a:solidFill>
              <a:prstDash val="solid"/>
              <a:round/>
              <a:headEnd type="none" w="med" len="med"/>
              <a:tailEnd type="none" w="med" len="med"/>
            </a:ln>
          </p:spPr>
          <p:txBody>
            <a:bodyPr anchor="ctr"/>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MapReduce</a:t>
              </a:r>
              <a:endParaRPr lang="en-US" altLang="en-US" sz="1000">
                <a:latin typeface="微软雅黑" pitchFamily="34" charset="-122"/>
                <a:ea typeface="微软雅黑" pitchFamily="34" charset="-122"/>
                <a:sym typeface="文鼎CS中等线" charset="-122"/>
              </a:endParaRPr>
            </a:p>
          </p:txBody>
        </p:sp>
        <p:sp>
          <p:nvSpPr>
            <p:cNvPr id="11" name="直接箭头连接符 83"/>
            <p:cNvSpPr>
              <a:spLocks noChangeShapeType="1"/>
            </p:cNvSpPr>
            <p:nvPr/>
          </p:nvSpPr>
          <p:spPr bwMode="auto">
            <a:xfrm>
              <a:off x="7989" y="2888"/>
              <a:ext cx="932" cy="1832"/>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grpSp>
          <p:nvGrpSpPr>
            <p:cNvPr id="12" name="Group 72"/>
            <p:cNvGrpSpPr>
              <a:grpSpLocks/>
            </p:cNvGrpSpPr>
            <p:nvPr/>
          </p:nvGrpSpPr>
          <p:grpSpPr bwMode="auto">
            <a:xfrm>
              <a:off x="10352" y="7364"/>
              <a:ext cx="3010" cy="1244"/>
              <a:chOff x="10155" y="8121"/>
              <a:chExt cx="3180" cy="1330"/>
            </a:xfrm>
          </p:grpSpPr>
          <p:sp>
            <p:nvSpPr>
              <p:cNvPr id="24" name="矩形 85"/>
              <p:cNvSpPr>
                <a:spLocks noChangeArrowheads="1"/>
              </p:cNvSpPr>
              <p:nvPr/>
            </p:nvSpPr>
            <p:spPr bwMode="auto">
              <a:xfrm>
                <a:off x="10155" y="8122"/>
                <a:ext cx="3180" cy="1328"/>
              </a:xfrm>
              <a:prstGeom prst="rect">
                <a:avLst/>
              </a:prstGeom>
              <a:solidFill>
                <a:srgbClr val="FFFFFF"/>
              </a:solidFill>
              <a:ln w="25400" cap="flat" algn="ctr">
                <a:solidFill>
                  <a:srgbClr val="BCBCBC"/>
                </a:solidFill>
                <a:prstDash val="solid"/>
                <a:round/>
                <a:headEnd type="none" w="med" len="med"/>
                <a:tailEnd type="none" w="med" len="med"/>
              </a:ln>
            </p:spPr>
            <p:txBody>
              <a:bodyPr anchor="b"/>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HDFS</a:t>
                </a:r>
              </a:p>
            </p:txBody>
          </p:sp>
          <p:sp>
            <p:nvSpPr>
              <p:cNvPr id="25" name="矩形 86"/>
              <p:cNvSpPr>
                <a:spLocks noChangeArrowheads="1"/>
              </p:cNvSpPr>
              <p:nvPr/>
            </p:nvSpPr>
            <p:spPr bwMode="auto">
              <a:xfrm>
                <a:off x="10715" y="8349"/>
                <a:ext cx="2234" cy="649"/>
              </a:xfrm>
              <a:prstGeom prst="rect">
                <a:avLst/>
              </a:prstGeom>
              <a:solidFill>
                <a:srgbClr val="FFFFFF"/>
              </a:solidFill>
              <a:ln w="25400" cap="flat" algn="ctr">
                <a:solidFill>
                  <a:srgbClr val="BCBCBC"/>
                </a:solidFill>
                <a:prstDash val="solid"/>
                <a:round/>
                <a:headEnd type="none" w="med" len="med"/>
                <a:tailEnd type="none" w="med" len="med"/>
              </a:ln>
            </p:spPr>
            <p:txBody>
              <a:bodyPr anchor="ctr"/>
              <a:lstStyle/>
              <a:p>
                <a:pPr algn="ctr">
                  <a:buSzPct val="100000"/>
                  <a:buFont typeface="Arial" pitchFamily="34" charset="0"/>
                  <a:buNone/>
                </a:pPr>
                <a:r>
                  <a:rPr lang="en-US" altLang="en-US" sz="1000">
                    <a:latin typeface="微软雅黑" pitchFamily="34" charset="-122"/>
                    <a:ea typeface="微软雅黑" pitchFamily="34" charset="-122"/>
                    <a:sym typeface="文鼎CS中等线" charset="-122"/>
                  </a:rPr>
                  <a:t>数据仓库</a:t>
                </a:r>
              </a:p>
            </p:txBody>
          </p:sp>
        </p:grpSp>
        <p:sp>
          <p:nvSpPr>
            <p:cNvPr id="13" name="直接箭头连接符 87"/>
            <p:cNvSpPr>
              <a:spLocks noChangeShapeType="1"/>
            </p:cNvSpPr>
            <p:nvPr/>
          </p:nvSpPr>
          <p:spPr bwMode="auto">
            <a:xfrm flipH="1">
              <a:off x="11284" y="2911"/>
              <a:ext cx="1270" cy="1695"/>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14" name="直接箭头连接符 88"/>
            <p:cNvSpPr>
              <a:spLocks noChangeShapeType="1"/>
            </p:cNvSpPr>
            <p:nvPr/>
          </p:nvSpPr>
          <p:spPr bwMode="auto">
            <a:xfrm flipH="1">
              <a:off x="10202" y="2893"/>
              <a:ext cx="25" cy="442"/>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15" name="直接箭头连接符 89"/>
            <p:cNvSpPr>
              <a:spLocks noChangeShapeType="1"/>
            </p:cNvSpPr>
            <p:nvPr/>
          </p:nvSpPr>
          <p:spPr bwMode="auto">
            <a:xfrm flipH="1">
              <a:off x="10192" y="3738"/>
              <a:ext cx="10" cy="342"/>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16" name="直接箭头连接符 90"/>
            <p:cNvSpPr>
              <a:spLocks noChangeShapeType="1"/>
            </p:cNvSpPr>
            <p:nvPr/>
          </p:nvSpPr>
          <p:spPr bwMode="auto">
            <a:xfrm>
              <a:off x="10089" y="6268"/>
              <a:ext cx="1770" cy="1097"/>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17" name="直接箭头连接符 91"/>
            <p:cNvSpPr>
              <a:spLocks noChangeShapeType="1"/>
            </p:cNvSpPr>
            <p:nvPr/>
          </p:nvSpPr>
          <p:spPr bwMode="auto">
            <a:xfrm flipH="1">
              <a:off x="8254" y="6268"/>
              <a:ext cx="1835" cy="1310"/>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18" name="直接箭头连接符 92"/>
            <p:cNvSpPr>
              <a:spLocks noChangeShapeType="1"/>
            </p:cNvSpPr>
            <p:nvPr/>
          </p:nvSpPr>
          <p:spPr bwMode="auto">
            <a:xfrm flipH="1">
              <a:off x="9169" y="7880"/>
              <a:ext cx="1712" cy="0"/>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19" name="直接箭头连接符 93"/>
            <p:cNvSpPr>
              <a:spLocks noChangeShapeType="1"/>
            </p:cNvSpPr>
            <p:nvPr/>
          </p:nvSpPr>
          <p:spPr bwMode="auto">
            <a:xfrm flipH="1">
              <a:off x="11214" y="5328"/>
              <a:ext cx="525" cy="7"/>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20" name="矩形 94"/>
            <p:cNvSpPr>
              <a:spLocks noChangeArrowheads="1"/>
            </p:cNvSpPr>
            <p:nvPr/>
          </p:nvSpPr>
          <p:spPr bwMode="auto">
            <a:xfrm>
              <a:off x="7062" y="1958"/>
              <a:ext cx="6397" cy="1067"/>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en-US" sz="1000">
                  <a:latin typeface="MyriadRegular" charset="0"/>
                  <a:ea typeface="宋体" pitchFamily="2" charset="-122"/>
                  <a:sym typeface="文鼎CS中等线" charset="-122"/>
                </a:rPr>
                <a:t>用户</a:t>
              </a:r>
              <a:r>
                <a:rPr lang="en-US" altLang="en-US" sz="1000">
                  <a:latin typeface="微软雅黑" pitchFamily="34" charset="-122"/>
                  <a:ea typeface="微软雅黑" pitchFamily="34" charset="-122"/>
                  <a:sym typeface="文鼎CS中等线" charset="-122"/>
                </a:rPr>
                <a:t>接口</a:t>
              </a:r>
            </a:p>
          </p:txBody>
        </p:sp>
        <p:sp>
          <p:nvSpPr>
            <p:cNvPr id="21" name="矩形 95"/>
            <p:cNvSpPr>
              <a:spLocks noChangeArrowheads="1"/>
            </p:cNvSpPr>
            <p:nvPr/>
          </p:nvSpPr>
          <p:spPr bwMode="auto">
            <a:xfrm>
              <a:off x="7187" y="2381"/>
              <a:ext cx="1602" cy="507"/>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CLI</a:t>
              </a:r>
              <a:r>
                <a:rPr lang="en-US" altLang="en-US" sz="1000">
                  <a:latin typeface="微软雅黑" pitchFamily="34" charset="-122"/>
                  <a:ea typeface="微软雅黑" pitchFamily="34" charset="-122"/>
                  <a:sym typeface="文鼎CS中等线" charset="-122"/>
                </a:rPr>
                <a:t>接口</a:t>
              </a:r>
            </a:p>
          </p:txBody>
        </p:sp>
        <p:sp>
          <p:nvSpPr>
            <p:cNvPr id="22" name="矩形 96"/>
            <p:cNvSpPr>
              <a:spLocks noChangeArrowheads="1"/>
            </p:cNvSpPr>
            <p:nvPr/>
          </p:nvSpPr>
          <p:spPr bwMode="auto">
            <a:xfrm>
              <a:off x="8949" y="2386"/>
              <a:ext cx="2555" cy="507"/>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JDBC/ODBC</a:t>
              </a:r>
              <a:r>
                <a:rPr lang="en-US" altLang="en-US" sz="1000">
                  <a:latin typeface="微软雅黑" pitchFamily="34" charset="-122"/>
                  <a:ea typeface="微软雅黑" pitchFamily="34" charset="-122"/>
                  <a:sym typeface="文鼎CS中等线" charset="-122"/>
                </a:rPr>
                <a:t>客户端</a:t>
              </a:r>
            </a:p>
          </p:txBody>
        </p:sp>
        <p:sp>
          <p:nvSpPr>
            <p:cNvPr id="23" name="矩形 97"/>
            <p:cNvSpPr>
              <a:spLocks noChangeArrowheads="1"/>
            </p:cNvSpPr>
            <p:nvPr/>
          </p:nvSpPr>
          <p:spPr bwMode="auto">
            <a:xfrm>
              <a:off x="11757" y="2381"/>
              <a:ext cx="1602" cy="507"/>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WEB</a:t>
              </a:r>
              <a:r>
                <a:rPr lang="en-US" altLang="en-US" sz="1000">
                  <a:latin typeface="微软雅黑" pitchFamily="34" charset="-122"/>
                  <a:ea typeface="微软雅黑" pitchFamily="34" charset="-122"/>
                  <a:sym typeface="文鼎CS中等线" charset="-122"/>
                </a:rPr>
                <a:t>接口</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690864" cy="4525963"/>
          </a:xfrm>
        </p:spPr>
        <p:txBody>
          <a:bodyPr/>
          <a:lstStyle/>
          <a:p>
            <a:pPr>
              <a:spcBef>
                <a:spcPct val="0"/>
              </a:spcBef>
            </a:pPr>
            <a:r>
              <a:rPr lang="en-US" altLang="zh-CN" sz="1800" dirty="0" err="1">
                <a:ea typeface="文鼎CS中等线" charset="-122"/>
              </a:rPr>
              <a:t>Hadoop</a:t>
            </a:r>
            <a:endParaRPr lang="en-US" altLang="zh-CN" sz="1800" dirty="0">
              <a:ea typeface="文鼎CS中等线" charset="-122"/>
            </a:endParaRPr>
          </a:p>
          <a:p>
            <a:pPr>
              <a:spcBef>
                <a:spcPct val="0"/>
              </a:spcBef>
            </a:pPr>
            <a:endParaRPr lang="en-US" altLang="zh-CN" sz="1800" dirty="0">
              <a:ea typeface="文鼎CS中等线" charset="-122"/>
            </a:endParaRPr>
          </a:p>
          <a:p>
            <a:pPr marL="539750" lvl="1">
              <a:spcBef>
                <a:spcPct val="0"/>
              </a:spcBef>
              <a:buFont typeface="Wingdings" pitchFamily="2" charset="2"/>
              <a:buChar char="Ø"/>
            </a:pPr>
            <a:r>
              <a:rPr lang="en-US" altLang="zh-CN" sz="1500" dirty="0"/>
              <a:t>Hive </a:t>
            </a:r>
            <a:r>
              <a:rPr lang="en-US" altLang="zh-CN" sz="1500" dirty="0" err="1"/>
              <a:t>的数据</a:t>
            </a:r>
            <a:r>
              <a:rPr lang="en-US" altLang="en-US" sz="1500" dirty="0" err="1"/>
              <a:t>文件</a:t>
            </a:r>
            <a:r>
              <a:rPr lang="en-US" altLang="zh-CN" sz="1500" dirty="0" err="1"/>
              <a:t>存储在</a:t>
            </a:r>
            <a:r>
              <a:rPr lang="en-US" altLang="zh-CN" sz="1500" dirty="0"/>
              <a:t> HDFS </a:t>
            </a:r>
            <a:r>
              <a:rPr lang="en-US" altLang="zh-CN" sz="1500" dirty="0" err="1"/>
              <a:t>中，大部分的查询由</a:t>
            </a:r>
            <a:r>
              <a:rPr lang="en-US" altLang="zh-CN" sz="1500" dirty="0"/>
              <a:t> </a:t>
            </a:r>
            <a:r>
              <a:rPr lang="en-US" altLang="zh-CN" sz="1500" dirty="0" err="1"/>
              <a:t>MapReduce</a:t>
            </a:r>
            <a:r>
              <a:rPr lang="en-US" altLang="zh-CN" sz="1500" dirty="0"/>
              <a:t> </a:t>
            </a:r>
            <a:r>
              <a:rPr lang="en-US" altLang="zh-CN" sz="1500" dirty="0" err="1"/>
              <a:t>完成</a:t>
            </a:r>
            <a:endParaRPr lang="en-US" altLang="zh-CN" sz="1500" dirty="0"/>
          </a:p>
          <a:p>
            <a:pPr marL="539750" lvl="1">
              <a:spcBef>
                <a:spcPct val="0"/>
              </a:spcBef>
              <a:buFont typeface="Wingdings" pitchFamily="2" charset="2"/>
              <a:buChar char="Ø"/>
            </a:pPr>
            <a:endParaRPr lang="en-US" altLang="en-US" sz="1500" dirty="0"/>
          </a:p>
          <a:p>
            <a:pPr marL="539750" lvl="1">
              <a:spcBef>
                <a:spcPct val="0"/>
              </a:spcBef>
              <a:buFont typeface="Wingdings" pitchFamily="2" charset="2"/>
              <a:buChar char="Ø"/>
            </a:pPr>
            <a:r>
              <a:rPr lang="en-US" altLang="en-US" sz="1500" dirty="0" err="1"/>
              <a:t>对于</a:t>
            </a:r>
            <a:r>
              <a:rPr lang="en-US" altLang="zh-CN" sz="1500" dirty="0" err="1"/>
              <a:t>包含</a:t>
            </a:r>
            <a:r>
              <a:rPr lang="en-US" altLang="zh-CN" sz="1500" dirty="0"/>
              <a:t> * </a:t>
            </a:r>
            <a:r>
              <a:rPr lang="en-US" altLang="zh-CN" sz="1500" dirty="0" err="1"/>
              <a:t>的查询，比如</a:t>
            </a:r>
            <a:r>
              <a:rPr lang="en-US" altLang="zh-CN" sz="1500" dirty="0"/>
              <a:t> select * from </a:t>
            </a:r>
            <a:r>
              <a:rPr lang="en-US" altLang="zh-CN" sz="1500" dirty="0" err="1"/>
              <a:t>tbl</a:t>
            </a:r>
            <a:r>
              <a:rPr lang="en-US" altLang="zh-CN" sz="1500" dirty="0"/>
              <a:t> </a:t>
            </a:r>
            <a:r>
              <a:rPr lang="en-US" altLang="zh-CN" sz="1500" dirty="0" err="1"/>
              <a:t>不会生成</a:t>
            </a:r>
            <a:r>
              <a:rPr lang="en-US" altLang="zh-CN" sz="1500" dirty="0"/>
              <a:t> </a:t>
            </a:r>
            <a:r>
              <a:rPr lang="en-US" altLang="zh-CN" sz="1500" dirty="0" err="1"/>
              <a:t>MapRedcue</a:t>
            </a:r>
            <a:r>
              <a:rPr lang="en-US" altLang="zh-CN" sz="1500" dirty="0"/>
              <a:t> </a:t>
            </a:r>
            <a:r>
              <a:rPr lang="en-US" altLang="zh-CN" sz="1500" dirty="0" err="1"/>
              <a:t>作业</a:t>
            </a:r>
            <a:endParaRPr lang="en-US" altLang="zh-CN" sz="1500" dirty="0"/>
          </a:p>
          <a:p>
            <a:endParaRPr lang="zh-CN" altLang="en-US" dirty="0"/>
          </a:p>
        </p:txBody>
      </p:sp>
      <p:sp>
        <p:nvSpPr>
          <p:cNvPr id="3" name="标题 2"/>
          <p:cNvSpPr>
            <a:spLocks noGrp="1"/>
          </p:cNvSpPr>
          <p:nvPr>
            <p:ph type="title"/>
          </p:nvPr>
        </p:nvSpPr>
        <p:spPr/>
        <p:txBody>
          <a:bodyPr/>
          <a:lstStyle/>
          <a:p>
            <a:r>
              <a:rPr lang="en-US" altLang="zh-CN" dirty="0"/>
              <a:t>6.1.3 Hive</a:t>
            </a:r>
            <a:r>
              <a:rPr lang="zh-CN" altLang="en-US" dirty="0"/>
              <a:t>的架构</a:t>
            </a:r>
          </a:p>
        </p:txBody>
      </p:sp>
      <p:grpSp>
        <p:nvGrpSpPr>
          <p:cNvPr id="4" name="Group 60"/>
          <p:cNvGrpSpPr>
            <a:grpSpLocks/>
          </p:cNvGrpSpPr>
          <p:nvPr/>
        </p:nvGrpSpPr>
        <p:grpSpPr bwMode="auto">
          <a:xfrm>
            <a:off x="5436096" y="1556792"/>
            <a:ext cx="3707904" cy="4536504"/>
            <a:chOff x="6662" y="1771"/>
            <a:chExt cx="7232" cy="7561"/>
          </a:xfrm>
        </p:grpSpPr>
        <p:sp>
          <p:nvSpPr>
            <p:cNvPr id="5" name="流程图: 可选过程 73"/>
            <p:cNvSpPr>
              <a:spLocks noChangeArrowheads="1"/>
            </p:cNvSpPr>
            <p:nvPr/>
          </p:nvSpPr>
          <p:spPr bwMode="auto">
            <a:xfrm>
              <a:off x="6662" y="1771"/>
              <a:ext cx="7232" cy="5034"/>
            </a:xfrm>
            <a:prstGeom prst="flowChartAlternateProcess">
              <a:avLst/>
            </a:prstGeom>
            <a:solidFill>
              <a:srgbClr val="FFFFFF"/>
            </a:solidFill>
            <a:ln w="25400" cap="flat" algn="ctr">
              <a:solidFill>
                <a:srgbClr val="BCBCBC"/>
              </a:solidFill>
              <a:prstDash val="solid"/>
              <a:round/>
              <a:headEnd type="none" w="med" len="med"/>
              <a:tailEnd type="none" w="med" len="med"/>
            </a:ln>
          </p:spPr>
          <p:txBody>
            <a:bodyPr anchor="b"/>
            <a:lstStyle/>
            <a:p>
              <a:pPr algn="r">
                <a:buSzPct val="100000"/>
                <a:buFont typeface="Arial" pitchFamily="34" charset="0"/>
                <a:buNone/>
              </a:pPr>
              <a:r>
                <a:rPr lang="en-US" altLang="zh-CN" sz="1000">
                  <a:latin typeface="微软雅黑" pitchFamily="34" charset="-122"/>
                  <a:ea typeface="微软雅黑" pitchFamily="34" charset="-122"/>
                </a:rPr>
                <a:t>Hive</a:t>
              </a:r>
            </a:p>
          </p:txBody>
        </p:sp>
        <p:sp>
          <p:nvSpPr>
            <p:cNvPr id="6" name="流程图: 可选过程 74"/>
            <p:cNvSpPr>
              <a:spLocks noChangeArrowheads="1"/>
            </p:cNvSpPr>
            <p:nvPr/>
          </p:nvSpPr>
          <p:spPr bwMode="auto">
            <a:xfrm>
              <a:off x="6752" y="7215"/>
              <a:ext cx="7102" cy="2117"/>
            </a:xfrm>
            <a:prstGeom prst="flowChartAlternateProcess">
              <a:avLst/>
            </a:prstGeom>
            <a:solidFill>
              <a:srgbClr val="FFFFFF"/>
            </a:solidFill>
            <a:ln w="25400" cap="flat" algn="ctr">
              <a:solidFill>
                <a:srgbClr val="BCBCBC"/>
              </a:solidFill>
              <a:prstDash val="solid"/>
              <a:round/>
              <a:headEnd type="none" w="med" len="med"/>
              <a:tailEnd type="none" w="med" len="med"/>
            </a:ln>
          </p:spPr>
          <p:txBody>
            <a:bodyPr anchor="b"/>
            <a:lstStyle/>
            <a:p>
              <a:pPr algn="r">
                <a:buSzPct val="100000"/>
                <a:buFont typeface="Arial" pitchFamily="34" charset="0"/>
                <a:buNone/>
              </a:pPr>
              <a:r>
                <a:rPr lang="en-US" altLang="zh-CN" sz="1000">
                  <a:latin typeface="微软雅黑" pitchFamily="34" charset="-122"/>
                  <a:ea typeface="微软雅黑" pitchFamily="34" charset="-122"/>
                </a:rPr>
                <a:t>Hadoop</a:t>
              </a:r>
            </a:p>
          </p:txBody>
        </p:sp>
        <p:sp>
          <p:nvSpPr>
            <p:cNvPr id="7" name="矩形 75"/>
            <p:cNvSpPr>
              <a:spLocks noChangeArrowheads="1"/>
            </p:cNvSpPr>
            <p:nvPr/>
          </p:nvSpPr>
          <p:spPr bwMode="auto">
            <a:xfrm>
              <a:off x="9247" y="3336"/>
              <a:ext cx="1910" cy="402"/>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Thrift</a:t>
              </a:r>
              <a:r>
                <a:rPr lang="en-US" altLang="en-US" sz="1000">
                  <a:latin typeface="微软雅黑" pitchFamily="34" charset="-122"/>
                  <a:ea typeface="微软雅黑" pitchFamily="34" charset="-122"/>
                  <a:sym typeface="文鼎CS中等线" charset="-122"/>
                </a:rPr>
                <a:t>服务器</a:t>
              </a:r>
            </a:p>
          </p:txBody>
        </p:sp>
        <p:grpSp>
          <p:nvGrpSpPr>
            <p:cNvPr id="8" name="Group 64"/>
            <p:cNvGrpSpPr>
              <a:grpSpLocks/>
            </p:cNvGrpSpPr>
            <p:nvPr/>
          </p:nvGrpSpPr>
          <p:grpSpPr bwMode="auto">
            <a:xfrm>
              <a:off x="8957" y="4080"/>
              <a:ext cx="2257" cy="2512"/>
              <a:chOff x="8681" y="4156"/>
              <a:chExt cx="2384" cy="2687"/>
            </a:xfrm>
          </p:grpSpPr>
          <p:sp>
            <p:nvSpPr>
              <p:cNvPr id="26" name="矩形 77"/>
              <p:cNvSpPr>
                <a:spLocks noChangeArrowheads="1"/>
              </p:cNvSpPr>
              <p:nvPr/>
            </p:nvSpPr>
            <p:spPr bwMode="auto">
              <a:xfrm>
                <a:off x="8681" y="4157"/>
                <a:ext cx="2384" cy="2687"/>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en-US" sz="1000">
                    <a:latin typeface="微软雅黑" pitchFamily="34" charset="-122"/>
                    <a:ea typeface="微软雅黑" pitchFamily="34" charset="-122"/>
                    <a:sym typeface="文鼎CS中等线" charset="-122"/>
                  </a:rPr>
                  <a:t>解析器</a:t>
                </a:r>
              </a:p>
            </p:txBody>
          </p:sp>
          <p:sp>
            <p:nvSpPr>
              <p:cNvPr id="27" name="矩形 78"/>
              <p:cNvSpPr>
                <a:spLocks noChangeArrowheads="1"/>
              </p:cNvSpPr>
              <p:nvPr/>
            </p:nvSpPr>
            <p:spPr bwMode="auto">
              <a:xfrm>
                <a:off x="9027" y="4689"/>
                <a:ext cx="1700" cy="430"/>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en-US" sz="1000">
                    <a:latin typeface="微软雅黑" pitchFamily="34" charset="-122"/>
                    <a:ea typeface="微软雅黑" pitchFamily="34" charset="-122"/>
                    <a:sym typeface="文鼎CS中等线" charset="-122"/>
                  </a:rPr>
                  <a:t>编译器</a:t>
                </a:r>
              </a:p>
            </p:txBody>
          </p:sp>
          <p:sp>
            <p:nvSpPr>
              <p:cNvPr id="28" name="矩形 79"/>
              <p:cNvSpPr>
                <a:spLocks noChangeArrowheads="1"/>
              </p:cNvSpPr>
              <p:nvPr/>
            </p:nvSpPr>
            <p:spPr bwMode="auto">
              <a:xfrm>
                <a:off x="9027" y="5378"/>
                <a:ext cx="1700" cy="430"/>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en-US" sz="1000">
                    <a:latin typeface="微软雅黑" pitchFamily="34" charset="-122"/>
                    <a:ea typeface="微软雅黑" pitchFamily="34" charset="-122"/>
                    <a:sym typeface="文鼎CS中等线" charset="-122"/>
                  </a:rPr>
                  <a:t>优化器</a:t>
                </a:r>
              </a:p>
            </p:txBody>
          </p:sp>
          <p:sp>
            <p:nvSpPr>
              <p:cNvPr id="29" name="矩形 80"/>
              <p:cNvSpPr>
                <a:spLocks noChangeArrowheads="1"/>
              </p:cNvSpPr>
              <p:nvPr/>
            </p:nvSpPr>
            <p:spPr bwMode="auto">
              <a:xfrm>
                <a:off x="9027" y="6066"/>
                <a:ext cx="1700" cy="430"/>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en-US" sz="1000">
                    <a:latin typeface="微软雅黑" pitchFamily="34" charset="-122"/>
                    <a:ea typeface="微软雅黑" pitchFamily="34" charset="-122"/>
                    <a:sym typeface="文鼎CS中等线" charset="-122"/>
                  </a:rPr>
                  <a:t>执行器</a:t>
                </a:r>
              </a:p>
            </p:txBody>
          </p:sp>
        </p:grpSp>
        <p:sp>
          <p:nvSpPr>
            <p:cNvPr id="9" name="流程图: 磁盘 81"/>
            <p:cNvSpPr>
              <a:spLocks noChangeArrowheads="1"/>
            </p:cNvSpPr>
            <p:nvPr/>
          </p:nvSpPr>
          <p:spPr bwMode="auto">
            <a:xfrm>
              <a:off x="11739" y="4743"/>
              <a:ext cx="1610" cy="1167"/>
            </a:xfrm>
            <a:prstGeom prst="flowChartMagneticDisk">
              <a:avLst/>
            </a:prstGeom>
            <a:solidFill>
              <a:srgbClr val="FFFFFF"/>
            </a:solidFill>
            <a:ln w="25400" cap="flat" algn="ctr">
              <a:solidFill>
                <a:srgbClr val="BCBCBC"/>
              </a:solidFill>
              <a:prstDash val="solid"/>
              <a:round/>
              <a:headEnd type="none" w="med" len="med"/>
              <a:tailEnd type="none" w="med" len="med"/>
            </a:ln>
          </p:spPr>
          <p:txBody>
            <a:bodyPr anchor="ctr"/>
            <a:lstStyle/>
            <a:p>
              <a:pPr algn="ctr">
                <a:buSzPct val="100000"/>
                <a:buFont typeface="Arial" pitchFamily="34" charset="0"/>
                <a:buNone/>
              </a:pPr>
              <a:r>
                <a:rPr lang="en-US" altLang="en-US" sz="1000">
                  <a:latin typeface="微软雅黑" pitchFamily="34" charset="-122"/>
                  <a:ea typeface="微软雅黑" pitchFamily="34" charset="-122"/>
                </a:rPr>
                <a:t>元数据库</a:t>
              </a:r>
            </a:p>
          </p:txBody>
        </p:sp>
        <p:sp>
          <p:nvSpPr>
            <p:cNvPr id="10" name="矩形 82"/>
            <p:cNvSpPr>
              <a:spLocks noChangeArrowheads="1"/>
            </p:cNvSpPr>
            <p:nvPr/>
          </p:nvSpPr>
          <p:spPr bwMode="auto">
            <a:xfrm>
              <a:off x="7342" y="7577"/>
              <a:ext cx="1827" cy="607"/>
            </a:xfrm>
            <a:prstGeom prst="rect">
              <a:avLst/>
            </a:prstGeom>
            <a:solidFill>
              <a:srgbClr val="FFFFFF"/>
            </a:solidFill>
            <a:ln w="25400" cap="flat" algn="ctr">
              <a:solidFill>
                <a:srgbClr val="BCBCBC"/>
              </a:solidFill>
              <a:prstDash val="solid"/>
              <a:round/>
              <a:headEnd type="none" w="med" len="med"/>
              <a:tailEnd type="none" w="med" len="med"/>
            </a:ln>
          </p:spPr>
          <p:txBody>
            <a:bodyPr anchor="ctr"/>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MapReduce</a:t>
              </a:r>
              <a:endParaRPr lang="en-US" altLang="en-US" sz="1000">
                <a:latin typeface="微软雅黑" pitchFamily="34" charset="-122"/>
                <a:ea typeface="微软雅黑" pitchFamily="34" charset="-122"/>
                <a:sym typeface="文鼎CS中等线" charset="-122"/>
              </a:endParaRPr>
            </a:p>
          </p:txBody>
        </p:sp>
        <p:sp>
          <p:nvSpPr>
            <p:cNvPr id="11" name="直接箭头连接符 83"/>
            <p:cNvSpPr>
              <a:spLocks noChangeShapeType="1"/>
            </p:cNvSpPr>
            <p:nvPr/>
          </p:nvSpPr>
          <p:spPr bwMode="auto">
            <a:xfrm>
              <a:off x="7989" y="2888"/>
              <a:ext cx="932" cy="1832"/>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grpSp>
          <p:nvGrpSpPr>
            <p:cNvPr id="12" name="Group 72"/>
            <p:cNvGrpSpPr>
              <a:grpSpLocks/>
            </p:cNvGrpSpPr>
            <p:nvPr/>
          </p:nvGrpSpPr>
          <p:grpSpPr bwMode="auto">
            <a:xfrm>
              <a:off x="10352" y="7364"/>
              <a:ext cx="3010" cy="1244"/>
              <a:chOff x="10155" y="8121"/>
              <a:chExt cx="3180" cy="1330"/>
            </a:xfrm>
          </p:grpSpPr>
          <p:sp>
            <p:nvSpPr>
              <p:cNvPr id="24" name="矩形 85"/>
              <p:cNvSpPr>
                <a:spLocks noChangeArrowheads="1"/>
              </p:cNvSpPr>
              <p:nvPr/>
            </p:nvSpPr>
            <p:spPr bwMode="auto">
              <a:xfrm>
                <a:off x="10155" y="8122"/>
                <a:ext cx="3180" cy="1328"/>
              </a:xfrm>
              <a:prstGeom prst="rect">
                <a:avLst/>
              </a:prstGeom>
              <a:solidFill>
                <a:srgbClr val="FFFFFF"/>
              </a:solidFill>
              <a:ln w="25400" cap="flat" algn="ctr">
                <a:solidFill>
                  <a:srgbClr val="BCBCBC"/>
                </a:solidFill>
                <a:prstDash val="solid"/>
                <a:round/>
                <a:headEnd type="none" w="med" len="med"/>
                <a:tailEnd type="none" w="med" len="med"/>
              </a:ln>
            </p:spPr>
            <p:txBody>
              <a:bodyPr anchor="b"/>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HDFS</a:t>
                </a:r>
              </a:p>
            </p:txBody>
          </p:sp>
          <p:sp>
            <p:nvSpPr>
              <p:cNvPr id="25" name="矩形 86"/>
              <p:cNvSpPr>
                <a:spLocks noChangeArrowheads="1"/>
              </p:cNvSpPr>
              <p:nvPr/>
            </p:nvSpPr>
            <p:spPr bwMode="auto">
              <a:xfrm>
                <a:off x="10715" y="8349"/>
                <a:ext cx="2234" cy="649"/>
              </a:xfrm>
              <a:prstGeom prst="rect">
                <a:avLst/>
              </a:prstGeom>
              <a:solidFill>
                <a:srgbClr val="FFFFFF"/>
              </a:solidFill>
              <a:ln w="25400" cap="flat" algn="ctr">
                <a:solidFill>
                  <a:srgbClr val="BCBCBC"/>
                </a:solidFill>
                <a:prstDash val="solid"/>
                <a:round/>
                <a:headEnd type="none" w="med" len="med"/>
                <a:tailEnd type="none" w="med" len="med"/>
              </a:ln>
            </p:spPr>
            <p:txBody>
              <a:bodyPr anchor="ctr"/>
              <a:lstStyle/>
              <a:p>
                <a:pPr algn="ctr">
                  <a:buSzPct val="100000"/>
                  <a:buFont typeface="Arial" pitchFamily="34" charset="0"/>
                  <a:buNone/>
                </a:pPr>
                <a:r>
                  <a:rPr lang="en-US" altLang="en-US" sz="1000">
                    <a:latin typeface="微软雅黑" pitchFamily="34" charset="-122"/>
                    <a:ea typeface="微软雅黑" pitchFamily="34" charset="-122"/>
                    <a:sym typeface="文鼎CS中等线" charset="-122"/>
                  </a:rPr>
                  <a:t>数据仓库</a:t>
                </a:r>
              </a:p>
            </p:txBody>
          </p:sp>
        </p:grpSp>
        <p:sp>
          <p:nvSpPr>
            <p:cNvPr id="13" name="直接箭头连接符 87"/>
            <p:cNvSpPr>
              <a:spLocks noChangeShapeType="1"/>
            </p:cNvSpPr>
            <p:nvPr/>
          </p:nvSpPr>
          <p:spPr bwMode="auto">
            <a:xfrm flipH="1">
              <a:off x="11284" y="2911"/>
              <a:ext cx="1270" cy="1695"/>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14" name="直接箭头连接符 88"/>
            <p:cNvSpPr>
              <a:spLocks noChangeShapeType="1"/>
            </p:cNvSpPr>
            <p:nvPr/>
          </p:nvSpPr>
          <p:spPr bwMode="auto">
            <a:xfrm flipH="1">
              <a:off x="10202" y="2893"/>
              <a:ext cx="25" cy="442"/>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15" name="直接箭头连接符 89"/>
            <p:cNvSpPr>
              <a:spLocks noChangeShapeType="1"/>
            </p:cNvSpPr>
            <p:nvPr/>
          </p:nvSpPr>
          <p:spPr bwMode="auto">
            <a:xfrm flipH="1">
              <a:off x="10192" y="3738"/>
              <a:ext cx="10" cy="342"/>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16" name="直接箭头连接符 90"/>
            <p:cNvSpPr>
              <a:spLocks noChangeShapeType="1"/>
            </p:cNvSpPr>
            <p:nvPr/>
          </p:nvSpPr>
          <p:spPr bwMode="auto">
            <a:xfrm>
              <a:off x="10089" y="6268"/>
              <a:ext cx="1770" cy="1097"/>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17" name="直接箭头连接符 91"/>
            <p:cNvSpPr>
              <a:spLocks noChangeShapeType="1"/>
            </p:cNvSpPr>
            <p:nvPr/>
          </p:nvSpPr>
          <p:spPr bwMode="auto">
            <a:xfrm flipH="1">
              <a:off x="8254" y="6268"/>
              <a:ext cx="1835" cy="1310"/>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18" name="直接箭头连接符 92"/>
            <p:cNvSpPr>
              <a:spLocks noChangeShapeType="1"/>
            </p:cNvSpPr>
            <p:nvPr/>
          </p:nvSpPr>
          <p:spPr bwMode="auto">
            <a:xfrm flipH="1">
              <a:off x="9169" y="7880"/>
              <a:ext cx="1712" cy="0"/>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19" name="直接箭头连接符 93"/>
            <p:cNvSpPr>
              <a:spLocks noChangeShapeType="1"/>
            </p:cNvSpPr>
            <p:nvPr/>
          </p:nvSpPr>
          <p:spPr bwMode="auto">
            <a:xfrm flipH="1">
              <a:off x="11214" y="5328"/>
              <a:ext cx="525" cy="7"/>
            </a:xfrm>
            <a:prstGeom prst="line">
              <a:avLst/>
            </a:prstGeom>
            <a:noFill/>
            <a:ln w="9525" cap="flat" algn="ctr">
              <a:solidFill>
                <a:srgbClr val="000000"/>
              </a:solidFill>
              <a:prstDash val="solid"/>
              <a:round/>
              <a:headEnd type="triangle" w="med" len="med"/>
              <a:tailEnd type="triangle" w="med" len="med"/>
            </a:ln>
          </p:spPr>
          <p:txBody>
            <a:bodyPr/>
            <a:lstStyle/>
            <a:p>
              <a:endParaRPr lang="zh-CN" altLang="en-US" sz="1000"/>
            </a:p>
          </p:txBody>
        </p:sp>
        <p:sp>
          <p:nvSpPr>
            <p:cNvPr id="20" name="矩形 94"/>
            <p:cNvSpPr>
              <a:spLocks noChangeArrowheads="1"/>
            </p:cNvSpPr>
            <p:nvPr/>
          </p:nvSpPr>
          <p:spPr bwMode="auto">
            <a:xfrm>
              <a:off x="7062" y="1958"/>
              <a:ext cx="6397" cy="1067"/>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en-US" sz="1000">
                  <a:latin typeface="MyriadRegular" charset="0"/>
                  <a:ea typeface="宋体" pitchFamily="2" charset="-122"/>
                  <a:sym typeface="文鼎CS中等线" charset="-122"/>
                </a:rPr>
                <a:t>用户</a:t>
              </a:r>
              <a:r>
                <a:rPr lang="en-US" altLang="en-US" sz="1000">
                  <a:latin typeface="微软雅黑" pitchFamily="34" charset="-122"/>
                  <a:ea typeface="微软雅黑" pitchFamily="34" charset="-122"/>
                  <a:sym typeface="文鼎CS中等线" charset="-122"/>
                </a:rPr>
                <a:t>接口</a:t>
              </a:r>
            </a:p>
          </p:txBody>
        </p:sp>
        <p:sp>
          <p:nvSpPr>
            <p:cNvPr id="21" name="矩形 95"/>
            <p:cNvSpPr>
              <a:spLocks noChangeArrowheads="1"/>
            </p:cNvSpPr>
            <p:nvPr/>
          </p:nvSpPr>
          <p:spPr bwMode="auto">
            <a:xfrm>
              <a:off x="7187" y="2381"/>
              <a:ext cx="1602" cy="507"/>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CLI</a:t>
              </a:r>
              <a:r>
                <a:rPr lang="en-US" altLang="en-US" sz="1000">
                  <a:latin typeface="微软雅黑" pitchFamily="34" charset="-122"/>
                  <a:ea typeface="微软雅黑" pitchFamily="34" charset="-122"/>
                  <a:sym typeface="文鼎CS中等线" charset="-122"/>
                </a:rPr>
                <a:t>接口</a:t>
              </a:r>
            </a:p>
          </p:txBody>
        </p:sp>
        <p:sp>
          <p:nvSpPr>
            <p:cNvPr id="22" name="矩形 96"/>
            <p:cNvSpPr>
              <a:spLocks noChangeArrowheads="1"/>
            </p:cNvSpPr>
            <p:nvPr/>
          </p:nvSpPr>
          <p:spPr bwMode="auto">
            <a:xfrm>
              <a:off x="8949" y="2386"/>
              <a:ext cx="2555" cy="507"/>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JDBC/ODBC</a:t>
              </a:r>
              <a:r>
                <a:rPr lang="en-US" altLang="en-US" sz="1000">
                  <a:latin typeface="微软雅黑" pitchFamily="34" charset="-122"/>
                  <a:ea typeface="微软雅黑" pitchFamily="34" charset="-122"/>
                  <a:sym typeface="文鼎CS中等线" charset="-122"/>
                </a:rPr>
                <a:t>客户端</a:t>
              </a:r>
            </a:p>
          </p:txBody>
        </p:sp>
        <p:sp>
          <p:nvSpPr>
            <p:cNvPr id="23" name="矩形 97"/>
            <p:cNvSpPr>
              <a:spLocks noChangeArrowheads="1"/>
            </p:cNvSpPr>
            <p:nvPr/>
          </p:nvSpPr>
          <p:spPr bwMode="auto">
            <a:xfrm>
              <a:off x="11757" y="2381"/>
              <a:ext cx="1602" cy="507"/>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zh-CN" sz="1000">
                  <a:latin typeface="微软雅黑" pitchFamily="34" charset="-122"/>
                  <a:ea typeface="微软雅黑" pitchFamily="34" charset="-122"/>
                  <a:sym typeface="文鼎CS中等线" charset="-122"/>
                </a:rPr>
                <a:t>WEB</a:t>
              </a:r>
              <a:r>
                <a:rPr lang="en-US" altLang="en-US" sz="1000">
                  <a:latin typeface="微软雅黑" pitchFamily="34" charset="-122"/>
                  <a:ea typeface="微软雅黑" pitchFamily="34" charset="-122"/>
                  <a:sym typeface="文鼎CS中等线" charset="-122"/>
                </a:rPr>
                <a:t>接口</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 name="矩形 17"/>
          <p:cNvSpPr>
            <a:spLocks noChangeArrowheads="1"/>
          </p:cNvSpPr>
          <p:nvPr/>
        </p:nvSpPr>
        <p:spPr bwMode="auto">
          <a:xfrm>
            <a:off x="6788150" y="4292600"/>
            <a:ext cx="1895475" cy="1933575"/>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zh-CN">
                <a:latin typeface="微软雅黑" pitchFamily="34" charset="-122"/>
                <a:ea typeface="微软雅黑" pitchFamily="34" charset="-122"/>
                <a:sym typeface="Wingdings" pitchFamily="2" charset="2"/>
              </a:rPr>
              <a:t>Hadoop</a:t>
            </a:r>
          </a:p>
        </p:txBody>
      </p:sp>
      <p:sp>
        <p:nvSpPr>
          <p:cNvPr id="2171" name="Rectangle 2"/>
          <p:cNvSpPr>
            <a:spLocks noGrp="1" noChangeArrowheads="1"/>
          </p:cNvSpPr>
          <p:nvPr>
            <p:ph type="title" idx="4294967295"/>
          </p:nvPr>
        </p:nvSpPr>
        <p:spPr>
          <a:ln/>
        </p:spPr>
        <p:txBody>
          <a:bodyPr/>
          <a:lstStyle/>
          <a:p>
            <a:pPr marL="457200" indent="-457200"/>
            <a:r>
              <a:rPr lang="en-US" altLang="zh-CN" dirty="0">
                <a:latin typeface="Times New Roman" pitchFamily="18" charset="0"/>
                <a:cs typeface="Times New Roman" pitchFamily="18" charset="0"/>
              </a:rPr>
              <a:t>6.1.4 Hive</a:t>
            </a:r>
            <a:r>
              <a:rPr lang="zh-CN" altLang="en-US" dirty="0">
                <a:latin typeface="Times New Roman" pitchFamily="18" charset="0"/>
                <a:cs typeface="Times New Roman" pitchFamily="18" charset="0"/>
              </a:rPr>
              <a:t>的运行机制</a:t>
            </a:r>
            <a:endParaRPr lang="en-US" altLang="zh-CN" dirty="0">
              <a:latin typeface="Times New Roman" pitchFamily="18" charset="0"/>
              <a:cs typeface="Times New Roman" pitchFamily="18" charset="0"/>
            </a:endParaRPr>
          </a:p>
        </p:txBody>
      </p:sp>
      <p:sp>
        <p:nvSpPr>
          <p:cNvPr id="2172" name="矩形 16"/>
          <p:cNvSpPr>
            <a:spLocks noChangeArrowheads="1"/>
          </p:cNvSpPr>
          <p:nvPr/>
        </p:nvSpPr>
        <p:spPr bwMode="auto">
          <a:xfrm>
            <a:off x="3489325" y="4508500"/>
            <a:ext cx="1512888" cy="1584325"/>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zh-CN">
                <a:latin typeface="微软雅黑" pitchFamily="34" charset="-122"/>
                <a:ea typeface="微软雅黑" pitchFamily="34" charset="-122"/>
                <a:sym typeface="Wingdings" pitchFamily="2" charset="2"/>
              </a:rPr>
              <a:t>hive</a:t>
            </a:r>
          </a:p>
        </p:txBody>
      </p:sp>
      <p:sp>
        <p:nvSpPr>
          <p:cNvPr id="2173" name="Rectangle 3"/>
          <p:cNvSpPr>
            <a:spLocks noGrp="1" noChangeArrowheads="1"/>
          </p:cNvSpPr>
          <p:nvPr>
            <p:ph idx="4294967295"/>
          </p:nvPr>
        </p:nvSpPr>
        <p:spPr>
          <a:xfrm>
            <a:off x="323528" y="1412776"/>
            <a:ext cx="8431212" cy="2664296"/>
          </a:xfrm>
          <a:ln/>
        </p:spPr>
        <p:txBody>
          <a:bodyPr>
            <a:normAutofit/>
          </a:bodyPr>
          <a:lstStyle/>
          <a:p>
            <a:pPr marL="457200" indent="-457200">
              <a:buClr>
                <a:srgbClr val="0000FF"/>
              </a:buClr>
              <a:buNone/>
            </a:pPr>
            <a:r>
              <a:rPr lang="en-US" altLang="zh-CN" dirty="0">
                <a:latin typeface="Times New Roman" pitchFamily="18" charset="0"/>
                <a:cs typeface="Times New Roman" pitchFamily="18" charset="0"/>
              </a:rPr>
              <a:t>Hive</a:t>
            </a:r>
            <a:r>
              <a:rPr lang="zh-CN" altLang="en-US" dirty="0">
                <a:latin typeface="Times New Roman" pitchFamily="18" charset="0"/>
                <a:cs typeface="Times New Roman" pitchFamily="18" charset="0"/>
              </a:rPr>
              <a:t>的运行机制</a:t>
            </a:r>
            <a:endParaRPr lang="en-US" altLang="zh-CN" dirty="0">
              <a:latin typeface="Times New Roman" pitchFamily="18" charset="0"/>
              <a:cs typeface="Times New Roman" pitchFamily="18" charset="0"/>
            </a:endParaRPr>
          </a:p>
          <a:p>
            <a:pPr marL="713232" lvl="1" indent="-457200">
              <a:buClr>
                <a:srgbClr val="0000FF"/>
              </a:buClr>
              <a:buNone/>
            </a:pPr>
            <a:r>
              <a:rPr lang="en-US" altLang="zh-CN" sz="1600" dirty="0">
                <a:latin typeface="Times New Roman" pitchFamily="18" charset="0"/>
                <a:cs typeface="Times New Roman" pitchFamily="18" charset="0"/>
              </a:rPr>
              <a:t>1</a:t>
            </a:r>
            <a:r>
              <a:rPr lang="zh-CN" altLang="en-US" sz="1600" dirty="0">
                <a:latin typeface="Times New Roman" pitchFamily="18" charset="0"/>
                <a:cs typeface="Times New Roman" pitchFamily="18" charset="0"/>
              </a:rPr>
              <a:t>、</a:t>
            </a:r>
            <a:r>
              <a:rPr lang="en-US" altLang="zh-CN" sz="1600" dirty="0" err="1">
                <a:latin typeface="Times New Roman" pitchFamily="18" charset="0"/>
                <a:cs typeface="Times New Roman" pitchFamily="18" charset="0"/>
              </a:rPr>
              <a:t>用户</a:t>
            </a:r>
            <a:r>
              <a:rPr lang="en-US" altLang="en-US" sz="1600" dirty="0" err="1">
                <a:latin typeface="Times New Roman" pitchFamily="18" charset="0"/>
                <a:cs typeface="Times New Roman" pitchFamily="18" charset="0"/>
              </a:rPr>
              <a:t>通过用户接口连接</a:t>
            </a:r>
            <a:r>
              <a:rPr lang="en-US" altLang="zh-CN" sz="1600" dirty="0" err="1">
                <a:latin typeface="Times New Roman" pitchFamily="18" charset="0"/>
                <a:cs typeface="Times New Roman" pitchFamily="18" charset="0"/>
              </a:rPr>
              <a:t>Hive,</a:t>
            </a:r>
            <a:r>
              <a:rPr lang="en-US" altLang="zh-CN" sz="1600" dirty="0" err="1">
                <a:latin typeface="Times New Roman" pitchFamily="18" charset="0"/>
                <a:cs typeface="Times New Roman" pitchFamily="18" charset="0"/>
                <a:sym typeface="文鼎CS中等线" charset="-122"/>
              </a:rPr>
              <a:t>发布Hive</a:t>
            </a:r>
            <a:r>
              <a:rPr lang="en-US" altLang="zh-CN" sz="1600" dirty="0">
                <a:latin typeface="Times New Roman" pitchFamily="18" charset="0"/>
                <a:cs typeface="Times New Roman" pitchFamily="18" charset="0"/>
                <a:sym typeface="文鼎CS中等线" charset="-122"/>
              </a:rPr>
              <a:t> SQL</a:t>
            </a:r>
            <a:endParaRPr lang="en-US" altLang="zh-CN" sz="1600" dirty="0">
              <a:latin typeface="Times New Roman" pitchFamily="18" charset="0"/>
              <a:cs typeface="Times New Roman" pitchFamily="18" charset="0"/>
            </a:endParaRPr>
          </a:p>
          <a:p>
            <a:pPr marL="713232" lvl="1" indent="-457200">
              <a:buClr>
                <a:srgbClr val="0000FF"/>
              </a:buClr>
              <a:buNone/>
            </a:pPr>
            <a:r>
              <a:rPr lang="en-US" altLang="zh-CN" sz="1600" dirty="0">
                <a:latin typeface="Times New Roman" pitchFamily="18" charset="0"/>
                <a:cs typeface="Times New Roman" pitchFamily="18" charset="0"/>
              </a:rPr>
              <a:t>2</a:t>
            </a:r>
            <a:r>
              <a:rPr lang="zh-CN" altLang="en-US" sz="1600" dirty="0">
                <a:latin typeface="Times New Roman" pitchFamily="18" charset="0"/>
                <a:cs typeface="Times New Roman" pitchFamily="18" charset="0"/>
              </a:rPr>
              <a:t>、</a:t>
            </a:r>
            <a:r>
              <a:rPr lang="en-US" altLang="zh-CN" sz="1600" dirty="0" err="1">
                <a:latin typeface="Times New Roman" pitchFamily="18" charset="0"/>
                <a:cs typeface="Times New Roman" pitchFamily="18" charset="0"/>
              </a:rPr>
              <a:t>Hive</a:t>
            </a:r>
            <a:r>
              <a:rPr lang="en-US" altLang="en-US" sz="1600" dirty="0" err="1">
                <a:latin typeface="Times New Roman" pitchFamily="18" charset="0"/>
                <a:cs typeface="Times New Roman" pitchFamily="18" charset="0"/>
              </a:rPr>
              <a:t>解析查询并制定查询计划</a:t>
            </a:r>
            <a:endParaRPr lang="en-US" altLang="en-US" sz="1600" dirty="0">
              <a:latin typeface="Times New Roman" pitchFamily="18" charset="0"/>
              <a:cs typeface="Times New Roman" pitchFamily="18" charset="0"/>
            </a:endParaRPr>
          </a:p>
          <a:p>
            <a:pPr marL="713232" lvl="1" indent="-457200">
              <a:buClr>
                <a:srgbClr val="0000FF"/>
              </a:buClr>
              <a:buNone/>
            </a:pPr>
            <a:r>
              <a:rPr lang="en-US" altLang="zh-CN" sz="1600" dirty="0">
                <a:latin typeface="Times New Roman" pitchFamily="18" charset="0"/>
                <a:cs typeface="Times New Roman" pitchFamily="18" charset="0"/>
              </a:rPr>
              <a:t>3</a:t>
            </a:r>
            <a:r>
              <a:rPr lang="zh-CN" altLang="en-US" sz="1600" dirty="0">
                <a:latin typeface="Times New Roman" pitchFamily="18" charset="0"/>
                <a:cs typeface="Times New Roman" pitchFamily="18" charset="0"/>
              </a:rPr>
              <a:t>、</a:t>
            </a:r>
            <a:r>
              <a:rPr lang="en-US" altLang="zh-CN" sz="1600" dirty="0" err="1">
                <a:latin typeface="Times New Roman" pitchFamily="18" charset="0"/>
                <a:cs typeface="Times New Roman" pitchFamily="18" charset="0"/>
              </a:rPr>
              <a:t>Hive</a:t>
            </a:r>
            <a:r>
              <a:rPr lang="en-US" altLang="en-US" sz="1600" dirty="0" err="1">
                <a:latin typeface="Times New Roman" pitchFamily="18" charset="0"/>
                <a:cs typeface="Times New Roman" pitchFamily="18" charset="0"/>
              </a:rPr>
              <a:t>将查询转换成</a:t>
            </a:r>
            <a:r>
              <a:rPr lang="en-US" altLang="zh-CN" sz="1600" dirty="0" err="1">
                <a:latin typeface="Times New Roman" pitchFamily="18" charset="0"/>
                <a:cs typeface="Times New Roman" pitchFamily="18" charset="0"/>
              </a:rPr>
              <a:t>MapReduce</a:t>
            </a:r>
            <a:r>
              <a:rPr lang="en-US" altLang="en-US" sz="1600" dirty="0" err="1">
                <a:latin typeface="Times New Roman" pitchFamily="18" charset="0"/>
                <a:cs typeface="Times New Roman" pitchFamily="18" charset="0"/>
              </a:rPr>
              <a:t>作业</a:t>
            </a:r>
            <a:endParaRPr lang="en-US" altLang="en-US" sz="1600" dirty="0">
              <a:latin typeface="Times New Roman" pitchFamily="18" charset="0"/>
              <a:cs typeface="Times New Roman" pitchFamily="18" charset="0"/>
            </a:endParaRPr>
          </a:p>
          <a:p>
            <a:pPr marL="713232" lvl="1" indent="-457200">
              <a:buClr>
                <a:srgbClr val="0000FF"/>
              </a:buClr>
              <a:buNone/>
            </a:pPr>
            <a:r>
              <a:rPr lang="en-US" altLang="zh-CN" sz="1600">
                <a:latin typeface="Times New Roman" pitchFamily="18" charset="0"/>
                <a:cs typeface="Times New Roman" pitchFamily="18" charset="0"/>
              </a:rPr>
              <a:t>4</a:t>
            </a:r>
            <a:r>
              <a:rPr lang="zh-CN" altLang="en-US" sz="1600">
                <a:latin typeface="Times New Roman" pitchFamily="18" charset="0"/>
                <a:cs typeface="Times New Roman" pitchFamily="18" charset="0"/>
              </a:rPr>
              <a:t>、</a:t>
            </a:r>
            <a:r>
              <a:rPr lang="en-US" altLang="en-US" sz="1600">
                <a:latin typeface="Times New Roman" pitchFamily="18" charset="0"/>
                <a:cs typeface="Times New Roman" pitchFamily="18" charset="0"/>
              </a:rPr>
              <a:t>在</a:t>
            </a:r>
            <a:r>
              <a:rPr lang="en-US" altLang="zh-CN" sz="1600" dirty="0" err="1">
                <a:latin typeface="Times New Roman" pitchFamily="18" charset="0"/>
                <a:cs typeface="Times New Roman" pitchFamily="18" charset="0"/>
              </a:rPr>
              <a:t>Hadoop</a:t>
            </a:r>
            <a:r>
              <a:rPr lang="en-US" altLang="en-US" sz="1600" dirty="0" err="1">
                <a:latin typeface="Times New Roman" pitchFamily="18" charset="0"/>
                <a:cs typeface="Times New Roman" pitchFamily="18" charset="0"/>
              </a:rPr>
              <a:t>上执行</a:t>
            </a:r>
            <a:r>
              <a:rPr lang="en-US" altLang="zh-CN" sz="1600" dirty="0" err="1">
                <a:latin typeface="Times New Roman" pitchFamily="18" charset="0"/>
                <a:cs typeface="Times New Roman" pitchFamily="18" charset="0"/>
              </a:rPr>
              <a:t>MapReduce</a:t>
            </a:r>
            <a:r>
              <a:rPr lang="en-US" altLang="en-US" sz="1600" dirty="0" err="1">
                <a:latin typeface="Times New Roman" pitchFamily="18" charset="0"/>
                <a:cs typeface="Times New Roman" pitchFamily="18" charset="0"/>
              </a:rPr>
              <a:t>作业</a:t>
            </a:r>
            <a:endParaRPr lang="en-US" altLang="en-US" sz="1600" dirty="0">
              <a:latin typeface="Times New Roman" pitchFamily="18" charset="0"/>
              <a:cs typeface="Times New Roman" pitchFamily="18" charset="0"/>
            </a:endParaRPr>
          </a:p>
        </p:txBody>
      </p:sp>
      <p:pic>
        <p:nvPicPr>
          <p:cNvPr id="2174" name="图片 12"/>
          <p:cNvPicPr preferRelativeResize="0">
            <a:picLocks noChangeArrowheads="1"/>
          </p:cNvPicPr>
          <p:nvPr/>
        </p:nvPicPr>
        <p:blipFill>
          <a:blip r:embed="rId2" cstate="print"/>
          <a:srcRect/>
          <a:stretch>
            <a:fillRect/>
          </a:stretch>
        </p:blipFill>
        <p:spPr bwMode="auto">
          <a:xfrm>
            <a:off x="3633788" y="4868863"/>
            <a:ext cx="1196975" cy="1195387"/>
          </a:xfrm>
          <a:prstGeom prst="rect">
            <a:avLst/>
          </a:prstGeom>
          <a:noFill/>
          <a:ln w="9525" cap="flat" algn="ctr">
            <a:noFill/>
            <a:prstDash val="solid"/>
            <a:miter lim="800000"/>
            <a:headEnd type="none" w="med" len="med"/>
            <a:tailEnd type="none" w="med" len="med"/>
          </a:ln>
          <a:effectLst/>
        </p:spPr>
      </p:pic>
      <p:sp>
        <p:nvSpPr>
          <p:cNvPr id="2175" name="右箭头 13"/>
          <p:cNvSpPr>
            <a:spLocks noChangeArrowheads="1"/>
          </p:cNvSpPr>
          <p:nvPr/>
        </p:nvSpPr>
        <p:spPr bwMode="auto">
          <a:xfrm>
            <a:off x="974725" y="5084763"/>
            <a:ext cx="1081088" cy="504825"/>
          </a:xfrm>
          <a:prstGeom prst="rightArrow">
            <a:avLst>
              <a:gd name="adj1" fmla="val 50000"/>
              <a:gd name="adj2" fmla="val 49770"/>
            </a:avLst>
          </a:prstGeom>
          <a:solidFill>
            <a:srgbClr val="BBE0E3"/>
          </a:solidFill>
          <a:ln w="25400" cap="flat" algn="ctr">
            <a:solidFill>
              <a:srgbClr val="89A4A7"/>
            </a:solidFill>
            <a:prstDash val="solid"/>
            <a:miter lim="800000"/>
            <a:headEnd type="none" w="med" len="med"/>
            <a:tailEnd type="none" w="med" len="med"/>
          </a:ln>
        </p:spPr>
        <p:txBody>
          <a:bodyPr anchor="ctr"/>
          <a:lstStyle/>
          <a:p>
            <a:pPr algn="ctr">
              <a:buSzPct val="100000"/>
              <a:buFont typeface="Arial" pitchFamily="34" charset="0"/>
              <a:buNone/>
            </a:pPr>
            <a:r>
              <a:rPr lang="en-US" altLang="zh-CN">
                <a:latin typeface="微软雅黑" pitchFamily="34" charset="-122"/>
                <a:ea typeface="微软雅黑" pitchFamily="34" charset="-122"/>
              </a:rPr>
              <a:t>sql</a:t>
            </a:r>
          </a:p>
        </p:txBody>
      </p:sp>
      <p:sp>
        <p:nvSpPr>
          <p:cNvPr id="2176" name="右箭头 14"/>
          <p:cNvSpPr>
            <a:spLocks noChangeArrowheads="1"/>
          </p:cNvSpPr>
          <p:nvPr/>
        </p:nvSpPr>
        <p:spPr bwMode="auto">
          <a:xfrm>
            <a:off x="5002213" y="5084763"/>
            <a:ext cx="1835150" cy="504825"/>
          </a:xfrm>
          <a:prstGeom prst="rightArrow">
            <a:avLst>
              <a:gd name="adj1" fmla="val 50000"/>
              <a:gd name="adj2" fmla="val 49765"/>
            </a:avLst>
          </a:prstGeom>
          <a:solidFill>
            <a:srgbClr val="BBE0E3"/>
          </a:solidFill>
          <a:ln w="25400" cap="flat" algn="ctr">
            <a:solidFill>
              <a:srgbClr val="89A4A7"/>
            </a:solidFill>
            <a:prstDash val="solid"/>
            <a:miter lim="800000"/>
            <a:headEnd type="none" w="med" len="med"/>
            <a:tailEnd type="none" w="med" len="med"/>
          </a:ln>
        </p:spPr>
        <p:txBody>
          <a:bodyPr anchor="ctr"/>
          <a:lstStyle/>
          <a:p>
            <a:pPr algn="ctr">
              <a:buSzPct val="100000"/>
              <a:buFont typeface="Arial" pitchFamily="34" charset="0"/>
              <a:buNone/>
            </a:pPr>
            <a:r>
              <a:rPr lang="en-US" altLang="zh-CN">
                <a:latin typeface="微软雅黑" pitchFamily="34" charset="-122"/>
                <a:ea typeface="微软雅黑" pitchFamily="34" charset="-122"/>
              </a:rPr>
              <a:t>Map/Reduce </a:t>
            </a:r>
          </a:p>
        </p:txBody>
      </p:sp>
      <p:grpSp>
        <p:nvGrpSpPr>
          <p:cNvPr id="2" name="Group 129"/>
          <p:cNvGrpSpPr>
            <a:grpSpLocks/>
          </p:cNvGrpSpPr>
          <p:nvPr/>
        </p:nvGrpSpPr>
        <p:grpSpPr bwMode="auto">
          <a:xfrm>
            <a:off x="6951663" y="4699000"/>
            <a:ext cx="1427162" cy="1501775"/>
            <a:chOff x="10496" y="7399"/>
            <a:chExt cx="2246" cy="2367"/>
          </a:xfrm>
        </p:grpSpPr>
        <p:sp>
          <p:nvSpPr>
            <p:cNvPr id="2178" name="矩形 15"/>
            <p:cNvSpPr>
              <a:spLocks noChangeArrowheads="1"/>
            </p:cNvSpPr>
            <p:nvPr/>
          </p:nvSpPr>
          <p:spPr bwMode="auto">
            <a:xfrm>
              <a:off x="10496" y="7399"/>
              <a:ext cx="2246" cy="2297"/>
            </a:xfrm>
            <a:prstGeom prst="rect">
              <a:avLst/>
            </a:prstGeom>
            <a:solidFill>
              <a:srgbClr val="FFFFFF"/>
            </a:solidFill>
            <a:ln w="25400" cap="flat" algn="ctr">
              <a:solidFill>
                <a:srgbClr val="BCBCBC"/>
              </a:solidFill>
              <a:prstDash val="solid"/>
              <a:round/>
              <a:headEnd type="none" w="med" len="med"/>
              <a:tailEnd type="none" w="med" len="med"/>
            </a:ln>
          </p:spPr>
          <p:txBody>
            <a:bodyPr/>
            <a:lstStyle/>
            <a:p>
              <a:pPr algn="ctr">
                <a:buSzPct val="100000"/>
                <a:buFont typeface="Arial" pitchFamily="34" charset="0"/>
                <a:buNone/>
              </a:pPr>
              <a:r>
                <a:rPr lang="en-US" altLang="zh-CN">
                  <a:latin typeface="微软雅黑" pitchFamily="34" charset="-122"/>
                  <a:ea typeface="微软雅黑" pitchFamily="34" charset="-122"/>
                </a:rPr>
                <a:t>hdfs</a:t>
              </a:r>
            </a:p>
          </p:txBody>
        </p:sp>
        <p:sp>
          <p:nvSpPr>
            <p:cNvPr id="2179" name="文本框 18"/>
            <p:cNvSpPr>
              <a:spLocks noChangeArrowheads="1"/>
            </p:cNvSpPr>
            <p:nvPr/>
          </p:nvSpPr>
          <p:spPr bwMode="auto">
            <a:xfrm>
              <a:off x="10594" y="7864"/>
              <a:ext cx="1886" cy="1902"/>
            </a:xfrm>
            <a:prstGeom prst="rect">
              <a:avLst/>
            </a:prstGeom>
            <a:noFill/>
            <a:ln w="9525" cap="flat" algn="ctr">
              <a:noFill/>
              <a:prstDash val="solid"/>
              <a:miter lim="800000"/>
              <a:headEnd type="none" w="med" len="med"/>
              <a:tailEnd type="none" w="med" len="med"/>
            </a:ln>
            <a:effectLst/>
          </p:spPr>
          <p:txBody>
            <a:bodyPr/>
            <a:lstStyle/>
            <a:p>
              <a:pPr marL="285750" indent="-285750">
                <a:buSzPct val="100000"/>
                <a:buFont typeface="Arial" pitchFamily="34" charset="0"/>
                <a:buChar char="•"/>
              </a:pPr>
              <a:r>
                <a:rPr lang="en-US" altLang="zh-CN">
                  <a:latin typeface="微软雅黑" pitchFamily="34" charset="-122"/>
                  <a:ea typeface="微软雅黑" pitchFamily="34" charset="-122"/>
                </a:rPr>
                <a:t>table1</a:t>
              </a:r>
            </a:p>
            <a:p>
              <a:pPr marL="285750" indent="-285750">
                <a:buSzPct val="100000"/>
                <a:buFont typeface="Arial" pitchFamily="34" charset="0"/>
                <a:buChar char="•"/>
              </a:pPr>
              <a:r>
                <a:rPr lang="en-US" altLang="zh-CN">
                  <a:latin typeface="微软雅黑" pitchFamily="34" charset="-122"/>
                  <a:ea typeface="微软雅黑" pitchFamily="34" charset="-122"/>
                </a:rPr>
                <a:t>table2</a:t>
              </a:r>
            </a:p>
            <a:p>
              <a:pPr marL="285750" indent="-285750">
                <a:buSzPct val="100000"/>
                <a:buFont typeface="Arial" pitchFamily="34" charset="0"/>
                <a:buChar char="•"/>
              </a:pPr>
              <a:r>
                <a:rPr lang="en-US" altLang="zh-CN">
                  <a:latin typeface="微软雅黑" pitchFamily="34" charset="-122"/>
                  <a:ea typeface="微软雅黑" pitchFamily="34" charset="-122"/>
                </a:rPr>
                <a:t>table3</a:t>
              </a:r>
            </a:p>
            <a:p>
              <a:pPr marL="285750" indent="-285750">
                <a:buSzPct val="100000"/>
                <a:buFont typeface="Arial" pitchFamily="34" charset="0"/>
                <a:buNone/>
              </a:pPr>
              <a:r>
                <a:rPr lang="en-US" altLang="zh-CN">
                  <a:latin typeface="MyriadRegular" charset="0"/>
                  <a:ea typeface="文鼎CS中等线" charset="-122"/>
                </a:rPr>
                <a:t>......</a:t>
              </a:r>
            </a:p>
          </p:txBody>
        </p:sp>
      </p:grpSp>
      <p:grpSp>
        <p:nvGrpSpPr>
          <p:cNvPr id="3" name="Group 132"/>
          <p:cNvGrpSpPr>
            <a:grpSpLocks/>
          </p:cNvGrpSpPr>
          <p:nvPr/>
        </p:nvGrpSpPr>
        <p:grpSpPr bwMode="auto">
          <a:xfrm>
            <a:off x="254000" y="4868863"/>
            <a:ext cx="790575" cy="1231900"/>
            <a:chOff x="1304" y="7668"/>
            <a:chExt cx="1246" cy="1940"/>
          </a:xfrm>
        </p:grpSpPr>
        <p:pic>
          <p:nvPicPr>
            <p:cNvPr id="2181" name="图片 19"/>
            <p:cNvPicPr preferRelativeResize="0">
              <a:picLocks noChangeArrowheads="1"/>
            </p:cNvPicPr>
            <p:nvPr/>
          </p:nvPicPr>
          <p:blipFill>
            <a:blip r:embed="rId3" cstate="print"/>
            <a:srcRect/>
            <a:stretch>
              <a:fillRect/>
            </a:stretch>
          </p:blipFill>
          <p:spPr bwMode="auto">
            <a:xfrm>
              <a:off x="1304" y="7668"/>
              <a:ext cx="1041" cy="1279"/>
            </a:xfrm>
            <a:prstGeom prst="rect">
              <a:avLst/>
            </a:prstGeom>
            <a:noFill/>
            <a:ln w="9525" cap="flat" algn="ctr">
              <a:noFill/>
              <a:prstDash val="solid"/>
              <a:miter lim="800000"/>
              <a:headEnd type="none" w="med" len="med"/>
              <a:tailEnd type="none" w="med" len="med"/>
            </a:ln>
            <a:effectLst/>
          </p:spPr>
        </p:pic>
        <p:sp>
          <p:nvSpPr>
            <p:cNvPr id="2182" name="文本框 20"/>
            <p:cNvSpPr>
              <a:spLocks noChangeArrowheads="1"/>
            </p:cNvSpPr>
            <p:nvPr/>
          </p:nvSpPr>
          <p:spPr bwMode="auto">
            <a:xfrm>
              <a:off x="1328" y="9032"/>
              <a:ext cx="1223" cy="576"/>
            </a:xfrm>
            <a:prstGeom prst="rect">
              <a:avLst/>
            </a:prstGeom>
            <a:noFill/>
            <a:ln w="9525" cap="flat" algn="ctr">
              <a:noFill/>
              <a:prstDash val="solid"/>
              <a:miter lim="800000"/>
              <a:headEnd type="none" w="med" len="med"/>
              <a:tailEnd type="none" w="med" len="med"/>
            </a:ln>
            <a:effectLst/>
          </p:spPr>
          <p:txBody>
            <a:bodyPr/>
            <a:lstStyle/>
            <a:p>
              <a:pPr>
                <a:buSzPct val="100000"/>
                <a:buFont typeface="Arial" pitchFamily="34" charset="0"/>
                <a:buNone/>
              </a:pPr>
              <a:r>
                <a:rPr lang="zh-CN" altLang="en-US">
                  <a:latin typeface="MyriadRegular" charset="0"/>
                  <a:ea typeface="文鼎CS中等线" charset="-122"/>
                </a:rPr>
                <a:t>用户</a:t>
              </a:r>
            </a:p>
          </p:txBody>
        </p:sp>
      </p:grpSp>
      <p:sp>
        <p:nvSpPr>
          <p:cNvPr id="2183" name="矩形 2"/>
          <p:cNvSpPr>
            <a:spLocks noChangeArrowheads="1"/>
          </p:cNvSpPr>
          <p:nvPr/>
        </p:nvSpPr>
        <p:spPr bwMode="auto">
          <a:xfrm>
            <a:off x="2124075" y="4508500"/>
            <a:ext cx="665163" cy="1568450"/>
          </a:xfrm>
          <a:prstGeom prst="rect">
            <a:avLst/>
          </a:prstGeom>
          <a:solidFill>
            <a:srgbClr val="FFFFFF"/>
          </a:solidFill>
          <a:ln w="25400" cap="flat" algn="ctr">
            <a:solidFill>
              <a:srgbClr val="BCBCBC"/>
            </a:solidFill>
            <a:prstDash val="solid"/>
            <a:round/>
            <a:headEnd type="none" w="med" len="med"/>
            <a:tailEnd type="none" w="med" len="med"/>
          </a:ln>
        </p:spPr>
        <p:txBody>
          <a:bodyPr vert="eaVert" anchor="ctr"/>
          <a:lstStyle/>
          <a:p>
            <a:pPr algn="ctr">
              <a:buSzPct val="100000"/>
              <a:buFont typeface="Arial" pitchFamily="34" charset="0"/>
              <a:buNone/>
            </a:pPr>
            <a:r>
              <a:rPr lang="en-US" altLang="en-US">
                <a:latin typeface="微软雅黑" pitchFamily="34" charset="-122"/>
                <a:ea typeface="微软雅黑" pitchFamily="34" charset="-122"/>
                <a:sym typeface="Wingdings" pitchFamily="2" charset="2"/>
              </a:rPr>
              <a:t>用户接口</a:t>
            </a:r>
          </a:p>
        </p:txBody>
      </p:sp>
      <p:sp>
        <p:nvSpPr>
          <p:cNvPr id="2184" name="右箭头 5"/>
          <p:cNvSpPr>
            <a:spLocks noChangeArrowheads="1"/>
          </p:cNvSpPr>
          <p:nvPr/>
        </p:nvSpPr>
        <p:spPr bwMode="auto">
          <a:xfrm>
            <a:off x="2771775" y="5084763"/>
            <a:ext cx="715963" cy="504825"/>
          </a:xfrm>
          <a:prstGeom prst="rightArrow">
            <a:avLst>
              <a:gd name="adj1" fmla="val 50000"/>
              <a:gd name="adj2" fmla="val 49770"/>
            </a:avLst>
          </a:prstGeom>
          <a:solidFill>
            <a:srgbClr val="BBE0E3"/>
          </a:solidFill>
          <a:ln w="25400" cap="flat" algn="ctr">
            <a:solidFill>
              <a:srgbClr val="89A4A7"/>
            </a:solidFill>
            <a:prstDash val="solid"/>
            <a:miter lim="800000"/>
            <a:headEnd type="none" w="med" len="med"/>
            <a:tailEnd type="none" w="med" len="med"/>
          </a:ln>
        </p:spPr>
        <p:txBody>
          <a:bodyPr anchor="ctr"/>
          <a:lstStyle/>
          <a:p>
            <a:pPr algn="ctr">
              <a:buSzPct val="100000"/>
              <a:buFont typeface="Arial" pitchFamily="34" charset="0"/>
              <a:buNone/>
            </a:pPr>
            <a:endParaRPr lang="en-US" altLang="zh-CN">
              <a:latin typeface="微软雅黑" pitchFamily="34" charset="-122"/>
              <a:ea typeface="微软雅黑" pitchFamily="34" charset="-122"/>
            </a:endParaRPr>
          </a:p>
        </p:txBody>
      </p:sp>
      <p:sp>
        <p:nvSpPr>
          <p:cNvPr id="2185" name="流程图: 联系 6"/>
          <p:cNvSpPr>
            <a:spLocks/>
          </p:cNvSpPr>
          <p:nvPr/>
        </p:nvSpPr>
        <p:spPr bwMode="auto">
          <a:xfrm>
            <a:off x="1260475" y="4802188"/>
            <a:ext cx="287338" cy="277812"/>
          </a:xfrm>
          <a:custGeom>
            <a:avLst/>
            <a:gdLst/>
            <a:ahLst/>
            <a:cxnLst/>
            <a:rect l="0" t="0" r="0" b="0"/>
            <a:pathLst/>
          </a:custGeom>
          <a:solidFill>
            <a:srgbClr val="FFFFFF"/>
          </a:solidFill>
          <a:ln w="25400" cap="flat" algn="ctr">
            <a:solidFill>
              <a:srgbClr val="333399"/>
            </a:solidFill>
            <a:prstDash val="solid"/>
            <a:round/>
            <a:headEnd type="none" w="med" len="med"/>
            <a:tailEnd type="none" w="med" len="med"/>
          </a:ln>
        </p:spPr>
        <p:txBody>
          <a:bodyPr anchor="ctr"/>
          <a:lstStyle/>
          <a:p>
            <a:pPr algn="ctr">
              <a:buSzPct val="100000"/>
              <a:buFont typeface="Arial" pitchFamily="34" charset="0"/>
              <a:buNone/>
            </a:pPr>
            <a:r>
              <a:rPr lang="en-US" altLang="zh-CN">
                <a:solidFill>
                  <a:srgbClr val="000000"/>
                </a:solidFill>
                <a:latin typeface="微软雅黑" pitchFamily="34" charset="-122"/>
                <a:ea typeface="微软雅黑" pitchFamily="34" charset="-122"/>
                <a:sym typeface="Wingdings" pitchFamily="2" charset="2"/>
              </a:rPr>
              <a:t>1</a:t>
            </a:r>
          </a:p>
        </p:txBody>
      </p:sp>
      <p:sp>
        <p:nvSpPr>
          <p:cNvPr id="2186" name="流程图: 联系 7"/>
          <p:cNvSpPr>
            <a:spLocks/>
          </p:cNvSpPr>
          <p:nvPr/>
        </p:nvSpPr>
        <p:spPr bwMode="auto">
          <a:xfrm>
            <a:off x="4067944" y="4221088"/>
            <a:ext cx="504180" cy="422474"/>
          </a:xfrm>
          <a:custGeom>
            <a:avLst/>
            <a:gdLst/>
            <a:ahLst/>
            <a:cxnLst/>
            <a:rect l="0" t="0" r="0" b="0"/>
            <a:pathLst/>
          </a:custGeom>
          <a:solidFill>
            <a:srgbClr val="FFFFFF"/>
          </a:solidFill>
          <a:ln w="25400" cap="flat" algn="ctr">
            <a:solidFill>
              <a:srgbClr val="333399"/>
            </a:solidFill>
            <a:prstDash val="solid"/>
            <a:round/>
            <a:headEnd type="none" w="med" len="med"/>
            <a:tailEnd type="none" w="med" len="med"/>
          </a:ln>
        </p:spPr>
        <p:txBody>
          <a:bodyPr anchor="ctr"/>
          <a:lstStyle/>
          <a:p>
            <a:pPr algn="ctr">
              <a:buSzPct val="100000"/>
              <a:buFont typeface="Arial" pitchFamily="34" charset="0"/>
              <a:buNone/>
            </a:pPr>
            <a:r>
              <a:rPr lang="en-US" altLang="zh-CN">
                <a:solidFill>
                  <a:srgbClr val="000000"/>
                </a:solidFill>
                <a:latin typeface="微软雅黑" pitchFamily="34" charset="-122"/>
                <a:ea typeface="微软雅黑" pitchFamily="34" charset="-122"/>
                <a:sym typeface="Wingdings" pitchFamily="2" charset="2"/>
              </a:rPr>
              <a:t>2</a:t>
            </a:r>
          </a:p>
        </p:txBody>
      </p:sp>
      <p:sp>
        <p:nvSpPr>
          <p:cNvPr id="2187" name="流程图: 联系 8"/>
          <p:cNvSpPr>
            <a:spLocks/>
          </p:cNvSpPr>
          <p:nvPr/>
        </p:nvSpPr>
        <p:spPr bwMode="auto">
          <a:xfrm>
            <a:off x="5580063" y="4797425"/>
            <a:ext cx="287337" cy="277813"/>
          </a:xfrm>
          <a:custGeom>
            <a:avLst/>
            <a:gdLst/>
            <a:ahLst/>
            <a:cxnLst/>
            <a:rect l="0" t="0" r="0" b="0"/>
            <a:pathLst/>
          </a:custGeom>
          <a:solidFill>
            <a:srgbClr val="FFFFFF"/>
          </a:solidFill>
          <a:ln w="25400" cap="flat" algn="ctr">
            <a:solidFill>
              <a:srgbClr val="333399"/>
            </a:solidFill>
            <a:prstDash val="solid"/>
            <a:round/>
            <a:headEnd type="none" w="med" len="med"/>
            <a:tailEnd type="none" w="med" len="med"/>
          </a:ln>
        </p:spPr>
        <p:txBody>
          <a:bodyPr anchor="ctr"/>
          <a:lstStyle/>
          <a:p>
            <a:pPr algn="ctr">
              <a:buSzPct val="100000"/>
              <a:buFont typeface="Arial" pitchFamily="34" charset="0"/>
              <a:buNone/>
            </a:pPr>
            <a:r>
              <a:rPr lang="en-US" altLang="zh-CN">
                <a:solidFill>
                  <a:srgbClr val="000000"/>
                </a:solidFill>
                <a:latin typeface="微软雅黑" pitchFamily="34" charset="-122"/>
                <a:ea typeface="微软雅黑" pitchFamily="34" charset="-122"/>
                <a:sym typeface="Wingdings" pitchFamily="2" charset="2"/>
              </a:rPr>
              <a:t>3</a:t>
            </a:r>
          </a:p>
        </p:txBody>
      </p:sp>
      <p:sp>
        <p:nvSpPr>
          <p:cNvPr id="2188" name="流程图: 联系 11"/>
          <p:cNvSpPr>
            <a:spLocks/>
          </p:cNvSpPr>
          <p:nvPr/>
        </p:nvSpPr>
        <p:spPr bwMode="auto">
          <a:xfrm>
            <a:off x="8388350" y="4365625"/>
            <a:ext cx="287338" cy="277813"/>
          </a:xfrm>
          <a:custGeom>
            <a:avLst/>
            <a:gdLst/>
            <a:ahLst/>
            <a:cxnLst/>
            <a:rect l="0" t="0" r="0" b="0"/>
            <a:pathLst/>
          </a:custGeom>
          <a:solidFill>
            <a:srgbClr val="FFFFFF"/>
          </a:solidFill>
          <a:ln w="25400" cap="flat" algn="ctr">
            <a:solidFill>
              <a:srgbClr val="333399"/>
            </a:solidFill>
            <a:prstDash val="solid"/>
            <a:round/>
            <a:headEnd type="none" w="med" len="med"/>
            <a:tailEnd type="none" w="med" len="med"/>
          </a:ln>
        </p:spPr>
        <p:txBody>
          <a:bodyPr anchor="ctr"/>
          <a:lstStyle/>
          <a:p>
            <a:pPr algn="ctr">
              <a:buSzPct val="100000"/>
              <a:buFont typeface="Arial" pitchFamily="34" charset="0"/>
              <a:buNone/>
            </a:pPr>
            <a:r>
              <a:rPr lang="en-US" altLang="zh-CN">
                <a:solidFill>
                  <a:srgbClr val="000000"/>
                </a:solidFill>
                <a:latin typeface="微软雅黑" pitchFamily="34" charset="-122"/>
                <a:ea typeface="微软雅黑" pitchFamily="34" charset="-122"/>
                <a:sym typeface="Wingdings" pitchFamily="2" charset="2"/>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73">
                                            <p:bg/>
                                          </p:spTgt>
                                        </p:tgtEl>
                                        <p:attrNameLst>
                                          <p:attrName>style.visibility</p:attrName>
                                        </p:attrNameLst>
                                      </p:cBhvr>
                                      <p:to>
                                        <p:strVal val="visible"/>
                                      </p:to>
                                    </p:set>
                                    <p:anim calcmode="lin" valueType="num">
                                      <p:cBhvr additive="base">
                                        <p:cTn id="7" dur="500" fill="hold"/>
                                        <p:tgtEl>
                                          <p:spTgt spid="217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17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73">
                                            <p:txEl>
                                              <p:pRg st="0" end="0"/>
                                            </p:txEl>
                                          </p:spTgt>
                                        </p:tgtEl>
                                        <p:attrNameLst>
                                          <p:attrName>style.visibility</p:attrName>
                                        </p:attrNameLst>
                                      </p:cBhvr>
                                      <p:to>
                                        <p:strVal val="visible"/>
                                      </p:to>
                                    </p:set>
                                    <p:anim calcmode="lin" valueType="num">
                                      <p:cBhvr additive="base">
                                        <p:cTn id="13" dur="500" fill="hold"/>
                                        <p:tgtEl>
                                          <p:spTgt spid="217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73">
                                            <p:txEl>
                                              <p:pRg st="1" end="1"/>
                                            </p:txEl>
                                          </p:spTgt>
                                        </p:tgtEl>
                                        <p:attrNameLst>
                                          <p:attrName>style.visibility</p:attrName>
                                        </p:attrNameLst>
                                      </p:cBhvr>
                                      <p:to>
                                        <p:strVal val="visible"/>
                                      </p:to>
                                    </p:set>
                                    <p:anim calcmode="lin" valueType="num">
                                      <p:cBhvr additive="base">
                                        <p:cTn id="19" dur="500" fill="hold"/>
                                        <p:tgtEl>
                                          <p:spTgt spid="217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73">
                                            <p:txEl>
                                              <p:pRg st="2" end="2"/>
                                            </p:txEl>
                                          </p:spTgt>
                                        </p:tgtEl>
                                        <p:attrNameLst>
                                          <p:attrName>style.visibility</p:attrName>
                                        </p:attrNameLst>
                                      </p:cBhvr>
                                      <p:to>
                                        <p:strVal val="visible"/>
                                      </p:to>
                                    </p:set>
                                    <p:anim calcmode="lin" valueType="num">
                                      <p:cBhvr additive="base">
                                        <p:cTn id="25" dur="500" fill="hold"/>
                                        <p:tgtEl>
                                          <p:spTgt spid="217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73">
                                            <p:txEl>
                                              <p:pRg st="3" end="3"/>
                                            </p:txEl>
                                          </p:spTgt>
                                        </p:tgtEl>
                                        <p:attrNameLst>
                                          <p:attrName>style.visibility</p:attrName>
                                        </p:attrNameLst>
                                      </p:cBhvr>
                                      <p:to>
                                        <p:strVal val="visible"/>
                                      </p:to>
                                    </p:set>
                                    <p:anim calcmode="lin" valueType="num">
                                      <p:cBhvr additive="base">
                                        <p:cTn id="31" dur="500" fill="hold"/>
                                        <p:tgtEl>
                                          <p:spTgt spid="217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7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73">
                                            <p:txEl>
                                              <p:pRg st="4" end="4"/>
                                            </p:txEl>
                                          </p:spTgt>
                                        </p:tgtEl>
                                        <p:attrNameLst>
                                          <p:attrName>style.visibility</p:attrName>
                                        </p:attrNameLst>
                                      </p:cBhvr>
                                      <p:to>
                                        <p:strVal val="visible"/>
                                      </p:to>
                                    </p:set>
                                    <p:anim calcmode="lin" valueType="num">
                                      <p:cBhvr additive="base">
                                        <p:cTn id="37" dur="500" fill="hold"/>
                                        <p:tgtEl>
                                          <p:spTgt spid="217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17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3" grpId="0" uiExpand="1" build="p" bldLvl="2"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主要内容</a:t>
            </a:r>
            <a:endParaRPr lang="en-US" altLang="zh-CN" dirty="0"/>
          </a:p>
          <a:p>
            <a:pPr lvl="1"/>
            <a:r>
              <a:rPr lang="zh-CN" altLang="en-US" dirty="0"/>
              <a:t>	</a:t>
            </a:r>
            <a:r>
              <a:rPr lang="en-US" altLang="zh-CN" dirty="0"/>
              <a:t>6.1.1 Hive</a:t>
            </a:r>
            <a:r>
              <a:rPr lang="zh-CN" altLang="en-US" dirty="0"/>
              <a:t>的起源</a:t>
            </a:r>
          </a:p>
          <a:p>
            <a:pPr lvl="1"/>
            <a:r>
              <a:rPr lang="zh-CN" altLang="en-US" dirty="0"/>
              <a:t>	</a:t>
            </a:r>
            <a:r>
              <a:rPr lang="en-US" altLang="zh-CN" dirty="0"/>
              <a:t>6.1.2 Hive</a:t>
            </a:r>
            <a:r>
              <a:rPr lang="zh-CN" altLang="en-US" dirty="0"/>
              <a:t>的特性</a:t>
            </a:r>
          </a:p>
          <a:p>
            <a:pPr lvl="1"/>
            <a:r>
              <a:rPr lang="zh-CN" altLang="en-US" dirty="0"/>
              <a:t>	</a:t>
            </a:r>
            <a:r>
              <a:rPr lang="en-US" altLang="zh-CN" dirty="0"/>
              <a:t>6.1.3 Hive</a:t>
            </a:r>
            <a:r>
              <a:rPr lang="zh-CN" altLang="en-US" dirty="0"/>
              <a:t>的架构</a:t>
            </a:r>
            <a:endParaRPr lang="en-US" altLang="zh-CN" dirty="0"/>
          </a:p>
          <a:p>
            <a:pPr lvl="1"/>
            <a:r>
              <a:rPr lang="en-US" altLang="zh-CN" dirty="0"/>
              <a:t>    6.1.4 Hive</a:t>
            </a:r>
            <a:r>
              <a:rPr lang="zh-CN" altLang="en-US"/>
              <a:t>的运行机制</a:t>
            </a:r>
            <a:endParaRPr lang="zh-CN" altLang="en-US" dirty="0"/>
          </a:p>
          <a:p>
            <a:pPr lvl="1"/>
            <a:r>
              <a:rPr lang="zh-CN" altLang="en-US" dirty="0"/>
              <a:t>	</a:t>
            </a:r>
            <a:r>
              <a:rPr lang="en-US" altLang="zh-CN" dirty="0"/>
              <a:t>6.1.5 Hive</a:t>
            </a:r>
            <a:r>
              <a:rPr lang="zh-CN" altLang="en-US" dirty="0"/>
              <a:t>的应用场景</a:t>
            </a:r>
          </a:p>
          <a:p>
            <a:endParaRPr lang="zh-CN" altLang="en-US" dirty="0"/>
          </a:p>
        </p:txBody>
      </p:sp>
      <p:sp>
        <p:nvSpPr>
          <p:cNvPr id="3" name="标题 2"/>
          <p:cNvSpPr>
            <a:spLocks noGrp="1"/>
          </p:cNvSpPr>
          <p:nvPr>
            <p:ph type="title"/>
          </p:nvPr>
        </p:nvSpPr>
        <p:spPr/>
        <p:txBody>
          <a:bodyPr/>
          <a:lstStyle/>
          <a:p>
            <a:r>
              <a:rPr lang="en-US" altLang="zh-CN" dirty="0">
                <a:effectLst/>
              </a:rPr>
              <a:t>6.1 Hive</a:t>
            </a:r>
            <a:r>
              <a:rPr lang="zh-CN" altLang="zh-CN" dirty="0">
                <a:effectLst/>
              </a:rPr>
              <a:t>简介</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 </a:t>
            </a:r>
            <a:r>
              <a:rPr lang="en-US" altLang="zh-CN" dirty="0"/>
              <a:t>HIVE</a:t>
            </a:r>
            <a:r>
              <a:rPr lang="zh-CN" altLang="en-US" dirty="0"/>
              <a:t>的缺点</a:t>
            </a:r>
            <a:endParaRPr lang="en-US" altLang="zh-CN" dirty="0"/>
          </a:p>
          <a:p>
            <a:pPr marL="736092" lvl="1" indent="-342900">
              <a:buFont typeface="Wingdings" pitchFamily="2" charset="2"/>
              <a:buChar char="Ø"/>
            </a:pPr>
            <a:r>
              <a:rPr lang="en-US" altLang="zh-CN" dirty="0"/>
              <a:t>Hive</a:t>
            </a:r>
            <a:r>
              <a:rPr lang="zh-CN" altLang="en-US" dirty="0"/>
              <a:t>的</a:t>
            </a:r>
            <a:r>
              <a:rPr lang="en-US" altLang="zh-CN" dirty="0"/>
              <a:t>HQL</a:t>
            </a:r>
            <a:r>
              <a:rPr lang="zh-CN" altLang="en-US" dirty="0"/>
              <a:t>表达能力有限，虽然支持大多数的</a:t>
            </a:r>
            <a:r>
              <a:rPr lang="en-US" altLang="zh-CN" dirty="0"/>
              <a:t>SQL</a:t>
            </a:r>
            <a:r>
              <a:rPr lang="zh-CN" altLang="en-US" dirty="0"/>
              <a:t>语句，但仍有部分无法表达</a:t>
            </a:r>
            <a:endParaRPr lang="en-US" altLang="zh-CN" dirty="0"/>
          </a:p>
          <a:p>
            <a:pPr marL="736092" lvl="1" indent="-342900">
              <a:buFont typeface="Wingdings" pitchFamily="2" charset="2"/>
              <a:buChar char="Ø"/>
            </a:pPr>
            <a:r>
              <a:rPr lang="en-US" altLang="zh-CN" dirty="0"/>
              <a:t>Hive</a:t>
            </a:r>
            <a:r>
              <a:rPr lang="zh-CN" altLang="en-US" dirty="0"/>
              <a:t>的效率比较低，由于</a:t>
            </a:r>
            <a:r>
              <a:rPr lang="en-US" altLang="zh-CN" dirty="0"/>
              <a:t>hive</a:t>
            </a:r>
            <a:r>
              <a:rPr lang="zh-CN" altLang="en-US" dirty="0"/>
              <a:t>是基于</a:t>
            </a:r>
            <a:r>
              <a:rPr lang="en-US" altLang="zh-CN" dirty="0" err="1"/>
              <a:t>hadoop</a:t>
            </a:r>
            <a:r>
              <a:rPr lang="zh-CN" altLang="en-US" dirty="0"/>
              <a:t>，</a:t>
            </a:r>
            <a:r>
              <a:rPr lang="en-US" altLang="zh-CN" dirty="0" err="1"/>
              <a:t>Hadoop</a:t>
            </a:r>
            <a:r>
              <a:rPr lang="zh-CN" altLang="en-US" dirty="0"/>
              <a:t>本身是一个批处理，高延迟的计算框架，其计算是通过</a:t>
            </a:r>
            <a:r>
              <a:rPr lang="en-US" altLang="zh-CN" dirty="0" err="1"/>
              <a:t>MapReduce</a:t>
            </a:r>
            <a:r>
              <a:rPr lang="zh-CN" altLang="en-US" dirty="0"/>
              <a:t>来作业，具有</a:t>
            </a:r>
            <a:r>
              <a:rPr lang="zh-CN" altLang="en-US" b="1" dirty="0"/>
              <a:t>高延迟</a:t>
            </a:r>
            <a:r>
              <a:rPr lang="zh-CN" altLang="en-US" dirty="0"/>
              <a:t>性</a:t>
            </a:r>
          </a:p>
          <a:p>
            <a:endParaRPr lang="zh-CN" altLang="en-US" dirty="0"/>
          </a:p>
        </p:txBody>
      </p:sp>
      <p:sp>
        <p:nvSpPr>
          <p:cNvPr id="3" name="标题 2"/>
          <p:cNvSpPr>
            <a:spLocks noGrp="1"/>
          </p:cNvSpPr>
          <p:nvPr>
            <p:ph type="title"/>
          </p:nvPr>
        </p:nvSpPr>
        <p:spPr/>
        <p:txBody>
          <a:bodyPr/>
          <a:lstStyle/>
          <a:p>
            <a:r>
              <a:rPr lang="en-US" altLang="zh-CN" dirty="0"/>
              <a:t>6.1.5 Hive</a:t>
            </a:r>
            <a:r>
              <a:rPr lang="zh-CN" altLang="en-US" dirty="0"/>
              <a:t>的应用场景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适用场景</a:t>
            </a:r>
          </a:p>
          <a:p>
            <a:pPr lvl="1"/>
            <a:r>
              <a:rPr lang="en-US" altLang="en-US" b="1" dirty="0" err="1">
                <a:ea typeface="文鼎CS中等线" charset="-122"/>
                <a:sym typeface="文鼎CS中等线" charset="-122"/>
              </a:rPr>
              <a:t>海量数据的存储处理</a:t>
            </a:r>
            <a:endParaRPr lang="en-US" altLang="en-US" b="1" dirty="0">
              <a:ea typeface="文鼎CS中等线" charset="-122"/>
              <a:sym typeface="文鼎CS中等线" charset="-122"/>
            </a:endParaRPr>
          </a:p>
          <a:p>
            <a:pPr lvl="1"/>
            <a:r>
              <a:rPr lang="en-US" altLang="en-US" b="1" dirty="0" err="1">
                <a:ea typeface="文鼎CS中等线" charset="-122"/>
                <a:sym typeface="文鼎CS中等线" charset="-122"/>
              </a:rPr>
              <a:t>海量数据的数据挖掘</a:t>
            </a:r>
            <a:endParaRPr lang="en-US" altLang="en-US" b="1" dirty="0">
              <a:ea typeface="文鼎CS中等线" charset="-122"/>
              <a:sym typeface="文鼎CS中等线" charset="-122"/>
            </a:endParaRPr>
          </a:p>
          <a:p>
            <a:pPr lvl="1"/>
            <a:r>
              <a:rPr lang="en-US" altLang="en-US" b="1" dirty="0" err="1">
                <a:ea typeface="文鼎CS中等线" charset="-122"/>
                <a:sym typeface="文鼎CS中等线" charset="-122"/>
              </a:rPr>
              <a:t>海量数据的离线分析</a:t>
            </a:r>
            <a:endParaRPr lang="en-US" altLang="en-US" b="1" dirty="0">
              <a:ea typeface="文鼎CS中等线" charset="-122"/>
              <a:sym typeface="文鼎CS中等线" charset="-122"/>
            </a:endParaRPr>
          </a:p>
          <a:p>
            <a:pPr lvl="1"/>
            <a:endParaRPr lang="en-US" altLang="en-US" dirty="0">
              <a:ea typeface="文鼎CS中等线" charset="-122"/>
              <a:sym typeface="文鼎CS中等线" charset="-122"/>
            </a:endParaRPr>
          </a:p>
          <a:p>
            <a:pPr lvl="1"/>
            <a:r>
              <a:rPr lang="en-US" altLang="zh-CN" dirty="0"/>
              <a:t>hive </a:t>
            </a:r>
            <a:r>
              <a:rPr lang="zh-CN" altLang="en-US" dirty="0"/>
              <a:t>的最佳使用场合是不可变的大数据集的批处理作业</a:t>
            </a:r>
          </a:p>
          <a:p>
            <a:pPr lvl="1"/>
            <a:endParaRPr lang="en-US" altLang="en-US" dirty="0">
              <a:ea typeface="文鼎CS中等线" charset="-122"/>
              <a:sym typeface="文鼎CS中等线" charset="-122"/>
            </a:endParaRPr>
          </a:p>
          <a:p>
            <a:endParaRPr lang="zh-CN" altLang="en-US" dirty="0"/>
          </a:p>
        </p:txBody>
      </p:sp>
      <p:sp>
        <p:nvSpPr>
          <p:cNvPr id="3" name="标题 2"/>
          <p:cNvSpPr>
            <a:spLocks noGrp="1"/>
          </p:cNvSpPr>
          <p:nvPr>
            <p:ph type="title"/>
          </p:nvPr>
        </p:nvSpPr>
        <p:spPr/>
        <p:txBody>
          <a:bodyPr/>
          <a:lstStyle/>
          <a:p>
            <a:r>
              <a:rPr lang="en-US" altLang="zh-CN" dirty="0"/>
              <a:t>6.1.5 Hive</a:t>
            </a:r>
            <a:r>
              <a:rPr lang="zh-CN" altLang="en-US" dirty="0"/>
              <a:t>的应用场景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Hive</a:t>
            </a:r>
            <a:r>
              <a:rPr lang="zh-CN" altLang="en-US" dirty="0"/>
              <a:t>的应用</a:t>
            </a:r>
            <a:endParaRPr lang="en-US" altLang="zh-CN" dirty="0"/>
          </a:p>
          <a:p>
            <a:pPr lvl="1"/>
            <a:r>
              <a:rPr lang="en-US" altLang="zh-CN" dirty="0"/>
              <a:t>(1)</a:t>
            </a:r>
            <a:r>
              <a:rPr lang="zh-CN" altLang="en-US" dirty="0"/>
              <a:t>日志分析：互联网公司使用</a:t>
            </a:r>
            <a:r>
              <a:rPr lang="en-US" altLang="zh-CN" dirty="0"/>
              <a:t>hive</a:t>
            </a:r>
            <a:r>
              <a:rPr lang="zh-CN" altLang="en-US" dirty="0"/>
              <a:t>进行日志分析</a:t>
            </a:r>
          </a:p>
          <a:p>
            <a:pPr lvl="1"/>
            <a:r>
              <a:rPr lang="zh-CN" altLang="en-US" dirty="0"/>
              <a:t>   </a:t>
            </a:r>
            <a:r>
              <a:rPr lang="en-US" altLang="zh-CN" dirty="0"/>
              <a:t>1</a:t>
            </a:r>
            <a:r>
              <a:rPr lang="zh-CN" altLang="en-US" dirty="0"/>
              <a:t>）统计网站一个时间段内的</a:t>
            </a:r>
            <a:r>
              <a:rPr lang="en-US" altLang="zh-CN" dirty="0" err="1"/>
              <a:t>pv</a:t>
            </a:r>
            <a:r>
              <a:rPr lang="zh-CN" altLang="en-US" dirty="0"/>
              <a:t>、</a:t>
            </a:r>
            <a:r>
              <a:rPr lang="en-US" altLang="zh-CN" dirty="0" err="1"/>
              <a:t>uv</a:t>
            </a:r>
            <a:endParaRPr lang="en-US" altLang="zh-CN" dirty="0"/>
          </a:p>
          <a:p>
            <a:pPr lvl="2"/>
            <a:r>
              <a:rPr lang="en-US" altLang="zh-CN"/>
              <a:t>PV</a:t>
            </a:r>
            <a:r>
              <a:rPr lang="zh-CN" altLang="en-US"/>
              <a:t>（</a:t>
            </a:r>
            <a:r>
              <a:rPr lang="en-US" altLang="zh-CN"/>
              <a:t>Page View</a:t>
            </a:r>
            <a:r>
              <a:rPr lang="zh-CN" altLang="en-US"/>
              <a:t>）访问量</a:t>
            </a:r>
            <a:r>
              <a:rPr lang="en-US" altLang="zh-CN"/>
              <a:t>, </a:t>
            </a:r>
            <a:r>
              <a:rPr lang="zh-CN" altLang="en-US"/>
              <a:t>即页面浏览量或点击量，衡量网站用户访问的网页数量</a:t>
            </a:r>
            <a:endParaRPr lang="en-US" altLang="zh-CN"/>
          </a:p>
          <a:p>
            <a:pPr lvl="2"/>
            <a:r>
              <a:rPr lang="en-US" altLang="zh-CN"/>
              <a:t>UV</a:t>
            </a:r>
            <a:r>
              <a:rPr lang="zh-CN" altLang="en-US"/>
              <a:t>（</a:t>
            </a:r>
            <a:r>
              <a:rPr lang="en-US" altLang="zh-CN"/>
              <a:t>Unique Visitor</a:t>
            </a:r>
            <a:r>
              <a:rPr lang="zh-CN" altLang="en-US"/>
              <a:t>）独立访客，统计</a:t>
            </a:r>
            <a:r>
              <a:rPr lang="en-US" altLang="zh-CN"/>
              <a:t>1</a:t>
            </a:r>
            <a:r>
              <a:rPr lang="zh-CN" altLang="en-US"/>
              <a:t>天内访问某站点的用户数</a:t>
            </a:r>
            <a:endParaRPr lang="en-US" altLang="zh-CN" dirty="0"/>
          </a:p>
          <a:p>
            <a:pPr lvl="1"/>
            <a:r>
              <a:rPr lang="zh-CN" altLang="en-US" dirty="0"/>
              <a:t>   </a:t>
            </a:r>
            <a:r>
              <a:rPr lang="en-US" altLang="zh-CN" dirty="0"/>
              <a:t>2</a:t>
            </a:r>
            <a:r>
              <a:rPr lang="zh-CN" altLang="en-US" dirty="0"/>
              <a:t>）用户消费行为记录</a:t>
            </a:r>
            <a:endParaRPr lang="en-US" altLang="zh-CN" dirty="0"/>
          </a:p>
          <a:p>
            <a:pPr lvl="1"/>
            <a:endParaRPr lang="zh-CN" altLang="en-US" dirty="0"/>
          </a:p>
          <a:p>
            <a:pPr lvl="1"/>
            <a:r>
              <a:rPr lang="en-US" altLang="zh-CN" dirty="0"/>
              <a:t>(2)</a:t>
            </a:r>
            <a:r>
              <a:rPr lang="zh-CN" altLang="en-US" dirty="0"/>
              <a:t>海量结构化数据离线分析</a:t>
            </a:r>
            <a:endParaRPr lang="en-US" altLang="zh-CN" dirty="0"/>
          </a:p>
          <a:p>
            <a:pPr lvl="1"/>
            <a:endParaRPr lang="zh-CN" altLang="en-US" dirty="0"/>
          </a:p>
          <a:p>
            <a:endParaRPr lang="zh-CN" altLang="en-US" dirty="0"/>
          </a:p>
        </p:txBody>
      </p:sp>
      <p:sp>
        <p:nvSpPr>
          <p:cNvPr id="3" name="标题 2"/>
          <p:cNvSpPr>
            <a:spLocks noGrp="1"/>
          </p:cNvSpPr>
          <p:nvPr>
            <p:ph type="title"/>
          </p:nvPr>
        </p:nvSpPr>
        <p:spPr/>
        <p:txBody>
          <a:bodyPr/>
          <a:lstStyle/>
          <a:p>
            <a:r>
              <a:rPr lang="en-US" altLang="zh-CN" dirty="0"/>
              <a:t>6.1.5 Hive</a:t>
            </a:r>
            <a:r>
              <a:rPr lang="zh-CN" altLang="en-US" dirty="0"/>
              <a:t>的应用场景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 calcmode="lin" valueType="num">
                                      <p:cBhvr additive="base">
                                        <p:cTn id="3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507288" cy="4525963"/>
          </a:xfrm>
        </p:spPr>
        <p:txBody>
          <a:bodyPr>
            <a:normAutofit/>
          </a:bodyPr>
          <a:lstStyle/>
          <a:p>
            <a:r>
              <a:rPr lang="zh-CN" altLang="en-US" dirty="0"/>
              <a:t>不适用场景</a:t>
            </a:r>
          </a:p>
          <a:p>
            <a:pPr lvl="1"/>
            <a:r>
              <a:rPr lang="zh-CN" altLang="en-US"/>
              <a:t>联机</a:t>
            </a:r>
            <a:r>
              <a:rPr lang="zh-CN" altLang="en-US" dirty="0"/>
              <a:t>交互式实时查询</a:t>
            </a:r>
            <a:endParaRPr lang="en-US" altLang="zh-CN" dirty="0"/>
          </a:p>
          <a:p>
            <a:pPr lvl="2"/>
            <a:r>
              <a:rPr lang="en-US" altLang="zh-CN"/>
              <a:t>Hadoop </a:t>
            </a:r>
            <a:r>
              <a:rPr lang="zh-CN" altLang="en-US" dirty="0"/>
              <a:t>通常都有较高的延迟并且在作业提交和调度的时候需要大量的开销</a:t>
            </a:r>
            <a:endParaRPr lang="en-US" altLang="zh-CN" dirty="0"/>
          </a:p>
          <a:p>
            <a:pPr lvl="2"/>
            <a:r>
              <a:rPr lang="en-US" altLang="zh-CN" dirty="0"/>
              <a:t>Hive</a:t>
            </a:r>
            <a:r>
              <a:rPr lang="zh-CN" altLang="en-US" dirty="0"/>
              <a:t>不能够在大规模数据集上实现低延迟快速的查询</a:t>
            </a:r>
            <a:endParaRPr lang="en-US" altLang="zh-CN" dirty="0"/>
          </a:p>
          <a:p>
            <a:pPr lvl="2"/>
            <a:r>
              <a:rPr lang="en-US" altLang="zh-CN" dirty="0"/>
              <a:t>Hive</a:t>
            </a:r>
            <a:r>
              <a:rPr lang="zh-CN" altLang="en-US" dirty="0"/>
              <a:t>在几百</a:t>
            </a:r>
            <a:r>
              <a:rPr lang="en-US" altLang="zh-CN" dirty="0"/>
              <a:t>MB</a:t>
            </a:r>
            <a:r>
              <a:rPr lang="zh-CN" altLang="en-US" dirty="0"/>
              <a:t>的数据集上执行查询一般有分钟级的时间延迟</a:t>
            </a:r>
            <a:endParaRPr lang="en-US" altLang="zh-CN" dirty="0"/>
          </a:p>
          <a:p>
            <a:pPr lvl="2"/>
            <a:r>
              <a:rPr lang="en-US" altLang="zh-CN" dirty="0"/>
              <a:t>Hive</a:t>
            </a:r>
            <a:r>
              <a:rPr lang="zh-CN" altLang="en-US" dirty="0"/>
              <a:t>并非为联机事务处理而设计</a:t>
            </a:r>
            <a:endParaRPr lang="en-US" altLang="zh-CN" dirty="0"/>
          </a:p>
          <a:p>
            <a:pPr lvl="2"/>
            <a:r>
              <a:rPr lang="en-US" altLang="zh-CN" dirty="0"/>
              <a:t>Hive</a:t>
            </a:r>
            <a:r>
              <a:rPr lang="zh-CN" altLang="en-US" dirty="0"/>
              <a:t>并不提供实时的查询和基于行级的数据更新操作</a:t>
            </a:r>
            <a:endParaRPr lang="zh-CN" altLang="en-US" b="1" dirty="0"/>
          </a:p>
          <a:p>
            <a:endParaRPr lang="zh-CN" altLang="en-US" dirty="0"/>
          </a:p>
        </p:txBody>
      </p:sp>
      <p:sp>
        <p:nvSpPr>
          <p:cNvPr id="3" name="标题 2"/>
          <p:cNvSpPr>
            <a:spLocks noGrp="1"/>
          </p:cNvSpPr>
          <p:nvPr>
            <p:ph type="title"/>
          </p:nvPr>
        </p:nvSpPr>
        <p:spPr/>
        <p:txBody>
          <a:bodyPr/>
          <a:lstStyle/>
          <a:p>
            <a:r>
              <a:rPr lang="en-US" altLang="zh-CN" dirty="0"/>
              <a:t>6.1.5 Hive</a:t>
            </a:r>
            <a:r>
              <a:rPr lang="zh-CN" altLang="en-US" dirty="0"/>
              <a:t>的应用场景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 calcmode="lin" valueType="num">
                                      <p:cBhvr additive="base">
                                        <p:cTn id="3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学习</a:t>
            </a:r>
            <a:r>
              <a:rPr lang="en-US" altLang="zh-CN"/>
              <a:t>Hive</a:t>
            </a:r>
            <a:r>
              <a:rPr lang="zh-CN" altLang="en-US"/>
              <a:t>推荐书籍</a:t>
            </a:r>
          </a:p>
          <a:p>
            <a:endParaRPr lang="zh-CN" altLang="en-US"/>
          </a:p>
        </p:txBody>
      </p:sp>
      <p:sp>
        <p:nvSpPr>
          <p:cNvPr id="3" name="标题 2"/>
          <p:cNvSpPr>
            <a:spLocks noGrp="1"/>
          </p:cNvSpPr>
          <p:nvPr>
            <p:ph type="title"/>
          </p:nvPr>
        </p:nvSpPr>
        <p:spPr/>
        <p:txBody>
          <a:bodyPr/>
          <a:lstStyle/>
          <a:p>
            <a:endParaRPr lang="zh-CN" altLang="en-US"/>
          </a:p>
        </p:txBody>
      </p:sp>
      <p:pic>
        <p:nvPicPr>
          <p:cNvPr id="49154" name="Picture 2"/>
          <p:cNvPicPr>
            <a:picLocks noChangeAspect="1" noChangeArrowheads="1"/>
          </p:cNvPicPr>
          <p:nvPr/>
        </p:nvPicPr>
        <p:blipFill>
          <a:blip r:embed="rId2" cstate="print"/>
          <a:srcRect/>
          <a:stretch>
            <a:fillRect/>
          </a:stretch>
        </p:blipFill>
        <p:spPr bwMode="auto">
          <a:xfrm>
            <a:off x="755576" y="2204864"/>
            <a:ext cx="1819275" cy="2276475"/>
          </a:xfrm>
          <a:prstGeom prst="rect">
            <a:avLst/>
          </a:prstGeom>
          <a:noFill/>
          <a:ln w="9525">
            <a:noFill/>
            <a:miter lim="800000"/>
            <a:headEnd/>
            <a:tailEnd/>
          </a:ln>
        </p:spPr>
      </p:pic>
      <p:sp>
        <p:nvSpPr>
          <p:cNvPr id="5" name="TextBox 4"/>
          <p:cNvSpPr txBox="1"/>
          <p:nvPr/>
        </p:nvSpPr>
        <p:spPr>
          <a:xfrm>
            <a:off x="611560" y="4509120"/>
            <a:ext cx="2160240" cy="1015663"/>
          </a:xfrm>
          <a:prstGeom prst="rect">
            <a:avLst/>
          </a:prstGeom>
          <a:noFill/>
        </p:spPr>
        <p:txBody>
          <a:bodyPr wrap="square" rtlCol="0">
            <a:spAutoFit/>
          </a:bodyPr>
          <a:lstStyle/>
          <a:p>
            <a:r>
              <a:rPr lang="zh-CN" altLang="en-US" sz="1400">
                <a:latin typeface="Times New Roman" pitchFamily="18" charset="0"/>
                <a:ea typeface="华文中宋" pitchFamily="2" charset="-122"/>
                <a:cs typeface="Times New Roman" pitchFamily="18" charset="0"/>
              </a:rPr>
              <a:t>书名：</a:t>
            </a:r>
            <a:r>
              <a:rPr lang="en-US" altLang="zh-CN" sz="1400">
                <a:latin typeface="Times New Roman" pitchFamily="18" charset="0"/>
                <a:ea typeface="华文中宋" pitchFamily="2" charset="-122"/>
                <a:cs typeface="Times New Roman" pitchFamily="18" charset="0"/>
              </a:rPr>
              <a:t> Hive</a:t>
            </a:r>
            <a:r>
              <a:rPr lang="zh-CN" altLang="en-US" sz="1400">
                <a:latin typeface="Times New Roman" pitchFamily="18" charset="0"/>
                <a:ea typeface="华文中宋" pitchFamily="2" charset="-122"/>
                <a:cs typeface="Times New Roman" pitchFamily="18" charset="0"/>
              </a:rPr>
              <a:t>编程指南</a:t>
            </a:r>
            <a:endParaRPr lang="en-US" altLang="zh-CN" sz="1400">
              <a:latin typeface="Times New Roman" pitchFamily="18" charset="0"/>
              <a:ea typeface="华文中宋" pitchFamily="2" charset="-122"/>
              <a:cs typeface="Times New Roman" pitchFamily="18" charset="0"/>
            </a:endParaRPr>
          </a:p>
          <a:p>
            <a:r>
              <a:rPr lang="zh-CN" altLang="en-US" sz="1400">
                <a:latin typeface="Times New Roman" pitchFamily="18" charset="0"/>
                <a:ea typeface="华文中宋" pitchFamily="2" charset="-122"/>
                <a:cs typeface="Times New Roman" pitchFamily="18" charset="0"/>
              </a:rPr>
              <a:t>作者： </a:t>
            </a:r>
            <a:r>
              <a:rPr lang="en-US" altLang="zh-CN" sz="1400">
                <a:latin typeface="Times New Roman" pitchFamily="18" charset="0"/>
                <a:ea typeface="华文中宋" pitchFamily="2" charset="-122"/>
                <a:cs typeface="Times New Roman" pitchFamily="18" charset="0"/>
              </a:rPr>
              <a:t>(</a:t>
            </a:r>
            <a:r>
              <a:rPr lang="zh-CN" altLang="en-US" sz="1400">
                <a:latin typeface="Times New Roman" pitchFamily="18" charset="0"/>
                <a:ea typeface="华文中宋" pitchFamily="2" charset="-122"/>
                <a:cs typeface="Times New Roman" pitchFamily="18" charset="0"/>
              </a:rPr>
              <a:t>美</a:t>
            </a:r>
            <a:r>
              <a:rPr lang="en-US" altLang="zh-CN" sz="1400">
                <a:latin typeface="Times New Roman" pitchFamily="18" charset="0"/>
                <a:ea typeface="华文中宋" pitchFamily="2" charset="-122"/>
                <a:cs typeface="Times New Roman" pitchFamily="18" charset="0"/>
              </a:rPr>
              <a:t>)</a:t>
            </a:r>
            <a:r>
              <a:rPr lang="zh-CN" altLang="en-US" sz="1400">
                <a:latin typeface="Times New Roman" pitchFamily="18" charset="0"/>
                <a:ea typeface="华文中宋" pitchFamily="2" charset="-122"/>
                <a:cs typeface="Times New Roman" pitchFamily="18" charset="0"/>
              </a:rPr>
              <a:t>卡普廖洛</a:t>
            </a:r>
            <a:endParaRPr lang="en-US" altLang="zh-CN" sz="1400">
              <a:latin typeface="Times New Roman" pitchFamily="18" charset="0"/>
              <a:ea typeface="华文中宋" pitchFamily="2" charset="-122"/>
              <a:cs typeface="Times New Roman" pitchFamily="18" charset="0"/>
            </a:endParaRPr>
          </a:p>
          <a:p>
            <a:r>
              <a:rPr lang="zh-CN" altLang="en-US" sz="1400">
                <a:latin typeface="Times New Roman" pitchFamily="18" charset="0"/>
                <a:ea typeface="华文中宋" pitchFamily="2" charset="-122"/>
                <a:cs typeface="Times New Roman" pitchFamily="18" charset="0"/>
              </a:rPr>
              <a:t>出版社：人民邮电出版社</a:t>
            </a:r>
            <a:endParaRPr lang="en-US" altLang="zh-CN" sz="1400">
              <a:latin typeface="Times New Roman" pitchFamily="18" charset="0"/>
              <a:ea typeface="华文中宋" pitchFamily="2" charset="-122"/>
              <a:cs typeface="Times New Roman" pitchFamily="18" charset="0"/>
            </a:endParaRPr>
          </a:p>
          <a:p>
            <a:endParaRPr lang="zh-CN" altLang="en-US"/>
          </a:p>
        </p:txBody>
      </p:sp>
      <p:pic>
        <p:nvPicPr>
          <p:cNvPr id="49155" name="Picture 3"/>
          <p:cNvPicPr>
            <a:picLocks noChangeAspect="1" noChangeArrowheads="1"/>
          </p:cNvPicPr>
          <p:nvPr/>
        </p:nvPicPr>
        <p:blipFill>
          <a:blip r:embed="rId3" cstate="print"/>
          <a:srcRect/>
          <a:stretch>
            <a:fillRect/>
          </a:stretch>
        </p:blipFill>
        <p:spPr bwMode="auto">
          <a:xfrm>
            <a:off x="3419872" y="2204864"/>
            <a:ext cx="1872208" cy="2243032"/>
          </a:xfrm>
          <a:prstGeom prst="rect">
            <a:avLst/>
          </a:prstGeom>
          <a:noFill/>
          <a:ln w="9525">
            <a:noFill/>
            <a:miter lim="800000"/>
            <a:headEnd/>
            <a:tailEnd/>
          </a:ln>
        </p:spPr>
      </p:pic>
      <p:sp>
        <p:nvSpPr>
          <p:cNvPr id="7" name="TextBox 6"/>
          <p:cNvSpPr txBox="1"/>
          <p:nvPr/>
        </p:nvSpPr>
        <p:spPr>
          <a:xfrm>
            <a:off x="6084168" y="4653136"/>
            <a:ext cx="2304256" cy="1015663"/>
          </a:xfrm>
          <a:prstGeom prst="rect">
            <a:avLst/>
          </a:prstGeom>
          <a:noFill/>
        </p:spPr>
        <p:txBody>
          <a:bodyPr wrap="square" rtlCol="0">
            <a:spAutoFit/>
          </a:bodyPr>
          <a:lstStyle/>
          <a:p>
            <a:r>
              <a:rPr lang="zh-CN" altLang="en-US" sz="1400">
                <a:latin typeface="Times New Roman" pitchFamily="18" charset="0"/>
                <a:ea typeface="华文中宋" pitchFamily="2" charset="-122"/>
                <a:cs typeface="Times New Roman" pitchFamily="18" charset="0"/>
              </a:rPr>
              <a:t>书名：</a:t>
            </a:r>
            <a:r>
              <a:rPr lang="en-US" altLang="zh-CN" sz="1400">
                <a:latin typeface="Times New Roman" pitchFamily="18" charset="0"/>
                <a:ea typeface="华文中宋" pitchFamily="2" charset="-122"/>
                <a:cs typeface="Times New Roman" pitchFamily="18" charset="0"/>
              </a:rPr>
              <a:t> Hive</a:t>
            </a:r>
            <a:r>
              <a:rPr lang="zh-CN" altLang="en-US" sz="1400">
                <a:latin typeface="Times New Roman" pitchFamily="18" charset="0"/>
                <a:ea typeface="华文中宋" pitchFamily="2" charset="-122"/>
                <a:cs typeface="Times New Roman" pitchFamily="18" charset="0"/>
              </a:rPr>
              <a:t>实战</a:t>
            </a:r>
          </a:p>
          <a:p>
            <a:r>
              <a:rPr lang="zh-CN" altLang="en-US" sz="1400">
                <a:latin typeface="Times New Roman" pitchFamily="18" charset="0"/>
                <a:ea typeface="华文中宋" pitchFamily="2" charset="-122"/>
                <a:cs typeface="Times New Roman" pitchFamily="18" charset="0"/>
              </a:rPr>
              <a:t>作者： 斯科特</a:t>
            </a:r>
            <a:r>
              <a:rPr lang="en-US" altLang="zh-CN" sz="1400">
                <a:latin typeface="Times New Roman" pitchFamily="18" charset="0"/>
                <a:ea typeface="华文中宋" pitchFamily="2" charset="-122"/>
                <a:cs typeface="Times New Roman" pitchFamily="18" charset="0"/>
              </a:rPr>
              <a:t>·</a:t>
            </a:r>
            <a:r>
              <a:rPr lang="zh-CN" altLang="en-US" sz="1400">
                <a:latin typeface="Times New Roman" pitchFamily="18" charset="0"/>
                <a:ea typeface="华文中宋" pitchFamily="2" charset="-122"/>
                <a:cs typeface="Times New Roman" pitchFamily="18" charset="0"/>
              </a:rPr>
              <a:t>肖</a:t>
            </a:r>
            <a:endParaRPr lang="en-US" altLang="zh-CN" sz="1400">
              <a:latin typeface="Times New Roman" pitchFamily="18" charset="0"/>
              <a:ea typeface="华文中宋" pitchFamily="2" charset="-122"/>
              <a:cs typeface="Times New Roman" pitchFamily="18" charset="0"/>
            </a:endParaRPr>
          </a:p>
          <a:p>
            <a:r>
              <a:rPr lang="zh-CN" altLang="en-US" sz="1400">
                <a:latin typeface="Times New Roman" pitchFamily="18" charset="0"/>
                <a:ea typeface="华文中宋" pitchFamily="2" charset="-122"/>
                <a:cs typeface="Times New Roman" pitchFamily="18" charset="0"/>
              </a:rPr>
              <a:t>出版社：人民邮电出版社</a:t>
            </a:r>
            <a:endParaRPr lang="en-US" altLang="zh-CN" sz="1400">
              <a:latin typeface="Times New Roman" pitchFamily="18" charset="0"/>
              <a:ea typeface="华文中宋" pitchFamily="2" charset="-122"/>
              <a:cs typeface="Times New Roman" pitchFamily="18" charset="0"/>
            </a:endParaRPr>
          </a:p>
          <a:p>
            <a:endParaRPr lang="zh-CN" altLang="en-US"/>
          </a:p>
        </p:txBody>
      </p:sp>
      <p:pic>
        <p:nvPicPr>
          <p:cNvPr id="49156" name="Picture 4"/>
          <p:cNvPicPr>
            <a:picLocks noChangeAspect="1" noChangeArrowheads="1"/>
          </p:cNvPicPr>
          <p:nvPr/>
        </p:nvPicPr>
        <p:blipFill>
          <a:blip r:embed="rId4" cstate="print"/>
          <a:srcRect/>
          <a:stretch>
            <a:fillRect/>
          </a:stretch>
        </p:blipFill>
        <p:spPr bwMode="auto">
          <a:xfrm>
            <a:off x="6300192" y="2132856"/>
            <a:ext cx="1728192" cy="2340797"/>
          </a:xfrm>
          <a:prstGeom prst="rect">
            <a:avLst/>
          </a:prstGeom>
          <a:noFill/>
          <a:ln w="9525">
            <a:noFill/>
            <a:miter lim="800000"/>
            <a:headEnd/>
            <a:tailEnd/>
          </a:ln>
        </p:spPr>
      </p:pic>
      <p:sp>
        <p:nvSpPr>
          <p:cNvPr id="9" name="TextBox 8"/>
          <p:cNvSpPr txBox="1"/>
          <p:nvPr/>
        </p:nvSpPr>
        <p:spPr>
          <a:xfrm>
            <a:off x="3428256" y="4661520"/>
            <a:ext cx="2304256" cy="1015663"/>
          </a:xfrm>
          <a:prstGeom prst="rect">
            <a:avLst/>
          </a:prstGeom>
          <a:noFill/>
        </p:spPr>
        <p:txBody>
          <a:bodyPr wrap="square" rtlCol="0">
            <a:spAutoFit/>
          </a:bodyPr>
          <a:lstStyle/>
          <a:p>
            <a:r>
              <a:rPr lang="zh-CN" altLang="en-US" sz="1400">
                <a:latin typeface="Times New Roman" pitchFamily="18" charset="0"/>
                <a:ea typeface="华文中宋" pitchFamily="2" charset="-122"/>
                <a:cs typeface="Times New Roman" pitchFamily="18" charset="0"/>
              </a:rPr>
              <a:t>书名：</a:t>
            </a:r>
            <a:r>
              <a:rPr lang="en-US" altLang="zh-CN" sz="1400">
                <a:latin typeface="Times New Roman" pitchFamily="18" charset="0"/>
                <a:ea typeface="华文中宋" pitchFamily="2" charset="-122"/>
                <a:cs typeface="Times New Roman" pitchFamily="18" charset="0"/>
              </a:rPr>
              <a:t> Hive</a:t>
            </a:r>
            <a:r>
              <a:rPr lang="zh-CN" altLang="en-US" sz="1400">
                <a:latin typeface="Times New Roman" pitchFamily="18" charset="0"/>
                <a:ea typeface="华文中宋" pitchFamily="2" charset="-122"/>
                <a:cs typeface="Times New Roman" pitchFamily="18" charset="0"/>
              </a:rPr>
              <a:t>性能调优实战</a:t>
            </a:r>
          </a:p>
          <a:p>
            <a:r>
              <a:rPr lang="zh-CN" altLang="en-US" sz="1400">
                <a:latin typeface="Times New Roman" pitchFamily="18" charset="0"/>
                <a:ea typeface="华文中宋" pitchFamily="2" charset="-122"/>
                <a:cs typeface="Times New Roman" pitchFamily="18" charset="0"/>
              </a:rPr>
              <a:t>作者：林志煌</a:t>
            </a:r>
            <a:endParaRPr lang="en-US" altLang="zh-CN" sz="1400">
              <a:latin typeface="Times New Roman" pitchFamily="18" charset="0"/>
              <a:ea typeface="华文中宋" pitchFamily="2" charset="-122"/>
              <a:cs typeface="Times New Roman" pitchFamily="18" charset="0"/>
            </a:endParaRPr>
          </a:p>
          <a:p>
            <a:r>
              <a:rPr lang="zh-CN" altLang="en-US" sz="1400">
                <a:latin typeface="Times New Roman" pitchFamily="18" charset="0"/>
                <a:ea typeface="华文中宋" pitchFamily="2" charset="-122"/>
                <a:cs typeface="Times New Roman" pitchFamily="18" charset="0"/>
              </a:rPr>
              <a:t>出版社：机械工业出版社</a:t>
            </a:r>
            <a:endParaRPr lang="en-US" altLang="zh-CN" sz="1400">
              <a:latin typeface="Times New Roman" pitchFamily="18" charset="0"/>
              <a:ea typeface="华文中宋" pitchFamily="2" charset="-122"/>
              <a:cs typeface="Times New Roman" pitchFamily="18" charset="0"/>
            </a:endParaRPr>
          </a:p>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Hive</a:t>
            </a:r>
            <a:r>
              <a:rPr lang="zh-CN" altLang="en-US"/>
              <a:t>简介</a:t>
            </a:r>
            <a:endParaRPr lang="en-US" altLang="zh-CN"/>
          </a:p>
          <a:p>
            <a:pPr lvl="1"/>
            <a:r>
              <a:rPr lang="en-US" altLang="zh-CN"/>
              <a:t>Hive</a:t>
            </a:r>
            <a:r>
              <a:rPr lang="zh-CN" altLang="en-US"/>
              <a:t>的起源</a:t>
            </a:r>
            <a:endParaRPr lang="en-US" altLang="zh-CN"/>
          </a:p>
          <a:p>
            <a:pPr lvl="1"/>
            <a:r>
              <a:rPr lang="en-US" altLang="zh-CN"/>
              <a:t>Hive</a:t>
            </a:r>
            <a:r>
              <a:rPr lang="zh-CN" altLang="en-US"/>
              <a:t>的作用</a:t>
            </a:r>
            <a:endParaRPr lang="en-US" altLang="zh-CN"/>
          </a:p>
          <a:p>
            <a:pPr lvl="1"/>
            <a:r>
              <a:rPr lang="en-US" altLang="zh-CN"/>
              <a:t>Hive</a:t>
            </a:r>
            <a:r>
              <a:rPr lang="zh-CN" altLang="en-US"/>
              <a:t>的特性、优缺点</a:t>
            </a:r>
            <a:endParaRPr lang="en-US" altLang="zh-CN"/>
          </a:p>
          <a:p>
            <a:pPr lvl="1"/>
            <a:r>
              <a:rPr lang="en-US" altLang="zh-CN"/>
              <a:t>Hive</a:t>
            </a:r>
            <a:r>
              <a:rPr lang="zh-CN" altLang="en-US"/>
              <a:t>与传统数据库的区别</a:t>
            </a:r>
            <a:endParaRPr lang="en-US" altLang="zh-CN"/>
          </a:p>
          <a:p>
            <a:pPr lvl="1"/>
            <a:r>
              <a:rPr lang="en-US" altLang="zh-CN"/>
              <a:t>Hive</a:t>
            </a:r>
            <a:r>
              <a:rPr lang="zh-CN" altLang="en-US"/>
              <a:t>的应用场景</a:t>
            </a:r>
            <a:endParaRPr lang="en-US" altLang="zh-CN"/>
          </a:p>
          <a:p>
            <a:pPr lvl="1"/>
            <a:r>
              <a:rPr lang="en-US" altLang="zh-CN"/>
              <a:t>Hive</a:t>
            </a:r>
            <a:r>
              <a:rPr lang="zh-CN" altLang="en-US"/>
              <a:t>的系统架构</a:t>
            </a:r>
            <a:endParaRPr lang="en-US" altLang="zh-CN"/>
          </a:p>
          <a:p>
            <a:pPr lvl="1"/>
            <a:endParaRPr lang="en-US" altLang="zh-CN"/>
          </a:p>
        </p:txBody>
      </p:sp>
      <p:sp>
        <p:nvSpPr>
          <p:cNvPr id="3" name="标题 2"/>
          <p:cNvSpPr>
            <a:spLocks noGrp="1"/>
          </p:cNvSpPr>
          <p:nvPr>
            <p:ph type="title"/>
          </p:nvPr>
        </p:nvSpPr>
        <p:spPr/>
        <p:txBody>
          <a:bodyPr/>
          <a:lstStyle/>
          <a:p>
            <a:r>
              <a:rPr lang="zh-CN" altLang="en-US"/>
              <a:t>总结</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2" name="Rectangle 3"/>
          <p:cNvSpPr>
            <a:spLocks noGrp="1" noChangeArrowheads="1"/>
          </p:cNvSpPr>
          <p:nvPr>
            <p:ph idx="1"/>
          </p:nvPr>
        </p:nvSpPr>
        <p:spPr>
          <a:ln/>
        </p:spPr>
        <p:txBody>
          <a:bodyPr/>
          <a:lstStyle/>
          <a:p>
            <a:r>
              <a:rPr lang="en-US" altLang="zh-CN" dirty="0"/>
              <a:t>Hive</a:t>
            </a:r>
            <a:r>
              <a:rPr lang="zh-CN" altLang="zh-CN" dirty="0"/>
              <a:t>的起源</a:t>
            </a:r>
            <a:endParaRPr lang="en-US" altLang="zh-CN" dirty="0"/>
          </a:p>
          <a:p>
            <a:pPr lvl="1">
              <a:buFont typeface="Arial" pitchFamily="34" charset="0"/>
              <a:buChar char="•"/>
            </a:pPr>
            <a:r>
              <a:rPr lang="en-US" altLang="zh-CN" dirty="0"/>
              <a:t>Hive</a:t>
            </a:r>
            <a:r>
              <a:rPr lang="en-US" altLang="en-US" dirty="0"/>
              <a:t>是</a:t>
            </a:r>
            <a:r>
              <a:rPr lang="en-US" altLang="zh-CN" dirty="0"/>
              <a:t>Facebook</a:t>
            </a:r>
            <a:r>
              <a:rPr lang="en-US" altLang="en-US" dirty="0"/>
              <a:t>开发的，构建于</a:t>
            </a:r>
            <a:r>
              <a:rPr lang="en-US" altLang="zh-CN" dirty="0"/>
              <a:t>Hadoop</a:t>
            </a:r>
            <a:r>
              <a:rPr lang="en-US" altLang="en-US" dirty="0"/>
              <a:t>集群之上的数据仓库应用。2008年</a:t>
            </a:r>
            <a:r>
              <a:rPr lang="en-US" altLang="zh-CN" dirty="0"/>
              <a:t>F</a:t>
            </a:r>
            <a:r>
              <a:rPr lang="en-US" altLang="en-US" dirty="0"/>
              <a:t>acebook将Hive项目贡献给Apache，成为开源项目。</a:t>
            </a:r>
          </a:p>
        </p:txBody>
      </p:sp>
      <p:sp>
        <p:nvSpPr>
          <p:cNvPr id="2061" name="Rectangle 2"/>
          <p:cNvSpPr>
            <a:spLocks noGrp="1" noChangeArrowheads="1"/>
          </p:cNvSpPr>
          <p:nvPr>
            <p:ph type="title"/>
          </p:nvPr>
        </p:nvSpPr>
        <p:spPr>
          <a:ln/>
        </p:spPr>
        <p:txBody>
          <a:bodyPr/>
          <a:lstStyle/>
          <a:p>
            <a:r>
              <a:rPr lang="en-US" altLang="zh-CN" dirty="0"/>
              <a:t>6.1.1 Hive</a:t>
            </a:r>
            <a:r>
              <a:rPr lang="zh-CN" altLang="en-US" dirty="0"/>
              <a:t>的起源</a:t>
            </a:r>
          </a:p>
        </p:txBody>
      </p:sp>
      <p:pic>
        <p:nvPicPr>
          <p:cNvPr id="2063" name="图片 2"/>
          <p:cNvPicPr preferRelativeResize="0">
            <a:picLocks noChangeArrowheads="1"/>
          </p:cNvPicPr>
          <p:nvPr/>
        </p:nvPicPr>
        <p:blipFill>
          <a:blip r:embed="rId2" cstate="print"/>
          <a:srcRect/>
          <a:stretch>
            <a:fillRect/>
          </a:stretch>
        </p:blipFill>
        <p:spPr bwMode="auto">
          <a:xfrm>
            <a:off x="1403350" y="3049588"/>
            <a:ext cx="1916113" cy="1916112"/>
          </a:xfrm>
          <a:prstGeom prst="rect">
            <a:avLst/>
          </a:prstGeom>
          <a:noFill/>
          <a:ln w="9525" cap="flat" algn="ctr">
            <a:noFill/>
            <a:prstDash val="solid"/>
            <a:miter lim="800000"/>
            <a:headEnd type="none" w="med" len="med"/>
            <a:tailEnd type="none" w="med" len="med"/>
          </a:ln>
          <a:effectLst/>
        </p:spPr>
      </p:pic>
      <p:pic>
        <p:nvPicPr>
          <p:cNvPr id="2064" name="图片 3"/>
          <p:cNvPicPr preferRelativeResize="0">
            <a:picLocks noChangeArrowheads="1"/>
          </p:cNvPicPr>
          <p:nvPr/>
        </p:nvPicPr>
        <p:blipFill>
          <a:blip r:embed="rId3" cstate="print"/>
          <a:srcRect/>
          <a:stretch>
            <a:fillRect/>
          </a:stretch>
        </p:blipFill>
        <p:spPr bwMode="auto">
          <a:xfrm>
            <a:off x="5580063" y="3170238"/>
            <a:ext cx="1676400" cy="1676400"/>
          </a:xfrm>
          <a:prstGeom prst="rect">
            <a:avLst/>
          </a:prstGeom>
          <a:noFill/>
          <a:ln w="9525" cap="flat" algn="ctr">
            <a:noFill/>
            <a:prstDash val="solid"/>
            <a:miter lim="800000"/>
            <a:headEnd type="none" w="med" len="med"/>
            <a:tailEnd type="none" w="med" len="med"/>
          </a:ln>
          <a:effectLst/>
        </p:spPr>
      </p:pic>
      <p:sp>
        <p:nvSpPr>
          <p:cNvPr id="2065" name="右箭头 4"/>
          <p:cNvSpPr>
            <a:spLocks noChangeArrowheads="1"/>
          </p:cNvSpPr>
          <p:nvPr/>
        </p:nvSpPr>
        <p:spPr bwMode="auto">
          <a:xfrm>
            <a:off x="3635375" y="3719513"/>
            <a:ext cx="1728788" cy="576262"/>
          </a:xfrm>
          <a:prstGeom prst="rightArrow">
            <a:avLst>
              <a:gd name="adj1" fmla="val 50000"/>
              <a:gd name="adj2" fmla="val 49764"/>
            </a:avLst>
          </a:prstGeom>
          <a:solidFill>
            <a:srgbClr val="72BFC5"/>
          </a:solidFill>
          <a:ln w="25400" cap="flat" algn="ctr">
            <a:solidFill>
              <a:srgbClr val="23236F"/>
            </a:solidFill>
            <a:prstDash val="solid"/>
            <a:miter lim="800000"/>
            <a:headEnd type="none" w="med" len="med"/>
            <a:tailEnd type="none" w="med" len="med"/>
          </a:ln>
        </p:spPr>
        <p:txBody>
          <a:bodyPr anchor="ctr"/>
          <a:lstStyle/>
          <a:p>
            <a:pPr algn="ctr">
              <a:buSzPct val="100000"/>
              <a:buFont typeface="Arial" pitchFamily="34" charset="0"/>
              <a:buNone/>
            </a:pPr>
            <a:endParaRPr lang="en-US" altLang="en-US" dirty="0">
              <a:solidFill>
                <a:srgbClr val="FFFFFF"/>
              </a:solidFill>
              <a:latin typeface="MyriadRegular" charset="0"/>
              <a:ea typeface="文鼎CS中等线"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p:txBody>
          <a:bodyPr/>
          <a:lstStyle/>
          <a:p>
            <a:r>
              <a:rPr lang="zh-CN" altLang="en-US" sz="2000" dirty="0"/>
              <a:t>Hive的由来</a:t>
            </a:r>
            <a:endParaRPr lang="en-US" altLang="zh-CN" sz="2000" dirty="0"/>
          </a:p>
          <a:p>
            <a:pPr lvl="1"/>
            <a:r>
              <a:rPr lang="zh-CN" altLang="en-US" sz="1800" dirty="0"/>
              <a:t>1、Facebook的数据仓库一开始是构建于MySQL之上的</a:t>
            </a:r>
            <a:endParaRPr lang="en-US" altLang="zh-CN" sz="1800" dirty="0"/>
          </a:p>
          <a:p>
            <a:pPr lvl="2"/>
            <a:r>
              <a:rPr lang="zh-CN" altLang="en-US" sz="1400" dirty="0"/>
              <a:t>随着数据量的</a:t>
            </a:r>
            <a:r>
              <a:rPr lang="zh-CN" altLang="en-US" sz="1400"/>
              <a:t>增加某些分析需要</a:t>
            </a:r>
            <a:r>
              <a:rPr lang="zh-CN" altLang="en-US" sz="1400" dirty="0"/>
              <a:t>几个小时甚至几天的时间才能完成。</a:t>
            </a:r>
          </a:p>
          <a:p>
            <a:pPr lvl="1"/>
            <a:r>
              <a:rPr lang="zh-CN" altLang="en-US" sz="1800" dirty="0"/>
              <a:t>2、当数据仓库接近1T的时候，分析数据时</a:t>
            </a:r>
            <a:r>
              <a:rPr lang="en-US" altLang="zh-CN" sz="1800" dirty="0"/>
              <a:t>M</a:t>
            </a:r>
            <a:r>
              <a:rPr lang="zh-CN" altLang="en-US" sz="1800" dirty="0"/>
              <a:t>ysql的后台进程崩溃，这时决定移到Oracle</a:t>
            </a:r>
            <a:endParaRPr lang="en-US" altLang="zh-CN" sz="1800" dirty="0"/>
          </a:p>
          <a:p>
            <a:pPr lvl="2"/>
            <a:r>
              <a:rPr lang="zh-CN" altLang="en-US" sz="1400" dirty="0"/>
              <a:t>转移的过程也是付出了很大的代价</a:t>
            </a:r>
            <a:endParaRPr lang="en-US" altLang="zh-CN" sz="1400" dirty="0"/>
          </a:p>
          <a:p>
            <a:pPr lvl="1"/>
            <a:r>
              <a:rPr lang="zh-CN" altLang="en-US" sz="1800" dirty="0"/>
              <a:t>3、Oracle应付几T的数据还是没有问题的，但是在开始收集用户点击流的数据（每天大约400G）之后，Oracle也开始撑不住了，又要考虑新的数据仓库方案</a:t>
            </a:r>
          </a:p>
        </p:txBody>
      </p:sp>
      <p:pic>
        <p:nvPicPr>
          <p:cNvPr id="7172" name="Picture 1" descr="9quytdds"/>
          <p:cNvPicPr>
            <a:picLocks noChangeAspect="1" noChangeArrowheads="1"/>
          </p:cNvPicPr>
          <p:nvPr/>
        </p:nvPicPr>
        <p:blipFill>
          <a:blip r:embed="rId2" cstate="print"/>
          <a:srcRect/>
          <a:stretch>
            <a:fillRect/>
          </a:stretch>
        </p:blipFill>
        <p:spPr bwMode="auto">
          <a:xfrm>
            <a:off x="7452320" y="188640"/>
            <a:ext cx="1336675" cy="1230313"/>
          </a:xfrm>
          <a:prstGeom prst="rect">
            <a:avLst/>
          </a:prstGeom>
          <a:noFill/>
          <a:ln w="9525">
            <a:noFill/>
            <a:miter lim="800000"/>
            <a:headEnd/>
            <a:tailEnd/>
          </a:ln>
          <a:effectLst/>
        </p:spPr>
      </p:pic>
      <p:sp>
        <p:nvSpPr>
          <p:cNvPr id="7" name="Rectangle 2"/>
          <p:cNvSpPr>
            <a:spLocks noGrp="1" noChangeArrowheads="1"/>
          </p:cNvSpPr>
          <p:nvPr>
            <p:ph type="title"/>
          </p:nvPr>
        </p:nvSpPr>
        <p:spPr>
          <a:ln/>
        </p:spPr>
        <p:txBody>
          <a:bodyPr/>
          <a:lstStyle/>
          <a:p>
            <a:r>
              <a:rPr lang="en-US" altLang="zh-CN" dirty="0"/>
              <a:t>6.1.1 Hive</a:t>
            </a:r>
            <a:r>
              <a:rPr lang="zh-CN" altLang="en-US" dirty="0"/>
              <a:t>的起源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 calcmode="lin" valueType="num">
                                      <p:cBhvr additive="base">
                                        <p:cTn id="13"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 calcmode="lin" valueType="num">
                                      <p:cBhvr additive="base">
                                        <p:cTn id="17"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171">
                                            <p:txEl>
                                              <p:pRg st="3" end="3"/>
                                            </p:txEl>
                                          </p:spTgt>
                                        </p:tgtEl>
                                        <p:attrNameLst>
                                          <p:attrName>style.visibility</p:attrName>
                                        </p:attrNameLst>
                                      </p:cBhvr>
                                      <p:to>
                                        <p:strVal val="visible"/>
                                      </p:to>
                                    </p:set>
                                    <p:anim calcmode="lin" valueType="num">
                                      <p:cBhvr additive="base">
                                        <p:cTn id="23"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171">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 calcmode="lin" valueType="num">
                                      <p:cBhvr additive="base">
                                        <p:cTn id="27"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171">
                                            <p:txEl>
                                              <p:pRg st="5" end="5"/>
                                            </p:txEl>
                                          </p:spTgt>
                                        </p:tgtEl>
                                        <p:attrNameLst>
                                          <p:attrName>style.visibility</p:attrName>
                                        </p:attrNameLst>
                                      </p:cBhvr>
                                      <p:to>
                                        <p:strVal val="visible"/>
                                      </p:to>
                                    </p:set>
                                    <p:anim calcmode="lin" valueType="num">
                                      <p:cBhvr additive="base">
                                        <p:cTn id="33" dur="5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1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p:txBody>
          <a:bodyPr>
            <a:normAutofit/>
          </a:bodyPr>
          <a:lstStyle/>
          <a:p>
            <a:r>
              <a:rPr lang="en-US" altLang="zh-CN" dirty="0"/>
              <a:t>Hive</a:t>
            </a:r>
            <a:r>
              <a:rPr lang="zh-CN" altLang="zh-CN" dirty="0"/>
              <a:t>的起源</a:t>
            </a:r>
            <a:endParaRPr lang="en-US" altLang="zh-CN" dirty="0"/>
          </a:p>
          <a:p>
            <a:pPr lvl="1"/>
            <a:r>
              <a:rPr lang="en-US" altLang="zh-CN" sz="1800" dirty="0"/>
              <a:t>4</a:t>
            </a:r>
            <a:r>
              <a:rPr lang="zh-CN" altLang="en-US" sz="1800" dirty="0"/>
              <a:t>、 Hadoop的出现有效解决了大规模数据的存储与统计分析的问题，</a:t>
            </a:r>
            <a:r>
              <a:rPr lang="en-US" altLang="zh-CN" sz="1800" dirty="0" err="1">
                <a:sym typeface="文鼎CS中等线" charset="-122"/>
              </a:rPr>
              <a:t>但是MapReduce程序对于普通分析人员的使用过于复杂和繁琐</a:t>
            </a:r>
            <a:endParaRPr lang="zh-CN" altLang="en-US" sz="1800" dirty="0"/>
          </a:p>
          <a:p>
            <a:pPr lvl="1"/>
            <a:r>
              <a:rPr lang="en-US" altLang="zh-CN" sz="1800"/>
              <a:t>5</a:t>
            </a:r>
            <a:r>
              <a:rPr lang="zh-CN" altLang="en-US" sz="1800"/>
              <a:t>、为了</a:t>
            </a:r>
            <a:r>
              <a:rPr lang="zh-CN" altLang="en-US" sz="1800" dirty="0"/>
              <a:t>使公司中的分析人员更方便地在Hadoop下进行数据分析，开发</a:t>
            </a:r>
            <a:r>
              <a:rPr lang="zh-CN" altLang="en-US" sz="1800"/>
              <a:t>了Hive</a:t>
            </a:r>
            <a:endParaRPr lang="en-US" altLang="zh-CN" sz="1800"/>
          </a:p>
          <a:p>
            <a:pPr lvl="2"/>
            <a:r>
              <a:rPr lang="zh-CN" altLang="en-US" sz="1400"/>
              <a:t>Hive</a:t>
            </a:r>
            <a:r>
              <a:rPr lang="zh-CN" altLang="en-US" sz="1400" dirty="0"/>
              <a:t>提供了类似于SQL的查询接口，</a:t>
            </a:r>
            <a:r>
              <a:rPr lang="en-US" altLang="zh-CN" sz="1400" dirty="0" err="1">
                <a:sym typeface="文鼎CS中等线" charset="-122"/>
              </a:rPr>
              <a:t>降低了分析人员</a:t>
            </a:r>
            <a:r>
              <a:rPr lang="en-US" altLang="en-US" sz="1400" dirty="0" err="1">
                <a:sym typeface="文鼎CS中等线" charset="-122"/>
              </a:rPr>
              <a:t>使用</a:t>
            </a:r>
            <a:r>
              <a:rPr lang="en-US" altLang="zh-CN" sz="1400" dirty="0" err="1">
                <a:sym typeface="文鼎CS中等线" charset="-122"/>
              </a:rPr>
              <a:t>Hadoop进行数据分析的难度</a:t>
            </a:r>
            <a:endParaRPr lang="en-US" altLang="zh-CN" sz="1400" dirty="0">
              <a:sym typeface="文鼎CS中等线" charset="-122"/>
            </a:endParaRPr>
          </a:p>
          <a:p>
            <a:pPr lvl="1"/>
            <a:endParaRPr lang="zh-CN" altLang="en-US" sz="1800" dirty="0"/>
          </a:p>
          <a:p>
            <a:pPr indent="0">
              <a:buNone/>
            </a:pPr>
            <a:r>
              <a:rPr lang="zh-CN" altLang="en-US" sz="2200" dirty="0">
                <a:solidFill>
                  <a:schemeClr val="tx1"/>
                </a:solidFill>
              </a:rPr>
              <a:t>现在集群存储2.5PB的数据，并且以每天15TB的数据在增长，每天提交3000个以上的作业，大约处理55TB的数据...</a:t>
            </a:r>
          </a:p>
          <a:p>
            <a:pPr>
              <a:lnSpc>
                <a:spcPct val="90000"/>
              </a:lnSpc>
            </a:pPr>
            <a:endParaRPr lang="zh-CN" altLang="en-US" dirty="0"/>
          </a:p>
        </p:txBody>
      </p:sp>
      <p:sp>
        <p:nvSpPr>
          <p:cNvPr id="4" name="Rectangle 2"/>
          <p:cNvSpPr>
            <a:spLocks noGrp="1" noChangeArrowheads="1"/>
          </p:cNvSpPr>
          <p:nvPr>
            <p:ph type="title"/>
          </p:nvPr>
        </p:nvSpPr>
        <p:spPr>
          <a:ln/>
        </p:spPr>
        <p:txBody>
          <a:bodyPr/>
          <a:lstStyle/>
          <a:p>
            <a:r>
              <a:rPr lang="en-US" altLang="zh-CN" dirty="0"/>
              <a:t>6.1.1 Hive</a:t>
            </a:r>
            <a:r>
              <a:rPr lang="zh-CN" altLang="en-US" dirty="0"/>
              <a:t>的起源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195">
                                            <p:txEl>
                                              <p:pRg st="3" end="3"/>
                                            </p:txEl>
                                          </p:spTgt>
                                        </p:tgtEl>
                                        <p:attrNameLst>
                                          <p:attrName>style.visibility</p:attrName>
                                        </p:attrNameLst>
                                      </p:cBhvr>
                                      <p:to>
                                        <p:strVal val="visible"/>
                                      </p:to>
                                    </p:set>
                                    <p:anim calcmode="lin" valueType="num">
                                      <p:cBhvr additive="base">
                                        <p:cTn id="23"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195">
                                            <p:txEl>
                                              <p:pRg st="5" end="5"/>
                                            </p:txEl>
                                          </p:spTgt>
                                        </p:tgtEl>
                                        <p:attrNameLst>
                                          <p:attrName>style.visibility</p:attrName>
                                        </p:attrNameLst>
                                      </p:cBhvr>
                                      <p:to>
                                        <p:strVal val="visible"/>
                                      </p:to>
                                    </p:set>
                                    <p:anim calcmode="lin" valueType="num">
                                      <p:cBhvr additive="base">
                                        <p:cTn id="29"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1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Hive</a:t>
            </a:r>
            <a:r>
              <a:rPr lang="zh-CN" altLang="en-US" dirty="0"/>
              <a:t>是什么？</a:t>
            </a:r>
            <a:endParaRPr lang="en-US" altLang="zh-CN" dirty="0"/>
          </a:p>
          <a:p>
            <a:pPr lvl="1">
              <a:buFont typeface="Wingdings" pitchFamily="2" charset="2"/>
              <a:buChar char="Ø"/>
            </a:pPr>
            <a:r>
              <a:rPr lang="zh-CN" altLang="en-US" dirty="0"/>
              <a:t>Hive是基于Hadoop的数据仓库工具，可以将结构化的数据文件映射为一张数据库表，并提供类SQL查询功能</a:t>
            </a:r>
            <a:endParaRPr lang="en-US" altLang="zh-CN" dirty="0"/>
          </a:p>
          <a:p>
            <a:pPr lvl="2">
              <a:buFont typeface="Wingdings" panose="05000000000000000000" pitchFamily="2" charset="2"/>
              <a:buChar char="ü"/>
            </a:pPr>
            <a:r>
              <a:rPr lang="en-US" altLang="zh-CN"/>
              <a:t>HIVE</a:t>
            </a:r>
            <a:r>
              <a:rPr lang="zh-CN" altLang="en-US"/>
              <a:t>是</a:t>
            </a:r>
            <a:r>
              <a:rPr lang="zh-CN" altLang="en-US" dirty="0"/>
              <a:t>一个</a:t>
            </a:r>
            <a:r>
              <a:rPr lang="en-US" altLang="zh-CN" dirty="0"/>
              <a:t>SQL</a:t>
            </a:r>
            <a:r>
              <a:rPr lang="zh-CN" altLang="en-US" dirty="0"/>
              <a:t>解析</a:t>
            </a:r>
            <a:r>
              <a:rPr lang="zh-CN" altLang="en-US"/>
              <a:t>引擎，将</a:t>
            </a:r>
            <a:r>
              <a:rPr lang="en-US" altLang="zh-CN" dirty="0"/>
              <a:t>SQL</a:t>
            </a:r>
            <a:r>
              <a:rPr lang="zh-CN" altLang="en-US" dirty="0"/>
              <a:t>（</a:t>
            </a:r>
            <a:r>
              <a:rPr lang="en-US" altLang="zh-CN" dirty="0"/>
              <a:t>HQL</a:t>
            </a:r>
            <a:r>
              <a:rPr lang="zh-CN" altLang="en-US" dirty="0"/>
              <a:t>）语句转译成</a:t>
            </a:r>
            <a:r>
              <a:rPr lang="en-US" altLang="zh-CN" dirty="0"/>
              <a:t>M/R JOB</a:t>
            </a:r>
            <a:r>
              <a:rPr lang="zh-CN" altLang="en-US" dirty="0"/>
              <a:t>然后在</a:t>
            </a:r>
            <a:r>
              <a:rPr lang="en-US" altLang="zh-CN" err="1"/>
              <a:t>Hadoop</a:t>
            </a:r>
            <a:r>
              <a:rPr lang="zh-CN" altLang="en-US"/>
              <a:t>执行</a:t>
            </a:r>
            <a:endParaRPr lang="en-US" altLang="zh-CN" dirty="0"/>
          </a:p>
        </p:txBody>
      </p:sp>
      <p:sp>
        <p:nvSpPr>
          <p:cNvPr id="4" name="Rectangle 2"/>
          <p:cNvSpPr txBox="1">
            <a:spLocks noChangeArrowheads="1"/>
          </p:cNvSpPr>
          <p:nvPr/>
        </p:nvSpPr>
        <p:spPr>
          <a:xfrm>
            <a:off x="609600" y="427038"/>
            <a:ext cx="5122912" cy="1143000"/>
          </a:xfrm>
          <a:prstGeom prst="rect">
            <a:avLst/>
          </a:prstGeom>
          <a:ln/>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3200" b="1" kern="1200">
                <a:solidFill>
                  <a:srgbClr val="0070C0"/>
                </a:solidFill>
                <a:effectLst>
                  <a:outerShdw blurRad="31750" dist="25400" dir="5400000" algn="tl" rotWithShape="0">
                    <a:srgbClr val="000000">
                      <a:alpha val="25000"/>
                    </a:srgbClr>
                  </a:outerShdw>
                </a:effectLst>
                <a:latin typeface="Times New Roman" pitchFamily="18" charset="0"/>
                <a:ea typeface="+mj-ea"/>
                <a:cs typeface="Times New Roman" pitchFamily="18" charset="0"/>
              </a:defRPr>
            </a:lvl1pPr>
            <a:extLst/>
          </a:lstStyle>
          <a:p>
            <a:r>
              <a:rPr lang="en-US" altLang="zh-CN"/>
              <a:t>6.1.1 Hive</a:t>
            </a:r>
            <a:r>
              <a:rPr lang="zh-CN" altLang="en-US"/>
              <a:t>的起源</a:t>
            </a:r>
            <a:endParaRPr lang="zh-CN" altLang="en-US" dirty="0"/>
          </a:p>
        </p:txBody>
      </p:sp>
      <p:sp>
        <p:nvSpPr>
          <p:cNvPr id="5" name="标题 4"/>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Hive</a:t>
            </a:r>
            <a:r>
              <a:rPr lang="zh-CN" altLang="en-US" dirty="0"/>
              <a:t>与</a:t>
            </a:r>
            <a:r>
              <a:rPr lang="en-US" altLang="zh-CN" dirty="0" err="1"/>
              <a:t>Hadoop</a:t>
            </a:r>
            <a:r>
              <a:rPr lang="zh-CN" altLang="en-US" dirty="0"/>
              <a:t>的关系</a:t>
            </a:r>
            <a:endParaRPr lang="en-US" altLang="zh-CN" dirty="0"/>
          </a:p>
          <a:p>
            <a:pPr lvl="1">
              <a:buFont typeface="Wingdings" pitchFamily="2" charset="2"/>
              <a:buChar char="Ø"/>
            </a:pPr>
            <a:r>
              <a:rPr lang="zh-CN" altLang="zh-CN" dirty="0"/>
              <a:t> Hadoop本身不能</a:t>
            </a:r>
            <a:r>
              <a:rPr lang="zh-CN" altLang="zh-CN"/>
              <a:t>识别H</a:t>
            </a:r>
            <a:r>
              <a:rPr lang="en-US" altLang="zh-CN"/>
              <a:t>QL</a:t>
            </a:r>
            <a:r>
              <a:rPr lang="zh-CN" altLang="zh-CN"/>
              <a:t>，</a:t>
            </a:r>
            <a:r>
              <a:rPr lang="zh-CN" altLang="zh-CN" dirty="0"/>
              <a:t>但是它通过Hive架构转化成Hadoop能识别的一个个</a:t>
            </a:r>
            <a:r>
              <a:rPr lang="en-US" altLang="zh-CN" dirty="0" err="1"/>
              <a:t>MapReduce</a:t>
            </a:r>
            <a:r>
              <a:rPr lang="zh-CN" altLang="zh-CN" dirty="0"/>
              <a:t>任务。</a:t>
            </a:r>
            <a:endParaRPr lang="en-US" altLang="zh-CN" dirty="0"/>
          </a:p>
          <a:p>
            <a:pPr lvl="1">
              <a:buFont typeface="Wingdings" pitchFamily="2" charset="2"/>
              <a:buChar char="Ø"/>
            </a:pPr>
            <a:r>
              <a:rPr lang="zh-CN" altLang="zh-CN" dirty="0"/>
              <a:t>对HQL查询语句的解释、优化、生成查询计划是由Hive完成的</a:t>
            </a:r>
          </a:p>
          <a:p>
            <a:pPr lvl="1">
              <a:buFont typeface="Wingdings" pitchFamily="2" charset="2"/>
              <a:buChar char="Ø"/>
            </a:pPr>
            <a:r>
              <a:rPr lang="zh-CN" altLang="zh-CN" dirty="0"/>
              <a:t>所有的数据都是存储在hadoop中</a:t>
            </a:r>
          </a:p>
          <a:p>
            <a:endParaRPr lang="zh-CN" altLang="en-US" dirty="0"/>
          </a:p>
        </p:txBody>
      </p:sp>
      <p:sp>
        <p:nvSpPr>
          <p:cNvPr id="3" name="标题 2"/>
          <p:cNvSpPr>
            <a:spLocks noGrp="1"/>
          </p:cNvSpPr>
          <p:nvPr>
            <p:ph type="title"/>
          </p:nvPr>
        </p:nvSpPr>
        <p:spPr/>
        <p:txBody>
          <a:bodyPr/>
          <a:lstStyle/>
          <a:p>
            <a:r>
              <a:rPr lang="en-US" altLang="zh-CN" dirty="0"/>
              <a:t>6.1.1 Hive</a:t>
            </a:r>
            <a:r>
              <a:rPr lang="zh-CN" altLang="en-US" dirty="0"/>
              <a:t>的起源</a:t>
            </a:r>
          </a:p>
        </p:txBody>
      </p:sp>
      <p:pic>
        <p:nvPicPr>
          <p:cNvPr id="4" name="Picture 3"/>
          <p:cNvPicPr>
            <a:picLocks noChangeAspect="1" noChangeArrowheads="1"/>
          </p:cNvPicPr>
          <p:nvPr/>
        </p:nvPicPr>
        <p:blipFill>
          <a:blip r:embed="rId2" cstate="print"/>
          <a:srcRect/>
          <a:stretch>
            <a:fillRect/>
          </a:stretch>
        </p:blipFill>
        <p:spPr>
          <a:xfrm>
            <a:off x="1691680" y="4285840"/>
            <a:ext cx="5904656" cy="1714773"/>
          </a:xfrm>
          <a:prstGeom prst="rect">
            <a:avLst/>
          </a:prstGeo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6390" y="1454050"/>
            <a:ext cx="8229600" cy="4783262"/>
          </a:xfrm>
        </p:spPr>
        <p:txBody>
          <a:bodyPr>
            <a:normAutofit/>
          </a:bodyPr>
          <a:lstStyle/>
          <a:p>
            <a:r>
              <a:rPr lang="en-US" altLang="zh-CN" dirty="0"/>
              <a:t>Hive</a:t>
            </a:r>
            <a:r>
              <a:rPr lang="zh-CN" altLang="en-US" dirty="0"/>
              <a:t>是建构在</a:t>
            </a:r>
            <a:r>
              <a:rPr lang="en-US" altLang="zh-CN" dirty="0" err="1"/>
              <a:t>Hadoop</a:t>
            </a:r>
            <a:r>
              <a:rPr lang="zh-CN" altLang="en-US" dirty="0"/>
              <a:t>基础上的数据仓库工具</a:t>
            </a:r>
            <a:endParaRPr lang="en-US" altLang="zh-CN" dirty="0"/>
          </a:p>
          <a:p>
            <a:endParaRPr lang="en-US" altLang="zh-CN" dirty="0"/>
          </a:p>
          <a:p>
            <a:pPr lvl="1"/>
            <a:r>
              <a:rPr lang="en-US" altLang="zh-CN" dirty="0"/>
              <a:t>					</a:t>
            </a:r>
          </a:p>
          <a:p>
            <a:pPr lvl="1"/>
            <a:endParaRPr lang="en-US" altLang="zh-CN" dirty="0"/>
          </a:p>
          <a:p>
            <a:pPr lvl="1"/>
            <a:endParaRPr lang="en-US" altLang="zh-CN" dirty="0"/>
          </a:p>
          <a:p>
            <a:pPr lvl="1">
              <a:buFont typeface="Wingdings" pitchFamily="2" charset="2"/>
              <a:buChar char="Ø"/>
            </a:pPr>
            <a:r>
              <a:rPr lang="zh-CN" altLang="en-US" dirty="0"/>
              <a:t>依赖于</a:t>
            </a:r>
            <a:r>
              <a:rPr lang="en-US" altLang="zh-CN" dirty="0"/>
              <a:t>HDFS</a:t>
            </a:r>
            <a:r>
              <a:rPr lang="zh-CN" altLang="en-US" dirty="0"/>
              <a:t>存储数据</a:t>
            </a:r>
          </a:p>
          <a:p>
            <a:pPr lvl="1">
              <a:buFont typeface="Wingdings" pitchFamily="2" charset="2"/>
              <a:buChar char="Ø"/>
            </a:pPr>
            <a:r>
              <a:rPr lang="zh-CN" altLang="en-US" dirty="0"/>
              <a:t>依赖于</a:t>
            </a:r>
            <a:r>
              <a:rPr lang="en-US" altLang="zh-CN" dirty="0" err="1"/>
              <a:t>MapReduce</a:t>
            </a:r>
            <a:r>
              <a:rPr lang="zh-CN" altLang="en-US" dirty="0"/>
              <a:t>处理数据</a:t>
            </a:r>
            <a:endParaRPr lang="en-US" altLang="zh-CN" dirty="0"/>
          </a:p>
          <a:p>
            <a:pPr lvl="1">
              <a:buFont typeface="Wingdings" pitchFamily="2" charset="2"/>
              <a:buChar char="Ø"/>
            </a:pPr>
            <a:r>
              <a:rPr lang="zh-CN" altLang="en-US" dirty="0"/>
              <a:t>借鉴</a:t>
            </a:r>
            <a:r>
              <a:rPr lang="en-US" altLang="zh-CN" dirty="0"/>
              <a:t>SQL</a:t>
            </a:r>
            <a:r>
              <a:rPr lang="zh-CN" altLang="en-US" dirty="0"/>
              <a:t>语言设计了新的查询语言</a:t>
            </a:r>
            <a:r>
              <a:rPr lang="en-US" altLang="zh-CN" dirty="0" err="1"/>
              <a:t>HiveQL</a:t>
            </a:r>
            <a:endParaRPr lang="zh-CN" altLang="en-US" dirty="0"/>
          </a:p>
          <a:p>
            <a:pPr lvl="1"/>
            <a:endParaRPr lang="zh-CN" altLang="en-US" dirty="0"/>
          </a:p>
        </p:txBody>
      </p:sp>
      <p:sp>
        <p:nvSpPr>
          <p:cNvPr id="5" name="左大括号 4"/>
          <p:cNvSpPr/>
          <p:nvPr/>
        </p:nvSpPr>
        <p:spPr>
          <a:xfrm>
            <a:off x="2411760" y="2450739"/>
            <a:ext cx="432048" cy="1122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椭圆 5"/>
          <p:cNvSpPr/>
          <p:nvPr/>
        </p:nvSpPr>
        <p:spPr>
          <a:xfrm>
            <a:off x="899592" y="2355101"/>
            <a:ext cx="1512168"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Hadoop</a:t>
            </a:r>
            <a:endParaRPr lang="zh-CN" altLang="en-US" dirty="0"/>
          </a:p>
        </p:txBody>
      </p:sp>
      <p:sp>
        <p:nvSpPr>
          <p:cNvPr id="7" name="矩形 6"/>
          <p:cNvSpPr/>
          <p:nvPr/>
        </p:nvSpPr>
        <p:spPr>
          <a:xfrm>
            <a:off x="2915816" y="2204864"/>
            <a:ext cx="468052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支持大规模数据存储的组件</a:t>
            </a:r>
            <a:r>
              <a:rPr lang="en-US" altLang="zh-CN" dirty="0"/>
              <a:t>HDFS</a:t>
            </a:r>
            <a:endParaRPr lang="zh-CN" altLang="en-US" dirty="0"/>
          </a:p>
        </p:txBody>
      </p:sp>
      <p:sp>
        <p:nvSpPr>
          <p:cNvPr id="8" name="矩形 7"/>
          <p:cNvSpPr/>
          <p:nvPr/>
        </p:nvSpPr>
        <p:spPr>
          <a:xfrm>
            <a:off x="2915816" y="3212976"/>
            <a:ext cx="468052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支持大规模数据处理的组件</a:t>
            </a:r>
            <a:r>
              <a:rPr lang="en-US" altLang="zh-CN" dirty="0" err="1"/>
              <a:t>MapReduce</a:t>
            </a:r>
            <a:endParaRPr lang="zh-CN" altLang="en-US" dirty="0"/>
          </a:p>
        </p:txBody>
      </p:sp>
      <p:sp>
        <p:nvSpPr>
          <p:cNvPr id="10" name="Rectangle 2"/>
          <p:cNvSpPr>
            <a:spLocks noGrp="1" noChangeArrowheads="1"/>
          </p:cNvSpPr>
          <p:nvPr>
            <p:ph type="title"/>
          </p:nvPr>
        </p:nvSpPr>
        <p:spPr>
          <a:ln/>
        </p:spPr>
        <p:txBody>
          <a:bodyPr/>
          <a:lstStyle/>
          <a:p>
            <a:r>
              <a:rPr lang="en-US" altLang="zh-CN" dirty="0"/>
              <a:t>6.1.1 Hive</a:t>
            </a:r>
            <a:r>
              <a:rPr lang="zh-CN" altLang="en-US" dirty="0"/>
              <a:t>的起源</a:t>
            </a:r>
          </a:p>
        </p:txBody>
      </p:sp>
    </p:spTree>
    <p:extLst>
      <p:ext uri="{BB962C8B-B14F-4D97-AF65-F5344CB8AC3E}">
        <p14:creationId xmlns:p14="http://schemas.microsoft.com/office/powerpoint/2010/main" val="140092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500" fill="hold"/>
                                        <p:tgtEl>
                                          <p:spTgt spid="6"/>
                                        </p:tgtEl>
                                        <p:attrNameLst>
                                          <p:attrName>ppt_x</p:attrName>
                                        </p:attrNameLst>
                                      </p:cBhvr>
                                      <p:tavLst>
                                        <p:tav tm="0">
                                          <p:val>
                                            <p:strVal val="#ppt_x"/>
                                          </p:val>
                                        </p:tav>
                                        <p:tav tm="100000">
                                          <p:val>
                                            <p:strVal val="#ppt_x"/>
                                          </p:val>
                                        </p:tav>
                                      </p:tavLst>
                                    </p:anim>
                                    <p:anim calcmode="lin" valueType="num">
                                      <p:cBhvr additive="base">
                                        <p:cTn id="37" dur="500" fill="hold"/>
                                        <p:tgtEl>
                                          <p:spTgt spid="6"/>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fill="hold"/>
                                        <p:tgtEl>
                                          <p:spTgt spid="7"/>
                                        </p:tgtEl>
                                        <p:attrNameLst>
                                          <p:attrName>ppt_x</p:attrName>
                                        </p:attrNameLst>
                                      </p:cBhvr>
                                      <p:tavLst>
                                        <p:tav tm="0">
                                          <p:val>
                                            <p:strVal val="#ppt_x"/>
                                          </p:val>
                                        </p:tav>
                                        <p:tav tm="100000">
                                          <p:val>
                                            <p:strVal val="#ppt_x"/>
                                          </p:val>
                                        </p:tav>
                                      </p:tavLst>
                                    </p:anim>
                                    <p:anim calcmode="lin" valueType="num">
                                      <p:cBhvr additive="base">
                                        <p:cTn id="41" dur="500" fill="hold"/>
                                        <p:tgtEl>
                                          <p:spTgt spid="7"/>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additive="base">
                                        <p:cTn id="44" dur="500" fill="hold"/>
                                        <p:tgtEl>
                                          <p:spTgt spid="8"/>
                                        </p:tgtEl>
                                        <p:attrNameLst>
                                          <p:attrName>ppt_x</p:attrName>
                                        </p:attrNameLst>
                                      </p:cBhvr>
                                      <p:tavLst>
                                        <p:tav tm="0">
                                          <p:val>
                                            <p:strVal val="#ppt_x"/>
                                          </p:val>
                                        </p:tav>
                                        <p:tav tm="100000">
                                          <p:val>
                                            <p:strVal val="#ppt_x"/>
                                          </p:val>
                                        </p:tav>
                                      </p:tavLst>
                                    </p:anim>
                                    <p:anim calcmode="lin" valueType="num">
                                      <p:cBhvr additive="base">
                                        <p:cTn id="4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P spid="5" grpId="0" animBg="1"/>
      <p:bldP spid="6" grpId="0" animBg="1"/>
      <p:bldP spid="7" grpId="0" animBg="1"/>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825</TotalTime>
  <Words>1852</Words>
  <Application>Microsoft Office PowerPoint</Application>
  <PresentationFormat>全屏显示(4:3)</PresentationFormat>
  <Paragraphs>369</Paragraphs>
  <Slides>35</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35</vt:i4>
      </vt:variant>
    </vt:vector>
  </HeadingPairs>
  <TitlesOfParts>
    <vt:vector size="50" baseType="lpstr">
      <vt:lpstr>-apple-system</vt:lpstr>
      <vt:lpstr>MyriadRegular</vt:lpstr>
      <vt:lpstr>华文行楷</vt:lpstr>
      <vt:lpstr>华文中宋</vt:lpstr>
      <vt:lpstr>宋体</vt:lpstr>
      <vt:lpstr>微软雅黑</vt:lpstr>
      <vt:lpstr>Arial</vt:lpstr>
      <vt:lpstr>Calibri</vt:lpstr>
      <vt:lpstr>Lucida Sans Unicode</vt:lpstr>
      <vt:lpstr>Times New Roman</vt:lpstr>
      <vt:lpstr>Verdana</vt:lpstr>
      <vt:lpstr>Wingdings</vt:lpstr>
      <vt:lpstr>Wingdings 2</vt:lpstr>
      <vt:lpstr>Wingdings 3</vt:lpstr>
      <vt:lpstr>聚合</vt:lpstr>
      <vt:lpstr>第6章 数据仓库Hive </vt:lpstr>
      <vt:lpstr>第6章 数据仓库Hive </vt:lpstr>
      <vt:lpstr>6.1 Hive简介</vt:lpstr>
      <vt:lpstr>6.1.1 Hive的起源</vt:lpstr>
      <vt:lpstr>6.1.1 Hive的起源</vt:lpstr>
      <vt:lpstr>6.1.1 Hive的起源</vt:lpstr>
      <vt:lpstr>PowerPoint 演示文稿</vt:lpstr>
      <vt:lpstr>6.1.1 Hive的起源</vt:lpstr>
      <vt:lpstr>6.1.1 Hive的起源</vt:lpstr>
      <vt:lpstr>6.1.2 Hive的特性</vt:lpstr>
      <vt:lpstr>6.1.2 Hive的特性</vt:lpstr>
      <vt:lpstr>6.1.2 Hive的特性</vt:lpstr>
      <vt:lpstr>6.1.2 Hive的特性</vt:lpstr>
      <vt:lpstr>PowerPoint 演示文稿</vt:lpstr>
      <vt:lpstr>PowerPoint 演示文稿</vt:lpstr>
      <vt:lpstr>PowerPoint 演示文稿</vt:lpstr>
      <vt:lpstr>6.1.2 Hive的特性</vt:lpstr>
      <vt:lpstr>6.1.2 Hive的特性</vt:lpstr>
      <vt:lpstr>6.1.2 Hive的特性</vt:lpstr>
      <vt:lpstr>6.1.2 Hive的特性</vt:lpstr>
      <vt:lpstr>6.1.2 Hive的特性</vt:lpstr>
      <vt:lpstr>6.1.2 Hive的特性</vt:lpstr>
      <vt:lpstr>6.1.3 Hive的架构</vt:lpstr>
      <vt:lpstr>6.1.3 Hive的架构</vt:lpstr>
      <vt:lpstr>6.1.3 Hive的架构</vt:lpstr>
      <vt:lpstr>6.1.3 Hive的架构</vt:lpstr>
      <vt:lpstr>6.1.3 Hive的架构</vt:lpstr>
      <vt:lpstr>6.1.3 Hive的架构</vt:lpstr>
      <vt:lpstr>6.1.4 Hive的运行机制</vt:lpstr>
      <vt:lpstr>6.1.5 Hive的应用场景</vt:lpstr>
      <vt:lpstr>6.1.5 Hive的应用场景</vt:lpstr>
      <vt:lpstr>6.1.5 Hive的应用场景</vt:lpstr>
      <vt:lpstr>6.1.5 Hive的应用场景</vt:lpstr>
      <vt:lpstr>PowerPoint 演示文稿</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Lichao Su</dc:creator>
  <cp:lastModifiedBy>Lichao Su</cp:lastModifiedBy>
  <cp:revision>85</cp:revision>
  <dcterms:created xsi:type="dcterms:W3CDTF">2021-01-06T08:40:18Z</dcterms:created>
  <dcterms:modified xsi:type="dcterms:W3CDTF">2022-04-04T23:23:05Z</dcterms:modified>
</cp:coreProperties>
</file>