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67" r:id="rId4"/>
    <p:sldId id="261" r:id="rId5"/>
    <p:sldId id="293" r:id="rId6"/>
    <p:sldId id="258" r:id="rId7"/>
    <p:sldId id="259" r:id="rId8"/>
    <p:sldId id="262" r:id="rId9"/>
    <p:sldId id="263" r:id="rId10"/>
    <p:sldId id="264" r:id="rId11"/>
    <p:sldId id="265" r:id="rId12"/>
    <p:sldId id="266" r:id="rId13"/>
    <p:sldId id="268" r:id="rId14"/>
    <p:sldId id="27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81" r:id="rId25"/>
    <p:sldId id="279" r:id="rId26"/>
    <p:sldId id="282" r:id="rId27"/>
    <p:sldId id="283" r:id="rId28"/>
    <p:sldId id="284" r:id="rId29"/>
    <p:sldId id="280" r:id="rId30"/>
    <p:sldId id="285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82F10-DE1F-4782-98EC-6097DE9F4C56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74396-1C44-4C67-8CD4-E59258C87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738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74396-1C44-4C67-8CD4-E59258C87904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2023/4/5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 sz="18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2023/4/5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2023/4/5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2023/4/5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rgbClr val="0070C0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lnSpc>
          <a:spcPct val="150000"/>
        </a:lnSpc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400" kern="1200">
          <a:solidFill>
            <a:srgbClr val="C00000"/>
          </a:solidFill>
          <a:latin typeface="华文中宋" pitchFamily="2" charset="-122"/>
          <a:ea typeface="华文中宋" pitchFamily="2" charset="-122"/>
          <a:cs typeface="+mn-cs"/>
        </a:defRPr>
      </a:lvl1pPr>
      <a:lvl2pPr marL="621792" indent="-228600" algn="l" rtl="0" eaLnBrk="1" latinLnBrk="0" hangingPunct="1">
        <a:lnSpc>
          <a:spcPct val="150000"/>
        </a:lnSpc>
        <a:spcBef>
          <a:spcPts val="324"/>
        </a:spcBef>
        <a:buClr>
          <a:schemeClr val="accent1"/>
        </a:buClr>
        <a:buFont typeface="Verdana"/>
        <a:buChar char="◦"/>
        <a:defRPr kumimoji="0" sz="18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2pPr>
      <a:lvl3pPr marL="859536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16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3pPr>
      <a:lvl4pPr marL="1143000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14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4pPr>
      <a:lvl5pPr marL="1371600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>
                <a:solidFill>
                  <a:srgbClr val="C00000"/>
                </a:solidFill>
              </a:rPr>
              <a:t>6.3 Hive</a:t>
            </a:r>
            <a:r>
              <a:rPr lang="zh-CN" altLang="zh-CN" sz="4000">
                <a:solidFill>
                  <a:srgbClr val="C00000"/>
                </a:solidFill>
              </a:rPr>
              <a:t>常用属性配置、交互指令以及数据类型简介</a:t>
            </a:r>
            <a:endParaRPr lang="zh-CN" altLang="en-US" sz="4000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131840" y="69269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大数据库系统</a:t>
            </a:r>
            <a:endParaRPr lang="zh-CN" altLang="en-US" sz="360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通过修改配置文件来解决上述问题</a:t>
            </a:r>
            <a:endParaRPr lang="en-US" altLang="zh-CN"/>
          </a:p>
          <a:p>
            <a:pPr lvl="1"/>
            <a:r>
              <a:rPr lang="en-US" altLang="zh-CN"/>
              <a:t>1</a:t>
            </a:r>
            <a:r>
              <a:rPr lang="zh-CN" altLang="en-US"/>
              <a:t>、进入</a:t>
            </a:r>
            <a:r>
              <a:rPr lang="en-US" altLang="zh-CN"/>
              <a:t>/hive/conf/hive-default.xml</a:t>
            </a:r>
            <a:r>
              <a:rPr lang="zh-CN" altLang="en-US"/>
              <a:t>文件，找到下列配置信息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从字面就可以知道，分别为显示表头信息与显示当前数据库，但默认的</a:t>
            </a:r>
            <a:r>
              <a:rPr lang="en-US" altLang="zh-CN"/>
              <a:t>value</a:t>
            </a:r>
            <a:r>
              <a:rPr lang="zh-CN" altLang="en-US"/>
              <a:t>都是</a:t>
            </a:r>
            <a:r>
              <a:rPr lang="en-US" altLang="zh-CN"/>
              <a:t>false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6.3.1 Hive</a:t>
            </a:r>
            <a:r>
              <a:rPr lang="zh-CN" altLang="en-US"/>
              <a:t>常用属性配置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586236"/>
            <a:ext cx="8485187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1"/>
          </a:xfrm>
        </p:spPr>
        <p:txBody>
          <a:bodyPr>
            <a:normAutofit/>
          </a:bodyPr>
          <a:lstStyle/>
          <a:p>
            <a:pPr lvl="1"/>
            <a:r>
              <a:rPr lang="en-US" altLang="zh-CN"/>
              <a:t>2</a:t>
            </a:r>
            <a:r>
              <a:rPr lang="zh-CN" altLang="en-US"/>
              <a:t>、将配置项复制并粘贴到</a:t>
            </a:r>
            <a:r>
              <a:rPr lang="en-US" altLang="zh-CN"/>
              <a:t>hive-site.xml</a:t>
            </a:r>
            <a:r>
              <a:rPr lang="zh-CN" altLang="en-US"/>
              <a:t>中，并将两个配置项的</a:t>
            </a:r>
            <a:r>
              <a:rPr lang="en-US" altLang="zh-CN"/>
              <a:t>value</a:t>
            </a:r>
            <a:r>
              <a:rPr lang="zh-CN" altLang="en-US"/>
              <a:t>由</a:t>
            </a:r>
            <a:r>
              <a:rPr lang="en-US" altLang="zh-CN"/>
              <a:t>false</a:t>
            </a:r>
            <a:r>
              <a:rPr lang="zh-CN" altLang="en-US"/>
              <a:t>改成</a:t>
            </a:r>
            <a:r>
              <a:rPr lang="en-US" altLang="zh-CN"/>
              <a:t>true</a:t>
            </a:r>
            <a:r>
              <a:rPr lang="zh-CN" altLang="en-US"/>
              <a:t>，修改后重启</a:t>
            </a:r>
            <a:r>
              <a:rPr lang="en-US" altLang="zh-CN"/>
              <a:t>hive</a:t>
            </a:r>
            <a:r>
              <a:rPr lang="zh-CN" altLang="en-US"/>
              <a:t>，这时我们使用</a:t>
            </a:r>
            <a:r>
              <a:rPr lang="en-US" altLang="zh-CN"/>
              <a:t>use student</a:t>
            </a:r>
            <a:r>
              <a:rPr lang="zh-CN" altLang="en-US"/>
              <a:t>命令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命令行显示当前数据库名称，再使用</a:t>
            </a:r>
            <a:r>
              <a:rPr lang="en-US" altLang="zh-CN"/>
              <a:t> select * from stu_info</a:t>
            </a:r>
            <a:r>
              <a:rPr lang="zh-CN" altLang="en-US"/>
              <a:t>查看</a:t>
            </a:r>
            <a:r>
              <a:rPr lang="en-US" altLang="zh-CN"/>
              <a:t>stu_info</a:t>
            </a:r>
            <a:r>
              <a:rPr lang="zh-CN" altLang="en-US"/>
              <a:t>表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成功显示每一列的字段名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6.3.1 Hive</a:t>
            </a:r>
            <a:r>
              <a:rPr lang="zh-CN" altLang="en-US"/>
              <a:t>常用属性配置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4650" y="2492896"/>
            <a:ext cx="592865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4649" y="3789040"/>
            <a:ext cx="4474783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5376672"/>
          </a:xfrm>
        </p:spPr>
        <p:txBody>
          <a:bodyPr>
            <a:normAutofit/>
          </a:bodyPr>
          <a:lstStyle/>
          <a:p>
            <a:r>
              <a:rPr lang="zh-CN" altLang="en-US"/>
              <a:t>还可以通过其他方式修改配置项</a:t>
            </a:r>
            <a:endParaRPr lang="en-US" altLang="zh-CN"/>
          </a:p>
          <a:p>
            <a:pPr lvl="1"/>
            <a:r>
              <a:rPr lang="zh-CN" altLang="en-US"/>
              <a:t>在启动</a:t>
            </a:r>
            <a:r>
              <a:rPr lang="en-US" altLang="zh-CN"/>
              <a:t>hive</a:t>
            </a:r>
            <a:r>
              <a:rPr lang="zh-CN" altLang="en-US"/>
              <a:t>的命令行添加参数</a:t>
            </a:r>
            <a:r>
              <a:rPr lang="en-US" altLang="zh-CN"/>
              <a:t>-hiveconf  </a:t>
            </a:r>
            <a:r>
              <a:rPr lang="zh-CN" altLang="en-US"/>
              <a:t>如：</a:t>
            </a:r>
            <a:endParaRPr lang="en-US" altLang="zh-CN"/>
          </a:p>
          <a:p>
            <a:pPr lvl="1"/>
            <a:r>
              <a:rPr lang="en-US" altLang="zh-CN"/>
              <a:t>bin/hive -hiveconf hive.cli.print.current.db=false;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进入</a:t>
            </a:r>
            <a:r>
              <a:rPr lang="en-US" altLang="zh-CN"/>
              <a:t>hive</a:t>
            </a:r>
            <a:r>
              <a:rPr lang="zh-CN" altLang="en-US"/>
              <a:t>后发现数据库名称又消失了，注意：这种方式仅对本次 </a:t>
            </a:r>
            <a:r>
              <a:rPr lang="en-US" altLang="zh-CN"/>
              <a:t>hive </a:t>
            </a:r>
            <a:r>
              <a:rPr lang="zh-CN" altLang="en-US"/>
              <a:t>启动有效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6.3.1 Hive</a:t>
            </a:r>
            <a:r>
              <a:rPr lang="zh-CN" altLang="en-US"/>
              <a:t>常用属性配置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012951"/>
            <a:ext cx="7596336" cy="214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/>
          <a:lstStyle/>
          <a:p>
            <a:r>
              <a:rPr lang="zh-CN" altLang="en-US"/>
              <a:t>还可以通过其他方式修改配置项</a:t>
            </a:r>
            <a:endParaRPr lang="en-US" altLang="zh-CN"/>
          </a:p>
          <a:p>
            <a:pPr lvl="1"/>
            <a:r>
              <a:rPr lang="zh-CN" altLang="en-US"/>
              <a:t>进入</a:t>
            </a:r>
            <a:r>
              <a:rPr lang="en-US" altLang="zh-CN"/>
              <a:t>hive</a:t>
            </a:r>
            <a:r>
              <a:rPr lang="zh-CN" altLang="en-US"/>
              <a:t>以后，通过</a:t>
            </a:r>
            <a:r>
              <a:rPr lang="en-US" altLang="zh-CN"/>
              <a:t>set</a:t>
            </a:r>
            <a:r>
              <a:rPr lang="zh-CN" altLang="en-US"/>
              <a:t>命令修改配置项</a:t>
            </a:r>
            <a:endParaRPr lang="en-US" altLang="zh-CN"/>
          </a:p>
          <a:p>
            <a:pPr lvl="2"/>
            <a:r>
              <a:rPr lang="zh-CN" altLang="en-US"/>
              <a:t>例：</a:t>
            </a:r>
            <a:r>
              <a:rPr lang="en-US" altLang="zh-CN"/>
              <a:t>set hive.cli.print.header=false;</a:t>
            </a:r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r>
              <a:rPr lang="zh-CN" altLang="en-US"/>
              <a:t>注意：这种方式仅对本次 </a:t>
            </a:r>
            <a:r>
              <a:rPr lang="en-US" altLang="zh-CN"/>
              <a:t>hive </a:t>
            </a:r>
            <a:r>
              <a:rPr lang="zh-CN" altLang="en-US"/>
              <a:t>启动有效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6.3.1 Hive</a:t>
            </a:r>
            <a:r>
              <a:rPr lang="zh-CN" altLang="en-US"/>
              <a:t>常用属性配置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996952"/>
            <a:ext cx="51625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r>
              <a:rPr lang="zh-CN" altLang="en-US"/>
              <a:t>如果只想查看某个配置项的值，而不想修改</a:t>
            </a:r>
            <a:endParaRPr lang="en-US" altLang="zh-CN"/>
          </a:p>
          <a:p>
            <a:pPr lvl="1"/>
            <a:r>
              <a:rPr lang="zh-CN" altLang="en-US"/>
              <a:t>格式：</a:t>
            </a:r>
            <a:r>
              <a:rPr lang="en-US" altLang="zh-CN"/>
              <a:t>set </a:t>
            </a:r>
            <a:r>
              <a:rPr lang="zh-CN" altLang="en-US"/>
              <a:t>配置项名称       </a:t>
            </a:r>
            <a:endParaRPr lang="en-US" altLang="zh-CN"/>
          </a:p>
          <a:p>
            <a:pPr lvl="2"/>
            <a:r>
              <a:rPr lang="zh-CN" altLang="en-US"/>
              <a:t>例：  </a:t>
            </a:r>
            <a:r>
              <a:rPr lang="en-US" altLang="zh-CN"/>
              <a:t>set hive.cli.print.header;</a:t>
            </a:r>
          </a:p>
          <a:p>
            <a:pPr lvl="2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6.3.1 Hive</a:t>
            </a:r>
            <a:r>
              <a:rPr lang="zh-CN" altLang="en-US"/>
              <a:t>常用属性配置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924944"/>
            <a:ext cx="604302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rmAutofit/>
          </a:bodyPr>
          <a:lstStyle/>
          <a:p>
            <a:r>
              <a:rPr lang="en-US" altLang="zh-CN"/>
              <a:t>Hive </a:t>
            </a:r>
            <a:r>
              <a:rPr lang="zh-CN" altLang="en-US"/>
              <a:t>常用交互命令</a:t>
            </a:r>
            <a:endParaRPr lang="en-US" altLang="zh-CN"/>
          </a:p>
          <a:p>
            <a:pPr lvl="1"/>
            <a:r>
              <a:rPr lang="zh-CN" altLang="en-US"/>
              <a:t>在启动</a:t>
            </a:r>
            <a:r>
              <a:rPr lang="en-US" altLang="zh-CN"/>
              <a:t>hive</a:t>
            </a:r>
            <a:r>
              <a:rPr lang="zh-CN" altLang="en-US"/>
              <a:t>前，查看帮助</a:t>
            </a:r>
            <a:endParaRPr lang="en-US" altLang="zh-CN"/>
          </a:p>
          <a:p>
            <a:pPr lvl="1"/>
            <a:r>
              <a:rPr lang="en-US" altLang="zh-CN"/>
              <a:t>bin/hive -help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可以看到书写</a:t>
            </a:r>
            <a:r>
              <a:rPr lang="en-US" altLang="zh-CN"/>
              <a:t>hive</a:t>
            </a:r>
            <a:r>
              <a:rPr lang="zh-CN" altLang="en-US"/>
              <a:t>启动命令时，可以在“</a:t>
            </a:r>
            <a:r>
              <a:rPr lang="en-US" altLang="zh-CN"/>
              <a:t>hive</a:t>
            </a:r>
            <a:r>
              <a:rPr lang="zh-CN" altLang="en-US"/>
              <a:t>”后跟上许多参数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6.3.1 Hive</a:t>
            </a:r>
            <a:r>
              <a:rPr lang="zh-CN" altLang="en-US"/>
              <a:t>常用属性配置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068960"/>
            <a:ext cx="771841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启动时指定进入某个数据库</a:t>
            </a:r>
            <a:r>
              <a:rPr lang="en-US" altLang="zh-CN"/>
              <a:t> </a:t>
            </a:r>
          </a:p>
          <a:p>
            <a:pPr lvl="1"/>
            <a:r>
              <a:rPr lang="en-US" altLang="zh-CN"/>
              <a:t>--database dbname  dbname</a:t>
            </a:r>
            <a:r>
              <a:rPr lang="zh-CN" altLang="en-US"/>
              <a:t>表示数据库名称</a:t>
            </a:r>
            <a:r>
              <a:rPr lang="en-US" altLang="zh-CN"/>
              <a:t> </a:t>
            </a:r>
          </a:p>
          <a:p>
            <a:pPr lvl="1"/>
            <a:r>
              <a:rPr lang="zh-CN" altLang="en-US"/>
              <a:t>例：</a:t>
            </a:r>
            <a:endParaRPr lang="en-US" altLang="zh-CN"/>
          </a:p>
          <a:p>
            <a:pPr lvl="2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bin/hive --database student</a:t>
            </a:r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show tables</a:t>
            </a:r>
            <a:r>
              <a:rPr lang="zh-CN" altLang="en-US"/>
              <a:t>查看数据库中的表</a:t>
            </a:r>
            <a:endParaRPr lang="zh-CN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501008"/>
            <a:ext cx="731081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5301208"/>
            <a:ext cx="474802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</p:spPr>
        <p:txBody>
          <a:bodyPr/>
          <a:lstStyle/>
          <a:p>
            <a:r>
              <a:rPr lang="en-US" altLang="zh-CN"/>
              <a:t>6.3.2 Hive</a:t>
            </a:r>
            <a:r>
              <a:rPr lang="zh-CN" altLang="en-US"/>
              <a:t>常用交互指令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403648"/>
            <a:ext cx="8229600" cy="5188032"/>
          </a:xfrm>
        </p:spPr>
        <p:txBody>
          <a:bodyPr>
            <a:normAutofit/>
          </a:bodyPr>
          <a:lstStyle/>
          <a:p>
            <a:r>
              <a:rPr lang="zh-CN" altLang="zh-CN"/>
              <a:t>在命令行执行</a:t>
            </a:r>
            <a:r>
              <a:rPr lang="en-US" altLang="zh-CN"/>
              <a:t>SQL</a:t>
            </a:r>
            <a:r>
              <a:rPr lang="zh-CN" altLang="zh-CN"/>
              <a:t>语句</a:t>
            </a:r>
            <a:r>
              <a:rPr lang="en-US" altLang="zh-CN"/>
              <a:t>:</a:t>
            </a:r>
            <a:r>
              <a:rPr lang="zh-CN" altLang="zh-CN"/>
              <a:t>单条</a:t>
            </a:r>
            <a:r>
              <a:rPr lang="en-US" altLang="zh-CN"/>
              <a:t>SQL</a:t>
            </a:r>
            <a:r>
              <a:rPr lang="zh-CN" altLang="zh-CN"/>
              <a:t>语句</a:t>
            </a:r>
            <a:endParaRPr lang="en-US" altLang="zh-CN"/>
          </a:p>
          <a:p>
            <a:pPr lvl="1"/>
            <a:r>
              <a:rPr lang="en-US" altLang="zh-CN"/>
              <a:t>-e &lt;quoted-query-string&gt;         SQL from command line</a:t>
            </a:r>
          </a:p>
          <a:p>
            <a:pPr lvl="1" indent="0"/>
            <a:r>
              <a:rPr lang="zh-CN" altLang="en-US"/>
              <a:t>可以不进入</a:t>
            </a:r>
            <a:r>
              <a:rPr lang="en-US" altLang="zh-CN"/>
              <a:t>hive</a:t>
            </a:r>
            <a:r>
              <a:rPr lang="zh-CN" altLang="en-US"/>
              <a:t> </a:t>
            </a:r>
            <a:r>
              <a:rPr lang="en-US" altLang="zh-CN"/>
              <a:t>shell</a:t>
            </a:r>
            <a:r>
              <a:rPr lang="zh-CN" altLang="en-US"/>
              <a:t>执行单条</a:t>
            </a:r>
            <a:r>
              <a:rPr lang="en-US" altLang="zh-CN"/>
              <a:t>sql</a:t>
            </a:r>
            <a:r>
              <a:rPr lang="zh-CN" altLang="en-US"/>
              <a:t>语句，即在</a:t>
            </a:r>
            <a:r>
              <a:rPr lang="en-US" altLang="zh-CN"/>
              <a:t>linux</a:t>
            </a:r>
            <a:r>
              <a:rPr lang="zh-CN" altLang="en-US"/>
              <a:t>命令行执行单条</a:t>
            </a:r>
            <a:r>
              <a:rPr lang="en-US" altLang="zh-CN"/>
              <a:t>hive</a:t>
            </a:r>
            <a:r>
              <a:rPr lang="zh-CN" altLang="en-US"/>
              <a:t>语句</a:t>
            </a:r>
            <a:endParaRPr lang="zh-CN" altLang="zh-CN"/>
          </a:p>
          <a:p>
            <a:pPr lvl="2"/>
            <a:r>
              <a:rPr lang="zh-CN" altLang="en-US"/>
              <a:t>例：</a:t>
            </a:r>
            <a:r>
              <a:rPr lang="en-US" altLang="zh-CN"/>
              <a:t>bin/hive -e “show databases”</a:t>
            </a:r>
          </a:p>
          <a:p>
            <a:pPr lvl="2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语句记得加双引号，语句结尾可以不用分号</a:t>
            </a:r>
            <a:endParaRPr lang="en-US" altLang="zh-CN"/>
          </a:p>
          <a:p>
            <a:pPr lvl="1"/>
            <a:r>
              <a:rPr lang="zh-CN" altLang="en-US"/>
              <a:t>结尾可以看到会自动退出</a:t>
            </a:r>
            <a:r>
              <a:rPr lang="en-US" altLang="zh-CN"/>
              <a:t>hive</a:t>
            </a:r>
            <a:r>
              <a:rPr lang="zh-CN" altLang="en-US"/>
              <a:t>回到</a:t>
            </a:r>
            <a:r>
              <a:rPr lang="en-US" altLang="zh-CN"/>
              <a:t>linux</a:t>
            </a:r>
            <a:r>
              <a:rPr lang="zh-CN" altLang="en-US"/>
              <a:t>命令行</a:t>
            </a:r>
            <a:endParaRPr lang="en-US" altLang="zh-CN"/>
          </a:p>
          <a:p>
            <a:pPr lvl="1"/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356992"/>
            <a:ext cx="6965222" cy="1687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2"/>
          <p:cNvSpPr txBox="1">
            <a:spLocks/>
          </p:cNvSpPr>
          <p:nvPr/>
        </p:nvSpPr>
        <p:spPr>
          <a:xfrm>
            <a:off x="605780" y="260648"/>
            <a:ext cx="5122912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extLst/>
          </a:lstStyle>
          <a:p>
            <a:r>
              <a:rPr lang="en-US" altLang="zh-CN"/>
              <a:t>6.3.2 Hive</a:t>
            </a:r>
            <a:r>
              <a:rPr lang="zh-CN" altLang="en-US"/>
              <a:t>常用交互指令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/>
          </a:bodyPr>
          <a:lstStyle/>
          <a:p>
            <a:r>
              <a:rPr lang="zh-CN" altLang="en-US"/>
              <a:t>如果想将结果保存到文件中，可以使用重定向</a:t>
            </a:r>
            <a:endParaRPr lang="en-US" altLang="zh-CN"/>
          </a:p>
          <a:p>
            <a:pPr marL="630936" lvl="2" indent="0">
              <a:buNone/>
            </a:pPr>
            <a:r>
              <a:rPr lang="zh-CN" altLang="en-US"/>
              <a:t>例：</a:t>
            </a:r>
            <a:r>
              <a:rPr lang="en-US" altLang="zh-CN"/>
              <a:t>1</a:t>
            </a:r>
            <a:r>
              <a:rPr lang="zh-CN" altLang="en-US"/>
              <a:t>、输入</a:t>
            </a:r>
            <a:r>
              <a:rPr lang="en-US" altLang="zh-CN"/>
              <a:t>bin/hive -e "show databases" &gt;&gt; /opt/datas/hive.exec.log</a:t>
            </a:r>
          </a:p>
          <a:p>
            <a:pPr marL="630936" lvl="2" indent="0">
              <a:buNone/>
            </a:pPr>
            <a:r>
              <a:rPr lang="en-US" altLang="zh-CN"/>
              <a:t>g</a:t>
            </a:r>
          </a:p>
          <a:p>
            <a:pPr marL="630936" lvl="2" indent="0">
              <a:buNone/>
            </a:pPr>
            <a:endParaRPr lang="en-US" altLang="zh-CN"/>
          </a:p>
          <a:p>
            <a:pPr marL="630936" lvl="2" indent="0">
              <a:buNone/>
            </a:pPr>
            <a:endParaRPr lang="en-US" altLang="zh-CN"/>
          </a:p>
          <a:p>
            <a:pPr marL="630936" lvl="2" indent="0">
              <a:buNone/>
            </a:pPr>
            <a:r>
              <a:rPr lang="zh-CN" altLang="en-US"/>
              <a:t>发现结果并没有输出到屏幕上</a:t>
            </a:r>
            <a:endParaRPr lang="en-US" altLang="zh-CN"/>
          </a:p>
          <a:p>
            <a:pPr marL="630936" lvl="2" indent="0">
              <a:buNone/>
            </a:pPr>
            <a:r>
              <a:rPr lang="en-US" altLang="zh-CN"/>
              <a:t>2</a:t>
            </a:r>
            <a:r>
              <a:rPr lang="zh-CN" altLang="en-US"/>
              <a:t>、看下文件中有没有结果</a:t>
            </a:r>
            <a:endParaRPr lang="en-US" altLang="zh-CN"/>
          </a:p>
          <a:p>
            <a:pPr marL="630936" lvl="2" indent="0">
              <a:buNone/>
            </a:pPr>
            <a:endParaRPr lang="en-US" altLang="zh-CN"/>
          </a:p>
          <a:p>
            <a:pPr marL="630936" lvl="2" indent="0">
              <a:buNone/>
            </a:pPr>
            <a:endParaRPr lang="en-US" altLang="zh-CN"/>
          </a:p>
          <a:p>
            <a:pPr marL="630936" lvl="2" indent="0">
              <a:buNone/>
            </a:pPr>
            <a:endParaRPr lang="en-US" altLang="zh-CN"/>
          </a:p>
          <a:p>
            <a:pPr marL="630936" lvl="2" indent="0">
              <a:buNone/>
            </a:pPr>
            <a:r>
              <a:rPr lang="zh-CN" altLang="en-US"/>
              <a:t>文件结果输出到了文件中</a:t>
            </a:r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492896"/>
            <a:ext cx="8761413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299" y="4694262"/>
            <a:ext cx="855664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2"/>
          <p:cNvSpPr txBox="1">
            <a:spLocks/>
          </p:cNvSpPr>
          <p:nvPr/>
        </p:nvSpPr>
        <p:spPr>
          <a:xfrm>
            <a:off x="589012" y="260648"/>
            <a:ext cx="5122912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extLst/>
          </a:lstStyle>
          <a:p>
            <a:r>
              <a:rPr lang="en-US" altLang="zh-CN"/>
              <a:t>6.3.2 Hive</a:t>
            </a:r>
            <a:r>
              <a:rPr lang="zh-CN" altLang="en-US"/>
              <a:t>常用交互指令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rmAutofit/>
          </a:bodyPr>
          <a:lstStyle/>
          <a:p>
            <a:r>
              <a:rPr lang="zh-CN" altLang="zh-CN"/>
              <a:t>在命令行执行一个包含</a:t>
            </a:r>
            <a:r>
              <a:rPr lang="zh-CN" altLang="en-US"/>
              <a:t>多条</a:t>
            </a:r>
            <a:r>
              <a:rPr lang="en-US" altLang="zh-CN"/>
              <a:t>SQL</a:t>
            </a:r>
            <a:r>
              <a:rPr lang="zh-CN" altLang="zh-CN"/>
              <a:t>语句的文件</a:t>
            </a:r>
          </a:p>
          <a:p>
            <a:pPr lvl="1"/>
            <a:r>
              <a:rPr lang="zh-CN" altLang="en-US"/>
              <a:t>由于</a:t>
            </a:r>
            <a:r>
              <a:rPr lang="en-US" altLang="zh-CN"/>
              <a:t>-e</a:t>
            </a:r>
            <a:r>
              <a:rPr lang="zh-CN" altLang="en-US"/>
              <a:t>只能执行一条语句</a:t>
            </a:r>
            <a:endParaRPr lang="en-US" altLang="zh-CN"/>
          </a:p>
          <a:p>
            <a:pPr lvl="1"/>
            <a:r>
              <a:rPr lang="zh-CN" altLang="en-US"/>
              <a:t>因此可以使用</a:t>
            </a:r>
            <a:r>
              <a:rPr lang="en-US" altLang="zh-CN"/>
              <a:t>-f</a:t>
            </a:r>
            <a:r>
              <a:rPr lang="zh-CN" altLang="en-US"/>
              <a:t>参数，执行一个</a:t>
            </a:r>
            <a:r>
              <a:rPr lang="zh-CN" altLang="zh-CN"/>
              <a:t>包含</a:t>
            </a:r>
            <a:r>
              <a:rPr lang="zh-CN" altLang="en-US"/>
              <a:t>多条</a:t>
            </a:r>
            <a:r>
              <a:rPr lang="en-US" altLang="zh-CN"/>
              <a:t>SQL</a:t>
            </a:r>
            <a:r>
              <a:rPr lang="zh-CN" altLang="zh-CN"/>
              <a:t>语句的文件</a:t>
            </a:r>
            <a:endParaRPr lang="en-US" altLang="zh-CN"/>
          </a:p>
          <a:p>
            <a:pPr lvl="1"/>
            <a:r>
              <a:rPr lang="en-US" altLang="zh-CN"/>
              <a:t>-f &lt;filename&gt;                    SQL from files</a:t>
            </a:r>
          </a:p>
          <a:p>
            <a:pPr lvl="2"/>
            <a:r>
              <a:rPr lang="zh-CN" altLang="en-US"/>
              <a:t>例：我们先创建一个</a:t>
            </a:r>
            <a:r>
              <a:rPr lang="en-US" altLang="zh-CN"/>
              <a:t>.sql</a:t>
            </a:r>
            <a:r>
              <a:rPr lang="zh-CN" altLang="en-US"/>
              <a:t>文件：</a:t>
            </a:r>
            <a:r>
              <a:rPr lang="en-US" altLang="zh-CN"/>
              <a:t>vim  /opt/datas/hivetest.sql</a:t>
            </a:r>
            <a:r>
              <a:rPr lang="zh-CN" altLang="en-US"/>
              <a:t>，输入如下三条指令，记得添加分号，保存</a:t>
            </a:r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1"/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328889"/>
            <a:ext cx="261484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2"/>
          <p:cNvSpPr txBox="1">
            <a:spLocks/>
          </p:cNvSpPr>
          <p:nvPr/>
        </p:nvSpPr>
        <p:spPr>
          <a:xfrm>
            <a:off x="608062" y="260648"/>
            <a:ext cx="5122912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extLst/>
          </a:lstStyle>
          <a:p>
            <a:r>
              <a:rPr lang="en-US" altLang="zh-CN"/>
              <a:t>6.3.2 Hive</a:t>
            </a:r>
            <a:r>
              <a:rPr lang="zh-CN" altLang="en-US"/>
              <a:t>常用交互指令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  <a:endParaRPr lang="en-US" altLang="zh-CN"/>
          </a:p>
          <a:p>
            <a:pPr lvl="1"/>
            <a:r>
              <a:rPr lang="en-US" altLang="zh-CN"/>
              <a:t>6.3.1 Hive</a:t>
            </a:r>
            <a:r>
              <a:rPr lang="zh-CN" altLang="en-US"/>
              <a:t>常用属性配置</a:t>
            </a:r>
            <a:endParaRPr lang="en-US" altLang="zh-CN"/>
          </a:p>
          <a:p>
            <a:pPr lvl="1"/>
            <a:r>
              <a:rPr lang="en-US" altLang="zh-CN"/>
              <a:t>6.3.2 Hive</a:t>
            </a:r>
            <a:r>
              <a:rPr lang="zh-CN" altLang="en-US"/>
              <a:t>常用交互指令</a:t>
            </a:r>
            <a:endParaRPr lang="en-US" altLang="zh-CN"/>
          </a:p>
          <a:p>
            <a:pPr lvl="1"/>
            <a:r>
              <a:rPr lang="en-US" altLang="zh-CN"/>
              <a:t>6.3.3 Hive</a:t>
            </a:r>
            <a:r>
              <a:rPr lang="zh-CN" altLang="en-US"/>
              <a:t>常见的数据类型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6672" y="260648"/>
            <a:ext cx="8867328" cy="1143000"/>
          </a:xfrm>
        </p:spPr>
        <p:txBody>
          <a:bodyPr/>
          <a:lstStyle/>
          <a:p>
            <a:r>
              <a:rPr lang="en-US" altLang="zh-CN"/>
              <a:t>Hive</a:t>
            </a:r>
            <a:r>
              <a:rPr lang="zh-CN" altLang="en-US"/>
              <a:t>常用属性配置、交互指令以及数据类型简介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20680"/>
          </a:xfrm>
        </p:spPr>
        <p:txBody>
          <a:bodyPr>
            <a:normAutofit/>
          </a:bodyPr>
          <a:lstStyle/>
          <a:p>
            <a:pPr marL="630936" lvl="2" indent="0">
              <a:buNone/>
            </a:pPr>
            <a:r>
              <a:rPr lang="zh-CN" altLang="en-US"/>
              <a:t>在</a:t>
            </a:r>
            <a:r>
              <a:rPr lang="en-US" altLang="zh-CN"/>
              <a:t>linux</a:t>
            </a:r>
            <a:r>
              <a:rPr lang="zh-CN" altLang="en-US"/>
              <a:t>命令行输入</a:t>
            </a:r>
            <a:endParaRPr lang="en-US" altLang="zh-CN"/>
          </a:p>
          <a:p>
            <a:pPr marL="630936" lvl="2" indent="0">
              <a:buNone/>
            </a:pPr>
            <a:r>
              <a:rPr lang="en-US" altLang="zh-CN"/>
              <a:t>bin/hive -f /opt/datas/hivetest.sql</a:t>
            </a:r>
            <a:r>
              <a:rPr lang="zh-CN" altLang="en-US"/>
              <a:t>，执行结果</a:t>
            </a:r>
            <a:endParaRPr lang="en-US" altLang="zh-CN"/>
          </a:p>
          <a:p>
            <a:pPr marL="630936" lvl="2" indent="0">
              <a:buNone/>
            </a:pPr>
            <a:endParaRPr lang="en-US" altLang="zh-CN"/>
          </a:p>
          <a:p>
            <a:pPr marL="630936" lvl="2" indent="0">
              <a:buNone/>
            </a:pPr>
            <a:endParaRPr lang="en-US" altLang="zh-CN"/>
          </a:p>
          <a:p>
            <a:pPr marL="630936" lvl="2" indent="0">
              <a:buNone/>
            </a:pPr>
            <a:endParaRPr lang="en-US" altLang="zh-CN"/>
          </a:p>
          <a:p>
            <a:pPr marL="630936" lvl="2" indent="0">
              <a:buNone/>
            </a:pPr>
            <a:endParaRPr lang="en-US" altLang="zh-CN"/>
          </a:p>
          <a:p>
            <a:pPr marL="630936" lvl="2" indent="0">
              <a:buNone/>
            </a:pPr>
            <a:endParaRPr lang="en-US" altLang="zh-CN"/>
          </a:p>
          <a:p>
            <a:pPr marL="630936" lvl="2" indent="0">
              <a:buNone/>
            </a:pPr>
            <a:endParaRPr lang="en-US" altLang="zh-CN"/>
          </a:p>
          <a:p>
            <a:pPr marL="630936" lvl="2" indent="0">
              <a:buNone/>
            </a:pPr>
            <a:endParaRPr lang="en-US" altLang="zh-CN"/>
          </a:p>
          <a:p>
            <a:pPr marL="630936" lvl="2" indent="0">
              <a:buNone/>
            </a:pPr>
            <a:r>
              <a:rPr lang="zh-CN" altLang="en-US"/>
              <a:t>第一个</a:t>
            </a:r>
            <a:r>
              <a:rPr lang="en-US" altLang="zh-CN"/>
              <a:t>ok</a:t>
            </a:r>
            <a:r>
              <a:rPr lang="zh-CN" altLang="en-US"/>
              <a:t>是</a:t>
            </a:r>
            <a:r>
              <a:rPr lang="en-US" altLang="zh-CN"/>
              <a:t>show databases;</a:t>
            </a:r>
          </a:p>
          <a:p>
            <a:pPr marL="630936" lvl="2" indent="0">
              <a:buNone/>
            </a:pPr>
            <a:r>
              <a:rPr lang="zh-CN" altLang="en-US"/>
              <a:t>第二个</a:t>
            </a:r>
            <a:r>
              <a:rPr lang="en-US" altLang="zh-CN"/>
              <a:t>ok</a:t>
            </a:r>
            <a:r>
              <a:rPr lang="zh-CN" altLang="en-US"/>
              <a:t>是</a:t>
            </a:r>
            <a:r>
              <a:rPr lang="en-US" altLang="zh-CN"/>
              <a:t>use student;</a:t>
            </a:r>
          </a:p>
          <a:p>
            <a:pPr marL="630936" lvl="2" indent="0">
              <a:buNone/>
            </a:pPr>
            <a:r>
              <a:rPr lang="zh-CN" altLang="en-US"/>
              <a:t>第三个</a:t>
            </a:r>
            <a:r>
              <a:rPr lang="en-US" altLang="zh-CN"/>
              <a:t>ok</a:t>
            </a:r>
            <a:r>
              <a:rPr lang="zh-CN" altLang="en-US"/>
              <a:t>是</a:t>
            </a:r>
            <a:r>
              <a:rPr lang="en-US" altLang="zh-CN"/>
              <a:t>show tables;</a:t>
            </a:r>
          </a:p>
          <a:p>
            <a:pPr marL="630936" lvl="2" indent="0">
              <a:buNone/>
            </a:pPr>
            <a:r>
              <a:rPr lang="zh-CN" altLang="en-US"/>
              <a:t>同理，如果想将结果存到文件中，指令如下</a:t>
            </a:r>
            <a:endParaRPr lang="en-US" altLang="zh-CN"/>
          </a:p>
          <a:p>
            <a:pPr marL="630936" lvl="2" indent="0">
              <a:buNone/>
            </a:pPr>
            <a:r>
              <a:rPr lang="en-US" altLang="zh-CN"/>
              <a:t>bin/hive -f /opt/datas/hivetest.sql &gt;&gt; /opt/datas/hive.exec.log</a:t>
            </a:r>
          </a:p>
          <a:p>
            <a:pPr lvl="1"/>
            <a:endParaRPr lang="zh-CN" alt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5410" y="1268760"/>
            <a:ext cx="7067869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启动</a:t>
            </a:r>
            <a:r>
              <a:rPr lang="en-US" altLang="zh-CN"/>
              <a:t>hive</a:t>
            </a:r>
            <a:r>
              <a:rPr lang="zh-CN" altLang="en-US"/>
              <a:t>时通过命令行，临时修改配置参数</a:t>
            </a:r>
            <a:endParaRPr lang="en-US" altLang="zh-CN"/>
          </a:p>
          <a:p>
            <a:pPr lvl="1"/>
            <a:r>
              <a:rPr lang="en-US" altLang="zh-CN"/>
              <a:t>-hiveconf &lt;property=value&gt;   Use value for given property</a:t>
            </a:r>
          </a:p>
          <a:p>
            <a:pPr lvl="1"/>
            <a:endParaRPr lang="en-US" altLang="zh-CN"/>
          </a:p>
          <a:p>
            <a:pPr lvl="2"/>
            <a:r>
              <a:rPr lang="zh-CN" altLang="en-US"/>
              <a:t>例：</a:t>
            </a:r>
            <a:r>
              <a:rPr lang="en-US" altLang="zh-CN"/>
              <a:t> bin/hive -hiveconf hive.cli.print.header=false</a:t>
            </a:r>
            <a:endParaRPr lang="zh-CN" altLang="zh-CN"/>
          </a:p>
          <a:p>
            <a:pPr lvl="2"/>
            <a:endParaRPr lang="en-US" altLang="zh-CN"/>
          </a:p>
          <a:p>
            <a:pPr lvl="2"/>
            <a:r>
              <a:rPr lang="zh-CN" altLang="en-US"/>
              <a:t>临时修改配置参数，重启</a:t>
            </a:r>
            <a:r>
              <a:rPr lang="en-US" altLang="zh-CN"/>
              <a:t>hive</a:t>
            </a:r>
            <a:r>
              <a:rPr lang="zh-CN" altLang="en-US"/>
              <a:t>后就失效</a:t>
            </a:r>
            <a:endParaRPr lang="zh-CN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2"/>
          <p:cNvSpPr txBox="1">
            <a:spLocks/>
          </p:cNvSpPr>
          <p:nvPr/>
        </p:nvSpPr>
        <p:spPr>
          <a:xfrm>
            <a:off x="609600" y="260648"/>
            <a:ext cx="5122912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extLst/>
          </a:lstStyle>
          <a:p>
            <a:r>
              <a:rPr lang="en-US" altLang="zh-CN"/>
              <a:t>6.3.2 Hive</a:t>
            </a:r>
            <a:r>
              <a:rPr lang="zh-CN" altLang="en-US"/>
              <a:t>常用交互指令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548072"/>
          </a:xfrm>
        </p:spPr>
        <p:txBody>
          <a:bodyPr/>
          <a:lstStyle/>
          <a:p>
            <a:r>
              <a:rPr lang="zh-CN" altLang="en-US"/>
              <a:t>退出</a:t>
            </a:r>
            <a:r>
              <a:rPr lang="en-US" altLang="zh-CN"/>
              <a:t>hive</a:t>
            </a:r>
          </a:p>
          <a:p>
            <a:pPr lvl="1"/>
            <a:r>
              <a:rPr lang="zh-CN" altLang="en-US"/>
              <a:t>命令：</a:t>
            </a:r>
            <a:r>
              <a:rPr lang="en-US" altLang="zh-CN"/>
              <a:t>quit</a:t>
            </a:r>
            <a:r>
              <a:rPr lang="zh-CN" altLang="en-US"/>
              <a:t>、</a:t>
            </a:r>
            <a:r>
              <a:rPr lang="en-US" altLang="zh-CN"/>
              <a:t>exit</a:t>
            </a:r>
            <a:r>
              <a:rPr lang="zh-CN" altLang="en-US"/>
              <a:t>、</a:t>
            </a:r>
            <a:r>
              <a:rPr lang="en-US" altLang="zh-CN"/>
              <a:t>ctrl+C</a:t>
            </a:r>
          </a:p>
          <a:p>
            <a:r>
              <a:rPr lang="en-US" altLang="zh-CN"/>
              <a:t>“!”</a:t>
            </a:r>
            <a:r>
              <a:rPr lang="zh-CN" altLang="en-US"/>
              <a:t>用于</a:t>
            </a:r>
            <a:r>
              <a:rPr lang="zh-CN" altLang="zh-CN"/>
              <a:t>用于在</a:t>
            </a:r>
            <a:r>
              <a:rPr lang="en-US" altLang="zh-CN"/>
              <a:t>hive shell</a:t>
            </a:r>
            <a:r>
              <a:rPr lang="zh-CN" altLang="zh-CN"/>
              <a:t>中执行</a:t>
            </a:r>
            <a:r>
              <a:rPr lang="en-US" altLang="zh-CN"/>
              <a:t>Linux</a:t>
            </a:r>
            <a:r>
              <a:rPr lang="zh-CN" altLang="zh-CN"/>
              <a:t>命令</a:t>
            </a:r>
            <a:endParaRPr lang="en-US" altLang="zh-CN"/>
          </a:p>
          <a:p>
            <a:pPr lvl="1"/>
            <a:r>
              <a:rPr lang="zh-CN" altLang="en-US"/>
              <a:t>进入</a:t>
            </a:r>
            <a:r>
              <a:rPr lang="en-US" altLang="zh-CN"/>
              <a:t>hive shell</a:t>
            </a:r>
            <a:r>
              <a:rPr lang="zh-CN" altLang="en-US"/>
              <a:t>，输入：</a:t>
            </a:r>
            <a:r>
              <a:rPr lang="en-US" altLang="zh-CN"/>
              <a:t>!ls /;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zh-CN"/>
          </a:p>
          <a:p>
            <a:endParaRPr lang="en-US" altLang="zh-CN"/>
          </a:p>
          <a:p>
            <a:pPr lvl="1"/>
            <a:r>
              <a:rPr lang="en-US" altLang="zh-CN"/>
              <a:t>ls</a:t>
            </a:r>
            <a:r>
              <a:rPr lang="zh-CN" altLang="en-US"/>
              <a:t>为</a:t>
            </a:r>
            <a:r>
              <a:rPr lang="en-US" altLang="zh-CN"/>
              <a:t>linux shell</a:t>
            </a:r>
            <a:r>
              <a:rPr lang="zh-CN" altLang="en-US"/>
              <a:t>的查看指定目录下所有文件的命令，再按一次分号回车返回</a:t>
            </a:r>
            <a:r>
              <a:rPr lang="en-US" altLang="zh-CN"/>
              <a:t>hive shell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8265"/>
          <a:stretch/>
        </p:blipFill>
        <p:spPr bwMode="auto">
          <a:xfrm>
            <a:off x="4312914" y="3500611"/>
            <a:ext cx="2291993" cy="244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2"/>
          <p:cNvSpPr txBox="1">
            <a:spLocks/>
          </p:cNvSpPr>
          <p:nvPr/>
        </p:nvSpPr>
        <p:spPr>
          <a:xfrm>
            <a:off x="539552" y="260648"/>
            <a:ext cx="5122912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extLst/>
          </a:lstStyle>
          <a:p>
            <a:r>
              <a:rPr lang="en-US" altLang="zh-CN"/>
              <a:t>6.3.2 Hive</a:t>
            </a:r>
            <a:r>
              <a:rPr lang="zh-CN" altLang="en-US"/>
              <a:t>常用交互指令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zh-CN" altLang="en-US"/>
              <a:t>例：在</a:t>
            </a:r>
            <a:r>
              <a:rPr lang="en-US" altLang="zh-CN"/>
              <a:t>hive shell </a:t>
            </a:r>
            <a:r>
              <a:rPr lang="zh-CN" altLang="en-US"/>
              <a:t>下查看某个文件的内容</a:t>
            </a:r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2"/>
            <a:r>
              <a:rPr lang="zh-CN" altLang="en-US"/>
              <a:t>这种方法可以避免</a:t>
            </a:r>
            <a:r>
              <a:rPr lang="en-US" altLang="zh-CN"/>
              <a:t>hive shell </a:t>
            </a:r>
            <a:r>
              <a:rPr lang="zh-CN" altLang="en-US"/>
              <a:t>和</a:t>
            </a:r>
            <a:r>
              <a:rPr lang="en-US" altLang="zh-CN"/>
              <a:t>linux shell</a:t>
            </a:r>
            <a:r>
              <a:rPr lang="zh-CN" altLang="en-US"/>
              <a:t>来回切换的不便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7" y="2204864"/>
            <a:ext cx="710681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2"/>
          <p:cNvSpPr txBox="1">
            <a:spLocks/>
          </p:cNvSpPr>
          <p:nvPr/>
        </p:nvSpPr>
        <p:spPr>
          <a:xfrm>
            <a:off x="467544" y="260648"/>
            <a:ext cx="5122912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extLst/>
          </a:lstStyle>
          <a:p>
            <a:r>
              <a:rPr lang="en-US" altLang="zh-CN"/>
              <a:t>6.3.2 Hive</a:t>
            </a:r>
            <a:r>
              <a:rPr lang="zh-CN" altLang="en-US"/>
              <a:t>常用交互指令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0"/>
            <a:ext cx="8229600" cy="4525963"/>
          </a:xfrm>
        </p:spPr>
        <p:txBody>
          <a:bodyPr/>
          <a:lstStyle/>
          <a:p>
            <a:pPr lvl="2"/>
            <a:r>
              <a:rPr lang="zh-CN" altLang="en-US"/>
              <a:t>例：在</a:t>
            </a:r>
            <a:r>
              <a:rPr lang="en-US" altLang="zh-CN"/>
              <a:t>hive shell</a:t>
            </a:r>
            <a:r>
              <a:rPr lang="zh-CN" altLang="en-US"/>
              <a:t>中，查看在 </a:t>
            </a:r>
            <a:r>
              <a:rPr lang="en-US" altLang="zh-CN"/>
              <a:t>hive </a:t>
            </a:r>
            <a:r>
              <a:rPr lang="zh-CN" altLang="en-US"/>
              <a:t>中输入的所有历史命令</a:t>
            </a:r>
            <a:endParaRPr lang="en-US" altLang="zh-CN"/>
          </a:p>
          <a:p>
            <a:pPr marL="630936" lvl="2" indent="0">
              <a:buNone/>
            </a:pPr>
            <a:r>
              <a:rPr lang="zh-CN" altLang="en-US"/>
              <a:t>在</a:t>
            </a:r>
            <a:r>
              <a:rPr lang="en-US" altLang="zh-CN"/>
              <a:t>hive shell</a:t>
            </a:r>
            <a:r>
              <a:rPr lang="zh-CN" altLang="en-US"/>
              <a:t>中，刚刚输入不久的命令按下键盘上箭头就可以显示出来，那如何知道以前输入过的历史命令呢？</a:t>
            </a:r>
            <a:endParaRPr lang="en-US" altLang="zh-CN"/>
          </a:p>
          <a:p>
            <a:pPr marL="630936" lvl="2" indent="0">
              <a:buNone/>
            </a:pPr>
            <a:r>
              <a:rPr lang="en-US" altLang="zh-CN"/>
              <a:t>hive</a:t>
            </a:r>
            <a:r>
              <a:rPr lang="zh-CN" altLang="en-US"/>
              <a:t>将所有历史命令存储在当前用户的根目录下的</a:t>
            </a:r>
            <a:r>
              <a:rPr lang="en-US" altLang="zh-CN"/>
              <a:t>.hivehistory</a:t>
            </a:r>
            <a:r>
              <a:rPr lang="zh-CN" altLang="en-US"/>
              <a:t>文件中</a:t>
            </a:r>
            <a:endParaRPr lang="en-US" altLang="zh-CN"/>
          </a:p>
          <a:p>
            <a:pPr marL="630936" lvl="2" indent="0">
              <a:buNone/>
            </a:pPr>
            <a:r>
              <a:rPr lang="zh-CN" altLang="en-US"/>
              <a:t>在</a:t>
            </a:r>
            <a:r>
              <a:rPr lang="en-US" altLang="zh-CN"/>
              <a:t>hive shell</a:t>
            </a:r>
            <a:r>
              <a:rPr lang="zh-CN" altLang="en-US"/>
              <a:t>下输入：</a:t>
            </a:r>
            <a:r>
              <a:rPr lang="en-US" altLang="zh-CN"/>
              <a:t>!cat ~/.hivehistory</a:t>
            </a:r>
            <a:endParaRPr lang="zh-CN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204864"/>
            <a:ext cx="363855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rmAutofit/>
          </a:bodyPr>
          <a:lstStyle/>
          <a:p>
            <a:r>
              <a:rPr lang="en-US" altLang="zh-CN"/>
              <a:t>dfs</a:t>
            </a:r>
            <a:r>
              <a:rPr lang="zh-CN" altLang="en-US"/>
              <a:t>命令</a:t>
            </a:r>
            <a:endParaRPr lang="en-US" altLang="zh-CN"/>
          </a:p>
          <a:p>
            <a:pPr lvl="1"/>
            <a:r>
              <a:rPr lang="zh-CN" altLang="en-US"/>
              <a:t>用于在</a:t>
            </a:r>
            <a:r>
              <a:rPr lang="en-US" altLang="zh-CN"/>
              <a:t>hive shell</a:t>
            </a:r>
            <a:r>
              <a:rPr lang="zh-CN" altLang="en-US"/>
              <a:t>中执行</a:t>
            </a:r>
            <a:r>
              <a:rPr lang="en-US" altLang="zh-CN"/>
              <a:t>hdfs</a:t>
            </a:r>
            <a:r>
              <a:rPr lang="zh-CN" altLang="en-US"/>
              <a:t>的命令</a:t>
            </a:r>
            <a:endParaRPr lang="en-US" altLang="zh-CN"/>
          </a:p>
          <a:p>
            <a:pPr lvl="2"/>
            <a:r>
              <a:rPr lang="zh-CN" altLang="en-US"/>
              <a:t>例：</a:t>
            </a:r>
            <a:r>
              <a:rPr lang="en-US" altLang="zh-CN"/>
              <a:t>dfs -ls /;</a:t>
            </a:r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r>
              <a:rPr lang="en-US" altLang="zh-CN"/>
              <a:t>dfs -ls /user/hive/warehouse;</a:t>
            </a:r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r>
              <a:rPr lang="zh-CN" altLang="en-US"/>
              <a:t>在</a:t>
            </a:r>
            <a:r>
              <a:rPr lang="en-US" altLang="zh-CN"/>
              <a:t>hive shell</a:t>
            </a:r>
            <a:r>
              <a:rPr lang="zh-CN" altLang="en-US"/>
              <a:t>里执行</a:t>
            </a:r>
            <a:r>
              <a:rPr lang="en-US" altLang="zh-CN"/>
              <a:t>hdfs</a:t>
            </a:r>
            <a:r>
              <a:rPr lang="zh-CN" altLang="en-US"/>
              <a:t>命令比在</a:t>
            </a:r>
            <a:r>
              <a:rPr lang="en-US" altLang="zh-CN"/>
              <a:t>linux shell</a:t>
            </a:r>
            <a:r>
              <a:rPr lang="zh-CN" altLang="en-US"/>
              <a:t>下执行的速度快很多</a:t>
            </a:r>
            <a:endParaRPr lang="en-US" altLang="zh-CN"/>
          </a:p>
          <a:p>
            <a:pPr lvl="1"/>
            <a:r>
              <a:rPr lang="zh-CN" altLang="en-US"/>
              <a:t>原因：在</a:t>
            </a:r>
            <a:r>
              <a:rPr lang="en-US" altLang="zh-CN"/>
              <a:t>hive</a:t>
            </a:r>
            <a:r>
              <a:rPr lang="zh-CN" altLang="en-US"/>
              <a:t>中已经一直与</a:t>
            </a:r>
            <a:r>
              <a:rPr lang="en-US" altLang="zh-CN"/>
              <a:t>hdfs</a:t>
            </a:r>
            <a:r>
              <a:rPr lang="zh-CN" altLang="en-US"/>
              <a:t>保持着持续的通信联系</a:t>
            </a:r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6.3.2 Hive</a:t>
            </a:r>
            <a:r>
              <a:rPr lang="zh-CN" altLang="en-US"/>
              <a:t>常用交互指令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8099" y="3118867"/>
            <a:ext cx="742116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5" y="4725144"/>
            <a:ext cx="8142287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63072" cy="1143000"/>
          </a:xfrm>
        </p:spPr>
        <p:txBody>
          <a:bodyPr/>
          <a:lstStyle/>
          <a:p>
            <a:r>
              <a:rPr lang="en-US" altLang="zh-CN"/>
              <a:t>6.3.3 HIVE</a:t>
            </a:r>
            <a:r>
              <a:rPr lang="zh-CN" altLang="en-US"/>
              <a:t>中常见的数据类型</a:t>
            </a:r>
          </a:p>
        </p:txBody>
      </p:sp>
      <p:graphicFrame>
        <p:nvGraphicFramePr>
          <p:cNvPr id="5" name="内容占位符 3"/>
          <p:cNvGraphicFramePr>
            <a:graphicFrameLocks/>
          </p:cNvGraphicFramePr>
          <p:nvPr/>
        </p:nvGraphicFramePr>
        <p:xfrm>
          <a:off x="251520" y="1700808"/>
          <a:ext cx="8229600" cy="4521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Hive</a:t>
                      </a:r>
                      <a:r>
                        <a:rPr lang="zh-CN" altLang="en-US" b="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数据类型</a:t>
                      </a:r>
                    </a:p>
                    <a:p>
                      <a:pPr algn="ctr"/>
                      <a:endParaRPr lang="zh-CN" altLang="en-US" b="0"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长度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例子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TINYINT </a:t>
                      </a:r>
                      <a:endParaRPr lang="zh-CN" altLang="en-US" b="0"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1byte</a:t>
                      </a:r>
                      <a:r>
                        <a:rPr lang="zh-CN" altLang="en-US" b="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有符号整数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20</a:t>
                      </a:r>
                      <a:endParaRPr lang="zh-CN" altLang="en-US" b="0"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SMALINT</a:t>
                      </a:r>
                      <a:endParaRPr lang="zh-CN" altLang="en-US" b="0"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2byte</a:t>
                      </a:r>
                      <a:r>
                        <a:rPr lang="zh-CN" altLang="en-US" b="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有符号整数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20</a:t>
                      </a:r>
                      <a:endParaRPr lang="zh-CN" altLang="en-US" b="0"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INT</a:t>
                      </a:r>
                      <a:endParaRPr lang="zh-CN" altLang="en-US" b="0"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4byte</a:t>
                      </a:r>
                      <a:r>
                        <a:rPr lang="zh-CN" altLang="en-US" b="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有符号整数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20</a:t>
                      </a:r>
                      <a:endParaRPr lang="zh-CN" altLang="en-US" b="0"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BIGINT</a:t>
                      </a:r>
                      <a:endParaRPr lang="zh-CN" altLang="en-US" b="0"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8byte</a:t>
                      </a:r>
                      <a:r>
                        <a:rPr lang="zh-CN" altLang="en-US" b="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有符号整数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20</a:t>
                      </a:r>
                      <a:endParaRPr lang="zh-CN" altLang="en-US" b="0"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BOOLEAN</a:t>
                      </a:r>
                      <a:endParaRPr lang="zh-CN" altLang="en-US" b="0"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布尔类型，</a:t>
                      </a:r>
                      <a:r>
                        <a:rPr lang="en-US" altLang="zh-CN" b="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true </a:t>
                      </a:r>
                      <a:r>
                        <a:rPr lang="zh-CN" altLang="en-US" b="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或者</a:t>
                      </a:r>
                      <a:r>
                        <a:rPr lang="en-US" altLang="zh-CN" b="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false </a:t>
                      </a:r>
                      <a:endParaRPr lang="zh-CN" altLang="en-US" b="0"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TRUE FALSE</a:t>
                      </a:r>
                      <a:endParaRPr lang="zh-CN" altLang="en-US" b="0"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FLOAT</a:t>
                      </a:r>
                      <a:endParaRPr lang="zh-CN" altLang="en-US" b="0"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单精度浮点数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3.14159</a:t>
                      </a:r>
                      <a:endParaRPr lang="zh-CN" altLang="en-US" b="0"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DOUBLE</a:t>
                      </a:r>
                      <a:endParaRPr lang="zh-CN" altLang="en-US" b="0"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双精度浮点数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3.14159</a:t>
                      </a:r>
                      <a:endParaRPr lang="zh-CN" altLang="en-US" b="0"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STRING</a:t>
                      </a:r>
                      <a:endParaRPr lang="zh-CN" altLang="en-US" b="0"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字符系列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可以使用单引号或者双引号‘ </a:t>
                      </a:r>
                      <a:r>
                        <a:rPr lang="en-US" altLang="zh-CN" b="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now is the time ’“for all good men”</a:t>
                      </a:r>
                      <a:endParaRPr lang="zh-CN" altLang="en-US" b="0"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TIMESTAMP</a:t>
                      </a:r>
                      <a:endParaRPr lang="zh-CN" altLang="en-US" b="0"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时间类型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119675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HIVE</a:t>
            </a:r>
            <a:r>
              <a:rPr lang="zh-CN" altLang="en-US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中常见的数据类型，类似于常见的的编程用开发软件和常见的数据库</a:t>
            </a:r>
            <a:endParaRPr lang="en-US" altLang="zh-CN">
              <a:solidFill>
                <a:srgbClr val="C00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060848"/>
            <a:ext cx="7856537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152" cy="1143000"/>
          </a:xfrm>
        </p:spPr>
        <p:txBody>
          <a:bodyPr/>
          <a:lstStyle/>
          <a:p>
            <a:r>
              <a:rPr lang="en-US" altLang="zh-CN"/>
              <a:t>6.3.3 HIVE</a:t>
            </a:r>
            <a:r>
              <a:rPr lang="zh-CN" altLang="en-US"/>
              <a:t>中常见的数据类型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1340768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HIVE</a:t>
            </a:r>
            <a:r>
              <a:rPr lang="zh-CN" altLang="en-US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中复杂的数据类型，简单了解下</a:t>
            </a:r>
            <a:endParaRPr lang="en-US" altLang="zh-CN">
              <a:solidFill>
                <a:srgbClr val="C00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部分数据类型可以隐式转换</a:t>
            </a:r>
            <a:endParaRPr lang="en-US" altLang="zh-CN"/>
          </a:p>
          <a:p>
            <a:pPr marL="678942" lvl="1" indent="-285750">
              <a:buFont typeface="Wingdings" pitchFamily="2" charset="2"/>
              <a:buChar char="Ø"/>
            </a:pPr>
            <a:r>
              <a:rPr lang="en-US" altLang="zh-CN"/>
              <a:t>Hive </a:t>
            </a:r>
            <a:r>
              <a:rPr lang="zh-CN" altLang="en-US"/>
              <a:t>的数据类型是可以进行隐式转换的，比如</a:t>
            </a:r>
            <a:r>
              <a:rPr lang="en-US" altLang="zh-CN"/>
              <a:t>HIVE</a:t>
            </a:r>
            <a:r>
              <a:rPr lang="zh-CN" altLang="en-US"/>
              <a:t>会根据语句表达式，自动地将</a:t>
            </a:r>
            <a:r>
              <a:rPr lang="en-US" altLang="zh-CN"/>
              <a:t>TINYINT </a:t>
            </a:r>
            <a:r>
              <a:rPr lang="zh-CN" altLang="en-US"/>
              <a:t>会自动转换为 </a:t>
            </a:r>
            <a:r>
              <a:rPr lang="en-US" altLang="zh-CN"/>
              <a:t>INT </a:t>
            </a:r>
            <a:r>
              <a:rPr lang="zh-CN" altLang="en-US"/>
              <a:t>类型、</a:t>
            </a:r>
            <a:r>
              <a:rPr lang="en-US" altLang="zh-CN"/>
              <a:t> FLOAT </a:t>
            </a:r>
            <a:r>
              <a:rPr lang="zh-CN" altLang="en-US"/>
              <a:t>和 某些</a:t>
            </a:r>
            <a:r>
              <a:rPr lang="en-US" altLang="zh-CN">
                <a:solidFill>
                  <a:srgbClr val="FF0000"/>
                </a:solidFill>
              </a:rPr>
              <a:t>STRING </a:t>
            </a:r>
            <a:r>
              <a:rPr lang="zh-CN" altLang="en-US">
                <a:solidFill>
                  <a:srgbClr val="FF0000"/>
                </a:solidFill>
              </a:rPr>
              <a:t>类型</a:t>
            </a:r>
            <a:r>
              <a:rPr lang="zh-CN" altLang="en-US"/>
              <a:t>都可以隐式地转换成 </a:t>
            </a:r>
            <a:r>
              <a:rPr lang="en-US" altLang="zh-CN"/>
              <a:t>DOUBLE</a:t>
            </a:r>
            <a:r>
              <a:rPr lang="zh-CN" altLang="en-US"/>
              <a:t>类型等</a:t>
            </a:r>
            <a:endParaRPr lang="en-US" altLang="zh-CN"/>
          </a:p>
          <a:p>
            <a:pPr marL="678942" lvl="1" indent="-285750">
              <a:buFont typeface="Wingdings" pitchFamily="2" charset="2"/>
              <a:buChar char="Ø"/>
            </a:pPr>
            <a:endParaRPr lang="en-US" altLang="zh-CN"/>
          </a:p>
          <a:p>
            <a:pPr marL="678942" lvl="1" indent="-285750">
              <a:buFont typeface="Wingdings" pitchFamily="2" charset="2"/>
              <a:buChar char="Ø"/>
            </a:pPr>
            <a:r>
              <a:rPr lang="zh-CN" altLang="en-US"/>
              <a:t>如果需要强制转换，可以使用</a:t>
            </a:r>
            <a:r>
              <a:rPr lang="en-US" altLang="zh-CN"/>
              <a:t>cast</a:t>
            </a:r>
            <a:r>
              <a:rPr lang="zh-CN" altLang="en-US"/>
              <a:t>语句，后面章节会介绍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91064" cy="1143000"/>
          </a:xfrm>
        </p:spPr>
        <p:txBody>
          <a:bodyPr/>
          <a:lstStyle/>
          <a:p>
            <a:r>
              <a:rPr lang="en-US" altLang="zh-CN"/>
              <a:t>6.3.3 HIVE</a:t>
            </a:r>
            <a:r>
              <a:rPr lang="zh-CN" altLang="en-US"/>
              <a:t>中常见的数据类型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Hive</a:t>
            </a:r>
            <a:r>
              <a:rPr lang="zh-CN" altLang="en-US"/>
              <a:t>常用属性配置</a:t>
            </a:r>
            <a:endParaRPr lang="en-US" altLang="zh-CN"/>
          </a:p>
          <a:p>
            <a:pPr lvl="1"/>
            <a:r>
              <a:rPr lang="zh-CN" altLang="en-US"/>
              <a:t>用户配置文件</a:t>
            </a:r>
            <a:endParaRPr lang="en-US" altLang="zh-CN"/>
          </a:p>
          <a:p>
            <a:pPr lvl="1"/>
            <a:r>
              <a:rPr lang="zh-CN" altLang="en-US"/>
              <a:t>默认配置文件</a:t>
            </a:r>
            <a:endParaRPr lang="en-US" altLang="zh-CN"/>
          </a:p>
          <a:p>
            <a:pPr lvl="1"/>
            <a:r>
              <a:rPr lang="zh-CN" altLang="en-US"/>
              <a:t>默认配置文件模板</a:t>
            </a:r>
            <a:endParaRPr lang="en-US" altLang="zh-CN"/>
          </a:p>
          <a:p>
            <a:pPr lvl="1"/>
            <a:r>
              <a:rPr lang="zh-CN" altLang="en-US"/>
              <a:t>如何修改</a:t>
            </a:r>
            <a:r>
              <a:rPr lang="en-US" altLang="zh-CN"/>
              <a:t>HIVE</a:t>
            </a:r>
            <a:r>
              <a:rPr lang="zh-CN" altLang="en-US"/>
              <a:t>的配置配置信息</a:t>
            </a:r>
            <a:endParaRPr lang="en-US" altLang="zh-CN"/>
          </a:p>
          <a:p>
            <a:pPr lvl="1"/>
            <a:r>
              <a:rPr lang="en-US" altLang="zh-CN"/>
              <a:t>	</a:t>
            </a:r>
            <a:r>
              <a:rPr lang="zh-CN" altLang="en-US"/>
              <a:t>通过直接修改配置文件</a:t>
            </a:r>
            <a:endParaRPr lang="en-US" altLang="zh-CN"/>
          </a:p>
          <a:p>
            <a:pPr lvl="1"/>
            <a:r>
              <a:rPr lang="en-US" altLang="zh-CN"/>
              <a:t>	</a:t>
            </a:r>
            <a:r>
              <a:rPr lang="zh-CN" altLang="en-US"/>
              <a:t>通过启动</a:t>
            </a:r>
            <a:r>
              <a:rPr lang="en-US" altLang="zh-CN"/>
              <a:t>hive</a:t>
            </a:r>
            <a:r>
              <a:rPr lang="zh-CN" altLang="en-US"/>
              <a:t>是添加参数（临时）</a:t>
            </a:r>
            <a:endParaRPr lang="en-US" altLang="zh-CN"/>
          </a:p>
          <a:p>
            <a:pPr lvl="1"/>
            <a:r>
              <a:rPr lang="en-US" altLang="zh-CN"/>
              <a:t>	</a:t>
            </a:r>
            <a:r>
              <a:rPr lang="zh-CN" altLang="en-US"/>
              <a:t>在</a:t>
            </a:r>
            <a:r>
              <a:rPr lang="en-US" altLang="zh-CN"/>
              <a:t>hive shell</a:t>
            </a:r>
            <a:r>
              <a:rPr lang="zh-CN" altLang="en-US"/>
              <a:t>下通过</a:t>
            </a:r>
            <a:r>
              <a:rPr lang="en-US" altLang="zh-CN"/>
              <a:t>set</a:t>
            </a:r>
            <a:r>
              <a:rPr lang="zh-CN" altLang="en-US"/>
              <a:t>查看和修改（临时）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/>
              <a:t>HIVE</a:t>
            </a:r>
            <a:r>
              <a:rPr lang="zh-CN" altLang="en-US"/>
              <a:t>的配置文件</a:t>
            </a:r>
            <a:endParaRPr lang="en-US" altLang="zh-CN"/>
          </a:p>
          <a:p>
            <a:pPr lvl="1"/>
            <a:r>
              <a:rPr lang="en-US" altLang="zh-CN"/>
              <a:t>/usr/local/hive/conf</a:t>
            </a:r>
            <a:r>
              <a:rPr lang="zh-CN" altLang="en-US"/>
              <a:t>目录下</a:t>
            </a:r>
            <a:endParaRPr lang="en-US" altLang="zh-CN"/>
          </a:p>
          <a:p>
            <a:pPr lvl="1"/>
            <a:r>
              <a:rPr lang="en-US" altLang="zh-CN"/>
              <a:t>HIVE</a:t>
            </a:r>
            <a:r>
              <a:rPr lang="zh-CN" altLang="en-US"/>
              <a:t>默认配置文件：</a:t>
            </a:r>
            <a:r>
              <a:rPr lang="en-US" altLang="zh-CN"/>
              <a:t>hive-default.xml</a:t>
            </a:r>
          </a:p>
          <a:p>
            <a:pPr lvl="1"/>
            <a:r>
              <a:rPr lang="en-US" altLang="zh-CN"/>
              <a:t>HIVE</a:t>
            </a:r>
            <a:r>
              <a:rPr lang="zh-CN" altLang="en-US"/>
              <a:t>用户自定义配置文件：</a:t>
            </a:r>
            <a:r>
              <a:rPr lang="en-US" altLang="zh-CN"/>
              <a:t>hive-site.xml</a:t>
            </a:r>
          </a:p>
          <a:p>
            <a:pPr lvl="1"/>
            <a:endParaRPr lang="en-US" altLang="zh-CN"/>
          </a:p>
          <a:p>
            <a:pPr lvl="1"/>
            <a:r>
              <a:rPr lang="zh-CN" altLang="en-US"/>
              <a:t>注意： 用户自定义配置会覆盖默认配置；</a:t>
            </a:r>
            <a:endParaRPr lang="en-US" altLang="zh-CN"/>
          </a:p>
          <a:p>
            <a:pPr lvl="1"/>
            <a:r>
              <a:rPr lang="zh-CN" altLang="en-US"/>
              <a:t>              配置文件的设定对本机启动的所有 </a:t>
            </a:r>
            <a:r>
              <a:rPr lang="en-US" altLang="zh-CN"/>
              <a:t>Hive </a:t>
            </a:r>
            <a:r>
              <a:rPr lang="zh-CN" altLang="en-US"/>
              <a:t>进程都有效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如果用户在运行</a:t>
            </a:r>
            <a:r>
              <a:rPr lang="en-US" altLang="zh-CN"/>
              <a:t>hive</a:t>
            </a:r>
            <a:r>
              <a:rPr lang="zh-CN" altLang="en-US"/>
              <a:t>过程中或者代码中，想临时修改某个配置项，可以用</a:t>
            </a:r>
            <a:r>
              <a:rPr lang="en-US" altLang="zh-CN"/>
              <a:t>set</a:t>
            </a:r>
            <a:r>
              <a:rPr lang="zh-CN" altLang="en-US"/>
              <a:t>命令行传递参数，修改配置（后面会讲）</a:t>
            </a:r>
            <a:endParaRPr lang="en-US" altLang="zh-CN"/>
          </a:p>
          <a:p>
            <a:pPr lvl="1"/>
            <a:r>
              <a:rPr lang="en-US" altLang="zh-CN"/>
              <a:t>              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6.3.1 Hive</a:t>
            </a:r>
            <a:r>
              <a:rPr lang="zh-CN" altLang="en-US"/>
              <a:t>常用属性配置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/>
          </a:bodyPr>
          <a:lstStyle/>
          <a:p>
            <a:r>
              <a:rPr lang="en-US" altLang="zh-CN"/>
              <a:t>Hive</a:t>
            </a:r>
            <a:r>
              <a:rPr lang="zh-CN" altLang="en-US"/>
              <a:t>常用交互指令</a:t>
            </a:r>
            <a:endParaRPr lang="en-US" altLang="zh-CN"/>
          </a:p>
          <a:p>
            <a:pPr lvl="1"/>
            <a:r>
              <a:rPr lang="en-US" altLang="zh-CN"/>
              <a:t>-help    </a:t>
            </a:r>
            <a:r>
              <a:rPr lang="zh-CN" altLang="en-US"/>
              <a:t>帮助</a:t>
            </a:r>
            <a:endParaRPr lang="en-US" altLang="zh-CN"/>
          </a:p>
          <a:p>
            <a:pPr lvl="1"/>
            <a:r>
              <a:rPr lang="en-US" altLang="zh-CN"/>
              <a:t>-datebase    </a:t>
            </a:r>
            <a:r>
              <a:rPr lang="zh-CN" altLang="en-US"/>
              <a:t>进入指定数据库</a:t>
            </a:r>
            <a:endParaRPr lang="en-US" altLang="zh-CN"/>
          </a:p>
          <a:p>
            <a:pPr lvl="1"/>
            <a:r>
              <a:rPr lang="en-US" altLang="zh-CN"/>
              <a:t>-e     </a:t>
            </a:r>
            <a:r>
              <a:rPr lang="zh-CN" altLang="en-US"/>
              <a:t>执行一条</a:t>
            </a:r>
            <a:r>
              <a:rPr lang="en-US" altLang="zh-CN"/>
              <a:t>sql</a:t>
            </a:r>
          </a:p>
          <a:p>
            <a:pPr lvl="1"/>
            <a:r>
              <a:rPr lang="en-US" altLang="zh-CN"/>
              <a:t>-f      </a:t>
            </a:r>
            <a:r>
              <a:rPr lang="zh-CN" altLang="en-US"/>
              <a:t>执行一个文件中的</a:t>
            </a:r>
            <a:r>
              <a:rPr lang="en-US" altLang="zh-CN"/>
              <a:t>sql</a:t>
            </a:r>
          </a:p>
          <a:p>
            <a:pPr lvl="1"/>
            <a:r>
              <a:rPr lang="en-US" altLang="zh-CN"/>
              <a:t>-hiveconf    </a:t>
            </a:r>
            <a:r>
              <a:rPr lang="zh-CN" altLang="en-US"/>
              <a:t>修改配置项</a:t>
            </a:r>
            <a:endParaRPr lang="en-US" altLang="zh-CN"/>
          </a:p>
          <a:p>
            <a:pPr lvl="1"/>
            <a:r>
              <a:rPr lang="zh-CN" altLang="en-US"/>
              <a:t>退出</a:t>
            </a:r>
            <a:r>
              <a:rPr lang="en-US" altLang="zh-CN"/>
              <a:t>hive shell</a:t>
            </a:r>
            <a:r>
              <a:rPr lang="zh-CN" altLang="en-US"/>
              <a:t>：</a:t>
            </a:r>
            <a:r>
              <a:rPr lang="en-US" altLang="zh-CN"/>
              <a:t>quit</a:t>
            </a:r>
            <a:r>
              <a:rPr lang="zh-CN" altLang="en-US"/>
              <a:t>、</a:t>
            </a:r>
            <a:r>
              <a:rPr lang="en-US" altLang="zh-CN"/>
              <a:t>exit</a:t>
            </a:r>
          </a:p>
          <a:p>
            <a:pPr lvl="1"/>
            <a:r>
              <a:rPr lang="zh-CN" altLang="en-US"/>
              <a:t>在</a:t>
            </a:r>
            <a:r>
              <a:rPr lang="en-US" altLang="zh-CN"/>
              <a:t>shell</a:t>
            </a:r>
            <a:r>
              <a:rPr lang="zh-CN" altLang="en-US"/>
              <a:t>中用！使用</a:t>
            </a:r>
            <a:r>
              <a:rPr lang="en-US" altLang="zh-CN"/>
              <a:t>linux</a:t>
            </a:r>
            <a:r>
              <a:rPr lang="zh-CN" altLang="en-US"/>
              <a:t>命令</a:t>
            </a:r>
            <a:endParaRPr lang="en-US" altLang="zh-CN"/>
          </a:p>
          <a:p>
            <a:pPr lvl="1"/>
            <a:r>
              <a:rPr lang="zh-CN" altLang="en-US"/>
              <a:t>使用</a:t>
            </a:r>
            <a:r>
              <a:rPr lang="en-US" altLang="zh-CN"/>
              <a:t>dfs</a:t>
            </a:r>
            <a:r>
              <a:rPr lang="zh-CN" altLang="en-US"/>
              <a:t>使用</a:t>
            </a:r>
            <a:r>
              <a:rPr lang="en-US" altLang="zh-CN"/>
              <a:t>hdfs</a:t>
            </a:r>
            <a:r>
              <a:rPr lang="zh-CN" altLang="en-US"/>
              <a:t>命令</a:t>
            </a:r>
            <a:endParaRPr lang="en-US" altLang="zh-CN"/>
          </a:p>
          <a:p>
            <a:r>
              <a:rPr lang="en-US" altLang="zh-CN"/>
              <a:t>Hive</a:t>
            </a:r>
            <a:r>
              <a:rPr lang="zh-CN" altLang="en-US"/>
              <a:t>常见的数据类型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b="1"/>
              <a:t>Struct</a:t>
            </a:r>
            <a:r>
              <a:rPr lang="zh-CN" altLang="en-US" b="1"/>
              <a:t>使用</a:t>
            </a:r>
            <a:r>
              <a:rPr lang="zh-CN" altLang="en-US"/>
              <a:t> </a:t>
            </a:r>
            <a:endParaRPr lang="en-US" altLang="zh-CN"/>
          </a:p>
          <a:p>
            <a:pPr lvl="1"/>
            <a:r>
              <a:rPr lang="zh-CN" altLang="en-US"/>
              <a:t>数据：</a:t>
            </a:r>
            <a:r>
              <a:rPr lang="en-US" altLang="zh-CN"/>
              <a:t>test5.txt</a:t>
            </a:r>
          </a:p>
          <a:p>
            <a:pPr lvl="1"/>
            <a:r>
              <a:rPr lang="en-US" altLang="zh-CN"/>
              <a:t>1,zhou:30 </a:t>
            </a:r>
          </a:p>
          <a:p>
            <a:pPr lvl="1"/>
            <a:r>
              <a:rPr lang="en-US" altLang="zh-CN"/>
              <a:t>2,yan:30 </a:t>
            </a:r>
          </a:p>
          <a:p>
            <a:pPr lvl="1"/>
            <a:r>
              <a:rPr lang="en-US" altLang="zh-CN"/>
              <a:t>3,chen:20 </a:t>
            </a:r>
          </a:p>
          <a:p>
            <a:pPr lvl="1"/>
            <a:r>
              <a:rPr lang="en-US" altLang="zh-CN"/>
              <a:t>4,li:80</a:t>
            </a:r>
          </a:p>
          <a:p>
            <a:pPr lvl="1"/>
            <a:endParaRPr lang="en-US" altLang="zh-CN"/>
          </a:p>
          <a:p>
            <a:pPr lvl="1"/>
            <a:r>
              <a:rPr lang="zh-CN" altLang="en-US"/>
              <a:t>建表：</a:t>
            </a:r>
            <a:endParaRPr lang="en-US" altLang="zh-CN"/>
          </a:p>
          <a:p>
            <a:pPr lvl="1"/>
            <a:r>
              <a:rPr lang="en-US" altLang="zh-CN"/>
              <a:t>hive&gt; create table student_test(id INT, info struct&lt;name:STRING, age:INT&gt;) </a:t>
            </a:r>
          </a:p>
          <a:p>
            <a:pPr lvl="1"/>
            <a:r>
              <a:rPr lang="en-US" altLang="zh-CN"/>
              <a:t>       &gt; ROW FORMAT DELIMITED FIELDS TERMINATED BY ',' </a:t>
            </a:r>
          </a:p>
          <a:p>
            <a:pPr lvl="1"/>
            <a:r>
              <a:rPr lang="en-US" altLang="zh-CN"/>
              <a:t>       &gt; COLLECTION ITEMS TERMINATED BY ':';</a:t>
            </a:r>
          </a:p>
          <a:p>
            <a:pPr lvl="1" indent="0"/>
            <a:endParaRPr lang="en-US" altLang="zh-CN"/>
          </a:p>
          <a:p>
            <a:pPr lvl="1" indent="0"/>
            <a:r>
              <a:rPr lang="en-US" altLang="zh-CN"/>
              <a:t>‘FIELDS TERMINATED BY’ </a:t>
            </a:r>
            <a:r>
              <a:rPr lang="zh-CN" altLang="en-US"/>
              <a:t>：字段与字段之间的分隔符 </a:t>
            </a:r>
            <a:r>
              <a:rPr lang="en-US" altLang="zh-CN"/>
              <a:t>‘COLLECTION </a:t>
            </a:r>
            <a:r>
              <a:rPr lang="zh-CN" altLang="en-US"/>
              <a:t>’‘</a:t>
            </a:r>
            <a:r>
              <a:rPr lang="en-US" altLang="zh-CN"/>
              <a:t>ITEMS TERMINATED BY' </a:t>
            </a:r>
            <a:r>
              <a:rPr lang="zh-CN" altLang="en-US"/>
              <a:t>：一个字段各个</a:t>
            </a:r>
            <a:r>
              <a:rPr lang="en-US" altLang="zh-CN"/>
              <a:t>item</a:t>
            </a:r>
            <a:r>
              <a:rPr lang="zh-CN" altLang="en-US"/>
              <a:t>的分隔符 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b="1"/>
              <a:t>Struct</a:t>
            </a:r>
            <a:r>
              <a:rPr lang="zh-CN" altLang="en-US"/>
              <a:t>查询：</a:t>
            </a:r>
            <a:endParaRPr lang="en-US" altLang="zh-CN"/>
          </a:p>
          <a:p>
            <a:pPr lvl="1"/>
            <a:r>
              <a:rPr lang="en-US" altLang="zh-CN"/>
              <a:t>hive&gt; select info.age from student_test; </a:t>
            </a:r>
          </a:p>
          <a:p>
            <a:pPr lvl="1"/>
            <a:r>
              <a:rPr lang="en-US" altLang="zh-CN"/>
              <a:t>Total MapReduce jobs = 1 ...... </a:t>
            </a:r>
          </a:p>
          <a:p>
            <a:pPr lvl="1"/>
            <a:r>
              <a:rPr lang="en-US" altLang="zh-CN"/>
              <a:t>Total MapReduce CPU Time Spent: 490 msec </a:t>
            </a:r>
          </a:p>
          <a:p>
            <a:pPr lvl="1"/>
            <a:r>
              <a:rPr lang="en-US" altLang="zh-CN"/>
              <a:t>OK </a:t>
            </a:r>
          </a:p>
          <a:p>
            <a:pPr lvl="1"/>
            <a:r>
              <a:rPr lang="en-US" altLang="zh-CN"/>
              <a:t>30 </a:t>
            </a:r>
          </a:p>
          <a:p>
            <a:pPr lvl="1"/>
            <a:r>
              <a:rPr lang="en-US" altLang="zh-CN"/>
              <a:t>30 </a:t>
            </a:r>
          </a:p>
          <a:p>
            <a:pPr lvl="1"/>
            <a:r>
              <a:rPr lang="en-US" altLang="zh-CN"/>
              <a:t>20 </a:t>
            </a:r>
          </a:p>
          <a:p>
            <a:pPr lvl="1"/>
            <a:r>
              <a:rPr lang="en-US" altLang="zh-CN"/>
              <a:t>80 </a:t>
            </a:r>
          </a:p>
          <a:p>
            <a:pPr lvl="1"/>
            <a:r>
              <a:rPr lang="en-US" altLang="zh-CN"/>
              <a:t>Time taken: 21.677 seconds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3645024"/>
            <a:ext cx="4112691" cy="2238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/>
              <a:t>Array</a:t>
            </a:r>
            <a:r>
              <a:rPr lang="zh-CN" altLang="en-US" b="1"/>
              <a:t>使用</a:t>
            </a:r>
            <a:endParaRPr lang="en-US" altLang="zh-CN"/>
          </a:p>
          <a:p>
            <a:pPr lvl="1"/>
            <a:r>
              <a:rPr lang="en-US" altLang="zh-CN"/>
              <a:t>test6.txt </a:t>
            </a:r>
          </a:p>
          <a:p>
            <a:pPr lvl="1"/>
            <a:r>
              <a:rPr lang="en-US" altLang="zh-CN"/>
              <a:t>034,1:2:3:4</a:t>
            </a:r>
          </a:p>
          <a:p>
            <a:pPr lvl="1"/>
            <a:r>
              <a:rPr lang="en-US" altLang="zh-CN"/>
              <a:t>035,5:6 </a:t>
            </a:r>
          </a:p>
          <a:p>
            <a:pPr lvl="1"/>
            <a:r>
              <a:rPr lang="en-US" altLang="zh-CN"/>
              <a:t>036,7:8:9:10</a:t>
            </a:r>
          </a:p>
          <a:p>
            <a:pPr lvl="1"/>
            <a:r>
              <a:rPr lang="zh-CN" altLang="en-US"/>
              <a:t>建表：</a:t>
            </a:r>
            <a:endParaRPr lang="en-US" altLang="zh-CN"/>
          </a:p>
          <a:p>
            <a:pPr lvl="1"/>
            <a:r>
              <a:rPr lang="en-US" altLang="zh-CN"/>
              <a:t>hive&gt; create table class_test(name string, student_id_list array&lt;INT&gt;) </a:t>
            </a:r>
          </a:p>
          <a:p>
            <a:pPr lvl="1"/>
            <a:r>
              <a:rPr lang="en-US" altLang="zh-CN"/>
              <a:t>		&gt; ROW FORMAT DELIMITED &gt; FIELDS TERMINATED BY ',' </a:t>
            </a:r>
          </a:p>
          <a:p>
            <a:pPr lvl="1"/>
            <a:r>
              <a:rPr lang="en-US" altLang="zh-CN"/>
              <a:t>		&gt; COLLECTION ITEMS TERMINATED BY ':';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844824"/>
            <a:ext cx="4693716" cy="2320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altLang="zh-CN" b="1"/>
              <a:t>Array</a:t>
            </a:r>
            <a:r>
              <a:rPr lang="zh-CN" altLang="en-US" b="1"/>
              <a:t>查询</a:t>
            </a:r>
            <a:endParaRPr lang="en-US" altLang="zh-CN" b="1"/>
          </a:p>
          <a:p>
            <a:pPr lvl="1"/>
            <a:r>
              <a:rPr lang="en-US" altLang="zh-CN"/>
              <a:t>hive&gt; select student_id_list[3] from class_test; </a:t>
            </a:r>
          </a:p>
          <a:p>
            <a:pPr lvl="1"/>
            <a:r>
              <a:rPr lang="en-US" altLang="zh-CN"/>
              <a:t>Total MapReduce jobs = 1</a:t>
            </a:r>
          </a:p>
          <a:p>
            <a:pPr lvl="1"/>
            <a:r>
              <a:rPr lang="en-US" altLang="zh-CN"/>
              <a:t> ...... </a:t>
            </a:r>
          </a:p>
          <a:p>
            <a:pPr lvl="1"/>
            <a:r>
              <a:rPr lang="en-US" altLang="zh-CN"/>
              <a:t>Total MapReduce CPU Time Spent: </a:t>
            </a:r>
          </a:p>
          <a:p>
            <a:pPr lvl="1"/>
            <a:r>
              <a:rPr lang="en-US" altLang="zh-CN"/>
              <a:t>480 msec </a:t>
            </a:r>
          </a:p>
          <a:p>
            <a:pPr lvl="1"/>
            <a:r>
              <a:rPr lang="en-US" altLang="zh-CN"/>
              <a:t>OK </a:t>
            </a:r>
          </a:p>
          <a:p>
            <a:pPr lvl="1"/>
            <a:r>
              <a:rPr lang="en-US" altLang="zh-CN"/>
              <a:t>4</a:t>
            </a:r>
          </a:p>
          <a:p>
            <a:pPr lvl="1"/>
            <a:r>
              <a:rPr lang="en-US" altLang="zh-CN"/>
              <a:t> NULL </a:t>
            </a:r>
          </a:p>
          <a:p>
            <a:pPr lvl="1"/>
            <a:r>
              <a:rPr lang="en-US" altLang="zh-CN"/>
              <a:t>10 </a:t>
            </a:r>
          </a:p>
          <a:p>
            <a:pPr lvl="1"/>
            <a:r>
              <a:rPr lang="en-US" altLang="zh-CN"/>
              <a:t>Time taken: 21.574 seconds</a:t>
            </a:r>
            <a:endParaRPr lang="en-US" altLang="zh-CN" b="1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8"/>
          </a:xfrm>
        </p:spPr>
        <p:txBody>
          <a:bodyPr>
            <a:normAutofit/>
          </a:bodyPr>
          <a:lstStyle/>
          <a:p>
            <a:r>
              <a:rPr lang="en-US" altLang="zh-CN"/>
              <a:t>Map</a:t>
            </a:r>
            <a:r>
              <a:rPr lang="zh-CN" altLang="en-US"/>
              <a:t>的使用</a:t>
            </a:r>
            <a:endParaRPr lang="en-US" altLang="zh-CN"/>
          </a:p>
          <a:p>
            <a:pPr lvl="1"/>
            <a:r>
              <a:rPr lang="en-US" altLang="zh-CN"/>
              <a:t>test7.txt </a:t>
            </a:r>
          </a:p>
          <a:p>
            <a:pPr marL="850392" lvl="1" indent="-457200">
              <a:buAutoNum type="arabicPlain"/>
            </a:pPr>
            <a:r>
              <a:rPr lang="en-US" altLang="zh-CN"/>
              <a:t>job:80,team:60,person:70 </a:t>
            </a:r>
          </a:p>
          <a:p>
            <a:pPr marL="850392" lvl="1" indent="-457200">
              <a:buAutoNum type="arabicPlain"/>
            </a:pPr>
            <a:r>
              <a:rPr lang="en-US" altLang="zh-CN"/>
              <a:t>job:60,team:80</a:t>
            </a:r>
          </a:p>
          <a:p>
            <a:pPr marL="850392" lvl="1" indent="-457200">
              <a:buAutoNum type="arabicPlain"/>
            </a:pPr>
            <a:r>
              <a:rPr lang="en-US" altLang="zh-CN"/>
              <a:t>job:90,team:70,person:100</a:t>
            </a:r>
          </a:p>
          <a:p>
            <a:pPr marL="850392" lvl="1" indent="-457200"/>
            <a:r>
              <a:rPr lang="zh-CN" altLang="en-US"/>
              <a:t>建表</a:t>
            </a:r>
            <a:endParaRPr lang="en-US" altLang="zh-CN"/>
          </a:p>
          <a:p>
            <a:pPr marL="850392" lvl="1" indent="-457200"/>
            <a:r>
              <a:rPr lang="en-US" altLang="zh-CN"/>
              <a:t>hive&gt; create table employee(id string, perf map&lt;string, int&gt;) </a:t>
            </a:r>
          </a:p>
          <a:p>
            <a:pPr marL="850392" lvl="1" indent="-457200"/>
            <a:r>
              <a:rPr lang="en-US" altLang="zh-CN"/>
              <a:t>&gt; ROW FORMAT DELIMITED &gt; FIELDS TERMINATED BY '\t' </a:t>
            </a:r>
          </a:p>
          <a:p>
            <a:pPr marL="850392" lvl="1" indent="-457200"/>
            <a:r>
              <a:rPr lang="en-US" altLang="zh-CN"/>
              <a:t>&gt;COLLECTION ITEMS TERMINATED BY ',' </a:t>
            </a:r>
          </a:p>
          <a:p>
            <a:pPr marL="850392" lvl="1" indent="-457200"/>
            <a:r>
              <a:rPr lang="en-US" altLang="zh-CN"/>
              <a:t>&gt; MAP KEYS TERMINATED BY ':'; OK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4402832" cy="452596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altLang="zh-CN" b="1"/>
              <a:t>Map</a:t>
            </a:r>
            <a:r>
              <a:rPr lang="zh-CN" altLang="en-US" b="1"/>
              <a:t>查询</a:t>
            </a:r>
            <a:endParaRPr lang="en-US" altLang="zh-CN" b="1"/>
          </a:p>
          <a:p>
            <a:pPr lvl="1"/>
            <a:r>
              <a:rPr lang="en-US" altLang="zh-CN"/>
              <a:t>hive&gt; select perf['person'] from employee;</a:t>
            </a:r>
          </a:p>
          <a:p>
            <a:pPr lvl="1"/>
            <a:r>
              <a:rPr lang="en-US" altLang="zh-CN"/>
              <a:t> Total MapReduce jobs = 1 </a:t>
            </a:r>
          </a:p>
          <a:p>
            <a:pPr lvl="1"/>
            <a:r>
              <a:rPr lang="en-US" altLang="zh-CN"/>
              <a:t>...... </a:t>
            </a:r>
          </a:p>
          <a:p>
            <a:pPr lvl="1"/>
            <a:r>
              <a:rPr lang="en-US" altLang="zh-CN"/>
              <a:t>Total MapReduce</a:t>
            </a:r>
          </a:p>
          <a:p>
            <a:pPr lvl="1"/>
            <a:r>
              <a:rPr lang="en-US" altLang="zh-CN"/>
              <a:t> CPU Time Spent: 460 msec </a:t>
            </a:r>
          </a:p>
          <a:p>
            <a:pPr lvl="1"/>
            <a:r>
              <a:rPr lang="en-US" altLang="zh-CN"/>
              <a:t>OK</a:t>
            </a:r>
          </a:p>
          <a:p>
            <a:pPr lvl="1"/>
            <a:r>
              <a:rPr lang="en-US" altLang="zh-CN"/>
              <a:t> 70</a:t>
            </a:r>
          </a:p>
          <a:p>
            <a:pPr lvl="1"/>
            <a:r>
              <a:rPr lang="en-US" altLang="zh-CN"/>
              <a:t> NULL</a:t>
            </a:r>
          </a:p>
          <a:p>
            <a:pPr lvl="1"/>
            <a:r>
              <a:rPr lang="en-US" altLang="zh-CN"/>
              <a:t> 100 </a:t>
            </a:r>
          </a:p>
          <a:p>
            <a:pPr lvl="1"/>
            <a:r>
              <a:rPr lang="en-US" altLang="zh-CN"/>
              <a:t>Time taken: 20.902 seconds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7554" y="2780928"/>
            <a:ext cx="4426446" cy="2568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99689" y="1485364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/>
              <a:t>数据准备</a:t>
            </a:r>
            <a:endParaRPr lang="en-US" altLang="zh-CN"/>
          </a:p>
          <a:p>
            <a:pPr lvl="1"/>
            <a:r>
              <a:rPr lang="zh-CN" altLang="en-US"/>
              <a:t>创建数据库和表</a:t>
            </a:r>
            <a:endParaRPr lang="en-US" altLang="zh-CN"/>
          </a:p>
          <a:p>
            <a:pPr marL="630936" lvl="2" indent="0">
              <a:buNone/>
            </a:pPr>
            <a:r>
              <a:rPr lang="en-US" altLang="zh-CN"/>
              <a:t>create database if not exists </a:t>
            </a:r>
            <a:r>
              <a:rPr lang="en-US" altLang="zh-CN">
                <a:solidFill>
                  <a:srgbClr val="FF0000"/>
                </a:solidFill>
              </a:rPr>
              <a:t>student</a:t>
            </a:r>
            <a:r>
              <a:rPr lang="en-US" altLang="zh-CN"/>
              <a:t>;</a:t>
            </a:r>
          </a:p>
          <a:p>
            <a:pPr marL="630936" lvl="2" indent="0">
              <a:buNone/>
            </a:pPr>
            <a:r>
              <a:rPr lang="en-US" altLang="zh-CN"/>
              <a:t>use students;</a:t>
            </a:r>
            <a:endParaRPr lang="zh-CN" altLang="zh-CN"/>
          </a:p>
          <a:p>
            <a:pPr marL="630936" lvl="2" indent="0">
              <a:buNone/>
            </a:pPr>
            <a:r>
              <a:rPr lang="en-US" altLang="zh-CN"/>
              <a:t>create table if not exists </a:t>
            </a:r>
            <a:r>
              <a:rPr lang="en-US" altLang="zh-CN">
                <a:solidFill>
                  <a:srgbClr val="FF0000"/>
                </a:solidFill>
              </a:rPr>
              <a:t>stu_info</a:t>
            </a:r>
            <a:r>
              <a:rPr lang="en-US" altLang="zh-CN"/>
              <a:t>(</a:t>
            </a:r>
            <a:endParaRPr lang="zh-CN" altLang="zh-CN"/>
          </a:p>
          <a:p>
            <a:pPr marL="630936" lvl="2" indent="0">
              <a:buNone/>
            </a:pPr>
            <a:r>
              <a:rPr lang="en-US" altLang="zh-CN"/>
              <a:t>number string,</a:t>
            </a:r>
            <a:endParaRPr lang="zh-CN" altLang="zh-CN"/>
          </a:p>
          <a:p>
            <a:pPr marL="630936" lvl="2" indent="0">
              <a:buNone/>
            </a:pPr>
            <a:r>
              <a:rPr lang="en-US" altLang="zh-CN"/>
              <a:t>name string</a:t>
            </a:r>
            <a:endParaRPr lang="zh-CN" altLang="zh-CN"/>
          </a:p>
          <a:p>
            <a:pPr marL="630936" lvl="2" indent="0">
              <a:buNone/>
            </a:pPr>
            <a:r>
              <a:rPr lang="en-US" altLang="zh-CN"/>
              <a:t>) row format delimited fields terminated by ‘\t’;</a:t>
            </a:r>
            <a:endParaRPr lang="zh-CN" altLang="zh-CN"/>
          </a:p>
          <a:p>
            <a:pPr marL="630936" lvl="2" indent="0">
              <a:buNone/>
            </a:pPr>
            <a:r>
              <a:rPr lang="en-US" altLang="zh-CN"/>
              <a:t>load data local inpath '/opt/modules/hive-0.13.1-bin/</a:t>
            </a:r>
            <a:r>
              <a:rPr lang="en-US" altLang="zh-CN">
                <a:solidFill>
                  <a:srgbClr val="FF0000"/>
                </a:solidFill>
              </a:rPr>
              <a:t>student.txt</a:t>
            </a:r>
            <a:r>
              <a:rPr lang="en-US" altLang="zh-CN"/>
              <a:t>' into table stu_info;</a:t>
            </a:r>
            <a:endParaRPr lang="zh-CN" altLang="zh-CN"/>
          </a:p>
          <a:p>
            <a:pPr marL="393192" lvl="1" indent="0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6.3.1 Hive</a:t>
            </a:r>
            <a:r>
              <a:rPr lang="zh-CN" altLang="en-US"/>
              <a:t>常用属性配置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1700808"/>
            <a:ext cx="3367161" cy="3064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5364088" y="1393031"/>
            <a:ext cx="30812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latin typeface="Times New Roman" pitchFamily="18" charset="0"/>
                <a:cs typeface="Times New Roman" pitchFamily="18" charset="0"/>
              </a:rPr>
              <a:t>/opt/modules/hive-0.13.1-bin/student.txt</a:t>
            </a:r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43930" y="1124744"/>
            <a:ext cx="8229600" cy="4525963"/>
          </a:xfrm>
        </p:spPr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web</a:t>
            </a:r>
            <a:r>
              <a:rPr lang="zh-CN" altLang="en-US"/>
              <a:t>上浏览</a:t>
            </a:r>
            <a:r>
              <a:rPr lang="en-US" altLang="zh-CN"/>
              <a:t>HDFS</a:t>
            </a:r>
            <a:r>
              <a:rPr lang="zh-CN" altLang="en-US"/>
              <a:t>目录</a:t>
            </a:r>
            <a:endParaRPr lang="en-US" altLang="zh-CN"/>
          </a:p>
          <a:p>
            <a:pPr lvl="1"/>
            <a:r>
              <a:rPr lang="en-US" altLang="zh-CN"/>
              <a:t>1</a:t>
            </a:r>
            <a:r>
              <a:rPr lang="zh-CN" altLang="en-US"/>
              <a:t>、关闭防火墙</a:t>
            </a:r>
            <a:endParaRPr lang="en-US" altLang="zh-CN"/>
          </a:p>
          <a:p>
            <a:pPr lvl="1"/>
            <a:r>
              <a:rPr lang="en-US" altLang="zh-CN"/>
              <a:t>	sudo ufw disable</a:t>
            </a:r>
          </a:p>
          <a:p>
            <a:pPr lvl="1"/>
            <a:r>
              <a:rPr lang="en-US" altLang="zh-CN"/>
              <a:t>2</a:t>
            </a:r>
            <a:r>
              <a:rPr lang="zh-CN" altLang="en-US"/>
              <a:t>、打开浏览器，输入“</a:t>
            </a:r>
            <a:r>
              <a:rPr lang="en-US" altLang="zh-CN"/>
              <a:t>ip</a:t>
            </a:r>
            <a:r>
              <a:rPr lang="zh-CN" altLang="en-US"/>
              <a:t>地址</a:t>
            </a:r>
            <a:r>
              <a:rPr lang="en-US" altLang="zh-CN"/>
              <a:t>:9807</a:t>
            </a:r>
            <a:r>
              <a:rPr lang="zh-CN" altLang="en-US"/>
              <a:t>”（例如：</a:t>
            </a:r>
            <a:r>
              <a:rPr lang="en-US" altLang="zh-CN"/>
              <a:t>192.168.1.118:9807</a:t>
            </a:r>
            <a:r>
              <a:rPr lang="zh-CN" altLang="en-US"/>
              <a:t>）</a:t>
            </a:r>
            <a:endParaRPr lang="en-US" altLang="zh-CN"/>
          </a:p>
          <a:p>
            <a:pPr marL="109728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5122912" cy="1143000"/>
          </a:xfrm>
        </p:spPr>
        <p:txBody>
          <a:bodyPr/>
          <a:lstStyle/>
          <a:p>
            <a:r>
              <a:rPr lang="en-US" altLang="zh-CN"/>
              <a:t>6.3.1 Hive</a:t>
            </a:r>
            <a:r>
              <a:rPr lang="zh-CN" altLang="en-US"/>
              <a:t>常用属性配置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52" y="3118056"/>
            <a:ext cx="7632848" cy="373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03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数据仓库目录的配置</a:t>
            </a:r>
            <a:endParaRPr lang="en-US" altLang="zh-CN"/>
          </a:p>
          <a:p>
            <a:pPr lvl="1"/>
            <a:r>
              <a:rPr lang="en-US" altLang="zh-CN"/>
              <a:t>Hive</a:t>
            </a:r>
            <a:r>
              <a:rPr lang="zh-CN" altLang="zh-CN"/>
              <a:t>默认</a:t>
            </a:r>
            <a:r>
              <a:rPr lang="zh-CN" altLang="en-US"/>
              <a:t>数据库存放位置</a:t>
            </a:r>
            <a:r>
              <a:rPr lang="zh-CN" altLang="zh-CN"/>
              <a:t>：</a:t>
            </a:r>
            <a:r>
              <a:rPr lang="en-US" altLang="zh-CN"/>
              <a:t>/user/hive/warehouse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创建的所有表，都以目录的形式在对应的数据库目录下面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表里面的数据会保存在表的目录下面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6.3.1 Hive</a:t>
            </a:r>
            <a:r>
              <a:rPr lang="zh-CN" altLang="en-US"/>
              <a:t>常用属性配置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287" y="4077072"/>
            <a:ext cx="8875713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564904"/>
            <a:ext cx="8487979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838825"/>
            <a:ext cx="8751887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那默认的数据库存放目录该如何更改呢？</a:t>
            </a:r>
            <a:endParaRPr lang="en-US" altLang="zh-CN"/>
          </a:p>
          <a:p>
            <a:pPr lvl="1"/>
            <a:r>
              <a:rPr lang="zh-CN" altLang="en-US"/>
              <a:t>进入</a:t>
            </a:r>
            <a:r>
              <a:rPr lang="en-US" altLang="zh-CN"/>
              <a:t>/hive/conf/hive-default.xml</a:t>
            </a:r>
            <a:r>
              <a:rPr lang="zh-CN" altLang="en-US"/>
              <a:t>中可以找到配置项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该配置项决定数据库默认存放的目录</a:t>
            </a:r>
            <a:endParaRPr lang="en-US" altLang="zh-CN"/>
          </a:p>
          <a:p>
            <a:pPr lvl="1"/>
            <a:r>
              <a:rPr lang="zh-CN" altLang="en-US"/>
              <a:t>把这段配置项复制到</a:t>
            </a:r>
            <a:r>
              <a:rPr lang="en-US" altLang="zh-CN"/>
              <a:t>hive-site.xml</a:t>
            </a:r>
            <a:r>
              <a:rPr lang="zh-CN" altLang="en-US"/>
              <a:t>文件中，再将</a:t>
            </a:r>
            <a:r>
              <a:rPr lang="en-US" altLang="zh-CN"/>
              <a:t>value</a:t>
            </a:r>
            <a:r>
              <a:rPr lang="zh-CN" altLang="en-US"/>
              <a:t>值改成需要的目录即可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6.3.1 Hive</a:t>
            </a:r>
            <a:r>
              <a:rPr lang="zh-CN" altLang="en-US"/>
              <a:t>常用属性配置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636912"/>
            <a:ext cx="8113901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/>
              <a:t>显示</a:t>
            </a:r>
            <a:r>
              <a:rPr lang="zh-CN" altLang="en-US"/>
              <a:t>提示符</a:t>
            </a:r>
            <a:r>
              <a:rPr lang="zh-CN" altLang="zh-CN"/>
              <a:t>表头信息</a:t>
            </a:r>
            <a:endParaRPr lang="en-US" altLang="zh-CN"/>
          </a:p>
          <a:p>
            <a:pPr lvl="1"/>
            <a:r>
              <a:rPr lang="en-US" altLang="zh-CN"/>
              <a:t>1</a:t>
            </a:r>
            <a:r>
              <a:rPr lang="zh-CN" altLang="en-US"/>
              <a:t>、使用</a:t>
            </a:r>
            <a:r>
              <a:rPr lang="en-US" altLang="zh-CN"/>
              <a:t>show databases</a:t>
            </a:r>
            <a:r>
              <a:rPr lang="zh-CN" altLang="en-US"/>
              <a:t>显示当前所有数据库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有两个数据库，这时我们使用</a:t>
            </a:r>
            <a:r>
              <a:rPr lang="en-US" altLang="zh-CN"/>
              <a:t>use student</a:t>
            </a:r>
            <a:r>
              <a:rPr lang="zh-CN" altLang="en-US"/>
              <a:t>，使用</a:t>
            </a:r>
            <a:r>
              <a:rPr lang="en-US" altLang="zh-CN"/>
              <a:t>student</a:t>
            </a:r>
            <a:r>
              <a:rPr lang="zh-CN" altLang="en-US"/>
              <a:t>数据库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可以看到，执行成功后，没任何变化，看不出来我到底在那个数据库中，不方便操作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6.3.1 Hive</a:t>
            </a:r>
            <a:r>
              <a:rPr lang="zh-CN" altLang="en-US"/>
              <a:t>常用属性配置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99" y="2636912"/>
            <a:ext cx="5334061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98" y="4221088"/>
            <a:ext cx="3463707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/>
              <a:t>2</a:t>
            </a:r>
            <a:r>
              <a:rPr lang="zh-CN" altLang="en-US"/>
              <a:t>、使用语句：</a:t>
            </a:r>
            <a:r>
              <a:rPr lang="en-US" altLang="zh-CN"/>
              <a:t>select * from stu_info</a:t>
            </a:r>
            <a:r>
              <a:rPr lang="zh-CN" altLang="en-US"/>
              <a:t>查看</a:t>
            </a:r>
            <a:r>
              <a:rPr lang="en-US" altLang="zh-CN"/>
              <a:t>stu_info</a:t>
            </a:r>
            <a:r>
              <a:rPr lang="zh-CN" altLang="en-US"/>
              <a:t>表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表里有两列，由于列数不多，我们可以看出每一列是什么字段，第一列是学号，第二列是姓名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假定有</a:t>
            </a:r>
            <a:r>
              <a:rPr lang="en-US" altLang="zh-CN"/>
              <a:t>10</a:t>
            </a:r>
            <a:r>
              <a:rPr lang="zh-CN" altLang="en-US"/>
              <a:t>列数据，那如何区分那一列是什么字段呢？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6.3.1 Hive</a:t>
            </a:r>
            <a:r>
              <a:rPr lang="zh-CN" altLang="en-US"/>
              <a:t>常用属性配置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060848"/>
            <a:ext cx="4680520" cy="139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2004</Words>
  <Application>Microsoft Office PowerPoint</Application>
  <PresentationFormat>全屏显示(4:3)</PresentationFormat>
  <Paragraphs>348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华文行楷</vt:lpstr>
      <vt:lpstr>华文中宋</vt:lpstr>
      <vt:lpstr>微软雅黑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聚合</vt:lpstr>
      <vt:lpstr>6.3 Hive常用属性配置、交互指令以及数据类型简介</vt:lpstr>
      <vt:lpstr>Hive常用属性配置、交互指令以及数据类型简介</vt:lpstr>
      <vt:lpstr>6.3.1 Hive常用属性配置</vt:lpstr>
      <vt:lpstr>6.3.1 Hive常用属性配置</vt:lpstr>
      <vt:lpstr>6.3.1 Hive常用属性配置</vt:lpstr>
      <vt:lpstr>6.3.1 Hive常用属性配置</vt:lpstr>
      <vt:lpstr>6.3.1 Hive常用属性配置</vt:lpstr>
      <vt:lpstr>6.3.1 Hive常用属性配置</vt:lpstr>
      <vt:lpstr>6.3.1 Hive常用属性配置</vt:lpstr>
      <vt:lpstr>6.3.1 Hive常用属性配置</vt:lpstr>
      <vt:lpstr>6.3.1 Hive常用属性配置</vt:lpstr>
      <vt:lpstr>6.3.1 Hive常用属性配置</vt:lpstr>
      <vt:lpstr>6.3.1 Hive常用属性配置</vt:lpstr>
      <vt:lpstr>6.3.1 Hive常用属性配置</vt:lpstr>
      <vt:lpstr>6.3.1 Hive常用属性配置</vt:lpstr>
      <vt:lpstr>6.3.2 Hive常用交互指令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6.3.2 Hive常用交互指令</vt:lpstr>
      <vt:lpstr>6.3.3 HIVE中常见的数据类型</vt:lpstr>
      <vt:lpstr>6.3.3 HIVE中常见的数据类型</vt:lpstr>
      <vt:lpstr>6.3.3 HIVE中常见的数据类型</vt:lpstr>
      <vt:lpstr>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Lichao Su</dc:creator>
  <cp:lastModifiedBy>Lichao Su</cp:lastModifiedBy>
  <cp:revision>46</cp:revision>
  <dcterms:created xsi:type="dcterms:W3CDTF">2021-01-09T00:27:35Z</dcterms:created>
  <dcterms:modified xsi:type="dcterms:W3CDTF">2023-04-04T23:46:21Z</dcterms:modified>
</cp:coreProperties>
</file>