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2" r:id="rId3"/>
    <p:sldId id="257" r:id="rId4"/>
    <p:sldId id="258" r:id="rId5"/>
    <p:sldId id="281" r:id="rId6"/>
    <p:sldId id="259" r:id="rId7"/>
    <p:sldId id="260" r:id="rId8"/>
    <p:sldId id="261" r:id="rId9"/>
    <p:sldId id="285" r:id="rId10"/>
    <p:sldId id="274" r:id="rId11"/>
    <p:sldId id="286" r:id="rId12"/>
    <p:sldId id="28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4" r:id="rId23"/>
    <p:sldId id="275" r:id="rId24"/>
    <p:sldId id="276" r:id="rId25"/>
    <p:sldId id="277" r:id="rId26"/>
    <p:sldId id="278" r:id="rId27"/>
    <p:sldId id="279" r:id="rId28"/>
    <p:sldId id="280" r:id="rId29"/>
    <p:sldId id="272" r:id="rId30"/>
    <p:sldId id="27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105" d="100"/>
          <a:sy n="105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6.4 Hive</a:t>
            </a:r>
            <a:r>
              <a:rPr lang="zh-CN" altLang="zh-CN" dirty="0">
                <a:solidFill>
                  <a:srgbClr val="C00000"/>
                </a:solidFill>
              </a:rPr>
              <a:t>的基本操作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10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/>
            <a:r>
              <a:rPr lang="en-US" altLang="zh-CN"/>
              <a:t>load data local inpath '/opt/modules/hive-0.13.1-bin/student.txt' </a:t>
            </a:r>
            <a:r>
              <a:rPr lang="en-US" altLang="zh-CN">
                <a:solidFill>
                  <a:srgbClr val="FF0000"/>
                </a:solidFill>
              </a:rPr>
              <a:t>into</a:t>
            </a:r>
            <a:r>
              <a:rPr lang="en-US" altLang="zh-CN"/>
              <a:t> table tmp3_table;</a:t>
            </a:r>
          </a:p>
          <a:p>
            <a:pPr lvl="1" indent="0"/>
            <a:r>
              <a:rPr lang="en-US" altLang="zh-CN"/>
              <a:t>load data local inpath '/opt/modules/hive-0.13.1-bin/student.txt' </a:t>
            </a:r>
            <a:r>
              <a:rPr lang="en-US" altLang="zh-CN">
                <a:solidFill>
                  <a:srgbClr val="FF0000"/>
                </a:solidFill>
              </a:rPr>
              <a:t>overwrite into </a:t>
            </a:r>
            <a:r>
              <a:rPr lang="en-US" altLang="zh-CN"/>
              <a:t>table tmp3_table;</a:t>
            </a:r>
          </a:p>
          <a:p>
            <a:pPr lvl="1" indent="0"/>
            <a:endParaRPr lang="en-US" altLang="zh-CN"/>
          </a:p>
          <a:p>
            <a:pPr lvl="1" indent="0"/>
            <a:r>
              <a:rPr lang="zh-CN" altLang="en-US"/>
              <a:t>没加</a:t>
            </a:r>
            <a:r>
              <a:rPr lang="en-US" altLang="zh-CN">
                <a:solidFill>
                  <a:srgbClr val="FF0000"/>
                </a:solidFill>
              </a:rPr>
              <a:t>overwrite</a:t>
            </a:r>
            <a:r>
              <a:rPr lang="zh-CN" altLang="en-US"/>
              <a:t>表示对表追加数据，每次追加数据都会把数据添加到</a:t>
            </a:r>
            <a:r>
              <a:rPr lang="en-US" altLang="zh-CN"/>
              <a:t>tmp3_table</a:t>
            </a:r>
            <a:r>
              <a:rPr lang="zh-CN" altLang="en-US"/>
              <a:t>目录下</a:t>
            </a:r>
            <a:endParaRPr lang="en-US" altLang="zh-CN"/>
          </a:p>
          <a:p>
            <a:pPr lvl="1" indent="0"/>
            <a:r>
              <a:rPr lang="zh-CN" altLang="en-US"/>
              <a:t>如果使用</a:t>
            </a:r>
            <a:r>
              <a:rPr lang="en-US" altLang="zh-CN"/>
              <a:t>overwrite</a:t>
            </a:r>
            <a:r>
              <a:rPr lang="zh-CN" altLang="en-US"/>
              <a:t>则表示覆盖表内数据，此时会清空</a:t>
            </a:r>
            <a:r>
              <a:rPr lang="en-US" altLang="zh-CN"/>
              <a:t>tmp3_table</a:t>
            </a:r>
            <a:r>
              <a:rPr lang="zh-CN" altLang="en-US"/>
              <a:t>目录下的数据，将新数据添加到</a:t>
            </a:r>
            <a:r>
              <a:rPr lang="en-US" altLang="zh-CN"/>
              <a:t>tmp3_table</a:t>
            </a:r>
            <a:r>
              <a:rPr lang="zh-CN" altLang="en-US"/>
              <a:t>目录下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28004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91276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zh-CN" altLang="en-US" dirty="0"/>
              <a:t>例：在</a:t>
            </a:r>
            <a:r>
              <a:rPr lang="en-US" altLang="zh-CN" dirty="0"/>
              <a:t>tmp2_table</a:t>
            </a:r>
            <a:r>
              <a:rPr lang="zh-CN" altLang="en-US" dirty="0"/>
              <a:t>表中追加数据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、查询</a:t>
            </a:r>
            <a:r>
              <a:rPr lang="en-US" altLang="zh-CN" dirty="0"/>
              <a:t>tmp2_table</a:t>
            </a:r>
            <a:r>
              <a:rPr lang="zh-CN" altLang="en-US" dirty="0"/>
              <a:t>表的内容，发现已经存在数据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、向</a:t>
            </a:r>
            <a:r>
              <a:rPr lang="en-US" altLang="zh-CN" dirty="0"/>
              <a:t>tmp2_table</a:t>
            </a:r>
            <a:r>
              <a:rPr lang="zh-CN" altLang="en-US" dirty="0"/>
              <a:t>表加载</a:t>
            </a:r>
            <a:r>
              <a:rPr lang="en-US" altLang="zh-CN" dirty="0"/>
              <a:t>student.txt</a:t>
            </a:r>
            <a:r>
              <a:rPr lang="zh-CN" altLang="en-US" dirty="0"/>
              <a:t>文件中的数据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、查询</a:t>
            </a:r>
            <a:r>
              <a:rPr lang="en-US" altLang="zh-CN" dirty="0"/>
              <a:t>tmp2_table</a:t>
            </a:r>
            <a:r>
              <a:rPr lang="zh-CN" altLang="en-US" dirty="0"/>
              <a:t>表的内容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可以发现</a:t>
            </a:r>
            <a:r>
              <a:rPr lang="en-US" altLang="zh-CN" dirty="0"/>
              <a:t>tmp2_table</a:t>
            </a:r>
            <a:r>
              <a:rPr lang="zh-CN" altLang="en-US" dirty="0"/>
              <a:t>表中有两份数据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622" y="980727"/>
            <a:ext cx="4824536" cy="160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610" y="3212976"/>
            <a:ext cx="7200800" cy="82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703" y="4653136"/>
            <a:ext cx="3528392" cy="171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370787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、查询刚刚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tmp2_table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表的内容，有数据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7776864" cy="114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9552" y="2204864"/>
            <a:ext cx="484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、使用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load data …overwrite into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覆盖数据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3284984"/>
            <a:ext cx="5688632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5" y="3789040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观察提示可以发现，实际上是一个目录删除过程，即使用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linux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命令删除原表目录，再重新创建目录，放入新的数据文件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869160"/>
            <a:ext cx="43053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39552" y="4437112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黑体" panose="02010609060101010101" pitchFamily="49" charset="-122"/>
                <a:cs typeface="+mn-cs"/>
              </a:rPr>
              <a:t>、再查询该表，发现只有新的数据</a:t>
            </a:r>
          </a:p>
        </p:txBody>
      </p:sp>
    </p:spTree>
    <p:extLst>
      <p:ext uri="{BB962C8B-B14F-4D97-AF65-F5344CB8AC3E}">
        <p14:creationId xmlns:p14="http://schemas.microsoft.com/office/powerpoint/2010/main" val="36242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bldLvl="2"/>
      <p:bldP spid="8" grpId="0" build="p" bldLvl="2" animBg="1"/>
      <p:bldP spid="9" grpId="0" build="p" bldLvl="2"/>
      <p:bldP spid="1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as</a:t>
            </a:r>
            <a:r>
              <a:rPr lang="zh-CN" altLang="en-US"/>
              <a:t>子查询方式创建表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可以通过</a:t>
            </a:r>
            <a:r>
              <a:rPr lang="en-US" altLang="zh-CN"/>
              <a:t>as</a:t>
            </a:r>
            <a:r>
              <a:rPr lang="zh-CN" altLang="en-US"/>
              <a:t>，将某个</a:t>
            </a:r>
            <a:r>
              <a:rPr lang="en-US" altLang="zh-CN"/>
              <a:t>select</a:t>
            </a:r>
            <a:r>
              <a:rPr lang="zh-CN" altLang="en-US"/>
              <a:t>语句的查询结果保存为一张表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r>
              <a:rPr lang="en-US" altLang="zh-CN"/>
              <a:t>create table tmp3_as as select name from tmp3_table;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96334"/>
            <a:ext cx="7708726" cy="37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83568" y="6093296"/>
            <a:ext cx="2376264" cy="504056"/>
          </a:xfrm>
          <a:prstGeom prst="rect">
            <a:avLst/>
          </a:prstGeom>
          <a:noFill/>
          <a:ln w="381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8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71455"/>
          <a:stretch>
            <a:fillRect/>
          </a:stretch>
        </p:blipFill>
        <p:spPr bwMode="auto">
          <a:xfrm>
            <a:off x="251520" y="980728"/>
            <a:ext cx="871296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8676456" cy="29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7251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实际上</a:t>
            </a:r>
            <a:r>
              <a:rPr lang="en-US" altLang="zh-CN"/>
              <a:t>hive</a:t>
            </a:r>
            <a:r>
              <a:rPr lang="zh-CN" altLang="en-US"/>
              <a:t>通过创建</a:t>
            </a:r>
            <a:r>
              <a:rPr lang="en-US" altLang="zh-CN"/>
              <a:t>MapReduce</a:t>
            </a:r>
            <a:r>
              <a:rPr lang="zh-CN" altLang="en-US"/>
              <a:t>任务，从</a:t>
            </a:r>
            <a:r>
              <a:rPr lang="en-US" altLang="zh-CN"/>
              <a:t>tmp3_table</a:t>
            </a:r>
            <a:r>
              <a:rPr lang="zh-CN" altLang="en-US"/>
              <a:t>中取数据，再创建一个</a:t>
            </a:r>
            <a:r>
              <a:rPr lang="en-US" altLang="zh-CN"/>
              <a:t>tmp3_as</a:t>
            </a:r>
            <a:r>
              <a:rPr lang="zh-CN" altLang="en-US"/>
              <a:t>表，将数据存进去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like</a:t>
            </a:r>
            <a:r>
              <a:rPr lang="zh-CN" altLang="en-US"/>
              <a:t>创建表，命令写法：</a:t>
            </a:r>
            <a:endParaRPr lang="en-US" altLang="zh-CN"/>
          </a:p>
          <a:p>
            <a:pPr lvl="1"/>
            <a:r>
              <a:rPr lang="en-US" altLang="zh-CN"/>
              <a:t>CREATE [TEMPORARY] [EXTERNAL] TABLE [IF NOT EXISTS] [db_name.]table_name</a:t>
            </a:r>
          </a:p>
          <a:p>
            <a:pPr lvl="1"/>
            <a:r>
              <a:rPr lang="en-US" altLang="zh-CN"/>
              <a:t>		  LIKE existing_table_or_view_name</a:t>
            </a:r>
          </a:p>
          <a:p>
            <a:pPr lvl="1"/>
            <a:r>
              <a:rPr lang="en-US" altLang="zh-CN"/>
              <a:t>  [LOCATION hdfs_path];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 create table tmp3_like like tmp3_table;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4752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、通过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语句创建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tmp3_like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表：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8840"/>
            <a:ext cx="5133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148478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、使用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show tables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可以看到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tmp3_like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表已成功创建：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429000"/>
            <a:ext cx="4105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3568" y="29249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、使用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select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语句查询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tmp3_like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表中的信息：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494" y="472514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结果我们发现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tmp3_like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表里什么都没有，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tmp3_table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明明有数据，为什么使用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语句创建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tmp3_like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表却是空的？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bldLvl="2"/>
      <p:bldP spid="9" grpId="0" build="p" bldLvl="2"/>
      <p:bldP spid="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</a:t>
            </a:r>
            <a:r>
              <a:rPr lang="zh-CN" altLang="zh-CN"/>
              <a:t>与</a:t>
            </a:r>
            <a:r>
              <a:rPr lang="en-US" altLang="zh-CN"/>
              <a:t>like</a:t>
            </a:r>
            <a:r>
              <a:rPr lang="zh-CN" altLang="zh-CN"/>
              <a:t>的区别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as</a:t>
            </a:r>
            <a:r>
              <a:rPr lang="zh-CN" altLang="zh-CN"/>
              <a:t>：将子查询的结果，包括数据和表结构放入的新的表中</a:t>
            </a:r>
            <a:endParaRPr lang="en-US" altLang="zh-CN"/>
          </a:p>
          <a:p>
            <a:pPr lvl="1"/>
            <a:r>
              <a:rPr lang="en-US" altLang="zh-CN"/>
              <a:t>create table tmp3_as as select name from tmp3_table;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like:</a:t>
            </a:r>
            <a:r>
              <a:rPr lang="zh-CN" altLang="zh-CN"/>
              <a:t>只是复制了表结构</a:t>
            </a:r>
            <a:r>
              <a:rPr lang="zh-CN" altLang="en-US"/>
              <a:t>，即如果我们想创建一张表，但又不想要原表的数据时使用</a:t>
            </a:r>
            <a:r>
              <a:rPr lang="en-US" altLang="zh-CN"/>
              <a:t>like</a:t>
            </a:r>
          </a:p>
          <a:p>
            <a:pPr lvl="1"/>
            <a:r>
              <a:rPr lang="en-US" altLang="zh-CN"/>
              <a:t>create table tmp3_like like tmp3_table;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024336"/>
          </a:xfrm>
        </p:spPr>
        <p:txBody>
          <a:bodyPr/>
          <a:lstStyle/>
          <a:p>
            <a:r>
              <a:rPr lang="zh-CN" altLang="en-US" dirty="0"/>
              <a:t>删除表命令：</a:t>
            </a:r>
            <a:r>
              <a:rPr lang="en-US" altLang="zh-CN" dirty="0"/>
              <a:t>drop table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en-US" altLang="zh-CN" dirty="0">
                <a:solidFill>
                  <a:srgbClr val="C00000"/>
                </a:solidFill>
              </a:rPr>
              <a:t>drop table tmp3_like;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）删除表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623887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21088"/>
            <a:ext cx="3228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229200"/>
            <a:ext cx="4057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99592" y="479715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show tables</a:t>
            </a:r>
            <a:r>
              <a:rPr lang="zh-CN" altLang="en-US" dirty="0">
                <a:solidFill>
                  <a:srgbClr val="C00000"/>
                </a:solidFill>
              </a:rPr>
              <a:t>发现已经成功删除</a:t>
            </a:r>
            <a:r>
              <a:rPr lang="en-US" altLang="zh-CN" dirty="0">
                <a:solidFill>
                  <a:srgbClr val="C00000"/>
                </a:solidFill>
              </a:rPr>
              <a:t>tmp3_like</a:t>
            </a:r>
            <a:r>
              <a:rPr lang="zh-CN" altLang="en-US" dirty="0">
                <a:solidFill>
                  <a:srgbClr val="C00000"/>
                </a:solidFill>
              </a:rPr>
              <a:t>表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275856" y="6093296"/>
            <a:ext cx="4536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C00000"/>
                </a:solidFill>
              </a:rPr>
              <a:t>注意：同时删除元数据和</a:t>
            </a:r>
            <a:r>
              <a:rPr lang="en-US" altLang="zh-CN" dirty="0" err="1">
                <a:solidFill>
                  <a:srgbClr val="C00000"/>
                </a:solidFill>
              </a:rPr>
              <a:t>hdfs</a:t>
            </a:r>
            <a:r>
              <a:rPr lang="zh-CN" altLang="en-US" dirty="0">
                <a:solidFill>
                  <a:srgbClr val="C00000"/>
                </a:solidFill>
              </a:rPr>
              <a:t>的存储目录！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14" grpId="0" build="p" bldLvl="2"/>
      <p:bldP spid="2356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清空表命令：</a:t>
            </a:r>
            <a:r>
              <a:rPr lang="en-US" altLang="zh-CN" dirty="0"/>
              <a:t>truncate table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 TRUNCATE table tmp3_as;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）清空表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58864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45224"/>
            <a:ext cx="382143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		</a:t>
            </a:r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6.4.2 Hive</a:t>
            </a:r>
            <a:r>
              <a:rPr lang="zh-CN" altLang="en-US" dirty="0">
                <a:solidFill>
                  <a:srgbClr val="FF0000"/>
                </a:solidFill>
              </a:rPr>
              <a:t>中表的基本操作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Hive</a:t>
            </a:r>
            <a:r>
              <a:rPr lang="zh-CN" altLang="en-US" dirty="0"/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146593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r>
              <a:rPr lang="zh-CN" altLang="en-US"/>
              <a:t>查看表的信息：</a:t>
            </a:r>
            <a:r>
              <a:rPr lang="en-US" altLang="zh-CN"/>
              <a:t>desc tablename</a:t>
            </a:r>
          </a:p>
          <a:p>
            <a:pPr lvl="1"/>
            <a:r>
              <a:rPr lang="zh-CN" altLang="en-US"/>
              <a:t>例：</a:t>
            </a:r>
            <a:r>
              <a:rPr lang="en-US" altLang="zh-CN"/>
              <a:t>desc tmp3_table;</a:t>
            </a:r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	</a:t>
            </a:r>
            <a:r>
              <a:rPr lang="zh-CN" altLang="en-US" sz="2000">
                <a:solidFill>
                  <a:schemeClr val="tx1"/>
                </a:solidFill>
              </a:rPr>
              <a:t>仅仅将表的信息作简单的显示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）查看表的信息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3876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desc extended tablename;</a:t>
            </a:r>
          </a:p>
          <a:p>
            <a:pPr lvl="1"/>
            <a:r>
              <a:rPr lang="zh-CN" altLang="en-US"/>
              <a:t>例：</a:t>
            </a:r>
            <a:r>
              <a:rPr lang="en-US" altLang="zh-CN"/>
              <a:t>desc extended tmp3_table;</a:t>
            </a:r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3" y="2780928"/>
            <a:ext cx="901858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49411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显示了表的名称、数据库的名称、所有者、创建时间等信息；</a:t>
            </a:r>
          </a:p>
        </p:txBody>
      </p:sp>
      <p:sp>
        <p:nvSpPr>
          <p:cNvPr id="8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）查看表的信息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0"/>
            <a:ext cx="8229600" cy="14847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desc formatted tablename;</a:t>
            </a:r>
          </a:p>
          <a:p>
            <a:pPr lvl="1"/>
            <a:r>
              <a:rPr lang="zh-CN" altLang="en-US"/>
              <a:t>格式化输出表的信息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 desc formatted tmp3_table;</a:t>
            </a:r>
          </a:p>
          <a:p>
            <a:pPr lvl="1"/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904287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83893"/>
            <a:ext cx="7485063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6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重命名表</a:t>
            </a:r>
            <a:endParaRPr lang="en-US" altLang="zh-CN"/>
          </a:p>
          <a:p>
            <a:pPr lvl="1"/>
            <a:r>
              <a:rPr lang="en-US" altLang="zh-CN"/>
              <a:t>ALTER TABLE table_name RENAME TO new_table_name</a:t>
            </a:r>
          </a:p>
          <a:p>
            <a:pPr lvl="1"/>
            <a:r>
              <a:rPr lang="zh-CN" altLang="en-US"/>
              <a:t>例：将</a:t>
            </a:r>
            <a:r>
              <a:rPr lang="en-US" altLang="zh-CN"/>
              <a:t>dept_partition2</a:t>
            </a:r>
            <a:r>
              <a:rPr lang="zh-CN" altLang="en-US"/>
              <a:t>表的名称改为</a:t>
            </a:r>
            <a:r>
              <a:rPr lang="en-US" altLang="zh-CN"/>
              <a:t>dept_partition3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如果命名后的表名已经存在，则会报错：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这里的</a:t>
            </a:r>
            <a:r>
              <a:rPr lang="en-US" altLang="zh-CN"/>
              <a:t>test4</a:t>
            </a:r>
            <a:r>
              <a:rPr lang="zh-CN" altLang="en-US"/>
              <a:t>是已经存在的表，所以该语句报错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84984"/>
            <a:ext cx="759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8064896" cy="65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  替换（修改）列（列名列类型都可以改）</a:t>
            </a:r>
            <a:endParaRPr lang="en-US" altLang="zh-CN" dirty="0"/>
          </a:p>
          <a:p>
            <a:pPr lvl="1" indent="0"/>
            <a:r>
              <a:rPr lang="en-US" altLang="zh-CN" dirty="0">
                <a:solidFill>
                  <a:srgbClr val="FF0000"/>
                </a:solidFill>
              </a:rPr>
              <a:t>ALTER TABLE </a:t>
            </a:r>
            <a:r>
              <a:rPr lang="en-US" altLang="zh-CN" dirty="0" err="1"/>
              <a:t>table_name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 </a:t>
            </a:r>
            <a:r>
              <a:rPr lang="en-US" altLang="zh-CN" dirty="0" err="1"/>
              <a:t>col_old_name</a:t>
            </a:r>
            <a:r>
              <a:rPr lang="en-US" altLang="zh-CN" dirty="0"/>
              <a:t> </a:t>
            </a:r>
            <a:r>
              <a:rPr lang="en-US" altLang="zh-CN" err="1"/>
              <a:t>col_new_name</a:t>
            </a:r>
            <a:r>
              <a:rPr lang="en-US" altLang="zh-CN"/>
              <a:t> column_type </a:t>
            </a:r>
            <a:r>
              <a:rPr lang="en-US" altLang="zh-CN" dirty="0"/>
              <a:t>[COMMENT </a:t>
            </a:r>
            <a:r>
              <a:rPr lang="en-US" altLang="zh-CN" dirty="0" err="1"/>
              <a:t>col_comment</a:t>
            </a:r>
            <a:r>
              <a:rPr lang="en-US" altLang="zh-CN" dirty="0"/>
              <a:t>] [FIRST|AFTER </a:t>
            </a:r>
            <a:r>
              <a:rPr lang="en-US" altLang="zh-CN" dirty="0" err="1"/>
              <a:t>column_name</a:t>
            </a:r>
            <a:r>
              <a:rPr lang="en-US" altLang="zh-CN" dirty="0"/>
              <a:t>]</a:t>
            </a:r>
          </a:p>
          <a:p>
            <a:pPr marL="620713" indent="-438150"/>
            <a:r>
              <a:rPr lang="zh-CN" altLang="en-US"/>
              <a:t>增加列、替换所有列</a:t>
            </a:r>
            <a:endParaRPr lang="en-US" altLang="zh-CN" dirty="0"/>
          </a:p>
          <a:p>
            <a:pPr marL="630238" lvl="1" indent="0">
              <a:tabLst>
                <a:tab pos="89535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ALTER TABLE </a:t>
            </a:r>
            <a:r>
              <a:rPr lang="en-US" altLang="zh-CN" dirty="0" err="1"/>
              <a:t>table_name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ADD|REPLACE COLUMNS</a:t>
            </a:r>
            <a:r>
              <a:rPr lang="en-US" altLang="zh-CN" dirty="0"/>
              <a:t>(</a:t>
            </a:r>
            <a:r>
              <a:rPr lang="en-US" altLang="zh-CN" dirty="0" err="1"/>
              <a:t>col_name</a:t>
            </a:r>
            <a:r>
              <a:rPr lang="en-US" altLang="zh-CN" dirty="0"/>
              <a:t> </a:t>
            </a:r>
            <a:r>
              <a:rPr lang="en-US" altLang="zh-CN" dirty="0" err="1"/>
              <a:t>data_type</a:t>
            </a:r>
            <a:r>
              <a:rPr lang="en-US" altLang="zh-CN" dirty="0"/>
              <a:t> [COMMENT </a:t>
            </a:r>
            <a:r>
              <a:rPr lang="en-US" altLang="zh-CN" dirty="0" err="1"/>
              <a:t>col_comment</a:t>
            </a:r>
            <a:r>
              <a:rPr lang="en-US" altLang="zh-CN" dirty="0"/>
              <a:t>], ...)</a:t>
            </a:r>
          </a:p>
          <a:p>
            <a:pPr marL="630238" lvl="1" indent="0">
              <a:tabLst>
                <a:tab pos="895350" algn="l"/>
              </a:tabLst>
            </a:pPr>
            <a:r>
              <a:rPr lang="en-US" altLang="zh-CN" dirty="0"/>
              <a:t>ADD </a:t>
            </a:r>
            <a:r>
              <a:rPr lang="zh-CN" altLang="en-US" dirty="0"/>
              <a:t>是代表新增一字段，字段位置在所有列后面</a:t>
            </a:r>
            <a:endParaRPr lang="en-US" altLang="zh-CN" dirty="0"/>
          </a:p>
          <a:p>
            <a:pPr marL="630238" lvl="1" indent="0">
              <a:tabLst>
                <a:tab pos="895350" algn="l"/>
              </a:tabLst>
            </a:pPr>
            <a:r>
              <a:rPr lang="en-US" altLang="zh-CN" dirty="0"/>
              <a:t>REPLACE </a:t>
            </a:r>
            <a:r>
              <a:rPr lang="zh-CN" altLang="en-US" dirty="0"/>
              <a:t>则是表示替换表中</a:t>
            </a:r>
            <a:r>
              <a:rPr lang="zh-CN" altLang="en-US" dirty="0">
                <a:solidFill>
                  <a:srgbClr val="C00000"/>
                </a:solidFill>
              </a:rPr>
              <a:t>所有字段</a:t>
            </a:r>
            <a:endParaRPr lang="en-US" altLang="zh-CN" dirty="0">
              <a:solidFill>
                <a:srgbClr val="C00000"/>
              </a:solidFill>
            </a:endParaRPr>
          </a:p>
          <a:p>
            <a:pPr marL="630238" lvl="1" indent="0">
              <a:tabLst>
                <a:tab pos="895350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注意：</a:t>
            </a:r>
            <a:r>
              <a:rPr lang="en-US" altLang="zh-CN" dirty="0">
                <a:solidFill>
                  <a:srgbClr val="C00000"/>
                </a:solidFill>
              </a:rPr>
              <a:t>change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add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replace</a:t>
            </a:r>
            <a:r>
              <a:rPr lang="zh-CN" altLang="en-US" dirty="0">
                <a:solidFill>
                  <a:srgbClr val="C00000"/>
                </a:solidFill>
              </a:rPr>
              <a:t>之后都可以跟多个字段</a:t>
            </a:r>
            <a:endParaRPr lang="en-US" altLang="zh-CN" dirty="0">
              <a:solidFill>
                <a:srgbClr val="C00000"/>
              </a:solidFill>
            </a:endParaRPr>
          </a:p>
          <a:p>
            <a:pPr marL="630238" lvl="1" indent="0">
              <a:tabLst>
                <a:tab pos="895350" algn="l"/>
              </a:tabLst>
            </a:pPr>
            <a:endParaRPr lang="en-US" altLang="zh-CN" dirty="0"/>
          </a:p>
          <a:p>
            <a:pPr marL="620713" indent="-438150"/>
            <a:endParaRPr lang="en-US" altLang="zh-CN" dirty="0"/>
          </a:p>
          <a:p>
            <a:pPr marL="620713" lvl="1" indent="-438150"/>
            <a:endParaRPr lang="en-US" altLang="zh-CN" dirty="0"/>
          </a:p>
          <a:p>
            <a:pPr marL="620713" lvl="1" indent="-438150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test1</a:t>
            </a:r>
            <a:r>
              <a:rPr lang="zh-CN" altLang="en-US" dirty="0"/>
              <a:t>表中的</a:t>
            </a:r>
            <a:r>
              <a:rPr lang="en-US" altLang="zh-CN" dirty="0" err="1"/>
              <a:t>stu_id</a:t>
            </a:r>
            <a:r>
              <a:rPr lang="en-US" altLang="zh-CN" dirty="0"/>
              <a:t>(string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替换成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string</a:t>
            </a:r>
            <a:r>
              <a:rPr lang="zh-CN" altLang="en-US" dirty="0"/>
              <a:t>类型）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、查看</a:t>
            </a:r>
            <a:r>
              <a:rPr lang="en-US" altLang="zh-CN" dirty="0"/>
              <a:t>test1</a:t>
            </a:r>
            <a:r>
              <a:rPr lang="zh-CN" altLang="en-US" dirty="0"/>
              <a:t>表信息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57188" lvl="1" indent="0"/>
            <a:r>
              <a:rPr lang="zh-CN" altLang="en-US" dirty="0">
                <a:solidFill>
                  <a:srgbClr val="C00000"/>
                </a:solidFill>
              </a:rPr>
              <a:t>注意：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357188" lvl="1" indent="0"/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、无论是否对字段的类型进行改动，都必须跟上改动后的数据类型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357188" lvl="1" indent="0"/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、原类型为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无法改成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类型，而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类型可以改成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</a:p>
          <a:p>
            <a:pPr marL="357188" lvl="1" indent="0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6696744" cy="8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77072"/>
            <a:ext cx="6768752" cy="10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>
            <a:off x="6516216" y="2564904"/>
            <a:ext cx="1008112" cy="360040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2051" idx="3"/>
          </p:cNvCxnSpPr>
          <p:nvPr/>
        </p:nvCxnSpPr>
        <p:spPr>
          <a:xfrm flipH="1" flipV="1">
            <a:off x="7452320" y="3043844"/>
            <a:ext cx="720080" cy="2329372"/>
          </a:xfrm>
          <a:prstGeom prst="straightConnector1">
            <a:avLst/>
          </a:prstGeom>
          <a:ln w="28575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8" grpId="0" uiExpand="1" build="p" bldLvl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test1</a:t>
            </a:r>
            <a:r>
              <a:rPr lang="zh-CN" altLang="en-US"/>
              <a:t>中增加一个</a:t>
            </a:r>
            <a:r>
              <a:rPr lang="en-US" altLang="zh-CN"/>
              <a:t>name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）字段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、查看</a:t>
            </a:r>
            <a:r>
              <a:rPr lang="en-US" altLang="zh-CN"/>
              <a:t>test1</a:t>
            </a:r>
            <a:r>
              <a:rPr lang="zh-CN" altLang="en-US"/>
              <a:t>表的信息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6696744" cy="52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99500"/>
            <a:ext cx="5472608" cy="138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、将</a:t>
            </a:r>
            <a:r>
              <a:rPr lang="en-US" altLang="zh-CN"/>
              <a:t>test1</a:t>
            </a:r>
            <a:r>
              <a:rPr lang="zh-CN" altLang="en-US"/>
              <a:t>表中的所有字段替换为</a:t>
            </a:r>
            <a:r>
              <a:rPr lang="en-US" altLang="zh-CN"/>
              <a:t>stu_id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、查看</a:t>
            </a:r>
            <a:r>
              <a:rPr lang="en-US" altLang="zh-CN"/>
              <a:t>test1</a:t>
            </a:r>
            <a:r>
              <a:rPr lang="zh-CN" altLang="en-US"/>
              <a:t>的信息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/>
            <a:r>
              <a:rPr lang="zh-CN" altLang="en-US">
                <a:solidFill>
                  <a:srgbClr val="C00000"/>
                </a:solidFill>
              </a:rPr>
              <a:t>注意</a:t>
            </a:r>
            <a:r>
              <a:rPr lang="en-US" altLang="zh-CN">
                <a:solidFill>
                  <a:srgbClr val="C00000"/>
                </a:solidFill>
              </a:rPr>
              <a:t>replace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change</a:t>
            </a:r>
            <a:r>
              <a:rPr lang="zh-CN" altLang="en-US">
                <a:solidFill>
                  <a:srgbClr val="C00000"/>
                </a:solidFill>
              </a:rPr>
              <a:t>的区别，</a:t>
            </a:r>
            <a:r>
              <a:rPr lang="en-US" altLang="zh-CN">
                <a:solidFill>
                  <a:srgbClr val="C00000"/>
                </a:solidFill>
              </a:rPr>
              <a:t>change</a:t>
            </a:r>
            <a:r>
              <a:rPr lang="zh-CN" altLang="en-US">
                <a:solidFill>
                  <a:srgbClr val="C00000"/>
                </a:solidFill>
              </a:rPr>
              <a:t>为替换指定的列，而</a:t>
            </a:r>
            <a:r>
              <a:rPr lang="en-US" altLang="zh-CN">
                <a:solidFill>
                  <a:srgbClr val="C00000"/>
                </a:solidFill>
              </a:rPr>
              <a:t>replace</a:t>
            </a:r>
            <a:r>
              <a:rPr lang="zh-CN" altLang="en-US">
                <a:solidFill>
                  <a:srgbClr val="C00000"/>
                </a:solidFill>
              </a:rPr>
              <a:t>替换整张表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6924575" cy="50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832648" cy="128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、将</a:t>
            </a:r>
            <a:r>
              <a:rPr lang="en-US" altLang="zh-CN"/>
              <a:t>test6</a:t>
            </a:r>
            <a:r>
              <a:rPr lang="zh-CN" altLang="en-US"/>
              <a:t>表中的所有字段替换为</a:t>
            </a:r>
            <a:r>
              <a:rPr lang="en-US" altLang="zh-CN"/>
              <a:t>id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）、</a:t>
            </a:r>
            <a:r>
              <a:rPr lang="en-US" altLang="zh-CN"/>
              <a:t>name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、将</a:t>
            </a:r>
            <a:r>
              <a:rPr lang="en-US" altLang="zh-CN"/>
              <a:t>test6</a:t>
            </a:r>
            <a:r>
              <a:rPr lang="zh-CN" altLang="en-US"/>
              <a:t>表中的字段替换为</a:t>
            </a:r>
            <a:r>
              <a:rPr lang="en-US" altLang="zh-CN"/>
              <a:t>id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）、</a:t>
            </a:r>
            <a:r>
              <a:rPr lang="en-US" altLang="zh-CN"/>
              <a:t>name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）、</a:t>
            </a:r>
            <a:r>
              <a:rPr lang="en-US" altLang="zh-CN"/>
              <a:t>class</a:t>
            </a:r>
            <a:r>
              <a:rPr lang="zh-CN" altLang="en-US"/>
              <a:t>（类型为</a:t>
            </a:r>
            <a:r>
              <a:rPr lang="en-US" altLang="zh-CN"/>
              <a:t>string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8315457" cy="59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422" y="5085184"/>
            <a:ext cx="89042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三种创建表的方式：</a:t>
            </a:r>
            <a:endParaRPr lang="en-US" altLang="zh-CN"/>
          </a:p>
          <a:p>
            <a:pPr lvl="1"/>
            <a:r>
              <a:rPr lang="zh-CN" altLang="en-US"/>
              <a:t>第一种：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create table if not exists tablename(</a:t>
            </a:r>
          </a:p>
          <a:p>
            <a:pPr lvl="1">
              <a:lnSpc>
                <a:spcPct val="100000"/>
              </a:lnSpc>
            </a:pPr>
            <a:r>
              <a:rPr lang="en-US" altLang="zh-CN"/>
              <a:t>…</a:t>
            </a:r>
          </a:p>
          <a:p>
            <a:pPr lvl="1">
              <a:lnSpc>
                <a:spcPct val="100000"/>
              </a:lnSpc>
            </a:pPr>
            <a:r>
              <a:rPr lang="en-US" altLang="zh-CN"/>
              <a:t>) row format delimited fields terminated by '\t';</a:t>
            </a:r>
          </a:p>
          <a:p>
            <a:pPr lvl="1">
              <a:lnSpc>
                <a:spcPct val="100000"/>
              </a:lnSpc>
            </a:pPr>
            <a:r>
              <a:rPr lang="en-US" altLang="zh-CN"/>
              <a:t>stored as textfile;</a:t>
            </a:r>
          </a:p>
          <a:p>
            <a:pPr lvl="1">
              <a:lnSpc>
                <a:spcPct val="100000"/>
              </a:lnSpc>
            </a:pPr>
            <a:r>
              <a:rPr lang="en-US" altLang="zh-CN"/>
              <a:t>load data local inpath ‘/…/dataname' into table tmp3_table;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第二种：</a:t>
            </a:r>
            <a:r>
              <a:rPr lang="en-US" altLang="zh-CN"/>
              <a:t> create tablename1 as select name from tablename2;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第三种：</a:t>
            </a:r>
            <a:r>
              <a:rPr lang="en-US" altLang="zh-CN"/>
              <a:t> create tablename1 like tablename2 ;</a:t>
            </a:r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endParaRPr lang="zh-CN" altLang="en-US"/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）查看表的信息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zh-CN" altLang="en-US"/>
              <a:t>创建表</a:t>
            </a:r>
            <a:endParaRPr lang="en-US" altLang="zh-CN"/>
          </a:p>
          <a:p>
            <a:pPr lvl="1"/>
            <a:r>
              <a:rPr lang="zh-CN" altLang="en-US"/>
              <a:t>删除表</a:t>
            </a:r>
            <a:endParaRPr lang="en-US" altLang="zh-CN"/>
          </a:p>
          <a:p>
            <a:pPr lvl="1"/>
            <a:r>
              <a:rPr lang="zh-CN" altLang="en-US"/>
              <a:t>清空表</a:t>
            </a:r>
            <a:endParaRPr lang="en-US" altLang="zh-CN"/>
          </a:p>
          <a:p>
            <a:pPr lvl="1"/>
            <a:r>
              <a:rPr lang="zh-CN" altLang="en-US"/>
              <a:t>查看表的信息</a:t>
            </a:r>
            <a:endParaRPr lang="en-US" altLang="zh-CN"/>
          </a:p>
          <a:p>
            <a:pPr lvl="1"/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中表的创建与使用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drop table tablename</a:t>
            </a:r>
          </a:p>
          <a:p>
            <a:r>
              <a:rPr lang="en-US" altLang="zh-CN"/>
              <a:t>truncate table tablename</a:t>
            </a:r>
          </a:p>
          <a:p>
            <a:r>
              <a:rPr lang="en-US" altLang="zh-CN"/>
              <a:t>desc tablename</a:t>
            </a:r>
          </a:p>
          <a:p>
            <a:r>
              <a:rPr lang="en-US" altLang="zh-CN"/>
              <a:t>desc extended tablename;</a:t>
            </a:r>
            <a:endParaRPr lang="zh-CN" altLang="zh-CN"/>
          </a:p>
          <a:p>
            <a:r>
              <a:rPr lang="en-US" altLang="zh-CN"/>
              <a:t>desc formatted tablename;</a:t>
            </a:r>
          </a:p>
          <a:p>
            <a:r>
              <a:rPr lang="en-US" altLang="zh-CN"/>
              <a:t>show tables</a:t>
            </a:r>
            <a:endParaRPr lang="zh-CN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）查看表的信息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创建表命令格式：</a:t>
            </a:r>
            <a:endParaRPr lang="en-US" altLang="zh-CN"/>
          </a:p>
          <a:p>
            <a:pPr lvl="1"/>
            <a:r>
              <a:rPr lang="en-US" altLang="zh-CN"/>
              <a:t>CREATE  [EXTERNAL] TABLE [IF NOT EXISTS] [db_name.]table_name</a:t>
            </a:r>
            <a:endParaRPr lang="zh-CN" altLang="zh-CN"/>
          </a:p>
          <a:p>
            <a:pPr lvl="1"/>
            <a:r>
              <a:rPr lang="en-US" altLang="zh-CN"/>
              <a:t>  [(col_name data_type [COMMENT col_comment], ... [constraint_specification])]</a:t>
            </a:r>
            <a:endParaRPr lang="zh-CN" altLang="zh-CN"/>
          </a:p>
          <a:p>
            <a:pPr lvl="1"/>
            <a:r>
              <a:rPr lang="en-US" altLang="zh-CN"/>
              <a:t>  [PARTITIONED BY (col_name data_type [COMMENT col_comment], ...)]               </a:t>
            </a:r>
            <a:endParaRPr lang="zh-CN" altLang="zh-CN"/>
          </a:p>
          <a:p>
            <a:pPr lvl="1"/>
            <a:r>
              <a:rPr lang="en-US" altLang="zh-CN"/>
              <a:t>   [ROW FORMAT row_format] </a:t>
            </a:r>
            <a:endParaRPr lang="zh-CN" altLang="zh-CN"/>
          </a:p>
          <a:p>
            <a:pPr lvl="1"/>
            <a:r>
              <a:rPr lang="en-US" altLang="zh-CN"/>
              <a:t>   [STORED AS file_format]</a:t>
            </a:r>
            <a:endParaRPr lang="zh-CN" altLang="zh-CN"/>
          </a:p>
          <a:p>
            <a:pPr lvl="1"/>
            <a:r>
              <a:rPr lang="en-US" altLang="zh-CN"/>
              <a:t>  [LOCATION hdfs_path]</a:t>
            </a:r>
            <a:endParaRPr lang="zh-CN" altLang="zh-CN"/>
          </a:p>
          <a:p>
            <a:pPr lvl="1"/>
            <a:r>
              <a:rPr lang="en-US" altLang="zh-CN"/>
              <a:t>  [AS select_statement];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pPr lvl="1" indent="0"/>
            <a:r>
              <a:rPr lang="zh-CN" altLang="en-US"/>
              <a:t>假定在本地</a:t>
            </a:r>
            <a:r>
              <a:rPr lang="en-US" altLang="zh-CN"/>
              <a:t>/</a:t>
            </a:r>
            <a:r>
              <a:rPr lang="en-US" altLang="zh-CN" dirty="0"/>
              <a:t>opt/modules/hive-0.13.1-bin/</a:t>
            </a:r>
            <a:r>
              <a:rPr lang="zh-CN" altLang="en-US" dirty="0"/>
              <a:t>目录下建立一个</a:t>
            </a:r>
            <a:r>
              <a:rPr lang="en-US" altLang="zh-CN" dirty="0"/>
              <a:t>student.txt</a:t>
            </a:r>
            <a:r>
              <a:rPr lang="zh-CN" altLang="en-US" dirty="0"/>
              <a:t>文件，输入以下内容（学号</a:t>
            </a:r>
            <a:r>
              <a:rPr lang="en-US" altLang="zh-CN" dirty="0"/>
              <a:t>string</a:t>
            </a:r>
            <a:r>
              <a:rPr lang="zh-CN" altLang="en-US" dirty="0"/>
              <a:t>，姓名</a:t>
            </a:r>
            <a:r>
              <a:rPr lang="en-US" altLang="zh-CN" dirty="0"/>
              <a:t>string</a:t>
            </a:r>
            <a:r>
              <a:rPr lang="zh-CN" altLang="en-US" dirty="0"/>
              <a:t>两个字段）作为我们</a:t>
            </a:r>
            <a:r>
              <a:rPr lang="zh-CN" altLang="en-US"/>
              <a:t>表的数据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88369"/>
            <a:ext cx="4032448" cy="366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763688" y="3789040"/>
            <a:ext cx="144016" cy="36004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4293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中间用</a:t>
            </a:r>
            <a:r>
              <a:rPr lang="en-US" altLang="zh-CN"/>
              <a:t>TAB</a:t>
            </a:r>
            <a:r>
              <a:rPr lang="zh-CN" altLang="en-US"/>
              <a:t>键分隔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创建表</a:t>
            </a:r>
            <a:r>
              <a:rPr lang="en-US" altLang="zh-CN"/>
              <a:t>tmp3_table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create table if not exists tmp3_table(</a:t>
            </a:r>
          </a:p>
          <a:p>
            <a:pPr lvl="1"/>
            <a:r>
              <a:rPr lang="en-US" altLang="zh-CN"/>
              <a:t>number string,</a:t>
            </a:r>
          </a:p>
          <a:p>
            <a:pPr lvl="1"/>
            <a:r>
              <a:rPr lang="en-US" altLang="zh-CN"/>
              <a:t>name string</a:t>
            </a:r>
          </a:p>
          <a:p>
            <a:pPr lvl="1"/>
            <a:r>
              <a:rPr lang="en-US" altLang="zh-CN"/>
              <a:t>) row format delimited fields terminated by '\t';</a:t>
            </a:r>
          </a:p>
          <a:p>
            <a:pPr lvl="1"/>
            <a:r>
              <a:rPr lang="en-US" altLang="zh-CN"/>
              <a:t>stored as textfile;</a:t>
            </a:r>
          </a:p>
          <a:p>
            <a:pPr lvl="1"/>
            <a:r>
              <a:rPr lang="en-US" altLang="zh-CN"/>
              <a:t>load data local inpath '/opt/modules/hive-0.13.1-bin/student.txt' into table tmp3_table;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6.4.2 Hive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中表的基本操作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3203848" y="2708920"/>
            <a:ext cx="360040" cy="792088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292494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表的两个字段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indent="0"/>
            <a:endParaRPr lang="en-US" altLang="zh-CN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C00000"/>
                </a:solidFill>
              </a:rPr>
              <a:t>row format delimited fields terminated by '\t';</a:t>
            </a:r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2400">
                <a:solidFill>
                  <a:srgbClr val="C00000"/>
                </a:solidFill>
              </a:rPr>
              <a:t>   </a:t>
            </a:r>
            <a:r>
              <a:rPr lang="zh-CN" altLang="en-US" sz="2100"/>
              <a:t>表示字段与字段之间以“</a:t>
            </a:r>
            <a:r>
              <a:rPr lang="en-US" altLang="zh-CN" sz="2100"/>
              <a:t>tab</a:t>
            </a:r>
            <a:r>
              <a:rPr lang="zh-CN" altLang="en-US" sz="2100"/>
              <a:t>”分隔，分隔符由导入的数据文件内容而定；</a:t>
            </a:r>
            <a:endParaRPr lang="en-US" altLang="zh-CN" sz="2100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sz="2400">
              <a:solidFill>
                <a:srgbClr val="C00000"/>
              </a:solidFill>
            </a:endParaRPr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C00000"/>
                </a:solidFill>
              </a:rPr>
              <a:t>stored as textfile;</a:t>
            </a:r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 sz="2100"/>
              <a:t>表示数据存储的格式为文本文件，如果为“</a:t>
            </a:r>
            <a:r>
              <a:rPr lang="en-US" altLang="zh-CN" sz="2100"/>
              <a:t>textfile</a:t>
            </a:r>
            <a:r>
              <a:rPr lang="zh-CN" altLang="en-US" sz="2100"/>
              <a:t>”，这句指令可以不写；</a:t>
            </a:r>
            <a:endParaRPr lang="en-US" altLang="zh-CN" sz="2100"/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z="2100"/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z="2100"/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z="2100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1" indent="0">
              <a:lnSpc>
                <a:spcPct val="160000"/>
              </a:lnSpc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C00000"/>
                </a:solidFill>
              </a:rPr>
              <a:t>load data local inpath '/opt/modules/hive-0.13.1-bin/student.txt' into table tmp3_table;</a:t>
            </a:r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 sz="2100"/>
              <a:t>表示数据存储的路径和文件名，注意：加</a:t>
            </a:r>
            <a:r>
              <a:rPr lang="en-US" altLang="zh-CN" sz="2100"/>
              <a:t>local</a:t>
            </a:r>
            <a:r>
              <a:rPr lang="zh-CN" altLang="en-US" sz="2100"/>
              <a:t>表示本地路径，不加</a:t>
            </a:r>
            <a:r>
              <a:rPr lang="en-US" altLang="zh-CN" sz="2100"/>
              <a:t>local</a:t>
            </a:r>
            <a:r>
              <a:rPr lang="zh-CN" altLang="en-US" sz="2100"/>
              <a:t>为</a:t>
            </a:r>
            <a:r>
              <a:rPr lang="en-US" altLang="zh-CN" sz="2100"/>
              <a:t>hdfs</a:t>
            </a:r>
            <a:r>
              <a:rPr lang="zh-CN" altLang="en-US" sz="2100"/>
              <a:t>路径；</a:t>
            </a:r>
            <a:endParaRPr lang="en-US" altLang="zh-CN" sz="210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EA70B7-6343-F1C8-4F53-29E2B5E1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578493"/>
            <a:ext cx="2352381" cy="1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" y="1481238"/>
            <a:ext cx="8951913" cy="19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7" y="3933056"/>
            <a:ext cx="537528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</p:txBody>
      </p:sp>
      <p:sp>
        <p:nvSpPr>
          <p:cNvPr id="8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）创建表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注意：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marL="1078992" lvl="1" indent="-457200">
              <a:buFont typeface="Wingdings" pitchFamily="2" charset="2"/>
              <a:buChar char="ü"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load data inpath </a:t>
            </a:r>
            <a:r>
              <a:rPr lang="en-US" altLang="zh-CN"/>
              <a:t>'/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student.txt' into table tmp1_table;</a:t>
            </a:r>
          </a:p>
          <a:p>
            <a:pPr marL="1078992" lvl="1" indent="0"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意为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导入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 直接将文件</a:t>
            </a:r>
            <a:r>
              <a:rPr lang="zh-CN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移动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到了表的目录下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，即“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hive/warehouse/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数据库名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表名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”下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marL="1078992" lvl="1" indent="-457200">
              <a:buFont typeface="+mj-lt"/>
              <a:buAutoNum type="arabicPeriod"/>
            </a:pP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marL="1078992" lvl="1" indent="-457200">
              <a:buFont typeface="Wingdings" pitchFamily="2" charset="2"/>
              <a:buChar char="ü"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load data 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inpath '/opt/modules/hive-0.13.1-bin/student.txt' into table tmp3_table;</a:t>
            </a:r>
          </a:p>
          <a:p>
            <a:pPr marL="1078992" lvl="1" indent="0"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意为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本地导入，将本地文件</a:t>
            </a:r>
            <a:r>
              <a:rPr lang="zh-CN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复制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到了表的目录下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隶书"/>
              </a:rPr>
              <a:t>）创建数据库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42215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1692</Words>
  <Application>Microsoft Office PowerPoint</Application>
  <PresentationFormat>全屏显示(4:3)</PresentationFormat>
  <Paragraphs>230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华文行楷</vt:lpstr>
      <vt:lpstr>华文中宋</vt:lpstr>
      <vt:lpstr>微软雅黑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6.4 Hive的基本操作</vt:lpstr>
      <vt:lpstr>6.4 Hive的基本操作</vt:lpstr>
      <vt:lpstr>HIVE中表的创建与使用</vt:lpstr>
      <vt:lpstr>6.4.2 Hive中表的基本操作</vt:lpstr>
      <vt:lpstr>6.4.2 Hive中表的基本操作</vt:lpstr>
      <vt:lpstr>PowerPoint 演示文稿</vt:lpstr>
      <vt:lpstr>PowerPoint 演示文稿</vt:lpstr>
      <vt:lpstr>6.4.2 Hive中表的基本操作</vt:lpstr>
      <vt:lpstr>6.4.1 Hive中数据库的操作</vt:lpstr>
      <vt:lpstr>6.4.2 Hive中表的基本操作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6.4.2 Hive中表的基本操作</vt:lpstr>
      <vt:lpstr>6.4.2 Hive中表的基本操作</vt:lpstr>
      <vt:lpstr>6.4.2 Hive中表的基本操作</vt:lpstr>
      <vt:lpstr>6.4.2 Hive中表的基本操作</vt:lpstr>
      <vt:lpstr>6.4.2 Hive中表的基本操作</vt:lpstr>
      <vt:lpstr>6.4.2 Hive中表的基本操作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42</cp:revision>
  <dcterms:created xsi:type="dcterms:W3CDTF">2021-01-04T09:08:57Z</dcterms:created>
  <dcterms:modified xsi:type="dcterms:W3CDTF">2024-04-15T23:58:00Z</dcterms:modified>
</cp:coreProperties>
</file>