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73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9" r:id="rId14"/>
    <p:sldId id="289" r:id="rId15"/>
    <p:sldId id="288" r:id="rId16"/>
    <p:sldId id="293" r:id="rId17"/>
    <p:sldId id="267" r:id="rId18"/>
    <p:sldId id="268" r:id="rId19"/>
    <p:sldId id="290" r:id="rId20"/>
    <p:sldId id="270" r:id="rId21"/>
    <p:sldId id="272" r:id="rId22"/>
    <p:sldId id="271" r:id="rId23"/>
    <p:sldId id="274" r:id="rId24"/>
    <p:sldId id="292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284" r:id="rId33"/>
    <p:sldId id="283" r:id="rId34"/>
    <p:sldId id="285" r:id="rId35"/>
    <p:sldId id="286" r:id="rId36"/>
    <p:sldId id="287" r:id="rId37"/>
    <p:sldId id="294" r:id="rId38"/>
    <p:sldId id="29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C00000"/>
                </a:solidFill>
              </a:rPr>
              <a:t>6.5 HQL</a:t>
            </a:r>
            <a:r>
              <a:rPr lang="zh-CN" altLang="en-US" sz="4000" dirty="0">
                <a:solidFill>
                  <a:srgbClr val="C00000"/>
                </a:solidFill>
              </a:rPr>
              <a:t>的基本使用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r>
              <a:rPr lang="zh-CN" altLang="en-US"/>
              <a:t>比较运算符（</a:t>
            </a:r>
            <a:r>
              <a:rPr lang="en-US" altLang="zh-CN"/>
              <a:t>Between/In/ Is Null</a:t>
            </a:r>
            <a:r>
              <a:rPr lang="zh-CN" altLang="en-US"/>
              <a:t>等）</a:t>
            </a:r>
          </a:p>
          <a:p>
            <a:pPr lvl="2">
              <a:buNone/>
            </a:pPr>
            <a:r>
              <a:rPr lang="zh-CN" altLang="en-US"/>
              <a:t>下表中描述了比较运算符，这些操作符可以用于</a:t>
            </a:r>
            <a:r>
              <a:rPr lang="en-US" altLang="zh-CN"/>
              <a:t>WHERE</a:t>
            </a:r>
            <a:r>
              <a:rPr lang="zh-CN" altLang="en-US"/>
              <a:t>、</a:t>
            </a:r>
            <a:r>
              <a:rPr lang="en-US" altLang="zh-CN"/>
              <a:t>JOIN…ON </a:t>
            </a:r>
            <a:r>
              <a:rPr lang="zh-CN" altLang="en-US"/>
              <a:t>和 </a:t>
            </a:r>
            <a:r>
              <a:rPr lang="en-US" altLang="zh-CN"/>
              <a:t>HAVING </a:t>
            </a:r>
            <a:r>
              <a:rPr lang="zh-CN" altLang="en-US"/>
              <a:t>语句中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88396"/>
          <a:stretch/>
        </p:blipFill>
        <p:spPr bwMode="auto">
          <a:xfrm>
            <a:off x="710616" y="1740336"/>
            <a:ext cx="7818437" cy="59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3876"/>
            <a:ext cx="7920849" cy="332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/>
              <a:t>下表中描述了谓词操作符，这些操作符同样可以用于</a:t>
            </a:r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JOIN…ON </a:t>
            </a:r>
            <a:r>
              <a:rPr lang="zh-CN" altLang="en-US"/>
              <a:t>和 </a:t>
            </a:r>
            <a:r>
              <a:rPr lang="en-US" altLang="zh-CN"/>
              <a:t>HAVING </a:t>
            </a:r>
            <a:r>
              <a:rPr lang="zh-CN" altLang="en-US"/>
              <a:t>语句中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826534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6858000"/>
          </a:xfrm>
        </p:spPr>
        <p:txBody>
          <a:bodyPr>
            <a:normAutofit/>
          </a:bodyPr>
          <a:lstStyle/>
          <a:p>
            <a:pPr lvl="3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查询员工编号大于</a:t>
            </a:r>
            <a:r>
              <a:rPr lang="en-US" altLang="zh-CN" dirty="0"/>
              <a:t>7500</a:t>
            </a:r>
            <a:r>
              <a:rPr lang="zh-CN" altLang="en-US" dirty="0"/>
              <a:t>：</a:t>
            </a: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empno</a:t>
            </a:r>
            <a:r>
              <a:rPr lang="en-US" altLang="zh-CN" dirty="0"/>
              <a:t>&gt;7500;</a:t>
            </a:r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查询薪资在</a:t>
            </a:r>
            <a:r>
              <a:rPr lang="en-US" altLang="zh-CN" dirty="0"/>
              <a:t>2000</a:t>
            </a:r>
            <a:r>
              <a:rPr lang="zh-CN" altLang="zh-CN" dirty="0"/>
              <a:t>到</a:t>
            </a:r>
            <a:r>
              <a:rPr lang="en-US" altLang="zh-CN" dirty="0"/>
              <a:t>3000</a:t>
            </a:r>
            <a:r>
              <a:rPr lang="zh-CN" altLang="zh-CN" dirty="0"/>
              <a:t>之间</a:t>
            </a:r>
            <a:r>
              <a:rPr lang="zh-CN" altLang="en-US" dirty="0"/>
              <a:t>：</a:t>
            </a: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sal</a:t>
            </a:r>
            <a:r>
              <a:rPr lang="en-US" altLang="zh-CN" dirty="0"/>
              <a:t> between 2000 and 3000;</a:t>
            </a:r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查询奖金不为空的员工</a:t>
            </a:r>
            <a:r>
              <a:rPr lang="zh-CN" altLang="en-US" dirty="0"/>
              <a:t>：</a:t>
            </a: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comm</a:t>
            </a:r>
            <a:r>
              <a:rPr lang="en-US" altLang="zh-CN" dirty="0"/>
              <a:t> is not null;</a:t>
            </a:r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r>
              <a:rPr lang="en-US" altLang="zh-CN" dirty="0"/>
              <a:t>7</a:t>
            </a:r>
            <a:r>
              <a:rPr lang="zh-CN" altLang="en-US" dirty="0"/>
              <a:t>、查询工资是 </a:t>
            </a:r>
            <a:r>
              <a:rPr lang="en-US" altLang="zh-CN" dirty="0"/>
              <a:t>1500 </a:t>
            </a:r>
            <a:r>
              <a:rPr lang="zh-CN" altLang="en-US" dirty="0"/>
              <a:t>或 </a:t>
            </a:r>
            <a:r>
              <a:rPr lang="en-US" altLang="zh-CN" dirty="0"/>
              <a:t>5000 </a:t>
            </a:r>
            <a:r>
              <a:rPr lang="zh-CN" altLang="en-US" dirty="0"/>
              <a:t>的员工信息：</a:t>
            </a: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sal</a:t>
            </a:r>
            <a:r>
              <a:rPr lang="en-US" altLang="zh-CN" dirty="0"/>
              <a:t> IN (1500, 5000);</a:t>
            </a:r>
            <a:endParaRPr lang="zh-CN" altLang="zh-CN" dirty="0"/>
          </a:p>
          <a:p>
            <a:pPr lvl="2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4664"/>
            <a:ext cx="6624736" cy="18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408712" cy="10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077072"/>
            <a:ext cx="6624736" cy="79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301208"/>
            <a:ext cx="5822057" cy="80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逻辑运算符（</a:t>
            </a:r>
            <a:r>
              <a:rPr lang="en-US" altLang="zh-CN"/>
              <a:t>And/Or/Not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056784" cy="145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6597352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、查询薪水大于 </a:t>
            </a:r>
            <a:r>
              <a:rPr lang="en-US" altLang="zh-CN" dirty="0"/>
              <a:t>1000</a:t>
            </a:r>
            <a:r>
              <a:rPr lang="zh-CN" altLang="en-US" dirty="0"/>
              <a:t>，部门是 </a:t>
            </a:r>
            <a:r>
              <a:rPr lang="en-US" altLang="zh-CN" dirty="0"/>
              <a:t>30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/>
              <a:t>hive (default)&gt; 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sal</a:t>
            </a:r>
            <a:r>
              <a:rPr lang="en-US" altLang="zh-CN" dirty="0"/>
              <a:t>&gt;1000 and </a:t>
            </a:r>
            <a:r>
              <a:rPr lang="en-US" altLang="zh-CN" dirty="0" err="1"/>
              <a:t>deptno</a:t>
            </a:r>
            <a:r>
              <a:rPr lang="en-US" altLang="zh-CN" dirty="0"/>
              <a:t>=30;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、查询薪水大于 </a:t>
            </a:r>
            <a:r>
              <a:rPr lang="en-US" altLang="zh-CN" dirty="0"/>
              <a:t>1000</a:t>
            </a:r>
            <a:r>
              <a:rPr lang="zh-CN" altLang="en-US" dirty="0"/>
              <a:t>，或者部门是 </a:t>
            </a:r>
            <a:r>
              <a:rPr lang="en-US" altLang="zh-CN" dirty="0"/>
              <a:t>30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/>
              <a:t>hive (default)&gt; 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sal</a:t>
            </a:r>
            <a:r>
              <a:rPr lang="en-US" altLang="zh-CN" dirty="0"/>
              <a:t>&gt;1000 or </a:t>
            </a:r>
            <a:r>
              <a:rPr lang="en-US" altLang="zh-CN" dirty="0" err="1"/>
              <a:t>deptno</a:t>
            </a:r>
            <a:r>
              <a:rPr lang="en-US" altLang="zh-CN" dirty="0"/>
              <a:t>=30;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endParaRPr lang="en-US" altLang="zh-CN" dirty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、查询</a:t>
            </a:r>
            <a:r>
              <a:rPr lang="zh-CN" altLang="en-US"/>
              <a:t>除了 </a:t>
            </a:r>
            <a:r>
              <a:rPr lang="en-US" altLang="zh-CN"/>
              <a:t>10 </a:t>
            </a:r>
            <a:r>
              <a:rPr lang="zh-CN" altLang="en-US" dirty="0"/>
              <a:t>部门</a:t>
            </a:r>
            <a:r>
              <a:rPr lang="zh-CN" altLang="en-US"/>
              <a:t>和 </a:t>
            </a:r>
            <a:r>
              <a:rPr lang="en-US" altLang="zh-CN"/>
              <a:t>20 </a:t>
            </a:r>
            <a:r>
              <a:rPr lang="zh-CN" altLang="en-US" dirty="0"/>
              <a:t>部门以外的员工信息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/>
              <a:t>hive (default)&gt; 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deptno</a:t>
            </a:r>
            <a:r>
              <a:rPr lang="en-US" altLang="zh-CN" dirty="0"/>
              <a:t> </a:t>
            </a:r>
            <a:r>
              <a:rPr lang="en-US" altLang="zh-CN"/>
              <a:t>not IN(10</a:t>
            </a:r>
            <a:r>
              <a:rPr lang="en-US" altLang="zh-CN" dirty="0"/>
              <a:t>, 20);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660232" cy="147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1579" y="2708920"/>
            <a:ext cx="5472608" cy="19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7928" y="5515062"/>
            <a:ext cx="7056784" cy="130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常用聚合函数</a:t>
            </a:r>
            <a:endParaRPr lang="en-US" altLang="zh-CN" dirty="0"/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后的字段可以使用一些常用函数进行计算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）求总行数（</a:t>
            </a:r>
            <a:r>
              <a:rPr lang="en-US" altLang="zh-CN" dirty="0"/>
              <a:t>count</a:t>
            </a:r>
            <a:r>
              <a:rPr lang="zh-CN" altLang="en-US" dirty="0"/>
              <a:t>），求指定列的非</a:t>
            </a:r>
            <a:r>
              <a:rPr lang="en-US" altLang="zh-CN" dirty="0"/>
              <a:t>NULL</a:t>
            </a:r>
            <a:r>
              <a:rPr lang="zh-CN" altLang="en-US" dirty="0"/>
              <a:t>行数</a:t>
            </a:r>
            <a:r>
              <a:rPr lang="en-US" altLang="zh-CN" dirty="0"/>
              <a:t>count(column)</a:t>
            </a:r>
            <a:endParaRPr lang="zh-CN" altLang="en-US" dirty="0"/>
          </a:p>
          <a:p>
            <a:pPr lvl="1"/>
            <a:r>
              <a:rPr lang="en-US" altLang="zh-CN" dirty="0"/>
              <a:t>hive (default)&gt; select count(*) </a:t>
            </a:r>
            <a:r>
              <a:rPr lang="en-US" altLang="zh-CN" dirty="0" err="1"/>
              <a:t>cnt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）求工资的最大值（</a:t>
            </a:r>
            <a:r>
              <a:rPr lang="en-US" altLang="zh-CN" dirty="0"/>
              <a:t>max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hive (default)&gt; select max(</a:t>
            </a:r>
            <a:r>
              <a:rPr lang="en-US" altLang="zh-CN" dirty="0" err="1"/>
              <a:t>sal</a:t>
            </a:r>
            <a:r>
              <a:rPr lang="en-US" altLang="zh-CN" dirty="0"/>
              <a:t>) </a:t>
            </a:r>
            <a:r>
              <a:rPr lang="en-US" altLang="zh-CN" dirty="0" err="1"/>
              <a:t>max_sal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）求工资的最小值（</a:t>
            </a:r>
            <a:r>
              <a:rPr lang="en-US" altLang="zh-CN" dirty="0"/>
              <a:t>min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hive (default)&gt; select min(</a:t>
            </a:r>
            <a:r>
              <a:rPr lang="en-US" altLang="zh-CN" dirty="0" err="1"/>
              <a:t>sal</a:t>
            </a:r>
            <a:r>
              <a:rPr lang="en-US" altLang="zh-CN" dirty="0"/>
              <a:t>) </a:t>
            </a:r>
            <a:r>
              <a:rPr lang="en-US" altLang="zh-CN" dirty="0" err="1"/>
              <a:t>min_sal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）求工资的总和（</a:t>
            </a:r>
            <a:r>
              <a:rPr lang="en-US" altLang="zh-CN" dirty="0"/>
              <a:t>sum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hive (default)&gt; select sum(</a:t>
            </a:r>
            <a:r>
              <a:rPr lang="en-US" altLang="zh-CN" dirty="0" err="1"/>
              <a:t>sal</a:t>
            </a:r>
            <a:r>
              <a:rPr lang="en-US" altLang="zh-CN" dirty="0"/>
              <a:t>) </a:t>
            </a:r>
            <a:r>
              <a:rPr lang="en-US" altLang="zh-CN" dirty="0" err="1"/>
              <a:t>sum_sal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）求工资的平均值（</a:t>
            </a:r>
            <a:r>
              <a:rPr lang="en-US" altLang="zh-CN" dirty="0" err="1"/>
              <a:t>avg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hive (default)&gt; select 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sal</a:t>
            </a:r>
            <a:r>
              <a:rPr lang="en-US" altLang="zh-CN" dirty="0"/>
              <a:t>) </a:t>
            </a:r>
            <a:r>
              <a:rPr lang="en-US" altLang="zh-CN" dirty="0" err="1"/>
              <a:t>avg_sal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count(1)</a:t>
            </a:r>
            <a:r>
              <a:rPr lang="zh-CN" altLang="en-US" dirty="0"/>
              <a:t>、</a:t>
            </a:r>
            <a:r>
              <a:rPr lang="en-US" altLang="zh-CN" dirty="0"/>
              <a:t> count(</a:t>
            </a:r>
            <a:r>
              <a:rPr lang="zh-CN" altLang="en-US" dirty="0"/>
              <a:t>列名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 count(*)</a:t>
            </a:r>
          </a:p>
          <a:p>
            <a:pPr marL="736092" lvl="1" indent="-342900">
              <a:buFont typeface="Wingdings" pitchFamily="2" charset="2"/>
              <a:buChar char="Ø"/>
            </a:pPr>
            <a:r>
              <a:rPr lang="en-US" altLang="zh-CN" dirty="0"/>
              <a:t>count(1) and count(*)</a:t>
            </a:r>
            <a:r>
              <a:rPr lang="zh-CN" altLang="en-US" dirty="0"/>
              <a:t>：都是求表的总行数</a:t>
            </a:r>
            <a:r>
              <a:rPr lang="en-US" altLang="zh-CN" dirty="0"/>
              <a:t>count(*)</a:t>
            </a:r>
            <a:r>
              <a:rPr lang="zh-CN" altLang="en-US" dirty="0"/>
              <a:t>包括了所有的列，相当于求记录总行数，在统计结果的时候，不会忽略</a:t>
            </a:r>
            <a:r>
              <a:rPr lang="en-US" altLang="zh-CN" dirty="0"/>
              <a:t>NULL</a:t>
            </a:r>
          </a:p>
          <a:p>
            <a:pPr marL="736092" lvl="1" indent="-342900">
              <a:buFont typeface="Wingdings" pitchFamily="2" charset="2"/>
              <a:buChar char="Ø"/>
            </a:pPr>
            <a:endParaRPr lang="en-US" altLang="zh-CN" dirty="0"/>
          </a:p>
          <a:p>
            <a:pPr marL="736092" lvl="1" indent="-342900">
              <a:buFont typeface="Wingdings" pitchFamily="2" charset="2"/>
              <a:buChar char="Ø"/>
            </a:pPr>
            <a:r>
              <a:rPr lang="en-US" altLang="zh-CN" dirty="0"/>
              <a:t>count(</a:t>
            </a:r>
            <a:r>
              <a:rPr lang="zh-CN" altLang="en-US" dirty="0"/>
              <a:t>列名</a:t>
            </a:r>
            <a:r>
              <a:rPr lang="en-US" altLang="zh-CN" dirty="0"/>
              <a:t>) </a:t>
            </a:r>
            <a:r>
              <a:rPr lang="zh-CN" altLang="en-US" dirty="0"/>
              <a:t>会统计该</a:t>
            </a:r>
            <a:r>
              <a:rPr lang="zh-CN" altLang="en-US"/>
              <a:t>列字段记录个数，</a:t>
            </a:r>
            <a:r>
              <a:rPr lang="zh-CN" altLang="en-US" dirty="0"/>
              <a:t>会忽略字段为</a:t>
            </a:r>
            <a:r>
              <a:rPr lang="en-US" altLang="zh-CN" dirty="0"/>
              <a:t>null </a:t>
            </a:r>
            <a:r>
              <a:rPr lang="zh-CN" altLang="en-US" dirty="0"/>
              <a:t>的情况，即不统计字段为</a:t>
            </a:r>
            <a:r>
              <a:rPr lang="en-US" altLang="zh-CN" dirty="0"/>
              <a:t>null </a:t>
            </a:r>
            <a:r>
              <a:rPr lang="zh-CN" altLang="en-US" dirty="0"/>
              <a:t>的记录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512291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zh-CN" altLang="en-US"/>
              <a:t>基本查询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7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328592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、查看</a:t>
            </a:r>
            <a:r>
              <a:rPr lang="en-US" altLang="zh-CN" dirty="0" err="1"/>
              <a:t>emp</a:t>
            </a:r>
            <a:r>
              <a:rPr lang="zh-CN" altLang="en-US" dirty="0"/>
              <a:t>里有多少条数据：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select </a:t>
            </a:r>
            <a:r>
              <a:rPr lang="en-US" altLang="zh-CN"/>
              <a:t>count(</a:t>
            </a:r>
            <a:r>
              <a:rPr lang="zh-CN" altLang="en-US"/>
              <a:t>*</a:t>
            </a:r>
            <a:r>
              <a:rPr lang="en-US" altLang="zh-CN"/>
              <a:t>) </a:t>
            </a:r>
            <a:r>
              <a:rPr lang="en-US" altLang="zh-CN" dirty="0" err="1"/>
              <a:t>cnt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求</a:t>
            </a:r>
            <a:r>
              <a:rPr lang="en-US" altLang="zh-CN" dirty="0" err="1"/>
              <a:t>emp</a:t>
            </a:r>
            <a:r>
              <a:rPr lang="zh-CN" altLang="en-US" dirty="0"/>
              <a:t>里最高工资：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select max(</a:t>
            </a:r>
            <a:r>
              <a:rPr lang="en-US" altLang="zh-CN" dirty="0" err="1"/>
              <a:t>sal</a:t>
            </a:r>
            <a:r>
              <a:rPr lang="en-US" altLang="zh-CN" dirty="0"/>
              <a:t>) </a:t>
            </a:r>
            <a:r>
              <a:rPr lang="en-US" altLang="zh-CN" dirty="0" err="1"/>
              <a:t>max_sal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r>
              <a:rPr lang="en-US" altLang="zh-CN" dirty="0"/>
              <a:t>3</a:t>
            </a:r>
            <a:r>
              <a:rPr lang="zh-CN" altLang="en-US" dirty="0"/>
              <a:t>、求</a:t>
            </a:r>
            <a:r>
              <a:rPr lang="en-US" altLang="zh-CN" dirty="0" err="1"/>
              <a:t>emp</a:t>
            </a:r>
            <a:r>
              <a:rPr lang="zh-CN" altLang="en-US" dirty="0"/>
              <a:t>里工资总和与平均工资：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 select sum(</a:t>
            </a:r>
            <a:r>
              <a:rPr lang="en-US" altLang="zh-CN" dirty="0" err="1"/>
              <a:t>sal</a:t>
            </a:r>
            <a:r>
              <a:rPr lang="en-US" altLang="zh-CN" dirty="0"/>
              <a:t>), 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sal</a:t>
            </a:r>
            <a:r>
              <a:rPr lang="en-US" altLang="zh-CN" dirty="0"/>
              <a:t>) from </a:t>
            </a:r>
            <a:r>
              <a:rPr lang="en-US" altLang="zh-CN" dirty="0" err="1"/>
              <a:t>emp</a:t>
            </a:r>
            <a:r>
              <a:rPr lang="en-US" altLang="zh-CN" dirty="0"/>
              <a:t>;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7056784" cy="65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140968"/>
            <a:ext cx="5688632" cy="76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184296"/>
            <a:ext cx="4752528" cy="89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LIKE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LIKE </a:t>
            </a:r>
            <a:r>
              <a:rPr lang="zh-CN" altLang="en-US"/>
              <a:t>运算选择类似的值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选择条件可以包含字符或数字</a:t>
            </a:r>
            <a:r>
              <a:rPr lang="en-US" altLang="zh-CN"/>
              <a:t>:</a:t>
            </a:r>
          </a:p>
          <a:p>
            <a:pPr lvl="1">
              <a:buFont typeface="Wingdings" pitchFamily="2" charset="2"/>
              <a:buChar char="ü"/>
            </a:pPr>
            <a:endParaRPr lang="en-US" altLang="zh-CN"/>
          </a:p>
          <a:p>
            <a:pPr lvl="2"/>
            <a:r>
              <a:rPr lang="en-US" altLang="zh-CN"/>
              <a:t>%  </a:t>
            </a:r>
            <a:r>
              <a:rPr lang="zh-CN" altLang="en-US"/>
              <a:t>代表零个或多个字符</a:t>
            </a:r>
            <a:r>
              <a:rPr lang="en-US" altLang="zh-CN"/>
              <a:t>(</a:t>
            </a:r>
            <a:r>
              <a:rPr lang="zh-CN" altLang="en-US"/>
              <a:t>任意个字符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pPr lvl="2"/>
            <a:endParaRPr lang="zh-CN" altLang="en-US"/>
          </a:p>
          <a:p>
            <a:pPr lvl="2"/>
            <a:r>
              <a:rPr lang="en-US" altLang="zh-CN"/>
              <a:t>_  </a:t>
            </a:r>
            <a:r>
              <a:rPr lang="zh-CN" altLang="en-US"/>
              <a:t>代表一个字符。</a:t>
            </a:r>
            <a:endParaRPr lang="en-US" altLang="zh-CN"/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6632"/>
            <a:ext cx="8229600" cy="4525963"/>
          </a:xfrm>
        </p:spPr>
        <p:txBody>
          <a:bodyPr/>
          <a:lstStyle/>
          <a:p>
            <a:pPr lvl="2">
              <a:buNone/>
            </a:pPr>
            <a:r>
              <a:rPr lang="en-US" altLang="zh-CN" dirty="0"/>
              <a:t>1</a:t>
            </a:r>
            <a:r>
              <a:rPr lang="zh-CN" altLang="en-US" dirty="0"/>
              <a:t>、查找名字以 </a:t>
            </a:r>
            <a:r>
              <a:rPr lang="en-US" altLang="zh-CN" dirty="0"/>
              <a:t>A </a:t>
            </a:r>
            <a:r>
              <a:rPr lang="zh-CN" altLang="en-US" dirty="0"/>
              <a:t>开头的员工信息</a:t>
            </a:r>
          </a:p>
          <a:p>
            <a:pPr lvl="2">
              <a:buNone/>
            </a:pPr>
            <a:r>
              <a:rPr lang="en-US" altLang="zh-CN" dirty="0"/>
              <a:t>hive (default)&gt; 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ename</a:t>
            </a:r>
            <a:r>
              <a:rPr lang="en-US" altLang="zh-CN" dirty="0"/>
              <a:t> LIKE 'A%';</a:t>
            </a:r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r>
              <a:rPr lang="en-US" altLang="zh-CN" dirty="0"/>
              <a:t>2</a:t>
            </a:r>
            <a:r>
              <a:rPr lang="zh-CN" altLang="en-US" dirty="0"/>
              <a:t>、查找名字中第二个字母为 </a:t>
            </a:r>
            <a:r>
              <a:rPr lang="en-US" altLang="zh-CN" dirty="0"/>
              <a:t>A </a:t>
            </a:r>
            <a:r>
              <a:rPr lang="zh-CN" altLang="en-US" dirty="0"/>
              <a:t>的员工信息</a:t>
            </a:r>
          </a:p>
          <a:p>
            <a:pPr lvl="2">
              <a:buNone/>
            </a:pPr>
            <a:r>
              <a:rPr lang="en-US" altLang="zh-CN" dirty="0"/>
              <a:t>hive (default)&gt; select * 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ename</a:t>
            </a:r>
            <a:r>
              <a:rPr lang="en-US" altLang="zh-CN" dirty="0"/>
              <a:t> LIKE '_A%';</a:t>
            </a:r>
          </a:p>
          <a:p>
            <a:endParaRPr lang="zh-CN" altLang="en-US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336704" cy="93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84984"/>
            <a:ext cx="6264696" cy="1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、基本查询</a:t>
            </a:r>
            <a:endParaRPr lang="en-US" altLang="zh-CN" dirty="0"/>
          </a:p>
          <a:p>
            <a:pPr lvl="2"/>
            <a:r>
              <a:rPr lang="zh-CN" altLang="en-US" dirty="0"/>
              <a:t>全表查询与特定列查询（</a:t>
            </a:r>
            <a:r>
              <a:rPr lang="en-US" altLang="zh-CN" dirty="0"/>
              <a:t>select…from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列别名</a:t>
            </a:r>
            <a:endParaRPr lang="en-US" altLang="zh-CN" dirty="0"/>
          </a:p>
          <a:p>
            <a:pPr lvl="2"/>
            <a:r>
              <a:rPr lang="zh-CN" altLang="en-US" dirty="0"/>
              <a:t>算术运算</a:t>
            </a:r>
            <a:endParaRPr lang="en-US" altLang="zh-CN" dirty="0"/>
          </a:p>
          <a:p>
            <a:pPr lvl="2"/>
            <a:r>
              <a:rPr lang="en-US" altLang="zh-CN"/>
              <a:t>limit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en-US" altLang="zh-CN" dirty="0"/>
              <a:t>where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比较运算（</a:t>
            </a:r>
            <a:r>
              <a:rPr lang="en-US" altLang="zh-CN" dirty="0"/>
              <a:t>between/in/is NULL</a:t>
            </a:r>
            <a:r>
              <a:rPr lang="zh-CN" altLang="en-US" dirty="0"/>
              <a:t>）、逻辑运算</a:t>
            </a:r>
            <a:endParaRPr lang="en-US" altLang="zh-CN" dirty="0"/>
          </a:p>
          <a:p>
            <a:pPr lvl="2"/>
            <a:r>
              <a:rPr lang="zh-CN" altLang="en-US" dirty="0"/>
              <a:t>聚合函数</a:t>
            </a:r>
            <a:endParaRPr lang="en-US" altLang="zh-CN" dirty="0"/>
          </a:p>
          <a:p>
            <a:pPr lvl="2"/>
            <a:r>
              <a:rPr lang="en-US" altLang="zh-CN" dirty="0"/>
              <a:t>LIKE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HQL</a:t>
            </a:r>
            <a:r>
              <a:rPr lang="zh-CN" altLang="en-US" dirty="0"/>
              <a:t>的基本使用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Group By</a:t>
            </a:r>
            <a:r>
              <a:rPr lang="zh-CN" altLang="en-US"/>
              <a:t>，</a:t>
            </a:r>
            <a:r>
              <a:rPr lang="en-US" altLang="zh-CN"/>
              <a:t>having </a:t>
            </a:r>
            <a:r>
              <a:rPr lang="zh-CN" altLang="en-US"/>
              <a:t>语句</a:t>
            </a:r>
            <a:endParaRPr lang="en-US" altLang="zh-CN"/>
          </a:p>
          <a:p>
            <a:pPr lvl="2" indent="0"/>
            <a:r>
              <a:rPr lang="en-US" altLang="zh-CN"/>
              <a:t>GROUP BY </a:t>
            </a:r>
            <a:r>
              <a:rPr lang="zh-CN" altLang="en-US"/>
              <a:t>语句通常会和聚合函数一起使用，按照一个或者多个列队结果进行分组，对每个组执行聚合操作。</a:t>
            </a:r>
            <a:endParaRPr lang="en-US" altLang="zh-CN"/>
          </a:p>
          <a:p>
            <a:pPr lvl="2" indent="0"/>
            <a:r>
              <a:rPr lang="en-US" altLang="zh-CN"/>
              <a:t>having </a:t>
            </a:r>
            <a:r>
              <a:rPr lang="zh-CN" altLang="en-US"/>
              <a:t>只用于 </a:t>
            </a:r>
            <a:r>
              <a:rPr lang="en-US" altLang="zh-CN"/>
              <a:t>group by </a:t>
            </a:r>
            <a:r>
              <a:rPr lang="zh-CN" altLang="en-US"/>
              <a:t>分组统计语句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/>
              <a:t>求每个部门的平均工资</a:t>
            </a:r>
          </a:p>
          <a:p>
            <a:pPr lvl="1"/>
            <a:r>
              <a:rPr lang="en-US" altLang="zh-CN"/>
              <a:t>select deptno,avg(sal) from emp group by deptno;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/>
              <a:t>求部门平均工资大于</a:t>
            </a:r>
            <a:r>
              <a:rPr lang="en-US" altLang="zh-CN"/>
              <a:t>2000</a:t>
            </a:r>
            <a:r>
              <a:rPr lang="zh-CN" altLang="zh-CN"/>
              <a:t>的</a:t>
            </a:r>
            <a:r>
              <a:rPr lang="zh-CN" altLang="en-US"/>
              <a:t>部门以及平均工资</a:t>
            </a:r>
            <a:endParaRPr lang="zh-CN" altLang="zh-CN"/>
          </a:p>
          <a:p>
            <a:pPr lvl="1"/>
            <a:r>
              <a:rPr lang="en-US" altLang="zh-CN"/>
              <a:t>select deptno,avg(sal) avg from emp group by deptno having avg &gt;2000;</a:t>
            </a:r>
            <a:endParaRPr lang="zh-CN" altLang="zh-CN"/>
          </a:p>
          <a:p>
            <a:pPr lvl="1"/>
            <a:endParaRPr lang="zh-CN" altLang="zh-CN"/>
          </a:p>
          <a:p>
            <a:pPr lvl="1" indent="0"/>
            <a:endParaRPr lang="en-US" altLang="zh-CN"/>
          </a:p>
          <a:p>
            <a:pPr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分组查询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149080"/>
            <a:ext cx="6261645" cy="89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6002213"/>
            <a:ext cx="4320480" cy="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zh-CN" altLang="en-US"/>
              <a:t>两张表，均有</a:t>
            </a:r>
            <a:r>
              <a:rPr lang="en-US" altLang="zh-CN"/>
              <a:t>deptno</a:t>
            </a:r>
            <a:r>
              <a:rPr lang="zh-CN" altLang="en-US"/>
              <a:t>作为外键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 on</a:t>
            </a:r>
            <a:r>
              <a:rPr lang="zh-CN" altLang="en-US" dirty="0"/>
              <a:t>语句）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6984776" cy="397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等值</a:t>
            </a:r>
            <a:r>
              <a:rPr lang="en-US" altLang="zh-CN" dirty="0"/>
              <a:t>join</a:t>
            </a:r>
            <a:r>
              <a:rPr lang="zh-CN" altLang="en-US" dirty="0"/>
              <a:t>（</a:t>
            </a:r>
            <a:r>
              <a:rPr lang="en-US" altLang="zh-CN" dirty="0"/>
              <a:t>inner join</a:t>
            </a:r>
            <a:r>
              <a:rPr lang="zh-CN" altLang="en-US" dirty="0"/>
              <a:t>）可以将两张表都有的字段进行连接</a:t>
            </a:r>
            <a:endParaRPr lang="en-US" altLang="zh-CN" dirty="0"/>
          </a:p>
          <a:p>
            <a:pPr lvl="1" indent="0"/>
            <a:r>
              <a:rPr lang="en-US" altLang="zh-CN" dirty="0"/>
              <a:t>select </a:t>
            </a:r>
            <a:r>
              <a:rPr lang="en-US" altLang="zh-CN" dirty="0" err="1"/>
              <a:t>a.empno,a.ename,a.sal,b.deptno,b.dname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a inner join </a:t>
            </a:r>
            <a:r>
              <a:rPr lang="en-US" altLang="zh-CN" dirty="0" err="1"/>
              <a:t>dept</a:t>
            </a:r>
            <a:r>
              <a:rPr lang="en-US" altLang="zh-CN" dirty="0"/>
              <a:t> b on </a:t>
            </a:r>
            <a:r>
              <a:rPr lang="en-US" altLang="zh-CN" dirty="0" err="1"/>
              <a:t>a.deptno</a:t>
            </a:r>
            <a:r>
              <a:rPr lang="en-US" altLang="zh-CN" dirty="0"/>
              <a:t>=</a:t>
            </a:r>
            <a:r>
              <a:rPr lang="en-US" altLang="zh-CN" dirty="0" err="1"/>
              <a:t>b.deptno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 on</a:t>
            </a:r>
            <a:r>
              <a:rPr lang="zh-CN" altLang="en-US" dirty="0"/>
              <a:t>语句）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47815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1115616" y="2780928"/>
            <a:ext cx="7344816" cy="1870467"/>
            <a:chOff x="1115616" y="2780928"/>
            <a:chExt cx="7344816" cy="1870467"/>
          </a:xfrm>
        </p:grpSpPr>
        <p:sp>
          <p:nvSpPr>
            <p:cNvPr id="5" name="矩形 4"/>
            <p:cNvSpPr/>
            <p:nvPr/>
          </p:nvSpPr>
          <p:spPr>
            <a:xfrm>
              <a:off x="6588224" y="2780928"/>
              <a:ext cx="648072" cy="28803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15616" y="3212976"/>
              <a:ext cx="720080" cy="28803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8224" y="400506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给表定义别名，增加可读性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6876256" y="3140968"/>
              <a:ext cx="432048" cy="792088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1835696" y="3501008"/>
              <a:ext cx="5480992" cy="440432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-171400"/>
            <a:ext cx="8229600" cy="45259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left join</a:t>
            </a:r>
            <a:r>
              <a:rPr lang="zh-CN" altLang="zh-CN" dirty="0"/>
              <a:t>：左表的</a:t>
            </a:r>
            <a:r>
              <a:rPr lang="zh-CN" altLang="en-US" dirty="0"/>
              <a:t>字段</a:t>
            </a:r>
            <a:r>
              <a:rPr lang="zh-CN" altLang="zh-CN" dirty="0"/>
              <a:t>为基准</a:t>
            </a:r>
            <a:endParaRPr lang="en-US" altLang="zh-CN" dirty="0"/>
          </a:p>
          <a:p>
            <a:pPr lvl="2"/>
            <a:r>
              <a:rPr lang="en-US" altLang="zh-CN" dirty="0"/>
              <a:t>	select </a:t>
            </a:r>
            <a:r>
              <a:rPr lang="en-US" altLang="zh-CN" dirty="0" err="1"/>
              <a:t>a.empno,a.ename,a.sal,b.deptno,b.dname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a left join </a:t>
            </a:r>
            <a:r>
              <a:rPr lang="en-US" altLang="zh-CN" dirty="0" err="1"/>
              <a:t>dept</a:t>
            </a:r>
            <a:r>
              <a:rPr lang="en-US" altLang="zh-CN" dirty="0"/>
              <a:t> b on </a:t>
            </a:r>
            <a:r>
              <a:rPr lang="en-US" altLang="zh-CN" dirty="0" err="1"/>
              <a:t>a.deptno</a:t>
            </a:r>
            <a:r>
              <a:rPr lang="en-US" altLang="zh-CN" dirty="0"/>
              <a:t>=</a:t>
            </a:r>
            <a:r>
              <a:rPr lang="en-US" altLang="zh-CN" dirty="0" err="1"/>
              <a:t>b.deptno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right join</a:t>
            </a:r>
            <a:r>
              <a:rPr lang="zh-CN" altLang="zh-CN" dirty="0"/>
              <a:t>：以右表的</a:t>
            </a:r>
            <a:r>
              <a:rPr lang="zh-CN" altLang="en-US" dirty="0"/>
              <a:t>字段</a:t>
            </a:r>
            <a:r>
              <a:rPr lang="zh-CN" altLang="zh-CN" dirty="0"/>
              <a:t>为基准</a:t>
            </a:r>
            <a:endParaRPr lang="en-US" altLang="zh-CN" dirty="0"/>
          </a:p>
          <a:p>
            <a:pPr lvl="2"/>
            <a:r>
              <a:rPr lang="en-US" altLang="zh-CN" dirty="0"/>
              <a:t>	select </a:t>
            </a:r>
            <a:r>
              <a:rPr lang="en-US" altLang="zh-CN" dirty="0" err="1"/>
              <a:t>a.empno,a.ename,a.sal,b.deptno,b.dname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a right join </a:t>
            </a:r>
            <a:r>
              <a:rPr lang="en-US" altLang="zh-CN" dirty="0" err="1"/>
              <a:t>dept</a:t>
            </a:r>
            <a:r>
              <a:rPr lang="en-US" altLang="zh-CN" dirty="0"/>
              <a:t> b on </a:t>
            </a:r>
            <a:r>
              <a:rPr lang="en-US" altLang="zh-CN" dirty="0" err="1"/>
              <a:t>a.deptno</a:t>
            </a:r>
            <a:r>
              <a:rPr lang="en-US" altLang="zh-CN" dirty="0"/>
              <a:t>=</a:t>
            </a:r>
            <a:r>
              <a:rPr lang="en-US" altLang="zh-CN" dirty="0" err="1"/>
              <a:t>b.deptno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 err="1"/>
              <a:t>Dept</a:t>
            </a:r>
            <a:r>
              <a:rPr lang="zh-CN" altLang="en-US" dirty="0"/>
              <a:t>表中有</a:t>
            </a:r>
            <a:r>
              <a:rPr lang="en-US" altLang="zh-CN" dirty="0"/>
              <a:t>40</a:t>
            </a:r>
            <a:r>
              <a:rPr lang="zh-CN" altLang="en-US" dirty="0"/>
              <a:t>这个部门而</a:t>
            </a:r>
            <a:r>
              <a:rPr lang="en-US" altLang="zh-CN" dirty="0" err="1"/>
              <a:t>emp</a:t>
            </a:r>
            <a:r>
              <a:rPr lang="zh-CN" altLang="en-US" dirty="0"/>
              <a:t>表没有人在</a:t>
            </a:r>
            <a:r>
              <a:rPr lang="en-US" altLang="zh-CN" dirty="0"/>
              <a:t>40</a:t>
            </a:r>
            <a:r>
              <a:rPr lang="zh-CN" altLang="en-US" dirty="0"/>
              <a:t>这个部门里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73016"/>
            <a:ext cx="4752528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1691680" y="3356992"/>
            <a:ext cx="4464496" cy="3024336"/>
            <a:chOff x="1691680" y="3356992"/>
            <a:chExt cx="4464496" cy="3024336"/>
          </a:xfrm>
        </p:grpSpPr>
        <p:sp>
          <p:nvSpPr>
            <p:cNvPr id="5" name="矩形 4"/>
            <p:cNvSpPr/>
            <p:nvPr/>
          </p:nvSpPr>
          <p:spPr>
            <a:xfrm>
              <a:off x="1691680" y="6237312"/>
              <a:ext cx="4464496" cy="144016"/>
            </a:xfrm>
            <a:prstGeom prst="rect">
              <a:avLst/>
            </a:prstGeom>
            <a:noFill/>
            <a:ln w="25400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563888" y="3356992"/>
              <a:ext cx="576064" cy="273630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连接（</a:t>
            </a:r>
            <a:r>
              <a:rPr lang="en-US" altLang="zh-CN"/>
              <a:t>Join on</a:t>
            </a:r>
            <a:r>
              <a:rPr lang="zh-CN" altLang="en-US"/>
              <a:t>语句）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180263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748" y="5301208"/>
            <a:ext cx="39433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524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552728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full join</a:t>
            </a:r>
            <a:r>
              <a:rPr lang="zh-CN" altLang="zh-CN" dirty="0"/>
              <a:t>：以两张表中所有的</a:t>
            </a:r>
            <a:r>
              <a:rPr lang="zh-CN" altLang="en-US" dirty="0"/>
              <a:t>字段</a:t>
            </a:r>
            <a:r>
              <a:rPr lang="zh-CN" altLang="zh-CN" dirty="0"/>
              <a:t>为基准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a.empno,a.ename,a.sal,b.deptno,b.dname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a full join </a:t>
            </a:r>
            <a:r>
              <a:rPr lang="en-US" altLang="zh-CN" dirty="0" err="1"/>
              <a:t>dept</a:t>
            </a:r>
            <a:r>
              <a:rPr lang="en-US" altLang="zh-CN" dirty="0"/>
              <a:t> b on </a:t>
            </a:r>
            <a:r>
              <a:rPr lang="en-US" altLang="zh-CN" dirty="0" err="1"/>
              <a:t>a.deptno</a:t>
            </a:r>
            <a:r>
              <a:rPr lang="en-US" altLang="zh-CN" dirty="0"/>
              <a:t>=</a:t>
            </a:r>
            <a:r>
              <a:rPr lang="en-US" altLang="zh-CN" dirty="0" err="1"/>
              <a:t>b.deptno</a:t>
            </a:r>
            <a:r>
              <a:rPr lang="en-US" altLang="zh-CN" dirty="0"/>
              <a:t>;</a:t>
            </a:r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	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5495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zh-CN"/>
              <a:t>Join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多表连接，连接多张表，但连接  </a:t>
            </a:r>
            <a:r>
              <a:rPr lang="en-US" altLang="zh-CN"/>
              <a:t>n </a:t>
            </a:r>
            <a:r>
              <a:rPr lang="zh-CN" altLang="en-US"/>
              <a:t>个表，至少需要 </a:t>
            </a:r>
            <a:r>
              <a:rPr lang="en-US" altLang="zh-CN"/>
              <a:t>n-1 </a:t>
            </a:r>
            <a:r>
              <a:rPr lang="zh-CN" altLang="en-US"/>
              <a:t>个连接条件。例如：连接三个表，至少需要两个连接条件。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 on</a:t>
            </a:r>
            <a:r>
              <a:rPr lang="zh-CN" altLang="en-US" dirty="0"/>
              <a:t>语句）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/>
          <a:lstStyle/>
          <a:p>
            <a:r>
              <a:rPr lang="en-US" altLang="zh-CN"/>
              <a:t>Join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多表连接查询：查询员工姓名（来自</a:t>
            </a:r>
            <a:r>
              <a:rPr lang="en-US" altLang="zh-CN"/>
              <a:t>emp</a:t>
            </a:r>
            <a:r>
              <a:rPr lang="zh-CN" altLang="en-US"/>
              <a:t>表）、部门名称（来自</a:t>
            </a:r>
            <a:r>
              <a:rPr lang="en-US" altLang="zh-CN"/>
              <a:t>dept</a:t>
            </a:r>
            <a:r>
              <a:rPr lang="zh-CN" altLang="en-US"/>
              <a:t>表）、以及部门所在城市名称（来自</a:t>
            </a:r>
            <a:r>
              <a:rPr lang="en-US" altLang="zh-CN"/>
              <a:t>location</a:t>
            </a:r>
            <a:r>
              <a:rPr lang="zh-CN" altLang="en-US"/>
              <a:t>表）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hive (default)&gt;SELECT e.ename, d.dname, l.loc_name</a:t>
            </a:r>
          </a:p>
          <a:p>
            <a:pPr lvl="3">
              <a:buNone/>
            </a:pPr>
            <a:r>
              <a:rPr lang="en-US" altLang="zh-CN"/>
              <a:t>FROM emp e </a:t>
            </a:r>
          </a:p>
          <a:p>
            <a:pPr lvl="3">
              <a:buNone/>
            </a:pPr>
            <a:r>
              <a:rPr lang="en-US" altLang="zh-CN"/>
              <a:t>JOIN dept d</a:t>
            </a:r>
          </a:p>
          <a:p>
            <a:pPr lvl="3">
              <a:buNone/>
            </a:pPr>
            <a:r>
              <a:rPr lang="en-US" altLang="zh-CN"/>
              <a:t>ON d.deptno = e.deptno </a:t>
            </a:r>
          </a:p>
          <a:p>
            <a:pPr lvl="3">
              <a:buNone/>
            </a:pPr>
            <a:r>
              <a:rPr lang="en-US" altLang="zh-CN"/>
              <a:t>JOIN location l</a:t>
            </a:r>
          </a:p>
          <a:p>
            <a:pPr lvl="3">
              <a:buNone/>
            </a:pPr>
            <a:r>
              <a:rPr lang="en-US" altLang="zh-CN"/>
              <a:t>ON d.loc = l.loc;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 on</a:t>
            </a:r>
            <a:r>
              <a:rPr lang="zh-CN" altLang="en-US" dirty="0"/>
              <a:t>语句）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89040"/>
            <a:ext cx="4551982" cy="27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对多表连接的说明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hive (default)&gt;SELECT e.ename, d.dname, l.loc_name</a:t>
            </a:r>
          </a:p>
          <a:p>
            <a:pPr lvl="3">
              <a:buNone/>
            </a:pPr>
            <a:r>
              <a:rPr lang="en-US" altLang="zh-CN"/>
              <a:t>FROM emp e </a:t>
            </a:r>
          </a:p>
          <a:p>
            <a:pPr lvl="3">
              <a:buNone/>
            </a:pPr>
            <a:r>
              <a:rPr lang="en-US" altLang="zh-CN"/>
              <a:t>JOIN dept d</a:t>
            </a:r>
          </a:p>
          <a:p>
            <a:pPr lvl="3">
              <a:buNone/>
            </a:pPr>
            <a:r>
              <a:rPr lang="en-US" altLang="zh-CN"/>
              <a:t>ON d.deptno = e.deptno </a:t>
            </a:r>
          </a:p>
          <a:p>
            <a:pPr lvl="3">
              <a:buNone/>
            </a:pPr>
            <a:r>
              <a:rPr lang="en-US" altLang="zh-CN"/>
              <a:t>JOIN location l</a:t>
            </a:r>
          </a:p>
          <a:p>
            <a:pPr lvl="3">
              <a:buNone/>
            </a:pPr>
            <a:r>
              <a:rPr lang="en-US" altLang="zh-CN"/>
              <a:t>ON d.loc = l. loc_name;</a:t>
            </a:r>
            <a:endParaRPr lang="zh-CN" altLang="en-US"/>
          </a:p>
          <a:p>
            <a:pPr lvl="2"/>
            <a:r>
              <a:rPr lang="zh-CN" altLang="en-US"/>
              <a:t>大多数情况下， </a:t>
            </a:r>
            <a:r>
              <a:rPr lang="en-US" altLang="zh-CN"/>
              <a:t>Hive </a:t>
            </a:r>
            <a:r>
              <a:rPr lang="zh-CN" altLang="en-US"/>
              <a:t>会对每对 </a:t>
            </a:r>
            <a:r>
              <a:rPr lang="en-US" altLang="zh-CN"/>
              <a:t>JOIN </a:t>
            </a:r>
            <a:r>
              <a:rPr lang="zh-CN" altLang="en-US"/>
              <a:t>连接对象启动一个 </a:t>
            </a:r>
            <a:r>
              <a:rPr lang="en-US" altLang="zh-CN"/>
              <a:t>MapReduce </a:t>
            </a:r>
            <a:r>
              <a:rPr lang="zh-CN" altLang="en-US"/>
              <a:t>任务，即首先启动一个 </a:t>
            </a:r>
            <a:r>
              <a:rPr lang="en-US" altLang="zh-CN"/>
              <a:t>MapReduce job </a:t>
            </a:r>
            <a:r>
              <a:rPr lang="zh-CN" altLang="en-US"/>
              <a:t>对表 </a:t>
            </a:r>
            <a:r>
              <a:rPr lang="en-US" altLang="zh-CN"/>
              <a:t>e </a:t>
            </a:r>
            <a:r>
              <a:rPr lang="zh-CN" altLang="en-US"/>
              <a:t>和表 </a:t>
            </a:r>
            <a:r>
              <a:rPr lang="en-US" altLang="zh-CN"/>
              <a:t>d </a:t>
            </a:r>
            <a:r>
              <a:rPr lang="zh-CN" altLang="en-US"/>
              <a:t>进行连接操作，然后会再启动一个 </a:t>
            </a:r>
            <a:r>
              <a:rPr lang="en-US" altLang="zh-CN"/>
              <a:t>MapReduce job </a:t>
            </a:r>
            <a:r>
              <a:rPr lang="zh-CN" altLang="en-US"/>
              <a:t>将第一个 </a:t>
            </a:r>
            <a:r>
              <a:rPr lang="en-US" altLang="zh-CN"/>
              <a:t>MapReduce job </a:t>
            </a:r>
            <a:r>
              <a:rPr lang="zh-CN" altLang="en-US"/>
              <a:t>的输出和表 </a:t>
            </a:r>
            <a:r>
              <a:rPr lang="en-US" altLang="zh-CN"/>
              <a:t>l</a:t>
            </a:r>
            <a:r>
              <a:rPr lang="zh-CN" altLang="en-US"/>
              <a:t>进行连接操作。</a:t>
            </a:r>
            <a:endParaRPr lang="en-US" altLang="zh-CN"/>
          </a:p>
          <a:p>
            <a:pPr lvl="2"/>
            <a:r>
              <a:rPr lang="zh-CN" altLang="en-US"/>
              <a:t>为什么不是表 </a:t>
            </a:r>
            <a:r>
              <a:rPr lang="en-US" altLang="zh-CN"/>
              <a:t>d </a:t>
            </a:r>
            <a:r>
              <a:rPr lang="zh-CN" altLang="en-US"/>
              <a:t>和表 </a:t>
            </a:r>
            <a:r>
              <a:rPr lang="en-US" altLang="zh-CN"/>
              <a:t>l </a:t>
            </a:r>
            <a:r>
              <a:rPr lang="zh-CN" altLang="en-US"/>
              <a:t>先进行连接操作呢？这是因为 </a:t>
            </a:r>
            <a:r>
              <a:rPr lang="en-US" altLang="zh-CN"/>
              <a:t>Hive </a:t>
            </a:r>
            <a:r>
              <a:rPr lang="zh-CN" altLang="en-US"/>
              <a:t>总是按照从左到右的顺序执行的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 on</a:t>
            </a:r>
            <a:r>
              <a:rPr lang="zh-CN" altLang="en-US" dirty="0"/>
              <a:t>语句）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/>
          </a:bodyPr>
          <a:lstStyle/>
          <a:p>
            <a:r>
              <a:rPr lang="zh-CN" altLang="en-US" dirty="0"/>
              <a:t>全局排序</a:t>
            </a:r>
            <a:r>
              <a:rPr lang="en-US" altLang="zh-CN" dirty="0"/>
              <a:t>order by</a:t>
            </a:r>
          </a:p>
          <a:p>
            <a:pPr lvl="1"/>
            <a:r>
              <a:rPr lang="zh-CN" altLang="en-US" dirty="0"/>
              <a:t>只使用一个</a:t>
            </a:r>
            <a:r>
              <a:rPr lang="en-US" altLang="zh-CN" dirty="0"/>
              <a:t>reducer</a:t>
            </a:r>
            <a:r>
              <a:rPr lang="zh-CN" altLang="en-US" dirty="0"/>
              <a:t>，对某一列进行全局排序</a:t>
            </a:r>
            <a:endParaRPr lang="en-US" altLang="zh-CN" dirty="0"/>
          </a:p>
          <a:p>
            <a:pPr lvl="2"/>
            <a:r>
              <a:rPr lang="en-US" altLang="zh-CN" dirty="0"/>
              <a:t>ASC</a:t>
            </a:r>
            <a:r>
              <a:rPr lang="zh-CN" altLang="en-US" dirty="0"/>
              <a:t>（</a:t>
            </a:r>
            <a:r>
              <a:rPr lang="en-US" altLang="zh-CN" dirty="0"/>
              <a:t>ascend</a:t>
            </a:r>
            <a:r>
              <a:rPr lang="zh-CN" altLang="en-US" dirty="0"/>
              <a:t>）</a:t>
            </a:r>
            <a:r>
              <a:rPr lang="en-US" altLang="zh-CN" dirty="0"/>
              <a:t>:  </a:t>
            </a:r>
            <a:r>
              <a:rPr lang="zh-CN" altLang="en-US" dirty="0"/>
              <a:t>升序（默认）</a:t>
            </a:r>
          </a:p>
          <a:p>
            <a:pPr lvl="2"/>
            <a:r>
              <a:rPr lang="en-US" altLang="zh-CN" dirty="0"/>
              <a:t>DESC</a:t>
            </a:r>
            <a:r>
              <a:rPr lang="zh-CN" altLang="en-US" dirty="0"/>
              <a:t>（</a:t>
            </a:r>
            <a:r>
              <a:rPr lang="en-US" altLang="zh-CN" dirty="0"/>
              <a:t>descend</a:t>
            </a:r>
            <a:r>
              <a:rPr lang="zh-CN" altLang="en-US" dirty="0"/>
              <a:t>）</a:t>
            </a:r>
            <a:r>
              <a:rPr lang="en-US" altLang="zh-CN" dirty="0"/>
              <a:t>:  </a:t>
            </a:r>
            <a:r>
              <a:rPr lang="zh-CN" altLang="en-US" dirty="0"/>
              <a:t>降序 </a:t>
            </a:r>
            <a:endParaRPr lang="en-US" altLang="zh-CN" dirty="0"/>
          </a:p>
          <a:p>
            <a:pPr lvl="2">
              <a:buNone/>
            </a:pPr>
            <a:r>
              <a:rPr lang="zh-CN" altLang="en-US" dirty="0"/>
              <a:t>注意：应放在 </a:t>
            </a:r>
            <a:r>
              <a:rPr lang="en-US" altLang="zh-CN" dirty="0"/>
              <a:t>SELECT </a:t>
            </a:r>
            <a:r>
              <a:rPr lang="zh-CN" altLang="en-US" dirty="0"/>
              <a:t>语句的结尾，效率较低，海量数据不能只靠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reduce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2">
              <a:buNone/>
            </a:pPr>
            <a:r>
              <a:rPr lang="zh-CN" altLang="en-US" dirty="0"/>
              <a:t>例：</a:t>
            </a:r>
            <a:r>
              <a:rPr lang="en-US" altLang="zh-CN" dirty="0"/>
              <a:t>select </a:t>
            </a:r>
            <a:r>
              <a:rPr lang="en-US" altLang="zh-CN" dirty="0" err="1"/>
              <a:t>empno,ename,deptno,sal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order by </a:t>
            </a:r>
            <a:r>
              <a:rPr lang="en-US" altLang="zh-CN" dirty="0" err="1"/>
              <a:t>sal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;</a:t>
            </a:r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zh-CN" altLang="zh-CN" dirty="0"/>
          </a:p>
          <a:p>
            <a:pPr lvl="2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508" y="4035560"/>
            <a:ext cx="893649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H="1">
            <a:off x="2123728" y="2204864"/>
            <a:ext cx="2016224" cy="18002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、分组查询</a:t>
            </a:r>
            <a:endParaRPr lang="en-US" altLang="zh-CN" dirty="0"/>
          </a:p>
          <a:p>
            <a:pPr lvl="2"/>
            <a:r>
              <a:rPr lang="en-US" altLang="zh-CN" dirty="0"/>
              <a:t>Group By 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en-US" altLang="zh-CN" dirty="0"/>
              <a:t>Having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、连接（</a:t>
            </a:r>
            <a:r>
              <a:rPr lang="en-US" altLang="zh-CN" dirty="0"/>
              <a:t>Join on</a:t>
            </a:r>
            <a:r>
              <a:rPr lang="zh-CN" altLang="en-US" dirty="0"/>
              <a:t>语句）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内连接、左</a:t>
            </a:r>
            <a:r>
              <a:rPr lang="zh-CN" altLang="en-US"/>
              <a:t>连接、右连接</a:t>
            </a:r>
            <a:r>
              <a:rPr lang="zh-CN" altLang="en-US" dirty="0"/>
              <a:t>、全连接、多表连接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、排序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HQL</a:t>
            </a:r>
            <a:r>
              <a:rPr lang="zh-CN" altLang="en-US" dirty="0"/>
              <a:t>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2224627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内部排序</a:t>
            </a:r>
            <a:r>
              <a:rPr lang="en-US" altLang="zh-CN" dirty="0"/>
              <a:t>Sort By</a:t>
            </a:r>
          </a:p>
          <a:p>
            <a:pPr lvl="1"/>
            <a:r>
              <a:rPr lang="zh-CN" altLang="en-US"/>
              <a:t>每个 </a:t>
            </a:r>
            <a:r>
              <a:rPr lang="en-US" altLang="zh-CN"/>
              <a:t>Reducer </a:t>
            </a:r>
            <a:r>
              <a:rPr lang="zh-CN" altLang="en-US" dirty="0"/>
              <a:t>内部排序（</a:t>
            </a:r>
            <a:r>
              <a:rPr lang="en-US" altLang="zh-CN" dirty="0"/>
              <a:t>Sort By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对于大规模的数据集 </a:t>
            </a:r>
            <a:r>
              <a:rPr lang="en-US" altLang="zh-CN" dirty="0"/>
              <a:t>order  by </a:t>
            </a:r>
            <a:r>
              <a:rPr lang="zh-CN" altLang="en-US" dirty="0"/>
              <a:t>的效率非常低。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在很多情况下，并不需要全局排序，此时可以使用 </a:t>
            </a:r>
            <a:r>
              <a:rPr lang="en-US" altLang="zh-CN" dirty="0"/>
              <a:t>sort by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Sort by </a:t>
            </a:r>
            <a:r>
              <a:rPr lang="zh-CN" altLang="en-US" dirty="0"/>
              <a:t>为每个 </a:t>
            </a:r>
            <a:r>
              <a:rPr lang="en-US" altLang="zh-CN" dirty="0"/>
              <a:t>reducer </a:t>
            </a:r>
            <a:r>
              <a:rPr lang="zh-CN" altLang="en-US" dirty="0"/>
              <a:t>产生一个排序文件，每个 </a:t>
            </a:r>
            <a:r>
              <a:rPr lang="en-US" altLang="zh-CN" dirty="0"/>
              <a:t>reducer</a:t>
            </a:r>
            <a:r>
              <a:rPr lang="zh-CN" altLang="en-US" dirty="0"/>
              <a:t>内部进行排序，</a:t>
            </a:r>
            <a:r>
              <a:rPr lang="zh-CN" altLang="zh-CN" dirty="0"/>
              <a:t>如果只有一个</a:t>
            </a:r>
            <a:r>
              <a:rPr lang="en-US" altLang="zh-CN" dirty="0"/>
              <a:t>reducer</a:t>
            </a:r>
            <a:r>
              <a:rPr lang="zh-CN" altLang="zh-CN" dirty="0"/>
              <a:t>，等同于</a:t>
            </a:r>
            <a:r>
              <a:rPr lang="en-US" altLang="zh-CN" dirty="0"/>
              <a:t>order by</a:t>
            </a:r>
            <a:r>
              <a:rPr lang="zh-CN" altLang="en-US" dirty="0"/>
              <a:t>；大于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reducer</a:t>
            </a:r>
            <a:r>
              <a:rPr lang="zh-CN" altLang="en-US" dirty="0"/>
              <a:t>的话对全局结果集来说不是排序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首先，需要设置</a:t>
            </a:r>
            <a:r>
              <a:rPr lang="en-US" altLang="zh-CN"/>
              <a:t>reducer</a:t>
            </a:r>
            <a:r>
              <a:rPr lang="zh-CN" altLang="en-US"/>
              <a:t>的数目（以下设置</a:t>
            </a:r>
            <a:r>
              <a:rPr lang="en-US" altLang="zh-CN"/>
              <a:t>2</a:t>
            </a:r>
            <a:r>
              <a:rPr lang="zh-CN" altLang="en-US"/>
              <a:t>个）</a:t>
            </a:r>
            <a:endParaRPr lang="en-US" altLang="zh-CN"/>
          </a:p>
          <a:p>
            <a:pPr lvl="1"/>
            <a:r>
              <a:rPr lang="en-US" altLang="zh-CN"/>
              <a:t>set mapreduce.job.reduces=2</a:t>
            </a:r>
          </a:p>
          <a:p>
            <a:pPr lvl="1"/>
            <a:r>
              <a:rPr lang="en-US" altLang="zh-CN"/>
              <a:t>set mapreduce.job.reduces</a:t>
            </a:r>
            <a:r>
              <a:rPr lang="zh-CN" altLang="en-US"/>
              <a:t>查看目前启动多少个</a:t>
            </a:r>
            <a:r>
              <a:rPr lang="en-US" altLang="zh-CN"/>
              <a:t>reduce</a:t>
            </a:r>
          </a:p>
          <a:p>
            <a:r>
              <a:rPr lang="zh-CN" altLang="en-US"/>
              <a:t>执行语句：</a:t>
            </a:r>
            <a:endParaRPr lang="en-US" altLang="zh-CN"/>
          </a:p>
          <a:p>
            <a:pPr lvl="1" indent="0"/>
            <a:r>
              <a:rPr lang="en-US" altLang="zh-CN"/>
              <a:t>insert overwrite local directory '/opt/datas/sort' select empno,ename,deptno,sal from emp </a:t>
            </a:r>
            <a:r>
              <a:rPr lang="en-US" altLang="zh-CN">
                <a:solidFill>
                  <a:srgbClr val="FF0000"/>
                </a:solidFill>
              </a:rPr>
              <a:t>sort by </a:t>
            </a:r>
            <a:r>
              <a:rPr lang="en-US" altLang="zh-CN"/>
              <a:t>sal desc;</a:t>
            </a:r>
          </a:p>
          <a:p>
            <a:pPr lvl="1" indent="0"/>
            <a:r>
              <a:rPr lang="zh-CN" altLang="en-US"/>
              <a:t>由于我们设置了两个</a:t>
            </a:r>
            <a:r>
              <a:rPr lang="en-US" altLang="zh-CN"/>
              <a:t>reduce</a:t>
            </a:r>
            <a:r>
              <a:rPr lang="zh-CN" altLang="en-US"/>
              <a:t>，因此，如果使用</a:t>
            </a:r>
            <a:r>
              <a:rPr lang="en-US" altLang="zh-CN"/>
              <a:t>insert overwrite local directory </a:t>
            </a:r>
            <a:r>
              <a:rPr lang="zh-CN" altLang="en-US"/>
              <a:t>指令导出数据的话，就会有两个数据文件，并且这两个数据文件内的数据是排序的。</a:t>
            </a:r>
            <a:r>
              <a:rPr lang="zh-CN" altLang="zh-CN"/>
              <a:t>如果只有一个</a:t>
            </a:r>
            <a:r>
              <a:rPr lang="en-US" altLang="zh-CN"/>
              <a:t>reducer</a:t>
            </a:r>
            <a:r>
              <a:rPr lang="zh-CN" altLang="zh-CN"/>
              <a:t>，等同于</a:t>
            </a:r>
            <a:r>
              <a:rPr lang="en-US" altLang="zh-CN"/>
              <a:t>order by</a:t>
            </a:r>
            <a:r>
              <a:rPr lang="zh-CN" altLang="en-US"/>
              <a:t>；</a:t>
            </a:r>
            <a:endParaRPr lang="en-US" altLang="zh-CN"/>
          </a:p>
          <a:p>
            <a:pPr lvl="1" indent="0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336704"/>
          </a:xfrm>
        </p:spPr>
        <p:txBody>
          <a:bodyPr>
            <a:normAutofit/>
          </a:bodyPr>
          <a:lstStyle/>
          <a:p>
            <a:pPr lvl="1"/>
            <a:r>
              <a:rPr lang="en-US" altLang="zh-CN"/>
              <a:t>1</a:t>
            </a:r>
            <a:r>
              <a:rPr lang="zh-CN" altLang="en-US"/>
              <a:t>、执行后在</a:t>
            </a:r>
            <a:r>
              <a:rPr lang="en-US" altLang="zh-CN"/>
              <a:t>‘/opt/datas/sort/</a:t>
            </a:r>
            <a:r>
              <a:rPr lang="zh-CN" altLang="en-US"/>
              <a:t>目录下可以看到两个数据文件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、分别使用</a:t>
            </a:r>
            <a:r>
              <a:rPr lang="en-US" altLang="zh-CN"/>
              <a:t>more</a:t>
            </a:r>
            <a:r>
              <a:rPr lang="zh-CN" altLang="en-US"/>
              <a:t>命令查看这两个数据文件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从结果可以看出这两个数据文件均按照降序排列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问：为什么按照这样划分呢？如何指定哪些数据划分给哪个</a:t>
            </a:r>
            <a:r>
              <a:rPr lang="en-US" altLang="zh-CN"/>
              <a:t>reduce</a:t>
            </a:r>
            <a:r>
              <a:rPr lang="zh-CN" altLang="en-US"/>
              <a:t>呢？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答：随机划分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	   distribute  by 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836712"/>
            <a:ext cx="5172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83" y="2536412"/>
            <a:ext cx="4517150" cy="16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536412"/>
            <a:ext cx="4851458" cy="118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分区排序</a:t>
            </a:r>
            <a:r>
              <a:rPr lang="en-US" altLang="zh-CN" dirty="0"/>
              <a:t>distribute by</a:t>
            </a:r>
          </a:p>
          <a:p>
            <a:pPr lvl="1" indent="0"/>
            <a:r>
              <a:rPr lang="en-US" altLang="zh-CN" dirty="0"/>
              <a:t>distribute by</a:t>
            </a:r>
            <a:r>
              <a:rPr lang="zh-CN" altLang="zh-CN" dirty="0"/>
              <a:t>：对数据按照某个字段进行分区，交给不同的</a:t>
            </a:r>
            <a:r>
              <a:rPr lang="en-US" altLang="zh-CN" dirty="0"/>
              <a:t>reduce</a:t>
            </a:r>
            <a:r>
              <a:rPr lang="zh-CN" altLang="zh-CN" dirty="0"/>
              <a:t>进行处理</a:t>
            </a:r>
            <a:endParaRPr lang="en-US" altLang="zh-CN" dirty="0"/>
          </a:p>
          <a:p>
            <a:pPr lvl="1" indent="0"/>
            <a:r>
              <a:rPr lang="zh-CN" altLang="en-US" dirty="0"/>
              <a:t>注意：</a:t>
            </a:r>
          </a:p>
          <a:p>
            <a:pPr lvl="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distribute  by </a:t>
            </a:r>
            <a:r>
              <a:rPr lang="zh-CN" altLang="en-US" dirty="0"/>
              <a:t>的分区规则是根据分区字段的 </a:t>
            </a:r>
            <a:r>
              <a:rPr lang="en-US" altLang="zh-CN" dirty="0"/>
              <a:t>hash </a:t>
            </a:r>
            <a:r>
              <a:rPr lang="zh-CN" altLang="en-US" dirty="0"/>
              <a:t>码</a:t>
            </a:r>
            <a:r>
              <a:rPr lang="zh-CN" altLang="en-US"/>
              <a:t>与 </a:t>
            </a:r>
            <a:r>
              <a:rPr lang="en-US" altLang="zh-CN"/>
              <a:t>reducer </a:t>
            </a:r>
            <a:r>
              <a:rPr lang="zh-CN" altLang="en-US"/>
              <a:t>的</a:t>
            </a:r>
            <a:r>
              <a:rPr lang="zh-CN" altLang="en-US" dirty="0"/>
              <a:t>个数进行模除后，余数相同的分到一个区。</a:t>
            </a:r>
          </a:p>
          <a:p>
            <a:pPr lvl="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Hive </a:t>
            </a:r>
            <a:r>
              <a:rPr lang="zh-CN" altLang="en-US" dirty="0"/>
              <a:t>要求 </a:t>
            </a:r>
            <a:r>
              <a:rPr lang="en-US" altLang="zh-CN" dirty="0"/>
              <a:t>DISTRIBUTE BY </a:t>
            </a:r>
            <a:r>
              <a:rPr lang="zh-CN" altLang="en-US" dirty="0"/>
              <a:t>语句要写在 </a:t>
            </a:r>
            <a:r>
              <a:rPr lang="en-US" altLang="zh-CN" dirty="0"/>
              <a:t>SORT BY </a:t>
            </a:r>
            <a:r>
              <a:rPr lang="zh-CN" altLang="en-US" dirty="0"/>
              <a:t>语句之前。</a:t>
            </a:r>
            <a:endParaRPr lang="en-US" altLang="zh-CN" dirty="0"/>
          </a:p>
          <a:p>
            <a:pPr lvl="2" indent="0">
              <a:buNone/>
            </a:pPr>
            <a:endParaRPr lang="en-US" altLang="zh-CN" dirty="0"/>
          </a:p>
          <a:p>
            <a:pPr lvl="2" indent="0">
              <a:buNone/>
            </a:pPr>
            <a:r>
              <a:rPr lang="zh-CN" altLang="en-US" dirty="0"/>
              <a:t>例：先按照员工号分区，再按薪资降序</a:t>
            </a:r>
            <a:endParaRPr lang="en-US" altLang="zh-CN" dirty="0"/>
          </a:p>
          <a:p>
            <a:pPr lvl="2" indent="0">
              <a:buNone/>
            </a:pPr>
            <a:r>
              <a:rPr lang="en-US" altLang="zh-CN" dirty="0"/>
              <a:t>insert overwrite local directory '/opt/</a:t>
            </a:r>
            <a:r>
              <a:rPr lang="en-US" altLang="zh-CN" dirty="0" err="1"/>
              <a:t>datas</a:t>
            </a:r>
            <a:r>
              <a:rPr lang="en-US" altLang="zh-CN" dirty="0"/>
              <a:t>/distribute' select </a:t>
            </a:r>
            <a:r>
              <a:rPr lang="en-US" altLang="zh-CN" dirty="0" err="1"/>
              <a:t>empno,ename,deptno,sal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distribute by </a:t>
            </a:r>
            <a:r>
              <a:rPr lang="en-US" altLang="zh-CN" dirty="0" err="1"/>
              <a:t>empno</a:t>
            </a:r>
            <a:r>
              <a:rPr lang="en-US" altLang="zh-CN" dirty="0"/>
              <a:t> sort by </a:t>
            </a:r>
            <a:r>
              <a:rPr lang="en-US" altLang="zh-CN" dirty="0" err="1"/>
              <a:t>sal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;</a:t>
            </a:r>
          </a:p>
          <a:p>
            <a:pPr lvl="2" indent="0">
              <a:buNone/>
            </a:pPr>
            <a:endParaRPr lang="zh-CN" altLang="zh-CN" dirty="0"/>
          </a:p>
          <a:p>
            <a:pPr lvl="1" indent="0"/>
            <a:endParaRPr lang="zh-CN" altLang="zh-CN" dirty="0"/>
          </a:p>
          <a:p>
            <a:pPr lvl="1" indent="0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976664"/>
          </a:xfrm>
        </p:spPr>
        <p:txBody>
          <a:bodyPr>
            <a:normAutofit/>
          </a:bodyPr>
          <a:lstStyle/>
          <a:p>
            <a:pPr lvl="1"/>
            <a:r>
              <a:rPr lang="en-US" altLang="zh-CN"/>
              <a:t>1</a:t>
            </a:r>
            <a:r>
              <a:rPr lang="zh-CN" altLang="en-US"/>
              <a:t>、执行后在</a:t>
            </a:r>
            <a:r>
              <a:rPr lang="en-US" altLang="zh-CN"/>
              <a:t>‘/opt/datas/distribute/</a:t>
            </a:r>
            <a:r>
              <a:rPr lang="zh-CN" altLang="en-US"/>
              <a:t>目录下可以看到两个数据文件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、分别使用</a:t>
            </a:r>
            <a:r>
              <a:rPr lang="en-US" altLang="zh-CN"/>
              <a:t>more</a:t>
            </a:r>
            <a:r>
              <a:rPr lang="zh-CN" altLang="en-US"/>
              <a:t>命令查看这两个数据文件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从结果可以看出这两个数据文件均按照降序排列，但原先</a:t>
            </a:r>
            <a:r>
              <a:rPr lang="en-US" altLang="zh-CN"/>
              <a:t>7521</a:t>
            </a:r>
            <a:r>
              <a:rPr lang="zh-CN" altLang="en-US"/>
              <a:t>号员工到了</a:t>
            </a:r>
            <a:r>
              <a:rPr lang="en-US" altLang="zh-CN"/>
              <a:t>000001_0</a:t>
            </a:r>
            <a:r>
              <a:rPr lang="zh-CN" altLang="en-US"/>
              <a:t>中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Empno/2</a:t>
            </a:r>
            <a:r>
              <a:rPr lang="zh-CN" altLang="en-US"/>
              <a:t>取余数分配</a:t>
            </a:r>
            <a:r>
              <a:rPr lang="en-US" altLang="zh-CN"/>
              <a:t>reducer</a:t>
            </a:r>
            <a:r>
              <a:rPr lang="zh-CN" altLang="en-US"/>
              <a:t>，正好奇偶划分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问：如果指定了多个</a:t>
            </a:r>
            <a:r>
              <a:rPr lang="en-US" altLang="zh-CN"/>
              <a:t>reducer</a:t>
            </a:r>
            <a:r>
              <a:rPr lang="zh-CN" altLang="en-US"/>
              <a:t>，如果还用</a:t>
            </a:r>
            <a:r>
              <a:rPr lang="en-US" altLang="zh-CN"/>
              <a:t>order by</a:t>
            </a:r>
            <a:r>
              <a:rPr lang="zh-CN" altLang="en-US"/>
              <a:t>语句排序，会是什么结果呢？</a:t>
            </a:r>
            <a:endParaRPr lang="en-US" altLang="zh-CN"/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50768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637" y="2780928"/>
            <a:ext cx="48233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182792"/>
            <a:ext cx="5639661" cy="78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zh-CN" altLang="en-US">
                <a:solidFill>
                  <a:srgbClr val="C00000"/>
                </a:solidFill>
              </a:rPr>
              <a:t>问：如果指定了多个</a:t>
            </a:r>
            <a:r>
              <a:rPr lang="en-US" altLang="zh-CN">
                <a:solidFill>
                  <a:srgbClr val="C00000"/>
                </a:solidFill>
              </a:rPr>
              <a:t>reduce</a:t>
            </a:r>
            <a:r>
              <a:rPr lang="zh-CN" altLang="en-US">
                <a:solidFill>
                  <a:srgbClr val="C00000"/>
                </a:solidFill>
              </a:rPr>
              <a:t>，如果还用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rgbClr val="C00000"/>
                </a:solidFill>
              </a:rPr>
              <a:t>语句排序，会是什么结果呢？</a:t>
            </a:r>
            <a:endParaRPr lang="en-US" altLang="zh-CN">
              <a:solidFill>
                <a:srgbClr val="C00000"/>
              </a:solidFill>
            </a:endParaRP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输入代码：</a:t>
            </a:r>
            <a:endParaRPr lang="en-US" altLang="zh-CN"/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set mapreduce.job.reduces=2;</a:t>
            </a:r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insert overwrite local directory '/opt/datas/order' select empno,ename,deptno,sal from emp order by sal desc;</a:t>
            </a:r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可以看出，即使设置多个</a:t>
            </a:r>
            <a:r>
              <a:rPr lang="en-US" altLang="zh-CN"/>
              <a:t>reduce</a:t>
            </a:r>
            <a:r>
              <a:rPr lang="zh-CN" altLang="en-US"/>
              <a:t>，也只启动一个</a:t>
            </a:r>
            <a:r>
              <a:rPr lang="en-US" altLang="zh-CN"/>
              <a:t>reduce</a:t>
            </a:r>
          </a:p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149080"/>
            <a:ext cx="7128792" cy="69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zh-CN"/>
              <a:t>1</a:t>
            </a:r>
            <a:r>
              <a:rPr lang="zh-CN" altLang="en-US"/>
              <a:t>、基本查询</a:t>
            </a:r>
            <a:endParaRPr lang="en-US" altLang="zh-CN"/>
          </a:p>
          <a:p>
            <a:pPr lvl="2"/>
            <a:r>
              <a:rPr lang="zh-CN" altLang="en-US"/>
              <a:t>全表查询与特定列查询（</a:t>
            </a:r>
            <a:r>
              <a:rPr lang="en-US" altLang="zh-CN"/>
              <a:t>select…from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列别名（</a:t>
            </a:r>
            <a:r>
              <a:rPr lang="en-US" altLang="zh-CN"/>
              <a:t>as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算术运算</a:t>
            </a:r>
            <a:endParaRPr lang="en-US" altLang="zh-CN"/>
          </a:p>
          <a:p>
            <a:pPr lvl="2"/>
            <a:r>
              <a:rPr lang="en-US" altLang="zh-CN"/>
              <a:t>Where</a:t>
            </a:r>
            <a:r>
              <a:rPr lang="zh-CN" altLang="en-US"/>
              <a:t>、</a:t>
            </a:r>
            <a:r>
              <a:rPr lang="en-US" altLang="zh-CN"/>
              <a:t>limit</a:t>
            </a:r>
            <a:r>
              <a:rPr lang="zh-CN" altLang="en-US"/>
              <a:t>、</a:t>
            </a:r>
            <a:r>
              <a:rPr lang="en-US" altLang="zh-CN"/>
              <a:t> distinct</a:t>
            </a:r>
            <a:r>
              <a:rPr lang="zh-CN" altLang="en-US"/>
              <a:t>语句</a:t>
            </a:r>
            <a:endParaRPr lang="en-US" altLang="zh-CN"/>
          </a:p>
          <a:p>
            <a:pPr lvl="2"/>
            <a:r>
              <a:rPr lang="zh-CN" altLang="en-US"/>
              <a:t>比较运算（</a:t>
            </a:r>
            <a:r>
              <a:rPr lang="en-US" altLang="zh-CN"/>
              <a:t>between/in/is NULL </a:t>
            </a:r>
            <a:r>
              <a:rPr lang="zh-CN" altLang="en-US"/>
              <a:t>等）、逻辑运算（</a:t>
            </a:r>
            <a:r>
              <a:rPr lang="en-US" altLang="zh-CN"/>
              <a:t>and</a:t>
            </a:r>
            <a:r>
              <a:rPr lang="zh-CN" altLang="en-US"/>
              <a:t>、</a:t>
            </a:r>
            <a:r>
              <a:rPr lang="en-US" altLang="zh-CN"/>
              <a:t>or</a:t>
            </a:r>
            <a:r>
              <a:rPr lang="zh-CN" altLang="en-US"/>
              <a:t>、</a:t>
            </a:r>
            <a:r>
              <a:rPr lang="en-US" altLang="zh-CN"/>
              <a:t>not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LIKE</a:t>
            </a:r>
          </a:p>
          <a:p>
            <a:pPr lvl="2"/>
            <a:r>
              <a:rPr lang="zh-CN" altLang="en-US"/>
              <a:t>常用聚合函数（</a:t>
            </a:r>
            <a:r>
              <a:rPr lang="en-US" altLang="zh-CN"/>
              <a:t> count</a:t>
            </a:r>
            <a:r>
              <a:rPr lang="zh-CN" altLang="en-US"/>
              <a:t>、</a:t>
            </a:r>
            <a:r>
              <a:rPr lang="en-US" altLang="zh-CN"/>
              <a:t>max</a:t>
            </a:r>
            <a:r>
              <a:rPr lang="zh-CN" altLang="en-US"/>
              <a:t>、</a:t>
            </a:r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sum</a:t>
            </a:r>
            <a:r>
              <a:rPr lang="zh-CN" altLang="en-US"/>
              <a:t>、</a:t>
            </a:r>
            <a:r>
              <a:rPr lang="en-US" altLang="zh-CN"/>
              <a:t>avg 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、分组</a:t>
            </a:r>
            <a:endParaRPr lang="en-US" altLang="zh-CN"/>
          </a:p>
          <a:p>
            <a:pPr lvl="2"/>
            <a:r>
              <a:rPr lang="en-US" altLang="zh-CN"/>
              <a:t>Group By </a:t>
            </a:r>
            <a:r>
              <a:rPr lang="zh-CN" altLang="en-US"/>
              <a:t>语句</a:t>
            </a:r>
            <a:endParaRPr lang="en-US" altLang="zh-CN"/>
          </a:p>
          <a:p>
            <a:pPr lvl="2"/>
            <a:r>
              <a:rPr lang="en-US" altLang="zh-CN"/>
              <a:t>Having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、连接（</a:t>
            </a:r>
            <a:r>
              <a:rPr lang="en-US" altLang="zh-CN"/>
              <a:t>Join on</a:t>
            </a:r>
            <a:r>
              <a:rPr lang="zh-CN" altLang="en-US"/>
              <a:t>语句）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内连接、左连接、有连接、全连接、多表连接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、排序</a:t>
            </a:r>
            <a:endParaRPr lang="en-US" altLang="zh-CN"/>
          </a:p>
          <a:p>
            <a:pPr lvl="1"/>
            <a:r>
              <a:rPr lang="en-US" altLang="zh-CN"/>
              <a:t>	order by</a:t>
            </a:r>
            <a:r>
              <a:rPr lang="zh-CN" altLang="en-US"/>
              <a:t>、</a:t>
            </a:r>
            <a:r>
              <a:rPr lang="en-US" altLang="zh-CN"/>
              <a:t>sort by</a:t>
            </a:r>
            <a:r>
              <a:rPr lang="zh-CN" altLang="en-US"/>
              <a:t>、</a:t>
            </a:r>
            <a:r>
              <a:rPr lang="en-US" altLang="zh-CN"/>
              <a:t> distribute  by </a:t>
            </a:r>
            <a:r>
              <a:rPr lang="zh-CN" altLang="en-US"/>
              <a:t>、定义</a:t>
            </a:r>
            <a:r>
              <a:rPr lang="en-US" altLang="zh-CN"/>
              <a:t>reduce</a:t>
            </a:r>
            <a:r>
              <a:rPr lang="zh-CN" altLang="en-US"/>
              <a:t>数量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5122912" cy="1143000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6C4A6A-0AA4-447E-ABCA-4C11BDD5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语句书写顺序和执行优先级</a:t>
            </a:r>
            <a:endParaRPr lang="en-US" altLang="zh-CN"/>
          </a:p>
          <a:p>
            <a:pPr lvl="1"/>
            <a:r>
              <a:rPr lang="zh-CN" altLang="en-US"/>
              <a:t>书写顺序：</a:t>
            </a:r>
            <a:endParaRPr lang="en-US" altLang="zh-CN"/>
          </a:p>
          <a:p>
            <a:pPr lvl="1"/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form</a:t>
            </a:r>
            <a:r>
              <a:rPr lang="zh-CN" altLang="en-US"/>
              <a:t>、</a:t>
            </a:r>
            <a:r>
              <a:rPr lang="en-US" altLang="zh-CN"/>
              <a:t>where</a:t>
            </a:r>
            <a:r>
              <a:rPr lang="zh-CN" altLang="en-US"/>
              <a:t>、</a:t>
            </a:r>
            <a:r>
              <a:rPr lang="en-US" altLang="zh-CN"/>
              <a:t>group by</a:t>
            </a:r>
            <a:r>
              <a:rPr lang="zh-CN" altLang="en-US"/>
              <a:t>、</a:t>
            </a:r>
            <a:r>
              <a:rPr lang="en-US" altLang="zh-CN"/>
              <a:t>having</a:t>
            </a:r>
            <a:r>
              <a:rPr lang="zh-CN" altLang="en-US"/>
              <a:t>、</a:t>
            </a:r>
            <a:r>
              <a:rPr lang="en-US" altLang="zh-CN"/>
              <a:t>order by</a:t>
            </a:r>
            <a:r>
              <a:rPr lang="zh-CN" altLang="en-US"/>
              <a:t>、</a:t>
            </a:r>
            <a:r>
              <a:rPr lang="en-US" altLang="zh-CN"/>
              <a:t>limit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FCEA3D-EBD0-49D8-BA67-AA452562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5122912" cy="1143000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C6000-AA1D-412E-B1D6-75F34A8B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638130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9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7153B7-4006-4C06-998E-A2E467B6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语句书写顺序和执行优先级</a:t>
            </a:r>
            <a:endParaRPr lang="en-US" altLang="zh-CN"/>
          </a:p>
          <a:p>
            <a:pPr lvl="1"/>
            <a:r>
              <a:rPr lang="en-US" altLang="zh-CN"/>
              <a:t>SQL</a:t>
            </a:r>
            <a:r>
              <a:rPr lang="zh-CN" altLang="en-US"/>
              <a:t>语句执行顺序</a:t>
            </a:r>
            <a:endParaRPr lang="en-US" altLang="zh-CN"/>
          </a:p>
          <a:p>
            <a:pPr lvl="1"/>
            <a:r>
              <a:rPr lang="en-US" altLang="zh-CN"/>
              <a:t>join</a:t>
            </a:r>
            <a:r>
              <a:rPr lang="zh-CN" altLang="en-US"/>
              <a:t>、</a:t>
            </a:r>
            <a:r>
              <a:rPr lang="en-US" altLang="zh-CN"/>
              <a:t>from</a:t>
            </a:r>
            <a:r>
              <a:rPr lang="zh-CN" altLang="en-US"/>
              <a:t>、</a:t>
            </a:r>
            <a:r>
              <a:rPr lang="en-US" altLang="zh-CN"/>
              <a:t>where</a:t>
            </a:r>
            <a:r>
              <a:rPr lang="zh-CN" altLang="en-US"/>
              <a:t>、</a:t>
            </a:r>
            <a:r>
              <a:rPr lang="en-US" altLang="zh-CN"/>
              <a:t>group by</a:t>
            </a:r>
            <a:r>
              <a:rPr lang="zh-CN" altLang="en-US"/>
              <a:t>、</a:t>
            </a:r>
            <a:r>
              <a:rPr lang="en-US" altLang="zh-CN"/>
              <a:t>having</a:t>
            </a:r>
            <a:r>
              <a:rPr lang="zh-CN" altLang="en-US"/>
              <a:t>、</a:t>
            </a:r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order by</a:t>
            </a:r>
            <a:r>
              <a:rPr lang="zh-CN" altLang="en-US"/>
              <a:t>、</a:t>
            </a:r>
            <a:r>
              <a:rPr lang="en-US" altLang="zh-CN"/>
              <a:t>limit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1261F0-6A38-47F7-A495-5B055344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D0490-A6CC-4436-B912-E381D58C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70987"/>
            <a:ext cx="638130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本节课用到的两张表：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66578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77" y="5157192"/>
            <a:ext cx="48082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2939" y="1196752"/>
            <a:ext cx="8229600" cy="4525963"/>
          </a:xfrm>
        </p:spPr>
        <p:txBody>
          <a:bodyPr/>
          <a:lstStyle/>
          <a:p>
            <a:pPr marL="128016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 dirty="0"/>
              <a:t>全表查询与特定列查询（</a:t>
            </a:r>
            <a:r>
              <a:rPr lang="en-US" altLang="zh-CN" dirty="0"/>
              <a:t>select…from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 dirty="0"/>
              <a:t>全表查询</a:t>
            </a:r>
            <a:r>
              <a:rPr lang="en-US" altLang="zh-CN" dirty="0"/>
              <a:t>: select *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marL="649224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dirty="0"/>
          </a:p>
          <a:p>
            <a:pPr marL="649224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dirty="0"/>
          </a:p>
          <a:p>
            <a:pPr marL="649224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dirty="0"/>
          </a:p>
          <a:p>
            <a:pPr marL="649224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dirty="0"/>
          </a:p>
          <a:p>
            <a:pPr marL="649224" lvl="3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dirty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zh-CN" altLang="en-US" dirty="0"/>
              <a:t>特定列查询</a:t>
            </a:r>
            <a:r>
              <a:rPr lang="en-US" altLang="zh-CN" dirty="0"/>
              <a:t>:select </a:t>
            </a:r>
            <a:r>
              <a:rPr lang="en-US" altLang="zh-CN" dirty="0" err="1"/>
              <a:t>empno</a:t>
            </a:r>
            <a:r>
              <a:rPr lang="en-US" altLang="zh-CN" dirty="0"/>
              <a:t>, </a:t>
            </a:r>
            <a:r>
              <a:rPr lang="en-US" altLang="zh-CN" dirty="0" err="1"/>
              <a:t>ename,sal,deptno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555" y="2060848"/>
            <a:ext cx="692436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49" y="4510459"/>
            <a:ext cx="6768752" cy="14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725144"/>
            <a:ext cx="3312368" cy="186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几个注意点：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SQL  </a:t>
            </a:r>
            <a:r>
              <a:rPr lang="zh-CN" altLang="en-US" dirty="0"/>
              <a:t>语言大小写</a:t>
            </a:r>
            <a:r>
              <a:rPr lang="zh-CN" altLang="en-US"/>
              <a:t>不敏感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SQL  </a:t>
            </a:r>
            <a:r>
              <a:rPr lang="zh-CN" altLang="en-US" dirty="0"/>
              <a:t>可以写在一行或者多行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）关键字不能被缩写也不能分行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）各子句一般要分行写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）使用缩进提高语句的可读性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指定列别名</a:t>
            </a:r>
            <a:endParaRPr lang="en-US" altLang="zh-CN" dirty="0"/>
          </a:p>
          <a:p>
            <a:pPr lvl="1"/>
            <a:r>
              <a:rPr lang="zh-CN" altLang="en-US" dirty="0"/>
              <a:t>查询名称和部门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dirty="0" err="1"/>
              <a:t>ename</a:t>
            </a:r>
            <a:r>
              <a:rPr lang="en-US" altLang="zh-CN" dirty="0"/>
              <a:t> AS name, </a:t>
            </a:r>
            <a:r>
              <a:rPr lang="en-US" altLang="zh-CN" dirty="0" err="1"/>
              <a:t>deptno</a:t>
            </a:r>
            <a:r>
              <a:rPr lang="en-US" altLang="zh-CN" dirty="0"/>
              <a:t> </a:t>
            </a:r>
            <a:r>
              <a:rPr lang="en-US" altLang="zh-CN" dirty="0" err="1"/>
              <a:t>dn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）重命名一个列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）便于计算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）紧跟列名，也可以在列名和别名之间加入关键字‘</a:t>
            </a:r>
            <a:r>
              <a:rPr lang="en-US" altLang="zh-CN" dirty="0"/>
              <a:t>AS’ 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endParaRPr lang="en-US" altLang="zh-CN" dirty="0"/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后的字段可以使用算术运算符</a:t>
            </a:r>
            <a:endParaRPr lang="en-US" altLang="zh-CN" dirty="0"/>
          </a:p>
          <a:p>
            <a:pPr lvl="2">
              <a:buNone/>
            </a:pPr>
            <a:r>
              <a:rPr lang="zh-CN" altLang="en-US" dirty="0"/>
              <a:t>例：查询出所有员工的薪水后加 </a:t>
            </a:r>
            <a:r>
              <a:rPr lang="en-US" altLang="zh-CN" dirty="0"/>
              <a:t>1 </a:t>
            </a:r>
            <a:r>
              <a:rPr lang="zh-CN" altLang="en-US" dirty="0"/>
              <a:t>显示。</a:t>
            </a:r>
          </a:p>
          <a:p>
            <a:pPr lvl="2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sal</a:t>
            </a:r>
            <a:r>
              <a:rPr lang="en-US" altLang="zh-CN" dirty="0"/>
              <a:t> +1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基本查询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7" y="3429001"/>
            <a:ext cx="5413569" cy="342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6024"/>
          </a:xfrm>
        </p:spPr>
        <p:txBody>
          <a:bodyPr>
            <a:normAutofit/>
          </a:bodyPr>
          <a:lstStyle/>
          <a:p>
            <a:r>
              <a:rPr lang="en-US" altLang="zh-CN" dirty="0"/>
              <a:t>Where</a:t>
            </a:r>
            <a:r>
              <a:rPr lang="zh-CN" altLang="en-US" dirty="0"/>
              <a:t>、</a:t>
            </a:r>
            <a:r>
              <a:rPr lang="en-US" altLang="zh-CN" dirty="0"/>
              <a:t>limit</a:t>
            </a:r>
            <a:r>
              <a:rPr lang="zh-CN" altLang="en-US" dirty="0"/>
              <a:t>、</a:t>
            </a:r>
            <a:r>
              <a:rPr lang="en-US" altLang="zh-CN" dirty="0"/>
              <a:t>distinct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、查询部门编号是</a:t>
            </a:r>
            <a:r>
              <a:rPr lang="en-US" altLang="zh-CN" dirty="0"/>
              <a:t>30</a:t>
            </a:r>
            <a:r>
              <a:rPr lang="zh-CN" altLang="en-US" dirty="0"/>
              <a:t>的员工</a:t>
            </a:r>
          </a:p>
          <a:p>
            <a:pPr lvl="1"/>
            <a:r>
              <a:rPr lang="en-US" altLang="zh-CN"/>
              <a:t>select </a:t>
            </a:r>
            <a:r>
              <a:rPr lang="zh-CN" altLang="en-US"/>
              <a:t>*</a:t>
            </a:r>
            <a:r>
              <a:rPr lang="en-US" altLang="zh-CN"/>
              <a:t> </a:t>
            </a:r>
            <a:r>
              <a:rPr lang="en-US" altLang="zh-CN" dirty="0"/>
              <a:t>from </a:t>
            </a:r>
            <a:r>
              <a:rPr lang="en-US" altLang="zh-CN" dirty="0" err="1"/>
              <a:t>emp</a:t>
            </a:r>
            <a:r>
              <a:rPr lang="en-US" altLang="zh-CN" dirty="0"/>
              <a:t> where </a:t>
            </a:r>
            <a:r>
              <a:rPr lang="en-US" altLang="zh-CN" dirty="0" err="1"/>
              <a:t>deptno</a:t>
            </a:r>
            <a:r>
              <a:rPr lang="en-US" altLang="zh-CN" dirty="0"/>
              <a:t>='30';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/>
              <a:t>Limit</a:t>
            </a:r>
            <a:r>
              <a:rPr lang="zh-CN" altLang="en-US"/>
              <a:t>用于限制</a:t>
            </a:r>
            <a:r>
              <a:rPr lang="zh-CN" altLang="en-US" dirty="0"/>
              <a:t>返回的行数，例：</a:t>
            </a:r>
            <a:r>
              <a:rPr lang="zh-CN" altLang="zh-CN" dirty="0"/>
              <a:t>查看前</a:t>
            </a:r>
            <a:r>
              <a:rPr lang="en-US" altLang="zh-CN" dirty="0"/>
              <a:t>3</a:t>
            </a:r>
            <a:r>
              <a:rPr lang="zh-CN" altLang="zh-CN" dirty="0"/>
              <a:t>条记录</a:t>
            </a:r>
          </a:p>
          <a:p>
            <a:pPr lvl="1"/>
            <a:r>
              <a:rPr lang="en-US" altLang="zh-CN" dirty="0"/>
              <a:t>select * from  </a:t>
            </a:r>
            <a:r>
              <a:rPr lang="en-US" altLang="zh-CN" dirty="0" err="1"/>
              <a:t>emp</a:t>
            </a:r>
            <a:r>
              <a:rPr lang="en-US" altLang="zh-CN" dirty="0"/>
              <a:t> limit 3;</a:t>
            </a:r>
            <a:endParaRPr lang="zh-CN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、去重语句</a:t>
            </a:r>
            <a:r>
              <a:rPr lang="en-US" altLang="zh-CN" dirty="0"/>
              <a:t>distinct</a:t>
            </a:r>
            <a:r>
              <a:rPr lang="zh-CN" altLang="en-US" dirty="0"/>
              <a:t>，例：</a:t>
            </a:r>
            <a:r>
              <a:rPr lang="zh-CN" altLang="zh-CN" dirty="0"/>
              <a:t>查询当前有哪些部门</a:t>
            </a:r>
          </a:p>
          <a:p>
            <a:pPr lvl="1"/>
            <a:r>
              <a:rPr lang="en-US" altLang="zh-CN" dirty="0"/>
              <a:t>select distinct </a:t>
            </a:r>
            <a:r>
              <a:rPr lang="en-US" altLang="zh-CN" dirty="0" err="1"/>
              <a:t>deptno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5122912" cy="1143000"/>
          </a:xfrm>
        </p:spPr>
        <p:txBody>
          <a:bodyPr/>
          <a:lstStyle/>
          <a:p>
            <a:r>
              <a:rPr lang="zh-CN" altLang="en-US" dirty="0"/>
              <a:t>基本查询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831546" cy="105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674" y="5373216"/>
            <a:ext cx="4841906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2350</Words>
  <Application>Microsoft Office PowerPoint</Application>
  <PresentationFormat>全屏显示(4:3)</PresentationFormat>
  <Paragraphs>305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华文行楷</vt:lpstr>
      <vt:lpstr>华文中宋</vt:lpstr>
      <vt:lpstr>微软雅黑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6.5 HQL的基本使用</vt:lpstr>
      <vt:lpstr>6.5 HQL的基本使用</vt:lpstr>
      <vt:lpstr>6.5 HQL的基本使用</vt:lpstr>
      <vt:lpstr>基本查询</vt:lpstr>
      <vt:lpstr>基本查询</vt:lpstr>
      <vt:lpstr>基本查询</vt:lpstr>
      <vt:lpstr>基本查询</vt:lpstr>
      <vt:lpstr>基本查询</vt:lpstr>
      <vt:lpstr>基本查询</vt:lpstr>
      <vt:lpstr>PowerPoint 演示文稿</vt:lpstr>
      <vt:lpstr>基本查询</vt:lpstr>
      <vt:lpstr>PowerPoint 演示文稿</vt:lpstr>
      <vt:lpstr>基本查询</vt:lpstr>
      <vt:lpstr>PowerPoint 演示文稿</vt:lpstr>
      <vt:lpstr>基本查询</vt:lpstr>
      <vt:lpstr>PowerPoint 演示文稿</vt:lpstr>
      <vt:lpstr>PowerPoint 演示文稿</vt:lpstr>
      <vt:lpstr>基本查询</vt:lpstr>
      <vt:lpstr>PowerPoint 演示文稿</vt:lpstr>
      <vt:lpstr>分组查询</vt:lpstr>
      <vt:lpstr>连接（Join on语句）</vt:lpstr>
      <vt:lpstr>连接（Join on语句）</vt:lpstr>
      <vt:lpstr>PowerPoint 演示文稿</vt:lpstr>
      <vt:lpstr>连接（Join on语句）</vt:lpstr>
      <vt:lpstr>PowerPoint 演示文稿</vt:lpstr>
      <vt:lpstr>连接（Join on语句）</vt:lpstr>
      <vt:lpstr>连接（Join on语句）</vt:lpstr>
      <vt:lpstr>连接（Join on语句）</vt:lpstr>
      <vt:lpstr>排序</vt:lpstr>
      <vt:lpstr>排序</vt:lpstr>
      <vt:lpstr>排序</vt:lpstr>
      <vt:lpstr>PowerPoint 演示文稿</vt:lpstr>
      <vt:lpstr>排序</vt:lpstr>
      <vt:lpstr>PowerPoint 演示文稿</vt:lpstr>
      <vt:lpstr>排序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41</cp:revision>
  <dcterms:created xsi:type="dcterms:W3CDTF">2021-01-06T08:40:18Z</dcterms:created>
  <dcterms:modified xsi:type="dcterms:W3CDTF">2022-04-26T23:59:37Z</dcterms:modified>
</cp:coreProperties>
</file>