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9" r:id="rId5"/>
    <p:sldId id="260" r:id="rId6"/>
    <p:sldId id="262" r:id="rId7"/>
    <p:sldId id="263" r:id="rId8"/>
    <p:sldId id="264" r:id="rId9"/>
    <p:sldId id="265" r:id="rId10"/>
    <p:sldId id="28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3" r:id="rId23"/>
    <p:sldId id="277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0" autoAdjust="0"/>
  </p:normalViewPr>
  <p:slideViewPr>
    <p:cSldViewPr>
      <p:cViewPr varScale="1">
        <p:scale>
          <a:sx n="108" d="100"/>
          <a:sy n="108" d="100"/>
        </p:scale>
        <p:origin x="170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lnSpc>
          <a:spcPct val="15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400" kern="1200">
          <a:solidFill>
            <a:srgbClr val="C00000"/>
          </a:solidFill>
          <a:latin typeface="华文中宋" pitchFamily="2" charset="-122"/>
          <a:ea typeface="华文中宋" pitchFamily="2" charset="-122"/>
          <a:cs typeface="+mn-cs"/>
        </a:defRPr>
      </a:lvl1pPr>
      <a:lvl2pPr marL="621792" indent="-228600" algn="l" rtl="0" eaLnBrk="1" latinLnBrk="0" hangingPunct="1">
        <a:lnSpc>
          <a:spcPct val="150000"/>
        </a:lnSpc>
        <a:spcBef>
          <a:spcPts val="324"/>
        </a:spcBef>
        <a:buClr>
          <a:schemeClr val="accent1"/>
        </a:buClr>
        <a:buFont typeface="Verdana"/>
        <a:buChar char="◦"/>
        <a:defRPr kumimoji="0" sz="20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2pPr>
      <a:lvl3pPr marL="859536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3pPr>
      <a:lvl4pPr marL="11430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4pPr>
      <a:lvl5pPr marL="13716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C00000"/>
                </a:solidFill>
              </a:rPr>
              <a:t>6.7 Hive</a:t>
            </a:r>
            <a:r>
              <a:rPr lang="zh-CN" altLang="en-US" sz="4000" dirty="0">
                <a:solidFill>
                  <a:srgbClr val="C00000"/>
                </a:solidFill>
              </a:rPr>
              <a:t>中数据导入与导出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31840" y="69269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大数据库系统</a:t>
            </a:r>
            <a:endParaRPr lang="zh-CN" altLang="en-US" sz="3600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marL="736092" lvl="1" indent="-342900">
              <a:buFont typeface="Wingdings" pitchFamily="2" charset="2"/>
              <a:buChar char="Ø"/>
            </a:pPr>
            <a:r>
              <a:rPr lang="zh-CN" altLang="en-US" dirty="0"/>
              <a:t>如果想向分区表使用</a:t>
            </a:r>
            <a:r>
              <a:rPr lang="en-US" altLang="zh-CN" dirty="0"/>
              <a:t>insert</a:t>
            </a:r>
            <a:r>
              <a:rPr lang="zh-CN" altLang="en-US" dirty="0"/>
              <a:t>方式导入数据，同样需要指定分区</a:t>
            </a:r>
            <a:endParaRPr lang="en-US" altLang="zh-CN" dirty="0"/>
          </a:p>
          <a:p>
            <a:pPr lvl="1"/>
            <a:r>
              <a:rPr lang="zh-CN" altLang="en-US" dirty="0"/>
              <a:t>例：向</a:t>
            </a:r>
            <a:r>
              <a:rPr lang="en-US" altLang="zh-CN" dirty="0"/>
              <a:t>student</a:t>
            </a:r>
            <a:r>
              <a:rPr lang="zh-CN" altLang="en-US" dirty="0"/>
              <a:t>表的</a:t>
            </a:r>
            <a:r>
              <a:rPr lang="en-US" altLang="zh-CN" dirty="0"/>
              <a:t>month=201707</a:t>
            </a:r>
            <a:r>
              <a:rPr lang="zh-CN" altLang="en-US" dirty="0"/>
              <a:t>分区覆盖数据</a:t>
            </a:r>
            <a:endParaRPr lang="en-US" altLang="zh-CN" dirty="0"/>
          </a:p>
          <a:p>
            <a:pPr lvl="1"/>
            <a:r>
              <a:rPr lang="en-US" altLang="zh-CN"/>
              <a:t>insert </a:t>
            </a:r>
            <a:r>
              <a:rPr lang="en-US" altLang="zh-CN" dirty="0"/>
              <a:t>overwrite table student partition(month='201707')</a:t>
            </a:r>
          </a:p>
          <a:p>
            <a:pPr lvl="1"/>
            <a:r>
              <a:rPr lang="en-US" altLang="zh-CN" dirty="0"/>
              <a:t>select id, name where month=‘</a:t>
            </a:r>
            <a:r>
              <a:rPr lang="en-US" altLang="zh-CN"/>
              <a:t>201709’ from student;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736092" lvl="1" indent="-342900">
              <a:buFont typeface="Wingdings" pitchFamily="2" charset="2"/>
              <a:buChar char="Ø"/>
            </a:pPr>
            <a:r>
              <a:rPr lang="en-US" altLang="zh-CN" dirty="0"/>
              <a:t>Insert</a:t>
            </a:r>
            <a:r>
              <a:rPr lang="zh-CN" altLang="en-US" dirty="0"/>
              <a:t>还可以导入单条或者多条数据</a:t>
            </a:r>
            <a:endParaRPr lang="en-US" altLang="zh-CN" dirty="0"/>
          </a:p>
          <a:p>
            <a:pPr lvl="1"/>
            <a:r>
              <a:rPr lang="en-US" altLang="zh-CN" dirty="0"/>
              <a:t> insert </a:t>
            </a:r>
            <a:r>
              <a:rPr lang="en-US" altLang="zh-CN" dirty="0" err="1"/>
              <a:t>into|overwrite</a:t>
            </a:r>
            <a:r>
              <a:rPr lang="en-US" altLang="zh-CN" dirty="0"/>
              <a:t> table </a:t>
            </a:r>
            <a:r>
              <a:rPr lang="en-US" altLang="zh-CN" err="1"/>
              <a:t>student_par</a:t>
            </a:r>
            <a:r>
              <a:rPr lang="en-US" altLang="zh-CN"/>
              <a:t> values(1</a:t>
            </a:r>
            <a:r>
              <a:rPr lang="en-US" altLang="zh-CN" dirty="0"/>
              <a:t>,'wangwu'),(2,</a:t>
            </a:r>
            <a:r>
              <a:rPr lang="en-US" altLang="zh-CN"/>
              <a:t>'zhaoliu');</a:t>
            </a:r>
          </a:p>
          <a:p>
            <a:pPr lvl="1"/>
            <a:r>
              <a:rPr lang="zh-CN" altLang="en-US"/>
              <a:t>每添加一个一条数据，都会创建一个小文件在</a:t>
            </a:r>
            <a:r>
              <a:rPr lang="en-US" altLang="zh-CN"/>
              <a:t>location</a:t>
            </a:r>
            <a:r>
              <a:rPr lang="zh-CN" altLang="en-US"/>
              <a:t>指定的目录下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en-US" altLang="zh-CN" dirty="0"/>
              <a:t>6.7.1 </a:t>
            </a:r>
            <a:r>
              <a:rPr lang="zh-CN" altLang="en-US" dirty="0"/>
              <a:t>数据导入的几种方法介绍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zh-CN"/>
              <a:t>通过</a:t>
            </a:r>
            <a:r>
              <a:rPr lang="en-US" altLang="zh-CN"/>
              <a:t>insert</a:t>
            </a:r>
            <a:r>
              <a:rPr lang="zh-CN" altLang="zh-CN"/>
              <a:t>命令进行导出</a:t>
            </a:r>
            <a:endParaRPr lang="en-US" altLang="zh-CN"/>
          </a:p>
          <a:p>
            <a:pPr lvl="1"/>
            <a:r>
              <a:rPr lang="en-US" altLang="zh-CN"/>
              <a:t>insert overwrite [local] directory 'path' select </a:t>
            </a:r>
            <a:r>
              <a:rPr lang="zh-CN" altLang="zh-CN"/>
              <a:t>……</a:t>
            </a:r>
            <a:endParaRPr lang="en-US" altLang="zh-CN"/>
          </a:p>
          <a:p>
            <a:pPr lvl="1"/>
            <a:r>
              <a:rPr lang="zh-CN" altLang="en-US"/>
              <a:t>将数据导出至本地目录（加</a:t>
            </a:r>
            <a:r>
              <a:rPr lang="en-US" altLang="zh-CN"/>
              <a:t>local</a:t>
            </a:r>
            <a:r>
              <a:rPr lang="zh-CN" altLang="en-US"/>
              <a:t>字段）：</a:t>
            </a:r>
            <a:endParaRPr lang="en-US" altLang="zh-CN"/>
          </a:p>
          <a:p>
            <a:pPr lvl="1" indent="0"/>
            <a:r>
              <a:rPr lang="en-US" altLang="zh-CN"/>
              <a:t>insert overwrite </a:t>
            </a:r>
            <a:r>
              <a:rPr lang="en-US" altLang="zh-CN">
                <a:solidFill>
                  <a:srgbClr val="FF0000"/>
                </a:solidFill>
              </a:rPr>
              <a:t>local</a:t>
            </a:r>
            <a:r>
              <a:rPr lang="en-US" altLang="zh-CN"/>
              <a:t> directory '/opt/datas/tmp2_table' select * from tmp2_table2;</a:t>
            </a:r>
          </a:p>
          <a:p>
            <a:pPr marL="447675" lvl="1" indent="0"/>
            <a:r>
              <a:rPr lang="zh-CN" altLang="zh-CN"/>
              <a:t>导出到</a:t>
            </a:r>
            <a:r>
              <a:rPr lang="en-US" altLang="zh-CN"/>
              <a:t>HDFS</a:t>
            </a:r>
            <a:r>
              <a:rPr lang="zh-CN" altLang="en-US"/>
              <a:t>（不加</a:t>
            </a:r>
            <a:r>
              <a:rPr lang="en-US" altLang="zh-CN"/>
              <a:t>local</a:t>
            </a:r>
            <a:r>
              <a:rPr lang="zh-CN" altLang="en-US"/>
              <a:t>字段）：</a:t>
            </a:r>
            <a:endParaRPr lang="en-US" altLang="zh-CN"/>
          </a:p>
          <a:p>
            <a:pPr marL="447675" lvl="1" indent="0"/>
            <a:r>
              <a:rPr lang="en-US" altLang="zh-CN"/>
              <a:t>   insert overwrite directory '/tmp2_table' select * from tmp2_table2;</a:t>
            </a:r>
          </a:p>
          <a:p>
            <a:pPr marL="447675" lvl="1" indent="0"/>
            <a:endParaRPr lang="en-US" altLang="zh-CN"/>
          </a:p>
          <a:p>
            <a:pPr marL="447675" lvl="1" indent="0"/>
            <a:r>
              <a:rPr lang="zh-CN" altLang="en-US"/>
              <a:t>注意与数据导入命令</a:t>
            </a:r>
            <a:r>
              <a:rPr lang="en-US" altLang="zh-CN"/>
              <a:t>insert </a:t>
            </a:r>
            <a:r>
              <a:rPr lang="en-US" altLang="zh-CN">
                <a:solidFill>
                  <a:srgbClr val="FF0000"/>
                </a:solidFill>
              </a:rPr>
              <a:t>into|overwrite</a:t>
            </a:r>
            <a:r>
              <a:rPr lang="en-US" altLang="zh-CN"/>
              <a:t> table </a:t>
            </a:r>
            <a:r>
              <a:rPr lang="zh-CN" altLang="en-US"/>
              <a:t>区别开</a:t>
            </a:r>
            <a:endParaRPr lang="zh-CN" altLang="zh-CN"/>
          </a:p>
          <a:p>
            <a:pPr lvl="1" indent="0"/>
            <a:endParaRPr lang="en-US" altLang="zh-CN"/>
          </a:p>
          <a:p>
            <a:pPr lvl="1" indent="0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en-US" altLang="zh-CN" dirty="0"/>
              <a:t>6.7.2 </a:t>
            </a:r>
            <a:r>
              <a:rPr lang="zh-CN" altLang="en-US" dirty="0"/>
              <a:t>数据导出的几种方法介绍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4525963"/>
          </a:xfrm>
        </p:spPr>
        <p:txBody>
          <a:bodyPr/>
          <a:lstStyle/>
          <a:p>
            <a:pPr lvl="1"/>
            <a:r>
              <a:rPr lang="zh-CN" altLang="en-US" dirty="0"/>
              <a:t>例：</a:t>
            </a:r>
            <a:r>
              <a:rPr lang="en-US" altLang="zh-CN" dirty="0"/>
              <a:t>1</a:t>
            </a:r>
            <a:r>
              <a:rPr lang="zh-CN" altLang="en-US" dirty="0"/>
              <a:t>、将</a:t>
            </a:r>
            <a:r>
              <a:rPr lang="en-US" altLang="zh-CN" dirty="0"/>
              <a:t>tmp2_table2</a:t>
            </a:r>
            <a:r>
              <a:rPr lang="zh-CN" altLang="en-US" dirty="0"/>
              <a:t>表里的数据导出到</a:t>
            </a:r>
            <a:r>
              <a:rPr lang="en-US" altLang="zh-CN" dirty="0"/>
              <a:t>/opt/</a:t>
            </a:r>
            <a:r>
              <a:rPr lang="en-US" altLang="zh-CN" dirty="0" err="1"/>
              <a:t>datas</a:t>
            </a:r>
            <a:r>
              <a:rPr lang="en-US" altLang="zh-CN" dirty="0"/>
              <a:t>/tmp2_table</a:t>
            </a:r>
            <a:r>
              <a:rPr lang="zh-CN" altLang="en-US" dirty="0"/>
              <a:t>目录下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64704"/>
            <a:ext cx="7632848" cy="25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23528" y="1124744"/>
            <a:ext cx="7992888" cy="288032"/>
          </a:xfrm>
          <a:prstGeom prst="rect">
            <a:avLst/>
          </a:prstGeom>
          <a:noFill/>
          <a:ln w="2540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34290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依然是一个</a:t>
            </a:r>
            <a:r>
              <a:rPr lang="en-US" altLang="zh-CN" dirty="0"/>
              <a:t>map</a:t>
            </a:r>
            <a:r>
              <a:rPr lang="zh-CN" altLang="en-US" dirty="0"/>
              <a:t>任务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187624" y="1484784"/>
            <a:ext cx="432048" cy="1944216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51520" y="2204864"/>
            <a:ext cx="7992888" cy="288032"/>
          </a:xfrm>
          <a:prstGeom prst="rect">
            <a:avLst/>
          </a:prstGeom>
          <a:noFill/>
          <a:ln w="2540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4139952" y="2420888"/>
            <a:ext cx="1008112" cy="936104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19872" y="342900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这里有复制数据到文件的过程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933056"/>
            <a:ext cx="61055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60" y="4221088"/>
            <a:ext cx="56007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直接箭头连接符 20"/>
          <p:cNvCxnSpPr/>
          <p:nvPr/>
        </p:nvCxnSpPr>
        <p:spPr>
          <a:xfrm flipH="1">
            <a:off x="4572000" y="3789040"/>
            <a:ext cx="288032" cy="1368152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3528" y="537321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/>
              <a:t>Linux</a:t>
            </a:r>
            <a:r>
              <a:rPr lang="zh-CN" altLang="en-US" dirty="0"/>
              <a:t>下进入</a:t>
            </a:r>
            <a:r>
              <a:rPr lang="en-US" altLang="zh-CN" dirty="0"/>
              <a:t>/opt/</a:t>
            </a:r>
            <a:r>
              <a:rPr lang="en-US" altLang="zh-CN" dirty="0" err="1"/>
              <a:t>datas</a:t>
            </a:r>
            <a:r>
              <a:rPr lang="zh-CN" altLang="en-US" dirty="0"/>
              <a:t>目录下发现多了个</a:t>
            </a:r>
            <a:r>
              <a:rPr lang="en-US" altLang="zh-CN" dirty="0"/>
              <a:t>tmp2_table</a:t>
            </a:r>
            <a:r>
              <a:rPr lang="zh-CN" altLang="en-US" dirty="0"/>
              <a:t>文件夹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5" grpId="0" build="p" bldLvl="2" animBg="1"/>
      <p:bldP spid="7" grpId="0" build="p" bldLvl="2"/>
      <p:bldP spid="10" grpId="0" build="p" bldLvl="2" animBg="1"/>
      <p:bldP spid="15" grpId="0" build="p" bldLvl="2"/>
      <p:bldP spid="24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91683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、进入</a:t>
            </a:r>
            <a:r>
              <a:rPr lang="en-US" altLang="zh-CN" dirty="0"/>
              <a:t>/opt/</a:t>
            </a:r>
            <a:r>
              <a:rPr lang="en-US" altLang="zh-CN" dirty="0" err="1"/>
              <a:t>datas</a:t>
            </a:r>
            <a:r>
              <a:rPr lang="en-US" altLang="zh-CN" dirty="0"/>
              <a:t>/tmp2_table</a:t>
            </a:r>
            <a:r>
              <a:rPr lang="zh-CN" altLang="en-US" dirty="0"/>
              <a:t>目录下，可以看到生成了一个数据文件</a:t>
            </a:r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56992"/>
            <a:ext cx="52101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276872"/>
            <a:ext cx="4819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7544" y="292494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下使用</a:t>
            </a:r>
            <a:r>
              <a:rPr lang="en-US" altLang="zh-CN" dirty="0"/>
              <a:t>more</a:t>
            </a:r>
            <a:r>
              <a:rPr lang="zh-CN" altLang="en-US" dirty="0"/>
              <a:t>命令查看这个文件，就是表</a:t>
            </a:r>
            <a:r>
              <a:rPr lang="en-US" altLang="zh-CN" dirty="0"/>
              <a:t>tmp2_table</a:t>
            </a:r>
            <a:r>
              <a:rPr lang="zh-CN" altLang="en-US" dirty="0"/>
              <a:t>的内容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436510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这里我们发现，每行的数据之间分割符变成了奇怪的符号，可否由用户自己制定分隔符呢？</a:t>
            </a: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en-US" altLang="zh-CN" dirty="0"/>
              <a:t>6.7.2 </a:t>
            </a:r>
            <a:r>
              <a:rPr lang="zh-CN" altLang="en-US" dirty="0"/>
              <a:t>数据导出的几种方法介绍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9" grpId="0" build="p" bldLvl="2"/>
      <p:bldP spid="11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6092" lvl="1" indent="-342900">
              <a:buFont typeface="Wingdings" pitchFamily="2" charset="2"/>
              <a:buChar char="Ø"/>
            </a:pPr>
            <a:r>
              <a:rPr lang="zh-CN" altLang="en-US" dirty="0"/>
              <a:t>指定分隔符导出数据</a:t>
            </a:r>
            <a:endParaRPr lang="en-US" altLang="zh-CN" dirty="0"/>
          </a:p>
          <a:p>
            <a:pPr lvl="1" indent="0"/>
            <a:r>
              <a:rPr lang="zh-CN" altLang="en-US" dirty="0"/>
              <a:t>在</a:t>
            </a:r>
            <a:r>
              <a:rPr lang="en-US" altLang="zh-CN" dirty="0"/>
              <a:t>insert</a:t>
            </a:r>
            <a:r>
              <a:rPr lang="zh-CN" altLang="en-US" dirty="0"/>
              <a:t>指定路径之后加上</a:t>
            </a:r>
            <a:r>
              <a:rPr lang="en-US" altLang="zh-CN" dirty="0">
                <a:solidFill>
                  <a:srgbClr val="FF0000"/>
                </a:solidFill>
              </a:rPr>
              <a:t>row format delimited fields terminated by</a:t>
            </a:r>
            <a:r>
              <a:rPr lang="zh-CN" altLang="en-US" dirty="0">
                <a:solidFill>
                  <a:srgbClr val="FF0000"/>
                </a:solidFill>
              </a:rPr>
              <a:t>字段</a:t>
            </a:r>
            <a:r>
              <a:rPr lang="zh-CN" altLang="en-US" dirty="0"/>
              <a:t>即可指定分隔符，例：</a:t>
            </a:r>
            <a:endParaRPr lang="en-US" altLang="zh-CN" dirty="0"/>
          </a:p>
          <a:p>
            <a:pPr lvl="1" indent="0"/>
            <a:r>
              <a:rPr lang="en-US" altLang="zh-CN" dirty="0"/>
              <a:t>insert overwrite local directory ‘/opt/</a:t>
            </a:r>
            <a:r>
              <a:rPr lang="en-US" altLang="zh-CN" dirty="0" err="1"/>
              <a:t>datas</a:t>
            </a:r>
            <a:r>
              <a:rPr lang="en-US" altLang="zh-CN" dirty="0"/>
              <a:t>/tmp2_table’ </a:t>
            </a:r>
            <a:r>
              <a:rPr lang="en-US" altLang="zh-CN" dirty="0">
                <a:solidFill>
                  <a:srgbClr val="FF0000"/>
                </a:solidFill>
              </a:rPr>
              <a:t>row format delimited fields terminated by ‘\t’ </a:t>
            </a:r>
            <a:r>
              <a:rPr lang="en-US" altLang="zh-CN" dirty="0"/>
              <a:t>select * from tmp2_table2;</a:t>
            </a:r>
          </a:p>
          <a:p>
            <a:pPr lvl="1" indent="0"/>
            <a:r>
              <a:rPr lang="zh-CN" altLang="en-US" dirty="0"/>
              <a:t>执行结果：</a:t>
            </a:r>
            <a:endParaRPr lang="en-US" altLang="zh-CN" dirty="0"/>
          </a:p>
          <a:p>
            <a:pPr lvl="1" indent="0"/>
            <a:endParaRPr lang="en-US" altLang="zh-CN" dirty="0"/>
          </a:p>
          <a:p>
            <a:pPr lvl="1" indent="0"/>
            <a:endParaRPr lang="en-US" altLang="zh-CN" dirty="0"/>
          </a:p>
          <a:p>
            <a:pPr lvl="1" indent="0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35080" cy="1143000"/>
          </a:xfrm>
        </p:spPr>
        <p:txBody>
          <a:bodyPr/>
          <a:lstStyle/>
          <a:p>
            <a:r>
              <a:rPr lang="en-US" altLang="zh-CN" dirty="0"/>
              <a:t>6.7.2 </a:t>
            </a:r>
            <a:r>
              <a:rPr lang="zh-CN" altLang="en-US" dirty="0"/>
              <a:t>数据导出的几种方法介绍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077072"/>
            <a:ext cx="586229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15816" y="602128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奇怪的方框符号消失了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5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、将数据导出至</a:t>
            </a:r>
            <a:r>
              <a:rPr lang="en-US" altLang="zh-CN" dirty="0"/>
              <a:t>HDFS</a:t>
            </a:r>
            <a:r>
              <a:rPr lang="zh-CN" altLang="en-US" dirty="0"/>
              <a:t>目录，不加</a:t>
            </a:r>
            <a:r>
              <a:rPr lang="en-US" altLang="zh-CN" dirty="0"/>
              <a:t>local</a:t>
            </a:r>
            <a:r>
              <a:rPr lang="zh-CN" altLang="en-US" dirty="0"/>
              <a:t>字段</a:t>
            </a:r>
            <a:endParaRPr lang="en-US" altLang="zh-CN" dirty="0"/>
          </a:p>
          <a:p>
            <a:pPr lvl="2">
              <a:buNone/>
            </a:pPr>
            <a:r>
              <a:rPr lang="en-US" altLang="zh-CN" dirty="0"/>
              <a:t>insert overwrite directory '/tmp2_table' select * from tmp2_table2;</a:t>
            </a:r>
          </a:p>
          <a:p>
            <a:pPr lvl="2" indent="0">
              <a:buNone/>
            </a:pPr>
            <a:r>
              <a:rPr lang="zh-CN" altLang="en-US" dirty="0"/>
              <a:t>执行后可以在</a:t>
            </a:r>
            <a:r>
              <a:rPr lang="en-US" altLang="zh-CN" dirty="0"/>
              <a:t>/</a:t>
            </a:r>
            <a:r>
              <a:rPr lang="zh-CN" altLang="en-US" dirty="0"/>
              <a:t>目录下找到</a:t>
            </a:r>
            <a:r>
              <a:rPr lang="en-US" altLang="zh-CN" dirty="0"/>
              <a:t>‘tmp2_table</a:t>
            </a:r>
            <a:r>
              <a:rPr lang="zh-CN" altLang="en-US" dirty="0"/>
              <a:t>目录，在</a:t>
            </a:r>
            <a:r>
              <a:rPr lang="en-US" altLang="zh-CN" dirty="0"/>
              <a:t>/tmp2_table/</a:t>
            </a:r>
            <a:r>
              <a:rPr lang="zh-CN" altLang="en-US" dirty="0"/>
              <a:t>目录下可以找到从</a:t>
            </a:r>
            <a:r>
              <a:rPr lang="en-US" altLang="zh-CN" dirty="0"/>
              <a:t>tmp2_table2</a:t>
            </a:r>
            <a:r>
              <a:rPr lang="zh-CN" altLang="en-US" dirty="0"/>
              <a:t>下导出的数据文件</a:t>
            </a:r>
            <a:endParaRPr lang="en-US" altLang="zh-CN" dirty="0"/>
          </a:p>
          <a:p>
            <a:pPr lvl="2" indent="0">
              <a:buNone/>
            </a:pPr>
            <a:endParaRPr lang="en-US" altLang="zh-CN" dirty="0"/>
          </a:p>
          <a:p>
            <a:pPr lvl="2" indent="0">
              <a:buNone/>
            </a:pPr>
            <a:endParaRPr lang="en-US" altLang="zh-CN" dirty="0"/>
          </a:p>
          <a:p>
            <a:pPr lvl="2" indent="0">
              <a:buNone/>
            </a:pPr>
            <a:endParaRPr lang="en-US" altLang="zh-CN" dirty="0"/>
          </a:p>
          <a:p>
            <a:pPr lvl="2" indent="0">
              <a:buNone/>
            </a:pPr>
            <a:r>
              <a:rPr lang="zh-CN" altLang="en-US" dirty="0"/>
              <a:t>在</a:t>
            </a:r>
            <a:r>
              <a:rPr lang="en-US" altLang="zh-CN" dirty="0" err="1"/>
              <a:t>linux</a:t>
            </a:r>
            <a:r>
              <a:rPr lang="zh-CN" altLang="en-US" dirty="0"/>
              <a:t>终端下查看</a:t>
            </a:r>
            <a:r>
              <a:rPr lang="en-US" altLang="zh-CN" dirty="0" err="1"/>
              <a:t>hdfs</a:t>
            </a:r>
            <a:r>
              <a:rPr lang="zh-CN" altLang="en-US" dirty="0"/>
              <a:t>中</a:t>
            </a:r>
            <a:r>
              <a:rPr lang="en-US" altLang="zh-CN" dirty="0"/>
              <a:t>/tmp2_table/</a:t>
            </a:r>
            <a:r>
              <a:rPr lang="zh-CN" altLang="en-US" dirty="0"/>
              <a:t>下的数据文件，又看到了奇怪的方框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6.7.2</a:t>
            </a:r>
            <a:r>
              <a:rPr lang="zh-CN" altLang="en-US" dirty="0"/>
              <a:t>数据导出的几种方法介绍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5760640" cy="112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5013176"/>
            <a:ext cx="6264696" cy="85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/>
          <a:lstStyle/>
          <a:p>
            <a:pPr lvl="1"/>
            <a:r>
              <a:rPr lang="zh-CN" altLang="en-US" dirty="0"/>
              <a:t>问：那将数据导出至</a:t>
            </a:r>
            <a:r>
              <a:rPr lang="en-US" altLang="zh-CN" dirty="0"/>
              <a:t>HDFS</a:t>
            </a:r>
            <a:r>
              <a:rPr lang="zh-CN" altLang="en-US" dirty="0"/>
              <a:t>目录是否可以支持用户自定分隔符呢？</a:t>
            </a:r>
            <a:endParaRPr lang="en-US" altLang="zh-CN" dirty="0"/>
          </a:p>
          <a:p>
            <a:pPr lvl="1"/>
            <a:r>
              <a:rPr lang="zh-CN" altLang="en-US" dirty="0"/>
              <a:t>做个测试，输入代码：</a:t>
            </a:r>
            <a:endParaRPr lang="en-US" altLang="zh-CN" dirty="0"/>
          </a:p>
          <a:p>
            <a:pPr lvl="2" indent="0">
              <a:buNone/>
            </a:pPr>
            <a:r>
              <a:rPr lang="en-US" altLang="zh-CN" dirty="0"/>
              <a:t> insert overwrite directory '/tmp2_table' row format delimited fields terminated by '\t' select * from tmp2_table2;</a:t>
            </a:r>
          </a:p>
          <a:p>
            <a:pPr lvl="2" indent="0">
              <a:buNone/>
            </a:pPr>
            <a:endParaRPr lang="en-US" altLang="zh-CN" dirty="0"/>
          </a:p>
          <a:p>
            <a:pPr lvl="2" indent="0">
              <a:buNone/>
            </a:pPr>
            <a:endParaRPr lang="en-US" altLang="zh-CN" dirty="0"/>
          </a:p>
          <a:p>
            <a:pPr lvl="2" indent="0">
              <a:buNone/>
            </a:pPr>
            <a:endParaRPr lang="en-US" altLang="zh-CN" dirty="0"/>
          </a:p>
          <a:p>
            <a:pPr lvl="2" indent="0">
              <a:buNone/>
            </a:pPr>
            <a:endParaRPr lang="en-US" altLang="zh-CN" dirty="0"/>
          </a:p>
          <a:p>
            <a:pPr lvl="2" indent="0">
              <a:buNone/>
            </a:pPr>
            <a:endParaRPr lang="en-US" altLang="zh-CN" dirty="0"/>
          </a:p>
          <a:p>
            <a:pPr lvl="2" indent="0">
              <a:buNone/>
            </a:pPr>
            <a:endParaRPr lang="en-US" altLang="zh-CN" dirty="0"/>
          </a:p>
          <a:p>
            <a:pPr lvl="2" indent="0">
              <a:buNone/>
            </a:pPr>
            <a:r>
              <a:rPr lang="zh-CN" altLang="en-US" dirty="0"/>
              <a:t>出现了报错，得出结论：</a:t>
            </a:r>
            <a:r>
              <a:rPr lang="zh-CN" altLang="en-US" dirty="0">
                <a:solidFill>
                  <a:srgbClr val="C00000"/>
                </a:solidFill>
              </a:rPr>
              <a:t>将数据导出至</a:t>
            </a:r>
            <a:r>
              <a:rPr lang="en-US" altLang="zh-CN" dirty="0">
                <a:solidFill>
                  <a:srgbClr val="C00000"/>
                </a:solidFill>
              </a:rPr>
              <a:t>HDFS</a:t>
            </a:r>
            <a:r>
              <a:rPr lang="zh-CN" altLang="en-US" dirty="0">
                <a:solidFill>
                  <a:srgbClr val="C00000"/>
                </a:solidFill>
              </a:rPr>
              <a:t>目录不支持用户自定分隔符</a:t>
            </a:r>
            <a:endParaRPr lang="en-US" altLang="zh-CN" dirty="0">
              <a:solidFill>
                <a:srgbClr val="C00000"/>
              </a:solidFill>
            </a:endParaRPr>
          </a:p>
          <a:p>
            <a:pPr lvl="2" indent="0">
              <a:buNone/>
            </a:pPr>
            <a:endParaRPr lang="en-US" altLang="zh-CN" dirty="0"/>
          </a:p>
          <a:p>
            <a:pPr lvl="2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1104" cy="1143000"/>
          </a:xfrm>
        </p:spPr>
        <p:txBody>
          <a:bodyPr/>
          <a:lstStyle/>
          <a:p>
            <a:r>
              <a:rPr lang="en-US" altLang="zh-CN" dirty="0"/>
              <a:t>6.7.2</a:t>
            </a:r>
            <a:r>
              <a:rPr lang="zh-CN" altLang="en-US" dirty="0"/>
              <a:t>数据导出的几种方法介绍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402023"/>
            <a:ext cx="6453287" cy="221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zh-CN"/>
              <a:t>通过</a:t>
            </a:r>
            <a:r>
              <a:rPr lang="en-US" altLang="zh-CN"/>
              <a:t>Hadoop</a:t>
            </a:r>
            <a:r>
              <a:rPr lang="zh-CN" altLang="zh-CN"/>
              <a:t>的</a:t>
            </a:r>
            <a:r>
              <a:rPr lang="en-US" altLang="zh-CN"/>
              <a:t>hdfs</a:t>
            </a:r>
            <a:r>
              <a:rPr lang="zh-CN" altLang="zh-CN"/>
              <a:t>命令中的</a:t>
            </a:r>
            <a:r>
              <a:rPr lang="en-US" altLang="zh-CN"/>
              <a:t>get</a:t>
            </a:r>
            <a:r>
              <a:rPr lang="zh-CN" altLang="zh-CN"/>
              <a:t>操作导出数据</a:t>
            </a:r>
            <a:endParaRPr lang="en-US" altLang="zh-CN"/>
          </a:p>
          <a:p>
            <a:pPr lvl="1"/>
            <a:r>
              <a:rPr lang="zh-CN" altLang="en-US"/>
              <a:t>本质上数据就是文件，直接使用</a:t>
            </a:r>
            <a:r>
              <a:rPr lang="en-US" altLang="zh-CN"/>
              <a:t>get</a:t>
            </a:r>
            <a:r>
              <a:rPr lang="zh-CN" altLang="en-US"/>
              <a:t>命令即可取得所需表的数据</a:t>
            </a:r>
            <a:endParaRPr lang="en-US" altLang="zh-CN"/>
          </a:p>
          <a:p>
            <a:pPr lvl="1"/>
            <a:r>
              <a:rPr lang="zh-CN" altLang="en-US"/>
              <a:t>例：将表</a:t>
            </a:r>
            <a:r>
              <a:rPr lang="en-US" altLang="zh-CN"/>
              <a:t>tmp2_table</a:t>
            </a:r>
            <a:r>
              <a:rPr lang="zh-CN" altLang="en-US"/>
              <a:t>的数据内容进行导出至目录</a:t>
            </a:r>
            <a:r>
              <a:rPr lang="en-US" altLang="zh-CN"/>
              <a:t>/opt/datas</a:t>
            </a:r>
            <a:r>
              <a:rPr lang="zh-CN" altLang="en-US"/>
              <a:t>中</a:t>
            </a:r>
            <a:endParaRPr lang="zh-CN" altLang="zh-CN"/>
          </a:p>
          <a:p>
            <a:endParaRPr lang="en-US" altLang="zh-CN"/>
          </a:p>
          <a:p>
            <a:pPr lvl="1"/>
            <a:r>
              <a:rPr lang="zh-CN" altLang="en-US"/>
              <a:t>进入</a:t>
            </a:r>
            <a:r>
              <a:rPr lang="en-US" altLang="zh-CN"/>
              <a:t>/opt/datas</a:t>
            </a:r>
            <a:r>
              <a:rPr lang="zh-CN" altLang="en-US"/>
              <a:t>目录下，查看数据文件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43000"/>
          </a:xfrm>
        </p:spPr>
        <p:txBody>
          <a:bodyPr/>
          <a:lstStyle/>
          <a:p>
            <a:r>
              <a:rPr lang="en-US" altLang="zh-CN" dirty="0"/>
              <a:t>6.7.2 </a:t>
            </a:r>
            <a:r>
              <a:rPr lang="zh-CN" altLang="en-US" dirty="0"/>
              <a:t>数据导出的几种方法介绍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140968"/>
            <a:ext cx="6676925" cy="35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149080"/>
            <a:ext cx="519607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795320" cy="452596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zh-CN" dirty="0"/>
              <a:t>通过</a:t>
            </a:r>
            <a:r>
              <a:rPr lang="en-US" altLang="zh-CN" dirty="0"/>
              <a:t>hive -e </a:t>
            </a:r>
            <a:r>
              <a:rPr lang="zh-CN" altLang="zh-CN" dirty="0"/>
              <a:t>或者</a:t>
            </a:r>
            <a:r>
              <a:rPr lang="en-US" altLang="zh-CN" dirty="0"/>
              <a:t> -f </a:t>
            </a:r>
            <a:r>
              <a:rPr lang="zh-CN" altLang="zh-CN" dirty="0"/>
              <a:t>执行</a:t>
            </a:r>
            <a:r>
              <a:rPr lang="en-US" altLang="zh-CN" dirty="0"/>
              <a:t>hive</a:t>
            </a:r>
            <a:r>
              <a:rPr lang="zh-CN" altLang="zh-CN" dirty="0"/>
              <a:t>的语句，将数据执行的结果进行重定向保存</a:t>
            </a:r>
            <a:endParaRPr lang="en-US" altLang="zh-CN" dirty="0"/>
          </a:p>
          <a:p>
            <a:pPr lvl="1"/>
            <a:r>
              <a:rPr lang="en-US" altLang="zh-CN" dirty="0"/>
              <a:t>bin/hive -e 'select * from </a:t>
            </a:r>
            <a:r>
              <a:rPr lang="en-US" altLang="zh-CN" dirty="0" err="1"/>
              <a:t>default.student</a:t>
            </a:r>
            <a:r>
              <a:rPr lang="en-US" altLang="zh-CN" dirty="0"/>
              <a:t>;' &gt; /opt/module/hive/data/export/student4.txt;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import</a:t>
            </a:r>
            <a:r>
              <a:rPr lang="zh-CN" altLang="zh-CN" dirty="0"/>
              <a:t>和</a:t>
            </a:r>
            <a:r>
              <a:rPr lang="en-US" altLang="zh-CN" dirty="0"/>
              <a:t>export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zh-CN" altLang="en-US" dirty="0"/>
              <a:t>通常用于</a:t>
            </a:r>
            <a:r>
              <a:rPr lang="en-US" altLang="zh-CN" dirty="0"/>
              <a:t>hive</a:t>
            </a:r>
            <a:r>
              <a:rPr lang="zh-CN" altLang="en-US" dirty="0"/>
              <a:t>表的备份</a:t>
            </a:r>
            <a:endParaRPr lang="en-US" altLang="zh-CN" dirty="0"/>
          </a:p>
          <a:p>
            <a:pPr lvl="1"/>
            <a:r>
              <a:rPr lang="en-US" altLang="zh-CN" dirty="0"/>
              <a:t>export table tmp2_table to '/export‘;</a:t>
            </a:r>
          </a:p>
          <a:p>
            <a:pPr lvl="1"/>
            <a:r>
              <a:rPr lang="en-US" altLang="zh-CN" dirty="0"/>
              <a:t>import table tmp2_table5 from '/export';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1143000"/>
          </a:xfrm>
        </p:spPr>
        <p:txBody>
          <a:bodyPr/>
          <a:lstStyle/>
          <a:p>
            <a:r>
              <a:rPr lang="en-US" altLang="zh-CN" dirty="0"/>
              <a:t>6.7.2 </a:t>
            </a:r>
            <a:r>
              <a:rPr lang="zh-CN" altLang="en-US" dirty="0"/>
              <a:t>数据导出的几种方法介绍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7965455" cy="114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11663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</a:t>
            </a:r>
            <a:r>
              <a:rPr lang="en-US" altLang="zh-CN" dirty="0"/>
              <a:t>1</a:t>
            </a:r>
            <a:r>
              <a:rPr lang="zh-CN" altLang="en-US" dirty="0"/>
              <a:t>、将</a:t>
            </a:r>
            <a:r>
              <a:rPr lang="en-US" altLang="zh-CN" dirty="0"/>
              <a:t>tmp2_table</a:t>
            </a:r>
            <a:r>
              <a:rPr lang="zh-CN" altLang="en-US" dirty="0"/>
              <a:t>表导出至目录</a:t>
            </a:r>
            <a:r>
              <a:rPr lang="en-US" altLang="zh-CN" dirty="0"/>
              <a:t>/export</a:t>
            </a:r>
            <a:r>
              <a:rPr lang="zh-CN" altLang="en-US" dirty="0"/>
              <a:t>下</a:t>
            </a:r>
            <a:r>
              <a:rPr lang="en-US" altLang="zh-CN" dirty="0"/>
              <a:t>(/export</a:t>
            </a:r>
            <a:r>
              <a:rPr lang="zh-CN" altLang="en-US" dirty="0"/>
              <a:t>目录不存在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88840"/>
            <a:ext cx="6933976" cy="147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2" y="170080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、查看</a:t>
            </a:r>
            <a:r>
              <a:rPr lang="en-US" altLang="zh-CN" dirty="0"/>
              <a:t>/</a:t>
            </a:r>
            <a:r>
              <a:rPr lang="zh-CN" altLang="en-US" dirty="0"/>
              <a:t>目录下是否生成了</a:t>
            </a:r>
            <a:r>
              <a:rPr lang="en-US" altLang="zh-CN" dirty="0"/>
              <a:t>export</a:t>
            </a:r>
            <a:r>
              <a:rPr lang="zh-CN" altLang="en-US" dirty="0"/>
              <a:t>目录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861048"/>
            <a:ext cx="6920383" cy="138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7544" y="357301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、查看</a:t>
            </a:r>
            <a:r>
              <a:rPr lang="en-US" altLang="zh-CN" dirty="0"/>
              <a:t>/export</a:t>
            </a:r>
            <a:r>
              <a:rPr lang="zh-CN" altLang="en-US" dirty="0"/>
              <a:t>目录里的内容：元数据</a:t>
            </a:r>
            <a:r>
              <a:rPr lang="en-US" altLang="zh-CN" dirty="0"/>
              <a:t>_metadata</a:t>
            </a:r>
            <a:r>
              <a:rPr lang="zh-CN" altLang="en-US" dirty="0"/>
              <a:t>，数据</a:t>
            </a:r>
            <a:r>
              <a:rPr lang="en-US" altLang="zh-CN" dirty="0"/>
              <a:t>data</a:t>
            </a:r>
            <a:endParaRPr lang="zh-CN" alt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5589241"/>
            <a:ext cx="6717462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95536" y="522920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、查看</a:t>
            </a:r>
            <a:r>
              <a:rPr lang="en-US" altLang="zh-CN" dirty="0"/>
              <a:t>/export/data</a:t>
            </a:r>
            <a:r>
              <a:rPr lang="zh-CN" altLang="en-US" dirty="0"/>
              <a:t>目录里可以找到</a:t>
            </a:r>
            <a:r>
              <a:rPr lang="en-US" altLang="zh-CN" dirty="0"/>
              <a:t>student.txt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7" grpId="0" build="p" bldLvl="2"/>
      <p:bldP spid="9" grpId="0" build="p" bldLvl="2"/>
      <p:bldP spid="11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altLang="zh-CN" dirty="0"/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6.7.1</a:t>
            </a:r>
            <a:r>
              <a:rPr lang="zh-CN" altLang="en-US" dirty="0"/>
              <a:t>数据导入的几种方法介绍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6.7.2</a:t>
            </a:r>
            <a:r>
              <a:rPr lang="zh-CN" altLang="en-US" dirty="0"/>
              <a:t>数据导出的几种方法介绍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6.7.3</a:t>
            </a:r>
            <a:r>
              <a:rPr lang="zh-CN" altLang="en-US" dirty="0"/>
              <a:t>清空表中的数据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 Hive</a:t>
            </a:r>
            <a:r>
              <a:rPr lang="zh-CN" altLang="en-US" dirty="0"/>
              <a:t>中数据导入与导出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import</a:t>
            </a:r>
            <a:r>
              <a:rPr lang="zh-CN" altLang="en-US" dirty="0"/>
              <a:t>导入（前面导入讲了</a:t>
            </a:r>
            <a:r>
              <a:rPr lang="en-US" altLang="zh-CN" dirty="0"/>
              <a:t>5</a:t>
            </a:r>
            <a:r>
              <a:rPr lang="zh-CN" altLang="en-US" dirty="0"/>
              <a:t>种方法）</a:t>
            </a:r>
            <a:endParaRPr lang="en-US" altLang="zh-CN" dirty="0"/>
          </a:p>
          <a:p>
            <a:pPr lvl="1"/>
            <a:r>
              <a:rPr lang="zh-CN" altLang="en-US" dirty="0"/>
              <a:t>首先，我们先创建一个与表</a:t>
            </a:r>
            <a:r>
              <a:rPr lang="en-US" altLang="zh-CN" dirty="0"/>
              <a:t>tmp2_table</a:t>
            </a:r>
            <a:r>
              <a:rPr lang="zh-CN" altLang="en-US" dirty="0"/>
              <a:t>（刚刚</a:t>
            </a:r>
            <a:r>
              <a:rPr lang="en-US" altLang="zh-CN" dirty="0"/>
              <a:t>export</a:t>
            </a:r>
            <a:r>
              <a:rPr lang="zh-CN" altLang="en-US" dirty="0"/>
              <a:t>导出的）相同的表结构的新表</a:t>
            </a:r>
            <a:r>
              <a:rPr lang="en-US" altLang="zh-CN" dirty="0"/>
              <a:t>tmp2_table5</a:t>
            </a:r>
          </a:p>
          <a:p>
            <a:pPr lvl="1"/>
            <a:r>
              <a:rPr lang="en-US" altLang="zh-CN" dirty="0"/>
              <a:t>Create  table tmp2_table5 like tmp2_table;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en-US" altLang="zh-CN" dirty="0"/>
              <a:t>6.7.2 </a:t>
            </a:r>
            <a:r>
              <a:rPr lang="zh-CN" altLang="en-US" dirty="0"/>
              <a:t>数据导出的几种方法介绍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645024"/>
            <a:ext cx="52768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接着讲刚刚</a:t>
            </a:r>
            <a:r>
              <a:rPr lang="en-US" altLang="zh-CN"/>
              <a:t>export</a:t>
            </a:r>
            <a:r>
              <a:rPr lang="zh-CN" altLang="en-US"/>
              <a:t>导出的数据导入到</a:t>
            </a:r>
            <a:r>
              <a:rPr lang="en-US" altLang="zh-CN"/>
              <a:t>tmp2_table5</a:t>
            </a:r>
            <a:r>
              <a:rPr lang="zh-CN" altLang="en-US"/>
              <a:t>中</a:t>
            </a:r>
            <a:endParaRPr lang="en-US" altLang="zh-CN"/>
          </a:p>
          <a:p>
            <a:pPr lvl="1"/>
            <a:r>
              <a:rPr lang="en-US" altLang="zh-CN"/>
              <a:t>import table tmp2_table5 from '/export';</a:t>
            </a:r>
          </a:p>
          <a:p>
            <a:pPr lvl="1"/>
            <a:r>
              <a:rPr lang="en-US" altLang="zh-CN"/>
              <a:t>	(from</a:t>
            </a:r>
            <a:r>
              <a:rPr lang="zh-CN" altLang="en-US"/>
              <a:t>后面跟的是路径</a:t>
            </a:r>
            <a:r>
              <a:rPr lang="en-US" altLang="zh-CN"/>
              <a:t>)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查看</a:t>
            </a:r>
            <a:r>
              <a:rPr lang="en-US" altLang="zh-CN"/>
              <a:t>tmp2_table5</a:t>
            </a:r>
            <a:r>
              <a:rPr lang="zh-CN" altLang="en-US"/>
              <a:t>的内容，现在有数据了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63072" cy="1143000"/>
          </a:xfrm>
        </p:spPr>
        <p:txBody>
          <a:bodyPr/>
          <a:lstStyle/>
          <a:p>
            <a:r>
              <a:rPr lang="en-US" altLang="zh-CN" dirty="0"/>
              <a:t>6.7.2 </a:t>
            </a:r>
            <a:r>
              <a:rPr lang="zh-CN" altLang="en-US" dirty="0"/>
              <a:t>数据导出的几种方法介绍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996952"/>
            <a:ext cx="683736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581128"/>
            <a:ext cx="39052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truncate</a:t>
            </a:r>
            <a:r>
              <a:rPr lang="zh-CN" altLang="en-US"/>
              <a:t>清除表中数据</a:t>
            </a:r>
            <a:endParaRPr lang="en-US" altLang="zh-CN"/>
          </a:p>
          <a:p>
            <a:pPr lvl="1"/>
            <a:r>
              <a:rPr lang="en-US" altLang="zh-CN"/>
              <a:t>truncate tablename</a:t>
            </a:r>
          </a:p>
          <a:p>
            <a:pPr lvl="1"/>
            <a:r>
              <a:rPr lang="zh-CN" altLang="en-US"/>
              <a:t>例：清除</a:t>
            </a:r>
            <a:r>
              <a:rPr lang="en-US" altLang="zh-CN"/>
              <a:t>student</a:t>
            </a:r>
            <a:r>
              <a:rPr lang="zh-CN" altLang="en-US"/>
              <a:t>表中的数据</a:t>
            </a:r>
            <a:endParaRPr lang="en-US" altLang="zh-CN"/>
          </a:p>
          <a:p>
            <a:pPr lvl="1"/>
            <a:r>
              <a:rPr lang="en-US" altLang="zh-CN"/>
              <a:t>truncate table student;</a:t>
            </a:r>
          </a:p>
          <a:p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注意：</a:t>
            </a:r>
            <a:r>
              <a:rPr lang="en-US" altLang="zh-CN">
                <a:solidFill>
                  <a:srgbClr val="C00000"/>
                </a:solidFill>
              </a:rPr>
              <a:t> truncate </a:t>
            </a:r>
            <a:r>
              <a:rPr lang="zh-CN" altLang="en-US">
                <a:solidFill>
                  <a:srgbClr val="C00000"/>
                </a:solidFill>
              </a:rPr>
              <a:t>只能删除管理表中的数据，不能删除外部表中数据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6.7.3</a:t>
            </a:r>
            <a:r>
              <a:rPr lang="zh-CN" altLang="en-US" dirty="0"/>
              <a:t>清空表中的数据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数据导入：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、使用</a:t>
            </a:r>
            <a:r>
              <a:rPr lang="en-US" altLang="zh-CN"/>
              <a:t>load data local inpath</a:t>
            </a:r>
            <a:r>
              <a:rPr lang="zh-CN" altLang="en-US"/>
              <a:t>命令</a:t>
            </a:r>
            <a:r>
              <a:rPr lang="zh-CN" altLang="zh-CN"/>
              <a:t>加载本地文件到</a:t>
            </a:r>
            <a:r>
              <a:rPr lang="en-US" altLang="zh-CN"/>
              <a:t>hive</a:t>
            </a:r>
            <a:r>
              <a:rPr lang="zh-CN" altLang="en-US"/>
              <a:t>：拷贝文件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、使用</a:t>
            </a:r>
            <a:r>
              <a:rPr lang="en-US" altLang="zh-CN"/>
              <a:t>load data inpath</a:t>
            </a:r>
            <a:r>
              <a:rPr lang="zh-CN" altLang="zh-CN"/>
              <a:t>加载</a:t>
            </a:r>
            <a:r>
              <a:rPr lang="en-US" altLang="zh-CN"/>
              <a:t>HDFS</a:t>
            </a:r>
            <a:r>
              <a:rPr lang="zh-CN" altLang="zh-CN"/>
              <a:t>文件到</a:t>
            </a:r>
            <a:r>
              <a:rPr lang="en-US" altLang="zh-CN"/>
              <a:t>hive</a:t>
            </a:r>
            <a:r>
              <a:rPr lang="zh-CN" altLang="zh-CN"/>
              <a:t>：移动文件</a:t>
            </a:r>
            <a:endParaRPr lang="en-US" altLang="zh-CN"/>
          </a:p>
          <a:p>
            <a:pPr lvl="1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zh-CN"/>
              <a:t>创建表时通过</a:t>
            </a:r>
            <a:r>
              <a:rPr lang="en-US" altLang="zh-CN"/>
              <a:t>as select</a:t>
            </a:r>
            <a:r>
              <a:rPr lang="zh-CN" altLang="zh-CN"/>
              <a:t>加载数据</a:t>
            </a:r>
            <a:endParaRPr lang="en-US" altLang="zh-CN"/>
          </a:p>
          <a:p>
            <a:pPr lvl="1"/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zh-CN"/>
              <a:t>创建表时通过</a:t>
            </a:r>
            <a:r>
              <a:rPr lang="en-US" altLang="zh-CN"/>
              <a:t>location</a:t>
            </a:r>
            <a:r>
              <a:rPr lang="zh-CN" altLang="zh-CN"/>
              <a:t>加载数据</a:t>
            </a:r>
            <a:endParaRPr lang="en-US" altLang="zh-CN"/>
          </a:p>
          <a:p>
            <a:pPr lvl="1"/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zh-CN"/>
              <a:t>创建表以后，通过</a:t>
            </a:r>
            <a:r>
              <a:rPr lang="en-US" altLang="zh-CN"/>
              <a:t>create ….insert into|overwrite</a:t>
            </a:r>
            <a:r>
              <a:rPr lang="zh-CN" altLang="zh-CN"/>
              <a:t>加载数据</a:t>
            </a:r>
            <a:r>
              <a:rPr lang="zh-CN" altLang="en-US"/>
              <a:t>将查询结果加载到表</a:t>
            </a:r>
            <a:endParaRPr lang="en-US" altLang="zh-CN"/>
          </a:p>
          <a:p>
            <a:pPr lvl="1"/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import</a:t>
            </a:r>
            <a:r>
              <a:rPr lang="zh-CN" altLang="en-US"/>
              <a:t>导入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/>
              <a:t>数据的导出：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zh-CN"/>
              <a:t>通过</a:t>
            </a:r>
            <a:r>
              <a:rPr lang="en-US" altLang="zh-CN"/>
              <a:t>insert overwrite local directory……select…</a:t>
            </a:r>
            <a:r>
              <a:rPr lang="zh-CN" altLang="zh-CN"/>
              <a:t>命令进行导出</a:t>
            </a:r>
            <a:r>
              <a:rPr lang="zh-CN" altLang="en-US"/>
              <a:t>至本地目录</a:t>
            </a:r>
            <a:endParaRPr lang="en-US" altLang="zh-CN"/>
          </a:p>
          <a:p>
            <a:pPr lvl="1"/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 row format delimited fields terminated by</a:t>
            </a:r>
            <a:r>
              <a:rPr lang="zh-CN" altLang="en-US">
                <a:solidFill>
                  <a:srgbClr val="FF0000"/>
                </a:solidFill>
              </a:rPr>
              <a:t>字段</a:t>
            </a:r>
            <a:r>
              <a:rPr lang="zh-CN" altLang="en-US"/>
              <a:t>可指定分隔符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zh-CN"/>
              <a:t>通过</a:t>
            </a:r>
            <a:r>
              <a:rPr lang="en-US" altLang="zh-CN"/>
              <a:t>insert overwrite directory……select…</a:t>
            </a:r>
            <a:r>
              <a:rPr lang="zh-CN" altLang="zh-CN"/>
              <a:t>命令进行导出</a:t>
            </a:r>
            <a:r>
              <a:rPr lang="zh-CN" altLang="en-US"/>
              <a:t>至</a:t>
            </a:r>
            <a:r>
              <a:rPr lang="en-US" altLang="zh-CN"/>
              <a:t>HDFS</a:t>
            </a:r>
            <a:r>
              <a:rPr lang="zh-CN" altLang="en-US"/>
              <a:t>目录，不支持指定分隔符</a:t>
            </a:r>
            <a:endParaRPr lang="en-US" altLang="zh-CN"/>
          </a:p>
          <a:p>
            <a:pPr lvl="1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zh-CN"/>
              <a:t>通过</a:t>
            </a:r>
            <a:r>
              <a:rPr lang="en-US" altLang="zh-CN"/>
              <a:t>Hadoop</a:t>
            </a:r>
            <a:r>
              <a:rPr lang="zh-CN" altLang="zh-CN"/>
              <a:t>的</a:t>
            </a:r>
            <a:r>
              <a:rPr lang="en-US" altLang="zh-CN"/>
              <a:t>hdfs</a:t>
            </a:r>
            <a:r>
              <a:rPr lang="zh-CN" altLang="zh-CN"/>
              <a:t>命令中的</a:t>
            </a:r>
            <a:r>
              <a:rPr lang="en-US" altLang="zh-CN"/>
              <a:t>get</a:t>
            </a:r>
            <a:r>
              <a:rPr lang="zh-CN" altLang="zh-CN"/>
              <a:t>操作导出数据</a:t>
            </a:r>
            <a:endParaRPr lang="en-US" altLang="zh-CN"/>
          </a:p>
          <a:p>
            <a:pPr lvl="1"/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zh-CN"/>
              <a:t>通过</a:t>
            </a:r>
            <a:r>
              <a:rPr lang="en-US" altLang="zh-CN"/>
              <a:t>hive -e </a:t>
            </a:r>
            <a:r>
              <a:rPr lang="zh-CN" altLang="zh-CN"/>
              <a:t>或者</a:t>
            </a:r>
            <a:r>
              <a:rPr lang="en-US" altLang="zh-CN"/>
              <a:t> -f </a:t>
            </a:r>
            <a:r>
              <a:rPr lang="zh-CN" altLang="zh-CN"/>
              <a:t>执行</a:t>
            </a:r>
            <a:r>
              <a:rPr lang="en-US" altLang="zh-CN"/>
              <a:t>hive</a:t>
            </a:r>
            <a:r>
              <a:rPr lang="zh-CN" altLang="zh-CN"/>
              <a:t>的语句，将数据执行的结果进行重定向保存</a:t>
            </a:r>
            <a:endParaRPr lang="en-US" altLang="zh-CN"/>
          </a:p>
          <a:p>
            <a:pPr lvl="1"/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zh-CN"/>
              <a:t>通过</a:t>
            </a:r>
            <a:r>
              <a:rPr lang="en-US" altLang="zh-CN"/>
              <a:t>export</a:t>
            </a:r>
            <a:r>
              <a:rPr lang="zh-CN" altLang="en-US"/>
              <a:t>命令导入导出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truncate</a:t>
            </a:r>
            <a:r>
              <a:rPr lang="zh-CN" altLang="en-US"/>
              <a:t>清除表中数据</a:t>
            </a:r>
            <a:endParaRPr lang="en-US" altLang="zh-CN"/>
          </a:p>
          <a:p>
            <a:pPr lvl="1"/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484784"/>
            <a:ext cx="9155360" cy="504056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、使用</a:t>
            </a:r>
            <a:r>
              <a:rPr lang="en-US" altLang="zh-CN" dirty="0"/>
              <a:t>load data</a:t>
            </a:r>
            <a:r>
              <a:rPr lang="zh-CN" altLang="en-US" dirty="0"/>
              <a:t>命令</a:t>
            </a:r>
            <a:r>
              <a:rPr lang="zh-CN" altLang="zh-CN" dirty="0"/>
              <a:t>加载本地文件到</a:t>
            </a:r>
            <a:r>
              <a:rPr lang="en-US" altLang="zh-CN" dirty="0"/>
              <a:t>hive</a:t>
            </a:r>
            <a:r>
              <a:rPr lang="zh-CN" altLang="en-US" dirty="0"/>
              <a:t>：拷贝文件</a:t>
            </a:r>
            <a:endParaRPr lang="en-US" altLang="zh-CN" dirty="0"/>
          </a:p>
          <a:p>
            <a:pPr lvl="1"/>
            <a:r>
              <a:rPr lang="zh-CN" altLang="en-US" dirty="0"/>
              <a:t>写法：</a:t>
            </a:r>
            <a:r>
              <a:rPr lang="en-US" altLang="zh-CN" dirty="0"/>
              <a:t> load data local </a:t>
            </a:r>
            <a:r>
              <a:rPr lang="en-US" altLang="zh-CN" dirty="0" err="1"/>
              <a:t>inpath</a:t>
            </a:r>
            <a:r>
              <a:rPr lang="en-US" altLang="zh-CN" dirty="0"/>
              <a:t> '</a:t>
            </a:r>
            <a:r>
              <a:rPr lang="en-US" altLang="zh-CN" dirty="0" err="1"/>
              <a:t>linux_filepath</a:t>
            </a:r>
            <a:r>
              <a:rPr lang="en-US" altLang="zh-CN"/>
              <a:t>' </a:t>
            </a:r>
            <a:r>
              <a:rPr lang="en-US" altLang="zh-CN">
                <a:solidFill>
                  <a:srgbClr val="C00000"/>
                </a:solidFill>
              </a:rPr>
              <a:t>[overwrite]</a:t>
            </a:r>
            <a:r>
              <a:rPr lang="en-US" altLang="zh-CN"/>
              <a:t> </a:t>
            </a:r>
            <a:r>
              <a:rPr lang="en-US" altLang="zh-CN">
                <a:solidFill>
                  <a:srgbClr val="C00000"/>
                </a:solidFill>
              </a:rPr>
              <a:t>into </a:t>
            </a:r>
            <a:r>
              <a:rPr lang="en-US" altLang="zh-CN"/>
              <a:t>table </a:t>
            </a:r>
            <a:r>
              <a:rPr lang="en-US" altLang="zh-CN" dirty="0" err="1"/>
              <a:t>tablename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‘</a:t>
            </a:r>
            <a:r>
              <a:rPr lang="en-US" altLang="zh-CN" dirty="0" err="1"/>
              <a:t>linux_filepath</a:t>
            </a:r>
            <a:r>
              <a:rPr lang="en-US" altLang="zh-CN" dirty="0"/>
              <a:t>’</a:t>
            </a:r>
            <a:r>
              <a:rPr lang="zh-CN" altLang="en-US" dirty="0"/>
              <a:t>指的是</a:t>
            </a:r>
            <a:r>
              <a:rPr lang="en-US" altLang="zh-CN" dirty="0" err="1"/>
              <a:t>linux</a:t>
            </a:r>
            <a:r>
              <a:rPr lang="zh-CN" altLang="en-US" dirty="0"/>
              <a:t>的文件路径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 indent="0"/>
            <a:r>
              <a:rPr lang="zh-CN" altLang="en-US" dirty="0"/>
              <a:t>例：</a:t>
            </a:r>
            <a:r>
              <a:rPr lang="en-US" altLang="zh-CN" dirty="0"/>
              <a:t>load data local </a:t>
            </a:r>
            <a:r>
              <a:rPr lang="en-US" altLang="zh-CN" dirty="0" err="1"/>
              <a:t>inpath</a:t>
            </a:r>
            <a:r>
              <a:rPr lang="en-US" altLang="zh-CN" dirty="0"/>
              <a:t> '/opt/modules/hive-0.13.1-bin/student.txt' into table tmp2_table;</a:t>
            </a:r>
          </a:p>
          <a:p>
            <a:pPr lvl="1" indent="0"/>
            <a:r>
              <a:rPr lang="zh-CN" altLang="en-US" dirty="0"/>
              <a:t>一般用于日志文件的直接</a:t>
            </a:r>
            <a:r>
              <a:rPr lang="zh-CN" altLang="en-US"/>
              <a:t>导入</a:t>
            </a:r>
            <a:endParaRPr lang="en-US" altLang="zh-CN"/>
          </a:p>
          <a:p>
            <a:pPr lvl="1" indent="0"/>
            <a:endParaRPr lang="en-US" altLang="zh-CN"/>
          </a:p>
          <a:p>
            <a:pPr lvl="1" indent="0"/>
            <a:r>
              <a:rPr lang="zh-CN" altLang="en-US"/>
              <a:t>注意：如果表目录下有多个数据文件，全部都会被导入</a:t>
            </a:r>
          </a:p>
          <a:p>
            <a:pPr lvl="1" indent="0"/>
            <a:endParaRPr lang="en-US" altLang="zh-CN"/>
          </a:p>
          <a:p>
            <a:pPr>
              <a:buFont typeface="Wingdings" pitchFamily="2" charset="2"/>
              <a:buChar char="Ø"/>
            </a:pPr>
            <a:r>
              <a:rPr lang="zh-CN" altLang="zh-CN"/>
              <a:t>覆盖表中的数据</a:t>
            </a:r>
            <a:endParaRPr lang="en-US" altLang="zh-CN"/>
          </a:p>
          <a:p>
            <a:pPr lvl="1" indent="0"/>
            <a:r>
              <a:rPr lang="zh-CN" altLang="en-US"/>
              <a:t>使用</a:t>
            </a:r>
            <a:r>
              <a:rPr lang="en-US" altLang="zh-CN"/>
              <a:t>load data </a:t>
            </a:r>
            <a:r>
              <a:rPr lang="zh-CN" altLang="en-US"/>
              <a:t>，在</a:t>
            </a:r>
            <a:r>
              <a:rPr lang="en-US" altLang="zh-CN"/>
              <a:t>into</a:t>
            </a:r>
            <a:r>
              <a:rPr lang="zh-CN" altLang="en-US"/>
              <a:t>前加个</a:t>
            </a:r>
            <a:r>
              <a:rPr lang="en-US" altLang="zh-CN">
                <a:solidFill>
                  <a:srgbClr val="FF0000"/>
                </a:solidFill>
              </a:rPr>
              <a:t>overwrite</a:t>
            </a:r>
            <a:r>
              <a:rPr lang="zh-CN" altLang="en-US">
                <a:solidFill>
                  <a:srgbClr val="FF0000"/>
                </a:solidFill>
              </a:rPr>
              <a:t>为覆盖数据，不加</a:t>
            </a:r>
            <a:r>
              <a:rPr lang="en-US" altLang="zh-CN">
                <a:solidFill>
                  <a:srgbClr val="FF0000"/>
                </a:solidFill>
              </a:rPr>
              <a:t>overwrite</a:t>
            </a:r>
            <a:r>
              <a:rPr lang="zh-CN" altLang="en-US">
                <a:solidFill>
                  <a:srgbClr val="FF0000"/>
                </a:solidFill>
              </a:rPr>
              <a:t>为追加数据</a:t>
            </a:r>
            <a:endParaRPr lang="en-US" altLang="zh-CN">
              <a:solidFill>
                <a:srgbClr val="FF0000"/>
              </a:solidFill>
            </a:endParaRPr>
          </a:p>
          <a:p>
            <a:pPr marL="447675" lvl="1" indent="0"/>
            <a:r>
              <a:rPr lang="en-US" altLang="zh-CN"/>
              <a:t>load data local inpath '/opt/modules/hive-0.13.1-bin/student.txt' </a:t>
            </a:r>
            <a:r>
              <a:rPr lang="en-US" altLang="zh-CN">
                <a:solidFill>
                  <a:srgbClr val="FF0000"/>
                </a:solidFill>
              </a:rPr>
              <a:t>overwrite</a:t>
            </a:r>
            <a:r>
              <a:rPr lang="en-US" altLang="zh-CN"/>
              <a:t> into table tmp2_table;</a:t>
            </a:r>
          </a:p>
          <a:p>
            <a:pPr lvl="1" indent="0"/>
            <a:endParaRPr lang="en-US" altLang="zh-CN"/>
          </a:p>
          <a:p>
            <a:pPr lvl="1" indent="0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1104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6.7.1 </a:t>
            </a:r>
            <a:r>
              <a:rPr lang="zh-CN" altLang="en-US" dirty="0"/>
              <a:t>数据导入的几种方法介绍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>
                <a:solidFill>
                  <a:srgbClr val="FF0000"/>
                </a:solidFill>
              </a:rPr>
              <a:t>如果是向分区表导入数据，则必须指定导入的分区</a:t>
            </a:r>
            <a:endParaRPr lang="en-US" altLang="zh-CN" dirty="0">
              <a:solidFill>
                <a:srgbClr val="FF0000"/>
              </a:solidFill>
            </a:endParaRPr>
          </a:p>
          <a:p>
            <a:pPr lvl="1" indent="0"/>
            <a:r>
              <a:rPr lang="en-US" altLang="zh-CN" dirty="0"/>
              <a:t>load data local </a:t>
            </a:r>
            <a:r>
              <a:rPr lang="en-US" altLang="zh-CN" dirty="0" err="1"/>
              <a:t>inpath</a:t>
            </a:r>
            <a:r>
              <a:rPr lang="en-US" altLang="zh-CN" dirty="0"/>
              <a:t> '/opt/</a:t>
            </a:r>
            <a:r>
              <a:rPr lang="en-US" altLang="zh-CN" dirty="0" err="1"/>
              <a:t>datas</a:t>
            </a:r>
            <a:r>
              <a:rPr lang="en-US" altLang="zh-CN" dirty="0"/>
              <a:t>/emp.txt' into table </a:t>
            </a:r>
            <a:r>
              <a:rPr lang="en-US" altLang="zh-CN" dirty="0" err="1"/>
              <a:t>emp_part</a:t>
            </a:r>
            <a:r>
              <a:rPr lang="en-US" altLang="zh-CN" dirty="0"/>
              <a:t> partition (date='20170211');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23112" cy="1143000"/>
          </a:xfrm>
        </p:spPr>
        <p:txBody>
          <a:bodyPr/>
          <a:lstStyle/>
          <a:p>
            <a:r>
              <a:rPr lang="en-US" altLang="zh-CN" dirty="0"/>
              <a:t>6.7.1 </a:t>
            </a:r>
            <a:r>
              <a:rPr lang="zh-CN" altLang="en-US" dirty="0"/>
              <a:t>数据导入的几种方法介绍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加载</a:t>
            </a:r>
            <a:r>
              <a:rPr lang="en-US" altLang="zh-CN" dirty="0"/>
              <a:t>HDFS</a:t>
            </a:r>
            <a:r>
              <a:rPr lang="zh-CN" altLang="zh-CN" dirty="0"/>
              <a:t>文件到</a:t>
            </a:r>
            <a:r>
              <a:rPr lang="en-US" altLang="zh-CN" dirty="0"/>
              <a:t>hive</a:t>
            </a:r>
            <a:r>
              <a:rPr lang="zh-CN" altLang="zh-CN" dirty="0"/>
              <a:t>：移动文件</a:t>
            </a:r>
            <a:endParaRPr lang="en-US" altLang="zh-CN" dirty="0"/>
          </a:p>
          <a:p>
            <a:pPr lvl="1"/>
            <a:r>
              <a:rPr lang="en-US" altLang="zh-CN" dirty="0"/>
              <a:t>load data  </a:t>
            </a:r>
            <a:r>
              <a:rPr lang="en-US" altLang="zh-CN" dirty="0" err="1"/>
              <a:t>inpath</a:t>
            </a:r>
            <a:r>
              <a:rPr lang="en-US" altLang="zh-CN" dirty="0"/>
              <a:t> '</a:t>
            </a:r>
            <a:r>
              <a:rPr lang="en-US" altLang="zh-CN" dirty="0" err="1"/>
              <a:t>hdfs_filepath</a:t>
            </a:r>
            <a:r>
              <a:rPr lang="en-US" altLang="zh-CN" dirty="0"/>
              <a:t>' into table </a:t>
            </a:r>
            <a:r>
              <a:rPr lang="en-US" altLang="zh-CN" dirty="0" err="1"/>
              <a:t>tablename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 err="1"/>
              <a:t>hdfs_filepath</a:t>
            </a:r>
            <a:r>
              <a:rPr lang="zh-CN" altLang="en-US" dirty="0"/>
              <a:t>表示</a:t>
            </a:r>
            <a:r>
              <a:rPr lang="en-US" altLang="zh-CN" dirty="0" err="1"/>
              <a:t>hdfs</a:t>
            </a:r>
            <a:r>
              <a:rPr lang="zh-CN" altLang="en-US" dirty="0"/>
              <a:t>上的文件路径</a:t>
            </a:r>
            <a:endParaRPr lang="en-US" altLang="zh-CN" dirty="0"/>
          </a:p>
          <a:p>
            <a:pPr lvl="1"/>
            <a:r>
              <a:rPr lang="zh-CN" altLang="en-US" dirty="0"/>
              <a:t>由于放到了</a:t>
            </a:r>
            <a:r>
              <a:rPr lang="en-US" altLang="zh-CN" dirty="0" err="1"/>
              <a:t>hdfs</a:t>
            </a:r>
            <a:r>
              <a:rPr lang="zh-CN" altLang="en-US" dirty="0"/>
              <a:t>中，因此适用于文件比较大的情况</a:t>
            </a:r>
            <a:endParaRPr lang="en-US" altLang="zh-CN" dirty="0"/>
          </a:p>
          <a:p>
            <a:pPr lvl="1"/>
            <a:r>
              <a:rPr lang="zh-CN" altLang="en-US" dirty="0"/>
              <a:t>同样，分区表要指定导入</a:t>
            </a:r>
            <a:r>
              <a:rPr lang="zh-CN" altLang="en-US"/>
              <a:t>的分区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注意：如果表目录下有多个数据文件，全部都会被导入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23112" cy="1143000"/>
          </a:xfrm>
        </p:spPr>
        <p:txBody>
          <a:bodyPr/>
          <a:lstStyle/>
          <a:p>
            <a:r>
              <a:rPr lang="en-US" altLang="zh-CN" dirty="0"/>
              <a:t>6.7.1 </a:t>
            </a:r>
            <a:r>
              <a:rPr lang="zh-CN" altLang="en-US" dirty="0"/>
              <a:t>数据导入的几种方法介绍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创建表时通过</a:t>
            </a:r>
            <a:r>
              <a:rPr lang="en-US" altLang="zh-CN" dirty="0"/>
              <a:t>as select</a:t>
            </a:r>
            <a:r>
              <a:rPr lang="zh-CN" altLang="zh-CN" dirty="0"/>
              <a:t>加载数据</a:t>
            </a:r>
            <a:endParaRPr lang="en-US" altLang="zh-CN" dirty="0"/>
          </a:p>
          <a:p>
            <a:pPr lvl="1"/>
            <a:r>
              <a:rPr lang="en-US" altLang="zh-CN" dirty="0"/>
              <a:t>create table </a:t>
            </a:r>
            <a:r>
              <a:rPr lang="en-US" altLang="zh-CN" dirty="0" err="1"/>
              <a:t>tablename</a:t>
            </a:r>
            <a:r>
              <a:rPr lang="en-US" altLang="zh-CN" dirty="0"/>
              <a:t> as select ……;</a:t>
            </a:r>
          </a:p>
          <a:p>
            <a:pPr lvl="1"/>
            <a:r>
              <a:rPr lang="zh-CN" altLang="en-US" dirty="0"/>
              <a:t>通过子查询方式直接把数据写入表中</a:t>
            </a:r>
            <a:endParaRPr lang="en-US" altLang="zh-CN" dirty="0"/>
          </a:p>
          <a:p>
            <a:pPr lvl="1"/>
            <a:r>
              <a:rPr lang="zh-CN" altLang="zh-CN" dirty="0"/>
              <a:t>常用于临时表反复使用，作为数据分析结果的保存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en-US" altLang="zh-CN" dirty="0"/>
              <a:t>create table tmp2_table2 as select * from tmp2_table;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实际上是个</a:t>
            </a:r>
            <a:r>
              <a:rPr lang="en-US" altLang="zh-CN" dirty="0"/>
              <a:t>Map</a:t>
            </a:r>
            <a:r>
              <a:rPr lang="zh-CN" altLang="en-US" dirty="0"/>
              <a:t>任务，没有</a:t>
            </a:r>
            <a:r>
              <a:rPr lang="en-US" altLang="zh-CN" dirty="0"/>
              <a:t>Reduce</a:t>
            </a:r>
            <a:r>
              <a:rPr lang="zh-CN" altLang="en-US" dirty="0"/>
              <a:t>任务，没涉及到合并操作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/>
          <a:lstStyle/>
          <a:p>
            <a:r>
              <a:rPr lang="en-US" altLang="zh-CN" dirty="0"/>
              <a:t>6.7.1 </a:t>
            </a:r>
            <a:r>
              <a:rPr lang="zh-CN" altLang="en-US" dirty="0"/>
              <a:t>数据导入的几种方法介绍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293096"/>
            <a:ext cx="8027937" cy="100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zh-CN" dirty="0"/>
              <a:t>创建表时通过</a:t>
            </a:r>
            <a:r>
              <a:rPr lang="en-US" altLang="zh-CN" dirty="0"/>
              <a:t>location</a:t>
            </a:r>
            <a:r>
              <a:rPr lang="zh-CN" altLang="zh-CN" dirty="0"/>
              <a:t>加载数据</a:t>
            </a:r>
            <a:endParaRPr lang="en-US" altLang="zh-CN" dirty="0"/>
          </a:p>
          <a:p>
            <a:pPr lvl="1"/>
            <a:r>
              <a:rPr lang="en-US" altLang="zh-CN"/>
              <a:t>create [external] tablename </a:t>
            </a:r>
            <a:r>
              <a:rPr lang="en-US" altLang="zh-CN" dirty="0"/>
              <a:t>(</a:t>
            </a:r>
            <a:r>
              <a:rPr lang="en-US" altLang="zh-CN" dirty="0" err="1"/>
              <a:t>col_comment</a:t>
            </a:r>
            <a:r>
              <a:rPr lang="zh-CN" altLang="zh-CN" dirty="0"/>
              <a:t>……</a:t>
            </a:r>
            <a:r>
              <a:rPr lang="en-US" altLang="zh-CN" dirty="0"/>
              <a:t>) location ‘</a:t>
            </a:r>
            <a:r>
              <a:rPr lang="en-US" altLang="zh-CN" dirty="0" err="1"/>
              <a:t>hdfs_filepath</a:t>
            </a:r>
            <a:r>
              <a:rPr lang="en-US" altLang="zh-CN" dirty="0"/>
              <a:t>’;</a:t>
            </a:r>
          </a:p>
          <a:p>
            <a:pPr marL="355600" lvl="1" indent="0"/>
            <a:r>
              <a:rPr lang="en-US" altLang="zh-CN" dirty="0"/>
              <a:t> </a:t>
            </a:r>
            <a:r>
              <a:rPr lang="zh-CN" altLang="en-US" dirty="0"/>
              <a:t>直接指定加载</a:t>
            </a:r>
            <a:r>
              <a:rPr lang="en-US" altLang="zh-CN" dirty="0"/>
              <a:t>location</a:t>
            </a:r>
            <a:r>
              <a:rPr lang="zh-CN" altLang="en-US" dirty="0"/>
              <a:t>指定的路径上的数据文件，即把该路径作为表的目录，目录下的文件自动作为数据文件，不涉及移动拷贝文件</a:t>
            </a:r>
            <a:endParaRPr lang="en-US" altLang="zh-CN" dirty="0"/>
          </a:p>
          <a:p>
            <a:pPr marL="355600" lvl="1" indent="0"/>
            <a:endParaRPr lang="en-US" altLang="zh-CN" dirty="0"/>
          </a:p>
          <a:p>
            <a:pPr marL="355600" lvl="1" indent="0"/>
            <a:r>
              <a:rPr lang="zh-CN" altLang="en-US" dirty="0"/>
              <a:t>常用于</a:t>
            </a:r>
            <a:r>
              <a:rPr lang="zh-CN" altLang="zh-CN" dirty="0"/>
              <a:t>固定</a:t>
            </a:r>
            <a:r>
              <a:rPr lang="zh-CN" altLang="en-US" dirty="0"/>
              <a:t>位置</a:t>
            </a:r>
            <a:r>
              <a:rPr lang="zh-CN" altLang="zh-CN" dirty="0"/>
              <a:t>的数据采集时指定</a:t>
            </a:r>
            <a:r>
              <a:rPr lang="en-US" altLang="zh-CN" dirty="0" err="1"/>
              <a:t>hdfs</a:t>
            </a:r>
            <a:r>
              <a:rPr lang="zh-CN" altLang="zh-CN"/>
              <a:t>的数据目录</a:t>
            </a:r>
            <a:endParaRPr lang="en-US" altLang="zh-CN"/>
          </a:p>
          <a:p>
            <a:pPr marL="355600" lvl="1" indent="0"/>
            <a:endParaRPr lang="en-US" altLang="zh-CN"/>
          </a:p>
          <a:p>
            <a:pPr marL="355600" lvl="1" indent="0"/>
            <a:r>
              <a:rPr lang="en-US" altLang="zh-CN"/>
              <a:t>tablename</a:t>
            </a:r>
            <a:r>
              <a:rPr lang="zh-CN" altLang="en-US"/>
              <a:t>和目录的名称可以不一样</a:t>
            </a:r>
            <a:endParaRPr lang="en-US" altLang="zh-CN" dirty="0"/>
          </a:p>
          <a:p>
            <a:pPr lvl="1" indent="0"/>
            <a:endParaRPr lang="en-US" altLang="zh-CN" dirty="0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如果数据已经存在于</a:t>
            </a:r>
            <a:r>
              <a:rPr lang="en-US" altLang="zh-CN">
                <a:solidFill>
                  <a:srgbClr val="FF0000"/>
                </a:solidFill>
              </a:rPr>
              <a:t>HDFS</a:t>
            </a:r>
            <a:r>
              <a:rPr lang="zh-CN" altLang="en-US">
                <a:solidFill>
                  <a:srgbClr val="FF0000"/>
                </a:solidFill>
              </a:rPr>
              <a:t>上，并且这些数据已经有其他人在使用了，没办法改变数据文件格式和位置，所以这个时候建表，就要使用</a:t>
            </a:r>
            <a:r>
              <a:rPr lang="en-US" altLang="zh-CN">
                <a:solidFill>
                  <a:srgbClr val="FF0000"/>
                </a:solidFill>
              </a:rPr>
              <a:t>extend</a:t>
            </a:r>
            <a:r>
              <a:rPr lang="zh-CN" altLang="en-US">
                <a:solidFill>
                  <a:srgbClr val="FF0000"/>
                </a:solidFill>
              </a:rPr>
              <a:t>表，并且指定</a:t>
            </a:r>
            <a:r>
              <a:rPr lang="en-US" altLang="zh-CN">
                <a:solidFill>
                  <a:srgbClr val="FF0000"/>
                </a:solidFill>
              </a:rPr>
              <a:t>location</a:t>
            </a:r>
            <a:r>
              <a:rPr lang="zh-CN" altLang="en-US">
                <a:solidFill>
                  <a:srgbClr val="FF0000"/>
                </a:solidFill>
              </a:rPr>
              <a:t>，这样就可以直接从该位置读取数据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r>
              <a:rPr lang="en-US" altLang="zh-CN" dirty="0"/>
              <a:t>6.7.1 </a:t>
            </a:r>
            <a:r>
              <a:rPr lang="zh-CN" altLang="en-US" dirty="0"/>
              <a:t>数据导入的几种方法介绍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363272" cy="561662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zh-CN" dirty="0"/>
              <a:t>创建表以后，通过</a:t>
            </a:r>
            <a:r>
              <a:rPr lang="en-US" altLang="zh-CN" dirty="0"/>
              <a:t>insert</a:t>
            </a:r>
            <a:r>
              <a:rPr lang="zh-CN" altLang="zh-CN" dirty="0"/>
              <a:t>加载数据</a:t>
            </a:r>
            <a:r>
              <a:rPr lang="zh-CN" altLang="en-US" dirty="0"/>
              <a:t>将查询结果加载到表</a:t>
            </a:r>
            <a:endParaRPr lang="en-US" altLang="zh-CN" dirty="0"/>
          </a:p>
          <a:p>
            <a:pPr lvl="1"/>
            <a:r>
              <a:rPr lang="en-US" altLang="zh-CN"/>
              <a:t>insert </a:t>
            </a:r>
            <a:r>
              <a:rPr lang="en-US" altLang="zh-CN">
                <a:solidFill>
                  <a:srgbClr val="FF0000"/>
                </a:solidFill>
              </a:rPr>
              <a:t>overwrite|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into </a:t>
            </a:r>
            <a:r>
              <a:rPr lang="en-US" altLang="zh-CN"/>
              <a:t>table </a:t>
            </a:r>
            <a:r>
              <a:rPr lang="en-US" altLang="zh-CN" dirty="0" err="1"/>
              <a:t>tablename</a:t>
            </a:r>
            <a:r>
              <a:rPr lang="en-US" altLang="zh-CN" dirty="0"/>
              <a:t> select ……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into</a:t>
            </a:r>
            <a:r>
              <a:rPr lang="zh-CN" altLang="en-US" dirty="0">
                <a:solidFill>
                  <a:srgbClr val="FF0000"/>
                </a:solidFill>
              </a:rPr>
              <a:t>表示追加数据</a:t>
            </a:r>
            <a:endParaRPr lang="en-US" altLang="zh-CN" dirty="0"/>
          </a:p>
          <a:p>
            <a:pPr lvl="1"/>
            <a:r>
              <a:rPr lang="zh-CN" altLang="en-US" dirty="0"/>
              <a:t>如果将</a:t>
            </a:r>
            <a:r>
              <a:rPr lang="en-US" altLang="zh-CN" dirty="0"/>
              <a:t>into</a:t>
            </a:r>
            <a:r>
              <a:rPr lang="zh-CN" altLang="en-US" dirty="0"/>
              <a:t>替换为</a:t>
            </a:r>
            <a:r>
              <a:rPr lang="en-US" altLang="zh-CN" dirty="0">
                <a:solidFill>
                  <a:srgbClr val="FF0000"/>
                </a:solidFill>
              </a:rPr>
              <a:t>overwrite</a:t>
            </a:r>
            <a:r>
              <a:rPr lang="zh-CN" altLang="en-US" dirty="0">
                <a:solidFill>
                  <a:srgbClr val="FF0000"/>
                </a:solidFill>
              </a:rPr>
              <a:t>，则表示覆盖表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通常用于将其他表数据分析的结果存到另外的表中，也用于</a:t>
            </a:r>
            <a:r>
              <a:rPr lang="zh-CN" altLang="en-US"/>
              <a:t>临时表</a:t>
            </a:r>
            <a:endParaRPr lang="en-US" altLang="zh-CN"/>
          </a:p>
          <a:p>
            <a:pPr lvl="1"/>
            <a:r>
              <a:rPr lang="zh-CN" altLang="en-US"/>
              <a:t>每次</a:t>
            </a:r>
            <a:r>
              <a:rPr lang="en-US" altLang="zh-CN"/>
              <a:t>insert into</a:t>
            </a:r>
            <a:r>
              <a:rPr lang="zh-CN" altLang="en-US"/>
              <a:t>都会创建一个新的文件，存储追加内容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例：查询</a:t>
            </a:r>
            <a:r>
              <a:rPr lang="en-US" altLang="zh-CN" dirty="0"/>
              <a:t>tmp2_table</a:t>
            </a:r>
            <a:r>
              <a:rPr lang="zh-CN" altLang="en-US" dirty="0"/>
              <a:t>，并将查询结果追加到</a:t>
            </a:r>
            <a:r>
              <a:rPr lang="en-US" altLang="zh-CN" dirty="0"/>
              <a:t>tmp2_table4</a:t>
            </a:r>
            <a:r>
              <a:rPr lang="zh-CN" altLang="en-US" dirty="0"/>
              <a:t>表</a:t>
            </a:r>
            <a:endParaRPr lang="en-US" altLang="zh-CN" dirty="0"/>
          </a:p>
          <a:p>
            <a:pPr lvl="1"/>
            <a:r>
              <a:rPr lang="en-US" altLang="zh-CN" dirty="0"/>
              <a:t>create table tmp2_table4(</a:t>
            </a:r>
            <a:endParaRPr lang="zh-CN" altLang="zh-CN" dirty="0"/>
          </a:p>
          <a:p>
            <a:pPr lvl="1"/>
            <a:r>
              <a:rPr lang="en-US" altLang="zh-CN" dirty="0" err="1"/>
              <a:t>num</a:t>
            </a:r>
            <a:r>
              <a:rPr lang="en-US" altLang="zh-CN" dirty="0"/>
              <a:t> string ,</a:t>
            </a:r>
            <a:endParaRPr lang="zh-CN" altLang="zh-CN" dirty="0"/>
          </a:p>
          <a:p>
            <a:pPr lvl="1"/>
            <a:r>
              <a:rPr lang="en-US" altLang="zh-CN" dirty="0"/>
              <a:t>name string</a:t>
            </a:r>
            <a:endParaRPr lang="zh-CN" altLang="zh-CN" dirty="0"/>
          </a:p>
          <a:p>
            <a:pPr lvl="1"/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row format delimited fields terminated by ‘\t’</a:t>
            </a:r>
            <a:endParaRPr lang="zh-CN" altLang="zh-CN" dirty="0"/>
          </a:p>
          <a:p>
            <a:pPr lvl="1"/>
            <a:r>
              <a:rPr lang="en-US" altLang="zh-CN" dirty="0"/>
              <a:t>stored as </a:t>
            </a:r>
            <a:r>
              <a:rPr lang="en-US" altLang="zh-CN" dirty="0" err="1"/>
              <a:t>textfile</a:t>
            </a:r>
            <a:r>
              <a:rPr lang="en-US" altLang="zh-CN" dirty="0"/>
              <a:t>;</a:t>
            </a:r>
            <a:endParaRPr lang="zh-CN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insert into table tmp2_table4 select * from tmp2_table;</a:t>
            </a:r>
            <a:endParaRPr lang="zh-CN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44624"/>
            <a:ext cx="7715200" cy="1143000"/>
          </a:xfrm>
        </p:spPr>
        <p:txBody>
          <a:bodyPr/>
          <a:lstStyle/>
          <a:p>
            <a:r>
              <a:rPr lang="en-US" altLang="zh-CN" dirty="0"/>
              <a:t>6.7.1 </a:t>
            </a:r>
            <a:r>
              <a:rPr lang="zh-CN" altLang="en-US" dirty="0"/>
              <a:t>数据导入的几种方法介绍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7416824" cy="195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132856"/>
            <a:ext cx="8003555" cy="242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7504" y="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、将代码输入进终端，可以看到这也是个</a:t>
            </a:r>
            <a:r>
              <a:rPr lang="en-US" altLang="zh-CN"/>
              <a:t>map</a:t>
            </a:r>
            <a:r>
              <a:rPr lang="zh-CN" altLang="en-US"/>
              <a:t>的任务，分为三个过程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3140968"/>
            <a:ext cx="7992888" cy="432048"/>
          </a:xfrm>
          <a:prstGeom prst="rect">
            <a:avLst/>
          </a:prstGeom>
          <a:noFill/>
          <a:ln w="2540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339752" y="3573016"/>
            <a:ext cx="360040" cy="1080120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458112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移动数据，加载数据到表中</a:t>
            </a:r>
          </a:p>
        </p:txBody>
      </p:sp>
      <p:sp>
        <p:nvSpPr>
          <p:cNvPr id="11" name="矩形 10"/>
          <p:cNvSpPr/>
          <p:nvPr/>
        </p:nvSpPr>
        <p:spPr>
          <a:xfrm>
            <a:off x="251520" y="1628800"/>
            <a:ext cx="7992888" cy="432048"/>
          </a:xfrm>
          <a:prstGeom prst="rect">
            <a:avLst/>
          </a:prstGeom>
          <a:noFill/>
          <a:ln w="2540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514975"/>
            <a:ext cx="44196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51520" y="4950460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、查看表</a:t>
            </a:r>
            <a:r>
              <a:rPr lang="en-US" altLang="zh-CN" dirty="0"/>
              <a:t>tmp2_table4</a:t>
            </a:r>
            <a:r>
              <a:rPr lang="zh-CN" altLang="en-US" dirty="0"/>
              <a:t>的内容，可以看到跟</a:t>
            </a:r>
            <a:r>
              <a:rPr lang="en-US" altLang="zh-CN"/>
              <a:t>tmp2_table</a:t>
            </a:r>
            <a:r>
              <a:rPr lang="zh-CN" altLang="en-US"/>
              <a:t>一样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  <p:bldP spid="7" grpId="0" build="p" bldLvl="2" animBg="1"/>
      <p:bldP spid="10" grpId="0" build="p" bldLvl="2"/>
      <p:bldP spid="11" grpId="0" build="p" bldLvl="2" animBg="1"/>
      <p:bldP spid="14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</TotalTime>
  <Words>1834</Words>
  <Application>Microsoft Office PowerPoint</Application>
  <PresentationFormat>全屏显示(4:3)</PresentationFormat>
  <Paragraphs>182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华文行楷</vt:lpstr>
      <vt:lpstr>华文中宋</vt:lpstr>
      <vt:lpstr>微软雅黑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6.7 Hive中数据导入与导出</vt:lpstr>
      <vt:lpstr>6.7 Hive中数据导入与导出</vt:lpstr>
      <vt:lpstr>6.7.1 数据导入的几种方法介绍</vt:lpstr>
      <vt:lpstr>6.7.1 数据导入的几种方法介绍</vt:lpstr>
      <vt:lpstr>6.7.1 数据导入的几种方法介绍</vt:lpstr>
      <vt:lpstr>6.7.1 数据导入的几种方法介绍</vt:lpstr>
      <vt:lpstr>6.7.1 数据导入的几种方法介绍</vt:lpstr>
      <vt:lpstr>6.7.1 数据导入的几种方法介绍</vt:lpstr>
      <vt:lpstr>PowerPoint 演示文稿</vt:lpstr>
      <vt:lpstr>6.7.1 数据导入的几种方法介绍</vt:lpstr>
      <vt:lpstr>6.7.2 数据导出的几种方法介绍</vt:lpstr>
      <vt:lpstr>PowerPoint 演示文稿</vt:lpstr>
      <vt:lpstr>6.7.2 数据导出的几种方法介绍</vt:lpstr>
      <vt:lpstr>6.7.2 数据导出的几种方法介绍</vt:lpstr>
      <vt:lpstr>6.7.2数据导出的几种方法介绍</vt:lpstr>
      <vt:lpstr>6.7.2数据导出的几种方法介绍</vt:lpstr>
      <vt:lpstr>6.7.2 数据导出的几种方法介绍</vt:lpstr>
      <vt:lpstr>6.7.2 数据导出的几种方法介绍</vt:lpstr>
      <vt:lpstr>PowerPoint 演示文稿</vt:lpstr>
      <vt:lpstr>6.7.2 数据导出的几种方法介绍</vt:lpstr>
      <vt:lpstr>6.7.2 数据导出的几种方法介绍</vt:lpstr>
      <vt:lpstr>6.7.3清空表中的数据 </vt:lpstr>
      <vt:lpstr>总结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Lichao Su</dc:creator>
  <cp:lastModifiedBy>Lichao Su</cp:lastModifiedBy>
  <cp:revision>44</cp:revision>
  <dcterms:created xsi:type="dcterms:W3CDTF">2021-01-06T00:20:55Z</dcterms:created>
  <dcterms:modified xsi:type="dcterms:W3CDTF">2023-04-10T23:59:24Z</dcterms:modified>
</cp:coreProperties>
</file>