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196" autoAdjust="0"/>
  </p:normalViewPr>
  <p:slideViewPr>
    <p:cSldViewPr>
      <p:cViewPr varScale="1">
        <p:scale>
          <a:sx n="104" d="100"/>
          <a:sy n="104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2024/4/20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C00000"/>
                </a:solidFill>
              </a:rPr>
              <a:t>6.8 Hive</a:t>
            </a:r>
            <a:r>
              <a:rPr lang="zh-CN" altLang="en-US" sz="4000" dirty="0">
                <a:solidFill>
                  <a:srgbClr val="C00000"/>
                </a:solidFill>
              </a:rPr>
              <a:t>窗口函数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-27384"/>
            <a:ext cx="8363272" cy="6696744"/>
          </a:xfrm>
        </p:spPr>
        <p:txBody>
          <a:bodyPr>
            <a:normAutofit/>
          </a:bodyPr>
          <a:lstStyle/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zh-CN"/>
              <a:t>显示每个部门最高的薪资</a:t>
            </a:r>
            <a:endParaRPr lang="en-US" altLang="zh-CN"/>
          </a:p>
          <a:p>
            <a:pPr lvl="2" indent="0">
              <a:buNone/>
            </a:pPr>
            <a:r>
              <a:rPr lang="en-US" altLang="zh-CN"/>
              <a:t>select empno,ename,deptno,sal,max(sal) over (partition by deptno order by sal desc) as max_sal from emp;</a:t>
            </a:r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r>
              <a:rPr lang="zh-CN" altLang="en-US"/>
              <a:t>执行过程：先分组，再按薪资排序，没加</a:t>
            </a:r>
            <a:r>
              <a:rPr lang="en-US" altLang="zh-CN"/>
              <a:t>row between</a:t>
            </a:r>
            <a:r>
              <a:rPr lang="zh-CN" altLang="en-US"/>
              <a:t>，默认按照每组的开头到当前行，每行都执行从组的开头到当前行取</a:t>
            </a:r>
            <a:r>
              <a:rPr lang="en-US" altLang="zh-CN"/>
              <a:t>max</a:t>
            </a:r>
            <a:r>
              <a:rPr lang="zh-CN" altLang="en-US"/>
              <a:t>，例：员工</a:t>
            </a:r>
            <a:r>
              <a:rPr lang="en-US" altLang="zh-CN"/>
              <a:t>7782</a:t>
            </a:r>
            <a:r>
              <a:rPr lang="zh-CN" altLang="en-US"/>
              <a:t>行，则取</a:t>
            </a:r>
            <a:r>
              <a:rPr lang="en-US" altLang="zh-CN"/>
              <a:t>7839</a:t>
            </a:r>
            <a:r>
              <a:rPr lang="zh-CN" altLang="en-US"/>
              <a:t>，</a:t>
            </a:r>
            <a:r>
              <a:rPr lang="en-US" altLang="zh-CN"/>
              <a:t>7782</a:t>
            </a:r>
            <a:r>
              <a:rPr lang="zh-CN" altLang="en-US"/>
              <a:t>最大薪资；员工</a:t>
            </a:r>
            <a:r>
              <a:rPr lang="en-US" altLang="zh-CN"/>
              <a:t>7844</a:t>
            </a:r>
            <a:r>
              <a:rPr lang="zh-CN" altLang="en-US"/>
              <a:t>，则取</a:t>
            </a:r>
            <a:r>
              <a:rPr lang="en-US" altLang="zh-CN"/>
              <a:t>7689</a:t>
            </a:r>
            <a:r>
              <a:rPr lang="zh-CN" altLang="en-US"/>
              <a:t>、</a:t>
            </a:r>
            <a:r>
              <a:rPr lang="en-US" altLang="zh-CN"/>
              <a:t>7499</a:t>
            </a:r>
            <a:r>
              <a:rPr lang="zh-CN" altLang="en-US"/>
              <a:t>、</a:t>
            </a:r>
            <a:r>
              <a:rPr lang="en-US" altLang="zh-CN"/>
              <a:t>7844</a:t>
            </a:r>
            <a:r>
              <a:rPr lang="zh-CN" altLang="en-US"/>
              <a:t>行中的最大薪资填入</a:t>
            </a:r>
            <a:r>
              <a:rPr lang="en-US" altLang="zh-CN"/>
              <a:t>max_sal</a:t>
            </a:r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2" indent="0">
              <a:buNone/>
            </a:pP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7914" y="1272216"/>
            <a:ext cx="4549258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331640" y="2064304"/>
            <a:ext cx="432048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331640" y="2784384"/>
            <a:ext cx="432048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大括号 7"/>
          <p:cNvSpPr/>
          <p:nvPr/>
        </p:nvSpPr>
        <p:spPr>
          <a:xfrm>
            <a:off x="5724128" y="1560248"/>
            <a:ext cx="144016" cy="432048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15602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号部门的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5724128" y="2064304"/>
            <a:ext cx="144016" cy="720080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2083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  <a:r>
              <a:rPr lang="zh-CN" altLang="en-US"/>
              <a:t>号部门的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5724128" y="2856392"/>
            <a:ext cx="144016" cy="792088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12160" y="30724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</a:t>
            </a:r>
            <a:r>
              <a:rPr lang="zh-CN" altLang="en-US"/>
              <a:t>号部门的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  <p:bldP spid="8" grpId="0" uiExpand="1" build="p" bldLvl="3" animBg="1"/>
      <p:bldP spid="9" grpId="0" build="p" bldLvl="3"/>
      <p:bldP spid="10" grpId="0" uiExpand="1" build="p" bldLvl="3" animBg="1"/>
      <p:bldP spid="11" grpId="0" build="p" bldLvl="3"/>
      <p:bldP spid="12" grpId="0" uiExpand="1" build="p" bldLvl="3" animBg="1"/>
      <p:bldP spid="1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LEAD</a:t>
            </a:r>
            <a:r>
              <a:rPr lang="zh-CN" altLang="en-US"/>
              <a:t>函数</a:t>
            </a:r>
            <a:endParaRPr lang="en-US" altLang="zh-CN"/>
          </a:p>
          <a:p>
            <a:pPr lvl="1"/>
            <a:r>
              <a:rPr lang="en-US" altLang="zh-CN"/>
              <a:t>lead(col,value2,value3)</a:t>
            </a:r>
            <a:endParaRPr lang="zh-CN" altLang="zh-CN"/>
          </a:p>
          <a:p>
            <a:pPr lvl="1"/>
            <a:r>
              <a:rPr lang="en-US" altLang="zh-CN"/>
              <a:t>col</a:t>
            </a:r>
            <a:r>
              <a:rPr lang="zh-CN" altLang="zh-CN"/>
              <a:t>：所要选取的</a:t>
            </a:r>
            <a:r>
              <a:rPr lang="zh-CN" altLang="en-US"/>
              <a:t>目标字段</a:t>
            </a:r>
            <a:endParaRPr lang="zh-CN" altLang="zh-CN"/>
          </a:p>
          <a:p>
            <a:pPr lvl="1"/>
            <a:r>
              <a:rPr lang="en-US" altLang="zh-CN"/>
              <a:t>value2: </a:t>
            </a:r>
            <a:r>
              <a:rPr lang="zh-CN" altLang="zh-CN"/>
              <a:t>偏移量</a:t>
            </a:r>
          </a:p>
          <a:p>
            <a:pPr lvl="1"/>
            <a:r>
              <a:rPr lang="en-US" altLang="zh-CN"/>
              <a:t>value3</a:t>
            </a:r>
            <a:r>
              <a:rPr lang="zh-CN" altLang="zh-CN"/>
              <a:t>：超出窗口的默认值</a:t>
            </a:r>
          </a:p>
          <a:p>
            <a:pPr lvl="1"/>
            <a:r>
              <a:rPr lang="zh-CN" altLang="zh-CN"/>
              <a:t>功能：显示</a:t>
            </a:r>
            <a:r>
              <a:rPr lang="zh-CN" altLang="en-US"/>
              <a:t>当前行</a:t>
            </a:r>
            <a:r>
              <a:rPr lang="zh-CN" altLang="zh-CN"/>
              <a:t>的</a:t>
            </a:r>
            <a:r>
              <a:rPr lang="zh-CN" altLang="en-US"/>
              <a:t>后</a:t>
            </a:r>
            <a:r>
              <a:rPr lang="en-US" altLang="zh-CN"/>
              <a:t>value2</a:t>
            </a:r>
            <a:r>
              <a:rPr lang="zh-CN" altLang="en-US"/>
              <a:t>行的</a:t>
            </a:r>
            <a:r>
              <a:rPr lang="zh-CN" altLang="zh-CN"/>
              <a:t>目标列</a:t>
            </a:r>
            <a:r>
              <a:rPr lang="en-US" altLang="zh-CN"/>
              <a:t>col</a:t>
            </a:r>
            <a:r>
              <a:rPr lang="zh-CN" altLang="en-US"/>
              <a:t>的</a:t>
            </a:r>
            <a:r>
              <a:rPr lang="zh-CN" altLang="zh-CN"/>
              <a:t>值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 select empno,ename,deptno,sal,lead(sal,1,0) over (partition by deptno order by sal desc)  from emp;</a:t>
            </a:r>
            <a:endParaRPr lang="zh-CN" altLang="zh-CN"/>
          </a:p>
          <a:p>
            <a:pPr lvl="1"/>
            <a:endParaRPr lang="zh-CN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/>
          <a:lstStyle/>
          <a:p>
            <a:pPr lvl="2" indent="0">
              <a:buNone/>
            </a:pPr>
            <a:r>
              <a:rPr lang="en-US" altLang="zh-CN"/>
              <a:t>select empno,ename,deptno,sal,lead(sal,1,0) over (partition by deptno order by sal desc)  from emp;</a:t>
            </a:r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628587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781819" y="2168860"/>
            <a:ext cx="5112568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09811" y="3176972"/>
            <a:ext cx="504056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>
            <a:off x="5898132" y="1556792"/>
            <a:ext cx="144016" cy="576064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10411" y="169616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号部门的</a:t>
            </a:r>
          </a:p>
        </p:txBody>
      </p:sp>
      <p:sp>
        <p:nvSpPr>
          <p:cNvPr id="19" name="右大括号 18"/>
          <p:cNvSpPr/>
          <p:nvPr/>
        </p:nvSpPr>
        <p:spPr>
          <a:xfrm>
            <a:off x="5894387" y="2214284"/>
            <a:ext cx="144016" cy="962687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61434" y="25289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  <a:r>
              <a:rPr lang="zh-CN" altLang="en-US"/>
              <a:t>号部门的</a:t>
            </a:r>
          </a:p>
        </p:txBody>
      </p:sp>
      <p:sp>
        <p:nvSpPr>
          <p:cNvPr id="21" name="右大括号 20"/>
          <p:cNvSpPr/>
          <p:nvPr/>
        </p:nvSpPr>
        <p:spPr>
          <a:xfrm>
            <a:off x="5894387" y="3248980"/>
            <a:ext cx="144016" cy="1188132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161434" y="36403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</a:t>
            </a:r>
            <a:r>
              <a:rPr lang="zh-CN" altLang="en-US"/>
              <a:t>号部门的</a:t>
            </a:r>
          </a:p>
        </p:txBody>
      </p:sp>
      <p:sp>
        <p:nvSpPr>
          <p:cNvPr id="25" name="矩形 24"/>
          <p:cNvSpPr/>
          <p:nvPr/>
        </p:nvSpPr>
        <p:spPr>
          <a:xfrm>
            <a:off x="899592" y="4941168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lead(sal,1,0) </a:t>
            </a:r>
            <a:r>
              <a:rPr lang="zh-CN" altLang="en-US"/>
              <a:t>：</a:t>
            </a:r>
            <a:r>
              <a:rPr lang="en-US" altLang="zh-CN"/>
              <a:t>_wco10</a:t>
            </a:r>
            <a:r>
              <a:rPr lang="zh-CN" altLang="en-US"/>
              <a:t>列显示的是当前行的后</a:t>
            </a:r>
            <a:r>
              <a:rPr lang="en-US" altLang="zh-CN"/>
              <a:t>1</a:t>
            </a:r>
            <a:r>
              <a:rPr lang="zh-CN" altLang="en-US"/>
              <a:t>行的</a:t>
            </a:r>
            <a:r>
              <a:rPr lang="en-US" altLang="zh-CN"/>
              <a:t>sal</a:t>
            </a:r>
            <a:r>
              <a:rPr lang="zh-CN" altLang="en-US"/>
              <a:t>值，如果后一行超出分组范围（</a:t>
            </a:r>
            <a:r>
              <a:rPr lang="en-US" altLang="zh-CN"/>
              <a:t>deptno</a:t>
            </a:r>
            <a:r>
              <a:rPr lang="zh-CN" altLang="en-US"/>
              <a:t>分组），则填入</a:t>
            </a:r>
            <a:r>
              <a:rPr lang="en-US" altLang="zh-CN"/>
              <a:t>0</a:t>
            </a:r>
            <a:r>
              <a:rPr lang="zh-CN" altLang="en-US"/>
              <a:t>，如，</a:t>
            </a:r>
            <a:r>
              <a:rPr lang="en-US" altLang="zh-CN"/>
              <a:t>7934</a:t>
            </a:r>
            <a:r>
              <a:rPr lang="zh-CN" altLang="en-US"/>
              <a:t>号员工的下一行不在</a:t>
            </a:r>
            <a:r>
              <a:rPr lang="en-US" altLang="zh-CN"/>
              <a:t>10</a:t>
            </a:r>
            <a:r>
              <a:rPr lang="zh-CN" altLang="en-US"/>
              <a:t>号部门里了，因此该行填入</a:t>
            </a:r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4777208" y="1844824"/>
            <a:ext cx="360040" cy="21602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774021" y="1664804"/>
            <a:ext cx="360040" cy="21602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760304" y="2420888"/>
            <a:ext cx="360040" cy="21602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742259" y="2641558"/>
            <a:ext cx="360040" cy="21602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17" grpId="0" uiExpand="1" build="p" bldLvl="3" animBg="1"/>
      <p:bldP spid="18" grpId="0"/>
      <p:bldP spid="19" grpId="0" uiExpand="1" build="p" bldLvl="3" animBg="1"/>
      <p:bldP spid="20" grpId="0" build="p" bldLvl="3"/>
      <p:bldP spid="21" grpId="0" build="p" bldLvl="3" animBg="1"/>
      <p:bldP spid="22" grpId="0" build="p" bldLvl="3"/>
      <p:bldP spid="25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Lag</a:t>
            </a:r>
            <a:endParaRPr lang="zh-CN" altLang="zh-CN"/>
          </a:p>
          <a:p>
            <a:pPr lvl="1"/>
            <a:r>
              <a:rPr lang="en-US" altLang="zh-CN"/>
              <a:t>lag(col,value2,value3)</a:t>
            </a:r>
            <a:endParaRPr lang="zh-CN" altLang="zh-CN"/>
          </a:p>
          <a:p>
            <a:pPr lvl="1"/>
            <a:r>
              <a:rPr lang="en-US" altLang="zh-CN"/>
              <a:t>col</a:t>
            </a:r>
            <a:r>
              <a:rPr lang="zh-CN" altLang="zh-CN"/>
              <a:t>：所要选取的</a:t>
            </a:r>
            <a:r>
              <a:rPr lang="zh-CN" altLang="en-US"/>
              <a:t>目标</a:t>
            </a:r>
            <a:r>
              <a:rPr lang="zh-CN" altLang="zh-CN"/>
              <a:t>列</a:t>
            </a:r>
          </a:p>
          <a:p>
            <a:pPr lvl="1"/>
            <a:r>
              <a:rPr lang="en-US" altLang="zh-CN"/>
              <a:t>value2: </a:t>
            </a:r>
            <a:r>
              <a:rPr lang="zh-CN" altLang="zh-CN"/>
              <a:t>偏移量</a:t>
            </a:r>
          </a:p>
          <a:p>
            <a:pPr lvl="1"/>
            <a:r>
              <a:rPr lang="en-US" altLang="zh-CN"/>
              <a:t>value3</a:t>
            </a:r>
            <a:r>
              <a:rPr lang="zh-CN" altLang="zh-CN"/>
              <a:t>：超出窗口的默认值</a:t>
            </a:r>
          </a:p>
          <a:p>
            <a:pPr lvl="1"/>
            <a:r>
              <a:rPr lang="zh-CN" altLang="zh-CN"/>
              <a:t>功能：显示</a:t>
            </a:r>
            <a:r>
              <a:rPr lang="zh-CN" altLang="en-US"/>
              <a:t>当前行</a:t>
            </a:r>
            <a:r>
              <a:rPr lang="zh-CN" altLang="zh-CN"/>
              <a:t>的前</a:t>
            </a:r>
            <a:r>
              <a:rPr lang="en-US" altLang="zh-CN"/>
              <a:t>value2</a:t>
            </a:r>
            <a:r>
              <a:rPr lang="zh-CN" altLang="en-US"/>
              <a:t>行的</a:t>
            </a:r>
            <a:r>
              <a:rPr lang="zh-CN" altLang="zh-CN"/>
              <a:t>目标列</a:t>
            </a:r>
            <a:r>
              <a:rPr lang="en-US" altLang="zh-CN"/>
              <a:t>col</a:t>
            </a:r>
            <a:r>
              <a:rPr lang="zh-CN" altLang="en-US"/>
              <a:t>的</a:t>
            </a:r>
            <a:r>
              <a:rPr lang="zh-CN" altLang="zh-CN"/>
              <a:t>值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select empno,ename,deptno,sal,lag(sal,1,0) over (partition by deptno order by sal desc)  from emp;</a:t>
            </a: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6632"/>
            <a:ext cx="8229600" cy="4525963"/>
          </a:xfrm>
        </p:spPr>
        <p:txBody>
          <a:bodyPr/>
          <a:lstStyle/>
          <a:p>
            <a:pPr marL="603504" lvl="2" indent="0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例：</a:t>
            </a:r>
            <a:r>
              <a:rPr lang="en-US" altLang="zh-CN"/>
              <a:t>select empno,ename,deptno,sal,lag(sal,1,0) over (partition by deptno order by sal desc)  from emp;</a:t>
            </a:r>
            <a:endParaRPr lang="zh-CN" altLang="zh-CN"/>
          </a:p>
          <a:p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24744"/>
            <a:ext cx="56384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079612" y="1971398"/>
            <a:ext cx="5112568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5616" y="2898232"/>
            <a:ext cx="504056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大括号 7"/>
          <p:cNvSpPr/>
          <p:nvPr/>
        </p:nvSpPr>
        <p:spPr>
          <a:xfrm>
            <a:off x="6215397" y="1243107"/>
            <a:ext cx="144016" cy="708670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58272" y="14174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号部门的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228184" y="2250160"/>
            <a:ext cx="144016" cy="648072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54080" y="23755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  <a:r>
              <a:rPr lang="zh-CN" altLang="en-US"/>
              <a:t>号部门的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6228184" y="3041154"/>
            <a:ext cx="144016" cy="891902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58272" y="330243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</a:t>
            </a:r>
            <a:r>
              <a:rPr lang="zh-CN" altLang="en-US"/>
              <a:t>号部门的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788024" y="1772816"/>
            <a:ext cx="360040" cy="14401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60032" y="1597442"/>
            <a:ext cx="288032" cy="14401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60032" y="3645024"/>
            <a:ext cx="288032" cy="14401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860032" y="3140968"/>
            <a:ext cx="288032" cy="14401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31640" y="450912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lag(sal,1,0) </a:t>
            </a:r>
            <a:r>
              <a:rPr lang="zh-CN" altLang="en-US" dirty="0"/>
              <a:t>：与</a:t>
            </a:r>
            <a:r>
              <a:rPr lang="en-US" altLang="zh-CN" dirty="0"/>
              <a:t>lead</a:t>
            </a:r>
            <a:r>
              <a:rPr lang="zh-CN" altLang="en-US" dirty="0"/>
              <a:t>函数方向相反，</a:t>
            </a:r>
            <a:r>
              <a:rPr lang="en-US" altLang="zh-CN" dirty="0"/>
              <a:t>_wco10</a:t>
            </a:r>
            <a:r>
              <a:rPr lang="zh-CN" altLang="en-US" dirty="0"/>
              <a:t>列显示的是当前行的前</a:t>
            </a:r>
            <a:r>
              <a:rPr lang="en-US" altLang="zh-CN" dirty="0"/>
              <a:t>1</a:t>
            </a:r>
            <a:r>
              <a:rPr lang="zh-CN" altLang="en-US" dirty="0"/>
              <a:t>行的</a:t>
            </a:r>
            <a:r>
              <a:rPr lang="en-US" altLang="zh-CN" dirty="0" err="1"/>
              <a:t>sal</a:t>
            </a:r>
            <a:r>
              <a:rPr lang="zh-CN" altLang="en-US" dirty="0"/>
              <a:t>值，如果前一行超出分组范围（</a:t>
            </a:r>
            <a:r>
              <a:rPr lang="en-US" altLang="zh-CN" dirty="0" err="1"/>
              <a:t>deptno</a:t>
            </a:r>
            <a:r>
              <a:rPr lang="zh-CN" altLang="en-US" dirty="0"/>
              <a:t>分组），则填入</a:t>
            </a:r>
            <a:r>
              <a:rPr lang="en-US" altLang="zh-CN" dirty="0"/>
              <a:t>0</a:t>
            </a:r>
            <a:r>
              <a:rPr lang="zh-CN" altLang="en-US" dirty="0"/>
              <a:t>，如员工</a:t>
            </a:r>
            <a:r>
              <a:rPr lang="en-US" altLang="zh-CN" dirty="0"/>
              <a:t>7839</a:t>
            </a:r>
            <a:r>
              <a:rPr lang="zh-CN" altLang="en-US" dirty="0"/>
              <a:t>前一行没有值，则填入</a:t>
            </a:r>
            <a:r>
              <a:rPr lang="en-US" altLang="zh-CN" dirty="0"/>
              <a:t>0</a:t>
            </a:r>
            <a:r>
              <a:rPr lang="zh-CN" altLang="en-US" dirty="0"/>
              <a:t>；员工</a:t>
            </a:r>
            <a:r>
              <a:rPr lang="en-US" altLang="zh-CN" dirty="0"/>
              <a:t>7698</a:t>
            </a:r>
            <a:r>
              <a:rPr lang="zh-CN" altLang="en-US" dirty="0"/>
              <a:t>前一行不在</a:t>
            </a:r>
            <a:r>
              <a:rPr lang="en-US" altLang="zh-CN" dirty="0"/>
              <a:t>30</a:t>
            </a:r>
            <a:r>
              <a:rPr lang="zh-CN" altLang="en-US" dirty="0"/>
              <a:t>号部门里，因此也填入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8" grpId="0" uiExpand="1" build="p" bldLvl="3" animBg="1"/>
      <p:bldP spid="9" grpId="0" build="p" bldLvl="3"/>
      <p:bldP spid="10" grpId="0" uiExpand="1" build="p" bldLvl="3" animBg="1"/>
      <p:bldP spid="11" grpId="0" build="p" bldLvl="3"/>
      <p:bldP spid="12" grpId="0" uiExpand="1" build="p" bldLvl="3" animBg="1"/>
      <p:bldP spid="13" grpId="0" build="p" bldLvl="3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66936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深入理解</a:t>
            </a:r>
            <a:endParaRPr lang="en-US" altLang="zh-CN" dirty="0"/>
          </a:p>
          <a:p>
            <a:pPr lvl="1" indent="0"/>
            <a:r>
              <a:rPr lang="en-US" altLang="zh-CN" dirty="0"/>
              <a:t>1</a:t>
            </a:r>
            <a:r>
              <a:rPr lang="zh-CN" altLang="en-US" dirty="0"/>
              <a:t>、准备数据</a:t>
            </a:r>
            <a:r>
              <a:rPr lang="zh-CN" altLang="en-US" dirty="0">
                <a:sym typeface="Wingdings" pitchFamily="2" charset="2"/>
              </a:rPr>
              <a:t>：三个字段分别为</a:t>
            </a:r>
            <a:r>
              <a:rPr lang="en-US" altLang="zh-CN" dirty="0">
                <a:sym typeface="Wingdings" pitchFamily="2" charset="2"/>
              </a:rPr>
              <a:t>name</a:t>
            </a:r>
            <a:r>
              <a:rPr lang="zh-CN" altLang="en-US" dirty="0">
                <a:sym typeface="Wingdings" pitchFamily="2" charset="2"/>
              </a:rPr>
              <a:t>（姓名，类型</a:t>
            </a:r>
            <a:r>
              <a:rPr lang="en-US" altLang="zh-CN" dirty="0">
                <a:sym typeface="Wingdings" pitchFamily="2" charset="2"/>
              </a:rPr>
              <a:t>string</a:t>
            </a:r>
            <a:r>
              <a:rPr lang="zh-CN" altLang="en-US" dirty="0">
                <a:sym typeface="Wingdings" pitchFamily="2" charset="2"/>
              </a:rPr>
              <a:t>）、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orderdate</a:t>
            </a:r>
            <a:r>
              <a:rPr lang="zh-CN" altLang="en-US" dirty="0">
                <a:sym typeface="Wingdings" pitchFamily="2" charset="2"/>
              </a:rPr>
              <a:t>（购买时间，类型</a:t>
            </a:r>
            <a:r>
              <a:rPr lang="en-US" altLang="zh-CN" dirty="0">
                <a:sym typeface="Wingdings" pitchFamily="2" charset="2"/>
              </a:rPr>
              <a:t>string</a:t>
            </a:r>
            <a:r>
              <a:rPr lang="zh-CN" altLang="en-US" dirty="0">
                <a:sym typeface="Wingdings" pitchFamily="2" charset="2"/>
              </a:rPr>
              <a:t>）、</a:t>
            </a:r>
            <a:r>
              <a:rPr lang="en-US" altLang="zh-CN" dirty="0">
                <a:sym typeface="Wingdings" pitchFamily="2" charset="2"/>
              </a:rPr>
              <a:t>cost</a:t>
            </a:r>
            <a:r>
              <a:rPr lang="zh-CN" altLang="en-US" dirty="0">
                <a:sym typeface="Wingdings" pitchFamily="2" charset="2"/>
              </a:rPr>
              <a:t>（价格，类型</a:t>
            </a:r>
            <a:r>
              <a:rPr lang="en-US" altLang="zh-CN" dirty="0" err="1">
                <a:sym typeface="Wingdings" pitchFamily="2" charset="2"/>
              </a:rPr>
              <a:t>int</a:t>
            </a:r>
            <a:r>
              <a:rPr lang="zh-CN" altLang="en-US" dirty="0">
                <a:sym typeface="Wingdings" pitchFamily="2" charset="2"/>
              </a:rPr>
              <a:t>），存储在</a:t>
            </a:r>
            <a:r>
              <a:rPr lang="en-US" altLang="zh-CN" dirty="0"/>
              <a:t>opt/module/data/business.txt</a:t>
            </a:r>
          </a:p>
          <a:p>
            <a:pPr lvl="1" algn="ctr"/>
            <a:r>
              <a:rPr lang="en-US" altLang="zh-CN" dirty="0"/>
              <a:t>jack,2017-01-01,10</a:t>
            </a:r>
          </a:p>
          <a:p>
            <a:pPr lvl="1" algn="ctr"/>
            <a:r>
              <a:rPr lang="en-US" altLang="zh-CN" dirty="0"/>
              <a:t>tony,2017-01-02,15</a:t>
            </a:r>
          </a:p>
          <a:p>
            <a:pPr lvl="1" algn="ctr"/>
            <a:r>
              <a:rPr lang="en-US" altLang="zh-CN" dirty="0"/>
              <a:t>jack,2017-02-03,23</a:t>
            </a:r>
          </a:p>
          <a:p>
            <a:pPr lvl="1" algn="ctr"/>
            <a:r>
              <a:rPr lang="en-US" altLang="zh-CN" dirty="0"/>
              <a:t>tony,2017-01-04,29</a:t>
            </a:r>
          </a:p>
          <a:p>
            <a:pPr lvl="1" algn="ctr"/>
            <a:r>
              <a:rPr lang="en-US" altLang="zh-CN" dirty="0"/>
              <a:t>jack,2017-01-05,46</a:t>
            </a:r>
          </a:p>
          <a:p>
            <a:pPr lvl="1" algn="ctr"/>
            <a:r>
              <a:rPr lang="en-US" altLang="zh-CN" dirty="0"/>
              <a:t>jack,2017-04-06,42</a:t>
            </a:r>
          </a:p>
          <a:p>
            <a:pPr lvl="1" algn="ctr"/>
            <a:r>
              <a:rPr lang="en-US" altLang="zh-CN" dirty="0"/>
              <a:t>tony,2017-01-07,50</a:t>
            </a:r>
          </a:p>
          <a:p>
            <a:pPr lvl="1" algn="ctr"/>
            <a:r>
              <a:rPr lang="en-US" altLang="zh-CN" dirty="0"/>
              <a:t>jack,2017-01-08,55</a:t>
            </a:r>
          </a:p>
          <a:p>
            <a:pPr lvl="1" algn="ctr"/>
            <a:r>
              <a:rPr lang="en-US" altLang="zh-CN" dirty="0"/>
              <a:t>mart,2017-04-08,62</a:t>
            </a:r>
          </a:p>
          <a:p>
            <a:pPr lvl="1" algn="ctr"/>
            <a:r>
              <a:rPr lang="en-US" altLang="zh-CN" dirty="0"/>
              <a:t>mart,2017-04-09,68</a:t>
            </a:r>
          </a:p>
          <a:p>
            <a:pPr lvl="1" algn="ctr"/>
            <a:r>
              <a:rPr lang="en-US" altLang="zh-CN" dirty="0"/>
              <a:t>neil,2017-05-10,12</a:t>
            </a:r>
          </a:p>
          <a:p>
            <a:pPr lvl="1" algn="ctr"/>
            <a:r>
              <a:rPr lang="en-US" altLang="zh-CN" dirty="0"/>
              <a:t>mart,2017-04-11,75</a:t>
            </a:r>
          </a:p>
          <a:p>
            <a:pPr lvl="1" algn="ctr"/>
            <a:r>
              <a:rPr lang="en-US" altLang="zh-CN" dirty="0"/>
              <a:t>neil,2017-06-12,80</a:t>
            </a:r>
          </a:p>
          <a:p>
            <a:pPr lvl="1" algn="ctr"/>
            <a:r>
              <a:rPr lang="en-US" altLang="zh-CN" dirty="0"/>
              <a:t>mart,2017-04-13,94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2</a:t>
            </a:r>
            <a:r>
              <a:rPr lang="zh-CN" altLang="en-US"/>
              <a:t>、构造表并导入数据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create table business(</a:t>
            </a:r>
          </a:p>
          <a:p>
            <a:pPr lvl="2">
              <a:buNone/>
            </a:pPr>
            <a:r>
              <a:rPr lang="en-US" altLang="zh-CN"/>
              <a:t>name string,</a:t>
            </a:r>
          </a:p>
          <a:p>
            <a:pPr lvl="2">
              <a:buNone/>
            </a:pPr>
            <a:r>
              <a:rPr lang="en-US" altLang="zh-CN"/>
              <a:t>orderdate string,</a:t>
            </a:r>
          </a:p>
          <a:p>
            <a:pPr lvl="2">
              <a:buNone/>
            </a:pPr>
            <a:r>
              <a:rPr lang="en-US" altLang="zh-CN"/>
              <a:t>cost int</a:t>
            </a:r>
          </a:p>
          <a:p>
            <a:pPr lvl="2">
              <a:buNone/>
            </a:pPr>
            <a:r>
              <a:rPr lang="en-US" altLang="zh-CN"/>
              <a:t>) ROW FORMAT DELIMITED FIELDS TERMINATED BY ',';</a:t>
            </a:r>
          </a:p>
          <a:p>
            <a:pPr lvl="2">
              <a:buNone/>
            </a:pPr>
            <a:r>
              <a:rPr lang="en-US" altLang="zh-CN"/>
              <a:t>load data local inpath "/opt/module/data/business.txt" into table </a:t>
            </a:r>
          </a:p>
          <a:p>
            <a:pPr lvl="2">
              <a:buNone/>
            </a:pPr>
            <a:r>
              <a:rPr lang="en-US" altLang="zh-CN"/>
              <a:t>business;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412776"/>
            <a:ext cx="526692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需求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/>
              <a:t>）查询每个顾客</a:t>
            </a:r>
            <a:r>
              <a:rPr lang="zh-CN" altLang="en-US" dirty="0"/>
              <a:t>的购买明细及</a:t>
            </a:r>
            <a:r>
              <a:rPr lang="zh-CN" altLang="en-US"/>
              <a:t>购买总额</a:t>
            </a:r>
            <a:endParaRPr lang="en-US" altLang="zh-CN"/>
          </a:p>
          <a:p>
            <a:pPr lvl="1"/>
            <a:r>
              <a:rPr lang="en-US" altLang="zh-CN"/>
              <a:t>   (2)   </a:t>
            </a:r>
            <a:r>
              <a:rPr lang="zh-CN" altLang="en-US"/>
              <a:t>查询</a:t>
            </a:r>
            <a:r>
              <a:rPr lang="zh-CN" altLang="en-US">
                <a:solidFill>
                  <a:srgbClr val="FF0000"/>
                </a:solidFill>
              </a:rPr>
              <a:t>每个顾客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每个月</a:t>
            </a:r>
            <a:r>
              <a:rPr lang="zh-CN" altLang="en-US"/>
              <a:t>的购买总额</a:t>
            </a:r>
            <a:endParaRPr lang="zh-CN" altLang="en-US" dirty="0"/>
          </a:p>
          <a:p>
            <a:pPr lvl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）查询每个月的购买总额</a:t>
            </a:r>
            <a:endParaRPr lang="en-US" altLang="zh-CN"/>
          </a:p>
          <a:p>
            <a:pPr lvl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 dirty="0"/>
              <a:t>上述的场景</a:t>
            </a:r>
            <a:r>
              <a:rPr lang="en-US" altLang="zh-CN" dirty="0"/>
              <a:t>,  </a:t>
            </a:r>
            <a:r>
              <a:rPr lang="zh-CN" altLang="en-US" dirty="0"/>
              <a:t>将每个顾客的 </a:t>
            </a:r>
            <a:r>
              <a:rPr lang="en-US" altLang="zh-CN" dirty="0"/>
              <a:t>cost </a:t>
            </a:r>
            <a:r>
              <a:rPr lang="zh-CN" altLang="en-US" dirty="0"/>
              <a:t>按照日期进行累加</a:t>
            </a:r>
          </a:p>
          <a:p>
            <a:pPr lvl="1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 dirty="0"/>
              <a:t>查询每个顾客</a:t>
            </a:r>
            <a:r>
              <a:rPr lang="zh-CN" altLang="en-US"/>
              <a:t>上次的购买时间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0089" y="2054771"/>
            <a:ext cx="3240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jack,2017-01-01,10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tony,2017-01-02,15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jack,2017-02-03,23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tony,2017-01-04,29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jack,2017-01-05,46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jack,2017-04-06,42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tony,2017-01-07,50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jack,2017-01-08,55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mart,2017-04-08,62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mart,2017-04-09,68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neil,2017-05-10,12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mart,2017-04-11,75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neil,2017-06-12,80</a:t>
            </a:r>
          </a:p>
          <a:p>
            <a:pPr lvl="1" algn="ctr"/>
            <a:r>
              <a:rPr lang="en-US" altLang="zh-CN">
                <a:latin typeface="Times New Roman" pitchFamily="18" charset="0"/>
                <a:cs typeface="Times New Roman" pitchFamily="18" charset="0"/>
              </a:rPr>
              <a:t>mart,2017-04-13,94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>
            <a:normAutofit lnSpcReduction="10000"/>
          </a:bodyPr>
          <a:lstStyle/>
          <a:p>
            <a:pPr marL="850392" lvl="1" indent="-457200"/>
            <a:r>
              <a:rPr lang="en-US" altLang="zh-CN"/>
              <a:t>1</a:t>
            </a:r>
            <a:r>
              <a:rPr lang="zh-CN" altLang="en-US"/>
              <a:t>、查询每个顾客的购买总额</a:t>
            </a:r>
            <a:endParaRPr lang="en-US" altLang="zh-CN"/>
          </a:p>
          <a:p>
            <a:pPr marL="850392" lvl="1" indent="-457200"/>
            <a:r>
              <a:rPr lang="en-US" altLang="zh-CN"/>
              <a:t>select name,orderdate,cost,sum(cost) over(partition by name) from business;</a:t>
            </a:r>
          </a:p>
          <a:p>
            <a:pPr marL="850392" lvl="1" indent="-457200"/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0"/>
            <a:r>
              <a:rPr lang="zh-CN" altLang="en-US"/>
              <a:t>按照姓名分组，由于</a:t>
            </a:r>
            <a:r>
              <a:rPr lang="en-US" altLang="zh-CN"/>
              <a:t>sum</a:t>
            </a:r>
            <a:r>
              <a:rPr lang="zh-CN" altLang="en-US"/>
              <a:t>支持</a:t>
            </a:r>
            <a:r>
              <a:rPr lang="en-US" altLang="zh-CN"/>
              <a:t>row between</a:t>
            </a:r>
            <a:r>
              <a:rPr lang="zh-CN" altLang="en-US"/>
              <a:t>，但不指定</a:t>
            </a:r>
            <a:r>
              <a:rPr lang="en-US" altLang="zh-CN"/>
              <a:t>order by</a:t>
            </a:r>
            <a:r>
              <a:rPr lang="zh-CN" altLang="en-US"/>
              <a:t>，表示窗口范围是分组的起点到终点，所以每行最后一个字段的值，是分组的</a:t>
            </a:r>
            <a:r>
              <a:rPr lang="en-US" altLang="zh-CN"/>
              <a:t>cost</a:t>
            </a:r>
            <a:r>
              <a:rPr lang="zh-CN" altLang="en-US"/>
              <a:t>之和</a:t>
            </a:r>
            <a:endParaRPr lang="en-US" altLang="zh-CN"/>
          </a:p>
          <a:p>
            <a:pPr marL="850392" lvl="1" indent="-457200"/>
            <a:endParaRPr lang="en-US" altLang="zh-CN"/>
          </a:p>
          <a:p>
            <a:pPr marL="850392" lvl="1" indent="-457200">
              <a:buAutoNum type="arabicPlain"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74778"/>
            <a:ext cx="5256584" cy="356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大括号 5"/>
          <p:cNvSpPr/>
          <p:nvPr/>
        </p:nvSpPr>
        <p:spPr>
          <a:xfrm>
            <a:off x="5148064" y="1806826"/>
            <a:ext cx="216024" cy="936104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8104" y="209485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46+55+10+42+23=176</a:t>
            </a:r>
            <a:endParaRPr lang="zh-CN" alt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148064" y="2742930"/>
            <a:ext cx="216024" cy="648072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8104" y="288694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94+75+68+62=299</a:t>
            </a:r>
            <a:endParaRPr lang="zh-CN" altLang="en-US" sz="16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  <p:bldP spid="6" grpId="0" build="p" bldLvl="3" animBg="1"/>
      <p:bldP spid="7" grpId="0" build="p" bldLvl="3"/>
      <p:bldP spid="8" grpId="0" build="p" bldLvl="3" animBg="1"/>
      <p:bldP spid="9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10000"/>
          </a:bodyPr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/>
              <a:t>2</a:t>
            </a:r>
            <a:r>
              <a:rPr lang="zh-CN" altLang="en-US"/>
              <a:t>、查询</a:t>
            </a:r>
            <a:r>
              <a:rPr lang="zh-CN" altLang="en-US">
                <a:solidFill>
                  <a:srgbClr val="FF0000"/>
                </a:solidFill>
              </a:rPr>
              <a:t>每个顾客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每个月</a:t>
            </a:r>
            <a:r>
              <a:rPr lang="zh-CN" altLang="en-US"/>
              <a:t>的购买总额</a:t>
            </a:r>
            <a:endParaRPr lang="en-US" altLang="zh-CN"/>
          </a:p>
          <a:p>
            <a:pPr marL="850392" lvl="1" indent="0"/>
            <a:r>
              <a:rPr lang="en-US" altLang="zh-CN"/>
              <a:t>select name,orderdate,cost,sum(cost) over (</a:t>
            </a:r>
            <a:r>
              <a:rPr lang="en-US" altLang="zh-CN">
                <a:solidFill>
                  <a:srgbClr val="FF0000"/>
                </a:solidFill>
              </a:rPr>
              <a:t>partition by name,month(orderdate)</a:t>
            </a:r>
            <a:r>
              <a:rPr lang="en-US" altLang="zh-CN"/>
              <a:t>)  from business;</a:t>
            </a:r>
          </a:p>
          <a:p>
            <a:pPr marL="850392" lvl="1" indent="0"/>
            <a:endParaRPr lang="en-US" altLang="zh-CN"/>
          </a:p>
          <a:p>
            <a:pPr marL="850392" lvl="1" indent="0"/>
            <a:endParaRPr lang="en-US" altLang="zh-CN"/>
          </a:p>
          <a:p>
            <a:pPr marL="850392" lvl="1" indent="0"/>
            <a:endParaRPr lang="en-US" altLang="zh-CN"/>
          </a:p>
          <a:p>
            <a:pPr marL="850392" lvl="1" indent="0"/>
            <a:endParaRPr lang="en-US" altLang="zh-CN"/>
          </a:p>
          <a:p>
            <a:pPr marL="850392" lvl="1" indent="0"/>
            <a:endParaRPr lang="en-US" altLang="zh-CN"/>
          </a:p>
          <a:p>
            <a:pPr marL="850392" lvl="1" indent="0"/>
            <a:endParaRPr lang="en-US" altLang="zh-CN"/>
          </a:p>
          <a:p>
            <a:pPr marL="850392" lvl="1" indent="0"/>
            <a:endParaRPr lang="en-US" altLang="zh-CN"/>
          </a:p>
          <a:p>
            <a:pPr marL="850392" lvl="1" indent="0"/>
            <a:endParaRPr lang="en-US" altLang="zh-CN">
              <a:solidFill>
                <a:srgbClr val="FF0000"/>
              </a:solidFill>
            </a:endParaRPr>
          </a:p>
          <a:p>
            <a:pPr marL="850392" lvl="1" indent="0"/>
            <a:r>
              <a:rPr lang="en-US" altLang="zh-CN"/>
              <a:t>partition by</a:t>
            </a:r>
            <a:r>
              <a:rPr lang="zh-CN" altLang="en-US"/>
              <a:t>之后跟了两个字段，一个</a:t>
            </a:r>
            <a:r>
              <a:rPr lang="en-US" altLang="zh-CN"/>
              <a:t>name</a:t>
            </a:r>
            <a:r>
              <a:rPr lang="zh-CN" altLang="en-US"/>
              <a:t>，一个月份，分组变为（</a:t>
            </a:r>
            <a:r>
              <a:rPr lang="en-US" altLang="zh-CN"/>
              <a:t>jack</a:t>
            </a:r>
            <a:r>
              <a:rPr lang="zh-CN" altLang="en-US"/>
              <a:t>，</a:t>
            </a:r>
            <a:r>
              <a:rPr lang="en-US" altLang="zh-CN"/>
              <a:t>01</a:t>
            </a:r>
            <a:r>
              <a:rPr lang="zh-CN" altLang="en-US"/>
              <a:t>月）、（</a:t>
            </a:r>
            <a:r>
              <a:rPr lang="en-US" altLang="zh-CN"/>
              <a:t>jack</a:t>
            </a:r>
            <a:r>
              <a:rPr lang="zh-CN" altLang="en-US"/>
              <a:t>，</a:t>
            </a:r>
            <a:r>
              <a:rPr lang="en-US" altLang="zh-CN"/>
              <a:t>02</a:t>
            </a:r>
            <a:r>
              <a:rPr lang="zh-CN" altLang="en-US"/>
              <a:t>月）、（</a:t>
            </a:r>
            <a:r>
              <a:rPr lang="en-US" altLang="zh-CN"/>
              <a:t>jack</a:t>
            </a:r>
            <a:r>
              <a:rPr lang="zh-CN" altLang="en-US"/>
              <a:t>，</a:t>
            </a:r>
            <a:r>
              <a:rPr lang="en-US" altLang="zh-CN"/>
              <a:t>04</a:t>
            </a:r>
            <a:r>
              <a:rPr lang="zh-CN" altLang="en-US"/>
              <a:t>月）、（</a:t>
            </a:r>
            <a:r>
              <a:rPr lang="en-US" altLang="zh-CN"/>
              <a:t>mart</a:t>
            </a:r>
            <a:r>
              <a:rPr lang="zh-CN" altLang="en-US"/>
              <a:t>， </a:t>
            </a:r>
            <a:r>
              <a:rPr lang="en-US" altLang="zh-CN"/>
              <a:t>04</a:t>
            </a:r>
            <a:r>
              <a:rPr lang="zh-CN" altLang="en-US"/>
              <a:t>月）、（</a:t>
            </a:r>
            <a:r>
              <a:rPr lang="en-US" altLang="zh-CN"/>
              <a:t>neil </a:t>
            </a:r>
            <a:r>
              <a:rPr lang="zh-CN" altLang="en-US"/>
              <a:t>，</a:t>
            </a:r>
            <a:r>
              <a:rPr lang="en-US" altLang="zh-CN"/>
              <a:t>05</a:t>
            </a:r>
            <a:r>
              <a:rPr lang="zh-CN" altLang="en-US"/>
              <a:t>月）、（</a:t>
            </a:r>
            <a:r>
              <a:rPr lang="en-US" altLang="zh-CN"/>
              <a:t>neil</a:t>
            </a:r>
            <a:r>
              <a:rPr lang="zh-CN" altLang="en-US"/>
              <a:t>，</a:t>
            </a:r>
            <a:r>
              <a:rPr lang="en-US" altLang="zh-CN"/>
              <a:t>06</a:t>
            </a:r>
            <a:r>
              <a:rPr lang="zh-CN" altLang="en-US"/>
              <a:t>月）、（</a:t>
            </a:r>
            <a:r>
              <a:rPr lang="en-US" altLang="zh-CN"/>
              <a:t>tony</a:t>
            </a:r>
            <a:r>
              <a:rPr lang="zh-CN" altLang="en-US"/>
              <a:t>，</a:t>
            </a:r>
            <a:r>
              <a:rPr lang="en-US" altLang="zh-CN"/>
              <a:t>07</a:t>
            </a:r>
            <a:r>
              <a:rPr lang="zh-CN" altLang="en-US"/>
              <a:t>月），然后每组内求</a:t>
            </a:r>
            <a:r>
              <a:rPr lang="en-US" altLang="zh-CN"/>
              <a:t>cost</a:t>
            </a:r>
            <a:r>
              <a:rPr lang="zh-CN" altLang="en-US"/>
              <a:t>和（窗口范围依然是是分组的起点到终点）</a:t>
            </a:r>
            <a:endParaRPr lang="en-US" altLang="zh-CN"/>
          </a:p>
          <a:p>
            <a:pPr marL="850392" lvl="1" indent="0"/>
            <a:endParaRPr lang="en-US" altLang="zh-CN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71600" y="1484784"/>
            <a:ext cx="7488832" cy="3480259"/>
            <a:chOff x="971600" y="1484784"/>
            <a:chExt cx="7488832" cy="3480259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484784"/>
              <a:ext cx="5688632" cy="348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右大括号 5"/>
            <p:cNvSpPr/>
            <p:nvPr/>
          </p:nvSpPr>
          <p:spPr>
            <a:xfrm>
              <a:off x="5292080" y="1916832"/>
              <a:ext cx="216024" cy="432048"/>
            </a:xfrm>
            <a:prstGeom prst="rightBrac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1988840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46+55+10=111</a:t>
              </a:r>
              <a:endParaRPr lang="zh-CN" alt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5292080" y="4005064"/>
              <a:ext cx="216024" cy="432048"/>
            </a:xfrm>
            <a:prstGeom prst="rightBrac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4077072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29+15+50=94</a:t>
              </a:r>
              <a:endParaRPr lang="zh-CN" altLang="en-US" sz="1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71600" y="2420888"/>
              <a:ext cx="5112568" cy="0"/>
            </a:xfrm>
            <a:prstGeom prst="lin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1600" y="2636912"/>
              <a:ext cx="5112568" cy="0"/>
            </a:xfrm>
            <a:prstGeom prst="lin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71600" y="2852936"/>
              <a:ext cx="5112568" cy="0"/>
            </a:xfrm>
            <a:prstGeom prst="lin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43608" y="3573016"/>
              <a:ext cx="5112568" cy="0"/>
            </a:xfrm>
            <a:prstGeom prst="lin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43608" y="3789040"/>
              <a:ext cx="5112568" cy="0"/>
            </a:xfrm>
            <a:prstGeom prst="lin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43608" y="3933056"/>
              <a:ext cx="5112568" cy="0"/>
            </a:xfrm>
            <a:prstGeom prst="line">
              <a:avLst/>
            </a:prstGeom>
            <a:ln w="254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6.8.1</a:t>
            </a:r>
            <a:r>
              <a:rPr lang="zh-CN" altLang="en-US" dirty="0"/>
              <a:t>窗口函数的介绍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分析函数与窗口函数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/>
              <a:t>3</a:t>
            </a:r>
            <a:r>
              <a:rPr lang="zh-CN" altLang="en-US"/>
              <a:t>、查询</a:t>
            </a:r>
            <a:r>
              <a:rPr lang="zh-CN" altLang="en-US">
                <a:solidFill>
                  <a:srgbClr val="FF0000"/>
                </a:solidFill>
              </a:rPr>
              <a:t>每个月</a:t>
            </a:r>
            <a:r>
              <a:rPr lang="zh-CN" altLang="en-US"/>
              <a:t>的购买总额</a:t>
            </a:r>
            <a:endParaRPr lang="en-US" altLang="zh-CN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en-US" altLang="zh-CN"/>
              <a:t>	select name,orderdate,cost,sum(cost) over (</a:t>
            </a:r>
            <a:r>
              <a:rPr lang="en-US" altLang="zh-CN">
                <a:solidFill>
                  <a:srgbClr val="FF0000"/>
                </a:solidFill>
              </a:rPr>
              <a:t>partition by month(orderdata)</a:t>
            </a:r>
            <a:r>
              <a:rPr lang="en-US" altLang="zh-CN"/>
              <a:t>)  from business;</a:t>
            </a:r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/>
          </a:p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00808"/>
            <a:ext cx="62103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597352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	</a:t>
            </a:r>
            <a:r>
              <a:rPr lang="zh-CN" altLang="en-US"/>
              <a:t>将每个顾客的当日 </a:t>
            </a:r>
            <a:r>
              <a:rPr lang="en-US" altLang="zh-CN"/>
              <a:t>cost </a:t>
            </a:r>
            <a:r>
              <a:rPr lang="zh-CN" altLang="en-US"/>
              <a:t>与之前的</a:t>
            </a:r>
            <a:r>
              <a:rPr lang="en-US" altLang="zh-CN"/>
              <a:t>cost</a:t>
            </a:r>
            <a:r>
              <a:rPr lang="zh-CN" altLang="en-US"/>
              <a:t>进行累加</a:t>
            </a:r>
            <a:endParaRPr lang="en-US" altLang="zh-CN"/>
          </a:p>
          <a:p>
            <a:pPr lvl="1"/>
            <a:r>
              <a:rPr lang="en-US" altLang="zh-CN"/>
              <a:t>	select name,orderdate,cost, sum(cost) over(partition by name order by orderdate) from business;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首先按照名字分组，窗口范围就是每个分组的起点到当前行（省略了</a:t>
            </a:r>
            <a:r>
              <a:rPr lang="en-US" altLang="zh-CN"/>
              <a:t>row between</a:t>
            </a:r>
            <a:r>
              <a:rPr lang="zh-CN" altLang="en-US"/>
              <a:t>语句），因此每行的最后一个字段就是起点到当前行的</a:t>
            </a:r>
            <a:r>
              <a:rPr lang="en-US" altLang="zh-CN"/>
              <a:t>cost</a:t>
            </a:r>
            <a:r>
              <a:rPr lang="zh-CN" altLang="en-US"/>
              <a:t>累加</a:t>
            </a:r>
            <a:endParaRPr lang="en-US" altLang="zh-CN"/>
          </a:p>
          <a:p>
            <a:pPr lvl="1"/>
            <a:r>
              <a:rPr lang="zh-CN" altLang="en-US"/>
              <a:t>上述语句等同于：</a:t>
            </a:r>
            <a:r>
              <a:rPr lang="en-US" altLang="zh-CN"/>
              <a:t> select name,orderdate,cost, sum(cost) over(partition by name order by orderdate </a:t>
            </a:r>
            <a:r>
              <a:rPr lang="en-US" altLang="zh-CN">
                <a:solidFill>
                  <a:srgbClr val="FF0000"/>
                </a:solidFill>
              </a:rPr>
              <a:t>rows between UNBOUNDED PRECEDING and current row</a:t>
            </a:r>
            <a:r>
              <a:rPr lang="en-US" altLang="zh-CN"/>
              <a:t>) from business;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31640" y="1196752"/>
            <a:ext cx="5832648" cy="3180169"/>
            <a:chOff x="1187624" y="1772816"/>
            <a:chExt cx="5832648" cy="3180169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772816"/>
              <a:ext cx="4680520" cy="3180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4716016" y="2420888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292080" y="2276872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56=10+46</a:t>
              </a:r>
              <a:endParaRPr lang="zh-CN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4716016" y="2564904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92080" y="2420888"/>
              <a:ext cx="13681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111=10+46+55</a:t>
              </a:r>
              <a:endParaRPr lang="zh-CN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4716016" y="3599438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92080" y="3455422"/>
              <a:ext cx="1728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299=62+68+75+94</a:t>
              </a:r>
              <a:endParaRPr lang="zh-CN" altLang="en-US" sz="11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/>
            <a:r>
              <a:rPr lang="en-US" altLang="zh-CN"/>
              <a:t>ROWS BETWEEN</a:t>
            </a:r>
            <a:r>
              <a:rPr lang="zh-CN" altLang="en-US"/>
              <a:t>表示定义窗口大小，之后可以跟窗口范围包括：</a:t>
            </a:r>
            <a:endParaRPr lang="en-US" altLang="zh-CN"/>
          </a:p>
          <a:p>
            <a:pPr lvl="2"/>
            <a:r>
              <a:rPr lang="en-US" altLang="zh-CN"/>
              <a:t>CURRENT ROW</a:t>
            </a:r>
            <a:r>
              <a:rPr lang="zh-CN" altLang="en-US"/>
              <a:t>：当前行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n PRECEDING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当前行</a:t>
            </a:r>
            <a:r>
              <a:rPr lang="zh-CN" altLang="en-US">
                <a:solidFill>
                  <a:srgbClr val="FF0000"/>
                </a:solidFill>
              </a:rPr>
              <a:t>往前 </a:t>
            </a:r>
            <a:r>
              <a:rPr lang="en-US" altLang="zh-CN">
                <a:solidFill>
                  <a:srgbClr val="FF0000"/>
                </a:solidFill>
              </a:rPr>
              <a:t>n </a:t>
            </a:r>
            <a:r>
              <a:rPr lang="zh-CN" altLang="en-US">
                <a:solidFill>
                  <a:srgbClr val="FF0000"/>
                </a:solidFill>
              </a:rPr>
              <a:t>行数据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n FOLLOWING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当前行</a:t>
            </a:r>
            <a:r>
              <a:rPr lang="zh-CN" altLang="en-US">
                <a:solidFill>
                  <a:srgbClr val="FF0000"/>
                </a:solidFill>
              </a:rPr>
              <a:t>往后 </a:t>
            </a:r>
            <a:r>
              <a:rPr lang="en-US" altLang="zh-CN">
                <a:solidFill>
                  <a:srgbClr val="FF0000"/>
                </a:solidFill>
              </a:rPr>
              <a:t>n </a:t>
            </a:r>
            <a:r>
              <a:rPr lang="zh-CN" altLang="en-US">
                <a:solidFill>
                  <a:srgbClr val="FF0000"/>
                </a:solidFill>
              </a:rPr>
              <a:t>行数据</a:t>
            </a:r>
          </a:p>
          <a:p>
            <a:pPr lvl="2"/>
            <a:r>
              <a:rPr lang="en-US" altLang="zh-CN"/>
              <a:t>UNBOUNDED</a:t>
            </a:r>
            <a:r>
              <a:rPr lang="zh-CN" altLang="en-US"/>
              <a:t>：起点，</a:t>
            </a:r>
          </a:p>
          <a:p>
            <a:pPr lvl="3"/>
            <a:r>
              <a:rPr lang="en-US" altLang="zh-CN"/>
              <a:t>UNBOUNDED PRECEDING  </a:t>
            </a:r>
            <a:r>
              <a:rPr lang="zh-CN" altLang="en-US"/>
              <a:t>表示从前面的起点，</a:t>
            </a:r>
          </a:p>
          <a:p>
            <a:pPr lvl="3"/>
            <a:r>
              <a:rPr lang="en-US" altLang="zh-CN"/>
              <a:t>UNBOUNDED FOLLOWING </a:t>
            </a:r>
            <a:r>
              <a:rPr lang="zh-CN" altLang="en-US"/>
              <a:t>表示到后面的终点</a:t>
            </a:r>
            <a:endParaRPr lang="en-US" altLang="zh-CN"/>
          </a:p>
          <a:p>
            <a:pPr lvl="3"/>
            <a:endParaRPr lang="en-US" altLang="zh-CN"/>
          </a:p>
          <a:p>
            <a:pPr lvl="3"/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NTILE,ROW_NUMBER,RANK,DENSE_RANK</a:t>
            </a:r>
            <a:r>
              <a:rPr lang="zh-CN" altLang="en-US">
                <a:solidFill>
                  <a:srgbClr val="FF0000"/>
                </a:solidFill>
              </a:rPr>
              <a:t>不支持</a:t>
            </a:r>
            <a:r>
              <a:rPr lang="en-US" altLang="zh-CN">
                <a:solidFill>
                  <a:srgbClr val="FF0000"/>
                </a:solidFill>
              </a:rPr>
              <a:t>ROWS BETWEEN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70294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/>
              <a:t>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 select name,orderdate,cost, sum(cost) over(partition by name order by orderdate rows between </a:t>
            </a:r>
            <a:r>
              <a:rPr lang="en-US" altLang="zh-CN">
                <a:solidFill>
                  <a:srgbClr val="FF0000"/>
                </a:solidFill>
              </a:rPr>
              <a:t>1 PRECEDING and 1 FOLLOWING</a:t>
            </a:r>
            <a:r>
              <a:rPr lang="en-US" altLang="zh-CN"/>
              <a:t>) from business;</a:t>
            </a:r>
          </a:p>
          <a:p>
            <a:pPr lvl="1"/>
            <a:r>
              <a:rPr lang="zh-CN" altLang="en-US"/>
              <a:t>这段语句执行后会有什么效果呢？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 indent="0"/>
            <a:r>
              <a:rPr lang="en-US" altLang="zh-CN" sz="1600"/>
              <a:t>rows between </a:t>
            </a:r>
            <a:r>
              <a:rPr lang="en-US" altLang="zh-CN" sz="1600">
                <a:solidFill>
                  <a:srgbClr val="FF0000"/>
                </a:solidFill>
              </a:rPr>
              <a:t>1 PRECEDING and 1 FOLLOWING</a:t>
            </a:r>
            <a:r>
              <a:rPr lang="zh-CN" altLang="en-US" sz="1600"/>
              <a:t>表示窗口大小是分组内，当前行往上一行到当前行的往下</a:t>
            </a:r>
            <a:r>
              <a:rPr lang="en-US" altLang="zh-CN" sz="1600"/>
              <a:t>1</a:t>
            </a:r>
            <a:r>
              <a:rPr lang="zh-CN" altLang="en-US" sz="1600"/>
              <a:t>行，每行的最后一个字段就为窗口中</a:t>
            </a:r>
            <a:r>
              <a:rPr lang="en-US" altLang="zh-CN" sz="1600"/>
              <a:t>3</a:t>
            </a:r>
            <a:r>
              <a:rPr lang="zh-CN" altLang="en-US" sz="1600"/>
              <a:t>行数据的</a:t>
            </a:r>
            <a:r>
              <a:rPr lang="en-US" altLang="zh-CN" sz="1600"/>
              <a:t>cost</a:t>
            </a:r>
            <a:r>
              <a:rPr lang="zh-CN" altLang="en-US" sz="1600"/>
              <a:t>之和，超过分组边界的就记</a:t>
            </a:r>
            <a:r>
              <a:rPr lang="en-US" altLang="zh-CN" sz="1600"/>
              <a:t>cost=0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43608" y="1772816"/>
            <a:ext cx="6696744" cy="3590475"/>
            <a:chOff x="971600" y="2132856"/>
            <a:chExt cx="6696744" cy="3590475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2132856"/>
              <a:ext cx="5760640" cy="3590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5364088" y="2420888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40152" y="2276872"/>
              <a:ext cx="1728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56=0+10+46</a:t>
              </a:r>
              <a:endParaRPr lang="zh-CN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5364088" y="2636912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40152" y="2492896"/>
              <a:ext cx="1728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111=10+46+55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5364088" y="2852936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40152" y="2708920"/>
              <a:ext cx="1728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124=46+55+23</a:t>
              </a:r>
              <a:endParaRPr lang="zh-CN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364088" y="3068960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40152" y="2924944"/>
              <a:ext cx="1728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120=55+23+42</a:t>
              </a:r>
              <a:endParaRPr lang="zh-CN" alt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5364088" y="3284984"/>
              <a:ext cx="57606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40152" y="3140968"/>
              <a:ext cx="1728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solidFill>
                    <a:srgbClr val="FF0000"/>
                  </a:solidFill>
                </a:rPr>
                <a:t>65=23+42+0</a:t>
              </a:r>
              <a:endParaRPr lang="zh-CN" altLang="en-US" sz="11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6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 select </a:t>
            </a:r>
            <a:r>
              <a:rPr lang="en-US" altLang="zh-CN" dirty="0" err="1"/>
              <a:t>name,orderdate,cost</a:t>
            </a:r>
            <a:r>
              <a:rPr lang="en-US" altLang="zh-CN" dirty="0"/>
              <a:t>, sum(cost) over(order by </a:t>
            </a:r>
            <a:r>
              <a:rPr lang="en-US" altLang="zh-CN" dirty="0" err="1"/>
              <a:t>orderdate</a:t>
            </a:r>
            <a:r>
              <a:rPr lang="en-US" altLang="zh-CN" dirty="0"/>
              <a:t>) from business;</a:t>
            </a:r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zh-CN" altLang="en-US" dirty="0"/>
              <a:t>这段语句执行后会有什么效果呢？</a:t>
            </a: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r>
              <a:rPr lang="zh-CN" altLang="en-US" dirty="0"/>
              <a:t>没有</a:t>
            </a:r>
            <a:r>
              <a:rPr lang="en-US" altLang="zh-CN" dirty="0"/>
              <a:t>partition by </a:t>
            </a:r>
            <a:r>
              <a:rPr lang="zh-CN" altLang="en-US" dirty="0"/>
              <a:t>语句，即不进行分组，</a:t>
            </a:r>
            <a:r>
              <a:rPr lang="zh-CN" altLang="en-US"/>
              <a:t>按</a:t>
            </a:r>
            <a:r>
              <a:rPr lang="en-US" altLang="zh-CN"/>
              <a:t>orderdate</a:t>
            </a:r>
            <a:r>
              <a:rPr lang="zh-CN" altLang="en-US"/>
              <a:t>升序</a:t>
            </a:r>
            <a:r>
              <a:rPr lang="zh-CN" altLang="en-US" dirty="0"/>
              <a:t>排列，窗口为起点到当前行，因此每行的最后一个字段就为起点到当前行</a:t>
            </a:r>
            <a:r>
              <a:rPr lang="en-US" altLang="zh-CN" dirty="0"/>
              <a:t>cost</a:t>
            </a:r>
            <a:r>
              <a:rPr lang="zh-CN" altLang="en-US" dirty="0"/>
              <a:t>的累加</a:t>
            </a:r>
            <a:endParaRPr lang="en-US" altLang="zh-CN" dirty="0"/>
          </a:p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5400600" cy="3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lnSpcReduction="10000"/>
          </a:bodyPr>
          <a:lstStyle/>
          <a:p>
            <a:pPr marL="736092" lvl="1" indent="-342900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需要注意一点，如果有这么一段数据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建表：</a:t>
            </a:r>
            <a:r>
              <a:rPr lang="en-US" altLang="zh-CN" dirty="0"/>
              <a:t>create table </a:t>
            </a:r>
            <a:r>
              <a:rPr lang="en-US" altLang="zh-CN" dirty="0" err="1"/>
              <a:t>num</a:t>
            </a:r>
            <a:r>
              <a:rPr lang="en-US" altLang="zh-CN" dirty="0"/>
              <a:t>(id 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数据如下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此时，如果使用 </a:t>
            </a:r>
            <a:r>
              <a:rPr lang="en-US" altLang="zh-CN" dirty="0"/>
              <a:t>select id ,sum(id) over(order by id) from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  <a:r>
              <a:rPr lang="zh-CN" altLang="en-US" dirty="0"/>
              <a:t>会出什么结果？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26574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altLang="zh-CN" dirty="0"/>
              <a:t>select id ,sum(id) over(order by id) from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为什么？</a:t>
            </a:r>
            <a:endParaRPr lang="en-US" altLang="zh-CN" dirty="0"/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hive</a:t>
            </a:r>
            <a:r>
              <a:rPr lang="zh-CN" altLang="en-US" dirty="0"/>
              <a:t>认为第</a:t>
            </a:r>
            <a:r>
              <a:rPr lang="en-US" altLang="zh-CN" dirty="0"/>
              <a:t>3</a:t>
            </a:r>
            <a:r>
              <a:rPr lang="zh-CN" altLang="en-US" dirty="0"/>
              <a:t>行的</a:t>
            </a:r>
            <a:r>
              <a:rPr lang="en-US" altLang="zh-CN" dirty="0"/>
              <a:t>id=3</a:t>
            </a:r>
            <a:r>
              <a:rPr lang="zh-CN" altLang="en-US" dirty="0"/>
              <a:t>与第</a:t>
            </a:r>
            <a:r>
              <a:rPr lang="en-US" altLang="zh-CN" dirty="0"/>
              <a:t>4</a:t>
            </a:r>
            <a:r>
              <a:rPr lang="zh-CN" altLang="en-US" dirty="0"/>
              <a:t>行的</a:t>
            </a:r>
            <a:r>
              <a:rPr lang="en-US" altLang="zh-CN" dirty="0"/>
              <a:t>id=3</a:t>
            </a:r>
            <a:r>
              <a:rPr lang="zh-CN" altLang="en-US" dirty="0"/>
              <a:t>是同一个数据，所以窗口就包含了这两行，把这两行作为“当前行”与之前的</a:t>
            </a:r>
            <a:r>
              <a:rPr lang="zh-CN" altLang="en-US"/>
              <a:t>数据累加（可以看作以最后一行代表前面的行），</a:t>
            </a:r>
            <a:r>
              <a:rPr lang="zh-CN" altLang="en-US" dirty="0"/>
              <a:t>所以“当前行”并不只代表一行，可以是多行</a:t>
            </a:r>
            <a:endParaRPr lang="en-US" altLang="zh-CN" dirty="0"/>
          </a:p>
          <a:p>
            <a:pPr lvl="1"/>
            <a:r>
              <a:rPr lang="zh-CN" altLang="en-US" dirty="0"/>
              <a:t>如果要区分这两个</a:t>
            </a:r>
            <a:r>
              <a:rPr lang="en-US" altLang="zh-CN" dirty="0"/>
              <a:t>id=3</a:t>
            </a:r>
            <a:r>
              <a:rPr lang="zh-CN" altLang="en-US" dirty="0"/>
              <a:t>，则考虑给这个表再加一个字段，比如：行号等，再使用</a:t>
            </a:r>
            <a:r>
              <a:rPr lang="en-US" altLang="zh-CN" dirty="0"/>
              <a:t>partition by</a:t>
            </a:r>
            <a:r>
              <a:rPr lang="zh-CN" altLang="en-US" dirty="0"/>
              <a:t>语句按行号分组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0388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/>
          <a:lstStyle/>
          <a:p>
            <a:pPr lvl="1"/>
            <a:r>
              <a:rPr lang="zh-CN" altLang="en-US" dirty="0"/>
              <a:t>例：查看每个顾客上次的购买时间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en-US" altLang="zh-CN" dirty="0" err="1"/>
              <a:t>name,orderdate,cost,</a:t>
            </a:r>
            <a:r>
              <a:rPr lang="en-US" altLang="zh-CN" dirty="0" err="1">
                <a:solidFill>
                  <a:srgbClr val="FF0000"/>
                </a:solidFill>
              </a:rPr>
              <a:t>lag</a:t>
            </a:r>
            <a:r>
              <a:rPr lang="en-US" altLang="zh-CN" dirty="0">
                <a:solidFill>
                  <a:srgbClr val="FF0000"/>
                </a:solidFill>
              </a:rPr>
              <a:t>(orderdate,1) over(partition by name order by </a:t>
            </a:r>
            <a:r>
              <a:rPr lang="en-US" altLang="zh-CN" dirty="0" err="1">
                <a:solidFill>
                  <a:srgbClr val="FF0000"/>
                </a:solidFill>
              </a:rPr>
              <a:t>orderdate</a:t>
            </a:r>
            <a:r>
              <a:rPr lang="en-US" altLang="zh-CN" dirty="0"/>
              <a:t> ) from business;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考虑之前学的</a:t>
            </a:r>
            <a:r>
              <a:rPr lang="en-US" altLang="zh-CN" dirty="0"/>
              <a:t>LAG</a:t>
            </a:r>
            <a:r>
              <a:rPr lang="zh-CN" altLang="en-US" dirty="0"/>
              <a:t>函数，获得当前行上一行的指定字段，又由于是每个顾客，因此按照顾客分组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9" y="1628800"/>
            <a:ext cx="5616624" cy="376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>
            <a:off x="3347864" y="2194781"/>
            <a:ext cx="648072" cy="21602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347864" y="2785889"/>
            <a:ext cx="648072" cy="21602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RANK</a:t>
            </a:r>
            <a:r>
              <a:rPr lang="zh-CN" altLang="en-US"/>
              <a:t>、</a:t>
            </a:r>
            <a:r>
              <a:rPr lang="en-US" altLang="zh-CN"/>
              <a:t>DENSE_RANK</a:t>
            </a:r>
            <a:r>
              <a:rPr lang="zh-CN" altLang="en-US"/>
              <a:t>、</a:t>
            </a:r>
            <a:r>
              <a:rPr lang="en-US" altLang="zh-CN"/>
              <a:t>ROW_NUMBER()</a:t>
            </a:r>
            <a:r>
              <a:rPr lang="zh-CN" altLang="en-US"/>
              <a:t>函数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RANK() </a:t>
            </a:r>
            <a:r>
              <a:rPr lang="zh-CN" altLang="en-US"/>
              <a:t>生成数据项在分组中的排名，排名相等会在名次中留下空位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DENSE_RANK() </a:t>
            </a:r>
            <a:r>
              <a:rPr lang="zh-CN" altLang="en-US"/>
              <a:t>生成数据项在分组中的排名，排名相等在名次中不会留下空位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ROW_NUMBER,RANK,DENSE_RANK</a:t>
            </a:r>
            <a:r>
              <a:rPr lang="zh-CN" altLang="en-US">
                <a:solidFill>
                  <a:srgbClr val="FF0000"/>
                </a:solidFill>
              </a:rPr>
              <a:t>不支持</a:t>
            </a:r>
            <a:r>
              <a:rPr lang="en-US" altLang="zh-CN">
                <a:solidFill>
                  <a:srgbClr val="FF0000"/>
                </a:solidFill>
              </a:rPr>
              <a:t>ROWS BETWEEN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0"/>
            <a:ext cx="8229600" cy="6381328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zh-CN" altLang="en-US"/>
              <a:t>数据准备：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create table score(</a:t>
            </a:r>
          </a:p>
          <a:p>
            <a:pPr lvl="1"/>
            <a:r>
              <a:rPr lang="en-US" altLang="zh-CN"/>
              <a:t>name string,</a:t>
            </a:r>
          </a:p>
          <a:p>
            <a:pPr lvl="1"/>
            <a:r>
              <a:rPr lang="en-US" altLang="zh-CN"/>
              <a:t>subject string, </a:t>
            </a:r>
          </a:p>
          <a:p>
            <a:pPr lvl="1"/>
            <a:r>
              <a:rPr lang="en-US" altLang="zh-CN"/>
              <a:t>score int) </a:t>
            </a:r>
          </a:p>
          <a:p>
            <a:pPr lvl="1"/>
            <a:r>
              <a:rPr lang="en-US" altLang="zh-CN"/>
              <a:t>row format delimited fields terminated by "\t";</a:t>
            </a:r>
          </a:p>
          <a:p>
            <a:pPr lvl="1"/>
            <a:r>
              <a:rPr lang="en-US" altLang="zh-CN"/>
              <a:t>load data local inpath '/opt/module/data/score.txt' into table score;</a:t>
            </a:r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88640"/>
            <a:ext cx="6192688" cy="375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窗口函数</a:t>
            </a:r>
            <a:endParaRPr lang="en-US" altLang="zh-CN" dirty="0"/>
          </a:p>
          <a:p>
            <a:pPr lvl="1" indent="0"/>
            <a:r>
              <a:rPr lang="zh-CN" altLang="en-US" dirty="0"/>
              <a:t>窗口函数可以对分组</a:t>
            </a:r>
            <a:r>
              <a:rPr lang="zh-CN" altLang="zh-CN" dirty="0"/>
              <a:t>后的数据进行组内每行的处理</a:t>
            </a:r>
            <a:r>
              <a:rPr lang="zh-CN" altLang="en-US" dirty="0"/>
              <a:t>，用户可以指定窗口，窗口大小也可随着行的变化</a:t>
            </a:r>
            <a:r>
              <a:rPr lang="zh-CN" altLang="en-US"/>
              <a:t>而变化</a:t>
            </a:r>
            <a:endParaRPr lang="en-US" altLang="zh-CN"/>
          </a:p>
          <a:p>
            <a:pPr lvl="1" indent="0"/>
            <a:r>
              <a:rPr lang="zh-CN" altLang="en-US"/>
              <a:t>例：</a:t>
            </a:r>
            <a:r>
              <a:rPr lang="en-US" altLang="zh-CN"/>
              <a:t>select name,orderdate,cost, sum(cost) over(partition by name order by orderdate rows between </a:t>
            </a:r>
            <a:r>
              <a:rPr lang="en-US" altLang="zh-CN">
                <a:solidFill>
                  <a:srgbClr val="FF0000"/>
                </a:solidFill>
              </a:rPr>
              <a:t>1 PRECEDING and 1 FOLLOWING</a:t>
            </a:r>
            <a:r>
              <a:rPr lang="en-US" altLang="zh-CN"/>
              <a:t>) from business;</a:t>
            </a:r>
          </a:p>
          <a:p>
            <a:pPr lvl="1" indent="0"/>
            <a:endParaRPr lang="en-US" altLang="zh-CN"/>
          </a:p>
          <a:p>
            <a:pPr indent="0"/>
            <a:r>
              <a:rPr lang="zh-CN" altLang="en-US"/>
              <a:t>窗口</a:t>
            </a:r>
            <a:r>
              <a:rPr lang="zh-CN" altLang="en-US" dirty="0"/>
              <a:t>函数格式</a:t>
            </a:r>
            <a:endParaRPr lang="en-US" altLang="zh-CN" dirty="0"/>
          </a:p>
          <a:p>
            <a:pPr lvl="1" indent="0"/>
            <a:r>
              <a:rPr lang="en-US" altLang="zh-CN" dirty="0"/>
              <a:t>Function (arg1,..., </a:t>
            </a:r>
            <a:r>
              <a:rPr lang="en-US" altLang="zh-CN" dirty="0" err="1"/>
              <a:t>argn</a:t>
            </a:r>
            <a:r>
              <a:rPr lang="en-US" altLang="zh-CN" dirty="0"/>
              <a:t>) OVER ([PARTITION BY &lt;...&gt;] [ORDER BY &lt;....&gt;][ROWS BETWEEN &lt;</a:t>
            </a:r>
            <a:r>
              <a:rPr lang="en-US" altLang="zh-CN" dirty="0" err="1"/>
              <a:t>start_expr</a:t>
            </a:r>
            <a:r>
              <a:rPr lang="en-US" altLang="zh-CN" dirty="0"/>
              <a:t>&gt; AND &lt;</a:t>
            </a:r>
            <a:r>
              <a:rPr lang="en-US" altLang="zh-CN" dirty="0" err="1"/>
              <a:t>end_expr</a:t>
            </a:r>
            <a:r>
              <a:rPr lang="en-US" altLang="zh-CN" dirty="0"/>
              <a:t>&gt; ])</a:t>
            </a:r>
          </a:p>
          <a:p>
            <a:pPr lvl="1" indent="0"/>
            <a:r>
              <a:rPr lang="en-US" altLang="zh-CN" dirty="0"/>
              <a:t>Function (arg1,..., </a:t>
            </a:r>
            <a:r>
              <a:rPr lang="en-US" altLang="zh-CN" dirty="0" err="1"/>
              <a:t>argn</a:t>
            </a:r>
            <a:r>
              <a:rPr lang="en-US" altLang="zh-CN" dirty="0"/>
              <a:t>)</a:t>
            </a:r>
            <a:r>
              <a:rPr lang="zh-CN" altLang="en-US" dirty="0"/>
              <a:t>表示函数及传入的参数</a:t>
            </a:r>
            <a:endParaRPr lang="en-US" altLang="zh-CN" dirty="0"/>
          </a:p>
          <a:p>
            <a:pPr lvl="1" indent="0"/>
            <a:r>
              <a:rPr lang="en-US" altLang="zh-CN" dirty="0"/>
              <a:t>PARTITION BY &lt;...&gt;  </a:t>
            </a:r>
            <a:r>
              <a:rPr lang="zh-CN" altLang="en-US" dirty="0"/>
              <a:t>对哪一个字段进行分组，和</a:t>
            </a:r>
            <a:r>
              <a:rPr lang="en-US" altLang="zh-CN" dirty="0"/>
              <a:t>Group By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 indent="0"/>
            <a:r>
              <a:rPr lang="en-US" altLang="zh-CN" dirty="0"/>
              <a:t>ORDER BY &lt;....&gt;</a:t>
            </a:r>
            <a:r>
              <a:rPr lang="zh-CN" altLang="en-US" dirty="0"/>
              <a:t>对哪一个字段数据进行排序，默认为升序</a:t>
            </a:r>
            <a:endParaRPr lang="en-US" altLang="zh-CN" dirty="0"/>
          </a:p>
          <a:p>
            <a:pPr lvl="1" indent="0"/>
            <a:r>
              <a:rPr lang="en-US" altLang="zh-CN" dirty="0"/>
              <a:t>ROWS BETWEEN &lt;</a:t>
            </a:r>
            <a:r>
              <a:rPr lang="en-US" altLang="zh-CN" dirty="0" err="1"/>
              <a:t>start_expr</a:t>
            </a:r>
            <a:r>
              <a:rPr lang="en-US" altLang="zh-CN" dirty="0"/>
              <a:t>&gt; AND &lt;</a:t>
            </a:r>
            <a:r>
              <a:rPr lang="en-US" altLang="zh-CN" dirty="0" err="1"/>
              <a:t>end_expr</a:t>
            </a:r>
            <a:r>
              <a:rPr lang="en-US" altLang="zh-CN" dirty="0"/>
              <a:t>&gt;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indent="0"/>
            <a:r>
              <a:rPr lang="zh-CN" altLang="en-US" dirty="0"/>
              <a:t>指定窗口的范围，有的函数不支持</a:t>
            </a:r>
            <a:r>
              <a:rPr lang="en-US" altLang="zh-CN" dirty="0"/>
              <a:t>ROW BETWEEN</a:t>
            </a:r>
          </a:p>
          <a:p>
            <a:pPr lvl="1" indent="0"/>
            <a:endParaRPr lang="en-US" altLang="zh-CN" dirty="0"/>
          </a:p>
          <a:p>
            <a:pPr lvl="1" indent="0"/>
            <a:r>
              <a:rPr lang="en-US" altLang="zh-CN" dirty="0"/>
              <a:t> </a:t>
            </a:r>
            <a:endParaRPr lang="zh-CN" altLang="en-US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pPr lvl="1" indent="0"/>
            <a:endParaRPr lang="zh-CN" altLang="en-US" dirty="0"/>
          </a:p>
          <a:p>
            <a:pPr lvl="1" indent="0"/>
            <a:endParaRPr lang="en-US" altLang="zh-CN" dirty="0"/>
          </a:p>
          <a:p>
            <a:pPr lvl="1" indent="0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6.8.1</a:t>
            </a:r>
            <a:r>
              <a:rPr lang="zh-CN" altLang="en-US" dirty="0"/>
              <a:t>窗口函数的介绍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0"/>
            <a:ext cx="8229600" cy="5746643"/>
          </a:xfrm>
        </p:spPr>
        <p:txBody>
          <a:bodyPr/>
          <a:lstStyle/>
          <a:p>
            <a:pPr lvl="1" indent="0"/>
            <a:r>
              <a:rPr lang="zh-CN" altLang="en-US"/>
              <a:t>例：计算成绩排名，分别用</a:t>
            </a:r>
            <a:r>
              <a:rPr lang="en-US" altLang="zh-CN"/>
              <a:t>RANK</a:t>
            </a:r>
            <a:r>
              <a:rPr lang="zh-CN" altLang="en-US"/>
              <a:t>、</a:t>
            </a:r>
            <a:r>
              <a:rPr lang="en-US" altLang="zh-CN"/>
              <a:t>DENSE_RANK</a:t>
            </a:r>
            <a:r>
              <a:rPr lang="zh-CN" altLang="en-US"/>
              <a:t>对比结果</a:t>
            </a:r>
            <a:endParaRPr lang="en-US" altLang="zh-CN"/>
          </a:p>
          <a:p>
            <a:pPr lvl="1" indent="0"/>
            <a:r>
              <a:rPr lang="en-US" altLang="zh-CN"/>
              <a:t>select *, rank() over(order by score) from score;</a:t>
            </a:r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 indent="0"/>
            <a:endParaRPr lang="en-US" altLang="zh-CN"/>
          </a:p>
          <a:p>
            <a:pPr lvl="1" indent="0"/>
            <a:r>
              <a:rPr lang="en-US" altLang="zh-CN"/>
              <a:t>select *, dense_rank() over(order by score) from score;</a:t>
            </a:r>
          </a:p>
          <a:p>
            <a:pPr lvl="1" indent="0"/>
            <a:endParaRPr lang="en-US" altLang="zh-CN"/>
          </a:p>
          <a:p>
            <a:pPr lvl="1" indent="0"/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6336704" cy="268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77072"/>
            <a:ext cx="6336704" cy="238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99592" y="2060848"/>
            <a:ext cx="3168352" cy="64807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5013176"/>
            <a:ext cx="3168352" cy="64807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  <p:bldP spid="6" grpId="0" uiExpand="1" build="p" bldLvl="3" animBg="1"/>
      <p:bldP spid="7" grpId="0" build="p" bldLvl="3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1">
            <a:spLocks/>
          </p:cNvSpPr>
          <p:nvPr/>
        </p:nvSpPr>
        <p:spPr>
          <a:xfrm>
            <a:off x="323528" y="0"/>
            <a:ext cx="8229600" cy="574664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例：计算各学科成绩排名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lvl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select *, rank() over(partition by subject order by </a:t>
            </a:r>
            <a:r>
              <a:rPr lang="en-US" altLang="zh-CN" sz="200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score asc)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from score;</a:t>
            </a:r>
          </a:p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marL="621792" marR="0" lvl="1" indent="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7704856" cy="346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例：</a:t>
            </a:r>
            <a:r>
              <a:rPr lang="zh-CN" altLang="en-US" dirty="0"/>
              <a:t>求出每门学科前三名的学生？</a:t>
            </a:r>
            <a:endParaRPr lang="en-US" altLang="zh-CN" dirty="0"/>
          </a:p>
          <a:p>
            <a:pPr lvl="1"/>
            <a:r>
              <a:rPr lang="zh-CN" altLang="en-US" dirty="0"/>
              <a:t>利用上一个例子求出的各学科成绩排名表</a:t>
            </a:r>
            <a:endParaRPr lang="en-US" altLang="zh-CN" dirty="0"/>
          </a:p>
          <a:p>
            <a:pPr lvl="1"/>
            <a:r>
              <a:rPr lang="en-US" altLang="zh-CN" dirty="0"/>
              <a:t>select *, </a:t>
            </a:r>
            <a:r>
              <a:rPr lang="en-US" altLang="zh-CN" dirty="0">
                <a:solidFill>
                  <a:srgbClr val="FF0000"/>
                </a:solidFill>
              </a:rPr>
              <a:t>rank() over(partition by subject order </a:t>
            </a:r>
            <a:r>
              <a:rPr lang="en-US" altLang="zh-CN">
                <a:solidFill>
                  <a:srgbClr val="FF0000"/>
                </a:solidFill>
              </a:rPr>
              <a:t>by score desc) </a:t>
            </a:r>
            <a:r>
              <a:rPr lang="en-US" altLang="zh-CN" dirty="0" err="1">
                <a:solidFill>
                  <a:srgbClr val="FF0000"/>
                </a:solidFill>
              </a:rPr>
              <a:t>rk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from score;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select name, subject, score from (  </a:t>
            </a:r>
            <a:r>
              <a:rPr lang="en-US" altLang="zh-CN"/>
              <a:t>) t1 where </a:t>
            </a:r>
            <a:r>
              <a:rPr lang="en-US" altLang="zh-CN" dirty="0" err="1"/>
              <a:t>rk</a:t>
            </a:r>
            <a:r>
              <a:rPr lang="en-US" altLang="zh-CN" dirty="0"/>
              <a:t> &lt;=3;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select name, subject, score</a:t>
            </a:r>
          </a:p>
          <a:p>
            <a:pPr lvl="1"/>
            <a:r>
              <a:rPr lang="en-US" altLang="zh-CN" dirty="0"/>
              <a:t> from</a:t>
            </a:r>
          </a:p>
          <a:p>
            <a:pPr lvl="1"/>
            <a:r>
              <a:rPr lang="en-US" altLang="zh-CN" dirty="0"/>
              <a:t> (select *, </a:t>
            </a:r>
            <a:r>
              <a:rPr lang="en-US" altLang="zh-CN" dirty="0">
                <a:solidFill>
                  <a:srgbClr val="FF0000"/>
                </a:solidFill>
              </a:rPr>
              <a:t>rank() over(partition by subject order </a:t>
            </a:r>
            <a:r>
              <a:rPr lang="en-US" altLang="zh-CN">
                <a:solidFill>
                  <a:srgbClr val="FF0000"/>
                </a:solidFill>
              </a:rPr>
              <a:t>by score desc) </a:t>
            </a:r>
            <a:r>
              <a:rPr lang="en-US" altLang="zh-CN" dirty="0" err="1">
                <a:solidFill>
                  <a:srgbClr val="FF0000"/>
                </a:solidFill>
              </a:rPr>
              <a:t>rk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from score ) t1 </a:t>
            </a:r>
          </a:p>
          <a:p>
            <a:pPr lvl="1"/>
            <a:r>
              <a:rPr lang="en-US" altLang="zh-CN" dirty="0"/>
              <a:t>where </a:t>
            </a:r>
            <a:r>
              <a:rPr lang="en-US" altLang="zh-CN" dirty="0" err="1"/>
              <a:t>rk</a:t>
            </a:r>
            <a:r>
              <a:rPr lang="en-US" altLang="zh-CN" dirty="0"/>
              <a:t> &lt;=</a:t>
            </a:r>
            <a:r>
              <a:rPr lang="en-US" altLang="zh-CN"/>
              <a:t>3;</a:t>
            </a:r>
          </a:p>
          <a:p>
            <a:pPr lvl="1"/>
            <a:r>
              <a:rPr lang="zh-CN" altLang="en-US"/>
              <a:t>注意：在</a:t>
            </a:r>
            <a:r>
              <a:rPr lang="en-US" altLang="zh-CN"/>
              <a:t>HIVE</a:t>
            </a:r>
            <a:r>
              <a:rPr lang="zh-CN" altLang="en-US"/>
              <a:t>中，子查询必须有别名！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211960" y="1628800"/>
            <a:ext cx="0" cy="64807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下箭头 6"/>
          <p:cNvSpPr/>
          <p:nvPr/>
        </p:nvSpPr>
        <p:spPr>
          <a:xfrm>
            <a:off x="3275856" y="3212976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  <p:bldP spid="7" grpId="0" uiExpand="1" build="p" bldLvl="3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818651"/>
          </a:xfrm>
        </p:spPr>
        <p:txBody>
          <a:bodyPr/>
          <a:lstStyle/>
          <a:p>
            <a:pPr lvl="1"/>
            <a:r>
              <a:rPr lang="en-US" altLang="zh-CN"/>
              <a:t>select name, subject, score</a:t>
            </a:r>
          </a:p>
          <a:p>
            <a:pPr lvl="1"/>
            <a:r>
              <a:rPr lang="en-US" altLang="zh-CN"/>
              <a:t> from</a:t>
            </a:r>
          </a:p>
          <a:p>
            <a:pPr lvl="1"/>
            <a:r>
              <a:rPr lang="en-US" altLang="zh-CN"/>
              <a:t> (select *, </a:t>
            </a:r>
            <a:r>
              <a:rPr lang="en-US" altLang="zh-CN">
                <a:solidFill>
                  <a:srgbClr val="FF0000"/>
                </a:solidFill>
              </a:rPr>
              <a:t>rank() over(partition by subject order by score desc) rk </a:t>
            </a:r>
            <a:r>
              <a:rPr lang="en-US" altLang="zh-CN"/>
              <a:t>from score ) t1 </a:t>
            </a:r>
          </a:p>
          <a:p>
            <a:pPr lvl="1"/>
            <a:r>
              <a:rPr lang="en-US" altLang="zh-CN"/>
              <a:t>where rk &lt;=3;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36912"/>
            <a:ext cx="596949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窗口函数可以视为</a:t>
            </a:r>
            <a:r>
              <a:rPr lang="en-US" altLang="zh-CN"/>
              <a:t>group by</a:t>
            </a:r>
            <a:r>
              <a:rPr lang="zh-CN" altLang="en-US"/>
              <a:t>的升级版：</a:t>
            </a:r>
            <a:endParaRPr lang="en-US" altLang="zh-CN"/>
          </a:p>
          <a:p>
            <a:endParaRPr lang="en-US" altLang="zh-CN"/>
          </a:p>
          <a:p>
            <a:pPr marL="736092" lvl="1" indent="-342900">
              <a:buFont typeface="Wingdings" pitchFamily="2" charset="2"/>
              <a:buChar char="Ø"/>
            </a:pPr>
            <a:r>
              <a:rPr lang="zh-CN" altLang="en-US"/>
              <a:t>会保留所有进入分区的数据，不去重（没有数据损失）</a:t>
            </a:r>
            <a:endParaRPr lang="en-US" altLang="zh-CN"/>
          </a:p>
          <a:p>
            <a:pPr marL="736092" lvl="1" indent="-342900">
              <a:buFont typeface="Wingdings" pitchFamily="2" charset="2"/>
              <a:buChar char="Ø"/>
            </a:pPr>
            <a:endParaRPr lang="en-US" altLang="zh-CN"/>
          </a:p>
          <a:p>
            <a:pPr marL="736092" lvl="1" indent="-342900">
              <a:buFont typeface="Wingdings" pitchFamily="2" charset="2"/>
              <a:buChar char="Ø"/>
            </a:pPr>
            <a:r>
              <a:rPr lang="zh-CN" altLang="en-US"/>
              <a:t>窗口函数可以进行更为复杂个性化的操作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窗口函数与</a:t>
            </a:r>
            <a:r>
              <a:rPr lang="en-US" altLang="zh-CN"/>
              <a:t>Group by</a:t>
            </a:r>
            <a:r>
              <a:rPr lang="zh-CN" altLang="en-US"/>
              <a:t>区别</a:t>
            </a:r>
          </a:p>
        </p:txBody>
      </p:sp>
    </p:spTree>
    <p:extLst>
      <p:ext uri="{BB962C8B-B14F-4D97-AF65-F5344CB8AC3E}">
        <p14:creationId xmlns:p14="http://schemas.microsoft.com/office/powerpoint/2010/main" val="2276711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/>
              <a:t>Function (arg1,..., argn) OVER ([PARTITION BY &lt;...&gt;] [ORDER BY &lt;....&gt;][ROWS BETWEEN &lt;start_expr&gt; AND &lt;end_expr&gt; ])</a:t>
            </a:r>
          </a:p>
          <a:p>
            <a:pPr lvl="1" indent="0"/>
            <a:r>
              <a:rPr lang="en-US" altLang="zh-CN"/>
              <a:t>Function (arg1,..., argn)</a:t>
            </a:r>
            <a:r>
              <a:rPr lang="zh-CN" altLang="en-US"/>
              <a:t>表示函数及传入的参数</a:t>
            </a:r>
            <a:endParaRPr lang="en-US" altLang="zh-CN"/>
          </a:p>
          <a:p>
            <a:pPr lvl="1" indent="0"/>
            <a:r>
              <a:rPr lang="en-US" altLang="zh-CN"/>
              <a:t>PARTITION BY &lt;...&gt;  </a:t>
            </a:r>
            <a:r>
              <a:rPr lang="zh-CN" altLang="en-US"/>
              <a:t>对哪一个字段进行分组，和</a:t>
            </a:r>
            <a:r>
              <a:rPr lang="en-US" altLang="zh-CN"/>
              <a:t>Group By</a:t>
            </a:r>
            <a:r>
              <a:rPr lang="zh-CN" altLang="en-US"/>
              <a:t>类似</a:t>
            </a:r>
            <a:endParaRPr lang="en-US" altLang="zh-CN"/>
          </a:p>
          <a:p>
            <a:pPr lvl="1" indent="0"/>
            <a:r>
              <a:rPr lang="en-US" altLang="zh-CN"/>
              <a:t>ORDER BY &lt;....&gt;</a:t>
            </a:r>
            <a:r>
              <a:rPr lang="zh-CN" altLang="en-US"/>
              <a:t>对哪一个字段数据进行排序，默认为升序</a:t>
            </a:r>
            <a:endParaRPr lang="en-US" altLang="zh-CN"/>
          </a:p>
          <a:p>
            <a:pPr lvl="1" indent="0"/>
            <a:r>
              <a:rPr lang="en-US" altLang="zh-CN"/>
              <a:t>ROWS BETWEEN &lt;start_expr&gt; AND &lt;end_expr&gt;</a:t>
            </a:r>
            <a:r>
              <a:rPr lang="zh-CN" altLang="en-US"/>
              <a:t>：</a:t>
            </a:r>
            <a:endParaRPr lang="en-US" altLang="zh-CN"/>
          </a:p>
          <a:p>
            <a:pPr lvl="1" indent="0"/>
            <a:r>
              <a:rPr lang="zh-CN" altLang="en-US"/>
              <a:t>指定窗口的范围，有的函数不支持</a:t>
            </a:r>
            <a:r>
              <a:rPr lang="en-US" altLang="zh-CN"/>
              <a:t>ROW BETWEEN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/>
            <a:r>
              <a:rPr lang="en-US" altLang="zh-CN"/>
              <a:t>ROWS BETWEEN</a:t>
            </a:r>
            <a:r>
              <a:rPr lang="zh-CN" altLang="en-US"/>
              <a:t>表示定义窗口大小，之后可以跟窗口范围包括：</a:t>
            </a:r>
            <a:endParaRPr lang="en-US" altLang="zh-CN"/>
          </a:p>
          <a:p>
            <a:pPr lvl="2"/>
            <a:r>
              <a:rPr lang="en-US" altLang="zh-CN"/>
              <a:t>CURRENT ROW</a:t>
            </a:r>
            <a:r>
              <a:rPr lang="zh-CN" altLang="en-US"/>
              <a:t>：当前行</a:t>
            </a:r>
          </a:p>
          <a:p>
            <a:pPr lvl="2"/>
            <a:r>
              <a:rPr lang="en-US" altLang="zh-CN"/>
              <a:t>n PRECEDING</a:t>
            </a:r>
            <a:r>
              <a:rPr lang="zh-CN" altLang="en-US"/>
              <a:t>：当前行往前 </a:t>
            </a:r>
            <a:r>
              <a:rPr lang="en-US" altLang="zh-CN"/>
              <a:t>n </a:t>
            </a:r>
            <a:r>
              <a:rPr lang="zh-CN" altLang="en-US"/>
              <a:t>行数据</a:t>
            </a:r>
          </a:p>
          <a:p>
            <a:pPr lvl="2"/>
            <a:r>
              <a:rPr lang="en-US" altLang="zh-CN"/>
              <a:t>n FOLLOWING</a:t>
            </a:r>
            <a:r>
              <a:rPr lang="zh-CN" altLang="en-US"/>
              <a:t>：当前行往后 </a:t>
            </a:r>
            <a:r>
              <a:rPr lang="en-US" altLang="zh-CN"/>
              <a:t>n </a:t>
            </a:r>
            <a:r>
              <a:rPr lang="zh-CN" altLang="en-US"/>
              <a:t>行数据</a:t>
            </a:r>
          </a:p>
          <a:p>
            <a:pPr lvl="2"/>
            <a:r>
              <a:rPr lang="en-US" altLang="zh-CN"/>
              <a:t>UNBOUNDED</a:t>
            </a:r>
            <a:r>
              <a:rPr lang="zh-CN" altLang="en-US"/>
              <a:t>：起点，</a:t>
            </a:r>
          </a:p>
          <a:p>
            <a:pPr lvl="3"/>
            <a:r>
              <a:rPr lang="en-US" altLang="zh-CN"/>
              <a:t>UNBOUNDED PRECEDING  </a:t>
            </a:r>
            <a:r>
              <a:rPr lang="zh-CN" altLang="en-US"/>
              <a:t>表示从前面的起点，</a:t>
            </a:r>
          </a:p>
          <a:p>
            <a:pPr lvl="3"/>
            <a:r>
              <a:rPr lang="en-US" altLang="zh-CN"/>
              <a:t>UNBOUNDED FOLLOWING </a:t>
            </a:r>
            <a:r>
              <a:rPr lang="zh-CN" altLang="en-US"/>
              <a:t>表示到后面的终点</a:t>
            </a:r>
            <a:endParaRPr lang="en-US" altLang="zh-CN"/>
          </a:p>
          <a:p>
            <a:pPr lvl="2">
              <a:buNone/>
            </a:pPr>
            <a:r>
              <a:rPr lang="zh-CN" altLang="en-US"/>
              <a:t>如果不指定</a:t>
            </a:r>
            <a:r>
              <a:rPr lang="en-US" altLang="zh-CN"/>
              <a:t>ROWS BETWEEN,</a:t>
            </a:r>
            <a:r>
              <a:rPr lang="zh-CN" altLang="en-US"/>
              <a:t>默认为从起点到当前行</a:t>
            </a:r>
            <a:r>
              <a:rPr lang="en-US" altLang="zh-CN"/>
              <a:t>;</a:t>
            </a:r>
          </a:p>
          <a:p>
            <a:pPr lvl="2">
              <a:buNone/>
            </a:pPr>
            <a:r>
              <a:rPr lang="zh-CN" altLang="en-US"/>
              <a:t>不指定</a:t>
            </a:r>
            <a:r>
              <a:rPr lang="en-US" altLang="zh-CN"/>
              <a:t>ORDER BY,</a:t>
            </a:r>
            <a:r>
              <a:rPr lang="zh-CN" altLang="en-US"/>
              <a:t>表示起点到终点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5136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64696"/>
          </a:xfrm>
        </p:spPr>
        <p:txBody>
          <a:bodyPr>
            <a:normAutofit/>
          </a:bodyPr>
          <a:lstStyle/>
          <a:p>
            <a:pPr lvl="1" indent="0">
              <a:buClr>
                <a:srgbClr val="2DA2BF"/>
              </a:buClr>
            </a:pPr>
            <a:r>
              <a:rPr lang="zh-CN" altLang="en-US" sz="1400">
                <a:solidFill>
                  <a:prstClr val="black"/>
                </a:solidFill>
              </a:rPr>
              <a:t>例：</a:t>
            </a:r>
            <a:r>
              <a:rPr lang="en-US" altLang="zh-CN" sz="1400">
                <a:solidFill>
                  <a:prstClr val="black"/>
                </a:solidFill>
              </a:rPr>
              <a:t>select name,orderdate,cost, sum(cost) over(partition by name order by orderdate rows between </a:t>
            </a:r>
            <a:r>
              <a:rPr lang="en-US" altLang="zh-CN" sz="1400">
                <a:solidFill>
                  <a:srgbClr val="FF0000"/>
                </a:solidFill>
              </a:rPr>
              <a:t>1 PRECEDING and 1 FOLLOWING</a:t>
            </a:r>
            <a:r>
              <a:rPr lang="en-US" altLang="zh-CN" sz="1400">
                <a:solidFill>
                  <a:prstClr val="black"/>
                </a:solidFill>
              </a:rPr>
              <a:t>) from business;</a:t>
            </a:r>
          </a:p>
          <a:p>
            <a:pPr lvl="1" indent="0"/>
            <a:r>
              <a:rPr lang="en-US" altLang="zh-CN"/>
              <a:t>Function (arg1,..., argn) OVER ([PARTITION BY &lt;...&gt;] [ORDER BY &lt;....&gt;][ROWS BETWEEN &lt;start_expr&gt; AND &lt;end_expr&gt; ])</a:t>
            </a:r>
          </a:p>
          <a:p>
            <a:pPr lvl="2" indent="0"/>
            <a:r>
              <a:rPr lang="en-US" altLang="zh-CN"/>
              <a:t> Function</a:t>
            </a:r>
            <a:r>
              <a:rPr lang="zh-CN" altLang="en-US"/>
              <a:t>函数包括：</a:t>
            </a:r>
            <a:endParaRPr lang="en-US" altLang="zh-CN"/>
          </a:p>
          <a:p>
            <a:pPr lvl="2" indent="0"/>
            <a:r>
              <a:rPr lang="en-US" altLang="zh-CN"/>
              <a:t>COUNT</a:t>
            </a:r>
            <a:r>
              <a:rPr lang="zh-CN" altLang="en-US"/>
              <a:t>计数、</a:t>
            </a:r>
            <a:r>
              <a:rPr lang="en-US" altLang="zh-CN" b="1"/>
              <a:t>SUM</a:t>
            </a:r>
            <a:r>
              <a:rPr lang="zh-CN" altLang="en-US"/>
              <a:t> 求和、</a:t>
            </a:r>
            <a:r>
              <a:rPr lang="en-US" altLang="zh-CN"/>
              <a:t>AVG  </a:t>
            </a:r>
            <a:r>
              <a:rPr lang="zh-CN" altLang="en-US"/>
              <a:t>求平均、</a:t>
            </a:r>
            <a:r>
              <a:rPr lang="en-US" altLang="zh-CN" b="1"/>
              <a:t>MIN/MAX  </a:t>
            </a:r>
            <a:r>
              <a:rPr lang="zh-CN" altLang="en-US" b="1"/>
              <a:t>最小</a:t>
            </a:r>
            <a:r>
              <a:rPr lang="en-US" altLang="zh-CN" b="1"/>
              <a:t>/</a:t>
            </a:r>
            <a:r>
              <a:rPr lang="zh-CN" altLang="en-US" b="1"/>
              <a:t>最大（</a:t>
            </a:r>
            <a:r>
              <a:rPr lang="zh-CN" altLang="en-US"/>
              <a:t>支持</a:t>
            </a:r>
            <a:r>
              <a:rPr lang="en-US" altLang="zh-CN"/>
              <a:t>ROW BETWEEN</a:t>
            </a:r>
            <a:r>
              <a:rPr lang="zh-CN" altLang="en-US" b="1"/>
              <a:t>）</a:t>
            </a:r>
            <a:endParaRPr lang="en-US" altLang="zh-CN" b="1"/>
          </a:p>
          <a:p>
            <a:pPr lvl="2" indent="0"/>
            <a:r>
              <a:rPr lang="en-US" altLang="zh-CN"/>
              <a:t>ROW_NUMBER 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开始，按照顺序，生成分组内每条记录的序列编号</a:t>
            </a:r>
            <a:endParaRPr lang="en-US" altLang="zh-CN"/>
          </a:p>
          <a:p>
            <a:pPr lvl="2" indent="0"/>
            <a:r>
              <a:rPr lang="en-US" altLang="zh-CN"/>
              <a:t>RANK </a:t>
            </a:r>
            <a:r>
              <a:rPr lang="zh-CN" altLang="en-US"/>
              <a:t>生成数据项在分组中的排名，排名相等会在名次中留下空位</a:t>
            </a:r>
            <a:endParaRPr lang="en-US" altLang="zh-CN"/>
          </a:p>
          <a:p>
            <a:pPr lvl="2" indent="0"/>
            <a:r>
              <a:rPr lang="en-US" altLang="zh-CN"/>
              <a:t>DENSE_RANK </a:t>
            </a:r>
            <a:r>
              <a:rPr lang="zh-CN" altLang="en-US"/>
              <a:t>生成数据项在分组中的排名，排名相等会在名次中不会留下空位</a:t>
            </a:r>
            <a:endParaRPr lang="en-US" altLang="zh-CN"/>
          </a:p>
          <a:p>
            <a:pPr lvl="2" indent="0"/>
            <a:r>
              <a:rPr lang="en-US" altLang="zh-CN"/>
              <a:t>FIRST_VALUE</a:t>
            </a:r>
            <a:r>
              <a:rPr lang="zh-CN" altLang="en-US"/>
              <a:t>取分组内排序后，截止到当前行，第一个值</a:t>
            </a:r>
            <a:endParaRPr lang="en-US" altLang="zh-CN"/>
          </a:p>
          <a:p>
            <a:pPr lvl="2" indent="0"/>
            <a:r>
              <a:rPr lang="en-US" altLang="zh-CN"/>
              <a:t>LAST_VALUE</a:t>
            </a:r>
            <a:r>
              <a:rPr lang="zh-CN" altLang="en-US"/>
              <a:t>取分组内排序后，截止到当前行，最后一个值</a:t>
            </a:r>
            <a:endParaRPr lang="en-US" altLang="zh-CN"/>
          </a:p>
          <a:p>
            <a:pPr lvl="2" indent="0"/>
            <a:r>
              <a:rPr lang="en-US" altLang="zh-CN"/>
              <a:t>LEAD</a:t>
            </a:r>
            <a:r>
              <a:rPr lang="zh-CN" altLang="en-US"/>
              <a:t>用于统计窗口内往后第</a:t>
            </a:r>
            <a:r>
              <a:rPr lang="en-US" altLang="zh-CN"/>
              <a:t>n</a:t>
            </a:r>
            <a:r>
              <a:rPr lang="zh-CN" altLang="en-US"/>
              <a:t>行值</a:t>
            </a:r>
            <a:endParaRPr lang="en-US" altLang="zh-CN"/>
          </a:p>
          <a:p>
            <a:pPr lvl="2" indent="0"/>
            <a:r>
              <a:rPr lang="en-US" altLang="zh-CN"/>
              <a:t>LAG </a:t>
            </a:r>
            <a:r>
              <a:rPr lang="zh-CN" altLang="en-US"/>
              <a:t>用于统计窗口内往前第</a:t>
            </a:r>
            <a:r>
              <a:rPr lang="en-US" altLang="zh-CN"/>
              <a:t>n</a:t>
            </a:r>
            <a:r>
              <a:rPr lang="zh-CN" altLang="en-US"/>
              <a:t>行值</a:t>
            </a:r>
            <a:endParaRPr lang="en-US" altLang="zh-CN"/>
          </a:p>
          <a:p>
            <a:pPr lvl="2" indent="0"/>
            <a:r>
              <a:rPr lang="en-US" altLang="zh-CN"/>
              <a:t>NTILE  n</a:t>
            </a:r>
            <a:r>
              <a:rPr lang="zh-CN" altLang="en-US"/>
              <a:t>切分的片数</a:t>
            </a:r>
            <a:endParaRPr lang="en-US" altLang="zh-CN"/>
          </a:p>
          <a:p>
            <a:pPr lvl="2" indent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-26486"/>
            <a:ext cx="8229600" cy="6408712"/>
          </a:xfrm>
        </p:spPr>
        <p:txBody>
          <a:bodyPr>
            <a:normAutofit fontScale="92500" lnSpcReduction="20000"/>
          </a:bodyPr>
          <a:lstStyle/>
          <a:p>
            <a:pPr lvl="1" indent="0"/>
            <a:r>
              <a:rPr lang="en-US" altLang="zh-CN" sz="1900"/>
              <a:t>Function (arg1,..., argn) OVER ([PARTITION BY &lt;...&gt;] [ORDER BY &lt;....&gt;][ROWS BETWEEN &lt;start_expr&gt; AND &lt;end_expr&gt; ])</a:t>
            </a:r>
          </a:p>
          <a:p>
            <a:pPr lvl="1" indent="0"/>
            <a:r>
              <a:rPr lang="en-US" altLang="zh-CN" sz="1900"/>
              <a:t>ROWS BETWEEN</a:t>
            </a:r>
            <a:r>
              <a:rPr lang="zh-CN" altLang="en-US" sz="1900"/>
              <a:t>表示定义窗口大小，之后可以跟窗口范围包括：</a:t>
            </a:r>
            <a:endParaRPr lang="en-US" altLang="zh-CN" sz="1900"/>
          </a:p>
          <a:p>
            <a:pPr lvl="2"/>
            <a:r>
              <a:rPr lang="en-US" altLang="zh-CN"/>
              <a:t>CURRENT ROW</a:t>
            </a:r>
            <a:r>
              <a:rPr lang="zh-CN" altLang="en-US"/>
              <a:t>：当前行</a:t>
            </a:r>
          </a:p>
          <a:p>
            <a:pPr lvl="2"/>
            <a:r>
              <a:rPr lang="en-US" altLang="zh-CN"/>
              <a:t>n PRECEDING</a:t>
            </a:r>
            <a:r>
              <a:rPr lang="zh-CN" altLang="en-US"/>
              <a:t>：当前行往前 </a:t>
            </a:r>
            <a:r>
              <a:rPr lang="en-US" altLang="zh-CN"/>
              <a:t>n </a:t>
            </a:r>
            <a:r>
              <a:rPr lang="zh-CN" altLang="en-US"/>
              <a:t>行数据</a:t>
            </a:r>
          </a:p>
          <a:p>
            <a:pPr lvl="2"/>
            <a:r>
              <a:rPr lang="en-US" altLang="zh-CN"/>
              <a:t>n FOLLOWING</a:t>
            </a:r>
            <a:r>
              <a:rPr lang="zh-CN" altLang="en-US"/>
              <a:t>：当前行往后 </a:t>
            </a:r>
            <a:r>
              <a:rPr lang="en-US" altLang="zh-CN"/>
              <a:t>n </a:t>
            </a:r>
            <a:r>
              <a:rPr lang="zh-CN" altLang="en-US"/>
              <a:t>行数据</a:t>
            </a:r>
          </a:p>
          <a:p>
            <a:pPr lvl="2"/>
            <a:r>
              <a:rPr lang="en-US" altLang="zh-CN"/>
              <a:t>UNBOUNDED</a:t>
            </a:r>
            <a:r>
              <a:rPr lang="zh-CN" altLang="en-US"/>
              <a:t>：</a:t>
            </a:r>
          </a:p>
          <a:p>
            <a:pPr lvl="3"/>
            <a:r>
              <a:rPr lang="en-US" altLang="zh-CN"/>
              <a:t>UNBOUNDED PRECEDING  </a:t>
            </a:r>
            <a:r>
              <a:rPr lang="zh-CN" altLang="en-US"/>
              <a:t>表示起点</a:t>
            </a:r>
          </a:p>
          <a:p>
            <a:pPr lvl="3"/>
            <a:r>
              <a:rPr lang="en-US" altLang="zh-CN"/>
              <a:t>UNBOUNDED FOLLOWING </a:t>
            </a:r>
            <a:r>
              <a:rPr lang="zh-CN" altLang="en-US"/>
              <a:t>表示终点</a:t>
            </a:r>
            <a:endParaRPr lang="en-US" altLang="zh-CN"/>
          </a:p>
          <a:p>
            <a:pPr lvl="2">
              <a:buNone/>
            </a:pPr>
            <a:r>
              <a:rPr lang="zh-CN" altLang="en-US">
                <a:solidFill>
                  <a:srgbClr val="FF0000"/>
                </a:solidFill>
              </a:rPr>
              <a:t>如果不指定</a:t>
            </a:r>
            <a:r>
              <a:rPr lang="en-US" altLang="zh-CN">
                <a:solidFill>
                  <a:srgbClr val="FF0000"/>
                </a:solidFill>
              </a:rPr>
              <a:t>ROWS BETWEEN</a:t>
            </a:r>
            <a:r>
              <a:rPr lang="zh-CN" altLang="en-US">
                <a:solidFill>
                  <a:srgbClr val="FF0000"/>
                </a:solidFill>
              </a:rPr>
              <a:t>，默认为从起点到当前行</a:t>
            </a:r>
            <a:r>
              <a:rPr lang="en-US" altLang="zh-CN">
                <a:solidFill>
                  <a:srgbClr val="FF0000"/>
                </a:solidFill>
              </a:rPr>
              <a:t>;</a:t>
            </a:r>
          </a:p>
          <a:p>
            <a:pPr lvl="2">
              <a:buNone/>
            </a:pPr>
            <a:r>
              <a:rPr lang="zh-CN" altLang="en-US">
                <a:solidFill>
                  <a:srgbClr val="FF0000"/>
                </a:solidFill>
              </a:rPr>
              <a:t>不指定</a:t>
            </a:r>
            <a:r>
              <a:rPr lang="en-US" altLang="zh-CN">
                <a:solidFill>
                  <a:srgbClr val="FF0000"/>
                </a:solidFill>
              </a:rPr>
              <a:t>ORDER BY,</a:t>
            </a:r>
            <a:r>
              <a:rPr lang="zh-CN" altLang="en-US">
                <a:solidFill>
                  <a:srgbClr val="FF0000"/>
                </a:solidFill>
              </a:rPr>
              <a:t>表示起点到终点</a:t>
            </a:r>
            <a:endParaRPr lang="en-US" altLang="zh-CN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>
                <a:solidFill>
                  <a:srgbClr val="FF0000"/>
                </a:solidFill>
              </a:rPr>
              <a:t>NTILE,ROW_NUMBER,RANK,DENSE_RANK</a:t>
            </a:r>
            <a:r>
              <a:rPr lang="zh-CN" altLang="en-US">
                <a:solidFill>
                  <a:srgbClr val="FF0000"/>
                </a:solidFill>
              </a:rPr>
              <a:t>不支持</a:t>
            </a:r>
            <a:r>
              <a:rPr lang="en-US" altLang="zh-CN">
                <a:solidFill>
                  <a:srgbClr val="FF0000"/>
                </a:solidFill>
              </a:rPr>
              <a:t>ROWS BETWEEN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例子：</a:t>
            </a:r>
            <a:endParaRPr lang="en-US" altLang="zh-CN"/>
          </a:p>
          <a:p>
            <a:pPr lvl="3">
              <a:buNone/>
            </a:pPr>
            <a:r>
              <a:rPr lang="en-US" altLang="zh-CN"/>
              <a:t>rows between unbounded preceding and current row   </a:t>
            </a:r>
            <a:r>
              <a:rPr lang="zh-CN" altLang="en-US"/>
              <a:t>从起点到当前行</a:t>
            </a:r>
            <a:r>
              <a:rPr lang="en-US" altLang="zh-CN"/>
              <a:t>,</a:t>
            </a:r>
            <a:r>
              <a:rPr lang="zh-CN" altLang="en-US"/>
              <a:t>默认</a:t>
            </a:r>
            <a:endParaRPr lang="en-US" altLang="zh-CN"/>
          </a:p>
          <a:p>
            <a:pPr lvl="3">
              <a:buNone/>
            </a:pPr>
            <a:r>
              <a:rPr lang="en-US" altLang="zh-CN"/>
              <a:t>rows between 3 preceding and current row   </a:t>
            </a:r>
            <a:r>
              <a:rPr lang="zh-CN" altLang="en-US"/>
              <a:t>从当前行的往前</a:t>
            </a:r>
            <a:r>
              <a:rPr lang="en-US" altLang="zh-CN"/>
              <a:t>3</a:t>
            </a:r>
            <a:r>
              <a:rPr lang="zh-CN" altLang="en-US"/>
              <a:t>行到当前行</a:t>
            </a:r>
            <a:endParaRPr lang="en-US" altLang="zh-CN"/>
          </a:p>
          <a:p>
            <a:pPr lvl="3">
              <a:buNone/>
            </a:pPr>
            <a:r>
              <a:rPr lang="en-US" altLang="zh-CN"/>
              <a:t>rows between 3 preceding and 1 following   </a:t>
            </a:r>
            <a:r>
              <a:rPr lang="zh-CN" altLang="en-US"/>
              <a:t>从当前行往前</a:t>
            </a:r>
            <a:r>
              <a:rPr lang="en-US" altLang="zh-CN"/>
              <a:t>3</a:t>
            </a:r>
            <a:r>
              <a:rPr lang="zh-CN" altLang="en-US"/>
              <a:t>行到当前行往后</a:t>
            </a:r>
            <a:r>
              <a:rPr lang="en-US" altLang="zh-CN"/>
              <a:t>1</a:t>
            </a:r>
            <a:r>
              <a:rPr lang="zh-CN" altLang="en-US"/>
              <a:t>行</a:t>
            </a:r>
            <a:endParaRPr lang="en-US" altLang="zh-CN"/>
          </a:p>
          <a:p>
            <a:pPr lvl="3">
              <a:buNone/>
            </a:pPr>
            <a:r>
              <a:rPr lang="en-US" altLang="zh-CN"/>
              <a:t>rows between current row and unbounded following   </a:t>
            </a:r>
            <a:r>
              <a:rPr lang="zh-CN" altLang="en-US"/>
              <a:t>从当前行到终点</a:t>
            </a:r>
            <a:endParaRPr lang="en-US" altLang="zh-CN"/>
          </a:p>
          <a:p>
            <a:pPr lvl="3">
              <a:buNone/>
            </a:pPr>
            <a:r>
              <a:rPr lang="en-US" altLang="zh-CN"/>
              <a:t>rows between unbounded preceding and unbounded following  </a:t>
            </a:r>
            <a:r>
              <a:rPr lang="zh-CN" altLang="en-US"/>
              <a:t>从起点到终点</a:t>
            </a:r>
            <a:endParaRPr lang="en-US" altLang="zh-CN"/>
          </a:p>
          <a:p>
            <a:pPr lvl="3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ROWS BETWEEN</a:t>
            </a:r>
            <a:r>
              <a:rPr lang="zh-CN" altLang="en-US"/>
              <a:t>范围图示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6.8.1</a:t>
            </a:r>
            <a:r>
              <a:rPr lang="zh-CN" altLang="en-US" dirty="0"/>
              <a:t>窗口函数的介绍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75136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548072"/>
          </a:xfrm>
        </p:spPr>
        <p:txBody>
          <a:bodyPr/>
          <a:lstStyle/>
          <a:p>
            <a:r>
              <a:rPr lang="zh-CN" altLang="en-US" dirty="0"/>
              <a:t>需求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对</a:t>
            </a:r>
            <a:r>
              <a:rPr lang="en-US" altLang="zh-CN" dirty="0" err="1"/>
              <a:t>emp</a:t>
            </a:r>
            <a:r>
              <a:rPr lang="zh-CN" altLang="zh-CN" dirty="0"/>
              <a:t>表进行薪资降序排列</a:t>
            </a:r>
            <a:endParaRPr lang="en-US" altLang="zh-CN" dirty="0"/>
          </a:p>
          <a:p>
            <a:pPr lvl="1"/>
            <a:r>
              <a:rPr lang="en-US" altLang="zh-CN" dirty="0"/>
              <a:t>		select </a:t>
            </a:r>
            <a:r>
              <a:rPr lang="en-US" altLang="zh-CN" dirty="0" err="1"/>
              <a:t>empno,ename,deptno,sal</a:t>
            </a:r>
            <a:r>
              <a:rPr lang="en-US" altLang="zh-CN" dirty="0"/>
              <a:t> from </a:t>
            </a:r>
            <a:r>
              <a:rPr lang="en-US" altLang="zh-CN" dirty="0" err="1"/>
              <a:t>emp</a:t>
            </a:r>
            <a:r>
              <a:rPr lang="en-US" altLang="zh-CN" dirty="0"/>
              <a:t> order by </a:t>
            </a:r>
            <a:r>
              <a:rPr lang="en-US" altLang="zh-CN" dirty="0" err="1"/>
              <a:t>sal</a:t>
            </a:r>
            <a:r>
              <a:rPr lang="en-US" altLang="zh-CN" dirty="0"/>
              <a:t> </a:t>
            </a:r>
            <a:r>
              <a:rPr lang="en-US" altLang="zh-CN" dirty="0" err="1"/>
              <a:t>desc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从结果可以看到所有雇员的薪资降序排列，但雇员们来自各个部门，如果我想看到</a:t>
            </a:r>
            <a:r>
              <a:rPr lang="zh-CN" altLang="en-US" dirty="0">
                <a:solidFill>
                  <a:srgbClr val="FF0000"/>
                </a:solidFill>
              </a:rPr>
              <a:t>按照</a:t>
            </a:r>
            <a:r>
              <a:rPr lang="zh-CN" altLang="zh-CN" dirty="0">
                <a:solidFill>
                  <a:srgbClr val="FF0000"/>
                </a:solidFill>
              </a:rPr>
              <a:t>进行每个部门的薪资降序排列</a:t>
            </a:r>
            <a:r>
              <a:rPr lang="zh-CN" altLang="en-US" dirty="0">
                <a:solidFill>
                  <a:srgbClr val="FF0000"/>
                </a:solidFill>
              </a:rPr>
              <a:t>，并显示序号该怎么做？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068960"/>
            <a:ext cx="4320480" cy="257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zh-CN"/>
              <a:t>对</a:t>
            </a:r>
            <a:r>
              <a:rPr lang="en-US" altLang="zh-CN"/>
              <a:t>emp</a:t>
            </a:r>
            <a:r>
              <a:rPr lang="zh-CN" altLang="zh-CN"/>
              <a:t>表进行每个部门的薪资降序排列</a:t>
            </a:r>
            <a:r>
              <a:rPr lang="en-US" altLang="zh-CN"/>
              <a:t>,</a:t>
            </a:r>
            <a:r>
              <a:rPr lang="zh-CN" altLang="en-US"/>
              <a:t>并</a:t>
            </a:r>
            <a:r>
              <a:rPr lang="zh-CN" altLang="zh-CN"/>
              <a:t>显示</a:t>
            </a:r>
            <a:r>
              <a:rPr lang="zh-CN" altLang="en-US"/>
              <a:t>每个雇员的</a:t>
            </a:r>
            <a:r>
              <a:rPr lang="zh-CN" altLang="zh-CN"/>
              <a:t>序号</a:t>
            </a:r>
            <a:endParaRPr lang="en-US" altLang="zh-CN"/>
          </a:p>
          <a:p>
            <a:pPr lvl="2"/>
            <a:r>
              <a:rPr lang="en-US" altLang="zh-CN"/>
              <a:t>select empno,ename,deptno,sal,</a:t>
            </a:r>
            <a:r>
              <a:rPr lang="en-US" altLang="zh-CN">
                <a:solidFill>
                  <a:srgbClr val="FF0000"/>
                </a:solidFill>
              </a:rPr>
              <a:t>ROW_NUMBER() over (partition by deptno order by sal desc)</a:t>
            </a:r>
            <a:r>
              <a:rPr lang="en-US" altLang="zh-CN"/>
              <a:t> as number from emp;</a:t>
            </a: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ROW_NUMBER() 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开始，按照顺序，生成分组内记录的序列编号</a:t>
            </a:r>
            <a:endParaRPr lang="en-US" altLang="zh-CN"/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partition by deptno </a:t>
            </a:r>
            <a:r>
              <a:rPr lang="zh-CN" altLang="en-US">
                <a:solidFill>
                  <a:srgbClr val="FF0000"/>
                </a:solidFill>
              </a:rPr>
              <a:t>按照部门编号分组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order by sal desc </a:t>
            </a:r>
            <a:r>
              <a:rPr lang="zh-CN" altLang="en-US">
                <a:solidFill>
                  <a:srgbClr val="FF0000"/>
                </a:solidFill>
              </a:rPr>
              <a:t>按照薪资降序排列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Over </a:t>
            </a:r>
            <a:r>
              <a:rPr lang="zh-CN" altLang="en-US">
                <a:solidFill>
                  <a:srgbClr val="FF0000"/>
                </a:solidFill>
              </a:rPr>
              <a:t>固定格式，前面跟函数后面跟括号内容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/>
              <a:t>as number </a:t>
            </a:r>
            <a:r>
              <a:rPr lang="zh-CN" altLang="en-US"/>
              <a:t>对之前的窗口函数字段起个别名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6.8.2 </a:t>
            </a:r>
            <a:r>
              <a:rPr lang="zh-CN" altLang="en-US" dirty="0"/>
              <a:t>窗口函数的使用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3176"/>
            <a:ext cx="8229600" cy="6744824"/>
          </a:xfrm>
        </p:spPr>
        <p:txBody>
          <a:bodyPr>
            <a:normAutofit/>
          </a:bodyPr>
          <a:lstStyle/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zh-CN"/>
              <a:t>对</a:t>
            </a:r>
            <a:r>
              <a:rPr lang="en-US" altLang="zh-CN"/>
              <a:t>emp</a:t>
            </a:r>
            <a:r>
              <a:rPr lang="zh-CN" altLang="zh-CN"/>
              <a:t>表进行每个部门的薪资降序排列</a:t>
            </a:r>
            <a:r>
              <a:rPr lang="en-US" altLang="zh-CN"/>
              <a:t>,</a:t>
            </a:r>
            <a:r>
              <a:rPr lang="zh-CN" altLang="en-US"/>
              <a:t>并</a:t>
            </a:r>
            <a:r>
              <a:rPr lang="zh-CN" altLang="zh-CN"/>
              <a:t>显示</a:t>
            </a:r>
            <a:r>
              <a:rPr lang="zh-CN" altLang="en-US"/>
              <a:t>每个雇员的</a:t>
            </a:r>
            <a:r>
              <a:rPr lang="zh-CN" altLang="zh-CN"/>
              <a:t>序号</a:t>
            </a: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en-US" altLang="zh-CN"/>
              <a:t>select empno,ename,deptno,sal,</a:t>
            </a:r>
            <a:r>
              <a:rPr lang="en-US" altLang="zh-CN">
                <a:solidFill>
                  <a:srgbClr val="FF0000"/>
                </a:solidFill>
              </a:rPr>
              <a:t>ROW_NUMBER() over (partition by deptno order by sal desc)</a:t>
            </a:r>
            <a:r>
              <a:rPr lang="en-US" altLang="zh-CN"/>
              <a:t> as number from emp;</a:t>
            </a:r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多了一列</a:t>
            </a:r>
            <a:r>
              <a:rPr lang="en-US" altLang="zh-CN"/>
              <a:t>number</a:t>
            </a:r>
            <a:r>
              <a:rPr lang="zh-CN" altLang="en-US"/>
              <a:t>，按照部门分组，并且部门内按薪资降序排列并按顺序进行编号</a:t>
            </a: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执行过程：先分组，再排序，每组内按顺序，每行执行一次</a:t>
            </a:r>
            <a:r>
              <a:rPr lang="en-US" altLang="zh-CN">
                <a:solidFill>
                  <a:srgbClr val="FF0000"/>
                </a:solidFill>
              </a:rPr>
              <a:t>ROW_NUMBER</a:t>
            </a: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问：如果想获得每个部门薪资前两名的员工该怎么做？</a:t>
            </a: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r>
              <a:rPr lang="zh-CN" altLang="en-US"/>
              <a:t>答：可以将该表保存为临时表，然后对这个临时表使用</a:t>
            </a:r>
            <a:r>
              <a:rPr lang="en-US" altLang="zh-CN"/>
              <a:t>where</a:t>
            </a:r>
            <a:r>
              <a:rPr lang="zh-CN" altLang="en-US"/>
              <a:t>语句，寻找</a:t>
            </a:r>
            <a:r>
              <a:rPr lang="en-US" altLang="zh-CN"/>
              <a:t>number</a:t>
            </a:r>
            <a:r>
              <a:rPr lang="zh-CN" altLang="en-US"/>
              <a:t>小于等于</a:t>
            </a:r>
            <a:r>
              <a:rPr lang="en-US" altLang="zh-CN"/>
              <a:t>2</a:t>
            </a:r>
            <a:r>
              <a:rPr lang="zh-CN" altLang="en-US"/>
              <a:t>的数据</a:t>
            </a: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None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pPr marL="365760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endParaRPr lang="en-US" altLang="zh-CN"/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340768"/>
            <a:ext cx="50009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1331640" y="1988840"/>
            <a:ext cx="432048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31640" y="2780928"/>
            <a:ext cx="432048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5940152" y="1484784"/>
            <a:ext cx="144016" cy="432048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56176" y="14847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号部门的</a:t>
            </a:r>
          </a:p>
        </p:txBody>
      </p:sp>
      <p:sp>
        <p:nvSpPr>
          <p:cNvPr id="15" name="右大括号 14"/>
          <p:cNvSpPr/>
          <p:nvPr/>
        </p:nvSpPr>
        <p:spPr>
          <a:xfrm>
            <a:off x="5940152" y="2060848"/>
            <a:ext cx="144016" cy="720080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28184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  <a:r>
              <a:rPr lang="zh-CN" altLang="en-US"/>
              <a:t>号部门的</a:t>
            </a:r>
          </a:p>
        </p:txBody>
      </p:sp>
      <p:sp>
        <p:nvSpPr>
          <p:cNvPr id="19" name="右大括号 18"/>
          <p:cNvSpPr/>
          <p:nvPr/>
        </p:nvSpPr>
        <p:spPr>
          <a:xfrm>
            <a:off x="5940152" y="2852936"/>
            <a:ext cx="144016" cy="792088"/>
          </a:xfrm>
          <a:prstGeom prst="rightBrac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28184" y="30689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</a:t>
            </a:r>
            <a:r>
              <a:rPr lang="zh-CN" altLang="en-US"/>
              <a:t>号部门的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/>
      <p:bldP spid="13" grpId="0" uiExpand="1" build="p" bldLvl="3" animBg="1"/>
      <p:bldP spid="14" grpId="0" build="p" bldLvl="3"/>
      <p:bldP spid="15" grpId="0" build="p" bldLvl="3" animBg="1"/>
      <p:bldP spid="16" grpId="0" build="p" bldLvl="3"/>
      <p:bldP spid="19" grpId="0" build="p" bldLvl="3" animBg="1"/>
      <p:bldP spid="20" grpId="0" build="p" bldLvl="3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3014</Words>
  <Application>Microsoft Office PowerPoint</Application>
  <PresentationFormat>全屏显示(4:3)</PresentationFormat>
  <Paragraphs>403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华文行楷</vt:lpstr>
      <vt:lpstr>华文中宋</vt:lpstr>
      <vt:lpstr>微软雅黑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6.8 Hive窗口函数</vt:lpstr>
      <vt:lpstr>分析函数与窗口函数</vt:lpstr>
      <vt:lpstr>6.8.1窗口函数的介绍</vt:lpstr>
      <vt:lpstr>PowerPoint 演示文稿</vt:lpstr>
      <vt:lpstr>PowerPoint 演示文稿</vt:lpstr>
      <vt:lpstr>6.8.1窗口函数的介绍</vt:lpstr>
      <vt:lpstr>6.8.2 窗口函数的使用</vt:lpstr>
      <vt:lpstr>6.8.2 窗口函数的使用</vt:lpstr>
      <vt:lpstr>PowerPoint 演示文稿</vt:lpstr>
      <vt:lpstr>PowerPoint 演示文稿</vt:lpstr>
      <vt:lpstr>6.8.2 窗口函数的使用</vt:lpstr>
      <vt:lpstr>PowerPoint 演示文稿</vt:lpstr>
      <vt:lpstr>6.8.2 窗口函数的使用</vt:lpstr>
      <vt:lpstr>PowerPoint 演示文稿</vt:lpstr>
      <vt:lpstr>PowerPoint 演示文稿</vt:lpstr>
      <vt:lpstr>6.8.2 窗口函数的使用</vt:lpstr>
      <vt:lpstr>6.8.2 窗口函数的使用</vt:lpstr>
      <vt:lpstr>PowerPoint 演示文稿</vt:lpstr>
      <vt:lpstr>PowerPoint 演示文稿</vt:lpstr>
      <vt:lpstr>PowerPoint 演示文稿</vt:lpstr>
      <vt:lpstr>PowerPoint 演示文稿</vt:lpstr>
      <vt:lpstr>6.8.2 窗口函数的使用</vt:lpstr>
      <vt:lpstr>PowerPoint 演示文稿</vt:lpstr>
      <vt:lpstr>PowerPoint 演示文稿</vt:lpstr>
      <vt:lpstr>6.8.2 窗口函数的使用</vt:lpstr>
      <vt:lpstr>6.8.2 窗口函数的使用</vt:lpstr>
      <vt:lpstr>PowerPoint 演示文稿</vt:lpstr>
      <vt:lpstr>6.8.2 窗口函数的使用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窗口函数与Group by区别</vt:lpstr>
      <vt:lpstr>总结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67</cp:revision>
  <dcterms:created xsi:type="dcterms:W3CDTF">2021-01-07T00:24:24Z</dcterms:created>
  <dcterms:modified xsi:type="dcterms:W3CDTF">2024-04-20T07:45:19Z</dcterms:modified>
</cp:coreProperties>
</file>