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0" r:id="rId9"/>
    <p:sldId id="264" r:id="rId10"/>
    <p:sldId id="265" r:id="rId11"/>
    <p:sldId id="289" r:id="rId12"/>
    <p:sldId id="266" r:id="rId13"/>
    <p:sldId id="267" r:id="rId14"/>
    <p:sldId id="271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5" r:id="rId29"/>
    <p:sldId id="282" r:id="rId30"/>
    <p:sldId id="283" r:id="rId31"/>
    <p:sldId id="284" r:id="rId32"/>
    <p:sldId id="286" r:id="rId33"/>
    <p:sldId id="287" r:id="rId34"/>
    <p:sldId id="288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3ECF7-F9FF-4389-A5C8-6C5E2DF64496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44ED-7FF0-4CEC-8B93-66868D72A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162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644ED-7FF0-4CEC-8B93-66868D72A39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57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2023/4/19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2023/4/19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2023/4/19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0070C0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lnSpc>
          <a:spcPct val="150000"/>
        </a:lnSpc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400" kern="1200">
          <a:solidFill>
            <a:srgbClr val="C00000"/>
          </a:solidFill>
          <a:latin typeface="华文中宋" pitchFamily="2" charset="-122"/>
          <a:ea typeface="华文中宋" pitchFamily="2" charset="-122"/>
          <a:cs typeface="+mn-cs"/>
        </a:defRPr>
      </a:lvl1pPr>
      <a:lvl2pPr marL="621792" indent="-228600" algn="l" rtl="0" eaLnBrk="1" latinLnBrk="0" hangingPunct="1">
        <a:lnSpc>
          <a:spcPct val="150000"/>
        </a:lnSpc>
        <a:spcBef>
          <a:spcPts val="324"/>
        </a:spcBef>
        <a:buClr>
          <a:schemeClr val="accent1"/>
        </a:buClr>
        <a:buFont typeface="Verdana"/>
        <a:buChar char="◦"/>
        <a:defRPr kumimoji="0" sz="20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2pPr>
      <a:lvl3pPr marL="859536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3pPr>
      <a:lvl4pPr marL="1143000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6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4pPr>
      <a:lvl5pPr marL="1371600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>
                <a:solidFill>
                  <a:srgbClr val="C00000"/>
                </a:solidFill>
              </a:rPr>
              <a:t>6.9 hiveserver2</a:t>
            </a:r>
            <a:r>
              <a:rPr lang="zh-CN" altLang="en-US" sz="4000">
                <a:solidFill>
                  <a:srgbClr val="C00000"/>
                </a:solidFill>
              </a:rPr>
              <a:t>与</a:t>
            </a:r>
            <a:r>
              <a:rPr lang="en-US" altLang="zh-CN" sz="4000">
                <a:solidFill>
                  <a:srgbClr val="C00000"/>
                </a:solidFill>
              </a:rPr>
              <a:t>case when</a:t>
            </a:r>
            <a:endParaRPr lang="zh-CN" altLang="en-US" sz="400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31840" y="69269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大数据库系统</a:t>
            </a:r>
            <a:endParaRPr lang="zh-CN" altLang="en-US" sz="3600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/>
          </a:bodyPr>
          <a:lstStyle/>
          <a:p>
            <a:r>
              <a:rPr lang="zh-CN" altLang="en-US"/>
              <a:t>通过</a:t>
            </a:r>
            <a:r>
              <a:rPr lang="en-US" altLang="zh-CN"/>
              <a:t>Beeline</a:t>
            </a:r>
            <a:r>
              <a:rPr lang="zh-CN" altLang="en-US"/>
              <a:t>客户端连接到</a:t>
            </a:r>
            <a:r>
              <a:rPr lang="en-US" altLang="zh-CN"/>
              <a:t>hiveserver2</a:t>
            </a:r>
          </a:p>
          <a:p>
            <a:pPr lvl="1"/>
            <a:r>
              <a:rPr lang="zh-CN" altLang="en-US"/>
              <a:t>查看帮助信息： </a:t>
            </a:r>
            <a:r>
              <a:rPr lang="en-US" altLang="zh-CN"/>
              <a:t>bin/beeline –h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-u &lt;database url&gt;  </a:t>
            </a:r>
            <a:r>
              <a:rPr lang="zh-CN" altLang="en-US"/>
              <a:t>指定要连接</a:t>
            </a:r>
            <a:r>
              <a:rPr lang="en-US" altLang="zh-CN"/>
              <a:t>hiveserver2</a:t>
            </a:r>
            <a:r>
              <a:rPr lang="zh-CN" altLang="en-US"/>
              <a:t>的</a:t>
            </a:r>
            <a:r>
              <a:rPr lang="en-US" altLang="zh-CN"/>
              <a:t>URL</a:t>
            </a:r>
            <a:r>
              <a:rPr lang="zh-CN" altLang="en-US"/>
              <a:t>地址（</a:t>
            </a:r>
            <a:r>
              <a:rPr lang="en-US" altLang="zh-CN"/>
              <a:t>jdbc</a:t>
            </a:r>
            <a:r>
              <a:rPr lang="zh-CN" altLang="en-US"/>
              <a:t>方式连接）</a:t>
            </a:r>
            <a:endParaRPr lang="en-US" altLang="zh-CN"/>
          </a:p>
          <a:p>
            <a:pPr lvl="1"/>
            <a:r>
              <a:rPr lang="en-US" altLang="zh-CN"/>
              <a:t>-n &lt;username&gt;       </a:t>
            </a:r>
            <a:r>
              <a:rPr lang="zh-CN" altLang="en-US"/>
              <a:t>指定以哪个用户连接到</a:t>
            </a:r>
            <a:r>
              <a:rPr lang="en-US" altLang="zh-CN"/>
              <a:t>hiveserver2</a:t>
            </a:r>
          </a:p>
          <a:p>
            <a:pPr lvl="1"/>
            <a:r>
              <a:rPr lang="en-US" altLang="zh-CN"/>
              <a:t>-p &lt;password&gt;       </a:t>
            </a:r>
            <a:r>
              <a:rPr lang="zh-CN" altLang="en-US"/>
              <a:t>输入用户密码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hiveserver2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708920"/>
            <a:ext cx="7589837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如果要配置连接</a:t>
            </a:r>
            <a:r>
              <a:rPr lang="en-US" altLang="zh-CN"/>
              <a:t>hiveserver2</a:t>
            </a:r>
            <a:r>
              <a:rPr lang="zh-CN" altLang="en-US"/>
              <a:t>的用户名密码，修改如下配置项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hiveserver2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7707148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44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4525963"/>
          </a:xfrm>
        </p:spPr>
        <p:txBody>
          <a:bodyPr/>
          <a:lstStyle/>
          <a:p>
            <a:r>
              <a:rPr lang="zh-CN" altLang="en-US"/>
              <a:t>连接方法一：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en-US"/>
              <a:t>、查询</a:t>
            </a:r>
            <a:r>
              <a:rPr lang="en-US" altLang="zh-CN"/>
              <a:t>hiveserver2</a:t>
            </a:r>
            <a:r>
              <a:rPr lang="zh-CN" altLang="en-US"/>
              <a:t>的主机的</a:t>
            </a:r>
            <a:r>
              <a:rPr lang="en-US" altLang="zh-CN"/>
              <a:t>hostname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、新打开一个终端，输入</a:t>
            </a:r>
            <a:endParaRPr lang="en-US" altLang="zh-CN"/>
          </a:p>
          <a:p>
            <a:pPr marL="265113" lvl="1" indent="0"/>
            <a:r>
              <a:rPr lang="en-US" altLang="zh-CN"/>
              <a:t>bin/beeline -u jdbc:hive2://</a:t>
            </a:r>
            <a:r>
              <a:rPr lang="en-US" altLang="zh-CN">
                <a:solidFill>
                  <a:srgbClr val="FF0000"/>
                </a:solidFill>
              </a:rPr>
              <a:t>bigdata-training01.hpsk.com</a:t>
            </a:r>
            <a:r>
              <a:rPr lang="en-US" altLang="zh-CN"/>
              <a:t>:10000 -n hpsk -p hpsk</a:t>
            </a:r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hiveserver2</a:t>
            </a:r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627339"/>
            <a:ext cx="540060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941168"/>
            <a:ext cx="869627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3"/>
          <p:cNvGrpSpPr/>
          <p:nvPr/>
        </p:nvGrpSpPr>
        <p:grpSpPr>
          <a:xfrm>
            <a:off x="4283968" y="2996952"/>
            <a:ext cx="4860032" cy="1809492"/>
            <a:chOff x="4283968" y="2996952"/>
            <a:chExt cx="4860032" cy="1809492"/>
          </a:xfrm>
        </p:grpSpPr>
        <p:cxnSp>
          <p:nvCxnSpPr>
            <p:cNvPr id="13" name="直接箭头连接符 12"/>
            <p:cNvCxnSpPr/>
            <p:nvPr/>
          </p:nvCxnSpPr>
          <p:spPr>
            <a:xfrm flipV="1">
              <a:off x="5508104" y="4005064"/>
              <a:ext cx="0" cy="432048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83968" y="4437112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主机的</a:t>
              </a:r>
              <a:r>
                <a:rPr lang="en-US" altLang="zh-CN"/>
                <a:t>hostname</a:t>
              </a:r>
              <a:endParaRPr lang="zh-CN" altLang="en-US"/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7020272" y="3356992"/>
              <a:ext cx="0" cy="36004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516216" y="2996952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端口号</a:t>
              </a: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V="1">
              <a:off x="7775848" y="4005064"/>
              <a:ext cx="0" cy="432048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236296" y="4437112"/>
              <a:ext cx="1044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用户名</a:t>
              </a: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>
              <a:off x="8460432" y="3356992"/>
              <a:ext cx="17240" cy="350748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099376" y="2996952"/>
              <a:ext cx="1044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密码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-171400"/>
            <a:ext cx="8229600" cy="7029400"/>
          </a:xfrm>
        </p:spPr>
        <p:txBody>
          <a:bodyPr/>
          <a:lstStyle/>
          <a:p>
            <a:pPr lvl="1"/>
            <a:r>
              <a:rPr lang="zh-CN" altLang="en-US"/>
              <a:t>连接成功后输入“</a:t>
            </a:r>
            <a:r>
              <a:rPr lang="en-US" altLang="zh-CN"/>
              <a:t>show databases</a:t>
            </a:r>
            <a:r>
              <a:rPr lang="zh-CN" altLang="en-US"/>
              <a:t>”进行测试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查询</a:t>
            </a:r>
            <a:r>
              <a:rPr lang="en-US" altLang="zh-CN"/>
              <a:t>emp</a:t>
            </a:r>
            <a:r>
              <a:rPr lang="zh-CN" altLang="en-US"/>
              <a:t>表的内容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使用</a:t>
            </a:r>
            <a:r>
              <a:rPr lang="en-US" altLang="zh-CN"/>
              <a:t>!quit</a:t>
            </a:r>
            <a:r>
              <a:rPr lang="zh-CN" altLang="en-US"/>
              <a:t>命令退出</a:t>
            </a:r>
            <a:endParaRPr lang="en-US" altLang="zh-C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7" y="260649"/>
            <a:ext cx="5472608" cy="171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348880"/>
            <a:ext cx="8820472" cy="323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5752736"/>
            <a:ext cx="6354351" cy="55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此时我们回到</a:t>
            </a:r>
            <a:r>
              <a:rPr lang="en-US" altLang="zh-CN"/>
              <a:t>hiveserver2</a:t>
            </a:r>
            <a:r>
              <a:rPr lang="zh-CN" altLang="en-US"/>
              <a:t>服务器端看下终端显示的内容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因为我们刚才在客户端执行了</a:t>
            </a:r>
            <a:r>
              <a:rPr lang="en-US" altLang="zh-CN"/>
              <a:t>3</a:t>
            </a:r>
            <a:r>
              <a:rPr lang="zh-CN" altLang="en-US"/>
              <a:t>条</a:t>
            </a:r>
            <a:r>
              <a:rPr lang="en-US" altLang="zh-CN"/>
              <a:t>hive</a:t>
            </a:r>
            <a:r>
              <a:rPr lang="zh-CN" altLang="en-US"/>
              <a:t>指令，所以这里显示了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ok</a:t>
            </a:r>
            <a:r>
              <a:rPr lang="zh-CN" altLang="en-US"/>
              <a:t>，如果要退出</a:t>
            </a:r>
            <a:r>
              <a:rPr lang="en-US" altLang="zh-CN"/>
              <a:t>hiveserver2</a:t>
            </a:r>
            <a:r>
              <a:rPr lang="zh-CN" altLang="en-US"/>
              <a:t>服务器端，按</a:t>
            </a:r>
            <a:r>
              <a:rPr lang="en-US" altLang="zh-CN"/>
              <a:t>ctrl+c</a:t>
            </a:r>
            <a:r>
              <a:rPr lang="zh-CN" altLang="en-US"/>
              <a:t>就可以退出至</a:t>
            </a:r>
            <a:r>
              <a:rPr lang="en-US" altLang="zh-CN"/>
              <a:t>linux</a:t>
            </a:r>
            <a:r>
              <a:rPr lang="zh-CN" altLang="en-US"/>
              <a:t>命令行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hiveserver2</a:t>
            </a:r>
            <a:endParaRPr lang="zh-CN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04864"/>
            <a:ext cx="53435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/>
          <a:lstStyle/>
          <a:p>
            <a:r>
              <a:rPr lang="zh-CN" altLang="en-US"/>
              <a:t>连接方法二</a:t>
            </a:r>
            <a:endParaRPr lang="en-US" altLang="zh-CN"/>
          </a:p>
          <a:p>
            <a:pPr lvl="1"/>
            <a:r>
              <a:rPr lang="zh-CN" altLang="en-US"/>
              <a:t>直接在</a:t>
            </a:r>
            <a:r>
              <a:rPr lang="en-US" altLang="zh-CN"/>
              <a:t>/hive/bin</a:t>
            </a:r>
            <a:r>
              <a:rPr lang="zh-CN" altLang="en-US"/>
              <a:t>目录下执行</a:t>
            </a:r>
            <a:r>
              <a:rPr lang="en-US" altLang="zh-CN"/>
              <a:t>beeline</a:t>
            </a:r>
            <a:r>
              <a:rPr lang="zh-CN" altLang="en-US"/>
              <a:t>，不加参数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此时会直接进入</a:t>
            </a:r>
            <a:r>
              <a:rPr lang="en-US" altLang="zh-CN"/>
              <a:t>beeline</a:t>
            </a:r>
            <a:r>
              <a:rPr lang="zh-CN" altLang="en-US"/>
              <a:t>命令行，输入</a:t>
            </a:r>
            <a:r>
              <a:rPr lang="en-US" altLang="zh-CN"/>
              <a:t>help</a:t>
            </a:r>
            <a:r>
              <a:rPr lang="zh-CN" altLang="en-US"/>
              <a:t>命令查看帮助，可以看到有个</a:t>
            </a:r>
            <a:r>
              <a:rPr lang="en-US" altLang="zh-CN"/>
              <a:t>!connect</a:t>
            </a:r>
            <a:r>
              <a:rPr lang="zh-CN" altLang="en-US"/>
              <a:t>命令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hiveserver2</a:t>
            </a:r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780928"/>
            <a:ext cx="56959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653136"/>
            <a:ext cx="7285037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输入</a:t>
            </a:r>
            <a:r>
              <a:rPr lang="en-US" altLang="zh-CN"/>
              <a:t>!connect</a:t>
            </a:r>
            <a:r>
              <a:rPr lang="zh-CN" altLang="en-US"/>
              <a:t>命令查看</a:t>
            </a:r>
            <a:r>
              <a:rPr lang="en-US" altLang="zh-CN"/>
              <a:t>!connect</a:t>
            </a:r>
            <a:r>
              <a:rPr lang="zh-CN" altLang="en-US"/>
              <a:t>命令的格式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输入</a:t>
            </a:r>
            <a:r>
              <a:rPr lang="en-US" altLang="zh-CN"/>
              <a:t>!connect jdbc:hive2://</a:t>
            </a:r>
            <a:r>
              <a:rPr lang="zh-CN" altLang="en-US"/>
              <a:t>主机名</a:t>
            </a:r>
            <a:r>
              <a:rPr lang="en-US" altLang="zh-CN"/>
              <a:t>:10000</a:t>
            </a:r>
            <a:r>
              <a:rPr lang="zh-CN" altLang="en-US"/>
              <a:t>开始连接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连接成功后会提示你输入用户名和密码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输入正确的用户名和密码后，进入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hiveserver2</a:t>
            </a:r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060848"/>
            <a:ext cx="61070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140968"/>
            <a:ext cx="60102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4509120"/>
            <a:ext cx="6408737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5482952" cy="3747872"/>
          </a:xfrm>
        </p:spPr>
        <p:txBody>
          <a:bodyPr>
            <a:normAutofit/>
          </a:bodyPr>
          <a:lstStyle/>
          <a:p>
            <a:r>
              <a:rPr lang="en-US" altLang="zh-CN"/>
              <a:t>Case when…then</a:t>
            </a:r>
            <a:r>
              <a:rPr lang="zh-CN" altLang="en-US"/>
              <a:t>语句的使用</a:t>
            </a:r>
            <a:endParaRPr lang="en-US" altLang="zh-CN"/>
          </a:p>
          <a:p>
            <a:pPr lvl="1"/>
            <a:r>
              <a:rPr lang="zh-CN" altLang="en-US"/>
              <a:t>第一种格式：</a:t>
            </a:r>
            <a:endParaRPr lang="en-US" altLang="zh-CN"/>
          </a:p>
          <a:p>
            <a:pPr marL="630936" lvl="2" indent="0">
              <a:buNone/>
            </a:pPr>
            <a:r>
              <a:rPr lang="en-US" altLang="zh-CN"/>
              <a:t> case col</a:t>
            </a:r>
            <a:endParaRPr lang="zh-CN" altLang="zh-CN"/>
          </a:p>
          <a:p>
            <a:pPr marL="630936" lvl="2" indent="0">
              <a:buNone/>
            </a:pPr>
            <a:r>
              <a:rPr lang="en-US" altLang="zh-CN"/>
              <a:t>when value1 then value2 </a:t>
            </a:r>
            <a:endParaRPr lang="zh-CN" altLang="zh-CN"/>
          </a:p>
          <a:p>
            <a:pPr marL="630936" lvl="2" indent="0">
              <a:buNone/>
            </a:pPr>
            <a:r>
              <a:rPr lang="en-US" altLang="zh-CN"/>
              <a:t>when value3 then value4 </a:t>
            </a:r>
            <a:endParaRPr lang="zh-CN" altLang="zh-CN"/>
          </a:p>
          <a:p>
            <a:pPr marL="630936" lvl="2" indent="0">
              <a:buNone/>
            </a:pPr>
            <a:r>
              <a:rPr lang="en-US" altLang="zh-CN"/>
              <a:t>else value5 </a:t>
            </a:r>
            <a:endParaRPr lang="zh-CN" altLang="zh-CN"/>
          </a:p>
          <a:p>
            <a:pPr marL="630936" lvl="2" indent="0">
              <a:buNone/>
            </a:pPr>
            <a:r>
              <a:rPr lang="en-US" altLang="zh-CN"/>
              <a:t>End</a:t>
            </a:r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5122912" cy="1143000"/>
          </a:xfrm>
        </p:spPr>
        <p:txBody>
          <a:bodyPr/>
          <a:lstStyle/>
          <a:p>
            <a:r>
              <a:rPr lang="en-US" altLang="zh-CN"/>
              <a:t>Case when</a:t>
            </a:r>
            <a:r>
              <a:rPr lang="zh-CN" altLang="en-US"/>
              <a:t>语句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4593150" y="2132856"/>
            <a:ext cx="3754760" cy="3096344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1078992" lvl="2" indent="-228600">
              <a:lnSpc>
                <a:spcPct val="150000"/>
              </a:lnSpc>
              <a:spcBef>
                <a:spcPts val="324"/>
              </a:spcBef>
              <a:buClr>
                <a:schemeClr val="accent1"/>
              </a:buClr>
              <a:buFont typeface="Verdana"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第二种格式：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marL="1078992" lvl="2" indent="-228600">
              <a:lnSpc>
                <a:spcPct val="150000"/>
              </a:lnSpc>
              <a:spcBef>
                <a:spcPts val="324"/>
              </a:spcBef>
              <a:buClr>
                <a:schemeClr val="accent1"/>
              </a:buClr>
              <a:buFont typeface="Verdana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Case</a:t>
            </a: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marL="1078992" lvl="2" indent="-228600">
              <a:lnSpc>
                <a:spcPct val="150000"/>
              </a:lnSpc>
              <a:spcBef>
                <a:spcPts val="324"/>
              </a:spcBef>
              <a:buClr>
                <a:schemeClr val="accent1"/>
              </a:buClr>
              <a:buFont typeface="Verdana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when col=value1 then value2 </a:t>
            </a: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marL="1078992" lvl="2" indent="-228600">
              <a:lnSpc>
                <a:spcPct val="150000"/>
              </a:lnSpc>
              <a:spcBef>
                <a:spcPts val="324"/>
              </a:spcBef>
              <a:buClr>
                <a:schemeClr val="accent1"/>
              </a:buClr>
              <a:buFont typeface="Verdana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when col=value3 then value4 </a:t>
            </a: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marL="1078992" lvl="2" indent="-228600">
              <a:lnSpc>
                <a:spcPct val="150000"/>
              </a:lnSpc>
              <a:spcBef>
                <a:spcPts val="324"/>
              </a:spcBef>
              <a:buClr>
                <a:schemeClr val="accent1"/>
              </a:buClr>
              <a:buFont typeface="Verdana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else value5 </a:t>
            </a: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marL="1078992" lvl="2" indent="-228600">
              <a:lnSpc>
                <a:spcPct val="150000"/>
              </a:lnSpc>
              <a:spcBef>
                <a:spcPts val="324"/>
              </a:spcBef>
              <a:buClr>
                <a:schemeClr val="accent1"/>
              </a:buClr>
              <a:buFont typeface="Verdana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end</a:t>
            </a: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68000"/>
              <a:buFont typeface="Wingdings" pitchFamily="2" charset="2"/>
              <a:buChar char="u"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5085184"/>
            <a:ext cx="77768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col</a:t>
            </a:r>
            <a:r>
              <a:rPr lang="zh-CN" altLang="en-US" sz="20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表示字段名</a:t>
            </a:r>
            <a:endParaRPr lang="en-US" altLang="zh-CN" sz="200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lvl="1"/>
            <a:r>
              <a:rPr lang="zh-CN" altLang="en-US" sz="20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如果</a:t>
            </a:r>
            <a:r>
              <a:rPr lang="en-US" altLang="zh-CN" sz="20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col</a:t>
            </a:r>
            <a:r>
              <a:rPr lang="zh-CN" altLang="en-US" sz="20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的字段值为</a:t>
            </a:r>
            <a:r>
              <a:rPr lang="en-US" altLang="zh-CN" sz="20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value1</a:t>
            </a:r>
            <a:r>
              <a:rPr lang="zh-CN" altLang="en-US" sz="20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，则返回</a:t>
            </a:r>
            <a:r>
              <a:rPr lang="en-US" altLang="zh-CN" sz="20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value2 </a:t>
            </a:r>
            <a:r>
              <a:rPr lang="zh-CN" altLang="en-US" sz="20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；如果</a:t>
            </a:r>
            <a:r>
              <a:rPr lang="en-US" altLang="zh-CN" sz="20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col</a:t>
            </a:r>
            <a:r>
              <a:rPr lang="zh-CN" altLang="en-US" sz="20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的字段值为</a:t>
            </a:r>
            <a:r>
              <a:rPr lang="en-US" altLang="zh-CN" sz="20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value3</a:t>
            </a:r>
            <a:r>
              <a:rPr lang="zh-CN" altLang="en-US" sz="20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， 则返回</a:t>
            </a:r>
            <a:r>
              <a:rPr lang="en-US" altLang="zh-CN" sz="20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value4</a:t>
            </a:r>
            <a:r>
              <a:rPr lang="zh-CN" altLang="en-US" sz="20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；否则返回，则返回</a:t>
            </a:r>
            <a:r>
              <a:rPr lang="en-US" altLang="zh-CN" sz="20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value5 </a:t>
            </a:r>
            <a:endParaRPr lang="zh-CN" altLang="zh-CN" sz="200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4" grpId="0" build="p" bldLvl="2"/>
      <p:bldP spid="5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0"/>
            <a:ext cx="8075240" cy="6858000"/>
          </a:xfrm>
        </p:spPr>
        <p:txBody>
          <a:bodyPr>
            <a:normAutofit fontScale="85000" lnSpcReduction="10000"/>
          </a:bodyPr>
          <a:lstStyle/>
          <a:p>
            <a:pPr marL="355600" lvl="1" indent="0"/>
            <a:r>
              <a:rPr lang="zh-CN" altLang="en-US"/>
              <a:t>例：在</a:t>
            </a:r>
            <a:r>
              <a:rPr lang="en-US" altLang="zh-CN"/>
              <a:t>emp</a:t>
            </a:r>
            <a:r>
              <a:rPr lang="zh-CN" altLang="en-US"/>
              <a:t>表中的</a:t>
            </a:r>
            <a:r>
              <a:rPr lang="en-US" altLang="zh-CN"/>
              <a:t>deptno</a:t>
            </a:r>
            <a:r>
              <a:rPr lang="zh-CN" altLang="en-US"/>
              <a:t>字段总共有三种，即</a:t>
            </a:r>
            <a:r>
              <a:rPr lang="en-US" altLang="zh-CN"/>
              <a:t>10</a:t>
            </a:r>
            <a:r>
              <a:rPr lang="zh-CN" altLang="en-US"/>
              <a:t>，</a:t>
            </a:r>
            <a:r>
              <a:rPr lang="en-US" altLang="zh-CN"/>
              <a:t>20</a:t>
            </a:r>
            <a:r>
              <a:rPr lang="zh-CN" altLang="en-US"/>
              <a:t>，</a:t>
            </a:r>
            <a:r>
              <a:rPr lang="en-US" altLang="zh-CN"/>
              <a:t>30</a:t>
            </a:r>
            <a:r>
              <a:rPr lang="zh-CN" altLang="en-US"/>
              <a:t>，</a:t>
            </a:r>
            <a:r>
              <a:rPr lang="zh-CN" altLang="zh-CN"/>
              <a:t>根据</a:t>
            </a:r>
            <a:r>
              <a:rPr lang="zh-CN" altLang="en-US"/>
              <a:t>每个员工的</a:t>
            </a:r>
            <a:r>
              <a:rPr lang="zh-CN" altLang="zh-CN"/>
              <a:t>部门编号，显示字符串</a:t>
            </a:r>
            <a:r>
              <a:rPr lang="en-US" altLang="zh-CN"/>
              <a:t>“your part is 10” </a:t>
            </a:r>
            <a:r>
              <a:rPr lang="zh-CN" altLang="en-US"/>
              <a:t>或</a:t>
            </a:r>
            <a:r>
              <a:rPr lang="en-US" altLang="zh-CN"/>
              <a:t>“your part is 20” </a:t>
            </a:r>
            <a:r>
              <a:rPr lang="zh-CN" altLang="en-US"/>
              <a:t>或</a:t>
            </a:r>
            <a:r>
              <a:rPr lang="en-US" altLang="zh-CN"/>
              <a:t>“your part is 30” </a:t>
            </a:r>
          </a:p>
          <a:p>
            <a:pPr marL="593344" lvl="2" indent="0">
              <a:buNone/>
            </a:pPr>
            <a:r>
              <a:rPr lang="zh-CN" altLang="en-US"/>
              <a:t> 写法一：</a:t>
            </a:r>
            <a:endParaRPr lang="en-US" altLang="zh-CN"/>
          </a:p>
          <a:p>
            <a:pPr lvl="2">
              <a:buNone/>
            </a:pPr>
            <a:r>
              <a:rPr lang="en-US" altLang="zh-CN"/>
              <a:t>select ename ,</a:t>
            </a:r>
            <a:endParaRPr lang="zh-CN" altLang="zh-CN"/>
          </a:p>
          <a:p>
            <a:pPr lvl="2">
              <a:buNone/>
            </a:pPr>
            <a:r>
              <a:rPr lang="en-US" altLang="zh-CN"/>
              <a:t>case deptno</a:t>
            </a:r>
            <a:endParaRPr lang="zh-CN" altLang="zh-CN"/>
          </a:p>
          <a:p>
            <a:pPr lvl="2">
              <a:buNone/>
            </a:pPr>
            <a:r>
              <a:rPr lang="en-US" altLang="zh-CN"/>
              <a:t>when 10 then ‘your part is 10’</a:t>
            </a:r>
            <a:endParaRPr lang="zh-CN" altLang="zh-CN"/>
          </a:p>
          <a:p>
            <a:pPr lvl="2">
              <a:buNone/>
            </a:pPr>
            <a:r>
              <a:rPr lang="en-US" altLang="zh-CN"/>
              <a:t>when 20 then ‘your part is 20’</a:t>
            </a:r>
            <a:endParaRPr lang="zh-CN" altLang="zh-CN"/>
          </a:p>
          <a:p>
            <a:pPr lvl="2">
              <a:buNone/>
            </a:pPr>
            <a:r>
              <a:rPr lang="en-US" altLang="zh-CN"/>
              <a:t>else ‘your part is 30’</a:t>
            </a:r>
            <a:endParaRPr lang="zh-CN" altLang="zh-CN"/>
          </a:p>
          <a:p>
            <a:pPr lvl="2">
              <a:buNone/>
            </a:pPr>
            <a:r>
              <a:rPr lang="en-US" altLang="zh-CN"/>
              <a:t>end part</a:t>
            </a:r>
            <a:endParaRPr lang="zh-CN" altLang="zh-CN"/>
          </a:p>
          <a:p>
            <a:pPr lvl="2">
              <a:buNone/>
            </a:pPr>
            <a:r>
              <a:rPr lang="en-US" altLang="zh-CN"/>
              <a:t>from emp;</a:t>
            </a:r>
          </a:p>
          <a:p>
            <a:pPr lvl="2">
              <a:buNone/>
            </a:pPr>
            <a:endParaRPr lang="en-US" altLang="zh-CN"/>
          </a:p>
          <a:p>
            <a:pPr lvl="2">
              <a:buNone/>
            </a:pPr>
            <a:r>
              <a:rPr lang="zh-CN" altLang="en-US"/>
              <a:t>写法二：</a:t>
            </a:r>
            <a:endParaRPr lang="en-US" altLang="zh-CN"/>
          </a:p>
          <a:p>
            <a:pPr lvl="2">
              <a:buNone/>
            </a:pPr>
            <a:r>
              <a:rPr lang="en-US" altLang="zh-CN"/>
              <a:t>select ename ,</a:t>
            </a:r>
            <a:endParaRPr lang="zh-CN" altLang="zh-CN"/>
          </a:p>
          <a:p>
            <a:pPr lvl="2">
              <a:buNone/>
            </a:pPr>
            <a:r>
              <a:rPr lang="en-US" altLang="zh-CN"/>
              <a:t>case </a:t>
            </a:r>
            <a:endParaRPr lang="zh-CN" altLang="zh-CN"/>
          </a:p>
          <a:p>
            <a:pPr lvl="2">
              <a:buNone/>
            </a:pPr>
            <a:r>
              <a:rPr lang="en-US" altLang="zh-CN"/>
              <a:t>when deptno=‘10’ then ‘your part is 10’</a:t>
            </a:r>
            <a:endParaRPr lang="zh-CN" altLang="zh-CN"/>
          </a:p>
          <a:p>
            <a:pPr lvl="2">
              <a:buNone/>
            </a:pPr>
            <a:r>
              <a:rPr lang="en-US" altLang="zh-CN"/>
              <a:t>when deptno=‘20’ then ‘your part is 20’</a:t>
            </a:r>
            <a:endParaRPr lang="zh-CN" altLang="zh-CN"/>
          </a:p>
          <a:p>
            <a:pPr lvl="2">
              <a:buNone/>
            </a:pPr>
            <a:r>
              <a:rPr lang="en-US" altLang="zh-CN"/>
              <a:t>else ‘your part is 30’</a:t>
            </a:r>
            <a:endParaRPr lang="zh-CN" altLang="zh-CN"/>
          </a:p>
          <a:p>
            <a:pPr lvl="2">
              <a:buNone/>
            </a:pPr>
            <a:r>
              <a:rPr lang="en-US" altLang="zh-CN"/>
              <a:t>end part</a:t>
            </a:r>
            <a:endParaRPr lang="zh-CN" altLang="zh-CN"/>
          </a:p>
          <a:p>
            <a:pPr lvl="2">
              <a:buNone/>
            </a:pPr>
            <a:r>
              <a:rPr lang="en-US" altLang="zh-CN"/>
              <a:t>from emp;</a:t>
            </a:r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484784"/>
            <a:ext cx="486003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60648"/>
            <a:ext cx="3826768" cy="5746643"/>
          </a:xfrm>
        </p:spPr>
        <p:txBody>
          <a:bodyPr>
            <a:normAutofit/>
          </a:bodyPr>
          <a:lstStyle/>
          <a:p>
            <a:pPr lvl="1"/>
            <a:r>
              <a:rPr lang="zh-CN" altLang="en-US"/>
              <a:t>准备数据：</a:t>
            </a:r>
            <a:r>
              <a:rPr lang="en-US" altLang="zh-CN"/>
              <a:t>/opt/module/hive/data/emp_sex.txt</a:t>
            </a:r>
          </a:p>
          <a:p>
            <a:pPr lvl="1"/>
            <a:r>
              <a:rPr lang="en-US" altLang="zh-CN"/>
              <a:t>name        dept_id        sex</a:t>
            </a:r>
          </a:p>
          <a:p>
            <a:pPr lvl="1"/>
            <a:r>
              <a:rPr lang="zh-CN" altLang="en-US"/>
              <a:t>悟空            </a:t>
            </a:r>
            <a:r>
              <a:rPr lang="en-US" altLang="zh-CN"/>
              <a:t>A               </a:t>
            </a:r>
            <a:r>
              <a:rPr lang="zh-CN" altLang="en-US"/>
              <a:t>男</a:t>
            </a:r>
          </a:p>
          <a:p>
            <a:pPr lvl="1"/>
            <a:r>
              <a:rPr lang="zh-CN" altLang="en-US"/>
              <a:t>大海            </a:t>
            </a:r>
            <a:r>
              <a:rPr lang="en-US" altLang="zh-CN"/>
              <a:t>A               </a:t>
            </a:r>
            <a:r>
              <a:rPr lang="zh-CN" altLang="en-US"/>
              <a:t>男</a:t>
            </a:r>
          </a:p>
          <a:p>
            <a:pPr lvl="1"/>
            <a:r>
              <a:rPr lang="zh-CN" altLang="en-US"/>
              <a:t>宋宋            </a:t>
            </a:r>
            <a:r>
              <a:rPr lang="en-US" altLang="zh-CN"/>
              <a:t>B               </a:t>
            </a:r>
            <a:r>
              <a:rPr lang="zh-CN" altLang="en-US"/>
              <a:t>男</a:t>
            </a:r>
          </a:p>
          <a:p>
            <a:pPr lvl="1"/>
            <a:r>
              <a:rPr lang="zh-CN" altLang="en-US"/>
              <a:t>凤姐            </a:t>
            </a:r>
            <a:r>
              <a:rPr lang="en-US" altLang="zh-CN"/>
              <a:t>A               </a:t>
            </a:r>
            <a:r>
              <a:rPr lang="zh-CN" altLang="en-US"/>
              <a:t>女</a:t>
            </a:r>
          </a:p>
          <a:p>
            <a:pPr lvl="1"/>
            <a:r>
              <a:rPr lang="zh-CN" altLang="en-US"/>
              <a:t>婷姐            </a:t>
            </a:r>
            <a:r>
              <a:rPr lang="en-US" altLang="zh-CN"/>
              <a:t>B               </a:t>
            </a:r>
            <a:r>
              <a:rPr lang="zh-CN" altLang="en-US"/>
              <a:t>女</a:t>
            </a:r>
          </a:p>
          <a:p>
            <a:pPr lvl="1"/>
            <a:r>
              <a:rPr lang="zh-CN" altLang="en-US"/>
              <a:t>婷婷            </a:t>
            </a:r>
            <a:r>
              <a:rPr lang="en-US" altLang="zh-CN"/>
              <a:t>B               </a:t>
            </a:r>
            <a:r>
              <a:rPr lang="zh-CN" altLang="en-US"/>
              <a:t>女</a:t>
            </a:r>
            <a:endParaRPr lang="en-US" altLang="zh-CN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4211960" y="188640"/>
            <a:ext cx="4752528" cy="62646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1792" lvl="1">
              <a:lnSpc>
                <a:spcPct val="150000"/>
              </a:lnSpc>
              <a:spcBef>
                <a:spcPts val="324"/>
              </a:spcBef>
              <a:buClr>
                <a:schemeClr val="accent1"/>
              </a:buClr>
            </a:pPr>
            <a:r>
              <a:rPr lang="zh-CN" altLang="en-US" sz="20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创建 </a:t>
            </a:r>
            <a:r>
              <a:rPr lang="en-US" altLang="zh-CN" sz="20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hive </a:t>
            </a:r>
            <a:r>
              <a:rPr lang="zh-CN" altLang="en-US" sz="20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表并导入数据</a:t>
            </a:r>
          </a:p>
          <a:p>
            <a:pPr marL="621792" lvl="1">
              <a:lnSpc>
                <a:spcPct val="150000"/>
              </a:lnSpc>
              <a:spcBef>
                <a:spcPts val="324"/>
              </a:spcBef>
              <a:buClr>
                <a:schemeClr val="accent1"/>
              </a:buClr>
            </a:pPr>
            <a:r>
              <a:rPr lang="en-US" altLang="zh-CN" sz="20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create table emp_sex(</a:t>
            </a:r>
          </a:p>
          <a:p>
            <a:pPr marL="621792" lvl="1">
              <a:lnSpc>
                <a:spcPct val="150000"/>
              </a:lnSpc>
              <a:spcBef>
                <a:spcPts val="324"/>
              </a:spcBef>
              <a:buClr>
                <a:schemeClr val="accent1"/>
              </a:buClr>
            </a:pPr>
            <a:r>
              <a:rPr lang="en-US" altLang="zh-CN" sz="20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name string, </a:t>
            </a:r>
          </a:p>
          <a:p>
            <a:pPr marL="621792" lvl="1">
              <a:lnSpc>
                <a:spcPct val="150000"/>
              </a:lnSpc>
              <a:spcBef>
                <a:spcPts val="324"/>
              </a:spcBef>
              <a:buClr>
                <a:schemeClr val="accent1"/>
              </a:buClr>
            </a:pPr>
            <a:r>
              <a:rPr lang="en-US" altLang="zh-CN" sz="20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dept_id string, </a:t>
            </a:r>
          </a:p>
          <a:p>
            <a:pPr marL="621792" lvl="1">
              <a:lnSpc>
                <a:spcPct val="150000"/>
              </a:lnSpc>
              <a:spcBef>
                <a:spcPts val="324"/>
              </a:spcBef>
              <a:buClr>
                <a:schemeClr val="accent1"/>
              </a:buClr>
            </a:pPr>
            <a:r>
              <a:rPr lang="en-US" altLang="zh-CN" sz="20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sex string) </a:t>
            </a:r>
          </a:p>
          <a:p>
            <a:pPr marL="621792" lvl="1">
              <a:lnSpc>
                <a:spcPct val="150000"/>
              </a:lnSpc>
              <a:spcBef>
                <a:spcPts val="324"/>
              </a:spcBef>
              <a:buClr>
                <a:schemeClr val="accent1"/>
              </a:buClr>
            </a:pPr>
            <a:r>
              <a:rPr lang="en-US" altLang="zh-CN" sz="20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row format delimited fields terminated by "\t";</a:t>
            </a:r>
          </a:p>
          <a:p>
            <a:pPr marL="621792" lvl="1">
              <a:lnSpc>
                <a:spcPct val="150000"/>
              </a:lnSpc>
              <a:spcBef>
                <a:spcPts val="324"/>
              </a:spcBef>
              <a:buClr>
                <a:schemeClr val="accent1"/>
              </a:buClr>
            </a:pPr>
            <a:r>
              <a:rPr lang="en-US" altLang="zh-CN" sz="20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load data local inpath '/opt/module/hive/data/emp_sex.txt' into table emp_sex;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  <a:endParaRPr lang="en-US" altLang="zh-CN"/>
          </a:p>
          <a:p>
            <a:pPr lvl="1"/>
            <a:r>
              <a:rPr lang="en-US" altLang="zh-CN"/>
              <a:t>hiveserver2</a:t>
            </a:r>
          </a:p>
          <a:p>
            <a:pPr lvl="1"/>
            <a:r>
              <a:rPr lang="en-US" altLang="zh-CN"/>
              <a:t>Case when</a:t>
            </a:r>
            <a:r>
              <a:rPr lang="zh-CN" altLang="en-US"/>
              <a:t>语句</a:t>
            </a:r>
            <a:endParaRPr lang="en-US" altLang="zh-CN"/>
          </a:p>
          <a:p>
            <a:pPr lvl="1"/>
            <a:r>
              <a:rPr lang="en-US" altLang="zh-CN"/>
              <a:t>Cast</a:t>
            </a:r>
            <a:r>
              <a:rPr lang="zh-CN" altLang="en-US"/>
              <a:t>函数</a:t>
            </a:r>
            <a:endParaRPr lang="en-US" altLang="zh-CN"/>
          </a:p>
          <a:p>
            <a:pPr lvl="1"/>
            <a:r>
              <a:rPr lang="en-US" altLang="zh-CN"/>
              <a:t>unix_timestamp</a:t>
            </a:r>
            <a:r>
              <a:rPr lang="zh-CN" altLang="en-US"/>
              <a:t>函数</a:t>
            </a: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88641"/>
            <a:ext cx="8229600" cy="3168352"/>
          </a:xfrm>
        </p:spPr>
        <p:txBody>
          <a:bodyPr/>
          <a:lstStyle/>
          <a:p>
            <a:pPr lvl="1"/>
            <a:r>
              <a:rPr lang="zh-CN" altLang="en-US"/>
              <a:t>需求：求出不同部门男女各多少人</a:t>
            </a:r>
            <a:endParaRPr lang="en-US" altLang="zh-CN"/>
          </a:p>
          <a:p>
            <a:pPr lvl="2">
              <a:buNone/>
            </a:pPr>
            <a:r>
              <a:rPr lang="en-US" altLang="zh-CN"/>
              <a:t>select</a:t>
            </a:r>
          </a:p>
          <a:p>
            <a:pPr lvl="2">
              <a:buNone/>
            </a:pPr>
            <a:r>
              <a:rPr lang="en-US" altLang="zh-CN"/>
              <a:t>dept_id,</a:t>
            </a:r>
          </a:p>
          <a:p>
            <a:pPr lvl="2">
              <a:buNone/>
            </a:pPr>
            <a:r>
              <a:rPr lang="en-US" altLang="zh-CN"/>
              <a:t>sum(</a:t>
            </a:r>
            <a:r>
              <a:rPr lang="en-US" altLang="zh-CN">
                <a:solidFill>
                  <a:srgbClr val="FF0000"/>
                </a:solidFill>
              </a:rPr>
              <a:t>case sex when '</a:t>
            </a:r>
            <a:r>
              <a:rPr lang="zh-CN" altLang="en-US">
                <a:solidFill>
                  <a:srgbClr val="FF0000"/>
                </a:solidFill>
              </a:rPr>
              <a:t>男</a:t>
            </a:r>
            <a:r>
              <a:rPr lang="en-US" altLang="zh-CN">
                <a:solidFill>
                  <a:srgbClr val="FF0000"/>
                </a:solidFill>
              </a:rPr>
              <a:t>' then 1 else 0 end</a:t>
            </a:r>
            <a:r>
              <a:rPr lang="en-US" altLang="zh-CN"/>
              <a:t>) male_count,</a:t>
            </a:r>
          </a:p>
          <a:p>
            <a:pPr lvl="2">
              <a:buNone/>
            </a:pPr>
            <a:r>
              <a:rPr lang="en-US" altLang="zh-CN"/>
              <a:t>sum(</a:t>
            </a:r>
            <a:r>
              <a:rPr lang="en-US" altLang="zh-CN">
                <a:solidFill>
                  <a:srgbClr val="FF0000"/>
                </a:solidFill>
              </a:rPr>
              <a:t>case sex when '</a:t>
            </a:r>
            <a:r>
              <a:rPr lang="zh-CN" altLang="en-US">
                <a:solidFill>
                  <a:srgbClr val="FF0000"/>
                </a:solidFill>
              </a:rPr>
              <a:t>女</a:t>
            </a:r>
            <a:r>
              <a:rPr lang="en-US" altLang="zh-CN">
                <a:solidFill>
                  <a:srgbClr val="FF0000"/>
                </a:solidFill>
              </a:rPr>
              <a:t>' then 1 else 0 end</a:t>
            </a:r>
            <a:r>
              <a:rPr lang="en-US" altLang="zh-CN"/>
              <a:t>) female_count</a:t>
            </a:r>
          </a:p>
          <a:p>
            <a:pPr lvl="2">
              <a:buNone/>
            </a:pPr>
            <a:r>
              <a:rPr lang="en-US" altLang="zh-CN"/>
              <a:t>from emp_sex</a:t>
            </a:r>
          </a:p>
          <a:p>
            <a:pPr lvl="2">
              <a:buNone/>
            </a:pPr>
            <a:r>
              <a:rPr lang="en-US" altLang="zh-CN"/>
              <a:t>group by dept_id;</a:t>
            </a:r>
          </a:p>
          <a:p>
            <a:pPr lvl="1"/>
            <a:endParaRPr lang="zh-CN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645024"/>
            <a:ext cx="688036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Cast</a:t>
            </a:r>
            <a:r>
              <a:rPr lang="zh-CN" altLang="en-US"/>
              <a:t>命令</a:t>
            </a:r>
            <a:endParaRPr lang="en-US" altLang="zh-CN"/>
          </a:p>
          <a:p>
            <a:pPr lvl="1"/>
            <a:r>
              <a:rPr lang="zh-CN" altLang="zh-CN"/>
              <a:t>用于</a:t>
            </a:r>
            <a:r>
              <a:rPr lang="en-US" altLang="zh-CN"/>
              <a:t>hive</a:t>
            </a:r>
            <a:r>
              <a:rPr lang="zh-CN" altLang="zh-CN"/>
              <a:t>中的数据类型转换</a:t>
            </a:r>
            <a:endParaRPr lang="en-US" altLang="zh-CN"/>
          </a:p>
          <a:p>
            <a:pPr lvl="1"/>
            <a:r>
              <a:rPr lang="zh-CN" altLang="zh-CN"/>
              <a:t>格式：</a:t>
            </a:r>
            <a:r>
              <a:rPr lang="en-US" altLang="zh-CN"/>
              <a:t>cast</a:t>
            </a:r>
            <a:r>
              <a:rPr lang="zh-CN" altLang="zh-CN"/>
              <a:t>（</a:t>
            </a:r>
            <a:r>
              <a:rPr lang="en-US" altLang="zh-CN"/>
              <a:t>col as type</a:t>
            </a:r>
            <a:r>
              <a:rPr lang="zh-CN" altLang="zh-CN"/>
              <a:t>）</a:t>
            </a:r>
            <a:endParaRPr lang="en-US" altLang="zh-CN"/>
          </a:p>
          <a:p>
            <a:pPr lvl="1"/>
            <a:r>
              <a:rPr lang="en-US" altLang="zh-CN"/>
              <a:t>Col</a:t>
            </a:r>
            <a:r>
              <a:rPr lang="zh-CN" altLang="en-US"/>
              <a:t>表示字段名</a:t>
            </a:r>
            <a:endParaRPr lang="en-US" altLang="zh-CN"/>
          </a:p>
          <a:p>
            <a:pPr lvl="1"/>
            <a:r>
              <a:rPr lang="en-US" altLang="zh-CN"/>
              <a:t>Type</a:t>
            </a:r>
            <a:r>
              <a:rPr lang="zh-CN" altLang="en-US"/>
              <a:t>表示希望转换成的类型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Cast</a:t>
            </a:r>
            <a:r>
              <a:rPr lang="zh-CN" altLang="en-US"/>
              <a:t>命令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Cast</a:t>
            </a:r>
            <a:r>
              <a:rPr lang="zh-CN" altLang="en-US"/>
              <a:t>命令</a:t>
            </a:r>
            <a:endParaRPr lang="en-US" altLang="zh-CN"/>
          </a:p>
          <a:p>
            <a:pPr lvl="1"/>
            <a:r>
              <a:rPr lang="zh-CN" altLang="en-US"/>
              <a:t>官方文档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假定</a:t>
            </a:r>
            <a:r>
              <a:rPr lang="en-US" altLang="zh-CN"/>
              <a:t>salary</a:t>
            </a:r>
            <a:r>
              <a:rPr lang="zh-CN" altLang="en-US"/>
              <a:t>原来是</a:t>
            </a:r>
            <a:r>
              <a:rPr lang="en-US" altLang="zh-CN"/>
              <a:t>string</a:t>
            </a:r>
            <a:r>
              <a:rPr lang="zh-CN" altLang="en-US"/>
              <a:t>类型，无法在</a:t>
            </a:r>
            <a:r>
              <a:rPr lang="en-US" altLang="zh-CN"/>
              <a:t>where</a:t>
            </a:r>
            <a:r>
              <a:rPr lang="zh-CN" altLang="en-US"/>
              <a:t>中进行“</a:t>
            </a:r>
            <a:r>
              <a:rPr lang="en-US" altLang="zh-CN"/>
              <a:t>&lt;</a:t>
            </a:r>
            <a:r>
              <a:rPr lang="zh-CN" altLang="en-US"/>
              <a:t>”比较，因此使用</a:t>
            </a:r>
            <a:r>
              <a:rPr lang="en-US" altLang="zh-CN"/>
              <a:t>cast</a:t>
            </a:r>
            <a:r>
              <a:rPr lang="zh-CN" altLang="en-US"/>
              <a:t>函数将其转化为</a:t>
            </a:r>
            <a:r>
              <a:rPr lang="en-US" altLang="zh-CN"/>
              <a:t>float</a:t>
            </a:r>
            <a:r>
              <a:rPr lang="zh-CN" altLang="en-US"/>
              <a:t>类型，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Cast</a:t>
            </a:r>
            <a:r>
              <a:rPr lang="zh-CN" altLang="en-US"/>
              <a:t>命令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708920"/>
            <a:ext cx="865663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597352"/>
          </a:xfrm>
        </p:spPr>
        <p:txBody>
          <a:bodyPr/>
          <a:lstStyle/>
          <a:p>
            <a:pPr lvl="1"/>
            <a:r>
              <a:rPr lang="zh-CN" altLang="en-US"/>
              <a:t>例：将</a:t>
            </a:r>
            <a:r>
              <a:rPr lang="en-US" altLang="zh-CN"/>
              <a:t>emp</a:t>
            </a:r>
            <a:r>
              <a:rPr lang="zh-CN" altLang="en-US"/>
              <a:t>表中的</a:t>
            </a:r>
            <a:r>
              <a:rPr lang="en-US" altLang="zh-CN"/>
              <a:t>sal</a:t>
            </a:r>
            <a:r>
              <a:rPr lang="zh-CN" altLang="en-US"/>
              <a:t>转化为</a:t>
            </a:r>
            <a:r>
              <a:rPr lang="en-US" altLang="zh-CN"/>
              <a:t>string</a:t>
            </a:r>
            <a:r>
              <a:rPr lang="zh-CN" altLang="en-US"/>
              <a:t>类型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en-US"/>
              <a:t>、我们先查看下原先</a:t>
            </a:r>
            <a:r>
              <a:rPr lang="en-US" altLang="zh-CN"/>
              <a:t>emp</a:t>
            </a:r>
            <a:r>
              <a:rPr lang="zh-CN" altLang="en-US"/>
              <a:t>表的</a:t>
            </a:r>
            <a:r>
              <a:rPr lang="en-US" altLang="zh-CN"/>
              <a:t>sal</a:t>
            </a:r>
            <a:r>
              <a:rPr lang="zh-CN" altLang="en-US"/>
              <a:t>字段是什么类型的：</a:t>
            </a:r>
            <a:endParaRPr lang="en-US" altLang="zh-CN"/>
          </a:p>
          <a:p>
            <a:pPr lvl="1"/>
            <a:r>
              <a:rPr lang="en-US" altLang="zh-CN"/>
              <a:t>		</a:t>
            </a:r>
            <a:r>
              <a:rPr lang="zh-CN" altLang="en-US"/>
              <a:t>用</a:t>
            </a:r>
            <a:r>
              <a:rPr lang="en-US" altLang="zh-CN"/>
              <a:t>Desc formatted emp</a:t>
            </a:r>
            <a:r>
              <a:rPr lang="zh-CN" altLang="en-US"/>
              <a:t>可以看到是</a:t>
            </a:r>
            <a:r>
              <a:rPr lang="en-US" altLang="zh-CN"/>
              <a:t>double</a:t>
            </a:r>
            <a:r>
              <a:rPr lang="zh-CN" altLang="en-US"/>
              <a:t>类型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create table caststr as select empno,ename,cast(sal as string) salary from emp;</a:t>
            </a:r>
          </a:p>
          <a:p>
            <a:pPr lvl="1"/>
            <a:r>
              <a:rPr lang="en-US" altLang="zh-CN"/>
              <a:t>3</a:t>
            </a:r>
            <a:r>
              <a:rPr lang="zh-CN" altLang="en-US"/>
              <a:t>、使用</a:t>
            </a:r>
            <a:r>
              <a:rPr lang="en-US" altLang="zh-CN"/>
              <a:t>Desc formatted caststr </a:t>
            </a:r>
            <a:r>
              <a:rPr lang="zh-CN" altLang="en-US"/>
              <a:t>查看</a:t>
            </a:r>
            <a:r>
              <a:rPr lang="en-US" altLang="zh-CN"/>
              <a:t>sal</a:t>
            </a:r>
            <a:r>
              <a:rPr lang="zh-CN" altLang="en-US"/>
              <a:t>的类型</a:t>
            </a:r>
            <a:endParaRPr lang="en-US" altLang="zh-CN"/>
          </a:p>
          <a:p>
            <a:pPr lvl="1" indent="0"/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7" y="1857166"/>
            <a:ext cx="4896544" cy="1872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115616" y="3284984"/>
            <a:ext cx="2952328" cy="144016"/>
          </a:xfrm>
          <a:prstGeom prst="rect">
            <a:avLst/>
          </a:prstGeom>
          <a:noFill/>
          <a:ln w="25400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5445224"/>
            <a:ext cx="4824536" cy="1151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  <p:bldP spid="5" grpId="0" uiExpand="1" build="p" bldLvl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>
                <a:solidFill>
                  <a:srgbClr val="FF0000"/>
                </a:solidFill>
              </a:rPr>
              <a:t>注意：</a:t>
            </a:r>
            <a:r>
              <a:rPr lang="en-US" altLang="zh-CN">
                <a:solidFill>
                  <a:srgbClr val="FF0000"/>
                </a:solidFill>
              </a:rPr>
              <a:t>Hive </a:t>
            </a:r>
            <a:r>
              <a:rPr lang="zh-CN" altLang="en-US">
                <a:solidFill>
                  <a:srgbClr val="FF0000"/>
                </a:solidFill>
              </a:rPr>
              <a:t>的部分数据类型是可以进行隐式转换的</a:t>
            </a:r>
            <a:endParaRPr lang="en-US" altLang="zh-CN">
              <a:solidFill>
                <a:srgbClr val="FF0000"/>
              </a:solidFill>
            </a:endParaRPr>
          </a:p>
          <a:p>
            <a:pPr lvl="1" indent="0"/>
            <a:r>
              <a:rPr lang="zh-CN" altLang="en-US"/>
              <a:t>例如某表达式使用 </a:t>
            </a:r>
            <a:r>
              <a:rPr lang="en-US" altLang="zh-CN"/>
              <a:t>INT </a:t>
            </a:r>
            <a:r>
              <a:rPr lang="zh-CN" altLang="en-US"/>
              <a:t>类型，</a:t>
            </a:r>
            <a:r>
              <a:rPr lang="en-US" altLang="zh-CN"/>
              <a:t>TINYINT </a:t>
            </a:r>
            <a:r>
              <a:rPr lang="zh-CN" altLang="en-US"/>
              <a:t>会自动转换为 </a:t>
            </a:r>
            <a:r>
              <a:rPr lang="en-US" altLang="zh-CN"/>
              <a:t>INT </a:t>
            </a:r>
            <a:r>
              <a:rPr lang="zh-CN" altLang="en-US"/>
              <a:t>类型，但是 </a:t>
            </a:r>
            <a:r>
              <a:rPr lang="en-US" altLang="zh-CN"/>
              <a:t>Hive </a:t>
            </a:r>
            <a:r>
              <a:rPr lang="zh-CN" altLang="en-US"/>
              <a:t>不会进行反向转化，例如，某表达式使用 </a:t>
            </a:r>
            <a:r>
              <a:rPr lang="en-US" altLang="zh-CN"/>
              <a:t>TINYINT </a:t>
            </a:r>
            <a:r>
              <a:rPr lang="zh-CN" altLang="en-US"/>
              <a:t>类型，</a:t>
            </a:r>
            <a:r>
              <a:rPr lang="en-US" altLang="zh-CN"/>
              <a:t>INT </a:t>
            </a:r>
            <a:r>
              <a:rPr lang="zh-CN" altLang="en-US"/>
              <a:t>不会自动转换为 </a:t>
            </a:r>
            <a:r>
              <a:rPr lang="en-US" altLang="zh-CN"/>
              <a:t>TINYINT </a:t>
            </a:r>
            <a:r>
              <a:rPr lang="zh-CN" altLang="en-US"/>
              <a:t>类型，它会返回错误，除非使用 </a:t>
            </a:r>
            <a:r>
              <a:rPr lang="en-US" altLang="zh-CN"/>
              <a:t>CAST</a:t>
            </a:r>
            <a:r>
              <a:rPr lang="zh-CN" altLang="en-US"/>
              <a:t>操作。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Cast</a:t>
            </a:r>
            <a:r>
              <a:rPr lang="zh-CN" altLang="en-US"/>
              <a:t>命令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隐式类型转换规则：</a:t>
            </a:r>
          </a:p>
          <a:p>
            <a:pPr lvl="1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）任何整数类型都可以隐式地转换为一个范围更广的类型，如 </a:t>
            </a:r>
            <a:r>
              <a:rPr lang="en-US" altLang="zh-CN"/>
              <a:t>TINYINT </a:t>
            </a:r>
            <a:r>
              <a:rPr lang="zh-CN" altLang="en-US"/>
              <a:t>可以转换成</a:t>
            </a:r>
            <a:r>
              <a:rPr lang="en-US" altLang="zh-CN"/>
              <a:t>INT</a:t>
            </a:r>
            <a:r>
              <a:rPr lang="zh-CN" altLang="en-US"/>
              <a:t>，</a:t>
            </a:r>
            <a:r>
              <a:rPr lang="en-US" altLang="zh-CN"/>
              <a:t>INT </a:t>
            </a:r>
            <a:r>
              <a:rPr lang="zh-CN" altLang="en-US"/>
              <a:t>可以转换成 </a:t>
            </a:r>
            <a:r>
              <a:rPr lang="en-US" altLang="zh-CN"/>
              <a:t>BIGINT</a:t>
            </a:r>
            <a:r>
              <a:rPr lang="zh-CN" altLang="en-US"/>
              <a:t>。</a:t>
            </a:r>
          </a:p>
          <a:p>
            <a:pPr lvl="1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）所有整数类型、</a:t>
            </a:r>
            <a:r>
              <a:rPr lang="en-US" altLang="zh-CN"/>
              <a:t>FLOAT </a:t>
            </a:r>
            <a:r>
              <a:rPr lang="zh-CN" altLang="en-US"/>
              <a:t>和 </a:t>
            </a:r>
            <a:r>
              <a:rPr lang="en-US" altLang="zh-CN">
                <a:solidFill>
                  <a:srgbClr val="FF0000"/>
                </a:solidFill>
              </a:rPr>
              <a:t>STRING </a:t>
            </a:r>
            <a:r>
              <a:rPr lang="zh-CN" altLang="en-US">
                <a:solidFill>
                  <a:srgbClr val="FF0000"/>
                </a:solidFill>
              </a:rPr>
              <a:t>类型</a:t>
            </a:r>
            <a:r>
              <a:rPr lang="zh-CN" altLang="en-US"/>
              <a:t>都可以隐式地转换成 </a:t>
            </a:r>
            <a:r>
              <a:rPr lang="en-US" altLang="zh-CN"/>
              <a:t>DOUBLE</a:t>
            </a:r>
            <a:r>
              <a:rPr lang="zh-CN" altLang="en-US"/>
              <a:t>。</a:t>
            </a:r>
          </a:p>
          <a:p>
            <a:pPr lvl="1"/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TINYINT</a:t>
            </a:r>
            <a:r>
              <a:rPr lang="zh-CN" altLang="en-US"/>
              <a:t>、</a:t>
            </a:r>
            <a:r>
              <a:rPr lang="en-US" altLang="zh-CN"/>
              <a:t>SMALLINT</a:t>
            </a:r>
            <a:r>
              <a:rPr lang="zh-CN" altLang="en-US"/>
              <a:t>、</a:t>
            </a:r>
            <a:r>
              <a:rPr lang="en-US" altLang="zh-CN"/>
              <a:t>INT </a:t>
            </a:r>
            <a:r>
              <a:rPr lang="zh-CN" altLang="en-US"/>
              <a:t>都可以转换为 </a:t>
            </a:r>
            <a:r>
              <a:rPr lang="en-US" altLang="zh-CN"/>
              <a:t>FLOAT</a:t>
            </a:r>
            <a:r>
              <a:rPr lang="zh-CN" altLang="en-US"/>
              <a:t>。</a:t>
            </a:r>
          </a:p>
          <a:p>
            <a:pPr lvl="1"/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BOOLEAN </a:t>
            </a:r>
            <a:r>
              <a:rPr lang="zh-CN" altLang="en-US"/>
              <a:t>类型不可以转换为任何其它的类型。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上面的</a:t>
            </a:r>
            <a:r>
              <a:rPr lang="en-US" altLang="zh-CN"/>
              <a:t>STRING</a:t>
            </a:r>
            <a:r>
              <a:rPr lang="zh-CN" altLang="en-US"/>
              <a:t>类型指的是可以转换成</a:t>
            </a:r>
            <a:r>
              <a:rPr lang="en-US" altLang="zh-CN"/>
              <a:t>double</a:t>
            </a:r>
            <a:r>
              <a:rPr lang="zh-CN" altLang="en-US"/>
              <a:t>类型的数字字符串，比如字符串“</a:t>
            </a:r>
            <a:r>
              <a:rPr lang="en-US" altLang="zh-CN"/>
              <a:t>32.6</a:t>
            </a:r>
            <a:r>
              <a:rPr lang="zh-CN" altLang="en-US"/>
              <a:t>”，如果是“</a:t>
            </a:r>
            <a:r>
              <a:rPr lang="en-US" altLang="zh-CN"/>
              <a:t>abc</a:t>
            </a:r>
            <a:r>
              <a:rPr lang="zh-CN" altLang="en-US"/>
              <a:t>”是不能隐式转换的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Cast</a:t>
            </a:r>
            <a:r>
              <a:rPr lang="zh-CN" altLang="en-US"/>
              <a:t>命令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可以隐式转换的</a:t>
            </a:r>
            <a:r>
              <a:rPr lang="en-US" altLang="zh-CN"/>
              <a:t>STRING</a:t>
            </a:r>
            <a:r>
              <a:rPr lang="zh-CN" altLang="en-US"/>
              <a:t>类型指的是可以转换成</a:t>
            </a:r>
            <a:r>
              <a:rPr lang="en-US" altLang="zh-CN"/>
              <a:t>double</a:t>
            </a:r>
            <a:r>
              <a:rPr lang="zh-CN" altLang="en-US"/>
              <a:t>类型的数字字符串，比如字符串“</a:t>
            </a:r>
            <a:r>
              <a:rPr lang="en-US" altLang="zh-CN"/>
              <a:t>32.6</a:t>
            </a:r>
            <a:r>
              <a:rPr lang="zh-CN" altLang="en-US"/>
              <a:t>”，如果是“</a:t>
            </a:r>
            <a:r>
              <a:rPr lang="en-US" altLang="zh-CN"/>
              <a:t>abc</a:t>
            </a:r>
            <a:r>
              <a:rPr lang="zh-CN" altLang="en-US"/>
              <a:t>”是不能隐式转换成</a:t>
            </a:r>
            <a:r>
              <a:rPr lang="en-US" altLang="zh-CN"/>
              <a:t>double</a:t>
            </a:r>
            <a:r>
              <a:rPr lang="zh-CN" altLang="en-US"/>
              <a:t>，也无法使用</a:t>
            </a:r>
            <a:r>
              <a:rPr lang="en-US" altLang="zh-CN"/>
              <a:t>cast</a:t>
            </a:r>
            <a:r>
              <a:rPr lang="zh-CN" altLang="en-US"/>
              <a:t>强制转换成</a:t>
            </a:r>
            <a:r>
              <a:rPr lang="en-US" altLang="zh-CN"/>
              <a:t>int</a:t>
            </a:r>
            <a:r>
              <a:rPr lang="zh-CN" altLang="en-US"/>
              <a:t>，</a:t>
            </a:r>
            <a:r>
              <a:rPr lang="en-US" altLang="zh-CN"/>
              <a:t>float</a:t>
            </a:r>
            <a:r>
              <a:rPr lang="zh-CN" altLang="en-US"/>
              <a:t>类型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例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CAST(‘1’ AS INT)</a:t>
            </a:r>
            <a:r>
              <a:rPr lang="zh-CN" altLang="en-US"/>
              <a:t>将把</a:t>
            </a:r>
            <a:r>
              <a:rPr lang="en-US" altLang="zh-CN"/>
              <a:t>STRING ‘1’ </a:t>
            </a:r>
            <a:r>
              <a:rPr lang="zh-CN" altLang="en-US"/>
              <a:t>转换成</a:t>
            </a:r>
            <a:r>
              <a:rPr lang="en-US" altLang="zh-CN"/>
              <a:t>INT 1</a:t>
            </a:r>
            <a:r>
              <a:rPr lang="zh-CN" altLang="en-US"/>
              <a:t>；</a:t>
            </a:r>
            <a:endParaRPr lang="en-US" altLang="zh-CN"/>
          </a:p>
          <a:p>
            <a:pPr lvl="1"/>
            <a:r>
              <a:rPr lang="en-US" altLang="zh-CN"/>
              <a:t>		CAST(‘X’ AS INT)</a:t>
            </a:r>
            <a:r>
              <a:rPr lang="zh-CN" altLang="en-US"/>
              <a:t>则会转换失败，返回空值  </a:t>
            </a:r>
            <a:r>
              <a:rPr lang="en-US" altLang="zh-CN"/>
              <a:t>NULL</a:t>
            </a:r>
          </a:p>
          <a:p>
            <a:pPr lvl="1"/>
            <a:r>
              <a:rPr lang="zh-CN" altLang="en-US"/>
              <a:t>例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输入下述语句，结果是什么？</a:t>
            </a:r>
            <a:endParaRPr lang="en-US" altLang="zh-CN"/>
          </a:p>
          <a:p>
            <a:pPr lvl="1"/>
            <a:r>
              <a:rPr lang="en-US" altLang="zh-CN"/>
              <a:t>		select '1'+2, cast('1'as int) + 2;</a:t>
            </a:r>
          </a:p>
          <a:p>
            <a:pPr lvl="1"/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Cast</a:t>
            </a:r>
            <a:r>
              <a:rPr lang="zh-CN" altLang="en-US"/>
              <a:t>命令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5517232"/>
            <a:ext cx="26670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292080" y="551723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为什么？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5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/>
          </a:bodyPr>
          <a:lstStyle/>
          <a:p>
            <a:r>
              <a:rPr lang="en-US" altLang="zh-CN"/>
              <a:t>unix_timestamp</a:t>
            </a:r>
            <a:r>
              <a:rPr lang="zh-CN" altLang="en-US"/>
              <a:t>命令的使用</a:t>
            </a:r>
            <a:endParaRPr lang="en-US" altLang="zh-CN"/>
          </a:p>
          <a:p>
            <a:pPr lvl="1"/>
            <a:r>
              <a:rPr lang="zh-CN" altLang="zh-CN"/>
              <a:t>功能：将标准时间</a:t>
            </a:r>
            <a:r>
              <a:rPr lang="zh-CN" altLang="en-US"/>
              <a:t>格式</a:t>
            </a:r>
            <a:r>
              <a:rPr lang="zh-CN" altLang="zh-CN"/>
              <a:t>转换为</a:t>
            </a:r>
            <a:r>
              <a:rPr lang="en-US" altLang="zh-CN"/>
              <a:t>Unix_timstamp</a:t>
            </a:r>
            <a:r>
              <a:rPr lang="zh-CN" altLang="zh-CN"/>
              <a:t>，一般用于时间差值的计算</a:t>
            </a:r>
            <a:endParaRPr lang="zh-CN" altLang="en-US"/>
          </a:p>
          <a:p>
            <a:pPr lvl="1"/>
            <a:r>
              <a:rPr lang="zh-CN" altLang="en-US"/>
              <a:t>参数</a:t>
            </a:r>
            <a:r>
              <a:rPr lang="zh-CN" altLang="zh-CN"/>
              <a:t>的格式：</a:t>
            </a:r>
            <a:r>
              <a:rPr lang="en-US" altLang="zh-CN"/>
              <a:t>yyyy-MM-dd HH:mm:ss</a:t>
            </a:r>
          </a:p>
          <a:p>
            <a:pPr lvl="1"/>
            <a:endParaRPr lang="en-US" altLang="zh-CN"/>
          </a:p>
          <a:p>
            <a:pPr lvl="1"/>
            <a:r>
              <a:rPr lang="zh-CN" altLang="en-US"/>
              <a:t>这种格式存在的问题，如果想要求两个时间的时间差比较麻烦，如计算会话时长，进入页面的时间与离开页面的时间的差值，得到在页面的停留时间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UNIX</a:t>
            </a:r>
            <a:r>
              <a:rPr lang="zh-CN" altLang="zh-CN"/>
              <a:t>时间</a:t>
            </a:r>
            <a:r>
              <a:rPr lang="zh-CN" altLang="en-US"/>
              <a:t>：</a:t>
            </a:r>
            <a:r>
              <a:rPr lang="zh-CN" altLang="zh-CN"/>
              <a:t>记录从</a:t>
            </a:r>
            <a:r>
              <a:rPr lang="en-US" altLang="zh-CN"/>
              <a:t>1970</a:t>
            </a:r>
            <a:r>
              <a:rPr lang="zh-CN" altLang="zh-CN"/>
              <a:t>年</a:t>
            </a:r>
            <a:r>
              <a:rPr lang="en-US" altLang="zh-CN"/>
              <a:t>1</a:t>
            </a:r>
            <a:r>
              <a:rPr lang="zh-CN" altLang="zh-CN"/>
              <a:t>月</a:t>
            </a:r>
            <a:r>
              <a:rPr lang="en-US" altLang="zh-CN"/>
              <a:t>1</a:t>
            </a:r>
            <a:r>
              <a:rPr lang="zh-CN" altLang="zh-CN"/>
              <a:t>日</a:t>
            </a:r>
            <a:r>
              <a:rPr lang="en-US" altLang="zh-CN"/>
              <a:t>0</a:t>
            </a:r>
            <a:r>
              <a:rPr lang="zh-CN" altLang="zh-CN"/>
              <a:t>点</a:t>
            </a:r>
            <a:r>
              <a:rPr lang="en-US" altLang="zh-CN"/>
              <a:t>0</a:t>
            </a:r>
            <a:r>
              <a:rPr lang="zh-CN" altLang="zh-CN"/>
              <a:t>分</a:t>
            </a:r>
            <a:r>
              <a:rPr lang="en-US" altLang="zh-CN"/>
              <a:t>0</a:t>
            </a:r>
            <a:r>
              <a:rPr lang="zh-CN" altLang="zh-CN"/>
              <a:t>秒到目前为止的秒数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unix_timestamp</a:t>
            </a:r>
            <a:r>
              <a:rPr lang="zh-CN" altLang="en-US"/>
              <a:t>命令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525344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zh-CN">
                <a:solidFill>
                  <a:srgbClr val="C00000"/>
                </a:solidFill>
              </a:rPr>
              <a:t>1</a:t>
            </a:r>
            <a:r>
              <a:rPr lang="zh-CN" altLang="en-US">
                <a:solidFill>
                  <a:srgbClr val="C00000"/>
                </a:solidFill>
              </a:rPr>
              <a:t>、</a:t>
            </a:r>
            <a:r>
              <a:rPr lang="en-US" altLang="zh-CN">
                <a:solidFill>
                  <a:srgbClr val="C00000"/>
                </a:solidFill>
              </a:rPr>
              <a:t>unix_timestamp() </a:t>
            </a:r>
            <a:r>
              <a:rPr lang="zh-CN" altLang="en-US">
                <a:solidFill>
                  <a:srgbClr val="C00000"/>
                </a:solidFill>
              </a:rPr>
              <a:t>获取当前时间戳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endParaRPr lang="en-US" altLang="zh-CN">
              <a:solidFill>
                <a:srgbClr val="C00000"/>
              </a:solidFill>
            </a:endParaRPr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2</a:t>
            </a:r>
            <a:r>
              <a:rPr lang="zh-CN" altLang="en-US">
                <a:solidFill>
                  <a:srgbClr val="C00000"/>
                </a:solidFill>
              </a:rPr>
              <a:t>、</a:t>
            </a:r>
            <a:r>
              <a:rPr lang="en-US" altLang="zh-CN">
                <a:solidFill>
                  <a:srgbClr val="C00000"/>
                </a:solidFill>
              </a:rPr>
              <a:t>unix_timestamp(string timestame) </a:t>
            </a: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输入的时间戳格式必须为</a:t>
            </a:r>
            <a:r>
              <a:rPr lang="en-US" altLang="zh-CN">
                <a:solidFill>
                  <a:srgbClr val="C00000"/>
                </a:solidFill>
              </a:rPr>
              <a:t>'yyyy-MM-dd HH:mm:ss',</a:t>
            </a:r>
            <a:r>
              <a:rPr lang="zh-CN" altLang="en-US">
                <a:solidFill>
                  <a:srgbClr val="C00000"/>
                </a:solidFill>
              </a:rPr>
              <a:t>如不符合则返回</a:t>
            </a:r>
            <a:r>
              <a:rPr lang="en-US" altLang="zh-CN">
                <a:solidFill>
                  <a:srgbClr val="C00000"/>
                </a:solidFill>
              </a:rPr>
              <a:t>null</a:t>
            </a:r>
          </a:p>
          <a:p>
            <a:pPr lvl="1"/>
            <a:r>
              <a:rPr lang="en-US" altLang="zh-CN"/>
              <a:t>select unix_timestamp('2019-08-15 16:40:00')     </a:t>
            </a:r>
            <a:r>
              <a:rPr lang="zh-CN" altLang="en-US"/>
              <a:t>返回</a:t>
            </a:r>
            <a:r>
              <a:rPr lang="en-US" altLang="zh-CN"/>
              <a:t>1565858400 </a:t>
            </a:r>
          </a:p>
          <a:p>
            <a:pPr lvl="1"/>
            <a:r>
              <a:rPr lang="en-US" altLang="zh-CN"/>
              <a:t>select unix_timestamp('2019-08-15')                      </a:t>
            </a:r>
            <a:r>
              <a:rPr lang="zh-CN" altLang="en-US"/>
              <a:t>返回</a:t>
            </a:r>
            <a:r>
              <a:rPr lang="en-US" altLang="zh-CN"/>
              <a:t>null</a:t>
            </a:r>
          </a:p>
          <a:p>
            <a:pPr lvl="1"/>
            <a:endParaRPr lang="en-US" altLang="zh-CN" b="1"/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3</a:t>
            </a:r>
            <a:r>
              <a:rPr lang="zh-CN" altLang="en-US">
                <a:solidFill>
                  <a:srgbClr val="C00000"/>
                </a:solidFill>
              </a:rPr>
              <a:t>、</a:t>
            </a:r>
            <a:r>
              <a:rPr lang="en-US" altLang="zh-CN">
                <a:solidFill>
                  <a:srgbClr val="C00000"/>
                </a:solidFill>
              </a:rPr>
              <a:t>unix_timestamp(string date,string pattern)</a:t>
            </a:r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将指定时间字符串格式字符串转化成</a:t>
            </a:r>
            <a:r>
              <a:rPr lang="en-US" altLang="zh-CN">
                <a:solidFill>
                  <a:srgbClr val="C00000"/>
                </a:solidFill>
              </a:rPr>
              <a:t>unix</a:t>
            </a:r>
            <a:r>
              <a:rPr lang="zh-CN" altLang="en-US">
                <a:solidFill>
                  <a:srgbClr val="C00000"/>
                </a:solidFill>
              </a:rPr>
              <a:t>时间戳</a:t>
            </a:r>
            <a:r>
              <a:rPr lang="en-US" altLang="zh-CN">
                <a:solidFill>
                  <a:srgbClr val="C00000"/>
                </a:solidFill>
              </a:rPr>
              <a:t>,</a:t>
            </a:r>
            <a:r>
              <a:rPr lang="zh-CN" altLang="en-US">
                <a:solidFill>
                  <a:srgbClr val="C00000"/>
                </a:solidFill>
              </a:rPr>
              <a:t>如不符合则返回</a:t>
            </a:r>
            <a:r>
              <a:rPr lang="en-US" altLang="zh-CN">
                <a:solidFill>
                  <a:srgbClr val="C00000"/>
                </a:solidFill>
              </a:rPr>
              <a:t>null</a:t>
            </a:r>
          </a:p>
          <a:p>
            <a:pPr lvl="1"/>
            <a:r>
              <a:rPr lang="en-US" altLang="zh-CN"/>
              <a:t>select unix_timestamp('2019-08-15','yyyy-MM-dd')     </a:t>
            </a:r>
            <a:r>
              <a:rPr lang="zh-CN" altLang="en-US"/>
              <a:t>返回</a:t>
            </a:r>
            <a:r>
              <a:rPr lang="en-US" altLang="zh-CN"/>
              <a:t>1565798400 </a:t>
            </a:r>
          </a:p>
          <a:p>
            <a:pPr lvl="1"/>
            <a:r>
              <a:rPr lang="en-US" altLang="zh-CN"/>
              <a:t>select unix_timestamp('2019-08-15 16:40:00','yyyy-MM-dd HH:mm:ss')</a:t>
            </a:r>
          </a:p>
          <a:p>
            <a:pPr lvl="1"/>
            <a:r>
              <a:rPr lang="zh-CN" altLang="en-US"/>
              <a:t>返回</a:t>
            </a:r>
            <a:r>
              <a:rPr lang="en-US" altLang="zh-CN"/>
              <a:t>1565858400</a:t>
            </a:r>
          </a:p>
          <a:p>
            <a:pPr lvl="1"/>
            <a:r>
              <a:rPr lang="en-US" altLang="zh-CN"/>
              <a:t> select unix_timestamp('2019-08-15','yyyy-MM-dd HH:mm:ss')    </a:t>
            </a:r>
            <a:r>
              <a:rPr lang="zh-CN" altLang="en-US"/>
              <a:t>返回</a:t>
            </a:r>
            <a:r>
              <a:rPr lang="en-US" altLang="zh-CN"/>
              <a:t>null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0"/>
            <a:ext cx="8229600" cy="4525963"/>
          </a:xfrm>
        </p:spPr>
        <p:txBody>
          <a:bodyPr/>
          <a:lstStyle/>
          <a:p>
            <a:r>
              <a:rPr lang="zh-CN" altLang="en-US"/>
              <a:t>百度“</a:t>
            </a:r>
            <a:r>
              <a:rPr lang="en-US" altLang="zh-CN"/>
              <a:t>unixtimestamp</a:t>
            </a:r>
            <a:r>
              <a:rPr lang="zh-CN" altLang="en-US"/>
              <a:t>”，可以找到站长工具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688"/>
            <a:ext cx="8934234" cy="40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/>
          <a:lstStyle/>
          <a:p>
            <a:r>
              <a:rPr lang="en-US" altLang="zh-CN"/>
              <a:t>Hive</a:t>
            </a:r>
            <a:r>
              <a:rPr lang="zh-CN" altLang="en-US"/>
              <a:t>的连接方法</a:t>
            </a:r>
            <a:endParaRPr lang="en-US" altLang="zh-CN"/>
          </a:p>
          <a:p>
            <a:pPr lvl="1"/>
            <a:r>
              <a:rPr lang="zh-CN" altLang="en-US"/>
              <a:t>之前介绍的通过</a:t>
            </a:r>
            <a:r>
              <a:rPr lang="en-US" altLang="zh-CN"/>
              <a:t>hive shell</a:t>
            </a:r>
            <a:r>
              <a:rPr lang="zh-CN" altLang="en-US"/>
              <a:t>的连接方式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Hiveserver2</a:t>
            </a:r>
            <a:r>
              <a:rPr lang="zh-CN" altLang="en-US"/>
              <a:t>方式</a:t>
            </a:r>
            <a:endParaRPr lang="en-US" altLang="zh-CN"/>
          </a:p>
          <a:p>
            <a:pPr lvl="1"/>
            <a:r>
              <a:rPr lang="en-US" altLang="zh-CN"/>
              <a:t>	</a:t>
            </a:r>
            <a:r>
              <a:rPr lang="zh-CN" altLang="zh-CN"/>
              <a:t>将</a:t>
            </a:r>
            <a:r>
              <a:rPr lang="en-US" altLang="zh-CN"/>
              <a:t>hive</a:t>
            </a:r>
            <a:r>
              <a:rPr lang="zh-CN" altLang="zh-CN"/>
              <a:t>的服务变成服务端，可以通过客户端进行连接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r>
              <a:rPr lang="en-US" altLang="zh-CN"/>
              <a:t>hiveserver2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746643"/>
          </a:xfrm>
        </p:spPr>
        <p:txBody>
          <a:bodyPr/>
          <a:lstStyle/>
          <a:p>
            <a:pPr lvl="1"/>
            <a:r>
              <a:rPr lang="zh-CN" altLang="en-US"/>
              <a:t>例：将“</a:t>
            </a:r>
            <a:r>
              <a:rPr lang="en-US" altLang="zh-CN"/>
              <a:t>2017-01-01 00:00:00</a:t>
            </a:r>
            <a:r>
              <a:rPr lang="zh-CN" altLang="en-US"/>
              <a:t>”转换为</a:t>
            </a:r>
            <a:r>
              <a:rPr lang="en-US" altLang="zh-CN"/>
              <a:t>unix_timestamp</a:t>
            </a:r>
            <a:r>
              <a:rPr lang="zh-CN" altLang="en-US"/>
              <a:t>格式</a:t>
            </a:r>
            <a:endParaRPr lang="en-US" altLang="zh-CN"/>
          </a:p>
          <a:p>
            <a:pPr lvl="1"/>
            <a:r>
              <a:rPr lang="en-US" altLang="zh-CN"/>
              <a:t>	select unix_timestamp('2017-01-01 00:00:00') from emp;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使用站长工具进行转换，两者得到的时间一样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869160"/>
            <a:ext cx="6561137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268760"/>
            <a:ext cx="43148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/>
              <a:t>from_unixtime</a:t>
            </a:r>
            <a:r>
              <a:rPr lang="zh-CN" altLang="en-US"/>
              <a:t>命令的使用</a:t>
            </a:r>
            <a:endParaRPr lang="en-US" altLang="zh-CN"/>
          </a:p>
          <a:p>
            <a:pPr lvl="1"/>
            <a:r>
              <a:rPr lang="zh-CN" altLang="en-US"/>
              <a:t>与</a:t>
            </a:r>
            <a:r>
              <a:rPr lang="en-US" altLang="zh-CN"/>
              <a:t>unix_timestamp</a:t>
            </a:r>
            <a:r>
              <a:rPr lang="zh-CN" altLang="en-US"/>
              <a:t>功能相反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格式：</a:t>
            </a:r>
            <a:r>
              <a:rPr lang="en-US" altLang="zh-CN"/>
              <a:t>from_unixtime(bigint unixtime,string format) </a:t>
            </a:r>
          </a:p>
          <a:p>
            <a:pPr lvl="1" indent="0"/>
            <a:r>
              <a:rPr lang="zh-CN" altLang="en-US"/>
              <a:t>将时间戳秒数转化为</a:t>
            </a:r>
            <a:r>
              <a:rPr lang="en-US" altLang="zh-CN"/>
              <a:t>UTC</a:t>
            </a:r>
            <a:r>
              <a:rPr lang="zh-CN" altLang="en-US"/>
              <a:t>时间，并用字符串表示，可通过</a:t>
            </a:r>
            <a:r>
              <a:rPr lang="en-US" altLang="zh-CN"/>
              <a:t>format</a:t>
            </a:r>
            <a:r>
              <a:rPr lang="zh-CN" altLang="en-US"/>
              <a:t>规定的时间格式，指定输出的时间格式</a:t>
            </a:r>
            <a:endParaRPr lang="en-US" altLang="zh-CN"/>
          </a:p>
          <a:p>
            <a:pPr lvl="1"/>
            <a:r>
              <a:rPr lang="zh-CN" altLang="en-US"/>
              <a:t>例：</a:t>
            </a:r>
            <a:endParaRPr lang="en-US" altLang="zh-CN"/>
          </a:p>
          <a:p>
            <a:pPr lvl="1"/>
            <a:r>
              <a:rPr lang="en-US" altLang="zh-CN"/>
              <a:t>select from_unixtime(1565858389,‘yyyy-MM-dd HH:mm:ss’) ; </a:t>
            </a:r>
          </a:p>
          <a:p>
            <a:pPr lvl="1"/>
            <a:r>
              <a:rPr lang="zh-CN" altLang="en-US"/>
              <a:t>返回 </a:t>
            </a:r>
            <a:r>
              <a:rPr lang="en-US" altLang="zh-CN"/>
              <a:t>2019-08-15 16:39:49</a:t>
            </a:r>
          </a:p>
          <a:p>
            <a:pPr lvl="1"/>
            <a:r>
              <a:rPr lang="en-US" altLang="zh-CN"/>
              <a:t> select from_unixtime(1565858389,'yyyy-MM-dd‘);</a:t>
            </a:r>
          </a:p>
          <a:p>
            <a:pPr lvl="1"/>
            <a:r>
              <a:rPr lang="zh-CN" altLang="en-US"/>
              <a:t>返回</a:t>
            </a:r>
            <a:r>
              <a:rPr lang="en-US" altLang="zh-CN"/>
              <a:t>2019-08-15</a:t>
            </a:r>
          </a:p>
          <a:p>
            <a:pPr lvl="1"/>
            <a:r>
              <a:rPr lang="en-US" altLang="zh-CN"/>
              <a:t>select from_unixtime(unix_timestamp(),'yyyy-MM-dd HH:mm:ss')</a:t>
            </a:r>
          </a:p>
          <a:p>
            <a:pPr lvl="1"/>
            <a:r>
              <a:rPr lang="zh-CN" altLang="en-US"/>
              <a:t>获取当前时间</a:t>
            </a:r>
            <a:endParaRPr lang="zh-CN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from_unixtime</a:t>
            </a:r>
            <a:r>
              <a:rPr lang="zh-CN" altLang="en-US"/>
              <a:t>命令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r>
              <a:rPr lang="en-US" altLang="zh-CN"/>
              <a:t>Hive</a:t>
            </a:r>
            <a:r>
              <a:rPr lang="zh-CN" altLang="en-US"/>
              <a:t>的连接方法与</a:t>
            </a:r>
            <a:r>
              <a:rPr lang="en-US" altLang="zh-CN"/>
              <a:t>hiveserver2</a:t>
            </a:r>
          </a:p>
          <a:p>
            <a:pPr lvl="1"/>
            <a:r>
              <a:rPr lang="en-US" altLang="zh-CN"/>
              <a:t>	 Hiveserver2</a:t>
            </a:r>
            <a:r>
              <a:rPr lang="zh-CN" altLang="en-US"/>
              <a:t>建立服务器，如何配置</a:t>
            </a:r>
            <a:endParaRPr lang="en-US" altLang="zh-CN"/>
          </a:p>
          <a:p>
            <a:pPr lvl="1"/>
            <a:r>
              <a:rPr lang="en-US" altLang="zh-CN"/>
              <a:t>	beeline</a:t>
            </a:r>
            <a:r>
              <a:rPr lang="zh-CN" altLang="en-US"/>
              <a:t>连接</a:t>
            </a:r>
            <a:r>
              <a:rPr lang="en-US" altLang="zh-CN"/>
              <a:t>hiveserver2</a:t>
            </a:r>
            <a:r>
              <a:rPr lang="zh-CN" altLang="en-US"/>
              <a:t>两种方法</a:t>
            </a:r>
            <a:endParaRPr lang="en-US" altLang="zh-CN"/>
          </a:p>
          <a:p>
            <a:pPr lvl="1"/>
            <a:r>
              <a:rPr lang="en-US" altLang="zh-CN"/>
              <a:t>	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	</a:t>
            </a:r>
          </a:p>
          <a:p>
            <a:pPr marL="603504" lvl="2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3538736" cy="3747872"/>
          </a:xfrm>
        </p:spPr>
        <p:txBody>
          <a:bodyPr>
            <a:normAutofit/>
          </a:bodyPr>
          <a:lstStyle/>
          <a:p>
            <a:r>
              <a:rPr lang="en-US" altLang="zh-CN"/>
              <a:t>Case when</a:t>
            </a:r>
            <a:r>
              <a:rPr lang="zh-CN" altLang="en-US"/>
              <a:t>语句的使用</a:t>
            </a:r>
            <a:endParaRPr lang="en-US" altLang="zh-CN"/>
          </a:p>
          <a:p>
            <a:pPr lvl="1"/>
            <a:r>
              <a:rPr lang="zh-CN" altLang="en-US"/>
              <a:t>第一种格式：</a:t>
            </a:r>
            <a:endParaRPr lang="en-US" altLang="zh-CN"/>
          </a:p>
          <a:p>
            <a:pPr lvl="1"/>
            <a:r>
              <a:rPr lang="en-US" altLang="zh-CN"/>
              <a:t> case col</a:t>
            </a:r>
            <a:endParaRPr lang="zh-CN" altLang="zh-CN"/>
          </a:p>
          <a:p>
            <a:pPr lvl="1"/>
            <a:r>
              <a:rPr lang="en-US" altLang="zh-CN"/>
              <a:t>when value1 then value2 </a:t>
            </a:r>
            <a:endParaRPr lang="zh-CN" altLang="zh-CN"/>
          </a:p>
          <a:p>
            <a:pPr lvl="1"/>
            <a:r>
              <a:rPr lang="en-US" altLang="zh-CN"/>
              <a:t>when value3 then value4 </a:t>
            </a:r>
            <a:endParaRPr lang="zh-CN" altLang="zh-CN"/>
          </a:p>
          <a:p>
            <a:pPr lvl="1"/>
            <a:r>
              <a:rPr lang="en-US" altLang="zh-CN"/>
              <a:t>else value5 </a:t>
            </a:r>
            <a:endParaRPr lang="zh-CN" altLang="zh-CN"/>
          </a:p>
          <a:p>
            <a:pPr lvl="1"/>
            <a:r>
              <a:rPr lang="en-US" altLang="zh-CN"/>
              <a:t>End</a:t>
            </a:r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5076056" y="1988840"/>
            <a:ext cx="3754760" cy="30963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1792" marR="0" lvl="1" indent="-228600" algn="l" defTabSz="914400" rtl="0" eaLnBrk="1" fontAlgn="auto" latinLnBrk="0" hangingPunct="1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第二种格式：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Case</a:t>
            </a: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when col=value1 then value2 </a:t>
            </a: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when col=value3 then value4 </a:t>
            </a: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else value5 </a:t>
            </a: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end</a:t>
            </a:r>
            <a:endParaRPr kumimoji="0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68000"/>
              <a:buFont typeface="Wingdings" pitchFamily="2" charset="2"/>
              <a:buChar char="u"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Cast</a:t>
            </a:r>
            <a:r>
              <a:rPr lang="zh-CN" altLang="en-US"/>
              <a:t>语句</a:t>
            </a:r>
            <a:endParaRPr lang="en-US" altLang="zh-CN"/>
          </a:p>
          <a:p>
            <a:pPr lvl="1"/>
            <a:r>
              <a:rPr lang="zh-CN" altLang="en-US"/>
              <a:t>强制转换类型</a:t>
            </a:r>
            <a:endParaRPr lang="en-US" altLang="zh-CN"/>
          </a:p>
          <a:p>
            <a:pPr lvl="1"/>
            <a:r>
              <a:rPr lang="zh-CN" altLang="en-US"/>
              <a:t>隐式转换规则</a:t>
            </a:r>
            <a:endParaRPr lang="en-US" altLang="zh-CN"/>
          </a:p>
          <a:p>
            <a:r>
              <a:rPr lang="en-US" altLang="zh-CN"/>
              <a:t>unix_timestamp</a:t>
            </a:r>
            <a:r>
              <a:rPr lang="zh-CN" altLang="en-US"/>
              <a:t>函数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from_unixtime</a:t>
            </a:r>
            <a:r>
              <a:rPr lang="zh-CN" altLang="en-US"/>
              <a:t>函数的使用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lvl="1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r>
              <a:rPr lang="en-US" altLang="zh-CN"/>
              <a:t>Hiveserver2</a:t>
            </a:r>
            <a:r>
              <a:rPr lang="zh-CN" altLang="en-US"/>
              <a:t>方式</a:t>
            </a:r>
            <a:endParaRPr lang="en-US" altLang="zh-CN"/>
          </a:p>
          <a:p>
            <a:pPr lvl="1"/>
            <a:r>
              <a:rPr lang="zh-CN" altLang="en-US"/>
              <a:t>进入</a:t>
            </a:r>
            <a:r>
              <a:rPr lang="en-US" altLang="zh-CN"/>
              <a:t>hive/bin/</a:t>
            </a:r>
            <a:r>
              <a:rPr lang="zh-CN" altLang="en-US"/>
              <a:t>目录执行</a:t>
            </a:r>
            <a:r>
              <a:rPr lang="en-US" altLang="zh-CN"/>
              <a:t>hiveserver2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可以看到</a:t>
            </a:r>
            <a:r>
              <a:rPr lang="en-US" altLang="zh-CN"/>
              <a:t>bin</a:t>
            </a:r>
            <a:r>
              <a:rPr lang="zh-CN" altLang="en-US"/>
              <a:t>目录下有个</a:t>
            </a:r>
            <a:r>
              <a:rPr lang="en-US" altLang="zh-CN"/>
              <a:t>hiveserver2</a:t>
            </a:r>
            <a:r>
              <a:rPr lang="zh-CN" altLang="en-US"/>
              <a:t>，启动</a:t>
            </a:r>
            <a:r>
              <a:rPr lang="en-US" altLang="zh-CN"/>
              <a:t>hiveserver2</a:t>
            </a:r>
            <a:r>
              <a:rPr lang="zh-CN" altLang="en-US"/>
              <a:t>启动后，</a:t>
            </a:r>
            <a:r>
              <a:rPr lang="en-US" altLang="zh-CN"/>
              <a:t>hive</a:t>
            </a:r>
            <a:r>
              <a:rPr lang="zh-CN" altLang="en-US"/>
              <a:t>就以服务器的形式提供服务</a:t>
            </a:r>
            <a:r>
              <a:rPr lang="en-US" altLang="zh-CN"/>
              <a:t>	</a:t>
            </a:r>
          </a:p>
          <a:p>
            <a:pPr lvl="1"/>
            <a:r>
              <a:rPr lang="en-US" altLang="zh-CN"/>
              <a:t>			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420888"/>
            <a:ext cx="6391769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508104" y="3573016"/>
            <a:ext cx="1512168" cy="216024"/>
          </a:xfrm>
          <a:prstGeom prst="rect">
            <a:avLst/>
          </a:prstGeom>
          <a:noFill/>
          <a:ln w="25400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>
            <a:normAutofit/>
          </a:bodyPr>
          <a:lstStyle/>
          <a:p>
            <a:r>
              <a:rPr lang="en-US" altLang="zh-CN"/>
              <a:t>hiveserver2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  <p:bldP spid="7" grpId="0" build="p" bldLvl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Hiveserver2</a:t>
            </a:r>
            <a:r>
              <a:rPr lang="zh-CN" altLang="en-US"/>
              <a:t>的配置</a:t>
            </a:r>
            <a:endParaRPr lang="en-US" altLang="zh-CN"/>
          </a:p>
          <a:p>
            <a:pPr lvl="1"/>
            <a:r>
              <a:rPr lang="zh-CN" altLang="en-US"/>
              <a:t>在</a:t>
            </a:r>
            <a:r>
              <a:rPr lang="en-US" altLang="zh-CN"/>
              <a:t>hive /conf</a:t>
            </a:r>
            <a:r>
              <a:rPr lang="zh-CN" altLang="en-US"/>
              <a:t>所在目录下的</a:t>
            </a:r>
            <a:r>
              <a:rPr lang="en-US" altLang="zh-CN"/>
              <a:t>hive-default.xml</a:t>
            </a:r>
            <a:r>
              <a:rPr lang="zh-CN" altLang="en-US"/>
              <a:t>中可以查看到一些有关</a:t>
            </a:r>
            <a:r>
              <a:rPr lang="en-US" altLang="zh-CN"/>
              <a:t>Hiveserver2</a:t>
            </a:r>
            <a:r>
              <a:rPr lang="zh-CN" altLang="en-US"/>
              <a:t>的配置项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en-US"/>
              <a:t>、确认</a:t>
            </a:r>
            <a:r>
              <a:rPr lang="en-US" altLang="zh-CN"/>
              <a:t>hiveserver2</a:t>
            </a:r>
            <a:r>
              <a:rPr lang="zh-CN" altLang="en-US"/>
              <a:t>服务端口号配置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提供给客户端连接的端口，默认端口号为</a:t>
            </a:r>
            <a:r>
              <a:rPr lang="en-US" altLang="zh-CN"/>
              <a:t>10000</a:t>
            </a:r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hiveserver2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645024"/>
            <a:ext cx="6904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0"/>
            <a:ext cx="8229600" cy="6858000"/>
          </a:xfrm>
        </p:spPr>
        <p:txBody>
          <a:bodyPr>
            <a:normAutofit/>
          </a:bodyPr>
          <a:lstStyle/>
          <a:p>
            <a:pPr lvl="1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hadoop</a:t>
            </a:r>
            <a:r>
              <a:rPr lang="zh-CN" altLang="en-US"/>
              <a:t>的配置文件</a:t>
            </a:r>
            <a:r>
              <a:rPr lang="en-US" altLang="zh-CN"/>
              <a:t>core-site.xml</a:t>
            </a:r>
            <a:r>
              <a:rPr lang="zh-CN" altLang="en-US"/>
              <a:t>增加如下配置</a:t>
            </a:r>
            <a:r>
              <a:rPr lang="zh-CN" altLang="zh-CN"/>
              <a:t>，重启</a:t>
            </a:r>
            <a:r>
              <a:rPr lang="en-US" altLang="zh-CN"/>
              <a:t>hdfs</a:t>
            </a:r>
            <a:r>
              <a:rPr lang="zh-CN" altLang="en-US"/>
              <a:t>。</a:t>
            </a:r>
            <a:r>
              <a:rPr lang="zh-CN" altLang="zh-CN"/>
              <a:t>将“</a:t>
            </a:r>
            <a:r>
              <a:rPr lang="en-US" altLang="zh-CN"/>
              <a:t>xxx</a:t>
            </a:r>
            <a:r>
              <a:rPr lang="zh-CN" altLang="zh-CN"/>
              <a:t>”替换成自己的用户名</a:t>
            </a:r>
            <a:endParaRPr lang="en-US" altLang="zh-CN"/>
          </a:p>
          <a:p>
            <a:pPr lvl="1"/>
            <a:r>
              <a:rPr lang="en-US" altLang="zh-CN"/>
              <a:t> &lt;property&gt;</a:t>
            </a:r>
            <a:endParaRPr lang="zh-CN" altLang="zh-CN"/>
          </a:p>
          <a:p>
            <a:pPr lvl="1"/>
            <a:r>
              <a:rPr lang="en-US" altLang="zh-CN"/>
              <a:t>        &lt;name&gt;hadoop.proxyuser.xxx.hosts&lt;/name&gt;</a:t>
            </a:r>
            <a:endParaRPr lang="zh-CN" altLang="zh-CN"/>
          </a:p>
          <a:p>
            <a:pPr lvl="1"/>
            <a:r>
              <a:rPr lang="en-US" altLang="zh-CN"/>
              <a:t>        &lt;value&gt;*&lt;/value&gt;</a:t>
            </a:r>
            <a:endParaRPr lang="zh-CN" altLang="zh-CN"/>
          </a:p>
          <a:p>
            <a:pPr lvl="1"/>
            <a:r>
              <a:rPr lang="en-US" altLang="zh-CN"/>
              <a:t>    &lt;/property&gt;</a:t>
            </a:r>
            <a:endParaRPr lang="zh-CN" altLang="zh-CN"/>
          </a:p>
          <a:p>
            <a:pPr lvl="1"/>
            <a:r>
              <a:rPr lang="en-US" altLang="zh-CN"/>
              <a:t>    &lt;property&gt;</a:t>
            </a:r>
            <a:endParaRPr lang="zh-CN" altLang="zh-CN"/>
          </a:p>
          <a:p>
            <a:pPr lvl="1"/>
            <a:r>
              <a:rPr lang="en-US" altLang="zh-CN"/>
              <a:t>        &lt;name&gt;hadoop.proxyuser.xxx.groups&lt;/name&gt;</a:t>
            </a:r>
            <a:endParaRPr lang="zh-CN" altLang="zh-CN"/>
          </a:p>
          <a:p>
            <a:pPr lvl="1"/>
            <a:r>
              <a:rPr lang="en-US" altLang="zh-CN"/>
              <a:t>        &lt;value&gt;*&lt;/value&gt;</a:t>
            </a:r>
            <a:endParaRPr lang="zh-CN" altLang="zh-CN"/>
          </a:p>
          <a:p>
            <a:pPr lvl="1"/>
            <a:r>
              <a:rPr lang="en-US" altLang="zh-CN"/>
              <a:t>    &lt;/property&gt;</a:t>
            </a:r>
          </a:p>
          <a:p>
            <a:pPr lvl="1"/>
            <a:r>
              <a:rPr lang="zh-CN" altLang="zh-CN"/>
              <a:t>“</a:t>
            </a:r>
            <a:r>
              <a:rPr lang="en-US" altLang="zh-CN"/>
              <a:t>*</a:t>
            </a:r>
            <a:r>
              <a:rPr lang="zh-CN" altLang="zh-CN"/>
              <a:t>”表示可通过超级代理“</a:t>
            </a:r>
            <a:r>
              <a:rPr lang="en-US" altLang="zh-CN"/>
              <a:t>xxx</a:t>
            </a:r>
            <a:r>
              <a:rPr lang="zh-CN" altLang="zh-CN"/>
              <a:t>”操作</a:t>
            </a:r>
            <a:r>
              <a:rPr lang="en-US" altLang="zh-CN"/>
              <a:t>hadoop</a:t>
            </a:r>
            <a:r>
              <a:rPr lang="zh-CN" altLang="zh-CN"/>
              <a:t>的用户、用户组和主机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zh-CN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/>
              <a:t>3</a:t>
            </a:r>
            <a:r>
              <a:rPr lang="zh-CN" altLang="en-US"/>
              <a:t>、修改</a:t>
            </a:r>
            <a:r>
              <a:rPr lang="en-US" altLang="zh-CN"/>
              <a:t>HDFS</a:t>
            </a:r>
            <a:r>
              <a:rPr lang="zh-CN" altLang="en-US"/>
              <a:t>的文件系统权限，执行命令行，不设置会报错：</a:t>
            </a:r>
            <a:endParaRPr lang="en-US" altLang="zh-CN"/>
          </a:p>
          <a:p>
            <a:pPr lvl="1"/>
            <a:r>
              <a:rPr lang="en-US" altLang="zh-CN"/>
              <a:t>bin/hdfs dfs -chmod -R 777  /tmp/</a:t>
            </a:r>
            <a:endParaRPr lang="zh-CN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两步完成后</a:t>
            </a:r>
            <a:r>
              <a:rPr lang="zh-CN" altLang="zh-CN">
                <a:solidFill>
                  <a:srgbClr val="FF0000"/>
                </a:solidFill>
              </a:rPr>
              <a:t>一定要重启</a:t>
            </a:r>
            <a:r>
              <a:rPr lang="en-US" altLang="zh-CN">
                <a:solidFill>
                  <a:srgbClr val="FF0000"/>
                </a:solidFill>
              </a:rPr>
              <a:t>hadoop</a:t>
            </a:r>
            <a:r>
              <a:rPr lang="zh-CN" altLang="zh-CN">
                <a:solidFill>
                  <a:srgbClr val="FF0000"/>
                </a:solidFill>
              </a:rPr>
              <a:t>，否则不会生效</a:t>
            </a:r>
            <a:r>
              <a:rPr lang="zh-CN" altLang="en-US">
                <a:solidFill>
                  <a:srgbClr val="FF0000"/>
                </a:solidFill>
              </a:rPr>
              <a:t>，运行“</a:t>
            </a:r>
            <a:r>
              <a:rPr lang="en-US" altLang="zh-CN">
                <a:solidFill>
                  <a:srgbClr val="FF0000"/>
                </a:solidFill>
              </a:rPr>
              <a:t>start-all.sh</a:t>
            </a:r>
            <a:r>
              <a:rPr lang="zh-CN" altLang="en-US">
                <a:solidFill>
                  <a:srgbClr val="FF0000"/>
                </a:solidFill>
              </a:rPr>
              <a:t>”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endParaRPr lang="en-US" altLang="zh-CN"/>
          </a:p>
          <a:p>
            <a:pPr lvl="1"/>
            <a:r>
              <a:rPr lang="en-US" altLang="zh-CN"/>
              <a:t>4</a:t>
            </a:r>
            <a:r>
              <a:rPr lang="zh-CN" altLang="en-US"/>
              <a:t>、初始化元数据，执行命令行：</a:t>
            </a:r>
            <a:endParaRPr lang="en-US" altLang="zh-CN"/>
          </a:p>
          <a:p>
            <a:pPr lvl="1"/>
            <a:r>
              <a:rPr lang="en-US" altLang="zh-CN"/>
              <a:t>	schematool -dbType mysql –initSchema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zh-CN" altLang="zh-CN"/>
              <a:t>启动</a:t>
            </a:r>
            <a:r>
              <a:rPr lang="en-US" altLang="zh-CN"/>
              <a:t>Hive </a:t>
            </a:r>
            <a:r>
              <a:rPr lang="zh-CN" altLang="zh-CN"/>
              <a:t>的</a:t>
            </a:r>
            <a:r>
              <a:rPr lang="en-US" altLang="zh-CN"/>
              <a:t> Metastore Server</a:t>
            </a:r>
            <a:r>
              <a:rPr lang="zh-CN" altLang="zh-CN"/>
              <a:t>服务进程，执行如下命令：</a:t>
            </a:r>
            <a:endParaRPr lang="en-US" altLang="zh-CN"/>
          </a:p>
          <a:p>
            <a:pPr lvl="1"/>
            <a:r>
              <a:rPr lang="en-US" altLang="zh-CN"/>
              <a:t>     hive --service metastore &amp;</a:t>
            </a:r>
            <a:endParaRPr lang="zh-CN" altLang="zh-CN"/>
          </a:p>
          <a:p>
            <a:pPr lvl="1"/>
            <a:endParaRPr lang="en-US" altLang="zh-CN"/>
          </a:p>
          <a:p>
            <a:pPr lvl="1"/>
            <a:endParaRPr lang="zh-CN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hiveserver2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zh-CN"/>
              <a:t>查看启动</a:t>
            </a:r>
            <a:r>
              <a:rPr lang="en-US" altLang="zh-CN"/>
              <a:t>metastore</a:t>
            </a:r>
            <a:r>
              <a:rPr lang="zh-CN" altLang="zh-CN"/>
              <a:t>的进程号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en-US" altLang="zh-CN"/>
              <a:t>ps -aux | grep 'metastore'</a:t>
            </a:r>
          </a:p>
          <a:p>
            <a:pPr lvl="2"/>
            <a:r>
              <a:rPr lang="zh-CN" altLang="en-US"/>
              <a:t>如果成功启动了</a:t>
            </a:r>
            <a:r>
              <a:rPr lang="en-US" altLang="zh-CN"/>
              <a:t>metastore</a:t>
            </a:r>
            <a:r>
              <a:rPr lang="zh-CN" altLang="en-US"/>
              <a:t>，则会显示进程和进程号；</a:t>
            </a:r>
            <a:endParaRPr lang="en-US" altLang="zh-CN"/>
          </a:p>
          <a:p>
            <a:pPr lvl="2"/>
            <a:r>
              <a:rPr lang="zh-CN" altLang="en-US"/>
              <a:t>如果启动</a:t>
            </a:r>
            <a:r>
              <a:rPr lang="en-US" altLang="zh-CN"/>
              <a:t>metastore</a:t>
            </a:r>
            <a:r>
              <a:rPr lang="zh-CN" altLang="en-US"/>
              <a:t>提示已经有</a:t>
            </a:r>
            <a:r>
              <a:rPr lang="en-US" altLang="zh-CN"/>
              <a:t>metastore</a:t>
            </a:r>
            <a:r>
              <a:rPr lang="zh-CN" altLang="en-US"/>
              <a:t>在运行则可以使用</a:t>
            </a:r>
            <a:r>
              <a:rPr lang="en-US" altLang="zh-CN"/>
              <a:t>kill</a:t>
            </a:r>
            <a:r>
              <a:rPr lang="zh-CN" altLang="en-US"/>
              <a:t>命令杀死进程</a:t>
            </a:r>
            <a:endParaRPr lang="en-US" altLang="zh-CN"/>
          </a:p>
          <a:p>
            <a:pPr lvl="2"/>
            <a:r>
              <a:rPr lang="en-US" altLang="zh-CN"/>
              <a:t>kill -9 </a:t>
            </a:r>
            <a:r>
              <a:rPr lang="zh-CN" altLang="zh-CN"/>
              <a:t>进程号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至此，</a:t>
            </a:r>
            <a:r>
              <a:rPr lang="en-US" altLang="zh-CN"/>
              <a:t>hiveserver2</a:t>
            </a:r>
            <a:r>
              <a:rPr lang="zh-CN" altLang="en-US"/>
              <a:t>的服务器端就已经配置完成</a:t>
            </a: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hiveserver2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05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启动</a:t>
            </a:r>
            <a:r>
              <a:rPr lang="en-US" altLang="zh-CN"/>
              <a:t>hiveserver2</a:t>
            </a:r>
            <a:r>
              <a:rPr lang="zh-CN" altLang="en-US"/>
              <a:t>服务</a:t>
            </a:r>
            <a:endParaRPr lang="en-US" altLang="zh-CN"/>
          </a:p>
          <a:p>
            <a:pPr lvl="1"/>
            <a:r>
              <a:rPr lang="zh-CN" altLang="en-US"/>
              <a:t>进入</a:t>
            </a:r>
            <a:r>
              <a:rPr lang="en-US" altLang="zh-CN"/>
              <a:t>/hive/bin/</a:t>
            </a:r>
            <a:r>
              <a:rPr lang="zh-CN" altLang="en-US"/>
              <a:t>目录，执行</a:t>
            </a:r>
            <a:r>
              <a:rPr lang="en-US" altLang="zh-CN"/>
              <a:t>hiveserver2</a:t>
            </a:r>
            <a:r>
              <a:rPr lang="zh-CN" altLang="en-US"/>
              <a:t>，就完成了</a:t>
            </a:r>
            <a:r>
              <a:rPr lang="en-US" altLang="zh-CN"/>
              <a:t>hiveserver2</a:t>
            </a:r>
            <a:r>
              <a:rPr lang="zh-CN" altLang="en-US"/>
              <a:t>的启动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客户端连接到</a:t>
            </a:r>
            <a:r>
              <a:rPr lang="en-US" altLang="zh-CN"/>
              <a:t>hiveserver2</a:t>
            </a:r>
          </a:p>
          <a:p>
            <a:pPr lvl="1"/>
            <a:r>
              <a:rPr lang="zh-CN" altLang="en-US"/>
              <a:t>进入</a:t>
            </a:r>
            <a:r>
              <a:rPr lang="en-US" altLang="zh-CN"/>
              <a:t>/hive/bin/</a:t>
            </a:r>
            <a:r>
              <a:rPr lang="zh-CN" altLang="en-US"/>
              <a:t>目录下可以看到</a:t>
            </a:r>
            <a:r>
              <a:rPr lang="en-US" altLang="zh-CN"/>
              <a:t>beeline</a:t>
            </a:r>
            <a:r>
              <a:rPr lang="zh-CN" altLang="en-US"/>
              <a:t>（</a:t>
            </a:r>
            <a:r>
              <a:rPr lang="en-US" altLang="zh-CN"/>
              <a:t>hive</a:t>
            </a:r>
            <a:r>
              <a:rPr lang="zh-CN" altLang="en-US"/>
              <a:t>的标志就是个蜜蜂）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hiveserver2</a:t>
            </a: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733" y="2780928"/>
            <a:ext cx="734801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725144"/>
            <a:ext cx="559002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4860032" y="5013176"/>
            <a:ext cx="1080120" cy="216024"/>
          </a:xfrm>
          <a:prstGeom prst="rect">
            <a:avLst/>
          </a:prstGeom>
          <a:noFill/>
          <a:ln w="25400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  <p:bldP spid="6" grpId="0" uiExpand="1" build="p" bldLvl="2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1973</Words>
  <Application>Microsoft Office PowerPoint</Application>
  <PresentationFormat>全屏显示(4:3)</PresentationFormat>
  <Paragraphs>305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华文行楷</vt:lpstr>
      <vt:lpstr>华文中宋</vt:lpstr>
      <vt:lpstr>微软雅黑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6.9 hiveserver2与case when</vt:lpstr>
      <vt:lpstr>PowerPoint 演示文稿</vt:lpstr>
      <vt:lpstr>hiveserver2</vt:lpstr>
      <vt:lpstr>hiveserver2</vt:lpstr>
      <vt:lpstr>hiveserver2</vt:lpstr>
      <vt:lpstr>PowerPoint 演示文稿</vt:lpstr>
      <vt:lpstr>hiveserver2</vt:lpstr>
      <vt:lpstr>hiveserver2</vt:lpstr>
      <vt:lpstr>hiveserver2</vt:lpstr>
      <vt:lpstr>hiveserver2</vt:lpstr>
      <vt:lpstr>hiveserver2</vt:lpstr>
      <vt:lpstr>hiveserver2</vt:lpstr>
      <vt:lpstr>PowerPoint 演示文稿</vt:lpstr>
      <vt:lpstr>hiveserver2</vt:lpstr>
      <vt:lpstr>hiveserver2</vt:lpstr>
      <vt:lpstr>hiveserver2</vt:lpstr>
      <vt:lpstr>Case when语句</vt:lpstr>
      <vt:lpstr>PowerPoint 演示文稿</vt:lpstr>
      <vt:lpstr>PowerPoint 演示文稿</vt:lpstr>
      <vt:lpstr>PowerPoint 演示文稿</vt:lpstr>
      <vt:lpstr>Cast命令</vt:lpstr>
      <vt:lpstr>Cast命令</vt:lpstr>
      <vt:lpstr>PowerPoint 演示文稿</vt:lpstr>
      <vt:lpstr>Cast命令</vt:lpstr>
      <vt:lpstr>Cast命令</vt:lpstr>
      <vt:lpstr>Cast命令</vt:lpstr>
      <vt:lpstr>unix_timestamp命令</vt:lpstr>
      <vt:lpstr>PowerPoint 演示文稿</vt:lpstr>
      <vt:lpstr>PowerPoint 演示文稿</vt:lpstr>
      <vt:lpstr>PowerPoint 演示文稿</vt:lpstr>
      <vt:lpstr>from_unixtime命令</vt:lpstr>
      <vt:lpstr>总结</vt:lpstr>
      <vt:lpstr>总结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Lichao Su</dc:creator>
  <cp:lastModifiedBy>Lichao Su</cp:lastModifiedBy>
  <cp:revision>46</cp:revision>
  <dcterms:created xsi:type="dcterms:W3CDTF">2021-01-08T03:33:44Z</dcterms:created>
  <dcterms:modified xsi:type="dcterms:W3CDTF">2023-04-18T23:37:47Z</dcterms:modified>
</cp:coreProperties>
</file>