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0" r:id="rId3"/>
    <p:sldId id="258" r:id="rId4"/>
    <p:sldId id="261" r:id="rId5"/>
    <p:sldId id="263" r:id="rId6"/>
    <p:sldId id="257" r:id="rId7"/>
    <p:sldId id="259" r:id="rId8"/>
    <p:sldId id="265"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0" d="100"/>
          <a:sy n="140" d="100"/>
        </p:scale>
        <p:origin x="14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4/24/2025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00169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4/24/2025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876913"/>
      </p:ext>
    </p:extLst>
  </p:cSld>
  <p:clrMap bg1="lt1" tx1="dk1" bg2="lt2" tx2="dk2" accent1="accent1" accent2="accent2" accent3="accent3" accent4="accent4" accent5="accent5" accent6="accent6" hlink="hlink" folHlink="folHlink"/>
  <p:sldLayoutIdLst>
    <p:sldLayoutId id="2147483755" r:id="rId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localhost:8050/" TargetMode="External"/><Relationship Id="rId5" Type="http://schemas.openxmlformats.org/officeDocument/2006/relationships/image" Target="../media/image19.sv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localhost:8050/metrics" TargetMode="External"/><Relationship Id="rId1" Type="http://schemas.openxmlformats.org/officeDocument/2006/relationships/slideLayout" Target="../slideLayouts/slideLayout1.xml"/><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Colored pencils inside a pencil holder which is on top of a wood table">
            <a:extLst>
              <a:ext uri="{FF2B5EF4-FFF2-40B4-BE49-F238E27FC236}">
                <a16:creationId xmlns:a16="http://schemas.microsoft.com/office/drawing/2014/main" id="{CE0DD0AD-BF18-03C7-52CC-ECC87E6144A7}"/>
              </a:ext>
            </a:extLst>
          </p:cNvPr>
          <p:cNvPicPr>
            <a:picLocks noChangeAspect="1"/>
          </p:cNvPicPr>
          <p:nvPr/>
        </p:nvPicPr>
        <p:blipFill>
          <a:blip r:embed="rId2"/>
          <a:srcRect l="2346" t="23391" r="6744"/>
          <a:stretch/>
        </p:blipFill>
        <p:spPr>
          <a:xfrm>
            <a:off x="1" y="1"/>
            <a:ext cx="12191999" cy="6857999"/>
          </a:xfrm>
          <a:prstGeom prst="rect">
            <a:avLst/>
          </a:prstGeom>
        </p:spPr>
      </p:pic>
      <p:sp>
        <p:nvSpPr>
          <p:cNvPr id="50" name="Rectangle 49">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1FB8F03-B655-0392-5AB6-6152320B8919}"/>
              </a:ext>
            </a:extLst>
          </p:cNvPr>
          <p:cNvSpPr>
            <a:spLocks noGrp="1"/>
          </p:cNvSpPr>
          <p:nvPr>
            <p:ph type="ctrTitle"/>
          </p:nvPr>
        </p:nvSpPr>
        <p:spPr>
          <a:xfrm>
            <a:off x="457195" y="701964"/>
            <a:ext cx="5370950" cy="3640303"/>
          </a:xfrm>
        </p:spPr>
        <p:txBody>
          <a:bodyPr anchor="t">
            <a:normAutofit/>
          </a:bodyPr>
          <a:lstStyle/>
          <a:p>
            <a:pPr>
              <a:lnSpc>
                <a:spcPct val="90000"/>
              </a:lnSpc>
            </a:pPr>
            <a:r>
              <a:rPr lang="en-US" sz="6000" dirty="0">
                <a:solidFill>
                  <a:srgbClr val="FFFFFF"/>
                </a:solidFill>
              </a:rPr>
              <a:t>EPS Prediction ML Model and Financial Data ETL</a:t>
            </a:r>
          </a:p>
        </p:txBody>
      </p:sp>
      <p:sp>
        <p:nvSpPr>
          <p:cNvPr id="3" name="Subtitle 2">
            <a:extLst>
              <a:ext uri="{FF2B5EF4-FFF2-40B4-BE49-F238E27FC236}">
                <a16:creationId xmlns:a16="http://schemas.microsoft.com/office/drawing/2014/main" id="{652DEF77-69A9-B556-F432-4256F02F13DD}"/>
              </a:ext>
            </a:extLst>
          </p:cNvPr>
          <p:cNvSpPr>
            <a:spLocks noGrp="1"/>
          </p:cNvSpPr>
          <p:nvPr>
            <p:ph type="subTitle" idx="1"/>
          </p:nvPr>
        </p:nvSpPr>
        <p:spPr>
          <a:xfrm>
            <a:off x="468090" y="5253050"/>
            <a:ext cx="3888419" cy="969264"/>
          </a:xfrm>
        </p:spPr>
        <p:txBody>
          <a:bodyPr anchor="t">
            <a:normAutofit/>
          </a:bodyPr>
          <a:lstStyle/>
          <a:p>
            <a:r>
              <a:rPr lang="en-US" sz="2000">
                <a:solidFill>
                  <a:srgbClr val="FFFFFF"/>
                </a:solidFill>
              </a:rPr>
              <a:t>Jay Xu</a:t>
            </a:r>
          </a:p>
        </p:txBody>
      </p:sp>
      <p:cxnSp>
        <p:nvCxnSpPr>
          <p:cNvPr id="39" name="Straight Connector 38">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9511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51D96-A743-4DC4-819D-6FB57538FF1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0711805-102A-BB33-DA17-0E9212D98390}"/>
              </a:ext>
            </a:extLst>
          </p:cNvPr>
          <p:cNvSpPr txBox="1">
            <a:spLocks/>
          </p:cNvSpPr>
          <p:nvPr/>
        </p:nvSpPr>
        <p:spPr>
          <a:xfrm>
            <a:off x="618016" y="2230271"/>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How can I use Machine Learning to predict earnings per stock (EPS)?</a:t>
            </a:r>
          </a:p>
        </p:txBody>
      </p:sp>
      <p:sp>
        <p:nvSpPr>
          <p:cNvPr id="8" name="Title 1">
            <a:extLst>
              <a:ext uri="{FF2B5EF4-FFF2-40B4-BE49-F238E27FC236}">
                <a16:creationId xmlns:a16="http://schemas.microsoft.com/office/drawing/2014/main" id="{14FB9C4C-2B5C-CA84-9335-967829D86B9E}"/>
              </a:ext>
            </a:extLst>
          </p:cNvPr>
          <p:cNvSpPr txBox="1">
            <a:spLocks/>
          </p:cNvSpPr>
          <p:nvPr/>
        </p:nvSpPr>
        <p:spPr>
          <a:xfrm>
            <a:off x="618015" y="2976348"/>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 Use ETL to grab company financial data and display it for data analysis</a:t>
            </a:r>
          </a:p>
        </p:txBody>
      </p:sp>
      <p:sp>
        <p:nvSpPr>
          <p:cNvPr id="10" name="Title 1">
            <a:extLst>
              <a:ext uri="{FF2B5EF4-FFF2-40B4-BE49-F238E27FC236}">
                <a16:creationId xmlns:a16="http://schemas.microsoft.com/office/drawing/2014/main" id="{F3E47D97-C71C-822F-7648-5A71972EDE02}"/>
              </a:ext>
            </a:extLst>
          </p:cNvPr>
          <p:cNvSpPr txBox="1">
            <a:spLocks/>
          </p:cNvSpPr>
          <p:nvPr/>
        </p:nvSpPr>
        <p:spPr>
          <a:xfrm>
            <a:off x="618014" y="1199296"/>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Goals for my project:</a:t>
            </a:r>
          </a:p>
        </p:txBody>
      </p:sp>
      <p:pic>
        <p:nvPicPr>
          <p:cNvPr id="20" name="Graphic 19" descr="Folder Search with solid fill">
            <a:extLst>
              <a:ext uri="{FF2B5EF4-FFF2-40B4-BE49-F238E27FC236}">
                <a16:creationId xmlns:a16="http://schemas.microsoft.com/office/drawing/2014/main" id="{23A185B6-9BF3-150E-1594-E474121D63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07650" y="2857594"/>
            <a:ext cx="914400" cy="914400"/>
          </a:xfrm>
          <a:prstGeom prst="rect">
            <a:avLst/>
          </a:prstGeom>
        </p:spPr>
      </p:pic>
      <p:pic>
        <p:nvPicPr>
          <p:cNvPr id="22" name="Graphic 21" descr="Research with solid fill">
            <a:extLst>
              <a:ext uri="{FF2B5EF4-FFF2-40B4-BE49-F238E27FC236}">
                <a16:creationId xmlns:a16="http://schemas.microsoft.com/office/drawing/2014/main" id="{25D56283-0F61-916F-307D-03924ECEC3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09289" y="1995985"/>
            <a:ext cx="914400" cy="914400"/>
          </a:xfrm>
          <a:prstGeom prst="rect">
            <a:avLst/>
          </a:prstGeom>
        </p:spPr>
      </p:pic>
      <p:pic>
        <p:nvPicPr>
          <p:cNvPr id="24" name="Graphic 23" descr="Laptop with phone and calculator">
            <a:extLst>
              <a:ext uri="{FF2B5EF4-FFF2-40B4-BE49-F238E27FC236}">
                <a16:creationId xmlns:a16="http://schemas.microsoft.com/office/drawing/2014/main" id="{EBEE37B1-668F-E355-69CD-239C75BE03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943097">
            <a:off x="2021406" y="3587439"/>
            <a:ext cx="2928624" cy="2928624"/>
          </a:xfrm>
          <a:prstGeom prst="rect">
            <a:avLst/>
          </a:prstGeom>
        </p:spPr>
      </p:pic>
      <p:pic>
        <p:nvPicPr>
          <p:cNvPr id="26" name="Graphic 25" descr="Graph paper with calculator, ruler, highlighter, and pencils">
            <a:extLst>
              <a:ext uri="{FF2B5EF4-FFF2-40B4-BE49-F238E27FC236}">
                <a16:creationId xmlns:a16="http://schemas.microsoft.com/office/drawing/2014/main" id="{3AF17A58-336D-8EA6-C93C-84C5F7D726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949556">
            <a:off x="6722903" y="3613387"/>
            <a:ext cx="2724150" cy="2724150"/>
          </a:xfrm>
          <a:prstGeom prst="rect">
            <a:avLst/>
          </a:prstGeom>
        </p:spPr>
      </p:pic>
    </p:spTree>
    <p:extLst>
      <p:ext uri="{BB962C8B-B14F-4D97-AF65-F5344CB8AC3E}">
        <p14:creationId xmlns:p14="http://schemas.microsoft.com/office/powerpoint/2010/main" val="17094659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9783-79CB-F71D-66C3-65F665ACEB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548B2-98EB-D618-4D4F-604EA5380C5F}"/>
              </a:ext>
            </a:extLst>
          </p:cNvPr>
          <p:cNvSpPr>
            <a:spLocks noGrp="1"/>
          </p:cNvSpPr>
          <p:nvPr>
            <p:ph type="ctrTitle"/>
          </p:nvPr>
        </p:nvSpPr>
        <p:spPr>
          <a:xfrm>
            <a:off x="724923" y="1252181"/>
            <a:ext cx="10605675" cy="614150"/>
          </a:xfrm>
        </p:spPr>
        <p:txBody>
          <a:bodyPr>
            <a:normAutofit/>
          </a:bodyPr>
          <a:lstStyle/>
          <a:p>
            <a:r>
              <a:rPr lang="en-US" sz="2400" dirty="0"/>
              <a:t>Dataset Used for Machine Learning and Financial ETL</a:t>
            </a:r>
          </a:p>
        </p:txBody>
      </p:sp>
      <p:sp>
        <p:nvSpPr>
          <p:cNvPr id="4" name="TextBox 3">
            <a:extLst>
              <a:ext uri="{FF2B5EF4-FFF2-40B4-BE49-F238E27FC236}">
                <a16:creationId xmlns:a16="http://schemas.microsoft.com/office/drawing/2014/main" id="{263A94E1-1348-55E6-E03A-38C82AB16AA4}"/>
              </a:ext>
            </a:extLst>
          </p:cNvPr>
          <p:cNvSpPr txBox="1"/>
          <p:nvPr/>
        </p:nvSpPr>
        <p:spPr>
          <a:xfrm>
            <a:off x="5589611" y="2188338"/>
            <a:ext cx="5554639" cy="2585323"/>
          </a:xfrm>
          <a:prstGeom prst="rect">
            <a:avLst/>
          </a:prstGeom>
          <a:noFill/>
        </p:spPr>
        <p:txBody>
          <a:bodyPr wrap="square" rtlCol="0">
            <a:spAutoFit/>
          </a:bodyPr>
          <a:lstStyle/>
          <a:p>
            <a:pPr algn="ctr"/>
            <a:r>
              <a:rPr lang="en-US" b="1" u="sng" dirty="0"/>
              <a:t>Extracted variables (columns):</a:t>
            </a:r>
          </a:p>
          <a:p>
            <a:pPr algn="ctr"/>
            <a:r>
              <a:rPr lang="en-US" dirty="0"/>
              <a:t>- Company Name</a:t>
            </a:r>
          </a:p>
          <a:p>
            <a:pPr algn="ctr"/>
            <a:r>
              <a:rPr lang="en-US" dirty="0"/>
              <a:t>- Quarter Date</a:t>
            </a:r>
          </a:p>
          <a:p>
            <a:pPr algn="ctr"/>
            <a:r>
              <a:rPr lang="en-US" dirty="0"/>
              <a:t>- Reported EPS</a:t>
            </a:r>
          </a:p>
          <a:p>
            <a:pPr algn="ctr"/>
            <a:r>
              <a:rPr lang="en-US" dirty="0"/>
              <a:t>- Estimated EPS</a:t>
            </a:r>
          </a:p>
          <a:p>
            <a:pPr algn="ctr"/>
            <a:r>
              <a:rPr lang="en-US" dirty="0"/>
              <a:t>- Net Income</a:t>
            </a:r>
          </a:p>
          <a:p>
            <a:pPr algn="ctr"/>
            <a:r>
              <a:rPr lang="en-US" dirty="0"/>
              <a:t>- Sales (Revenue)</a:t>
            </a:r>
          </a:p>
          <a:p>
            <a:pPr algn="ctr"/>
            <a:r>
              <a:rPr lang="en-US" dirty="0"/>
              <a:t>- Average Shares</a:t>
            </a:r>
          </a:p>
          <a:p>
            <a:pPr algn="ctr"/>
            <a:r>
              <a:rPr lang="en-US" dirty="0"/>
              <a:t>- Operating Income</a:t>
            </a:r>
          </a:p>
        </p:txBody>
      </p:sp>
      <p:sp>
        <p:nvSpPr>
          <p:cNvPr id="6" name="TextBox 5">
            <a:extLst>
              <a:ext uri="{FF2B5EF4-FFF2-40B4-BE49-F238E27FC236}">
                <a16:creationId xmlns:a16="http://schemas.microsoft.com/office/drawing/2014/main" id="{19AB856B-15F8-453F-6655-25843FB4C58F}"/>
              </a:ext>
            </a:extLst>
          </p:cNvPr>
          <p:cNvSpPr txBox="1"/>
          <p:nvPr/>
        </p:nvSpPr>
        <p:spPr>
          <a:xfrm>
            <a:off x="473121" y="2188338"/>
            <a:ext cx="5554639" cy="2308324"/>
          </a:xfrm>
          <a:prstGeom prst="rect">
            <a:avLst/>
          </a:prstGeom>
          <a:noFill/>
        </p:spPr>
        <p:txBody>
          <a:bodyPr wrap="square" rtlCol="0">
            <a:spAutoFit/>
          </a:bodyPr>
          <a:lstStyle/>
          <a:p>
            <a:pPr algn="ctr"/>
            <a:r>
              <a:rPr lang="en-US" b="1" u="sng" dirty="0"/>
              <a:t>Datasets used:</a:t>
            </a:r>
          </a:p>
          <a:p>
            <a:pPr algn="ctr"/>
            <a:r>
              <a:rPr lang="en-US" b="1" dirty="0"/>
              <a:t>Primary: </a:t>
            </a:r>
            <a:r>
              <a:rPr lang="en-US" dirty="0"/>
              <a:t>eps_history.csv (15,000 rows)</a:t>
            </a:r>
          </a:p>
          <a:p>
            <a:pPr algn="ctr"/>
            <a:r>
              <a:rPr lang="en-US" b="1" dirty="0"/>
              <a:t>Secondary: </a:t>
            </a:r>
            <a:r>
              <a:rPr lang="en-US" dirty="0"/>
              <a:t>income_statement.csv (15,000 rows)</a:t>
            </a:r>
            <a:br>
              <a:rPr lang="en-US" b="1" dirty="0"/>
            </a:br>
            <a:br>
              <a:rPr lang="en-US" b="1" dirty="0"/>
            </a:br>
            <a:br>
              <a:rPr lang="en-US" b="1" dirty="0"/>
            </a:br>
            <a:r>
              <a:rPr lang="en-US" b="1" u="sng" dirty="0"/>
              <a:t>Goal:</a:t>
            </a:r>
          </a:p>
          <a:p>
            <a:pPr marL="285750" indent="-285750" algn="ctr">
              <a:buFontTx/>
              <a:buChar char="-"/>
            </a:pPr>
            <a:r>
              <a:rPr lang="en-US" dirty="0"/>
              <a:t>Predict historical EPS and future EPS for each 	company for each quarter </a:t>
            </a:r>
          </a:p>
        </p:txBody>
      </p:sp>
      <p:pic>
        <p:nvPicPr>
          <p:cNvPr id="5" name="Graphic 4" descr="Stack of books with pear">
            <a:extLst>
              <a:ext uri="{FF2B5EF4-FFF2-40B4-BE49-F238E27FC236}">
                <a16:creationId xmlns:a16="http://schemas.microsoft.com/office/drawing/2014/main" id="{53E01E46-C610-C766-943C-92F26D2775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02314" y="4191000"/>
            <a:ext cx="1696251" cy="1696251"/>
          </a:xfrm>
          <a:prstGeom prst="rect">
            <a:avLst/>
          </a:prstGeom>
        </p:spPr>
      </p:pic>
      <p:pic>
        <p:nvPicPr>
          <p:cNvPr id="8" name="Graphic 7" descr="Download with solid fill">
            <a:extLst>
              <a:ext uri="{FF2B5EF4-FFF2-40B4-BE49-F238E27FC236}">
                <a16:creationId xmlns:a16="http://schemas.microsoft.com/office/drawing/2014/main" id="{E991C28F-7896-CC77-CFD2-1D6B9E7B37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1700" y="2852309"/>
            <a:ext cx="1488316" cy="1488316"/>
          </a:xfrm>
          <a:prstGeom prst="rect">
            <a:avLst/>
          </a:prstGeom>
        </p:spPr>
      </p:pic>
      <p:pic>
        <p:nvPicPr>
          <p:cNvPr id="10" name="Graphic 9" descr="Clipboard with solid fill">
            <a:extLst>
              <a:ext uri="{FF2B5EF4-FFF2-40B4-BE49-F238E27FC236}">
                <a16:creationId xmlns:a16="http://schemas.microsoft.com/office/drawing/2014/main" id="{A7CED643-1B64-7E61-E128-F02E389781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17638" y="2021814"/>
            <a:ext cx="539811" cy="539811"/>
          </a:xfrm>
          <a:prstGeom prst="rect">
            <a:avLst/>
          </a:prstGeom>
        </p:spPr>
      </p:pic>
    </p:spTree>
    <p:extLst>
      <p:ext uri="{BB962C8B-B14F-4D97-AF65-F5344CB8AC3E}">
        <p14:creationId xmlns:p14="http://schemas.microsoft.com/office/powerpoint/2010/main" val="22541451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B98FF-F174-7453-C799-5552B9735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A7C35-EF5F-143A-5FEC-3D50E2DE2DCA}"/>
              </a:ext>
            </a:extLst>
          </p:cNvPr>
          <p:cNvSpPr>
            <a:spLocks noGrp="1"/>
          </p:cNvSpPr>
          <p:nvPr>
            <p:ph type="ctrTitle"/>
          </p:nvPr>
        </p:nvSpPr>
        <p:spPr>
          <a:xfrm>
            <a:off x="724923" y="1252181"/>
            <a:ext cx="10605675" cy="614150"/>
          </a:xfrm>
        </p:spPr>
        <p:txBody>
          <a:bodyPr>
            <a:normAutofit/>
          </a:bodyPr>
          <a:lstStyle/>
          <a:p>
            <a:r>
              <a:rPr lang="en-US" sz="2400" dirty="0"/>
              <a:t>Machine Learning Model Used: Gradient Boosted Trees</a:t>
            </a:r>
          </a:p>
        </p:txBody>
      </p:sp>
      <p:sp>
        <p:nvSpPr>
          <p:cNvPr id="3" name="TextBox 2">
            <a:extLst>
              <a:ext uri="{FF2B5EF4-FFF2-40B4-BE49-F238E27FC236}">
                <a16:creationId xmlns:a16="http://schemas.microsoft.com/office/drawing/2014/main" id="{E748E19D-EF46-6607-7960-6876CFA46D87}"/>
              </a:ext>
            </a:extLst>
          </p:cNvPr>
          <p:cNvSpPr txBox="1"/>
          <p:nvPr/>
        </p:nvSpPr>
        <p:spPr>
          <a:xfrm>
            <a:off x="7979932" y="2586251"/>
            <a:ext cx="3214901" cy="2308324"/>
          </a:xfrm>
          <a:prstGeom prst="rect">
            <a:avLst/>
          </a:prstGeom>
          <a:noFill/>
        </p:spPr>
        <p:txBody>
          <a:bodyPr wrap="square" rtlCol="0">
            <a:spAutoFit/>
          </a:bodyPr>
          <a:lstStyle/>
          <a:p>
            <a:pPr algn="ctr"/>
            <a:r>
              <a:rPr lang="en-US" sz="1600" b="1" u="sng" dirty="0"/>
              <a:t>Extracted variables (columns):</a:t>
            </a:r>
          </a:p>
          <a:p>
            <a:pPr algn="ctr"/>
            <a:r>
              <a:rPr lang="en-US" sz="1600" dirty="0"/>
              <a:t>- Company Name</a:t>
            </a:r>
          </a:p>
          <a:p>
            <a:pPr algn="ctr"/>
            <a:r>
              <a:rPr lang="en-US" sz="1600" dirty="0"/>
              <a:t>- Quarter Date</a:t>
            </a:r>
          </a:p>
          <a:p>
            <a:pPr algn="ctr"/>
            <a:r>
              <a:rPr lang="en-US" sz="1600" dirty="0"/>
              <a:t>- Reported EPS</a:t>
            </a:r>
          </a:p>
          <a:p>
            <a:pPr algn="ctr"/>
            <a:r>
              <a:rPr lang="en-US" sz="1600" dirty="0"/>
              <a:t>- Estimated EPS</a:t>
            </a:r>
          </a:p>
          <a:p>
            <a:pPr algn="ctr"/>
            <a:r>
              <a:rPr lang="en-US" sz="1600" dirty="0"/>
              <a:t>- Net Income</a:t>
            </a:r>
          </a:p>
          <a:p>
            <a:pPr algn="ctr"/>
            <a:r>
              <a:rPr lang="en-US" sz="1600" dirty="0"/>
              <a:t>- Sales (Revenue)</a:t>
            </a:r>
          </a:p>
          <a:p>
            <a:pPr algn="ctr"/>
            <a:r>
              <a:rPr lang="en-US" sz="1600" dirty="0"/>
              <a:t>- Average Shares</a:t>
            </a:r>
          </a:p>
          <a:p>
            <a:pPr algn="ctr"/>
            <a:r>
              <a:rPr lang="en-US" sz="1600" dirty="0"/>
              <a:t>- Operating Income</a:t>
            </a:r>
          </a:p>
        </p:txBody>
      </p:sp>
      <p:pic>
        <p:nvPicPr>
          <p:cNvPr id="7" name="Graphic 6" descr="Download with solid fill">
            <a:extLst>
              <a:ext uri="{FF2B5EF4-FFF2-40B4-BE49-F238E27FC236}">
                <a16:creationId xmlns:a16="http://schemas.microsoft.com/office/drawing/2014/main" id="{AEC60BCB-DB12-984C-D554-29FC688B37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76123" y="3117660"/>
            <a:ext cx="854475" cy="854475"/>
          </a:xfrm>
          <a:prstGeom prst="rect">
            <a:avLst/>
          </a:prstGeom>
        </p:spPr>
      </p:pic>
      <p:pic>
        <p:nvPicPr>
          <p:cNvPr id="14" name="Graphic 13" descr="Deciduous tree outline">
            <a:extLst>
              <a:ext uri="{FF2B5EF4-FFF2-40B4-BE49-F238E27FC236}">
                <a16:creationId xmlns:a16="http://schemas.microsoft.com/office/drawing/2014/main" id="{0AD3C253-79D1-3C9B-1092-F324F5E9A2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78363" y="2586251"/>
            <a:ext cx="1615447" cy="1615447"/>
          </a:xfrm>
          <a:prstGeom prst="rect">
            <a:avLst/>
          </a:prstGeom>
        </p:spPr>
      </p:pic>
      <p:sp>
        <p:nvSpPr>
          <p:cNvPr id="15" name="TextBox 14">
            <a:extLst>
              <a:ext uri="{FF2B5EF4-FFF2-40B4-BE49-F238E27FC236}">
                <a16:creationId xmlns:a16="http://schemas.microsoft.com/office/drawing/2014/main" id="{C36FEA91-17E2-A3F7-2287-F03A6AD08FE4}"/>
              </a:ext>
            </a:extLst>
          </p:cNvPr>
          <p:cNvSpPr txBox="1"/>
          <p:nvPr/>
        </p:nvSpPr>
        <p:spPr>
          <a:xfrm>
            <a:off x="737622" y="4567912"/>
            <a:ext cx="6139901" cy="369332"/>
          </a:xfrm>
          <a:prstGeom prst="rect">
            <a:avLst/>
          </a:prstGeom>
          <a:noFill/>
        </p:spPr>
        <p:txBody>
          <a:bodyPr wrap="square" rtlCol="0">
            <a:spAutoFit/>
          </a:bodyPr>
          <a:lstStyle/>
          <a:p>
            <a:r>
              <a:rPr lang="en-US" dirty="0"/>
              <a:t>1</a:t>
            </a:r>
            <a:r>
              <a:rPr lang="en-US" baseline="30000" dirty="0"/>
              <a:t>st</a:t>
            </a:r>
            <a:r>
              <a:rPr lang="en-US" dirty="0"/>
              <a:t> Tree				2</a:t>
            </a:r>
            <a:r>
              <a:rPr lang="en-US" baseline="30000" dirty="0"/>
              <a:t>nd</a:t>
            </a:r>
            <a:r>
              <a:rPr lang="en-US" dirty="0"/>
              <a:t> Tree					50</a:t>
            </a:r>
            <a:r>
              <a:rPr lang="en-US" baseline="30000" dirty="0"/>
              <a:t>th</a:t>
            </a:r>
            <a:r>
              <a:rPr lang="en-US" dirty="0"/>
              <a:t> Tree</a:t>
            </a:r>
          </a:p>
        </p:txBody>
      </p:sp>
      <p:pic>
        <p:nvPicPr>
          <p:cNvPr id="16" name="Graphic 15" descr="Deciduous tree outline">
            <a:extLst>
              <a:ext uri="{FF2B5EF4-FFF2-40B4-BE49-F238E27FC236}">
                <a16:creationId xmlns:a16="http://schemas.microsoft.com/office/drawing/2014/main" id="{EF43A26D-0250-D9BE-5CF0-A4A304EBE0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33575" y="2586251"/>
            <a:ext cx="1615447" cy="1615447"/>
          </a:xfrm>
          <a:prstGeom prst="rect">
            <a:avLst/>
          </a:prstGeom>
        </p:spPr>
      </p:pic>
      <p:pic>
        <p:nvPicPr>
          <p:cNvPr id="17" name="Graphic 16" descr="Deciduous tree outline">
            <a:extLst>
              <a:ext uri="{FF2B5EF4-FFF2-40B4-BE49-F238E27FC236}">
                <a16:creationId xmlns:a16="http://schemas.microsoft.com/office/drawing/2014/main" id="{67759296-F001-EA67-C424-8DA87368A2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205" y="2586252"/>
            <a:ext cx="1615447" cy="1615447"/>
          </a:xfrm>
          <a:prstGeom prst="rect">
            <a:avLst/>
          </a:prstGeom>
        </p:spPr>
      </p:pic>
      <p:pic>
        <p:nvPicPr>
          <p:cNvPr id="19" name="Graphic 18" descr="Arrow Right with solid fill">
            <a:extLst>
              <a:ext uri="{FF2B5EF4-FFF2-40B4-BE49-F238E27FC236}">
                <a16:creationId xmlns:a16="http://schemas.microsoft.com/office/drawing/2014/main" id="{A737CD60-868F-40FC-A2AC-9B03F8F95D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072414" y="3267292"/>
            <a:ext cx="914400" cy="914400"/>
          </a:xfrm>
          <a:prstGeom prst="rect">
            <a:avLst/>
          </a:prstGeom>
        </p:spPr>
      </p:pic>
      <p:pic>
        <p:nvPicPr>
          <p:cNvPr id="20" name="Graphic 19" descr="Arrow Right with solid fill">
            <a:extLst>
              <a:ext uri="{FF2B5EF4-FFF2-40B4-BE49-F238E27FC236}">
                <a16:creationId xmlns:a16="http://schemas.microsoft.com/office/drawing/2014/main" id="{AE214343-8D22-F533-2F30-42D3F274A5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456492" y="3267292"/>
            <a:ext cx="914400" cy="914400"/>
          </a:xfrm>
          <a:prstGeom prst="rect">
            <a:avLst/>
          </a:prstGeom>
        </p:spPr>
      </p:pic>
      <p:sp>
        <p:nvSpPr>
          <p:cNvPr id="21" name="TextBox 20">
            <a:extLst>
              <a:ext uri="{FF2B5EF4-FFF2-40B4-BE49-F238E27FC236}">
                <a16:creationId xmlns:a16="http://schemas.microsoft.com/office/drawing/2014/main" id="{AC6C22D4-1E40-67C6-9E42-87551188C4B6}"/>
              </a:ext>
            </a:extLst>
          </p:cNvPr>
          <p:cNvSpPr txBox="1"/>
          <p:nvPr/>
        </p:nvSpPr>
        <p:spPr>
          <a:xfrm>
            <a:off x="737622" y="5021995"/>
            <a:ext cx="6387078" cy="307777"/>
          </a:xfrm>
          <a:prstGeom prst="rect">
            <a:avLst/>
          </a:prstGeom>
          <a:noFill/>
        </p:spPr>
        <p:txBody>
          <a:bodyPr wrap="square" rtlCol="0">
            <a:spAutoFit/>
          </a:bodyPr>
          <a:lstStyle/>
          <a:p>
            <a:r>
              <a:rPr lang="en-US" sz="1400" dirty="0"/>
              <a:t>Off by $2.00 			 Off by $1.00 				 Off by $0.02</a:t>
            </a:r>
          </a:p>
        </p:txBody>
      </p:sp>
    </p:spTree>
    <p:extLst>
      <p:ext uri="{BB962C8B-B14F-4D97-AF65-F5344CB8AC3E}">
        <p14:creationId xmlns:p14="http://schemas.microsoft.com/office/powerpoint/2010/main" val="31628552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5CEB5-50F1-B763-0AF7-67E6DEC8B883}"/>
            </a:ext>
          </a:extLst>
        </p:cNvPr>
        <p:cNvGrpSpPr/>
        <p:nvPr/>
      </p:nvGrpSpPr>
      <p:grpSpPr>
        <a:xfrm>
          <a:off x="0" y="0"/>
          <a:ext cx="0" cy="0"/>
          <a:chOff x="0" y="0"/>
          <a:chExt cx="0" cy="0"/>
        </a:xfrm>
      </p:grpSpPr>
      <p:pic>
        <p:nvPicPr>
          <p:cNvPr id="14" name="Graphic 13" descr="Deciduous tree outline">
            <a:extLst>
              <a:ext uri="{FF2B5EF4-FFF2-40B4-BE49-F238E27FC236}">
                <a16:creationId xmlns:a16="http://schemas.microsoft.com/office/drawing/2014/main" id="{6862C80F-F4AA-78E9-BAE1-DFA14BC44E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57153" y="3754651"/>
            <a:ext cx="1615447" cy="1615447"/>
          </a:xfrm>
          <a:prstGeom prst="rect">
            <a:avLst/>
          </a:prstGeom>
        </p:spPr>
      </p:pic>
      <p:pic>
        <p:nvPicPr>
          <p:cNvPr id="16" name="Graphic 15" descr="Deciduous tree outline">
            <a:extLst>
              <a:ext uri="{FF2B5EF4-FFF2-40B4-BE49-F238E27FC236}">
                <a16:creationId xmlns:a16="http://schemas.microsoft.com/office/drawing/2014/main" id="{450FD937-C526-32FF-2E4F-BE3B6940A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12365" y="3754651"/>
            <a:ext cx="1615447" cy="1615447"/>
          </a:xfrm>
          <a:prstGeom prst="rect">
            <a:avLst/>
          </a:prstGeom>
        </p:spPr>
      </p:pic>
      <p:pic>
        <p:nvPicPr>
          <p:cNvPr id="17" name="Graphic 16" descr="Deciduous tree outline">
            <a:extLst>
              <a:ext uri="{FF2B5EF4-FFF2-40B4-BE49-F238E27FC236}">
                <a16:creationId xmlns:a16="http://schemas.microsoft.com/office/drawing/2014/main" id="{4F8CBE1F-D556-FFCA-62A2-6586D6013E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8995" y="3754651"/>
            <a:ext cx="1615447" cy="1615447"/>
          </a:xfrm>
          <a:prstGeom prst="rect">
            <a:avLst/>
          </a:prstGeom>
        </p:spPr>
      </p:pic>
      <p:pic>
        <p:nvPicPr>
          <p:cNvPr id="19" name="Graphic 18" descr="Arrow Right with solid fill">
            <a:extLst>
              <a:ext uri="{FF2B5EF4-FFF2-40B4-BE49-F238E27FC236}">
                <a16:creationId xmlns:a16="http://schemas.microsoft.com/office/drawing/2014/main" id="{4D9811BD-FC91-49B3-397E-072697A807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1204" y="4435692"/>
            <a:ext cx="914400" cy="914400"/>
          </a:xfrm>
          <a:prstGeom prst="rect">
            <a:avLst/>
          </a:prstGeom>
        </p:spPr>
      </p:pic>
      <p:pic>
        <p:nvPicPr>
          <p:cNvPr id="20" name="Graphic 19" descr="Arrow Right with solid fill">
            <a:extLst>
              <a:ext uri="{FF2B5EF4-FFF2-40B4-BE49-F238E27FC236}">
                <a16:creationId xmlns:a16="http://schemas.microsoft.com/office/drawing/2014/main" id="{E69E1D75-7874-28DC-95E2-B42321E808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35282" y="4435692"/>
            <a:ext cx="914400" cy="914400"/>
          </a:xfrm>
          <a:prstGeom prst="rect">
            <a:avLst/>
          </a:prstGeom>
        </p:spPr>
      </p:pic>
      <p:sp>
        <p:nvSpPr>
          <p:cNvPr id="22" name="Title 1">
            <a:extLst>
              <a:ext uri="{FF2B5EF4-FFF2-40B4-BE49-F238E27FC236}">
                <a16:creationId xmlns:a16="http://schemas.microsoft.com/office/drawing/2014/main" id="{8D2BCB29-665A-559D-1EB2-AB90D872C60F}"/>
              </a:ext>
            </a:extLst>
          </p:cNvPr>
          <p:cNvSpPr txBox="1">
            <a:spLocks noGrp="1"/>
          </p:cNvSpPr>
          <p:nvPr>
            <p:ph type="ctrTitle"/>
          </p:nvPr>
        </p:nvSpPr>
        <p:spPr>
          <a:xfrm>
            <a:off x="2424113" y="1619251"/>
            <a:ext cx="7215187" cy="161544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US" sz="2400" dirty="0"/>
              <a:t>Machine Learning Conclusive Results: </a:t>
            </a:r>
            <a:br>
              <a:rPr lang="en-US" sz="2400" dirty="0"/>
            </a:br>
            <a:r>
              <a:rPr lang="en-US" sz="2400" b="0" dirty="0"/>
              <a:t>EPS Historical Prediction and EPS Future Forecast</a:t>
            </a:r>
            <a:br>
              <a:rPr lang="en-US" sz="2400" b="0" dirty="0"/>
            </a:br>
            <a:br>
              <a:rPr lang="en-US" sz="2400" b="0" dirty="0"/>
            </a:br>
            <a:r>
              <a:rPr lang="en-US" sz="2400" b="0" dirty="0">
                <a:hlinkClick r:id="rId6"/>
              </a:rPr>
              <a:t>Click to open Dash</a:t>
            </a:r>
            <a:endParaRPr lang="en-US" sz="2400" b="0" dirty="0"/>
          </a:p>
        </p:txBody>
      </p:sp>
    </p:spTree>
    <p:extLst>
      <p:ext uri="{BB962C8B-B14F-4D97-AF65-F5344CB8AC3E}">
        <p14:creationId xmlns:p14="http://schemas.microsoft.com/office/powerpoint/2010/main" val="41281007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82170-D819-F6C2-EAA2-803707E5E6E0}"/>
              </a:ext>
            </a:extLst>
          </p:cNvPr>
          <p:cNvSpPr>
            <a:spLocks noGrp="1"/>
          </p:cNvSpPr>
          <p:nvPr>
            <p:ph type="ctrTitle"/>
          </p:nvPr>
        </p:nvSpPr>
        <p:spPr>
          <a:xfrm>
            <a:off x="618016" y="3722426"/>
            <a:ext cx="9051423" cy="614150"/>
          </a:xfrm>
        </p:spPr>
        <p:txBody>
          <a:bodyPr>
            <a:normAutofit/>
          </a:bodyPr>
          <a:lstStyle/>
          <a:p>
            <a:r>
              <a:rPr lang="en-US" sz="2400" dirty="0"/>
              <a:t>How can I automate / schedule it for future use?</a:t>
            </a:r>
          </a:p>
        </p:txBody>
      </p:sp>
      <p:sp>
        <p:nvSpPr>
          <p:cNvPr id="7" name="Title 1">
            <a:extLst>
              <a:ext uri="{FF2B5EF4-FFF2-40B4-BE49-F238E27FC236}">
                <a16:creationId xmlns:a16="http://schemas.microsoft.com/office/drawing/2014/main" id="{7F65D938-CEF5-41E5-EBF5-49E6F71B8A49}"/>
              </a:ext>
            </a:extLst>
          </p:cNvPr>
          <p:cNvSpPr txBox="1">
            <a:spLocks/>
          </p:cNvSpPr>
          <p:nvPr/>
        </p:nvSpPr>
        <p:spPr>
          <a:xfrm>
            <a:off x="618016" y="2230271"/>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How can I extract and transform financial data efficiently?</a:t>
            </a:r>
          </a:p>
        </p:txBody>
      </p:sp>
      <p:sp>
        <p:nvSpPr>
          <p:cNvPr id="8" name="Title 1">
            <a:extLst>
              <a:ext uri="{FF2B5EF4-FFF2-40B4-BE49-F238E27FC236}">
                <a16:creationId xmlns:a16="http://schemas.microsoft.com/office/drawing/2014/main" id="{B6B01844-57B8-9691-E436-D7A647DADB5C}"/>
              </a:ext>
            </a:extLst>
          </p:cNvPr>
          <p:cNvSpPr txBox="1">
            <a:spLocks/>
          </p:cNvSpPr>
          <p:nvPr/>
        </p:nvSpPr>
        <p:spPr>
          <a:xfrm>
            <a:off x="618015" y="2976348"/>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Where can I store the analyzed data for ease of access?</a:t>
            </a:r>
          </a:p>
        </p:txBody>
      </p:sp>
      <p:sp>
        <p:nvSpPr>
          <p:cNvPr id="9" name="Title 1">
            <a:extLst>
              <a:ext uri="{FF2B5EF4-FFF2-40B4-BE49-F238E27FC236}">
                <a16:creationId xmlns:a16="http://schemas.microsoft.com/office/drawing/2014/main" id="{6A81DD5E-FABA-E436-996A-8FD86E12B7B7}"/>
              </a:ext>
            </a:extLst>
          </p:cNvPr>
          <p:cNvSpPr txBox="1">
            <a:spLocks/>
          </p:cNvSpPr>
          <p:nvPr/>
        </p:nvSpPr>
        <p:spPr>
          <a:xfrm>
            <a:off x="618015" y="4424148"/>
            <a:ext cx="9051423"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dirty="0"/>
              <a:t>How do I display it for data analysis?</a:t>
            </a:r>
          </a:p>
        </p:txBody>
      </p:sp>
      <p:sp>
        <p:nvSpPr>
          <p:cNvPr id="10" name="Title 1">
            <a:extLst>
              <a:ext uri="{FF2B5EF4-FFF2-40B4-BE49-F238E27FC236}">
                <a16:creationId xmlns:a16="http://schemas.microsoft.com/office/drawing/2014/main" id="{37B5A837-7EED-8DD8-44C6-78E51411D0D9}"/>
              </a:ext>
            </a:extLst>
          </p:cNvPr>
          <p:cNvSpPr txBox="1">
            <a:spLocks/>
          </p:cNvSpPr>
          <p:nvPr/>
        </p:nvSpPr>
        <p:spPr>
          <a:xfrm>
            <a:off x="618014" y="1199296"/>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Technologies used for ETL:</a:t>
            </a:r>
          </a:p>
        </p:txBody>
      </p:sp>
      <p:pic>
        <p:nvPicPr>
          <p:cNvPr id="12" name="Graphic 11" descr="Ui Ux with solid fill">
            <a:extLst>
              <a:ext uri="{FF2B5EF4-FFF2-40B4-BE49-F238E27FC236}">
                <a16:creationId xmlns:a16="http://schemas.microsoft.com/office/drawing/2014/main" id="{48A8C7A9-162B-E753-A7F1-6604014F69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1650" y="1023297"/>
            <a:ext cx="914400" cy="914400"/>
          </a:xfrm>
          <a:prstGeom prst="rect">
            <a:avLst/>
          </a:prstGeom>
        </p:spPr>
      </p:pic>
    </p:spTree>
    <p:extLst>
      <p:ext uri="{BB962C8B-B14F-4D97-AF65-F5344CB8AC3E}">
        <p14:creationId xmlns:p14="http://schemas.microsoft.com/office/powerpoint/2010/main" val="14917166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6536F-2924-2994-DC41-1E7E010B3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9E521-3F64-5706-5F6B-1E979146D96B}"/>
              </a:ext>
            </a:extLst>
          </p:cNvPr>
          <p:cNvSpPr>
            <a:spLocks noGrp="1"/>
          </p:cNvSpPr>
          <p:nvPr>
            <p:ph type="ctrTitle"/>
          </p:nvPr>
        </p:nvSpPr>
        <p:spPr>
          <a:xfrm>
            <a:off x="618016" y="3722426"/>
            <a:ext cx="11146354" cy="614150"/>
          </a:xfrm>
        </p:spPr>
        <p:txBody>
          <a:bodyPr>
            <a:normAutofit/>
          </a:bodyPr>
          <a:lstStyle/>
          <a:p>
            <a:r>
              <a:rPr lang="en-US" sz="2400"/>
              <a:t>How can I automate / schedule it for future use?			Airflow</a:t>
            </a:r>
            <a:endParaRPr lang="en-US" sz="2400" dirty="0"/>
          </a:p>
        </p:txBody>
      </p:sp>
      <p:sp>
        <p:nvSpPr>
          <p:cNvPr id="7" name="Title 1">
            <a:extLst>
              <a:ext uri="{FF2B5EF4-FFF2-40B4-BE49-F238E27FC236}">
                <a16:creationId xmlns:a16="http://schemas.microsoft.com/office/drawing/2014/main" id="{9B2A13FB-FDB2-DBC1-4A95-CAD3E1EF13D6}"/>
              </a:ext>
            </a:extLst>
          </p:cNvPr>
          <p:cNvSpPr txBox="1">
            <a:spLocks/>
          </p:cNvSpPr>
          <p:nvPr/>
        </p:nvSpPr>
        <p:spPr>
          <a:xfrm>
            <a:off x="618016" y="2230271"/>
            <a:ext cx="11573984" cy="61415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a:t>How can I extract and transform financial data efficiently?	Python + PySpark</a:t>
            </a:r>
            <a:endParaRPr lang="en-US" sz="2400" dirty="0"/>
          </a:p>
        </p:txBody>
      </p:sp>
      <p:sp>
        <p:nvSpPr>
          <p:cNvPr id="8" name="Title 1">
            <a:extLst>
              <a:ext uri="{FF2B5EF4-FFF2-40B4-BE49-F238E27FC236}">
                <a16:creationId xmlns:a16="http://schemas.microsoft.com/office/drawing/2014/main" id="{82C716DC-8240-AA5C-25F1-37D30D48193D}"/>
              </a:ext>
            </a:extLst>
          </p:cNvPr>
          <p:cNvSpPr txBox="1">
            <a:spLocks/>
          </p:cNvSpPr>
          <p:nvPr/>
        </p:nvSpPr>
        <p:spPr>
          <a:xfrm>
            <a:off x="618015" y="2976348"/>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a:t>Where can I store the analyzed data for ease of access?	SQL Database</a:t>
            </a:r>
            <a:endParaRPr lang="en-US" sz="2400" dirty="0"/>
          </a:p>
        </p:txBody>
      </p:sp>
      <p:sp>
        <p:nvSpPr>
          <p:cNvPr id="9" name="Title 1">
            <a:extLst>
              <a:ext uri="{FF2B5EF4-FFF2-40B4-BE49-F238E27FC236}">
                <a16:creationId xmlns:a16="http://schemas.microsoft.com/office/drawing/2014/main" id="{B92B4E3B-B2BF-F85B-2726-F31C36ED2204}"/>
              </a:ext>
            </a:extLst>
          </p:cNvPr>
          <p:cNvSpPr txBox="1">
            <a:spLocks/>
          </p:cNvSpPr>
          <p:nvPr/>
        </p:nvSpPr>
        <p:spPr>
          <a:xfrm>
            <a:off x="618015" y="4424148"/>
            <a:ext cx="10605674"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2400"/>
              <a:t>How do I display it for data analysis?				Dash</a:t>
            </a:r>
            <a:endParaRPr lang="en-US" sz="2400" dirty="0"/>
          </a:p>
        </p:txBody>
      </p:sp>
      <p:sp>
        <p:nvSpPr>
          <p:cNvPr id="10" name="Title 1">
            <a:extLst>
              <a:ext uri="{FF2B5EF4-FFF2-40B4-BE49-F238E27FC236}">
                <a16:creationId xmlns:a16="http://schemas.microsoft.com/office/drawing/2014/main" id="{EE41F717-C7B3-6565-1515-5935D1D07E6C}"/>
              </a:ext>
            </a:extLst>
          </p:cNvPr>
          <p:cNvSpPr txBox="1">
            <a:spLocks/>
          </p:cNvSpPr>
          <p:nvPr/>
        </p:nvSpPr>
        <p:spPr>
          <a:xfrm>
            <a:off x="618014" y="1199296"/>
            <a:ext cx="10605675" cy="61415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US" sz="3200" dirty="0"/>
              <a:t>Technologies used for ETL:</a:t>
            </a:r>
          </a:p>
        </p:txBody>
      </p:sp>
      <p:pic>
        <p:nvPicPr>
          <p:cNvPr id="4" name="Graphic 3" descr="Programmer male with solid fill">
            <a:extLst>
              <a:ext uri="{FF2B5EF4-FFF2-40B4-BE49-F238E27FC236}">
                <a16:creationId xmlns:a16="http://schemas.microsoft.com/office/drawing/2014/main" id="{484A5BAB-92AC-4610-AAA2-4DD2F86981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7550" y="1049171"/>
            <a:ext cx="914400" cy="914400"/>
          </a:xfrm>
          <a:prstGeom prst="rect">
            <a:avLst/>
          </a:prstGeom>
        </p:spPr>
      </p:pic>
      <p:pic>
        <p:nvPicPr>
          <p:cNvPr id="11" name="Graphic 10" descr="Ui Ux with solid fill">
            <a:extLst>
              <a:ext uri="{FF2B5EF4-FFF2-40B4-BE49-F238E27FC236}">
                <a16:creationId xmlns:a16="http://schemas.microsoft.com/office/drawing/2014/main" id="{6CCA44FE-C832-A836-BBC7-13B0A48340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81650" y="1023297"/>
            <a:ext cx="914400" cy="914400"/>
          </a:xfrm>
          <a:prstGeom prst="rect">
            <a:avLst/>
          </a:prstGeom>
        </p:spPr>
      </p:pic>
    </p:spTree>
    <p:extLst>
      <p:ext uri="{BB962C8B-B14F-4D97-AF65-F5344CB8AC3E}">
        <p14:creationId xmlns:p14="http://schemas.microsoft.com/office/powerpoint/2010/main" val="295783716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AE51A-0C21-605E-6CC9-4B11BF74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0B6C85-1385-516C-141C-178733C3FC88}"/>
              </a:ext>
            </a:extLst>
          </p:cNvPr>
          <p:cNvSpPr>
            <a:spLocks noGrp="1"/>
          </p:cNvSpPr>
          <p:nvPr>
            <p:ph type="ctrTitle"/>
          </p:nvPr>
        </p:nvSpPr>
        <p:spPr>
          <a:xfrm>
            <a:off x="724923" y="1252181"/>
            <a:ext cx="10605675" cy="614150"/>
          </a:xfrm>
        </p:spPr>
        <p:txBody>
          <a:bodyPr>
            <a:normAutofit/>
          </a:bodyPr>
          <a:lstStyle/>
          <a:p>
            <a:r>
              <a:rPr lang="en-US" sz="2400" dirty="0"/>
              <a:t>SQL Schema Used for ETL</a:t>
            </a:r>
          </a:p>
        </p:txBody>
      </p:sp>
      <p:sp>
        <p:nvSpPr>
          <p:cNvPr id="3" name="TextBox 2">
            <a:extLst>
              <a:ext uri="{FF2B5EF4-FFF2-40B4-BE49-F238E27FC236}">
                <a16:creationId xmlns:a16="http://schemas.microsoft.com/office/drawing/2014/main" id="{7541BF27-7B1B-6BDD-0562-F73C37433346}"/>
              </a:ext>
            </a:extLst>
          </p:cNvPr>
          <p:cNvSpPr txBox="1"/>
          <p:nvPr/>
        </p:nvSpPr>
        <p:spPr>
          <a:xfrm>
            <a:off x="1018534" y="2456596"/>
            <a:ext cx="3214901" cy="2308324"/>
          </a:xfrm>
          <a:prstGeom prst="rect">
            <a:avLst/>
          </a:prstGeom>
          <a:noFill/>
        </p:spPr>
        <p:txBody>
          <a:bodyPr wrap="square" rtlCol="0">
            <a:spAutoFit/>
          </a:bodyPr>
          <a:lstStyle/>
          <a:p>
            <a:pPr algn="ctr"/>
            <a:r>
              <a:rPr lang="en-US" sz="1600" b="1" u="sng" dirty="0"/>
              <a:t>Extracted variables (columns):</a:t>
            </a:r>
          </a:p>
          <a:p>
            <a:pPr algn="ctr"/>
            <a:r>
              <a:rPr lang="en-US" sz="1600" dirty="0"/>
              <a:t>- Company Name</a:t>
            </a:r>
          </a:p>
          <a:p>
            <a:pPr algn="ctr"/>
            <a:r>
              <a:rPr lang="en-US" sz="1600" dirty="0"/>
              <a:t>- Quarter Date</a:t>
            </a:r>
          </a:p>
          <a:p>
            <a:pPr algn="ctr"/>
            <a:r>
              <a:rPr lang="en-US" sz="1600" dirty="0"/>
              <a:t>- Reported EPS</a:t>
            </a:r>
          </a:p>
          <a:p>
            <a:pPr algn="ctr"/>
            <a:r>
              <a:rPr lang="en-US" sz="1600" dirty="0"/>
              <a:t>- Estimated EPS</a:t>
            </a:r>
          </a:p>
          <a:p>
            <a:pPr algn="ctr"/>
            <a:r>
              <a:rPr lang="en-US" sz="1600" dirty="0"/>
              <a:t>- Net Income</a:t>
            </a:r>
          </a:p>
          <a:p>
            <a:pPr algn="ctr"/>
            <a:r>
              <a:rPr lang="en-US" sz="1600" dirty="0"/>
              <a:t>- Sales (Revenue)</a:t>
            </a:r>
          </a:p>
          <a:p>
            <a:pPr algn="ctr"/>
            <a:r>
              <a:rPr lang="en-US" sz="1600" dirty="0"/>
              <a:t>- Average Shares</a:t>
            </a:r>
          </a:p>
          <a:p>
            <a:pPr algn="ctr"/>
            <a:r>
              <a:rPr lang="en-US" sz="1600" dirty="0"/>
              <a:t>- Operating Income</a:t>
            </a:r>
          </a:p>
        </p:txBody>
      </p:sp>
      <p:pic>
        <p:nvPicPr>
          <p:cNvPr id="7" name="Graphic 6" descr="Download with solid fill">
            <a:extLst>
              <a:ext uri="{FF2B5EF4-FFF2-40B4-BE49-F238E27FC236}">
                <a16:creationId xmlns:a16="http://schemas.microsoft.com/office/drawing/2014/main" id="{269C2C70-62E3-60E4-D95A-7598AA87CC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14725" y="2988005"/>
            <a:ext cx="854475" cy="854475"/>
          </a:xfrm>
          <a:prstGeom prst="rect">
            <a:avLst/>
          </a:prstGeom>
        </p:spPr>
      </p:pic>
      <p:pic>
        <p:nvPicPr>
          <p:cNvPr id="5" name="Picture 4">
            <a:extLst>
              <a:ext uri="{FF2B5EF4-FFF2-40B4-BE49-F238E27FC236}">
                <a16:creationId xmlns:a16="http://schemas.microsoft.com/office/drawing/2014/main" id="{984490D7-C0E9-4099-C5F7-3EBBADD2ACB6}"/>
              </a:ext>
            </a:extLst>
          </p:cNvPr>
          <p:cNvPicPr>
            <a:picLocks noChangeAspect="1"/>
          </p:cNvPicPr>
          <p:nvPr/>
        </p:nvPicPr>
        <p:blipFill>
          <a:blip r:embed="rId4"/>
          <a:stretch>
            <a:fillRect/>
          </a:stretch>
        </p:blipFill>
        <p:spPr>
          <a:xfrm>
            <a:off x="7196847" y="1755492"/>
            <a:ext cx="3724795" cy="3734321"/>
          </a:xfrm>
          <a:prstGeom prst="rect">
            <a:avLst/>
          </a:prstGeom>
        </p:spPr>
      </p:pic>
      <p:pic>
        <p:nvPicPr>
          <p:cNvPr id="6" name="Graphic 5" descr="Arrow Right with solid fill">
            <a:extLst>
              <a:ext uri="{FF2B5EF4-FFF2-40B4-BE49-F238E27FC236}">
                <a16:creationId xmlns:a16="http://schemas.microsoft.com/office/drawing/2014/main" id="{F80B2FD6-2D9F-2582-1B72-C05737B2A0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7941" y="2971800"/>
            <a:ext cx="914400" cy="914400"/>
          </a:xfrm>
          <a:prstGeom prst="rect">
            <a:avLst/>
          </a:prstGeom>
        </p:spPr>
      </p:pic>
    </p:spTree>
    <p:extLst>
      <p:ext uri="{BB962C8B-B14F-4D97-AF65-F5344CB8AC3E}">
        <p14:creationId xmlns:p14="http://schemas.microsoft.com/office/powerpoint/2010/main" val="12652808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9DEE3-D995-A92B-C733-D20004C134AC}"/>
            </a:ext>
          </a:extLst>
        </p:cNvPr>
        <p:cNvGrpSpPr/>
        <p:nvPr/>
      </p:nvGrpSpPr>
      <p:grpSpPr>
        <a:xfrm>
          <a:off x="0" y="0"/>
          <a:ext cx="0" cy="0"/>
          <a:chOff x="0" y="0"/>
          <a:chExt cx="0" cy="0"/>
        </a:xfrm>
      </p:grpSpPr>
      <p:sp>
        <p:nvSpPr>
          <p:cNvPr id="22" name="Title 1">
            <a:extLst>
              <a:ext uri="{FF2B5EF4-FFF2-40B4-BE49-F238E27FC236}">
                <a16:creationId xmlns:a16="http://schemas.microsoft.com/office/drawing/2014/main" id="{51BCFCF0-7319-6925-A648-ED5D9EA2C53C}"/>
              </a:ext>
            </a:extLst>
          </p:cNvPr>
          <p:cNvSpPr txBox="1">
            <a:spLocks noGrp="1"/>
          </p:cNvSpPr>
          <p:nvPr>
            <p:ph type="ctrTitle"/>
          </p:nvPr>
        </p:nvSpPr>
        <p:spPr>
          <a:xfrm>
            <a:off x="2110581" y="1549400"/>
            <a:ext cx="7970837" cy="416560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US" sz="2400" dirty="0"/>
              <a:t>ETL Conclusive Results:</a:t>
            </a:r>
            <a:br>
              <a:rPr lang="en-US" sz="2400" dirty="0"/>
            </a:br>
            <a:br>
              <a:rPr lang="en-US" sz="2400" dirty="0"/>
            </a:br>
            <a:r>
              <a:rPr lang="en-US" sz="2400" b="0" u="sng" dirty="0"/>
              <a:t>Company Key Metrics </a:t>
            </a:r>
            <a:br>
              <a:rPr lang="en-US" sz="2400" b="0" dirty="0"/>
            </a:br>
            <a:r>
              <a:rPr lang="en-US" sz="1800" b="0" dirty="0"/>
              <a:t>Line Graphs of every companies Net Income, Sales, and Operating Income</a:t>
            </a:r>
            <a:br>
              <a:rPr lang="en-US" sz="1800" b="0" dirty="0"/>
            </a:br>
            <a:br>
              <a:rPr lang="en-US" sz="1800" b="0" dirty="0"/>
            </a:br>
            <a:r>
              <a:rPr lang="en-US" sz="2400" b="0" u="sng" dirty="0"/>
              <a:t>Multiple Company Comparison</a:t>
            </a:r>
            <a:br>
              <a:rPr lang="en-US" sz="2400" b="0" dirty="0"/>
            </a:br>
            <a:r>
              <a:rPr lang="en-US" sz="1800" b="0" dirty="0"/>
              <a:t>Line Graphs of every companies Net Income, Sales, and Operating Income</a:t>
            </a:r>
            <a:br>
              <a:rPr lang="en-US" sz="1800" b="0" dirty="0"/>
            </a:br>
            <a:br>
              <a:rPr lang="en-US" sz="2400" b="0" dirty="0"/>
            </a:br>
            <a:r>
              <a:rPr lang="en-US" sz="2400" b="0" dirty="0">
                <a:hlinkClick r:id="rId2"/>
              </a:rPr>
              <a:t>Click to open Dash</a:t>
            </a:r>
            <a:endParaRPr lang="en-US" sz="2400" b="0" dirty="0"/>
          </a:p>
        </p:txBody>
      </p:sp>
      <p:pic>
        <p:nvPicPr>
          <p:cNvPr id="4" name="Picture 3">
            <a:extLst>
              <a:ext uri="{FF2B5EF4-FFF2-40B4-BE49-F238E27FC236}">
                <a16:creationId xmlns:a16="http://schemas.microsoft.com/office/drawing/2014/main" id="{53F5F271-959D-DEF2-5F8A-9490C31B150A}"/>
              </a:ext>
            </a:extLst>
          </p:cNvPr>
          <p:cNvPicPr>
            <a:picLocks noChangeAspect="1"/>
          </p:cNvPicPr>
          <p:nvPr/>
        </p:nvPicPr>
        <p:blipFill>
          <a:blip r:embed="rId3"/>
          <a:stretch>
            <a:fillRect/>
          </a:stretch>
        </p:blipFill>
        <p:spPr>
          <a:xfrm>
            <a:off x="653851" y="4312693"/>
            <a:ext cx="2174669" cy="2180231"/>
          </a:xfrm>
          <a:prstGeom prst="rect">
            <a:avLst/>
          </a:prstGeom>
        </p:spPr>
      </p:pic>
      <p:pic>
        <p:nvPicPr>
          <p:cNvPr id="6" name="Graphic 5" descr="Bar chart with solid fill">
            <a:extLst>
              <a:ext uri="{FF2B5EF4-FFF2-40B4-BE49-F238E27FC236}">
                <a16:creationId xmlns:a16="http://schemas.microsoft.com/office/drawing/2014/main" id="{C75A9FAD-6C7F-6189-9547-934AE267F0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26106" y="4647496"/>
            <a:ext cx="1510624" cy="1510624"/>
          </a:xfrm>
          <a:prstGeom prst="rect">
            <a:avLst/>
          </a:prstGeom>
        </p:spPr>
      </p:pic>
    </p:spTree>
    <p:extLst>
      <p:ext uri="{BB962C8B-B14F-4D97-AF65-F5344CB8AC3E}">
        <p14:creationId xmlns:p14="http://schemas.microsoft.com/office/powerpoint/2010/main" val="20559297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TM04033921[[fn=Damask]]</Template>
  <TotalTime>314</TotalTime>
  <Words>414</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Grandview Display</vt:lpstr>
      <vt:lpstr>Neue Haas Grotesk Text Pro</vt:lpstr>
      <vt:lpstr>DashVTI</vt:lpstr>
      <vt:lpstr>EPS Prediction ML Model and Financial Data ETL</vt:lpstr>
      <vt:lpstr>PowerPoint Presentation</vt:lpstr>
      <vt:lpstr>Dataset Used for Machine Learning and Financial ETL</vt:lpstr>
      <vt:lpstr>Machine Learning Model Used: Gradient Boosted Trees</vt:lpstr>
      <vt:lpstr>Machine Learning Conclusive Results:  EPS Historical Prediction and EPS Future Forecast  Click to open Dash</vt:lpstr>
      <vt:lpstr>How can I automate / schedule it for future use?</vt:lpstr>
      <vt:lpstr>How can I automate / schedule it for future use?   Airflow</vt:lpstr>
      <vt:lpstr>SQL Schema Used for ETL</vt:lpstr>
      <vt:lpstr>ETL Conclusive Results:  Company Key Metrics  Line Graphs of every companies Net Income, Sales, and Operating Income  Multiple Company Comparison Line Graphs of every companies Net Income, Sales, and Operating Income  Click to open Dash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Xu</dc:creator>
  <cp:lastModifiedBy>Jay Xu</cp:lastModifiedBy>
  <cp:revision>1</cp:revision>
  <dcterms:created xsi:type="dcterms:W3CDTF">2025-04-25T02:07:30Z</dcterms:created>
  <dcterms:modified xsi:type="dcterms:W3CDTF">2025-04-25T07:22:21Z</dcterms:modified>
</cp:coreProperties>
</file>