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1" r:id="rId5"/>
  </p:sldMasterIdLst>
  <p:notesMasterIdLst>
    <p:notesMasterId r:id="rId70"/>
  </p:notesMasterIdLst>
  <p:sldIdLst>
    <p:sldId id="256" r:id="rId6"/>
    <p:sldId id="257" r:id="rId7"/>
    <p:sldId id="391" r:id="rId8"/>
    <p:sldId id="258" r:id="rId9"/>
    <p:sldId id="314" r:id="rId10"/>
    <p:sldId id="315" r:id="rId11"/>
    <p:sldId id="374" r:id="rId12"/>
    <p:sldId id="375" r:id="rId13"/>
    <p:sldId id="376" r:id="rId14"/>
    <p:sldId id="377" r:id="rId15"/>
    <p:sldId id="378" r:id="rId16"/>
    <p:sldId id="379" r:id="rId17"/>
    <p:sldId id="380" r:id="rId18"/>
    <p:sldId id="381" r:id="rId19"/>
    <p:sldId id="382" r:id="rId20"/>
    <p:sldId id="436" r:id="rId21"/>
    <p:sldId id="383" r:id="rId22"/>
    <p:sldId id="384" r:id="rId23"/>
    <p:sldId id="385" r:id="rId24"/>
    <p:sldId id="386" r:id="rId25"/>
    <p:sldId id="387" r:id="rId26"/>
    <p:sldId id="388" r:id="rId27"/>
    <p:sldId id="389" r:id="rId28"/>
    <p:sldId id="390" r:id="rId29"/>
    <p:sldId id="392" r:id="rId30"/>
    <p:sldId id="393" r:id="rId31"/>
    <p:sldId id="394" r:id="rId32"/>
    <p:sldId id="395" r:id="rId33"/>
    <p:sldId id="396" r:id="rId34"/>
    <p:sldId id="397" r:id="rId35"/>
    <p:sldId id="398" r:id="rId36"/>
    <p:sldId id="399" r:id="rId37"/>
    <p:sldId id="400" r:id="rId38"/>
    <p:sldId id="401" r:id="rId39"/>
    <p:sldId id="402" r:id="rId40"/>
    <p:sldId id="403" r:id="rId41"/>
    <p:sldId id="431" r:id="rId42"/>
    <p:sldId id="404" r:id="rId43"/>
    <p:sldId id="405" r:id="rId44"/>
    <p:sldId id="406" r:id="rId45"/>
    <p:sldId id="432" r:id="rId46"/>
    <p:sldId id="434" r:id="rId47"/>
    <p:sldId id="435" r:id="rId48"/>
    <p:sldId id="420" r:id="rId49"/>
    <p:sldId id="426" r:id="rId50"/>
    <p:sldId id="421" r:id="rId51"/>
    <p:sldId id="422" r:id="rId52"/>
    <p:sldId id="427" r:id="rId53"/>
    <p:sldId id="354" r:id="rId54"/>
    <p:sldId id="363" r:id="rId55"/>
    <p:sldId id="428" r:id="rId56"/>
    <p:sldId id="429" r:id="rId57"/>
    <p:sldId id="430" r:id="rId58"/>
    <p:sldId id="423" r:id="rId59"/>
    <p:sldId id="424" r:id="rId60"/>
    <p:sldId id="425" r:id="rId61"/>
    <p:sldId id="412" r:id="rId62"/>
    <p:sldId id="413" r:id="rId63"/>
    <p:sldId id="414" r:id="rId64"/>
    <p:sldId id="415" r:id="rId65"/>
    <p:sldId id="416" r:id="rId66"/>
    <p:sldId id="417" r:id="rId67"/>
    <p:sldId id="418" r:id="rId68"/>
    <p:sldId id="419"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9981" autoAdjust="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tableStyles" Target="tableStyles.xml"/><Relationship Id="rId5" Type="http://schemas.openxmlformats.org/officeDocument/2006/relationships/slideMaster" Target="slideMasters/slideMaster2.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 Type="http://schemas.openxmlformats.org/officeDocument/2006/relationships/slide" Target="slides/slide2.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4"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r>
              <a:rPr lang="en-US" sz="1800" b="0" strike="noStrike" spc="-1">
                <a:solidFill>
                  <a:srgbClr val="000000"/>
                </a:solidFill>
                <a:latin typeface="Calibri"/>
              </a:rPr>
              <a:t>Click to move the slide</a:t>
            </a:r>
          </a:p>
        </p:txBody>
      </p:sp>
      <p:sp>
        <p:nvSpPr>
          <p:cNvPr id="165" name="PlaceHolder 2"/>
          <p:cNvSpPr>
            <a:spLocks noGrp="1"/>
          </p:cNvSpPr>
          <p:nvPr>
            <p:ph type="body"/>
          </p:nvPr>
        </p:nvSpPr>
        <p:spPr>
          <a:xfrm>
            <a:off x="756000" y="5078520"/>
            <a:ext cx="6047640" cy="4811040"/>
          </a:xfrm>
          <a:prstGeom prst="rect">
            <a:avLst/>
          </a:prstGeom>
        </p:spPr>
        <p:txBody>
          <a:bodyPr lIns="0" tIns="0" rIns="0" bIns="0">
            <a:noAutofit/>
          </a:bodyPr>
          <a:lstStyle/>
          <a:p>
            <a:r>
              <a:rPr lang="en-IN" sz="2000" b="0" strike="noStrike" spc="-1">
                <a:latin typeface="Arial"/>
              </a:rPr>
              <a:t>Click to edit the notes format</a:t>
            </a:r>
          </a:p>
        </p:txBody>
      </p:sp>
      <p:sp>
        <p:nvSpPr>
          <p:cNvPr id="166" name="PlaceHolder 3"/>
          <p:cNvSpPr>
            <a:spLocks noGrp="1"/>
          </p:cNvSpPr>
          <p:nvPr>
            <p:ph type="hdr"/>
          </p:nvPr>
        </p:nvSpPr>
        <p:spPr>
          <a:xfrm>
            <a:off x="0" y="0"/>
            <a:ext cx="3280680" cy="534240"/>
          </a:xfrm>
          <a:prstGeom prst="rect">
            <a:avLst/>
          </a:prstGeom>
        </p:spPr>
        <p:txBody>
          <a:bodyPr lIns="0" tIns="0" rIns="0" bIns="0">
            <a:noAutofit/>
          </a:bodyPr>
          <a:lstStyle/>
          <a:p>
            <a:r>
              <a:rPr lang="en-IN" sz="1400" b="0" strike="noStrike" spc="-1">
                <a:latin typeface="Times New Roman"/>
              </a:rPr>
              <a:t>&lt;header&gt;</a:t>
            </a:r>
          </a:p>
        </p:txBody>
      </p:sp>
      <p:sp>
        <p:nvSpPr>
          <p:cNvPr id="167"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IN" sz="1400" b="0" strike="noStrike" spc="-1">
                <a:latin typeface="Times New Roman"/>
              </a:rPr>
              <a:t>&lt;date/time&gt;</a:t>
            </a:r>
          </a:p>
        </p:txBody>
      </p:sp>
      <p:sp>
        <p:nvSpPr>
          <p:cNvPr id="168"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IN" sz="1400" b="0" strike="noStrike" spc="-1">
                <a:latin typeface="Times New Roman"/>
              </a:rPr>
              <a:t>&lt;footer&gt;</a:t>
            </a:r>
          </a:p>
        </p:txBody>
      </p:sp>
      <p:sp>
        <p:nvSpPr>
          <p:cNvPr id="169"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65B4D894-5722-4C93-818E-EFB030DA11B5}" type="slidenum">
              <a:rPr lang="en-IN" sz="1400" b="0" strike="noStrike" spc="-1">
                <a:latin typeface="Times New Roman"/>
              </a:rPr>
              <a:t>‹#›</a:t>
            </a:fld>
            <a:endParaRPr lang="en-IN"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2"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3" name="PlaceHolder 5"/>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8" name="PlaceHolder 5"/>
          <p:cNvSpPr>
            <a:spLocks noGrp="1"/>
          </p:cNvSpPr>
          <p:nvPr>
            <p:ph type="body"/>
          </p:nvPr>
        </p:nvSpPr>
        <p:spPr>
          <a:xfrm>
            <a:off x="83808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40" name="PlaceHolder 7"/>
          <p:cNvSpPr>
            <a:spLocks noGrp="1"/>
          </p:cNvSpPr>
          <p:nvPr>
            <p:ph type="body"/>
          </p:nvPr>
        </p:nvSpPr>
        <p:spPr>
          <a:xfrm>
            <a:off x="794916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49" name="PlaceHolder 2"/>
          <p:cNvSpPr>
            <a:spLocks noGrp="1"/>
          </p:cNvSpPr>
          <p:nvPr>
            <p:ph type="body"/>
          </p:nvPr>
        </p:nvSpPr>
        <p:spPr>
          <a:xfrm>
            <a:off x="838080" y="1825560"/>
            <a:ext cx="1051524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1"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2"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6"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7"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8"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0"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1"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2" name="PlaceHolder 4"/>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4"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5"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6" name="PlaceHolder 4"/>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8" name="PlaceHolder 2"/>
          <p:cNvSpPr>
            <a:spLocks noGrp="1"/>
          </p:cNvSpPr>
          <p:nvPr>
            <p:ph type="body"/>
          </p:nvPr>
        </p:nvSpPr>
        <p:spPr>
          <a:xfrm>
            <a:off x="838080" y="182556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9" name="PlaceHolder 3"/>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1"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2"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3"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4" name="PlaceHolder 5"/>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6" name="PlaceHolder 2"/>
          <p:cNvSpPr>
            <a:spLocks noGrp="1"/>
          </p:cNvSpPr>
          <p:nvPr>
            <p:ph type="body"/>
          </p:nvPr>
        </p:nvSpPr>
        <p:spPr>
          <a:xfrm>
            <a:off x="83808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7" name="PlaceHolder 3"/>
          <p:cNvSpPr>
            <a:spLocks noGrp="1"/>
          </p:cNvSpPr>
          <p:nvPr>
            <p:ph type="body"/>
          </p:nvPr>
        </p:nvSpPr>
        <p:spPr>
          <a:xfrm>
            <a:off x="439344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8" name="PlaceHolder 4"/>
          <p:cNvSpPr>
            <a:spLocks noGrp="1"/>
          </p:cNvSpPr>
          <p:nvPr>
            <p:ph type="body"/>
          </p:nvPr>
        </p:nvSpPr>
        <p:spPr>
          <a:xfrm>
            <a:off x="794916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9" name="PlaceHolder 5"/>
          <p:cNvSpPr>
            <a:spLocks noGrp="1"/>
          </p:cNvSpPr>
          <p:nvPr>
            <p:ph type="body"/>
          </p:nvPr>
        </p:nvSpPr>
        <p:spPr>
          <a:xfrm>
            <a:off x="83808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0" name="PlaceHolder 6"/>
          <p:cNvSpPr>
            <a:spLocks noGrp="1"/>
          </p:cNvSpPr>
          <p:nvPr>
            <p:ph type="body"/>
          </p:nvPr>
        </p:nvSpPr>
        <p:spPr>
          <a:xfrm>
            <a:off x="439344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1" name="PlaceHolder 7"/>
          <p:cNvSpPr>
            <a:spLocks noGrp="1"/>
          </p:cNvSpPr>
          <p:nvPr>
            <p:ph type="body"/>
          </p:nvPr>
        </p:nvSpPr>
        <p:spPr>
          <a:xfrm>
            <a:off x="794916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A87A73-7446-44B4-82B7-4741544E053C}" type="datetimeFigureOut">
              <a:rPr lang="en-US" smtClean="0"/>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2BE9B2-5745-483A-9857-3A352FD31A41}" type="slidenum">
              <a:rPr lang="en-US" smtClean="0"/>
              <a:t>‹#›</a:t>
            </a:fld>
            <a:endParaRPr lang="en-US"/>
          </a:p>
        </p:txBody>
      </p:sp>
    </p:spTree>
    <p:extLst>
      <p:ext uri="{BB962C8B-B14F-4D97-AF65-F5344CB8AC3E}">
        <p14:creationId xmlns:p14="http://schemas.microsoft.com/office/powerpoint/2010/main" val="998534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6"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7"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p:spPr>
        <p:txBody>
          <a:bodyPr anchor="b">
            <a:noAutofit/>
          </a:bodyPr>
          <a:lstStyle/>
          <a:p>
            <a:pPr algn="ctr">
              <a:lnSpc>
                <a:spcPct val="90000"/>
              </a:lnSpc>
            </a:pPr>
            <a:r>
              <a:rPr lang="en-US" sz="6000" b="0" strike="noStrike" spc="-1">
                <a:solidFill>
                  <a:srgbClr val="000000"/>
                </a:solidFill>
                <a:latin typeface="Calibri Light"/>
              </a:rPr>
              <a:t>Click to edit Master title style</a:t>
            </a:r>
            <a:endParaRPr lang="en-US" sz="6000" b="0" strike="noStrike" spc="-1">
              <a:solidFill>
                <a:srgbClr val="000000"/>
              </a:solidFill>
              <a:latin typeface="Calibri"/>
            </a:endParaRPr>
          </a:p>
        </p:txBody>
      </p:sp>
      <p:sp>
        <p:nvSpPr>
          <p:cNvPr id="6" name="PlaceHolder 2"/>
          <p:cNvSpPr>
            <a:spLocks noGrp="1"/>
          </p:cNvSpPr>
          <p:nvPr>
            <p:ph type="dt"/>
          </p:nvPr>
        </p:nvSpPr>
        <p:spPr>
          <a:xfrm>
            <a:off x="838080" y="6356520"/>
            <a:ext cx="2742840" cy="364680"/>
          </a:xfrm>
          <a:prstGeom prst="rect">
            <a:avLst/>
          </a:prstGeom>
        </p:spPr>
        <p:txBody>
          <a:bodyPr anchor="ctr">
            <a:noAutofit/>
          </a:bodyPr>
          <a:lstStyle/>
          <a:p>
            <a:pPr>
              <a:lnSpc>
                <a:spcPct val="100000"/>
              </a:lnSpc>
            </a:pPr>
            <a:fld id="{4B8EED46-057D-4ADB-8E33-48C259B77E89}" type="datetime1">
              <a:rPr lang="en-IN" sz="1200" b="0" strike="noStrike" spc="-1">
                <a:solidFill>
                  <a:srgbClr val="8B8B8B"/>
                </a:solidFill>
                <a:latin typeface="Calibri"/>
              </a:rPr>
              <a:t>16-03-2023</a:t>
            </a:fld>
            <a:endParaRPr lang="en-IN" sz="1200" b="0" strike="noStrike" spc="-1">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noAutofit/>
          </a:bodyPr>
          <a:lstStyle/>
          <a:p>
            <a:pPr algn="ctr">
              <a:lnSpc>
                <a:spcPct val="100000"/>
              </a:lnSpc>
            </a:pPr>
            <a:r>
              <a:rPr lang="en-IN" sz="1200" b="0" strike="noStrike" spc="-1">
                <a:solidFill>
                  <a:srgbClr val="8B8B8B"/>
                </a:solidFill>
                <a:latin typeface="Calibri"/>
              </a:rPr>
              <a:t>Bhargav Bhatkalkar</a:t>
            </a:r>
            <a:endParaRPr lang="en-IN" sz="1200" b="0" strike="noStrike" spc="-1">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noAutofit/>
          </a:bodyPr>
          <a:lstStyle/>
          <a:p>
            <a:pPr algn="r">
              <a:lnSpc>
                <a:spcPct val="100000"/>
              </a:lnSpc>
            </a:pPr>
            <a:fld id="{9E373222-6697-457A-83F7-F92B7C5FF5AE}" type="slidenum">
              <a:rPr lang="en-IN" sz="1200" b="0" strike="noStrike" spc="-1">
                <a:solidFill>
                  <a:srgbClr val="8B8B8B"/>
                </a:solidFill>
                <a:latin typeface="Calibri"/>
              </a:rPr>
              <a:t>‹#›</a:t>
            </a:fld>
            <a:endParaRPr lang="en-IN" sz="1200" b="0" strike="noStrike" spc="-1">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noAutofit/>
          </a:bodyPr>
          <a:lstStyle/>
          <a:p>
            <a:pPr>
              <a:lnSpc>
                <a:spcPct val="90000"/>
              </a:lnSpc>
            </a:pPr>
            <a:r>
              <a:rPr lang="en-US" sz="4400" b="0" strike="noStrike" spc="-1">
                <a:solidFill>
                  <a:srgbClr val="000000"/>
                </a:solidFill>
                <a:latin typeface="Calibri Light"/>
              </a:rPr>
              <a:t>Click to edit Master title style</a:t>
            </a:r>
            <a:endParaRPr lang="en-US" sz="4400" b="0" strike="noStrike" spc="-1">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noAutofit/>
          </a:bodyPr>
          <a:lstStyle/>
          <a:p>
            <a:pPr marL="228600" indent="-228240">
              <a:lnSpc>
                <a:spcPct val="90000"/>
              </a:lnSpc>
              <a:spcBef>
                <a:spcPts val="1001"/>
              </a:spcBef>
              <a:buClr>
                <a:srgbClr val="000000"/>
              </a:buClr>
              <a:buFont typeface="Arial"/>
              <a:buChar char="•"/>
            </a:pPr>
            <a:r>
              <a:rPr lang="en-US" sz="2800" b="0" strike="noStrike" spc="-1">
                <a:solidFill>
                  <a:srgbClr val="000000"/>
                </a:solidFill>
                <a:latin typeface="Calibri"/>
              </a:rPr>
              <a:t>Edit Master text styles</a:t>
            </a:r>
          </a:p>
          <a:p>
            <a:pPr marL="685800" lvl="1" indent="-228240">
              <a:lnSpc>
                <a:spcPct val="90000"/>
              </a:lnSpc>
              <a:spcBef>
                <a:spcPts val="499"/>
              </a:spcBef>
              <a:buClr>
                <a:srgbClr val="000000"/>
              </a:buClr>
              <a:buFont typeface="Arial"/>
              <a:buChar char="•"/>
            </a:pPr>
            <a:r>
              <a:rPr lang="en-US" sz="2400" b="0" strike="noStrike" spc="-1">
                <a:solidFill>
                  <a:srgbClr val="000000"/>
                </a:solidFill>
                <a:latin typeface="Calibri"/>
              </a:rPr>
              <a:t>Second level</a:t>
            </a:r>
          </a:p>
          <a:p>
            <a:pPr marL="1143000" lvl="2" indent="-228240">
              <a:lnSpc>
                <a:spcPct val="90000"/>
              </a:lnSpc>
              <a:spcBef>
                <a:spcPts val="499"/>
              </a:spcBef>
              <a:buClr>
                <a:srgbClr val="000000"/>
              </a:buClr>
              <a:buFont typeface="Arial"/>
              <a:buChar char="•"/>
            </a:pPr>
            <a:r>
              <a:rPr lang="en-US" sz="2000" b="0" strike="noStrike" spc="-1">
                <a:solidFill>
                  <a:srgbClr val="000000"/>
                </a:solidFill>
                <a:latin typeface="Calibri"/>
              </a:rPr>
              <a:t>Third level</a:t>
            </a:r>
          </a:p>
          <a:p>
            <a:pPr marL="1600200" lvl="3" indent="-228240">
              <a:lnSpc>
                <a:spcPct val="90000"/>
              </a:lnSpc>
              <a:spcBef>
                <a:spcPts val="499"/>
              </a:spcBef>
              <a:buClr>
                <a:srgbClr val="000000"/>
              </a:buClr>
              <a:buFont typeface="Arial"/>
              <a:buChar char="•"/>
            </a:pPr>
            <a:r>
              <a:rPr lang="en-US" sz="1800" b="0" strike="noStrike" spc="-1">
                <a:solidFill>
                  <a:srgbClr val="000000"/>
                </a:solidFill>
                <a:latin typeface="Calibri"/>
              </a:rPr>
              <a:t>Fourth level</a:t>
            </a:r>
          </a:p>
          <a:p>
            <a:pPr marL="2057400" lvl="4" indent="-228240">
              <a:lnSpc>
                <a:spcPct val="90000"/>
              </a:lnSpc>
              <a:spcBef>
                <a:spcPts val="499"/>
              </a:spcBef>
              <a:buClr>
                <a:srgbClr val="000000"/>
              </a:buClr>
              <a:buFont typeface="Arial"/>
              <a:buChar char="•"/>
            </a:pPr>
            <a:r>
              <a:rPr lang="en-US" sz="1800" b="0" strike="noStrike" spc="-1">
                <a:solidFill>
                  <a:srgbClr val="000000"/>
                </a:solidFill>
                <a:latin typeface="Calibri"/>
              </a:rPr>
              <a:t>Fifth level</a:t>
            </a:r>
          </a:p>
        </p:txBody>
      </p:sp>
      <p:sp>
        <p:nvSpPr>
          <p:cNvPr id="43" name="PlaceHolder 3"/>
          <p:cNvSpPr>
            <a:spLocks noGrp="1"/>
          </p:cNvSpPr>
          <p:nvPr>
            <p:ph type="dt"/>
          </p:nvPr>
        </p:nvSpPr>
        <p:spPr>
          <a:xfrm>
            <a:off x="838080" y="6356520"/>
            <a:ext cx="2742840" cy="364680"/>
          </a:xfrm>
          <a:prstGeom prst="rect">
            <a:avLst/>
          </a:prstGeom>
        </p:spPr>
        <p:txBody>
          <a:bodyPr anchor="ctr">
            <a:noAutofit/>
          </a:bodyPr>
          <a:lstStyle/>
          <a:p>
            <a:pPr>
              <a:lnSpc>
                <a:spcPct val="100000"/>
              </a:lnSpc>
            </a:pPr>
            <a:fld id="{F6B3D560-16E8-4741-AB04-B5F19B3A17AF}" type="datetime1">
              <a:rPr lang="en-IN" sz="1200" b="0" strike="noStrike" spc="-1">
                <a:solidFill>
                  <a:srgbClr val="8B8B8B"/>
                </a:solidFill>
                <a:latin typeface="Calibri"/>
              </a:rPr>
              <a:t>16-03-2023</a:t>
            </a:fld>
            <a:endParaRPr lang="en-IN" sz="1200" b="0" strike="noStrike" spc="-1">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noAutofit/>
          </a:bodyPr>
          <a:lstStyle/>
          <a:p>
            <a:pPr algn="ctr">
              <a:lnSpc>
                <a:spcPct val="100000"/>
              </a:lnSpc>
            </a:pPr>
            <a:r>
              <a:rPr lang="en-IN" sz="1200" b="0" strike="noStrike" spc="-1">
                <a:solidFill>
                  <a:srgbClr val="8B8B8B"/>
                </a:solidFill>
                <a:latin typeface="Calibri"/>
              </a:rPr>
              <a:t>Bhargav Bhatkalkar</a:t>
            </a:r>
            <a:endParaRPr lang="en-IN" sz="1200" b="0" strike="noStrike" spc="-1">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noAutofit/>
          </a:bodyPr>
          <a:lstStyle/>
          <a:p>
            <a:pPr algn="r">
              <a:lnSpc>
                <a:spcPct val="100000"/>
              </a:lnSpc>
            </a:pPr>
            <a:fld id="{87EBE721-B40A-4CB5-A2CD-AA7574B55436}" type="slidenum">
              <a:rPr lang="en-IN" sz="1200" b="0" strike="noStrike" spc="-1">
                <a:solidFill>
                  <a:srgbClr val="8B8B8B"/>
                </a:solidFill>
                <a:latin typeface="Calibri"/>
              </a:rPr>
              <a:t>‹#›</a:t>
            </a:fld>
            <a:endParaRPr lang="en-IN"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5.xml"/></Relationships>
</file>

<file path=ppt/slides/_rels/slide5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5.xml"/></Relationships>
</file>

<file path=ppt/slides/_rels/slide5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5.xml"/><Relationship Id="rId4" Type="http://schemas.openxmlformats.org/officeDocument/2006/relationships/image" Target="../media/image24.png"/></Relationships>
</file>

<file path=ppt/slides/_rels/slide5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TextShape 1"/>
          <p:cNvSpPr txBox="1"/>
          <p:nvPr/>
        </p:nvSpPr>
        <p:spPr>
          <a:xfrm>
            <a:off x="1523880" y="1122480"/>
            <a:ext cx="9143640" cy="2387160"/>
          </a:xfrm>
          <a:prstGeom prst="rect">
            <a:avLst/>
          </a:prstGeom>
          <a:noFill/>
          <a:ln>
            <a:noFill/>
          </a:ln>
        </p:spPr>
        <p:txBody>
          <a:bodyPr anchor="b">
            <a:noAutofit/>
          </a:bodyPr>
          <a:lstStyle/>
          <a:p>
            <a:pPr algn="ctr">
              <a:lnSpc>
                <a:spcPct val="90000"/>
              </a:lnSpc>
            </a:pPr>
            <a:r>
              <a:rPr lang="en-US" sz="4800" b="1" strike="noStrike" spc="-1" dirty="0">
                <a:solidFill>
                  <a:srgbClr val="000000"/>
                </a:solidFill>
                <a:latin typeface="Calibri Light"/>
              </a:rPr>
              <a:t>Introduction to CUDA and Computational Patterns</a:t>
            </a:r>
            <a:endParaRPr lang="en-US" sz="4800" b="0" strike="noStrike" spc="-1" dirty="0">
              <a:solidFill>
                <a:srgbClr val="000000"/>
              </a:solidFill>
              <a:latin typeface="Calibri"/>
            </a:endParaRPr>
          </a:p>
        </p:txBody>
      </p:sp>
      <p:sp>
        <p:nvSpPr>
          <p:cNvPr id="171" name="TextShape 2"/>
          <p:cNvSpPr txBox="1"/>
          <p:nvPr/>
        </p:nvSpPr>
        <p:spPr>
          <a:xfrm>
            <a:off x="1214640" y="4079880"/>
            <a:ext cx="9143640" cy="1655280"/>
          </a:xfrm>
          <a:prstGeom prst="rect">
            <a:avLst/>
          </a:prstGeom>
          <a:noFill/>
          <a:ln>
            <a:noFill/>
          </a:ln>
        </p:spPr>
        <p:txBody>
          <a:bodyPr>
            <a:normAutofit/>
          </a:bodyPr>
          <a:lstStyle/>
          <a:p>
            <a:pPr algn="ctr">
              <a:lnSpc>
                <a:spcPct val="90000"/>
              </a:lnSpc>
              <a:spcBef>
                <a:spcPts val="1001"/>
              </a:spcBef>
              <a:tabLst>
                <a:tab pos="0" algn="l"/>
              </a:tabLst>
            </a:pPr>
            <a:r>
              <a:rPr lang="en-US" sz="3200" b="0" strike="noStrike" spc="-1" dirty="0">
                <a:solidFill>
                  <a:srgbClr val="002060"/>
                </a:solidFill>
                <a:latin typeface="Calibri"/>
              </a:rPr>
              <a:t>6 Hours</a:t>
            </a:r>
            <a:endParaRPr lang="en-IN" sz="3200" b="0" strike="noStrike" spc="-1" dirty="0">
              <a:latin typeface="Arial"/>
            </a:endParaRPr>
          </a:p>
        </p:txBody>
      </p:sp>
      <p:sp>
        <p:nvSpPr>
          <p:cNvPr id="17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09A4ABF6-1544-4957-9538-636FF692C2B9}" type="datetime1">
              <a:rPr lang="en-IN" sz="1200" b="0" strike="noStrike" spc="-1">
                <a:solidFill>
                  <a:srgbClr val="8B8B8B"/>
                </a:solidFill>
                <a:latin typeface="Calibri"/>
              </a:rPr>
              <a:t>16-03-2023</a:t>
            </a:fld>
            <a:endParaRPr lang="en-IN" sz="1200" b="0" strike="noStrike" spc="-1" dirty="0">
              <a:latin typeface="Times New Roman"/>
            </a:endParaRPr>
          </a:p>
        </p:txBody>
      </p:sp>
      <p:sp>
        <p:nvSpPr>
          <p:cNvPr id="17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E7B0AF49-945B-4103-B2B2-5459A940A913}" type="slidenum">
              <a:rPr lang="en-IN" sz="1200" b="0" strike="noStrike" spc="-1">
                <a:solidFill>
                  <a:srgbClr val="8B8B8B"/>
                </a:solidFill>
                <a:latin typeface="Calibri"/>
              </a:rPr>
              <a:t>1</a:t>
            </a:fld>
            <a:endParaRPr lang="en-IN" sz="1200" b="0" strike="noStrike" spc="-1" dirty="0">
              <a:latin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08100" y="-13460"/>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A Vector Addition Kernel</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713300"/>
            <a:ext cx="11004480" cy="5253120"/>
          </a:xfrm>
          <a:prstGeom prst="rect">
            <a:avLst/>
          </a:prstGeom>
          <a:noFill/>
          <a:ln>
            <a:noFill/>
          </a:ln>
        </p:spPr>
        <p:txBody>
          <a:bodyPr>
            <a:normAutofit/>
          </a:bodyPr>
          <a:lstStyle/>
          <a:p>
            <a:pPr marL="342900" indent="-342900" algn="just">
              <a:lnSpc>
                <a:spcPct val="90000"/>
              </a:lnSpc>
              <a:spcBef>
                <a:spcPts val="1001"/>
              </a:spcBef>
              <a:buFont typeface="Arial" panose="020B0604020202020204" pitchFamily="34" charset="0"/>
              <a:buChar char="•"/>
              <a:tabLst>
                <a:tab pos="0" algn="l"/>
              </a:tabLst>
            </a:pPr>
            <a:endParaRPr lang="en-IN"/>
          </a:p>
          <a:p>
            <a:pPr marL="342900" indent="-342900" algn="just">
              <a:lnSpc>
                <a:spcPct val="90000"/>
              </a:lnSpc>
              <a:spcBef>
                <a:spcPts val="1001"/>
              </a:spcBef>
              <a:buFont typeface="Arial" panose="020B0604020202020204" pitchFamily="34" charset="0"/>
              <a:buChar char="•"/>
              <a:tabLst>
                <a:tab pos="0" algn="l"/>
              </a:tabLst>
            </a:pPr>
            <a:r>
              <a:rPr lang="en-IN"/>
              <a:t>A modified vecAdd() function for execution on a CUDA device:. </a:t>
            </a:r>
            <a:endParaRPr lang="en-US" b="0" strike="noStrike" spc="-1">
              <a:solidFill>
                <a:srgbClr val="000000"/>
              </a:solidFill>
            </a:endParaRPr>
          </a:p>
          <a:p>
            <a:pPr algn="just">
              <a:lnSpc>
                <a:spcPct val="90000"/>
              </a:lnSpc>
              <a:spcBef>
                <a:spcPts val="1001"/>
              </a:spcBef>
              <a:tabLst>
                <a:tab pos="0" algn="l"/>
              </a:tabLst>
            </a:pPr>
            <a:endParaRPr lang="en-US" b="0" strike="noStrike" spc="-1">
              <a:solidFill>
                <a:srgbClr val="000000"/>
              </a:solidFill>
            </a:endParaRPr>
          </a:p>
          <a:p>
            <a:pPr algn="just">
              <a:lnSpc>
                <a:spcPct val="90000"/>
              </a:lnSpc>
              <a:spcBef>
                <a:spcPts val="1001"/>
              </a:spcBef>
              <a:tabLst>
                <a:tab pos="0" algn="l"/>
              </a:tabLst>
            </a:pPr>
            <a:endParaRPr lang="en-US" b="0" strike="noStrike" spc="-1">
              <a:solidFill>
                <a:srgbClr val="000000"/>
              </a:solidFill>
            </a:endParaRPr>
          </a:p>
          <a:p>
            <a:pPr algn="just">
              <a:lnSpc>
                <a:spcPct val="90000"/>
              </a:lnSpc>
              <a:spcBef>
                <a:spcPts val="1001"/>
              </a:spcBef>
              <a:tabLst>
                <a:tab pos="0" algn="l"/>
              </a:tabLst>
            </a:pPr>
            <a:endParaRPr lang="en-US" b="0" strike="noStrike" spc="-1">
              <a:solidFill>
                <a:srgbClr val="000000"/>
              </a:solidFill>
            </a:endParaRPr>
          </a:p>
          <a:p>
            <a:pPr algn="just">
              <a:lnSpc>
                <a:spcPct val="90000"/>
              </a:lnSpc>
              <a:spcBef>
                <a:spcPts val="1001"/>
              </a:spcBef>
              <a:tabLst>
                <a:tab pos="0" algn="l"/>
              </a:tabLst>
            </a:pPr>
            <a:endParaRPr lang="en-US" b="0" strike="noStrike" spc="-1" dirty="0">
              <a:solidFill>
                <a:srgbClr val="000000"/>
              </a:solidFill>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16-03-2023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10</a:t>
            </a:fld>
            <a:endParaRPr lang="en-IN" sz="1200" b="0" strike="noStrike" spc="-1">
              <a:latin typeface="Times New Roman"/>
            </a:endParaRPr>
          </a:p>
        </p:txBody>
      </p:sp>
      <p:sp>
        <p:nvSpPr>
          <p:cNvPr id="4" name="TextBox 3">
            <a:extLst>
              <a:ext uri="{FF2B5EF4-FFF2-40B4-BE49-F238E27FC236}">
                <a16:creationId xmlns:a16="http://schemas.microsoft.com/office/drawing/2014/main" id="{FCA36592-E32D-4843-94F5-FDF8870B8384}"/>
              </a:ext>
            </a:extLst>
          </p:cNvPr>
          <p:cNvSpPr txBox="1"/>
          <p:nvPr/>
        </p:nvSpPr>
        <p:spPr>
          <a:xfrm>
            <a:off x="1259174" y="1698910"/>
            <a:ext cx="6400800" cy="4524315"/>
          </a:xfrm>
          <a:prstGeom prst="rect">
            <a:avLst/>
          </a:prstGeom>
          <a:solidFill>
            <a:schemeClr val="bg2"/>
          </a:solidFill>
        </p:spPr>
        <p:txBody>
          <a:bodyPr wrap="square" rtlCol="0">
            <a:spAutoFit/>
          </a:bodyPr>
          <a:lstStyle/>
          <a:p>
            <a:r>
              <a:rPr lang="en-IN" dirty="0"/>
              <a:t>#include &lt;</a:t>
            </a:r>
            <a:r>
              <a:rPr lang="en-IN" dirty="0" err="1"/>
              <a:t>cuda.h</a:t>
            </a:r>
            <a:r>
              <a:rPr lang="en-IN" dirty="0"/>
              <a:t>&gt;</a:t>
            </a:r>
          </a:p>
          <a:p>
            <a:endParaRPr lang="en-IN" dirty="0"/>
          </a:p>
          <a:p>
            <a:r>
              <a:rPr lang="en-IN" dirty="0"/>
              <a:t>void </a:t>
            </a:r>
            <a:r>
              <a:rPr lang="en-IN" dirty="0" err="1"/>
              <a:t>vecAdd</a:t>
            </a:r>
            <a:r>
              <a:rPr lang="en-IN" dirty="0"/>
              <a:t>(float* A, float*B, float* C, int n) </a:t>
            </a:r>
          </a:p>
          <a:p>
            <a:r>
              <a:rPr lang="en-IN" dirty="0"/>
              <a:t>{ </a:t>
            </a:r>
          </a:p>
          <a:p>
            <a:r>
              <a:rPr lang="en-IN" dirty="0"/>
              <a:t>	float *</a:t>
            </a:r>
            <a:r>
              <a:rPr lang="en-IN" dirty="0" err="1"/>
              <a:t>d_A</a:t>
            </a:r>
            <a:r>
              <a:rPr lang="en-IN" dirty="0"/>
              <a:t>, *</a:t>
            </a:r>
            <a:r>
              <a:rPr lang="en-IN" dirty="0" err="1"/>
              <a:t>d_B</a:t>
            </a:r>
            <a:r>
              <a:rPr lang="en-IN" dirty="0"/>
              <a:t>, *</a:t>
            </a:r>
            <a:r>
              <a:rPr lang="en-IN" dirty="0" err="1"/>
              <a:t>d_C</a:t>
            </a:r>
            <a:r>
              <a:rPr lang="en-IN" dirty="0"/>
              <a:t>; </a:t>
            </a:r>
          </a:p>
          <a:p>
            <a:r>
              <a:rPr lang="en-IN" dirty="0"/>
              <a:t>	int size = n* </a:t>
            </a:r>
            <a:r>
              <a:rPr lang="en-IN" dirty="0" err="1"/>
              <a:t>sizeof</a:t>
            </a:r>
            <a:r>
              <a:rPr lang="en-IN" dirty="0"/>
              <a:t>(float); </a:t>
            </a:r>
          </a:p>
          <a:p>
            <a:r>
              <a:rPr lang="en-IN" dirty="0"/>
              <a:t>	</a:t>
            </a:r>
          </a:p>
          <a:p>
            <a:r>
              <a:rPr lang="en-IN" dirty="0"/>
              <a:t>	Part-1.</a:t>
            </a:r>
            <a:r>
              <a:rPr lang="en-IN" dirty="0">
                <a:solidFill>
                  <a:srgbClr val="FF0000"/>
                </a:solidFill>
              </a:rPr>
              <a:t> // Allocate device memory for A, B, and C </a:t>
            </a:r>
          </a:p>
          <a:p>
            <a:r>
              <a:rPr lang="en-IN" dirty="0">
                <a:solidFill>
                  <a:srgbClr val="FF0000"/>
                </a:solidFill>
              </a:rPr>
              <a:t>	            // Copy A and B to device memory </a:t>
            </a:r>
          </a:p>
          <a:p>
            <a:endParaRPr lang="en-IN" dirty="0"/>
          </a:p>
          <a:p>
            <a:r>
              <a:rPr lang="en-IN" dirty="0"/>
              <a:t>	Part-2. </a:t>
            </a:r>
            <a:r>
              <a:rPr lang="en-IN" dirty="0">
                <a:solidFill>
                  <a:srgbClr val="FF0000"/>
                </a:solidFill>
              </a:rPr>
              <a:t>// Kernel launch code – to have the device </a:t>
            </a:r>
          </a:p>
          <a:p>
            <a:r>
              <a:rPr lang="en-IN" dirty="0">
                <a:solidFill>
                  <a:srgbClr val="FF0000"/>
                </a:solidFill>
              </a:rPr>
              <a:t>	            // to perform the actual vector addition </a:t>
            </a:r>
          </a:p>
          <a:p>
            <a:endParaRPr lang="en-IN" dirty="0">
              <a:solidFill>
                <a:srgbClr val="FF0000"/>
              </a:solidFill>
            </a:endParaRPr>
          </a:p>
          <a:p>
            <a:r>
              <a:rPr lang="en-IN" dirty="0">
                <a:solidFill>
                  <a:srgbClr val="FF0000"/>
                </a:solidFill>
              </a:rPr>
              <a:t>	</a:t>
            </a:r>
            <a:r>
              <a:rPr lang="en-IN" dirty="0"/>
              <a:t>Part-3.</a:t>
            </a:r>
            <a:r>
              <a:rPr lang="en-IN" dirty="0">
                <a:solidFill>
                  <a:srgbClr val="FF0000"/>
                </a:solidFill>
              </a:rPr>
              <a:t> // Copy C from the device memory </a:t>
            </a:r>
          </a:p>
          <a:p>
            <a:r>
              <a:rPr lang="en-IN" dirty="0">
                <a:solidFill>
                  <a:srgbClr val="FF0000"/>
                </a:solidFill>
              </a:rPr>
              <a:t>	            // Free device vectors</a:t>
            </a:r>
          </a:p>
          <a:p>
            <a:r>
              <a:rPr lang="en-IN" dirty="0"/>
              <a:t> }</a:t>
            </a:r>
          </a:p>
        </p:txBody>
      </p:sp>
      <p:pic>
        <p:nvPicPr>
          <p:cNvPr id="3" name="Picture 2">
            <a:extLst>
              <a:ext uri="{FF2B5EF4-FFF2-40B4-BE49-F238E27FC236}">
                <a16:creationId xmlns:a16="http://schemas.microsoft.com/office/drawing/2014/main" id="{B9F8D87A-0DE7-4343-8F04-9A61F667712B}"/>
              </a:ext>
            </a:extLst>
          </p:cNvPr>
          <p:cNvPicPr>
            <a:picLocks noChangeAspect="1"/>
          </p:cNvPicPr>
          <p:nvPr/>
        </p:nvPicPr>
        <p:blipFill>
          <a:blip r:embed="rId2"/>
          <a:stretch>
            <a:fillRect/>
          </a:stretch>
        </p:blipFill>
        <p:spPr>
          <a:xfrm>
            <a:off x="7854846" y="2597832"/>
            <a:ext cx="3498474" cy="3038470"/>
          </a:xfrm>
          <a:prstGeom prst="rect">
            <a:avLst/>
          </a:prstGeom>
        </p:spPr>
      </p:pic>
    </p:spTree>
    <p:extLst>
      <p:ext uri="{BB962C8B-B14F-4D97-AF65-F5344CB8AC3E}">
        <p14:creationId xmlns:p14="http://schemas.microsoft.com/office/powerpoint/2010/main" val="3614364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136440"/>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Device Global Memory and Data transfer</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1103040"/>
            <a:ext cx="11004480" cy="5253120"/>
          </a:xfrm>
          <a:prstGeom prst="rect">
            <a:avLst/>
          </a:prstGeom>
          <a:noFill/>
          <a:ln>
            <a:noFill/>
          </a:ln>
        </p:spPr>
        <p:txBody>
          <a:bodyPr>
            <a:normAutofit/>
          </a:bodyPr>
          <a:lstStyle/>
          <a:p>
            <a:pPr marL="285750" indent="-285750" algn="just">
              <a:buFont typeface="Arial" panose="020B0604020202020204" pitchFamily="34" charset="0"/>
              <a:buChar char="•"/>
            </a:pPr>
            <a:r>
              <a:rPr lang="en-US" dirty="0"/>
              <a:t>In CUDA, the host and devices have separate memory spaces. Devices are typically hardware cards that come with their own </a:t>
            </a:r>
            <a:r>
              <a:rPr lang="en-US" b="1" dirty="0"/>
              <a:t>Dynamic Random Access Memory (DRAM</a:t>
            </a:r>
            <a:r>
              <a:rPr lang="en-US" dirty="0"/>
              <a:t>) which is also called as </a:t>
            </a:r>
            <a:r>
              <a:rPr lang="en-US" b="1" i="1" dirty="0">
                <a:solidFill>
                  <a:srgbClr val="7030A0"/>
                </a:solidFill>
              </a:rPr>
              <a:t>Global memory</a:t>
            </a:r>
            <a:r>
              <a:rPr lang="en-US" dirty="0"/>
              <a:t>.</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IN" dirty="0"/>
              <a:t>The CUDA runtime system provides </a:t>
            </a:r>
            <a:r>
              <a:rPr lang="en-IN" b="1" dirty="0"/>
              <a:t>Application Programming Interface (API) </a:t>
            </a:r>
            <a:r>
              <a:rPr lang="en-IN" dirty="0"/>
              <a:t>functions to perform the following activities on behalf of the programmer:</a:t>
            </a:r>
          </a:p>
          <a:p>
            <a:pPr algn="just"/>
            <a:endParaRPr lang="en-US" dirty="0"/>
          </a:p>
          <a:p>
            <a:pPr marL="630238" indent="-376238" algn="just">
              <a:buFont typeface="Wingdings" panose="05000000000000000000" pitchFamily="2" charset="2"/>
              <a:buChar char="q"/>
            </a:pPr>
            <a:r>
              <a:rPr lang="en-IN" dirty="0"/>
              <a:t>To execute a kernel on a device, the programmer needs to </a:t>
            </a:r>
            <a:r>
              <a:rPr lang="en-IN" i="1" dirty="0"/>
              <a:t>allocate global memory on the device </a:t>
            </a:r>
            <a:r>
              <a:rPr lang="en-IN" dirty="0"/>
              <a:t>and transfer pertinent data from the host memory to the allocated device memory (</a:t>
            </a:r>
            <a:r>
              <a:rPr lang="en-IN" b="1" dirty="0"/>
              <a:t>Part-1</a:t>
            </a:r>
            <a:r>
              <a:rPr lang="en-IN" dirty="0"/>
              <a:t>).</a:t>
            </a:r>
          </a:p>
          <a:p>
            <a:pPr marL="630238" indent="-376238" algn="just">
              <a:buFont typeface="Wingdings" panose="05000000000000000000" pitchFamily="2" charset="2"/>
              <a:buChar char="q"/>
            </a:pPr>
            <a:endParaRPr lang="en-IN" dirty="0"/>
          </a:p>
          <a:p>
            <a:pPr marL="630238" indent="-376238" algn="just">
              <a:buFont typeface="Wingdings" panose="05000000000000000000" pitchFamily="2" charset="2"/>
              <a:buChar char="q"/>
            </a:pPr>
            <a:r>
              <a:rPr lang="en-IN" dirty="0"/>
              <a:t>Similarly, after device execution, the programmer needs to transfer result data from the device memory back to the host memory and free up the device memory that is no longer needed (</a:t>
            </a:r>
            <a:r>
              <a:rPr lang="en-IN" b="1" dirty="0"/>
              <a:t>Part-3</a:t>
            </a:r>
            <a:r>
              <a:rPr lang="en-IN" dirty="0"/>
              <a:t>).</a:t>
            </a:r>
          </a:p>
          <a:p>
            <a:pPr marL="285750" indent="-285750" algn="just">
              <a:buFont typeface="Arial" panose="020B0604020202020204" pitchFamily="34" charset="0"/>
              <a:buChar char="•"/>
            </a:pPr>
            <a:endParaRPr lang="en-US" dirty="0"/>
          </a:p>
          <a:p>
            <a:pPr marL="342900" indent="-342900">
              <a:lnSpc>
                <a:spcPct val="90000"/>
              </a:lnSpc>
              <a:spcBef>
                <a:spcPts val="1001"/>
              </a:spcBef>
              <a:buFont typeface="Arial" panose="020B0604020202020204" pitchFamily="34" charset="0"/>
              <a:buChar char="•"/>
              <a:tabLst>
                <a:tab pos="0" algn="l"/>
              </a:tabLst>
            </a:pPr>
            <a:endParaRPr lang="en-IN" dirty="0"/>
          </a:p>
          <a:p>
            <a:pPr algn="ct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r>
              <a:rPr lang="en-IN" sz="2000" dirty="0"/>
              <a:t>                        CUDA host memory and device memory model for programmers</a:t>
            </a: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16-03-2023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11</a:t>
            </a:fld>
            <a:endParaRPr lang="en-IN" sz="1200" b="0" strike="noStrike" spc="-1">
              <a:latin typeface="Times New Roman"/>
            </a:endParaRPr>
          </a:p>
        </p:txBody>
      </p:sp>
      <p:pic>
        <p:nvPicPr>
          <p:cNvPr id="3" name="Picture 2">
            <a:extLst>
              <a:ext uri="{FF2B5EF4-FFF2-40B4-BE49-F238E27FC236}">
                <a16:creationId xmlns:a16="http://schemas.microsoft.com/office/drawing/2014/main" id="{8C19E0D8-F681-4688-A49E-3D2B9350A45D}"/>
              </a:ext>
            </a:extLst>
          </p:cNvPr>
          <p:cNvPicPr>
            <a:picLocks noChangeAspect="1"/>
          </p:cNvPicPr>
          <p:nvPr/>
        </p:nvPicPr>
        <p:blipFill>
          <a:blip r:embed="rId2"/>
          <a:stretch>
            <a:fillRect/>
          </a:stretch>
        </p:blipFill>
        <p:spPr>
          <a:xfrm>
            <a:off x="3385837" y="4544831"/>
            <a:ext cx="5419725" cy="1485900"/>
          </a:xfrm>
          <a:prstGeom prst="rect">
            <a:avLst/>
          </a:prstGeom>
        </p:spPr>
      </p:pic>
    </p:spTree>
    <p:extLst>
      <p:ext uri="{BB962C8B-B14F-4D97-AF65-F5344CB8AC3E}">
        <p14:creationId xmlns:p14="http://schemas.microsoft.com/office/powerpoint/2010/main" val="1952262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136440"/>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Device Global Memory and Data transfer</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1103040"/>
            <a:ext cx="11004480" cy="5253120"/>
          </a:xfrm>
          <a:prstGeom prst="rect">
            <a:avLst/>
          </a:prstGeom>
          <a:noFill/>
          <a:ln>
            <a:noFill/>
          </a:ln>
        </p:spPr>
        <p:txBody>
          <a:bodyPr>
            <a:normAutofit/>
          </a:bodyPr>
          <a:lstStyle/>
          <a:p>
            <a:pPr marL="285750" indent="-285750" algn="just">
              <a:buFont typeface="Arial" panose="020B0604020202020204" pitchFamily="34" charset="0"/>
              <a:buChar char="•"/>
            </a:pPr>
            <a:r>
              <a:rPr lang="en-IN" dirty="0"/>
              <a:t>The CUDA runtime system provides API functions for managing data in the device memory.</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Function </a:t>
            </a:r>
            <a:r>
              <a:rPr lang="en-IN" b="1" dirty="0" err="1"/>
              <a:t>cudaMalloc</a:t>
            </a:r>
            <a:r>
              <a:rPr lang="en-IN" b="1" dirty="0"/>
              <a:t>() </a:t>
            </a:r>
            <a:r>
              <a:rPr lang="en-IN" dirty="0"/>
              <a:t>can be called from the host code to allocate a piece of device global memory for an object. It takes two parameters:</a:t>
            </a:r>
          </a:p>
          <a:p>
            <a:pPr marL="285750" indent="-285750" algn="just">
              <a:buFont typeface="Arial" panose="020B0604020202020204" pitchFamily="34" charset="0"/>
              <a:buChar char="•"/>
            </a:pPr>
            <a:endParaRPr lang="en-US" dirty="0"/>
          </a:p>
          <a:p>
            <a:pPr marL="596900" indent="-342900" algn="just">
              <a:buAutoNum type="arabicPeriod"/>
            </a:pPr>
            <a:r>
              <a:rPr lang="en-IN" dirty="0"/>
              <a:t>The </a:t>
            </a:r>
            <a:r>
              <a:rPr lang="en-IN" b="1" i="1" dirty="0">
                <a:solidFill>
                  <a:schemeClr val="accent1"/>
                </a:solidFill>
              </a:rPr>
              <a:t>first parameter </a:t>
            </a:r>
            <a:r>
              <a:rPr lang="en-IN" dirty="0"/>
              <a:t>to the </a:t>
            </a:r>
            <a:r>
              <a:rPr lang="en-IN" dirty="0" err="1"/>
              <a:t>cudaMalloc</a:t>
            </a:r>
            <a:r>
              <a:rPr lang="en-IN" dirty="0"/>
              <a:t>() function is the address of a pointer variable that will be set to point to the allocated object. The address of the pointer variable should be cast to (void ) because the function expects a generic pointer.</a:t>
            </a:r>
          </a:p>
          <a:p>
            <a:pPr marL="596900" indent="-342900" algn="just">
              <a:buAutoNum type="arabicPeriod"/>
            </a:pPr>
            <a:endParaRPr lang="en-IN" dirty="0"/>
          </a:p>
          <a:p>
            <a:pPr marL="596900" indent="-342900" algn="just">
              <a:buAutoNum type="arabicPeriod"/>
            </a:pPr>
            <a:r>
              <a:rPr lang="en-IN" dirty="0"/>
              <a:t>The </a:t>
            </a:r>
            <a:r>
              <a:rPr lang="en-IN" b="1" i="1" dirty="0">
                <a:solidFill>
                  <a:schemeClr val="accent1"/>
                </a:solidFill>
              </a:rPr>
              <a:t>second parameter </a:t>
            </a:r>
            <a:r>
              <a:rPr lang="en-IN" dirty="0"/>
              <a:t>to the </a:t>
            </a:r>
            <a:r>
              <a:rPr lang="en-IN" dirty="0" err="1"/>
              <a:t>cudaMalloc</a:t>
            </a:r>
            <a:r>
              <a:rPr lang="en-IN" dirty="0"/>
              <a:t>() function gives the size of the data to be allocated, in terms of bytes.</a:t>
            </a:r>
          </a:p>
          <a:p>
            <a:pPr marL="596900" indent="-342900" algn="just">
              <a:buAutoNum type="arabicPeriod"/>
            </a:pPr>
            <a:endParaRPr lang="en-IN" dirty="0"/>
          </a:p>
          <a:p>
            <a:pPr marL="285750" indent="-285750" algn="just">
              <a:buFont typeface="Arial" panose="020B0604020202020204" pitchFamily="34" charset="0"/>
              <a:buChar char="•"/>
            </a:pPr>
            <a:endParaRPr lang="en-US" dirty="0"/>
          </a:p>
          <a:p>
            <a:pPr marL="342900" indent="-342900">
              <a:lnSpc>
                <a:spcPct val="90000"/>
              </a:lnSpc>
              <a:spcBef>
                <a:spcPts val="1001"/>
              </a:spcBef>
              <a:buFont typeface="Arial" panose="020B0604020202020204" pitchFamily="34" charset="0"/>
              <a:buChar char="•"/>
              <a:tabLst>
                <a:tab pos="0" algn="l"/>
              </a:tabLst>
            </a:pPr>
            <a:r>
              <a:rPr lang="en-IN" dirty="0"/>
              <a:t>Function </a:t>
            </a:r>
            <a:r>
              <a:rPr lang="en-IN" b="1" dirty="0" err="1"/>
              <a:t>cudaFree</a:t>
            </a:r>
            <a:r>
              <a:rPr lang="en-IN" b="1" dirty="0"/>
              <a:t>()</a:t>
            </a:r>
            <a:r>
              <a:rPr lang="en-IN" dirty="0"/>
              <a:t> is called to free the storage space allocated for an object from the device global memory.</a:t>
            </a: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16-03-2023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12</a:t>
            </a:fld>
            <a:endParaRPr lang="en-IN" sz="1200" b="0" strike="noStrike" spc="-1">
              <a:latin typeface="Times New Roman"/>
            </a:endParaRPr>
          </a:p>
        </p:txBody>
      </p:sp>
    </p:spTree>
    <p:extLst>
      <p:ext uri="{BB962C8B-B14F-4D97-AF65-F5344CB8AC3E}">
        <p14:creationId xmlns:p14="http://schemas.microsoft.com/office/powerpoint/2010/main" val="342196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31510"/>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Device Global Memory and Data transfer</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1088050"/>
            <a:ext cx="11004480" cy="5253120"/>
          </a:xfrm>
          <a:prstGeom prst="rect">
            <a:avLst/>
          </a:prstGeom>
          <a:noFill/>
          <a:ln>
            <a:noFill/>
          </a:ln>
        </p:spPr>
        <p:txBody>
          <a:bodyPr>
            <a:normAutofit/>
          </a:bodyPr>
          <a:lstStyle/>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16-03-2023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13</a:t>
            </a:fld>
            <a:endParaRPr lang="en-IN" sz="1200" b="0" strike="noStrike" spc="-1">
              <a:latin typeface="Times New Roman"/>
            </a:endParaRPr>
          </a:p>
        </p:txBody>
      </p:sp>
      <p:sp>
        <p:nvSpPr>
          <p:cNvPr id="8" name="TextBox 7">
            <a:extLst>
              <a:ext uri="{FF2B5EF4-FFF2-40B4-BE49-F238E27FC236}">
                <a16:creationId xmlns:a16="http://schemas.microsoft.com/office/drawing/2014/main" id="{2F313FE0-1D45-4B8F-81D5-E46C6D167DD0}"/>
              </a:ext>
            </a:extLst>
          </p:cNvPr>
          <p:cNvSpPr txBox="1"/>
          <p:nvPr/>
        </p:nvSpPr>
        <p:spPr>
          <a:xfrm>
            <a:off x="6095700" y="856734"/>
            <a:ext cx="5881441" cy="5262979"/>
          </a:xfrm>
          <a:prstGeom prst="rect">
            <a:avLst/>
          </a:prstGeom>
          <a:solidFill>
            <a:schemeClr val="bg2"/>
          </a:solidFill>
        </p:spPr>
        <p:txBody>
          <a:bodyPr wrap="square" rtlCol="0">
            <a:spAutoFit/>
          </a:bodyPr>
          <a:lstStyle/>
          <a:p>
            <a:r>
              <a:rPr lang="en-IN" sz="1600" dirty="0"/>
              <a:t>#include &lt;</a:t>
            </a:r>
            <a:r>
              <a:rPr lang="en-IN" sz="1600" dirty="0" err="1"/>
              <a:t>cuda.h</a:t>
            </a:r>
            <a:r>
              <a:rPr lang="en-IN" sz="1600" dirty="0"/>
              <a:t>&gt;</a:t>
            </a:r>
          </a:p>
          <a:p>
            <a:endParaRPr lang="en-IN" sz="1600" dirty="0"/>
          </a:p>
          <a:p>
            <a:r>
              <a:rPr lang="en-IN" sz="1600" dirty="0"/>
              <a:t>void </a:t>
            </a:r>
            <a:r>
              <a:rPr lang="en-IN" sz="1600" dirty="0" err="1"/>
              <a:t>vecAdd</a:t>
            </a:r>
            <a:r>
              <a:rPr lang="en-IN" sz="1600" dirty="0"/>
              <a:t>(float* A, float*B, float* C, int n) </a:t>
            </a:r>
          </a:p>
          <a:p>
            <a:r>
              <a:rPr lang="en-IN" sz="1600" dirty="0"/>
              <a:t>{ </a:t>
            </a:r>
          </a:p>
          <a:p>
            <a:r>
              <a:rPr lang="en-IN" sz="1600" dirty="0"/>
              <a:t>	float *</a:t>
            </a:r>
            <a:r>
              <a:rPr lang="en-IN" sz="1600" dirty="0" err="1"/>
              <a:t>d_A</a:t>
            </a:r>
            <a:r>
              <a:rPr lang="en-IN" sz="1600" dirty="0"/>
              <a:t>, *</a:t>
            </a:r>
            <a:r>
              <a:rPr lang="en-IN" sz="1600" dirty="0" err="1"/>
              <a:t>d_B</a:t>
            </a:r>
            <a:r>
              <a:rPr lang="en-IN" sz="1600" dirty="0"/>
              <a:t>, *</a:t>
            </a:r>
            <a:r>
              <a:rPr lang="en-IN" sz="1600" dirty="0" err="1"/>
              <a:t>d_C</a:t>
            </a:r>
            <a:r>
              <a:rPr lang="en-IN" sz="1600" dirty="0"/>
              <a:t>; </a:t>
            </a:r>
          </a:p>
          <a:p>
            <a:r>
              <a:rPr lang="en-IN" sz="1600" dirty="0"/>
              <a:t>	int size = n* </a:t>
            </a:r>
            <a:r>
              <a:rPr lang="en-IN" sz="1600" dirty="0" err="1"/>
              <a:t>sizeof</a:t>
            </a:r>
            <a:r>
              <a:rPr lang="en-IN" sz="1600" dirty="0"/>
              <a:t>(float); </a:t>
            </a:r>
          </a:p>
          <a:p>
            <a:r>
              <a:rPr lang="en-IN" sz="1600" dirty="0"/>
              <a:t>	</a:t>
            </a:r>
          </a:p>
          <a:p>
            <a:r>
              <a:rPr lang="en-IN" sz="1600" dirty="0"/>
              <a:t>	</a:t>
            </a:r>
          </a:p>
          <a:p>
            <a:r>
              <a:rPr lang="en-IN" sz="1600" dirty="0"/>
              <a:t>	Part-1.</a:t>
            </a:r>
            <a:r>
              <a:rPr lang="en-IN" sz="1600" dirty="0">
                <a:solidFill>
                  <a:srgbClr val="FF0000"/>
                </a:solidFill>
              </a:rPr>
              <a:t> </a:t>
            </a:r>
            <a:r>
              <a:rPr lang="en-IN" sz="1600" b="1" dirty="0" err="1">
                <a:solidFill>
                  <a:srgbClr val="002060"/>
                </a:solidFill>
              </a:rPr>
              <a:t>cudaMalloc</a:t>
            </a:r>
            <a:r>
              <a:rPr lang="en-IN" sz="1600" b="1" dirty="0">
                <a:solidFill>
                  <a:srgbClr val="002060"/>
                </a:solidFill>
              </a:rPr>
              <a:t>((</a:t>
            </a:r>
            <a:r>
              <a:rPr lang="en-IN" sz="1600" b="1" dirty="0" smtClean="0">
                <a:solidFill>
                  <a:srgbClr val="002060"/>
                </a:solidFill>
              </a:rPr>
              <a:t>void**)&amp;</a:t>
            </a:r>
            <a:r>
              <a:rPr lang="en-IN" sz="1600" b="1" dirty="0" err="1">
                <a:solidFill>
                  <a:srgbClr val="002060"/>
                </a:solidFill>
              </a:rPr>
              <a:t>d_A</a:t>
            </a:r>
            <a:r>
              <a:rPr lang="en-IN" sz="1600" b="1" dirty="0">
                <a:solidFill>
                  <a:srgbClr val="002060"/>
                </a:solidFill>
              </a:rPr>
              <a:t>, size);</a:t>
            </a:r>
          </a:p>
          <a:p>
            <a:r>
              <a:rPr lang="en-IN" sz="1600" b="1" dirty="0">
                <a:solidFill>
                  <a:srgbClr val="002060"/>
                </a:solidFill>
              </a:rPr>
              <a:t> 	            </a:t>
            </a:r>
            <a:r>
              <a:rPr lang="en-IN" sz="1600" b="1" dirty="0" err="1">
                <a:solidFill>
                  <a:srgbClr val="002060"/>
                </a:solidFill>
              </a:rPr>
              <a:t>cudaMalloc</a:t>
            </a:r>
            <a:r>
              <a:rPr lang="en-IN" sz="1600" b="1" dirty="0">
                <a:solidFill>
                  <a:srgbClr val="002060"/>
                </a:solidFill>
              </a:rPr>
              <a:t>((</a:t>
            </a:r>
            <a:r>
              <a:rPr lang="en-IN" sz="1600" b="1" dirty="0" smtClean="0">
                <a:solidFill>
                  <a:srgbClr val="002060"/>
                </a:solidFill>
              </a:rPr>
              <a:t>void**)&amp;</a:t>
            </a:r>
            <a:r>
              <a:rPr lang="en-IN" sz="1600" b="1" dirty="0" err="1">
                <a:solidFill>
                  <a:srgbClr val="002060"/>
                </a:solidFill>
              </a:rPr>
              <a:t>d_B</a:t>
            </a:r>
            <a:r>
              <a:rPr lang="en-IN" sz="1600" b="1" dirty="0">
                <a:solidFill>
                  <a:srgbClr val="002060"/>
                </a:solidFill>
              </a:rPr>
              <a:t>, size);</a:t>
            </a:r>
          </a:p>
          <a:p>
            <a:r>
              <a:rPr lang="en-IN" sz="1600" b="1" dirty="0">
                <a:solidFill>
                  <a:srgbClr val="002060"/>
                </a:solidFill>
              </a:rPr>
              <a:t>                            </a:t>
            </a:r>
            <a:r>
              <a:rPr lang="en-IN" sz="1600" b="1" dirty="0" err="1">
                <a:solidFill>
                  <a:srgbClr val="002060"/>
                </a:solidFill>
              </a:rPr>
              <a:t>cudaMalloc</a:t>
            </a:r>
            <a:r>
              <a:rPr lang="en-IN" sz="1600" b="1" dirty="0">
                <a:solidFill>
                  <a:srgbClr val="002060"/>
                </a:solidFill>
              </a:rPr>
              <a:t>((</a:t>
            </a:r>
            <a:r>
              <a:rPr lang="en-IN" sz="1600" b="1" dirty="0" smtClean="0">
                <a:solidFill>
                  <a:srgbClr val="002060"/>
                </a:solidFill>
              </a:rPr>
              <a:t>void**)&amp;</a:t>
            </a:r>
            <a:r>
              <a:rPr lang="en-IN" sz="1600" b="1" dirty="0" err="1">
                <a:solidFill>
                  <a:srgbClr val="002060"/>
                </a:solidFill>
              </a:rPr>
              <a:t>d_C</a:t>
            </a:r>
            <a:r>
              <a:rPr lang="en-IN" sz="1600" b="1" dirty="0">
                <a:solidFill>
                  <a:srgbClr val="002060"/>
                </a:solidFill>
              </a:rPr>
              <a:t>, size); </a:t>
            </a:r>
          </a:p>
          <a:p>
            <a:r>
              <a:rPr lang="en-IN" sz="1600" dirty="0">
                <a:solidFill>
                  <a:srgbClr val="FF0000"/>
                </a:solidFill>
              </a:rPr>
              <a:t>	            // Copy A and B to device memory </a:t>
            </a:r>
          </a:p>
          <a:p>
            <a:endParaRPr lang="en-IN" sz="1600" dirty="0"/>
          </a:p>
          <a:p>
            <a:r>
              <a:rPr lang="en-IN" sz="1600" dirty="0"/>
              <a:t>	Part-2. </a:t>
            </a:r>
            <a:r>
              <a:rPr lang="en-IN" sz="1600" dirty="0">
                <a:solidFill>
                  <a:srgbClr val="FF0000"/>
                </a:solidFill>
              </a:rPr>
              <a:t>// Kernel launch code – to have the device </a:t>
            </a:r>
          </a:p>
          <a:p>
            <a:r>
              <a:rPr lang="en-IN" sz="1600" dirty="0">
                <a:solidFill>
                  <a:srgbClr val="FF0000"/>
                </a:solidFill>
              </a:rPr>
              <a:t>	            // to perform the actual vector addition </a:t>
            </a:r>
          </a:p>
          <a:p>
            <a:endParaRPr lang="en-IN" sz="1600" dirty="0">
              <a:solidFill>
                <a:srgbClr val="FF0000"/>
              </a:solidFill>
            </a:endParaRPr>
          </a:p>
          <a:p>
            <a:r>
              <a:rPr lang="en-IN" sz="1600" dirty="0">
                <a:solidFill>
                  <a:srgbClr val="FF0000"/>
                </a:solidFill>
              </a:rPr>
              <a:t>	</a:t>
            </a:r>
            <a:r>
              <a:rPr lang="en-IN" sz="1600" dirty="0"/>
              <a:t>Part-3.</a:t>
            </a:r>
            <a:r>
              <a:rPr lang="en-IN" sz="1600" dirty="0">
                <a:solidFill>
                  <a:srgbClr val="FF0000"/>
                </a:solidFill>
              </a:rPr>
              <a:t> // Copy C from the device memory </a:t>
            </a:r>
          </a:p>
          <a:p>
            <a:r>
              <a:rPr lang="en-IN" sz="1600" dirty="0">
                <a:solidFill>
                  <a:srgbClr val="FF0000"/>
                </a:solidFill>
              </a:rPr>
              <a:t>	           </a:t>
            </a:r>
            <a:r>
              <a:rPr lang="en-IN" sz="1600" b="1" dirty="0" err="1">
                <a:solidFill>
                  <a:srgbClr val="002060"/>
                </a:solidFill>
              </a:rPr>
              <a:t>cudaFree</a:t>
            </a:r>
            <a:r>
              <a:rPr lang="en-IN" sz="1600" b="1" dirty="0">
                <a:solidFill>
                  <a:srgbClr val="002060"/>
                </a:solidFill>
              </a:rPr>
              <a:t>(</a:t>
            </a:r>
            <a:r>
              <a:rPr lang="en-IN" sz="1600" b="1" dirty="0" err="1">
                <a:solidFill>
                  <a:srgbClr val="002060"/>
                </a:solidFill>
              </a:rPr>
              <a:t>d_A</a:t>
            </a:r>
            <a:r>
              <a:rPr lang="en-IN" sz="1600" b="1" dirty="0">
                <a:solidFill>
                  <a:srgbClr val="002060"/>
                </a:solidFill>
              </a:rPr>
              <a:t>);</a:t>
            </a:r>
          </a:p>
          <a:p>
            <a:r>
              <a:rPr lang="en-IN" sz="1600" b="1" dirty="0">
                <a:solidFill>
                  <a:srgbClr val="002060"/>
                </a:solidFill>
              </a:rPr>
              <a:t> 	           </a:t>
            </a:r>
            <a:r>
              <a:rPr lang="en-IN" sz="1600" b="1" dirty="0" err="1">
                <a:solidFill>
                  <a:srgbClr val="002060"/>
                </a:solidFill>
              </a:rPr>
              <a:t>cudaFree</a:t>
            </a:r>
            <a:r>
              <a:rPr lang="en-IN" sz="1600" b="1" dirty="0">
                <a:solidFill>
                  <a:srgbClr val="002060"/>
                </a:solidFill>
              </a:rPr>
              <a:t>(</a:t>
            </a:r>
            <a:r>
              <a:rPr lang="en-IN" sz="1600" b="1" dirty="0" err="1">
                <a:solidFill>
                  <a:srgbClr val="002060"/>
                </a:solidFill>
              </a:rPr>
              <a:t>d_B</a:t>
            </a:r>
            <a:r>
              <a:rPr lang="en-IN" sz="1600" b="1" dirty="0">
                <a:solidFill>
                  <a:srgbClr val="002060"/>
                </a:solidFill>
              </a:rPr>
              <a:t>); </a:t>
            </a:r>
          </a:p>
          <a:p>
            <a:r>
              <a:rPr lang="en-IN" sz="1600" b="1" dirty="0">
                <a:solidFill>
                  <a:srgbClr val="002060"/>
                </a:solidFill>
              </a:rPr>
              <a:t> 	           </a:t>
            </a:r>
            <a:r>
              <a:rPr lang="en-IN" sz="1600" b="1" dirty="0" err="1">
                <a:solidFill>
                  <a:srgbClr val="002060"/>
                </a:solidFill>
              </a:rPr>
              <a:t>cudaFree</a:t>
            </a:r>
            <a:r>
              <a:rPr lang="en-IN" sz="1600" b="1" dirty="0">
                <a:solidFill>
                  <a:srgbClr val="002060"/>
                </a:solidFill>
              </a:rPr>
              <a:t>(</a:t>
            </a:r>
            <a:r>
              <a:rPr lang="en-IN" sz="1600" b="1" dirty="0" err="1">
                <a:solidFill>
                  <a:srgbClr val="002060"/>
                </a:solidFill>
              </a:rPr>
              <a:t>d_C</a:t>
            </a:r>
            <a:r>
              <a:rPr lang="en-IN" sz="1600" b="1" dirty="0">
                <a:solidFill>
                  <a:srgbClr val="002060"/>
                </a:solidFill>
              </a:rPr>
              <a:t>);  </a:t>
            </a:r>
          </a:p>
          <a:p>
            <a:r>
              <a:rPr lang="en-IN" sz="1600" dirty="0"/>
              <a:t> }</a:t>
            </a:r>
          </a:p>
        </p:txBody>
      </p:sp>
      <p:sp>
        <p:nvSpPr>
          <p:cNvPr id="9" name="TextBox 8">
            <a:extLst>
              <a:ext uri="{FF2B5EF4-FFF2-40B4-BE49-F238E27FC236}">
                <a16:creationId xmlns:a16="http://schemas.microsoft.com/office/drawing/2014/main" id="{572D7FC6-D2B3-43A8-BC35-AB5D831C1B15}"/>
              </a:ext>
            </a:extLst>
          </p:cNvPr>
          <p:cNvSpPr txBox="1"/>
          <p:nvPr/>
        </p:nvSpPr>
        <p:spPr>
          <a:xfrm>
            <a:off x="79678" y="817870"/>
            <a:ext cx="5881441" cy="4031873"/>
          </a:xfrm>
          <a:prstGeom prst="rect">
            <a:avLst/>
          </a:prstGeom>
          <a:solidFill>
            <a:schemeClr val="bg2"/>
          </a:solidFill>
        </p:spPr>
        <p:txBody>
          <a:bodyPr wrap="square" rtlCol="0">
            <a:spAutoFit/>
          </a:bodyPr>
          <a:lstStyle/>
          <a:p>
            <a:r>
              <a:rPr lang="en-IN" sz="1600" dirty="0"/>
              <a:t>#include &lt;</a:t>
            </a:r>
            <a:r>
              <a:rPr lang="en-IN" sz="1600" dirty="0" err="1"/>
              <a:t>cuda.h</a:t>
            </a:r>
            <a:r>
              <a:rPr lang="en-IN" sz="1600" dirty="0"/>
              <a:t>&gt;</a:t>
            </a:r>
          </a:p>
          <a:p>
            <a:endParaRPr lang="en-IN" sz="1600" dirty="0"/>
          </a:p>
          <a:p>
            <a:r>
              <a:rPr lang="en-IN" sz="1600" dirty="0"/>
              <a:t>void </a:t>
            </a:r>
            <a:r>
              <a:rPr lang="en-IN" sz="1600" dirty="0" err="1"/>
              <a:t>vecAdd</a:t>
            </a:r>
            <a:r>
              <a:rPr lang="en-IN" sz="1600" dirty="0"/>
              <a:t>(float* A, float*B, float* C, int n) </a:t>
            </a:r>
          </a:p>
          <a:p>
            <a:r>
              <a:rPr lang="en-IN" sz="1600" dirty="0"/>
              <a:t>{ </a:t>
            </a:r>
          </a:p>
          <a:p>
            <a:r>
              <a:rPr lang="en-IN" sz="1600" dirty="0"/>
              <a:t>	float *</a:t>
            </a:r>
            <a:r>
              <a:rPr lang="en-IN" sz="1600" dirty="0" err="1"/>
              <a:t>d_A</a:t>
            </a:r>
            <a:r>
              <a:rPr lang="en-IN" sz="1600" dirty="0"/>
              <a:t>, *</a:t>
            </a:r>
            <a:r>
              <a:rPr lang="en-IN" sz="1600" dirty="0" err="1"/>
              <a:t>d_B</a:t>
            </a:r>
            <a:r>
              <a:rPr lang="en-IN" sz="1600" dirty="0"/>
              <a:t>, *</a:t>
            </a:r>
            <a:r>
              <a:rPr lang="en-IN" sz="1600" dirty="0" err="1"/>
              <a:t>d_C</a:t>
            </a:r>
            <a:r>
              <a:rPr lang="en-IN" sz="1600" dirty="0"/>
              <a:t>; </a:t>
            </a:r>
          </a:p>
          <a:p>
            <a:r>
              <a:rPr lang="en-IN" sz="1600" dirty="0"/>
              <a:t>	int size = n* </a:t>
            </a:r>
            <a:r>
              <a:rPr lang="en-IN" sz="1600" dirty="0" err="1"/>
              <a:t>sizeof</a:t>
            </a:r>
            <a:r>
              <a:rPr lang="en-IN" sz="1600" dirty="0"/>
              <a:t>(float); </a:t>
            </a:r>
          </a:p>
          <a:p>
            <a:r>
              <a:rPr lang="en-IN" sz="1600" dirty="0"/>
              <a:t>	</a:t>
            </a:r>
          </a:p>
          <a:p>
            <a:r>
              <a:rPr lang="en-IN" sz="1600" dirty="0"/>
              <a:t>	Part-1.</a:t>
            </a:r>
            <a:r>
              <a:rPr lang="en-IN" sz="1600" dirty="0">
                <a:solidFill>
                  <a:srgbClr val="FF0000"/>
                </a:solidFill>
              </a:rPr>
              <a:t> // Allocate device memory for A, B, and C </a:t>
            </a:r>
          </a:p>
          <a:p>
            <a:r>
              <a:rPr lang="en-IN" sz="1600" dirty="0">
                <a:solidFill>
                  <a:srgbClr val="FF0000"/>
                </a:solidFill>
              </a:rPr>
              <a:t>	            // Copy A and B to device memory </a:t>
            </a:r>
          </a:p>
          <a:p>
            <a:endParaRPr lang="en-IN" sz="1600" dirty="0"/>
          </a:p>
          <a:p>
            <a:r>
              <a:rPr lang="en-IN" sz="1600" dirty="0"/>
              <a:t>	Part-2. </a:t>
            </a:r>
            <a:r>
              <a:rPr lang="en-IN" sz="1600" dirty="0">
                <a:solidFill>
                  <a:srgbClr val="FF0000"/>
                </a:solidFill>
              </a:rPr>
              <a:t>// Kernel launch code – to have the device </a:t>
            </a:r>
          </a:p>
          <a:p>
            <a:r>
              <a:rPr lang="en-IN" sz="1600" dirty="0">
                <a:solidFill>
                  <a:srgbClr val="FF0000"/>
                </a:solidFill>
              </a:rPr>
              <a:t>	            // to perform the actual vector addition </a:t>
            </a:r>
          </a:p>
          <a:p>
            <a:endParaRPr lang="en-IN" sz="1600" dirty="0">
              <a:solidFill>
                <a:srgbClr val="FF0000"/>
              </a:solidFill>
            </a:endParaRPr>
          </a:p>
          <a:p>
            <a:r>
              <a:rPr lang="en-IN" sz="1600" dirty="0">
                <a:solidFill>
                  <a:srgbClr val="FF0000"/>
                </a:solidFill>
              </a:rPr>
              <a:t>	</a:t>
            </a:r>
            <a:r>
              <a:rPr lang="en-IN" sz="1600" dirty="0"/>
              <a:t>Part-3.</a:t>
            </a:r>
            <a:r>
              <a:rPr lang="en-IN" sz="1600" dirty="0">
                <a:solidFill>
                  <a:srgbClr val="FF0000"/>
                </a:solidFill>
              </a:rPr>
              <a:t> // Copy C from the device memory </a:t>
            </a:r>
          </a:p>
          <a:p>
            <a:r>
              <a:rPr lang="en-IN" sz="1600" dirty="0">
                <a:solidFill>
                  <a:srgbClr val="FF0000"/>
                </a:solidFill>
              </a:rPr>
              <a:t>	            // Free device vectors</a:t>
            </a:r>
          </a:p>
          <a:p>
            <a:r>
              <a:rPr lang="en-IN" sz="1600" dirty="0"/>
              <a:t> }</a:t>
            </a:r>
          </a:p>
        </p:txBody>
      </p:sp>
      <p:sp>
        <p:nvSpPr>
          <p:cNvPr id="10" name="TextBox 9">
            <a:extLst>
              <a:ext uri="{FF2B5EF4-FFF2-40B4-BE49-F238E27FC236}">
                <a16:creationId xmlns:a16="http://schemas.microsoft.com/office/drawing/2014/main" id="{049D0825-0353-4FB9-959D-CB0B2843FDAD}"/>
              </a:ext>
            </a:extLst>
          </p:cNvPr>
          <p:cNvSpPr txBox="1"/>
          <p:nvPr/>
        </p:nvSpPr>
        <p:spPr>
          <a:xfrm>
            <a:off x="79677" y="4955033"/>
            <a:ext cx="5881441" cy="1631216"/>
          </a:xfrm>
          <a:prstGeom prst="rect">
            <a:avLst/>
          </a:prstGeom>
          <a:solidFill>
            <a:schemeClr val="tx1"/>
          </a:solidFill>
        </p:spPr>
        <p:txBody>
          <a:bodyPr wrap="square" rtlCol="0">
            <a:spAutoFit/>
          </a:bodyPr>
          <a:lstStyle/>
          <a:p>
            <a:r>
              <a:rPr lang="en-IN" sz="1600" dirty="0">
                <a:solidFill>
                  <a:srgbClr val="FFFF00"/>
                </a:solidFill>
              </a:rPr>
              <a:t>The addresses in </a:t>
            </a:r>
            <a:r>
              <a:rPr lang="en-IN" sz="1600" dirty="0" err="1">
                <a:solidFill>
                  <a:srgbClr val="FFFF00"/>
                </a:solidFill>
              </a:rPr>
              <a:t>d_A</a:t>
            </a:r>
            <a:r>
              <a:rPr lang="en-IN" sz="1600" dirty="0">
                <a:solidFill>
                  <a:srgbClr val="FFFF00"/>
                </a:solidFill>
              </a:rPr>
              <a:t>, </a:t>
            </a:r>
            <a:r>
              <a:rPr lang="en-IN" sz="1600" dirty="0" err="1">
                <a:solidFill>
                  <a:srgbClr val="FFFF00"/>
                </a:solidFill>
              </a:rPr>
              <a:t>d_B</a:t>
            </a:r>
            <a:r>
              <a:rPr lang="en-IN" sz="1600" dirty="0">
                <a:solidFill>
                  <a:srgbClr val="FFFF00"/>
                </a:solidFill>
              </a:rPr>
              <a:t>, and </a:t>
            </a:r>
            <a:r>
              <a:rPr lang="en-IN" sz="1600" dirty="0" err="1">
                <a:solidFill>
                  <a:srgbClr val="FFFF00"/>
                </a:solidFill>
              </a:rPr>
              <a:t>d_C</a:t>
            </a:r>
            <a:r>
              <a:rPr lang="en-IN" sz="1600" dirty="0">
                <a:solidFill>
                  <a:srgbClr val="FFFF00"/>
                </a:solidFill>
              </a:rPr>
              <a:t> are addresses in the device memory. </a:t>
            </a:r>
            <a:r>
              <a:rPr lang="en-IN" sz="1600" b="1" dirty="0">
                <a:solidFill>
                  <a:schemeClr val="bg1"/>
                </a:solidFill>
              </a:rPr>
              <a:t>These addresses should not be dereferenced in the host code</a:t>
            </a:r>
            <a:r>
              <a:rPr lang="en-IN" sz="1600" b="1" dirty="0">
                <a:solidFill>
                  <a:srgbClr val="FFFF00"/>
                </a:solidFill>
              </a:rPr>
              <a:t>.</a:t>
            </a:r>
            <a:r>
              <a:rPr lang="en-IN" sz="1600" dirty="0">
                <a:solidFill>
                  <a:srgbClr val="FFFF00"/>
                </a:solidFill>
              </a:rPr>
              <a:t> They should be mostly used in calling API functions and kernel functions. Dereferencing a device memory pointer in the host code can cause exception</a:t>
            </a:r>
            <a:r>
              <a:rPr lang="en-IN" dirty="0">
                <a:solidFill>
                  <a:srgbClr val="FFFF00"/>
                </a:solidFill>
              </a:rPr>
              <a:t>s or other types of runtime errors during runtime</a:t>
            </a:r>
            <a:r>
              <a:rPr lang="en-IN" dirty="0"/>
              <a:t>.</a:t>
            </a:r>
          </a:p>
        </p:txBody>
      </p:sp>
    </p:spTree>
    <p:extLst>
      <p:ext uri="{BB962C8B-B14F-4D97-AF65-F5344CB8AC3E}">
        <p14:creationId xmlns:p14="http://schemas.microsoft.com/office/powerpoint/2010/main" val="3303200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136440"/>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Device Global Memory and Data transfer</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1103040"/>
            <a:ext cx="11004480" cy="5253120"/>
          </a:xfrm>
          <a:prstGeom prst="rect">
            <a:avLst/>
          </a:prstGeom>
          <a:noFill/>
          <a:ln>
            <a:noFill/>
          </a:ln>
        </p:spPr>
        <p:txBody>
          <a:bodyPr>
            <a:normAutofit/>
          </a:bodyPr>
          <a:lstStyle/>
          <a:p>
            <a:pPr marL="285750" indent="-285750" algn="just">
              <a:buFont typeface="Arial" panose="020B0604020202020204" pitchFamily="34" charset="0"/>
              <a:buChar char="•"/>
            </a:pPr>
            <a:r>
              <a:rPr lang="en-IN" dirty="0"/>
              <a:t>Once the host code has allocated device memory for the data objects, it calls </a:t>
            </a:r>
            <a:r>
              <a:rPr lang="en-IN" b="1" dirty="0" err="1"/>
              <a:t>cudaMemcpy</a:t>
            </a:r>
            <a:r>
              <a:rPr lang="en-IN" b="1" dirty="0"/>
              <a:t>() </a:t>
            </a:r>
            <a:r>
              <a:rPr lang="en-IN" dirty="0"/>
              <a:t>to transfer the data from host to device.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The </a:t>
            </a:r>
            <a:r>
              <a:rPr lang="en-IN" b="1" dirty="0" err="1"/>
              <a:t>cudaMemcpy</a:t>
            </a:r>
            <a:r>
              <a:rPr lang="en-IN" b="1" dirty="0"/>
              <a:t>() </a:t>
            </a:r>
            <a:r>
              <a:rPr lang="en-IN" dirty="0"/>
              <a:t>function takes four parameters:</a:t>
            </a:r>
          </a:p>
          <a:p>
            <a:pPr algn="just"/>
            <a:endParaRPr lang="en-IN" dirty="0"/>
          </a:p>
          <a:p>
            <a:pPr marL="269875" algn="just">
              <a:buFont typeface="+mj-lt"/>
              <a:buAutoNum type="arabicPeriod"/>
            </a:pPr>
            <a:r>
              <a:rPr lang="en-IN" dirty="0"/>
              <a:t> The </a:t>
            </a:r>
            <a:r>
              <a:rPr lang="en-IN" i="1" dirty="0"/>
              <a:t>first parameter </a:t>
            </a:r>
            <a:r>
              <a:rPr lang="en-IN" dirty="0"/>
              <a:t>is a pointer to the destination location for the data object to be copied. </a:t>
            </a:r>
          </a:p>
          <a:p>
            <a:pPr marL="269875" algn="just">
              <a:buFont typeface="+mj-lt"/>
              <a:buAutoNum type="arabicPeriod"/>
            </a:pPr>
            <a:endParaRPr lang="en-IN" dirty="0"/>
          </a:p>
          <a:p>
            <a:pPr marL="269875" algn="just">
              <a:buFont typeface="+mj-lt"/>
              <a:buAutoNum type="arabicPeriod"/>
            </a:pPr>
            <a:r>
              <a:rPr lang="en-IN" dirty="0"/>
              <a:t> The </a:t>
            </a:r>
            <a:r>
              <a:rPr lang="en-IN" i="1" dirty="0"/>
              <a:t>second parameter </a:t>
            </a:r>
            <a:r>
              <a:rPr lang="en-IN" dirty="0"/>
              <a:t>points to the source location. </a:t>
            </a:r>
          </a:p>
          <a:p>
            <a:pPr marL="269875" algn="just">
              <a:buFont typeface="+mj-lt"/>
              <a:buAutoNum type="arabicPeriod"/>
            </a:pPr>
            <a:endParaRPr lang="en-IN" dirty="0"/>
          </a:p>
          <a:p>
            <a:pPr marL="269875" algn="just">
              <a:buFont typeface="+mj-lt"/>
              <a:buAutoNum type="arabicPeriod"/>
            </a:pPr>
            <a:r>
              <a:rPr lang="en-IN" dirty="0"/>
              <a:t> The </a:t>
            </a:r>
            <a:r>
              <a:rPr lang="en-IN" i="1" dirty="0"/>
              <a:t>third parameter </a:t>
            </a:r>
            <a:r>
              <a:rPr lang="en-IN" dirty="0"/>
              <a:t>specifies the number of bytes to be copied. </a:t>
            </a:r>
          </a:p>
          <a:p>
            <a:pPr marL="269875" algn="just">
              <a:buFont typeface="+mj-lt"/>
              <a:buAutoNum type="arabicPeriod"/>
            </a:pPr>
            <a:endParaRPr lang="en-IN" dirty="0"/>
          </a:p>
          <a:p>
            <a:pPr marL="269875" algn="just">
              <a:buFont typeface="+mj-lt"/>
              <a:buAutoNum type="arabicPeriod"/>
            </a:pPr>
            <a:r>
              <a:rPr lang="en-IN" dirty="0"/>
              <a:t> The </a:t>
            </a:r>
            <a:r>
              <a:rPr lang="en-IN" i="1" dirty="0"/>
              <a:t>fourth parameter </a:t>
            </a:r>
            <a:r>
              <a:rPr lang="en-IN" dirty="0"/>
              <a:t>indicates the types of memory involved in the copy:</a:t>
            </a:r>
          </a:p>
          <a:p>
            <a:pPr marL="809625" indent="-285750" algn="just">
              <a:buFont typeface="Wingdings" panose="05000000000000000000" pitchFamily="2" charset="2"/>
              <a:buChar char="q"/>
            </a:pPr>
            <a:r>
              <a:rPr lang="en-IN" dirty="0"/>
              <a:t>from host memory to host memory</a:t>
            </a:r>
          </a:p>
          <a:p>
            <a:pPr marL="809625" indent="-285750" algn="just">
              <a:buFont typeface="Wingdings" panose="05000000000000000000" pitchFamily="2" charset="2"/>
              <a:buChar char="q"/>
            </a:pPr>
            <a:r>
              <a:rPr lang="en-IN" dirty="0"/>
              <a:t>from host memory to device memory</a:t>
            </a:r>
          </a:p>
          <a:p>
            <a:pPr marL="809625" indent="-285750" algn="just">
              <a:buFont typeface="Wingdings" panose="05000000000000000000" pitchFamily="2" charset="2"/>
              <a:buChar char="q"/>
            </a:pPr>
            <a:r>
              <a:rPr lang="en-IN" dirty="0"/>
              <a:t>from device memory to host memory</a:t>
            </a:r>
          </a:p>
          <a:p>
            <a:pPr marL="809625" indent="-285750" algn="just">
              <a:buFont typeface="Wingdings" panose="05000000000000000000" pitchFamily="2" charset="2"/>
              <a:buChar char="q"/>
            </a:pPr>
            <a:r>
              <a:rPr lang="en-IN" dirty="0"/>
              <a:t>from device memory to device memory</a:t>
            </a:r>
          </a:p>
          <a:p>
            <a:pPr marL="809625" indent="-285750" algn="just">
              <a:buFont typeface="Wingdings" panose="05000000000000000000" pitchFamily="2" charset="2"/>
              <a:buChar char="q"/>
            </a:pPr>
            <a:endParaRPr lang="en-IN" dirty="0"/>
          </a:p>
          <a:p>
            <a:pPr indent="523875" algn="just">
              <a:buFont typeface="Arial" panose="020B0604020202020204" pitchFamily="34" charset="0"/>
              <a:buChar char="•"/>
            </a:pPr>
            <a:r>
              <a:rPr lang="en-US" b="1" dirty="0" err="1">
                <a:solidFill>
                  <a:srgbClr val="FF0000"/>
                </a:solidFill>
              </a:rPr>
              <a:t>cudaMemcpy</a:t>
            </a:r>
            <a:r>
              <a:rPr lang="en-US" b="1" dirty="0">
                <a:solidFill>
                  <a:srgbClr val="FF0000"/>
                </a:solidFill>
              </a:rPr>
              <a:t>() cannot be used to copy between different GPUs in multi-GPU systems</a:t>
            </a:r>
          </a:p>
          <a:p>
            <a:pPr marL="523875" algn="just"/>
            <a:endParaRPr lang="en-IN" dirty="0"/>
          </a:p>
          <a:p>
            <a:pPr marL="285750" indent="-285750" algn="just">
              <a:buFont typeface="Arial" panose="020B0604020202020204" pitchFamily="34" charset="0"/>
              <a:buChar char="•"/>
            </a:pPr>
            <a:endParaRPr lang="en-US" dirty="0"/>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16-03-2023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14</a:t>
            </a:fld>
            <a:endParaRPr lang="en-IN" sz="1200" b="0" strike="noStrike" spc="-1">
              <a:latin typeface="Times New Roman"/>
            </a:endParaRPr>
          </a:p>
        </p:txBody>
      </p:sp>
    </p:spTree>
    <p:extLst>
      <p:ext uri="{BB962C8B-B14F-4D97-AF65-F5344CB8AC3E}">
        <p14:creationId xmlns:p14="http://schemas.microsoft.com/office/powerpoint/2010/main" val="2344791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31510"/>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Device Global Memory and Data transfer</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1088050"/>
            <a:ext cx="11004480" cy="5253120"/>
          </a:xfrm>
          <a:prstGeom prst="rect">
            <a:avLst/>
          </a:prstGeom>
          <a:noFill/>
          <a:ln>
            <a:noFill/>
          </a:ln>
        </p:spPr>
        <p:txBody>
          <a:bodyPr>
            <a:normAutofit/>
          </a:bodyPr>
          <a:lstStyle/>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16-03-2023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15</a:t>
            </a:fld>
            <a:endParaRPr lang="en-IN" sz="1200" b="0" strike="noStrike" spc="-1">
              <a:latin typeface="Times New Roman"/>
            </a:endParaRPr>
          </a:p>
        </p:txBody>
      </p:sp>
      <p:sp>
        <p:nvSpPr>
          <p:cNvPr id="8" name="TextBox 7">
            <a:extLst>
              <a:ext uri="{FF2B5EF4-FFF2-40B4-BE49-F238E27FC236}">
                <a16:creationId xmlns:a16="http://schemas.microsoft.com/office/drawing/2014/main" id="{2F313FE0-1D45-4B8F-81D5-E46C6D167DD0}"/>
              </a:ext>
            </a:extLst>
          </p:cNvPr>
          <p:cNvSpPr txBox="1"/>
          <p:nvPr/>
        </p:nvSpPr>
        <p:spPr>
          <a:xfrm>
            <a:off x="6095700" y="817870"/>
            <a:ext cx="6015722" cy="5755422"/>
          </a:xfrm>
          <a:prstGeom prst="rect">
            <a:avLst/>
          </a:prstGeom>
          <a:solidFill>
            <a:schemeClr val="bg2"/>
          </a:solidFill>
        </p:spPr>
        <p:txBody>
          <a:bodyPr wrap="square" rtlCol="0">
            <a:spAutoFit/>
          </a:bodyPr>
          <a:lstStyle/>
          <a:p>
            <a:r>
              <a:rPr lang="en-IN" sz="1600" dirty="0"/>
              <a:t>#include &lt;</a:t>
            </a:r>
            <a:r>
              <a:rPr lang="en-IN" sz="1600" dirty="0" err="1"/>
              <a:t>cuda.h</a:t>
            </a:r>
            <a:r>
              <a:rPr lang="en-IN" sz="1600" dirty="0"/>
              <a:t>&gt;</a:t>
            </a:r>
          </a:p>
          <a:p>
            <a:endParaRPr lang="en-IN" sz="1600" dirty="0"/>
          </a:p>
          <a:p>
            <a:r>
              <a:rPr lang="en-IN" sz="1600" dirty="0"/>
              <a:t>void </a:t>
            </a:r>
            <a:r>
              <a:rPr lang="en-IN" sz="1600" dirty="0" err="1"/>
              <a:t>vecAdd</a:t>
            </a:r>
            <a:r>
              <a:rPr lang="en-IN" sz="1600" dirty="0"/>
              <a:t>(float* A, float*B, float* C, int n) </a:t>
            </a:r>
          </a:p>
          <a:p>
            <a:r>
              <a:rPr lang="en-IN" sz="1600" dirty="0"/>
              <a:t>{ </a:t>
            </a:r>
          </a:p>
          <a:p>
            <a:r>
              <a:rPr lang="en-IN" sz="1600" dirty="0"/>
              <a:t>    float *</a:t>
            </a:r>
            <a:r>
              <a:rPr lang="en-IN" sz="1600" dirty="0" err="1"/>
              <a:t>d_A</a:t>
            </a:r>
            <a:r>
              <a:rPr lang="en-IN" sz="1600" dirty="0"/>
              <a:t>, *</a:t>
            </a:r>
            <a:r>
              <a:rPr lang="en-IN" sz="1600" dirty="0" err="1"/>
              <a:t>d_B</a:t>
            </a:r>
            <a:r>
              <a:rPr lang="en-IN" sz="1600" dirty="0"/>
              <a:t>, *</a:t>
            </a:r>
            <a:r>
              <a:rPr lang="en-IN" sz="1600" dirty="0" err="1"/>
              <a:t>d_C</a:t>
            </a:r>
            <a:r>
              <a:rPr lang="en-IN" sz="1600" dirty="0"/>
              <a:t>; </a:t>
            </a:r>
          </a:p>
          <a:p>
            <a:r>
              <a:rPr lang="en-IN" sz="1600" dirty="0"/>
              <a:t>    int size = n* </a:t>
            </a:r>
            <a:r>
              <a:rPr lang="en-IN" sz="1600" dirty="0" err="1"/>
              <a:t>sizeof</a:t>
            </a:r>
            <a:r>
              <a:rPr lang="en-IN" sz="1600" dirty="0"/>
              <a:t>(float); </a:t>
            </a:r>
          </a:p>
          <a:p>
            <a:r>
              <a:rPr lang="en-IN" sz="1600" dirty="0"/>
              <a:t>	</a:t>
            </a:r>
          </a:p>
          <a:p>
            <a:r>
              <a:rPr lang="en-IN" sz="1600" dirty="0"/>
              <a:t>    </a:t>
            </a:r>
            <a:r>
              <a:rPr lang="en-IN" sz="1600" dirty="0">
                <a:solidFill>
                  <a:srgbClr val="FF0000"/>
                </a:solidFill>
              </a:rPr>
              <a:t>// Part-1</a:t>
            </a:r>
          </a:p>
          <a:p>
            <a:r>
              <a:rPr lang="en-IN" sz="1600" b="1" dirty="0">
                <a:solidFill>
                  <a:srgbClr val="002060"/>
                </a:solidFill>
              </a:rPr>
              <a:t>    </a:t>
            </a:r>
            <a:r>
              <a:rPr lang="en-IN" sz="1600" b="1" dirty="0" err="1">
                <a:solidFill>
                  <a:srgbClr val="002060"/>
                </a:solidFill>
              </a:rPr>
              <a:t>cudaMalloc</a:t>
            </a:r>
            <a:r>
              <a:rPr lang="en-IN" sz="1600" b="1" dirty="0">
                <a:solidFill>
                  <a:srgbClr val="002060"/>
                </a:solidFill>
              </a:rPr>
              <a:t>((</a:t>
            </a:r>
            <a:r>
              <a:rPr lang="en-IN" sz="1600" b="1" dirty="0" smtClean="0">
                <a:solidFill>
                  <a:srgbClr val="002060"/>
                </a:solidFill>
              </a:rPr>
              <a:t>void **)&amp;</a:t>
            </a:r>
            <a:r>
              <a:rPr lang="en-IN" sz="1600" b="1" dirty="0" err="1">
                <a:solidFill>
                  <a:srgbClr val="002060"/>
                </a:solidFill>
              </a:rPr>
              <a:t>d_A</a:t>
            </a:r>
            <a:r>
              <a:rPr lang="en-IN" sz="1600" b="1" dirty="0">
                <a:solidFill>
                  <a:srgbClr val="002060"/>
                </a:solidFill>
              </a:rPr>
              <a:t>, size);</a:t>
            </a:r>
          </a:p>
          <a:p>
            <a:r>
              <a:rPr lang="en-IN" sz="1600" b="1" dirty="0">
                <a:solidFill>
                  <a:srgbClr val="002060"/>
                </a:solidFill>
              </a:rPr>
              <a:t>    </a:t>
            </a:r>
            <a:r>
              <a:rPr lang="en-IN" sz="1600" b="1" dirty="0" err="1">
                <a:solidFill>
                  <a:srgbClr val="002060"/>
                </a:solidFill>
              </a:rPr>
              <a:t>cudaMalloc</a:t>
            </a:r>
            <a:r>
              <a:rPr lang="en-IN" sz="1600" b="1" dirty="0">
                <a:solidFill>
                  <a:srgbClr val="002060"/>
                </a:solidFill>
              </a:rPr>
              <a:t>((</a:t>
            </a:r>
            <a:r>
              <a:rPr lang="en-IN" sz="1600" b="1" dirty="0" smtClean="0">
                <a:solidFill>
                  <a:srgbClr val="002060"/>
                </a:solidFill>
              </a:rPr>
              <a:t>void**)&amp;</a:t>
            </a:r>
            <a:r>
              <a:rPr lang="en-IN" sz="1600" b="1" dirty="0" err="1">
                <a:solidFill>
                  <a:srgbClr val="002060"/>
                </a:solidFill>
              </a:rPr>
              <a:t>d_B</a:t>
            </a:r>
            <a:r>
              <a:rPr lang="en-IN" sz="1600" b="1" dirty="0">
                <a:solidFill>
                  <a:srgbClr val="002060"/>
                </a:solidFill>
              </a:rPr>
              <a:t>, size);</a:t>
            </a:r>
          </a:p>
          <a:p>
            <a:r>
              <a:rPr lang="en-IN" sz="1600" b="1" dirty="0">
                <a:solidFill>
                  <a:srgbClr val="002060"/>
                </a:solidFill>
              </a:rPr>
              <a:t>    </a:t>
            </a:r>
            <a:r>
              <a:rPr lang="en-IN" sz="1600" b="1" dirty="0" err="1">
                <a:solidFill>
                  <a:srgbClr val="002060"/>
                </a:solidFill>
              </a:rPr>
              <a:t>cudaMalloc</a:t>
            </a:r>
            <a:r>
              <a:rPr lang="en-IN" sz="1600" b="1" dirty="0">
                <a:solidFill>
                  <a:srgbClr val="002060"/>
                </a:solidFill>
              </a:rPr>
              <a:t>((</a:t>
            </a:r>
            <a:r>
              <a:rPr lang="en-IN" sz="1600" b="1" dirty="0" smtClean="0">
                <a:solidFill>
                  <a:srgbClr val="002060"/>
                </a:solidFill>
              </a:rPr>
              <a:t>void**)&amp;</a:t>
            </a:r>
            <a:r>
              <a:rPr lang="en-IN" sz="1600" b="1" dirty="0" err="1">
                <a:solidFill>
                  <a:srgbClr val="002060"/>
                </a:solidFill>
              </a:rPr>
              <a:t>d_C</a:t>
            </a:r>
            <a:r>
              <a:rPr lang="en-IN" sz="1600" b="1" dirty="0">
                <a:solidFill>
                  <a:srgbClr val="002060"/>
                </a:solidFill>
              </a:rPr>
              <a:t>, size); </a:t>
            </a:r>
          </a:p>
          <a:p>
            <a:endParaRPr lang="en-IN" sz="1600" b="1" dirty="0">
              <a:solidFill>
                <a:srgbClr val="002060"/>
              </a:solidFill>
            </a:endParaRPr>
          </a:p>
          <a:p>
            <a:r>
              <a:rPr lang="en-IN" sz="1600" dirty="0">
                <a:solidFill>
                  <a:srgbClr val="FF0000"/>
                </a:solidFill>
              </a:rPr>
              <a:t>    </a:t>
            </a:r>
            <a:r>
              <a:rPr lang="en-IN" sz="1600" b="1" dirty="0" err="1">
                <a:solidFill>
                  <a:srgbClr val="002060"/>
                </a:solidFill>
              </a:rPr>
              <a:t>cudaMemcpy</a:t>
            </a:r>
            <a:r>
              <a:rPr lang="en-IN" sz="1600" b="1" dirty="0">
                <a:solidFill>
                  <a:srgbClr val="002060"/>
                </a:solidFill>
              </a:rPr>
              <a:t>(</a:t>
            </a:r>
            <a:r>
              <a:rPr lang="en-IN" sz="1600" b="1" dirty="0" err="1">
                <a:solidFill>
                  <a:srgbClr val="002060"/>
                </a:solidFill>
              </a:rPr>
              <a:t>d_A</a:t>
            </a:r>
            <a:r>
              <a:rPr lang="en-IN" sz="1600" b="1" dirty="0">
                <a:solidFill>
                  <a:srgbClr val="002060"/>
                </a:solidFill>
              </a:rPr>
              <a:t>, A, size, </a:t>
            </a:r>
            <a:r>
              <a:rPr lang="en-IN" sz="1600" b="1" dirty="0" err="1">
                <a:solidFill>
                  <a:srgbClr val="C00000"/>
                </a:solidFill>
              </a:rPr>
              <a:t>cudaMemcpyHostToDevice</a:t>
            </a:r>
            <a:r>
              <a:rPr lang="en-IN" sz="1600" b="1" dirty="0">
                <a:solidFill>
                  <a:srgbClr val="002060"/>
                </a:solidFill>
              </a:rPr>
              <a:t>);</a:t>
            </a:r>
          </a:p>
          <a:p>
            <a:r>
              <a:rPr lang="en-IN" sz="1600" b="1" dirty="0">
                <a:solidFill>
                  <a:srgbClr val="002060"/>
                </a:solidFill>
              </a:rPr>
              <a:t>    </a:t>
            </a:r>
            <a:r>
              <a:rPr lang="en-IN" sz="1600" b="1" dirty="0" err="1">
                <a:solidFill>
                  <a:srgbClr val="002060"/>
                </a:solidFill>
              </a:rPr>
              <a:t>cudaMemcpy</a:t>
            </a:r>
            <a:r>
              <a:rPr lang="en-IN" sz="1600" b="1" dirty="0">
                <a:solidFill>
                  <a:srgbClr val="002060"/>
                </a:solidFill>
              </a:rPr>
              <a:t>(</a:t>
            </a:r>
            <a:r>
              <a:rPr lang="en-IN" sz="1600" b="1" dirty="0" err="1">
                <a:solidFill>
                  <a:srgbClr val="002060"/>
                </a:solidFill>
              </a:rPr>
              <a:t>d_B</a:t>
            </a:r>
            <a:r>
              <a:rPr lang="en-IN" sz="1600" b="1" dirty="0">
                <a:solidFill>
                  <a:srgbClr val="002060"/>
                </a:solidFill>
              </a:rPr>
              <a:t>, B, size, </a:t>
            </a:r>
            <a:r>
              <a:rPr lang="en-IN" sz="1600" b="1" dirty="0" err="1">
                <a:solidFill>
                  <a:srgbClr val="C00000"/>
                </a:solidFill>
              </a:rPr>
              <a:t>cudaMemcpyHostToDevice</a:t>
            </a:r>
            <a:r>
              <a:rPr lang="en-IN" sz="1600" b="1" dirty="0">
                <a:solidFill>
                  <a:srgbClr val="002060"/>
                </a:solidFill>
              </a:rPr>
              <a:t>);</a:t>
            </a:r>
          </a:p>
          <a:p>
            <a:endParaRPr lang="en-IN" sz="1600" b="1" dirty="0">
              <a:solidFill>
                <a:srgbClr val="002060"/>
              </a:solidFill>
            </a:endParaRPr>
          </a:p>
          <a:p>
            <a:r>
              <a:rPr lang="en-IN" sz="1600" dirty="0">
                <a:solidFill>
                  <a:srgbClr val="FF0000"/>
                </a:solidFill>
              </a:rPr>
              <a:t>    // Part-2 </a:t>
            </a:r>
          </a:p>
          <a:p>
            <a:r>
              <a:rPr lang="en-IN" sz="1600" dirty="0">
                <a:solidFill>
                  <a:srgbClr val="FF0000"/>
                </a:solidFill>
              </a:rPr>
              <a:t>    // Kernel launch code – to have the device to perform the    </a:t>
            </a:r>
          </a:p>
          <a:p>
            <a:r>
              <a:rPr lang="en-IN" sz="1600" dirty="0">
                <a:solidFill>
                  <a:srgbClr val="FF0000"/>
                </a:solidFill>
              </a:rPr>
              <a:t>    //actual vector addition </a:t>
            </a:r>
          </a:p>
          <a:p>
            <a:endParaRPr lang="en-IN" sz="1600" dirty="0">
              <a:solidFill>
                <a:srgbClr val="FF0000"/>
              </a:solidFill>
            </a:endParaRPr>
          </a:p>
          <a:p>
            <a:r>
              <a:rPr lang="en-IN" sz="1600" dirty="0">
                <a:solidFill>
                  <a:srgbClr val="FF0000"/>
                </a:solidFill>
              </a:rPr>
              <a:t>    // Part-3</a:t>
            </a:r>
          </a:p>
          <a:p>
            <a:r>
              <a:rPr lang="en-IN" sz="1600" dirty="0">
                <a:solidFill>
                  <a:srgbClr val="FF0000"/>
                </a:solidFill>
              </a:rPr>
              <a:t>    </a:t>
            </a:r>
            <a:r>
              <a:rPr lang="en-IN" sz="1600" b="1" dirty="0" err="1">
                <a:solidFill>
                  <a:srgbClr val="002060"/>
                </a:solidFill>
              </a:rPr>
              <a:t>cudaMemcpy</a:t>
            </a:r>
            <a:r>
              <a:rPr lang="en-IN" sz="1600" b="1" dirty="0">
                <a:solidFill>
                  <a:srgbClr val="002060"/>
                </a:solidFill>
              </a:rPr>
              <a:t>(C, </a:t>
            </a:r>
            <a:r>
              <a:rPr lang="en-IN" sz="1600" b="1" dirty="0" err="1">
                <a:solidFill>
                  <a:srgbClr val="002060"/>
                </a:solidFill>
              </a:rPr>
              <a:t>d_C</a:t>
            </a:r>
            <a:r>
              <a:rPr lang="en-IN" sz="1600" b="1" dirty="0">
                <a:solidFill>
                  <a:srgbClr val="002060"/>
                </a:solidFill>
              </a:rPr>
              <a:t>, size, </a:t>
            </a:r>
            <a:r>
              <a:rPr lang="en-IN" sz="1600" b="1" dirty="0" err="1">
                <a:solidFill>
                  <a:srgbClr val="C00000"/>
                </a:solidFill>
              </a:rPr>
              <a:t>cudaMemcpyDeviceToHost</a:t>
            </a:r>
            <a:r>
              <a:rPr lang="en-IN" sz="1600" b="1" dirty="0">
                <a:solidFill>
                  <a:srgbClr val="002060"/>
                </a:solidFill>
              </a:rPr>
              <a:t>);</a:t>
            </a:r>
          </a:p>
          <a:p>
            <a:r>
              <a:rPr lang="en-IN" sz="1600" dirty="0">
                <a:solidFill>
                  <a:srgbClr val="FF0000"/>
                </a:solidFill>
              </a:rPr>
              <a:t>    </a:t>
            </a:r>
            <a:r>
              <a:rPr lang="en-IN" sz="1600" b="1" dirty="0" err="1">
                <a:solidFill>
                  <a:srgbClr val="002060"/>
                </a:solidFill>
              </a:rPr>
              <a:t>cudaFree</a:t>
            </a:r>
            <a:r>
              <a:rPr lang="en-IN" sz="1600" b="1" dirty="0">
                <a:solidFill>
                  <a:srgbClr val="002060"/>
                </a:solidFill>
              </a:rPr>
              <a:t>(</a:t>
            </a:r>
            <a:r>
              <a:rPr lang="en-IN" sz="1600" b="1" dirty="0" err="1">
                <a:solidFill>
                  <a:srgbClr val="002060"/>
                </a:solidFill>
              </a:rPr>
              <a:t>d_A</a:t>
            </a:r>
            <a:r>
              <a:rPr lang="en-IN" sz="1600" b="1" dirty="0">
                <a:solidFill>
                  <a:srgbClr val="002060"/>
                </a:solidFill>
              </a:rPr>
              <a:t>);  </a:t>
            </a:r>
            <a:r>
              <a:rPr lang="en-IN" sz="1600" b="1" dirty="0" err="1">
                <a:solidFill>
                  <a:srgbClr val="002060"/>
                </a:solidFill>
              </a:rPr>
              <a:t>cudaFree</a:t>
            </a:r>
            <a:r>
              <a:rPr lang="en-IN" sz="1600" b="1" dirty="0">
                <a:solidFill>
                  <a:srgbClr val="002060"/>
                </a:solidFill>
              </a:rPr>
              <a:t>(</a:t>
            </a:r>
            <a:r>
              <a:rPr lang="en-IN" sz="1600" b="1" dirty="0" err="1">
                <a:solidFill>
                  <a:srgbClr val="002060"/>
                </a:solidFill>
              </a:rPr>
              <a:t>d_B</a:t>
            </a:r>
            <a:r>
              <a:rPr lang="en-IN" sz="1600" b="1" dirty="0">
                <a:solidFill>
                  <a:srgbClr val="002060"/>
                </a:solidFill>
              </a:rPr>
              <a:t>); </a:t>
            </a:r>
            <a:r>
              <a:rPr lang="en-IN" sz="1600" b="1" dirty="0" err="1">
                <a:solidFill>
                  <a:srgbClr val="002060"/>
                </a:solidFill>
              </a:rPr>
              <a:t>cudaFree</a:t>
            </a:r>
            <a:r>
              <a:rPr lang="en-IN" sz="1600" b="1" dirty="0">
                <a:solidFill>
                  <a:srgbClr val="002060"/>
                </a:solidFill>
              </a:rPr>
              <a:t>(</a:t>
            </a:r>
            <a:r>
              <a:rPr lang="en-IN" sz="1600" b="1" dirty="0" err="1">
                <a:solidFill>
                  <a:srgbClr val="002060"/>
                </a:solidFill>
              </a:rPr>
              <a:t>d_C</a:t>
            </a:r>
            <a:r>
              <a:rPr lang="en-IN" sz="1600" b="1" dirty="0">
                <a:solidFill>
                  <a:srgbClr val="002060"/>
                </a:solidFill>
              </a:rPr>
              <a:t>);  </a:t>
            </a:r>
          </a:p>
          <a:p>
            <a:r>
              <a:rPr lang="en-IN" sz="1600" dirty="0"/>
              <a:t> }</a:t>
            </a:r>
          </a:p>
        </p:txBody>
      </p:sp>
      <p:sp>
        <p:nvSpPr>
          <p:cNvPr id="11" name="TextBox 10">
            <a:extLst>
              <a:ext uri="{FF2B5EF4-FFF2-40B4-BE49-F238E27FC236}">
                <a16:creationId xmlns:a16="http://schemas.microsoft.com/office/drawing/2014/main" id="{0B9D3237-B7FC-42BC-B086-0B8E2AF67C64}"/>
              </a:ext>
            </a:extLst>
          </p:cNvPr>
          <p:cNvSpPr txBox="1"/>
          <p:nvPr/>
        </p:nvSpPr>
        <p:spPr>
          <a:xfrm>
            <a:off x="79678" y="817870"/>
            <a:ext cx="5881441" cy="4031873"/>
          </a:xfrm>
          <a:prstGeom prst="rect">
            <a:avLst/>
          </a:prstGeom>
          <a:solidFill>
            <a:schemeClr val="bg2"/>
          </a:solidFill>
        </p:spPr>
        <p:txBody>
          <a:bodyPr wrap="square" rtlCol="0">
            <a:spAutoFit/>
          </a:bodyPr>
          <a:lstStyle/>
          <a:p>
            <a:r>
              <a:rPr lang="en-IN" sz="1600" dirty="0"/>
              <a:t>#include &lt;</a:t>
            </a:r>
            <a:r>
              <a:rPr lang="en-IN" sz="1600" dirty="0" err="1"/>
              <a:t>cuda.h</a:t>
            </a:r>
            <a:r>
              <a:rPr lang="en-IN" sz="1600" dirty="0"/>
              <a:t>&gt;</a:t>
            </a:r>
          </a:p>
          <a:p>
            <a:endParaRPr lang="en-IN" sz="1600" dirty="0"/>
          </a:p>
          <a:p>
            <a:r>
              <a:rPr lang="en-IN" sz="1600" dirty="0"/>
              <a:t>void </a:t>
            </a:r>
            <a:r>
              <a:rPr lang="en-IN" sz="1600" dirty="0" err="1"/>
              <a:t>vecAdd</a:t>
            </a:r>
            <a:r>
              <a:rPr lang="en-IN" sz="1600" dirty="0"/>
              <a:t>(float* A, float*B, float* C, int n) </a:t>
            </a:r>
          </a:p>
          <a:p>
            <a:r>
              <a:rPr lang="en-IN" sz="1600" dirty="0"/>
              <a:t>{ </a:t>
            </a:r>
          </a:p>
          <a:p>
            <a:r>
              <a:rPr lang="en-IN" sz="1600" dirty="0"/>
              <a:t>	float *</a:t>
            </a:r>
            <a:r>
              <a:rPr lang="en-IN" sz="1600" dirty="0" err="1"/>
              <a:t>d_A</a:t>
            </a:r>
            <a:r>
              <a:rPr lang="en-IN" sz="1600" dirty="0"/>
              <a:t>, *</a:t>
            </a:r>
            <a:r>
              <a:rPr lang="en-IN" sz="1600" dirty="0" err="1"/>
              <a:t>d_B</a:t>
            </a:r>
            <a:r>
              <a:rPr lang="en-IN" sz="1600" dirty="0"/>
              <a:t>, *</a:t>
            </a:r>
            <a:r>
              <a:rPr lang="en-IN" sz="1600" dirty="0" err="1"/>
              <a:t>d_C</a:t>
            </a:r>
            <a:r>
              <a:rPr lang="en-IN" sz="1600" dirty="0"/>
              <a:t>; </a:t>
            </a:r>
          </a:p>
          <a:p>
            <a:r>
              <a:rPr lang="en-IN" sz="1600" dirty="0"/>
              <a:t>	int size = n* </a:t>
            </a:r>
            <a:r>
              <a:rPr lang="en-IN" sz="1600" dirty="0" err="1"/>
              <a:t>sizeof</a:t>
            </a:r>
            <a:r>
              <a:rPr lang="en-IN" sz="1600" dirty="0"/>
              <a:t>(float); </a:t>
            </a:r>
          </a:p>
          <a:p>
            <a:r>
              <a:rPr lang="en-IN" sz="1600" dirty="0"/>
              <a:t>	</a:t>
            </a:r>
          </a:p>
          <a:p>
            <a:r>
              <a:rPr lang="en-IN" sz="1600" dirty="0"/>
              <a:t>	Part-1.</a:t>
            </a:r>
            <a:r>
              <a:rPr lang="en-IN" sz="1600" dirty="0">
                <a:solidFill>
                  <a:srgbClr val="FF0000"/>
                </a:solidFill>
              </a:rPr>
              <a:t> // Allocate device memory for A, B, and C </a:t>
            </a:r>
          </a:p>
          <a:p>
            <a:r>
              <a:rPr lang="en-IN" sz="1600" dirty="0">
                <a:solidFill>
                  <a:srgbClr val="FF0000"/>
                </a:solidFill>
              </a:rPr>
              <a:t>	            // Copy A and B to device memory </a:t>
            </a:r>
          </a:p>
          <a:p>
            <a:endParaRPr lang="en-IN" sz="1600" dirty="0"/>
          </a:p>
          <a:p>
            <a:r>
              <a:rPr lang="en-IN" sz="1600" dirty="0"/>
              <a:t>	Part-2. </a:t>
            </a:r>
            <a:r>
              <a:rPr lang="en-IN" sz="1600" dirty="0">
                <a:solidFill>
                  <a:srgbClr val="FF0000"/>
                </a:solidFill>
              </a:rPr>
              <a:t>// Kernel launch code – to have the device </a:t>
            </a:r>
          </a:p>
          <a:p>
            <a:r>
              <a:rPr lang="en-IN" sz="1600" dirty="0">
                <a:solidFill>
                  <a:srgbClr val="FF0000"/>
                </a:solidFill>
              </a:rPr>
              <a:t>	            // to perform the actual vector addition </a:t>
            </a:r>
          </a:p>
          <a:p>
            <a:endParaRPr lang="en-IN" sz="1600" dirty="0">
              <a:solidFill>
                <a:srgbClr val="FF0000"/>
              </a:solidFill>
            </a:endParaRPr>
          </a:p>
          <a:p>
            <a:r>
              <a:rPr lang="en-IN" sz="1600" dirty="0">
                <a:solidFill>
                  <a:srgbClr val="FF0000"/>
                </a:solidFill>
              </a:rPr>
              <a:t>	</a:t>
            </a:r>
            <a:r>
              <a:rPr lang="en-IN" sz="1600" dirty="0"/>
              <a:t>Part-3.</a:t>
            </a:r>
            <a:r>
              <a:rPr lang="en-IN" sz="1600" dirty="0">
                <a:solidFill>
                  <a:srgbClr val="FF0000"/>
                </a:solidFill>
              </a:rPr>
              <a:t> // Copy C from the device memory </a:t>
            </a:r>
          </a:p>
          <a:p>
            <a:r>
              <a:rPr lang="en-IN" sz="1600" dirty="0">
                <a:solidFill>
                  <a:srgbClr val="FF0000"/>
                </a:solidFill>
              </a:rPr>
              <a:t>	            // Free device vectors</a:t>
            </a:r>
          </a:p>
          <a:p>
            <a:r>
              <a:rPr lang="en-IN" sz="1600" dirty="0"/>
              <a:t> }</a:t>
            </a:r>
          </a:p>
        </p:txBody>
      </p:sp>
    </p:spTree>
    <p:extLst>
      <p:ext uri="{BB962C8B-B14F-4D97-AF65-F5344CB8AC3E}">
        <p14:creationId xmlns:p14="http://schemas.microsoft.com/office/powerpoint/2010/main" val="4200883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45474" y="365040"/>
            <a:ext cx="9353006" cy="5893145"/>
          </a:xfrm>
          <a:prstGeom prst="rect">
            <a:avLst/>
          </a:prstGeom>
        </p:spPr>
      </p:pic>
    </p:spTree>
    <p:extLst>
      <p:ext uri="{BB962C8B-B14F-4D97-AF65-F5344CB8AC3E}">
        <p14:creationId xmlns:p14="http://schemas.microsoft.com/office/powerpoint/2010/main" val="1316713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136440"/>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Error Handling in CUDA</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1103040"/>
            <a:ext cx="11004480" cy="5253120"/>
          </a:xfrm>
          <a:prstGeom prst="rect">
            <a:avLst/>
          </a:prstGeom>
          <a:noFill/>
          <a:ln>
            <a:noFill/>
          </a:ln>
        </p:spPr>
        <p:txBody>
          <a:bodyPr>
            <a:normAutofit/>
          </a:bodyPr>
          <a:lstStyle/>
          <a:p>
            <a:pPr marL="285750" indent="-285750" algn="just">
              <a:buFont typeface="Arial" panose="020B0604020202020204" pitchFamily="34" charset="0"/>
              <a:buChar char="•"/>
            </a:pPr>
            <a:r>
              <a:rPr lang="en-IN" dirty="0"/>
              <a:t>CUDA API functions return flags that indicate whether an error has occurred when they served the request.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Most errors are due to inappropriate argument values used in the API call.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In practice, we should surround the API call with code that tests for error conditions and prints out error messages so that the user can be aware of the fact that an error has occurred. </a:t>
            </a:r>
          </a:p>
          <a:p>
            <a:pPr marL="285750" indent="-285750" algn="just">
              <a:buFont typeface="Arial" panose="020B0604020202020204" pitchFamily="34" charset="0"/>
              <a:buChar char="•"/>
            </a:pPr>
            <a:endParaRPr lang="en-IN" dirty="0"/>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16-03-2023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17</a:t>
            </a:fld>
            <a:endParaRPr lang="en-IN" sz="1200" b="0" strike="noStrike" spc="-1">
              <a:latin typeface="Times New Roman"/>
            </a:endParaRPr>
          </a:p>
        </p:txBody>
      </p:sp>
      <p:sp>
        <p:nvSpPr>
          <p:cNvPr id="6" name="Rectangle 5">
            <a:extLst>
              <a:ext uri="{FF2B5EF4-FFF2-40B4-BE49-F238E27FC236}">
                <a16:creationId xmlns:a16="http://schemas.microsoft.com/office/drawing/2014/main" id="{EDFD8A99-F1BF-4576-8175-BF4E973AF4ED}"/>
              </a:ext>
            </a:extLst>
          </p:cNvPr>
          <p:cNvSpPr/>
          <p:nvPr/>
        </p:nvSpPr>
        <p:spPr>
          <a:xfrm>
            <a:off x="1217667" y="3263462"/>
            <a:ext cx="9755133" cy="24914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IN" b="1" dirty="0">
                <a:highlight>
                  <a:srgbClr val="800000"/>
                </a:highlight>
              </a:rPr>
              <a:t>// if the system is out of device memory, the user will be informed about the situation.</a:t>
            </a:r>
          </a:p>
          <a:p>
            <a:pPr marL="0" indent="0">
              <a:buNone/>
            </a:pPr>
            <a:endParaRPr lang="en-IN" b="1" dirty="0">
              <a:solidFill>
                <a:srgbClr val="FFC000"/>
              </a:solidFill>
            </a:endParaRPr>
          </a:p>
          <a:p>
            <a:pPr marL="0" indent="0">
              <a:buNone/>
            </a:pPr>
            <a:r>
              <a:rPr lang="en-IN" b="1" dirty="0" err="1">
                <a:solidFill>
                  <a:srgbClr val="FFC000"/>
                </a:solidFill>
              </a:rPr>
              <a:t>cudaError_t</a:t>
            </a:r>
            <a:r>
              <a:rPr lang="en-IN" b="1" dirty="0"/>
              <a:t> err = </a:t>
            </a:r>
            <a:r>
              <a:rPr lang="en-IN" b="1" dirty="0" err="1"/>
              <a:t>cudaMalloc</a:t>
            </a:r>
            <a:r>
              <a:rPr lang="en-IN" b="1" dirty="0"/>
              <a:t>((void** ) &amp;</a:t>
            </a:r>
            <a:r>
              <a:rPr lang="en-IN" b="1" dirty="0" err="1"/>
              <a:t>d_A</a:t>
            </a:r>
            <a:r>
              <a:rPr lang="en-IN" b="1" dirty="0"/>
              <a:t>, size);</a:t>
            </a:r>
          </a:p>
          <a:p>
            <a:pPr marL="0" indent="0">
              <a:buNone/>
            </a:pPr>
            <a:endParaRPr lang="en-IN" b="1" dirty="0"/>
          </a:p>
          <a:p>
            <a:pPr marL="0" indent="0">
              <a:buNone/>
            </a:pPr>
            <a:r>
              <a:rPr lang="en-IN" b="1" dirty="0"/>
              <a:t>if (err ! = </a:t>
            </a:r>
            <a:r>
              <a:rPr lang="en-IN" b="1" dirty="0" err="1"/>
              <a:t>cudaSuccess</a:t>
            </a:r>
            <a:r>
              <a:rPr lang="en-IN" b="1" dirty="0"/>
              <a:t>)</a:t>
            </a:r>
          </a:p>
          <a:p>
            <a:pPr marL="0" indent="0">
              <a:buNone/>
            </a:pPr>
            <a:r>
              <a:rPr lang="en-IN" b="1" dirty="0"/>
              <a:t>{</a:t>
            </a:r>
          </a:p>
          <a:p>
            <a:pPr marL="0" indent="0">
              <a:buNone/>
            </a:pPr>
            <a:r>
              <a:rPr lang="en-IN" b="1" dirty="0"/>
              <a:t>   </a:t>
            </a:r>
            <a:r>
              <a:rPr lang="en-IN" b="1" dirty="0" err="1"/>
              <a:t>printf</a:t>
            </a:r>
            <a:r>
              <a:rPr lang="en-IN" b="1" dirty="0"/>
              <a:t>(“%s in %s at line %d\n”, </a:t>
            </a:r>
            <a:r>
              <a:rPr lang="en-IN" b="1" dirty="0" err="1"/>
              <a:t>cudaGetErrorString</a:t>
            </a:r>
            <a:r>
              <a:rPr lang="en-IN" b="1" dirty="0"/>
              <a:t> (err), __FILE__, __LINE__); </a:t>
            </a:r>
          </a:p>
          <a:p>
            <a:pPr marL="0" indent="0">
              <a:buNone/>
            </a:pPr>
            <a:r>
              <a:rPr lang="en-IN" b="1" dirty="0"/>
              <a:t>   exit(EXIT_FAILURE); </a:t>
            </a:r>
          </a:p>
          <a:p>
            <a:pPr marL="0" indent="0">
              <a:buNone/>
            </a:pPr>
            <a:r>
              <a:rPr lang="en-IN" b="1" dirty="0"/>
              <a:t>}</a:t>
            </a:r>
            <a:endParaRPr lang="en-US" b="1" dirty="0"/>
          </a:p>
        </p:txBody>
      </p:sp>
    </p:spTree>
    <p:extLst>
      <p:ext uri="{BB962C8B-B14F-4D97-AF65-F5344CB8AC3E}">
        <p14:creationId xmlns:p14="http://schemas.microsoft.com/office/powerpoint/2010/main" val="30751826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136440"/>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Kernel Functions and Threading</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1468080"/>
            <a:ext cx="11004480" cy="5253120"/>
          </a:xfrm>
          <a:prstGeom prst="rect">
            <a:avLst/>
          </a:prstGeom>
          <a:noFill/>
          <a:ln>
            <a:noFill/>
          </a:ln>
        </p:spPr>
        <p:txBody>
          <a:bodyPr>
            <a:normAutofit/>
          </a:bodyPr>
          <a:lstStyle/>
          <a:p>
            <a:pPr marL="285750" indent="-285750" algn="just">
              <a:buFont typeface="Arial" panose="020B0604020202020204" pitchFamily="34" charset="0"/>
              <a:buChar char="•"/>
            </a:pPr>
            <a:r>
              <a:rPr lang="en-IN" dirty="0"/>
              <a:t>In CUDA, a </a:t>
            </a:r>
            <a:r>
              <a:rPr lang="en-IN" b="1" dirty="0"/>
              <a:t>kernel function </a:t>
            </a:r>
            <a:r>
              <a:rPr lang="en-IN" dirty="0"/>
              <a:t>specifies the code to be executed by all threads during a parallel phase.</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Since all the threads execute the same code, CUDA programming is an instance of the well-known SPMD (single program, multiple data) parallel programming style.</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algn="ctr"/>
            <a:r>
              <a:rPr lang="en-IN" b="1" u="sng" dirty="0"/>
              <a:t>SPMD Vs SIMD</a:t>
            </a:r>
          </a:p>
          <a:p>
            <a:pPr marL="342900" indent="-342900">
              <a:lnSpc>
                <a:spcPct val="90000"/>
              </a:lnSpc>
              <a:spcBef>
                <a:spcPts val="1001"/>
              </a:spcBef>
              <a:buFont typeface="Wingdings" panose="05000000000000000000" pitchFamily="2" charset="2"/>
              <a:buChar char="Ø"/>
              <a:tabLst>
                <a:tab pos="0" algn="l"/>
              </a:tabLst>
            </a:pPr>
            <a:r>
              <a:rPr lang="en-IN" dirty="0"/>
              <a:t>SPMD is not the same as SIMD (single instruction, multiple data).</a:t>
            </a:r>
          </a:p>
          <a:p>
            <a:pPr marL="342900" indent="-342900">
              <a:lnSpc>
                <a:spcPct val="90000"/>
              </a:lnSpc>
              <a:spcBef>
                <a:spcPts val="1001"/>
              </a:spcBef>
              <a:buFont typeface="Wingdings" panose="05000000000000000000" pitchFamily="2" charset="2"/>
              <a:buChar char="Ø"/>
              <a:tabLst>
                <a:tab pos="0" algn="l"/>
              </a:tabLst>
            </a:pPr>
            <a:r>
              <a:rPr lang="en-IN" dirty="0"/>
              <a:t>In an SPMD system, the parallel processing units execute the same program on multiple parts of the data. </a:t>
            </a:r>
          </a:p>
          <a:p>
            <a:pPr marL="342900" indent="-342900">
              <a:lnSpc>
                <a:spcPct val="90000"/>
              </a:lnSpc>
              <a:spcBef>
                <a:spcPts val="1001"/>
              </a:spcBef>
              <a:buFont typeface="Wingdings" panose="05000000000000000000" pitchFamily="2" charset="2"/>
              <a:buChar char="Ø"/>
              <a:tabLst>
                <a:tab pos="0" algn="l"/>
              </a:tabLst>
            </a:pPr>
            <a:r>
              <a:rPr lang="en-IN" dirty="0"/>
              <a:t>In a SIMD system, all processing units are executing the same instruction at any instant.</a:t>
            </a:r>
            <a:endParaRPr lang="en-US"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16-03-2023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18</a:t>
            </a:fld>
            <a:endParaRPr lang="en-IN" sz="1200" b="0" strike="noStrike" spc="-1">
              <a:latin typeface="Times New Roman"/>
            </a:endParaRPr>
          </a:p>
        </p:txBody>
      </p:sp>
    </p:spTree>
    <p:extLst>
      <p:ext uri="{BB962C8B-B14F-4D97-AF65-F5344CB8AC3E}">
        <p14:creationId xmlns:p14="http://schemas.microsoft.com/office/powerpoint/2010/main" val="14517050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136440"/>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Kernel Functions and Threading</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1103400"/>
            <a:ext cx="11004480" cy="5253120"/>
          </a:xfrm>
          <a:prstGeom prst="rect">
            <a:avLst/>
          </a:prstGeom>
          <a:noFill/>
          <a:ln>
            <a:noFill/>
          </a:ln>
        </p:spPr>
        <p:txBody>
          <a:bodyPr>
            <a:normAutofit/>
          </a:bodyPr>
          <a:lstStyle/>
          <a:p>
            <a:pPr marL="285750" indent="-285750" algn="just">
              <a:buFont typeface="Arial" panose="020B0604020202020204" pitchFamily="34" charset="0"/>
              <a:buChar char="•"/>
            </a:pPr>
            <a:r>
              <a:rPr lang="en-IN" dirty="0"/>
              <a:t>When a host code </a:t>
            </a:r>
            <a:r>
              <a:rPr lang="en-IN" b="1" dirty="0"/>
              <a:t>launches a kernel</a:t>
            </a:r>
            <a:r>
              <a:rPr lang="en-IN" dirty="0"/>
              <a:t>, the CUDA runtime system generates a </a:t>
            </a:r>
            <a:r>
              <a:rPr lang="en-IN" b="1" dirty="0"/>
              <a:t>grid of threads </a:t>
            </a:r>
            <a:r>
              <a:rPr lang="en-IN" dirty="0"/>
              <a:t>that are organized in a two-level hierarchy.</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Each grid is organized into an </a:t>
            </a:r>
            <a:r>
              <a:rPr lang="en-IN" b="1" dirty="0"/>
              <a:t>array of thread blocks</a:t>
            </a:r>
            <a:r>
              <a:rPr lang="en-IN" dirty="0"/>
              <a:t>.</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 All blocks of a grid are of the </a:t>
            </a:r>
            <a:r>
              <a:rPr lang="en-IN" b="1" dirty="0"/>
              <a:t>same size</a:t>
            </a:r>
            <a:r>
              <a:rPr lang="en-IN" dirty="0"/>
              <a:t>; each block can contain up to </a:t>
            </a:r>
            <a:r>
              <a:rPr lang="en-IN" b="1" dirty="0"/>
              <a:t>1,024 threads</a:t>
            </a:r>
            <a:r>
              <a:rPr lang="en-IN" dirty="0"/>
              <a:t>.</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The </a:t>
            </a:r>
            <a:r>
              <a:rPr lang="en-IN" b="1" dirty="0"/>
              <a:t>number of threads </a:t>
            </a:r>
            <a:r>
              <a:rPr lang="en-IN" dirty="0"/>
              <a:t>in each thread block is specified by the host code when a kernel is launched.</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The same kernel can be launched with </a:t>
            </a:r>
            <a:r>
              <a:rPr lang="en-IN" b="1" dirty="0"/>
              <a:t>different numbers of threads </a:t>
            </a:r>
            <a:r>
              <a:rPr lang="en-IN" dirty="0"/>
              <a:t>at different parts of the host code.</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 For a given grid of threads, the number of threads in a block is available in the </a:t>
            </a:r>
            <a:r>
              <a:rPr lang="en-IN" b="1" dirty="0" err="1">
                <a:solidFill>
                  <a:srgbClr val="002060"/>
                </a:solidFill>
              </a:rPr>
              <a:t>blockDim</a:t>
            </a:r>
            <a:r>
              <a:rPr lang="en-IN" dirty="0"/>
              <a:t> variable.</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16-03-2023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19</a:t>
            </a:fld>
            <a:endParaRPr lang="en-IN" sz="1200" b="0" strike="noStrike" spc="-1">
              <a:latin typeface="Times New Roman"/>
            </a:endParaRPr>
          </a:p>
        </p:txBody>
      </p:sp>
      <p:pic>
        <p:nvPicPr>
          <p:cNvPr id="3" name="Picture 2">
            <a:extLst>
              <a:ext uri="{FF2B5EF4-FFF2-40B4-BE49-F238E27FC236}">
                <a16:creationId xmlns:a16="http://schemas.microsoft.com/office/drawing/2014/main" id="{92FD212A-B54B-4808-95A8-E0FC178EF8E4}"/>
              </a:ext>
            </a:extLst>
          </p:cNvPr>
          <p:cNvPicPr>
            <a:picLocks noChangeAspect="1"/>
          </p:cNvPicPr>
          <p:nvPr/>
        </p:nvPicPr>
        <p:blipFill>
          <a:blip r:embed="rId2"/>
          <a:stretch>
            <a:fillRect/>
          </a:stretch>
        </p:blipFill>
        <p:spPr>
          <a:xfrm>
            <a:off x="1697629" y="4820552"/>
            <a:ext cx="6124575" cy="2124075"/>
          </a:xfrm>
          <a:prstGeom prst="rect">
            <a:avLst/>
          </a:prstGeom>
        </p:spPr>
      </p:pic>
      <p:sp>
        <p:nvSpPr>
          <p:cNvPr id="8" name="TextBox 7">
            <a:extLst>
              <a:ext uri="{FF2B5EF4-FFF2-40B4-BE49-F238E27FC236}">
                <a16:creationId xmlns:a16="http://schemas.microsoft.com/office/drawing/2014/main" id="{B8DB977D-5C30-4424-8D34-2A7B691243B9}"/>
              </a:ext>
            </a:extLst>
          </p:cNvPr>
          <p:cNvSpPr txBox="1"/>
          <p:nvPr/>
        </p:nvSpPr>
        <p:spPr>
          <a:xfrm>
            <a:off x="7971297" y="4959259"/>
            <a:ext cx="4057793" cy="1477328"/>
          </a:xfrm>
          <a:prstGeom prst="rect">
            <a:avLst/>
          </a:prstGeom>
          <a:solidFill>
            <a:schemeClr val="tx1"/>
          </a:solidFill>
        </p:spPr>
        <p:txBody>
          <a:bodyPr wrap="square" rtlCol="0">
            <a:spAutoFit/>
          </a:bodyPr>
          <a:lstStyle/>
          <a:p>
            <a:r>
              <a:rPr lang="en-IN" dirty="0">
                <a:solidFill>
                  <a:srgbClr val="FFFF00"/>
                </a:solidFill>
              </a:rPr>
              <a:t>The value of </a:t>
            </a:r>
            <a:r>
              <a:rPr lang="en-IN" b="1" dirty="0" err="1">
                <a:solidFill>
                  <a:schemeClr val="bg1"/>
                </a:solidFill>
              </a:rPr>
              <a:t>blockDim.x</a:t>
            </a:r>
            <a:r>
              <a:rPr lang="en-IN" dirty="0">
                <a:solidFill>
                  <a:srgbClr val="FFFF00"/>
                </a:solidFill>
              </a:rPr>
              <a:t> variable is </a:t>
            </a:r>
            <a:r>
              <a:rPr lang="en-IN" b="1" dirty="0">
                <a:solidFill>
                  <a:schemeClr val="bg1"/>
                </a:solidFill>
              </a:rPr>
              <a:t>256</a:t>
            </a:r>
            <a:r>
              <a:rPr lang="en-IN" dirty="0">
                <a:solidFill>
                  <a:srgbClr val="FFFF00"/>
                </a:solidFill>
              </a:rPr>
              <a:t>. In general, the dimensions of thread blocks should be </a:t>
            </a:r>
            <a:r>
              <a:rPr lang="en-IN" b="1" dirty="0">
                <a:solidFill>
                  <a:schemeClr val="bg1"/>
                </a:solidFill>
              </a:rPr>
              <a:t>multiples of 32 </a:t>
            </a:r>
            <a:r>
              <a:rPr lang="en-IN" dirty="0">
                <a:solidFill>
                  <a:srgbClr val="FFFF00"/>
                </a:solidFill>
              </a:rPr>
              <a:t>due to hardware efficiency reasons.</a:t>
            </a:r>
          </a:p>
        </p:txBody>
      </p:sp>
    </p:spTree>
    <p:extLst>
      <p:ext uri="{BB962C8B-B14F-4D97-AF65-F5344CB8AC3E}">
        <p14:creationId xmlns:p14="http://schemas.microsoft.com/office/powerpoint/2010/main" val="3832730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TextShape 1"/>
          <p:cNvSpPr txBox="1"/>
          <p:nvPr/>
        </p:nvSpPr>
        <p:spPr>
          <a:xfrm>
            <a:off x="838080" y="0"/>
            <a:ext cx="10515240" cy="1325160"/>
          </a:xfrm>
          <a:prstGeom prst="rect">
            <a:avLst/>
          </a:prstGeom>
          <a:noFill/>
          <a:ln>
            <a:noFill/>
          </a:ln>
        </p:spPr>
        <p:txBody>
          <a:bodyPr anchor="ctr">
            <a:normAutofit/>
          </a:bodyPr>
          <a:lstStyle/>
          <a:p>
            <a:pPr>
              <a:lnSpc>
                <a:spcPct val="90000"/>
              </a:lnSpc>
            </a:pPr>
            <a:r>
              <a:rPr lang="en-US" sz="4000" b="1" strike="noStrike" spc="-1" dirty="0">
                <a:solidFill>
                  <a:srgbClr val="000000"/>
                </a:solidFill>
                <a:latin typeface="Calibri Light"/>
              </a:rPr>
              <a:t>Topics covered:</a:t>
            </a:r>
            <a:endParaRPr lang="en-US" sz="4000" b="0" strike="noStrike" spc="-1" dirty="0">
              <a:solidFill>
                <a:srgbClr val="000000"/>
              </a:solidFill>
              <a:latin typeface="Calibri"/>
            </a:endParaRPr>
          </a:p>
        </p:txBody>
      </p:sp>
      <p:sp>
        <p:nvSpPr>
          <p:cNvPr id="176" name="TextShape 2"/>
          <p:cNvSpPr txBox="1"/>
          <p:nvPr/>
        </p:nvSpPr>
        <p:spPr>
          <a:xfrm>
            <a:off x="838080" y="1325520"/>
            <a:ext cx="10515240" cy="4791501"/>
          </a:xfrm>
          <a:prstGeom prst="rect">
            <a:avLst/>
          </a:prstGeom>
          <a:noFill/>
          <a:ln>
            <a:noFill/>
          </a:ln>
        </p:spPr>
        <p:txBody>
          <a:bodyPr>
            <a:normAutofit fontScale="77500" lnSpcReduction="20000"/>
          </a:bodyPr>
          <a:lstStyle/>
          <a:p>
            <a:pPr marL="514440" indent="-514080">
              <a:lnSpc>
                <a:spcPct val="90000"/>
              </a:lnSpc>
              <a:spcBef>
                <a:spcPts val="1001"/>
              </a:spcBef>
              <a:buClr>
                <a:srgbClr val="000000"/>
              </a:buClr>
              <a:buFont typeface="Wingdings" panose="05000000000000000000" pitchFamily="2" charset="2"/>
              <a:buChar char="§"/>
            </a:pPr>
            <a:r>
              <a:rPr lang="en-US" sz="2800" b="0" strike="noStrike" spc="-1" dirty="0">
                <a:solidFill>
                  <a:srgbClr val="000000"/>
                </a:solidFill>
                <a:latin typeface="Calibri"/>
              </a:rPr>
              <a:t>Introduction</a:t>
            </a:r>
          </a:p>
          <a:p>
            <a:pPr marL="514440" indent="-514080">
              <a:lnSpc>
                <a:spcPct val="90000"/>
              </a:lnSpc>
              <a:spcBef>
                <a:spcPts val="1001"/>
              </a:spcBef>
              <a:buClr>
                <a:srgbClr val="000000"/>
              </a:buClr>
              <a:buFont typeface="Wingdings" panose="05000000000000000000" pitchFamily="2" charset="2"/>
              <a:buChar char="§"/>
            </a:pPr>
            <a:endParaRPr lang="en-US" sz="2800" b="0" strike="noStrike" spc="-1" dirty="0">
              <a:solidFill>
                <a:srgbClr val="000000"/>
              </a:solidFill>
              <a:latin typeface="Calibri"/>
            </a:endParaRPr>
          </a:p>
          <a:p>
            <a:pPr marL="514440" indent="-514080">
              <a:lnSpc>
                <a:spcPct val="90000"/>
              </a:lnSpc>
              <a:spcBef>
                <a:spcPts val="1001"/>
              </a:spcBef>
              <a:buClr>
                <a:srgbClr val="000000"/>
              </a:buClr>
              <a:buFont typeface="Wingdings" panose="05000000000000000000" pitchFamily="2" charset="2"/>
              <a:buChar char="§"/>
            </a:pPr>
            <a:r>
              <a:rPr lang="en-US" sz="2800" b="0" strike="noStrike" spc="-1" dirty="0">
                <a:solidFill>
                  <a:srgbClr val="000000"/>
                </a:solidFill>
                <a:latin typeface="Calibri"/>
              </a:rPr>
              <a:t>Data Parallelism</a:t>
            </a:r>
          </a:p>
          <a:p>
            <a:pPr marL="514440" indent="-514080">
              <a:lnSpc>
                <a:spcPct val="90000"/>
              </a:lnSpc>
              <a:spcBef>
                <a:spcPts val="1001"/>
              </a:spcBef>
              <a:buClr>
                <a:srgbClr val="000000"/>
              </a:buClr>
              <a:buFont typeface="Wingdings" panose="05000000000000000000" pitchFamily="2" charset="2"/>
              <a:buChar char="§"/>
            </a:pPr>
            <a:endParaRPr lang="en-US" sz="2800" b="0" strike="noStrike" spc="-1" dirty="0">
              <a:solidFill>
                <a:srgbClr val="000000"/>
              </a:solidFill>
              <a:latin typeface="Calibri"/>
            </a:endParaRPr>
          </a:p>
          <a:p>
            <a:pPr marL="514440" indent="-514080">
              <a:lnSpc>
                <a:spcPct val="90000"/>
              </a:lnSpc>
              <a:spcBef>
                <a:spcPts val="1001"/>
              </a:spcBef>
              <a:buClr>
                <a:srgbClr val="000000"/>
              </a:buClr>
              <a:buFont typeface="Wingdings" panose="05000000000000000000" pitchFamily="2" charset="2"/>
              <a:buChar char="§"/>
            </a:pPr>
            <a:r>
              <a:rPr lang="en-US" sz="2800" b="0" strike="noStrike" spc="-1" dirty="0">
                <a:solidFill>
                  <a:srgbClr val="000000"/>
                </a:solidFill>
                <a:latin typeface="Calibri"/>
              </a:rPr>
              <a:t>CUDA Program Structure</a:t>
            </a:r>
          </a:p>
          <a:p>
            <a:pPr marL="514440" indent="-514080">
              <a:lnSpc>
                <a:spcPct val="90000"/>
              </a:lnSpc>
              <a:spcBef>
                <a:spcPts val="1001"/>
              </a:spcBef>
              <a:buClr>
                <a:srgbClr val="000000"/>
              </a:buClr>
              <a:buFont typeface="Wingdings" panose="05000000000000000000" pitchFamily="2" charset="2"/>
              <a:buChar char="§"/>
            </a:pPr>
            <a:endParaRPr lang="en-US" sz="2800" b="0" strike="noStrike" spc="-1" dirty="0">
              <a:solidFill>
                <a:srgbClr val="000000"/>
              </a:solidFill>
              <a:latin typeface="Calibri"/>
            </a:endParaRPr>
          </a:p>
          <a:p>
            <a:pPr marL="514440" indent="-514080">
              <a:lnSpc>
                <a:spcPct val="90000"/>
              </a:lnSpc>
              <a:spcBef>
                <a:spcPts val="1001"/>
              </a:spcBef>
              <a:buClr>
                <a:srgbClr val="000000"/>
              </a:buClr>
              <a:buFont typeface="Wingdings" panose="05000000000000000000" pitchFamily="2" charset="2"/>
              <a:buChar char="§"/>
            </a:pPr>
            <a:r>
              <a:rPr lang="en-US" sz="2800" b="0" strike="noStrike" spc="-1" dirty="0">
                <a:solidFill>
                  <a:srgbClr val="000000"/>
                </a:solidFill>
                <a:latin typeface="Calibri"/>
              </a:rPr>
              <a:t>A Vector Addition Kernel</a:t>
            </a:r>
          </a:p>
          <a:p>
            <a:pPr marL="514440" indent="-514080">
              <a:lnSpc>
                <a:spcPct val="90000"/>
              </a:lnSpc>
              <a:spcBef>
                <a:spcPts val="1001"/>
              </a:spcBef>
              <a:buClr>
                <a:srgbClr val="000000"/>
              </a:buClr>
              <a:buFont typeface="Wingdings" panose="05000000000000000000" pitchFamily="2" charset="2"/>
              <a:buChar char="§"/>
            </a:pPr>
            <a:endParaRPr lang="en-US" sz="2800" b="0" strike="noStrike" spc="-1" dirty="0">
              <a:solidFill>
                <a:srgbClr val="000000"/>
              </a:solidFill>
              <a:latin typeface="Calibri"/>
            </a:endParaRPr>
          </a:p>
          <a:p>
            <a:pPr marL="514440" indent="-514080">
              <a:lnSpc>
                <a:spcPct val="90000"/>
              </a:lnSpc>
              <a:spcBef>
                <a:spcPts val="1001"/>
              </a:spcBef>
              <a:buClr>
                <a:srgbClr val="000000"/>
              </a:buClr>
              <a:buFont typeface="Wingdings" panose="05000000000000000000" pitchFamily="2" charset="2"/>
              <a:buChar char="§"/>
            </a:pPr>
            <a:r>
              <a:rPr lang="en-US" sz="2800" b="0" strike="noStrike" spc="-1" dirty="0">
                <a:solidFill>
                  <a:srgbClr val="000000"/>
                </a:solidFill>
                <a:latin typeface="Calibri"/>
              </a:rPr>
              <a:t>Device Global Memory and Data Transfer</a:t>
            </a:r>
          </a:p>
          <a:p>
            <a:pPr marL="514440" indent="-514080">
              <a:lnSpc>
                <a:spcPct val="90000"/>
              </a:lnSpc>
              <a:spcBef>
                <a:spcPts val="1001"/>
              </a:spcBef>
              <a:buClr>
                <a:srgbClr val="000000"/>
              </a:buClr>
              <a:buFont typeface="Wingdings" panose="05000000000000000000" pitchFamily="2" charset="2"/>
              <a:buChar char="§"/>
            </a:pPr>
            <a:endParaRPr lang="en-US" sz="2800" b="0" strike="noStrike" spc="-1" dirty="0">
              <a:solidFill>
                <a:srgbClr val="000000"/>
              </a:solidFill>
              <a:latin typeface="Calibri"/>
            </a:endParaRPr>
          </a:p>
          <a:p>
            <a:pPr marL="514440" indent="-514080">
              <a:lnSpc>
                <a:spcPct val="90000"/>
              </a:lnSpc>
              <a:spcBef>
                <a:spcPts val="1001"/>
              </a:spcBef>
              <a:buClr>
                <a:srgbClr val="000000"/>
              </a:buClr>
              <a:buFont typeface="Wingdings" panose="05000000000000000000" pitchFamily="2" charset="2"/>
              <a:buChar char="§"/>
            </a:pPr>
            <a:r>
              <a:rPr lang="en-US" sz="2800" spc="-1" dirty="0">
                <a:solidFill>
                  <a:srgbClr val="000000"/>
                </a:solidFill>
                <a:latin typeface="Calibri"/>
              </a:rPr>
              <a:t>Error handling in CUDA</a:t>
            </a:r>
          </a:p>
          <a:p>
            <a:pPr marL="514440" indent="-514080">
              <a:lnSpc>
                <a:spcPct val="90000"/>
              </a:lnSpc>
              <a:spcBef>
                <a:spcPts val="1001"/>
              </a:spcBef>
              <a:buClr>
                <a:srgbClr val="000000"/>
              </a:buClr>
              <a:buFont typeface="Wingdings" panose="05000000000000000000" pitchFamily="2" charset="2"/>
              <a:buChar char="§"/>
            </a:pPr>
            <a:endParaRPr lang="en-US" sz="2800" b="0" strike="noStrike" spc="-1" dirty="0">
              <a:solidFill>
                <a:srgbClr val="000000"/>
              </a:solidFill>
              <a:latin typeface="Calibri"/>
            </a:endParaRPr>
          </a:p>
          <a:p>
            <a:pPr marL="514440" indent="-514080">
              <a:lnSpc>
                <a:spcPct val="90000"/>
              </a:lnSpc>
              <a:spcBef>
                <a:spcPts val="1001"/>
              </a:spcBef>
              <a:buClr>
                <a:srgbClr val="000000"/>
              </a:buClr>
              <a:buFont typeface="Wingdings" panose="05000000000000000000" pitchFamily="2" charset="2"/>
              <a:buChar char="§"/>
            </a:pPr>
            <a:r>
              <a:rPr lang="en-US" sz="2800" b="0" strike="noStrike" spc="-1" dirty="0">
                <a:solidFill>
                  <a:srgbClr val="000000"/>
                </a:solidFill>
                <a:latin typeface="Calibri"/>
              </a:rPr>
              <a:t>Kernel Functions and Threading</a:t>
            </a:r>
          </a:p>
          <a:p>
            <a:pPr>
              <a:lnSpc>
                <a:spcPct val="90000"/>
              </a:lnSpc>
              <a:spcBef>
                <a:spcPts val="1001"/>
              </a:spcBef>
              <a:tabLst>
                <a:tab pos="0" algn="l"/>
              </a:tabLst>
            </a:pPr>
            <a:endParaRPr lang="en-US" sz="2800" b="0" strike="noStrike" spc="-1" dirty="0">
              <a:solidFill>
                <a:srgbClr val="000000"/>
              </a:solidFill>
              <a:latin typeface="Calibri"/>
            </a:endParaRPr>
          </a:p>
        </p:txBody>
      </p:sp>
      <p:sp>
        <p:nvSpPr>
          <p:cNvPr id="177"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9835E3FC-2F0E-4EF7-9379-556C4AA3A6E5}" type="datetime1">
              <a:rPr lang="en-IN" sz="1200" b="0" strike="noStrike" spc="-1">
                <a:solidFill>
                  <a:srgbClr val="8B8B8B"/>
                </a:solidFill>
                <a:latin typeface="Calibri"/>
              </a:rPr>
              <a:t>16-03-2023</a:t>
            </a:fld>
            <a:endParaRPr lang="en-IN" sz="1200" b="0" strike="noStrike" spc="-1" dirty="0">
              <a:latin typeface="Times New Roman"/>
            </a:endParaRPr>
          </a:p>
        </p:txBody>
      </p:sp>
      <p:sp>
        <p:nvSpPr>
          <p:cNvPr id="179"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A1B1537F-C5BE-4D87-82B9-6E76FCD8A592}" type="slidenum">
              <a:rPr lang="en-IN" sz="1200" b="0" strike="noStrike" spc="-1">
                <a:solidFill>
                  <a:srgbClr val="8B8B8B"/>
                </a:solidFill>
                <a:latin typeface="Calibri"/>
              </a:rPr>
              <a:t>2</a:t>
            </a:fld>
            <a:endParaRPr lang="en-IN" sz="1200" b="0" strike="noStrike" spc="-1" dirty="0">
              <a:latin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41844"/>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Kernel Functions and Threading</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803846"/>
            <a:ext cx="11004480" cy="5253120"/>
          </a:xfrm>
          <a:prstGeom prst="rect">
            <a:avLst/>
          </a:prstGeom>
          <a:noFill/>
          <a:ln>
            <a:noFill/>
          </a:ln>
        </p:spPr>
        <p:txBody>
          <a:bodyPr>
            <a:normAutofit/>
          </a:bodyPr>
          <a:lstStyle/>
          <a:p>
            <a:pPr marL="285750" indent="-285750" algn="just">
              <a:buFont typeface="Arial" panose="020B0604020202020204" pitchFamily="34" charset="0"/>
              <a:buChar char="•"/>
            </a:pPr>
            <a:r>
              <a:rPr lang="en-IN" dirty="0"/>
              <a:t>Each thread in a block has a </a:t>
            </a:r>
            <a:r>
              <a:rPr lang="en-IN" b="1" dirty="0"/>
              <a:t>unique </a:t>
            </a:r>
            <a:r>
              <a:rPr lang="en-IN" b="1" dirty="0" err="1"/>
              <a:t>threadIdx</a:t>
            </a:r>
            <a:r>
              <a:rPr lang="en-IN" b="1" dirty="0"/>
              <a:t> value (0, 1, . . 255)</a:t>
            </a:r>
            <a:r>
              <a:rPr lang="en-IN" dirty="0"/>
              <a:t>.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This allows each thread to combine its </a:t>
            </a:r>
            <a:r>
              <a:rPr lang="en-IN" b="1" dirty="0" err="1"/>
              <a:t>threadIdx</a:t>
            </a:r>
            <a:r>
              <a:rPr lang="en-IN" dirty="0"/>
              <a:t> and </a:t>
            </a:r>
            <a:r>
              <a:rPr lang="en-IN" b="1" dirty="0" err="1"/>
              <a:t>blockIdx</a:t>
            </a:r>
            <a:r>
              <a:rPr lang="en-IN" dirty="0"/>
              <a:t> values to create a </a:t>
            </a:r>
            <a:r>
              <a:rPr lang="en-IN" b="1" dirty="0">
                <a:solidFill>
                  <a:srgbClr val="0070C0"/>
                </a:solidFill>
              </a:rPr>
              <a:t>unique global index for itself with the entire grid</a:t>
            </a:r>
            <a:r>
              <a:rPr lang="en-IN" dirty="0"/>
              <a:t>.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A data index</a:t>
            </a:r>
            <a:r>
              <a:rPr lang="en-IN" b="1" dirty="0"/>
              <a:t> </a:t>
            </a:r>
            <a:r>
              <a:rPr lang="en-IN" b="1" dirty="0" err="1"/>
              <a:t>i</a:t>
            </a:r>
            <a:r>
              <a:rPr lang="en-IN" b="1" dirty="0"/>
              <a:t> </a:t>
            </a:r>
            <a:r>
              <a:rPr lang="en-IN" dirty="0"/>
              <a:t>is calculated as: </a:t>
            </a:r>
          </a:p>
          <a:p>
            <a:pPr algn="just"/>
            <a:r>
              <a:rPr lang="en-IN" dirty="0"/>
              <a:t> 	</a:t>
            </a:r>
            <a:r>
              <a:rPr lang="en-IN" b="1" dirty="0" err="1">
                <a:solidFill>
                  <a:srgbClr val="C00000"/>
                </a:solidFill>
              </a:rPr>
              <a:t>i</a:t>
            </a:r>
            <a:r>
              <a:rPr lang="en-IN" b="1" dirty="0">
                <a:solidFill>
                  <a:srgbClr val="C00000"/>
                </a:solidFill>
              </a:rPr>
              <a:t> = </a:t>
            </a:r>
            <a:r>
              <a:rPr lang="en-IN" b="1" dirty="0" err="1">
                <a:solidFill>
                  <a:srgbClr val="C00000"/>
                </a:solidFill>
              </a:rPr>
              <a:t>blockIdx.x</a:t>
            </a:r>
            <a:r>
              <a:rPr lang="en-IN" b="1" dirty="0">
                <a:solidFill>
                  <a:srgbClr val="C00000"/>
                </a:solidFill>
              </a:rPr>
              <a:t> * </a:t>
            </a:r>
            <a:r>
              <a:rPr lang="en-IN" b="1" dirty="0" err="1">
                <a:solidFill>
                  <a:srgbClr val="C00000"/>
                </a:solidFill>
              </a:rPr>
              <a:t>blockDim.x</a:t>
            </a:r>
            <a:r>
              <a:rPr lang="en-IN" b="1" dirty="0">
                <a:solidFill>
                  <a:srgbClr val="C00000"/>
                </a:solidFill>
              </a:rPr>
              <a:t> + </a:t>
            </a:r>
            <a:r>
              <a:rPr lang="en-IN" b="1" dirty="0" err="1">
                <a:solidFill>
                  <a:srgbClr val="C00000"/>
                </a:solidFill>
              </a:rPr>
              <a:t>threadIdx.x</a:t>
            </a:r>
            <a:r>
              <a:rPr lang="en-IN" b="1" dirty="0">
                <a:solidFill>
                  <a:srgbClr val="C00000"/>
                </a:solidFill>
              </a:rPr>
              <a:t>. </a:t>
            </a:r>
          </a:p>
          <a:p>
            <a:pPr algn="just"/>
            <a:endParaRPr lang="en-IN" dirty="0"/>
          </a:p>
          <a:p>
            <a:pPr marL="285750" indent="-285750" algn="just">
              <a:buFont typeface="Arial" panose="020B0604020202020204" pitchFamily="34" charset="0"/>
              <a:buChar char="•"/>
            </a:pPr>
            <a:r>
              <a:rPr lang="en-IN" dirty="0"/>
              <a:t>By launching the kernel with a larger number of blocks, one can process larger vectors. By launching a kernel with </a:t>
            </a:r>
            <a:r>
              <a:rPr lang="en-IN" b="1" dirty="0"/>
              <a:t>n</a:t>
            </a:r>
            <a:r>
              <a:rPr lang="en-IN" dirty="0"/>
              <a:t> or more threads, one can process vectors of length </a:t>
            </a:r>
            <a:r>
              <a:rPr lang="en-IN" b="1" dirty="0"/>
              <a:t>n</a:t>
            </a:r>
            <a:r>
              <a:rPr lang="en-IN" dirty="0"/>
              <a:t>.</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16-03-2023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20</a:t>
            </a:fld>
            <a:endParaRPr lang="en-IN" sz="1200" b="0" strike="noStrike" spc="-1">
              <a:latin typeface="Times New Roman"/>
            </a:endParaRPr>
          </a:p>
        </p:txBody>
      </p:sp>
      <p:sp>
        <p:nvSpPr>
          <p:cNvPr id="7" name="TextBox 6">
            <a:extLst>
              <a:ext uri="{FF2B5EF4-FFF2-40B4-BE49-F238E27FC236}">
                <a16:creationId xmlns:a16="http://schemas.microsoft.com/office/drawing/2014/main" id="{16D1B775-6F17-4B56-9553-7241FDA171AD}"/>
              </a:ext>
            </a:extLst>
          </p:cNvPr>
          <p:cNvSpPr txBox="1"/>
          <p:nvPr/>
        </p:nvSpPr>
        <p:spPr>
          <a:xfrm>
            <a:off x="6332183" y="3771197"/>
            <a:ext cx="5744204" cy="2862322"/>
          </a:xfrm>
          <a:prstGeom prst="rect">
            <a:avLst/>
          </a:prstGeom>
          <a:solidFill>
            <a:schemeClr val="tx1"/>
          </a:solidFill>
        </p:spPr>
        <p:txBody>
          <a:bodyPr wrap="square" rtlCol="0">
            <a:spAutoFit/>
          </a:bodyPr>
          <a:lstStyle/>
          <a:p>
            <a:r>
              <a:rPr lang="en-IN" dirty="0">
                <a:solidFill>
                  <a:srgbClr val="FFFF00"/>
                </a:solidFill>
              </a:rPr>
              <a:t>Since </a:t>
            </a:r>
            <a:r>
              <a:rPr lang="en-IN" b="1" dirty="0" err="1">
                <a:solidFill>
                  <a:schemeClr val="bg1"/>
                </a:solidFill>
              </a:rPr>
              <a:t>blockDim</a:t>
            </a:r>
            <a:r>
              <a:rPr lang="en-IN" dirty="0">
                <a:solidFill>
                  <a:srgbClr val="FFFF00"/>
                </a:solidFill>
              </a:rPr>
              <a:t> is </a:t>
            </a:r>
            <a:r>
              <a:rPr lang="en-IN" b="1" dirty="0">
                <a:solidFill>
                  <a:schemeClr val="bg1"/>
                </a:solidFill>
              </a:rPr>
              <a:t>256</a:t>
            </a:r>
            <a:r>
              <a:rPr lang="en-IN" dirty="0">
                <a:solidFill>
                  <a:srgbClr val="FFFF00"/>
                </a:solidFill>
              </a:rPr>
              <a:t> in our example, the </a:t>
            </a:r>
            <a:r>
              <a:rPr lang="en-IN" b="1" dirty="0" err="1">
                <a:solidFill>
                  <a:schemeClr val="bg1"/>
                </a:solidFill>
              </a:rPr>
              <a:t>i</a:t>
            </a:r>
            <a:r>
              <a:rPr lang="en-IN" b="1" dirty="0">
                <a:solidFill>
                  <a:schemeClr val="bg1"/>
                </a:solidFill>
              </a:rPr>
              <a:t> </a:t>
            </a:r>
            <a:r>
              <a:rPr lang="en-IN" dirty="0">
                <a:solidFill>
                  <a:srgbClr val="FFFF00"/>
                </a:solidFill>
              </a:rPr>
              <a:t>values of threads in </a:t>
            </a:r>
            <a:r>
              <a:rPr lang="en-IN" b="1" dirty="0">
                <a:solidFill>
                  <a:schemeClr val="bg1"/>
                </a:solidFill>
              </a:rPr>
              <a:t>block 0</a:t>
            </a:r>
            <a:r>
              <a:rPr lang="en-IN" dirty="0">
                <a:solidFill>
                  <a:srgbClr val="FFFF00"/>
                </a:solidFill>
              </a:rPr>
              <a:t> ranges from </a:t>
            </a:r>
            <a:r>
              <a:rPr lang="en-IN" b="1" dirty="0">
                <a:solidFill>
                  <a:schemeClr val="bg1"/>
                </a:solidFill>
              </a:rPr>
              <a:t>0 to 255</a:t>
            </a:r>
            <a:r>
              <a:rPr lang="en-IN" dirty="0">
                <a:solidFill>
                  <a:srgbClr val="FFFF00"/>
                </a:solidFill>
              </a:rPr>
              <a:t>. The </a:t>
            </a:r>
            <a:r>
              <a:rPr lang="en-IN" b="1" dirty="0" err="1">
                <a:solidFill>
                  <a:schemeClr val="bg1"/>
                </a:solidFill>
              </a:rPr>
              <a:t>i</a:t>
            </a:r>
            <a:r>
              <a:rPr lang="en-IN" dirty="0">
                <a:solidFill>
                  <a:srgbClr val="FFFF00"/>
                </a:solidFill>
              </a:rPr>
              <a:t> values of threads in </a:t>
            </a:r>
            <a:r>
              <a:rPr lang="en-IN" b="1" dirty="0">
                <a:solidFill>
                  <a:schemeClr val="bg1"/>
                </a:solidFill>
              </a:rPr>
              <a:t>block 1</a:t>
            </a:r>
            <a:r>
              <a:rPr lang="en-IN" dirty="0">
                <a:solidFill>
                  <a:srgbClr val="FFFF00"/>
                </a:solidFill>
              </a:rPr>
              <a:t> range from </a:t>
            </a:r>
            <a:r>
              <a:rPr lang="en-IN" b="1" dirty="0">
                <a:solidFill>
                  <a:schemeClr val="bg1"/>
                </a:solidFill>
              </a:rPr>
              <a:t>256 to 511</a:t>
            </a:r>
            <a:r>
              <a:rPr lang="en-IN" dirty="0">
                <a:solidFill>
                  <a:srgbClr val="FFFF00"/>
                </a:solidFill>
              </a:rPr>
              <a:t>. The </a:t>
            </a:r>
            <a:r>
              <a:rPr lang="en-IN" b="1" dirty="0" err="1">
                <a:solidFill>
                  <a:schemeClr val="bg1"/>
                </a:solidFill>
              </a:rPr>
              <a:t>i</a:t>
            </a:r>
            <a:r>
              <a:rPr lang="en-IN" dirty="0">
                <a:solidFill>
                  <a:srgbClr val="FFFF00"/>
                </a:solidFill>
              </a:rPr>
              <a:t> values of threads in </a:t>
            </a:r>
            <a:r>
              <a:rPr lang="en-IN" b="1" dirty="0">
                <a:solidFill>
                  <a:schemeClr val="bg1"/>
                </a:solidFill>
              </a:rPr>
              <a:t>block 2</a:t>
            </a:r>
            <a:r>
              <a:rPr lang="en-IN" dirty="0">
                <a:solidFill>
                  <a:srgbClr val="FFFF00"/>
                </a:solidFill>
              </a:rPr>
              <a:t> range </a:t>
            </a:r>
            <a:r>
              <a:rPr lang="en-IN" b="1" dirty="0">
                <a:solidFill>
                  <a:schemeClr val="bg1"/>
                </a:solidFill>
              </a:rPr>
              <a:t>from 512 to 767</a:t>
            </a:r>
            <a:r>
              <a:rPr lang="en-IN" dirty="0">
                <a:solidFill>
                  <a:srgbClr val="FFFF00"/>
                </a:solidFill>
              </a:rPr>
              <a:t>. </a:t>
            </a:r>
          </a:p>
          <a:p>
            <a:endParaRPr lang="en-IN" dirty="0">
              <a:solidFill>
                <a:srgbClr val="FFFF00"/>
              </a:solidFill>
            </a:endParaRPr>
          </a:p>
          <a:p>
            <a:r>
              <a:rPr lang="en-IN" dirty="0">
                <a:solidFill>
                  <a:srgbClr val="FFFF00"/>
                </a:solidFill>
              </a:rPr>
              <a:t>Since each thread uses </a:t>
            </a:r>
            <a:r>
              <a:rPr lang="en-IN" b="1" dirty="0" err="1">
                <a:solidFill>
                  <a:schemeClr val="bg1"/>
                </a:solidFill>
              </a:rPr>
              <a:t>i</a:t>
            </a:r>
            <a:r>
              <a:rPr lang="en-IN" dirty="0">
                <a:solidFill>
                  <a:srgbClr val="FFFF00"/>
                </a:solidFill>
              </a:rPr>
              <a:t> to access </a:t>
            </a:r>
            <a:r>
              <a:rPr lang="en-IN" b="1" dirty="0" err="1">
                <a:solidFill>
                  <a:schemeClr val="bg1"/>
                </a:solidFill>
              </a:rPr>
              <a:t>d_A</a:t>
            </a:r>
            <a:r>
              <a:rPr lang="en-IN" b="1" dirty="0">
                <a:solidFill>
                  <a:schemeClr val="bg1"/>
                </a:solidFill>
              </a:rPr>
              <a:t>, </a:t>
            </a:r>
            <a:r>
              <a:rPr lang="en-IN" b="1" dirty="0" err="1">
                <a:solidFill>
                  <a:schemeClr val="bg1"/>
                </a:solidFill>
              </a:rPr>
              <a:t>d_B</a:t>
            </a:r>
            <a:r>
              <a:rPr lang="en-IN" dirty="0">
                <a:solidFill>
                  <a:srgbClr val="FFFF00"/>
                </a:solidFill>
              </a:rPr>
              <a:t>, and </a:t>
            </a:r>
            <a:r>
              <a:rPr lang="en-IN" b="1" dirty="0" err="1">
                <a:solidFill>
                  <a:schemeClr val="bg1"/>
                </a:solidFill>
              </a:rPr>
              <a:t>d_C</a:t>
            </a:r>
            <a:r>
              <a:rPr lang="en-IN" dirty="0">
                <a:solidFill>
                  <a:srgbClr val="FFFF00"/>
                </a:solidFill>
              </a:rPr>
              <a:t>, these threads cover the </a:t>
            </a:r>
            <a:r>
              <a:rPr lang="en-IN" b="1" dirty="0">
                <a:solidFill>
                  <a:schemeClr val="bg1"/>
                </a:solidFill>
              </a:rPr>
              <a:t>first 768 vector elements for the addition</a:t>
            </a:r>
            <a:r>
              <a:rPr lang="en-IN" dirty="0">
                <a:solidFill>
                  <a:srgbClr val="FFFF00"/>
                </a:solidFill>
              </a:rPr>
              <a:t>. </a:t>
            </a:r>
          </a:p>
          <a:p>
            <a:endParaRPr lang="en-IN" dirty="0">
              <a:solidFill>
                <a:srgbClr val="FFFF00"/>
              </a:solidFill>
            </a:endParaRPr>
          </a:p>
          <a:p>
            <a:endParaRPr lang="en-IN" dirty="0">
              <a:solidFill>
                <a:srgbClr val="FFFF00"/>
              </a:solidFill>
            </a:endParaRPr>
          </a:p>
        </p:txBody>
      </p:sp>
      <p:pic>
        <p:nvPicPr>
          <p:cNvPr id="8" name="Picture 7">
            <a:extLst>
              <a:ext uri="{FF2B5EF4-FFF2-40B4-BE49-F238E27FC236}">
                <a16:creationId xmlns:a16="http://schemas.microsoft.com/office/drawing/2014/main" id="{05D3DA70-403A-4D7F-94D1-F6E37DC29828}"/>
              </a:ext>
            </a:extLst>
          </p:cNvPr>
          <p:cNvPicPr>
            <a:picLocks noChangeAspect="1"/>
          </p:cNvPicPr>
          <p:nvPr/>
        </p:nvPicPr>
        <p:blipFill>
          <a:blip r:embed="rId2"/>
          <a:stretch>
            <a:fillRect/>
          </a:stretch>
        </p:blipFill>
        <p:spPr>
          <a:xfrm>
            <a:off x="0" y="3756968"/>
            <a:ext cx="6124575" cy="2313920"/>
          </a:xfrm>
          <a:prstGeom prst="rect">
            <a:avLst/>
          </a:prstGeom>
        </p:spPr>
      </p:pic>
    </p:spTree>
    <p:extLst>
      <p:ext uri="{BB962C8B-B14F-4D97-AF65-F5344CB8AC3E}">
        <p14:creationId xmlns:p14="http://schemas.microsoft.com/office/powerpoint/2010/main" val="36134652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7522"/>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Kernel Functions and Threading</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593460" y="714365"/>
            <a:ext cx="11004480" cy="5253120"/>
          </a:xfrm>
          <a:prstGeom prst="rect">
            <a:avLst/>
          </a:prstGeom>
          <a:noFill/>
          <a:ln>
            <a:noFill/>
          </a:ln>
        </p:spPr>
        <p:txBody>
          <a:bodyPr>
            <a:normAutofit/>
          </a:bodyPr>
          <a:lstStyle/>
          <a:p>
            <a:pPr algn="ctr"/>
            <a:r>
              <a:rPr lang="en-IN" b="1" dirty="0"/>
              <a:t>Kernel function for a vector addition</a:t>
            </a:r>
          </a:p>
          <a:p>
            <a:pPr algn="ctr"/>
            <a:endParaRPr lang="en-IN" b="1" dirty="0"/>
          </a:p>
          <a:p>
            <a:pPr algn="ctr"/>
            <a:endParaRPr lang="en-IN" b="1" dirty="0"/>
          </a:p>
          <a:p>
            <a:pPr algn="ctr"/>
            <a:endParaRPr lang="en-IN" b="1" dirty="0"/>
          </a:p>
          <a:p>
            <a:pPr algn="ctr"/>
            <a:endParaRPr lang="en-IN" b="1" dirty="0"/>
          </a:p>
          <a:p>
            <a:pPr algn="ctr"/>
            <a:endParaRPr lang="en-IN" b="1" dirty="0"/>
          </a:p>
          <a:p>
            <a:pPr algn="ctr"/>
            <a:endParaRPr lang="en-IN" b="1" dirty="0"/>
          </a:p>
          <a:p>
            <a:pPr algn="ctr"/>
            <a:endParaRPr lang="en-IN" b="1" dirty="0"/>
          </a:p>
          <a:p>
            <a:pPr algn="ctr"/>
            <a:endParaRPr lang="en-IN" b="1" dirty="0"/>
          </a:p>
          <a:p>
            <a:pPr algn="ctr"/>
            <a:endParaRPr lang="en-IN" b="1" dirty="0"/>
          </a:p>
          <a:p>
            <a:pPr algn="ctr"/>
            <a:endParaRPr lang="en-IN" b="1" dirty="0"/>
          </a:p>
          <a:p>
            <a:pPr marL="285750" indent="-285750">
              <a:buFont typeface="Arial" panose="020B0604020202020204" pitchFamily="34" charset="0"/>
              <a:buChar char="•"/>
            </a:pPr>
            <a:r>
              <a:rPr lang="en-IN" dirty="0"/>
              <a:t>The keyword </a:t>
            </a:r>
            <a:r>
              <a:rPr lang="en-IN" b="1" dirty="0"/>
              <a:t>__global__ </a:t>
            </a:r>
            <a:r>
              <a:rPr lang="en-IN" dirty="0"/>
              <a:t>indicates that the function is a kernel and that it can be called from a host function to generate a grid of threads on a device.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sz="1800" dirty="0"/>
              <a:t>The condition </a:t>
            </a:r>
            <a:r>
              <a:rPr lang="en-IN" sz="1800" b="1" dirty="0"/>
              <a:t>if(</a:t>
            </a:r>
            <a:r>
              <a:rPr lang="en-IN" sz="1800" b="1" dirty="0" err="1"/>
              <a:t>i</a:t>
            </a:r>
            <a:r>
              <a:rPr lang="en-IN" sz="1800" b="1" dirty="0"/>
              <a:t> &lt; n) </a:t>
            </a:r>
            <a:r>
              <a:rPr lang="en-IN" sz="1800" dirty="0"/>
              <a:t>will only execute the required threads and prevents the execution of unnecessary threads.</a:t>
            </a:r>
            <a:endParaRPr lang="en-IN" dirty="0"/>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endParaRPr lang="en-IN" b="1"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16-03-2023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21</a:t>
            </a:fld>
            <a:endParaRPr lang="en-IN" sz="1200" b="0" strike="noStrike" spc="-1">
              <a:latin typeface="Times New Roman"/>
            </a:endParaRPr>
          </a:p>
        </p:txBody>
      </p:sp>
      <p:sp>
        <p:nvSpPr>
          <p:cNvPr id="9" name="TextBox 8">
            <a:extLst>
              <a:ext uri="{FF2B5EF4-FFF2-40B4-BE49-F238E27FC236}">
                <a16:creationId xmlns:a16="http://schemas.microsoft.com/office/drawing/2014/main" id="{63AEBFB5-CDA3-487A-8CCA-C7E9B4CD9B8A}"/>
              </a:ext>
            </a:extLst>
          </p:cNvPr>
          <p:cNvSpPr txBox="1"/>
          <p:nvPr/>
        </p:nvSpPr>
        <p:spPr>
          <a:xfrm>
            <a:off x="3154979" y="1128971"/>
            <a:ext cx="5881441" cy="2554545"/>
          </a:xfrm>
          <a:prstGeom prst="rect">
            <a:avLst/>
          </a:prstGeom>
          <a:solidFill>
            <a:schemeClr val="bg2"/>
          </a:solidFill>
        </p:spPr>
        <p:txBody>
          <a:bodyPr wrap="square" rtlCol="0">
            <a:spAutoFit/>
          </a:bodyPr>
          <a:lstStyle/>
          <a:p>
            <a:r>
              <a:rPr lang="en-IN" sz="1600" dirty="0">
                <a:solidFill>
                  <a:schemeClr val="accent2">
                    <a:lumMod val="75000"/>
                  </a:schemeClr>
                </a:solidFill>
              </a:rPr>
              <a:t>// Compute vector sum C = A+B </a:t>
            </a:r>
          </a:p>
          <a:p>
            <a:r>
              <a:rPr lang="en-IN" sz="1600" dirty="0">
                <a:solidFill>
                  <a:schemeClr val="accent2">
                    <a:lumMod val="75000"/>
                  </a:schemeClr>
                </a:solidFill>
              </a:rPr>
              <a:t>// Each thread performs one pair-wise addition</a:t>
            </a:r>
          </a:p>
          <a:p>
            <a:r>
              <a:rPr lang="en-IN" sz="1600" dirty="0"/>
              <a:t>_ _global_ _ void </a:t>
            </a:r>
            <a:r>
              <a:rPr lang="en-IN" sz="1600" dirty="0" err="1"/>
              <a:t>vecAddKernel</a:t>
            </a:r>
            <a:r>
              <a:rPr lang="en-IN" sz="1600" dirty="0"/>
              <a:t>(float* A, float* B, float* C, int n) { </a:t>
            </a:r>
          </a:p>
          <a:p>
            <a:r>
              <a:rPr lang="en-IN" sz="1600" dirty="0"/>
              <a:t>       int </a:t>
            </a:r>
            <a:r>
              <a:rPr lang="en-IN" sz="1600" dirty="0" err="1"/>
              <a:t>i</a:t>
            </a:r>
            <a:r>
              <a:rPr lang="en-IN" sz="1600" dirty="0"/>
              <a:t> = </a:t>
            </a:r>
            <a:r>
              <a:rPr lang="en-IN" sz="1600" dirty="0" err="1"/>
              <a:t>threadIdx.x</a:t>
            </a:r>
            <a:r>
              <a:rPr lang="en-IN" sz="1600" dirty="0"/>
              <a:t> + </a:t>
            </a:r>
            <a:r>
              <a:rPr lang="en-IN" sz="1600" dirty="0" err="1"/>
              <a:t>blockDim.x</a:t>
            </a:r>
            <a:r>
              <a:rPr lang="en-IN" sz="1600" dirty="0"/>
              <a:t> * </a:t>
            </a:r>
            <a:r>
              <a:rPr lang="en-IN" sz="1600" dirty="0" err="1"/>
              <a:t>blockIdx.x</a:t>
            </a:r>
            <a:r>
              <a:rPr lang="en-IN" sz="1600" dirty="0"/>
              <a:t>;</a:t>
            </a:r>
          </a:p>
          <a:p>
            <a:r>
              <a:rPr lang="en-IN" sz="1600" dirty="0"/>
              <a:t>      </a:t>
            </a:r>
          </a:p>
          <a:p>
            <a:r>
              <a:rPr lang="en-IN" sz="1600" dirty="0"/>
              <a:t>       if(</a:t>
            </a:r>
            <a:r>
              <a:rPr lang="en-IN" sz="1600" dirty="0" err="1"/>
              <a:t>i</a:t>
            </a:r>
            <a:r>
              <a:rPr lang="en-IN" sz="1600" dirty="0"/>
              <a:t> &lt; n)</a:t>
            </a:r>
          </a:p>
          <a:p>
            <a:r>
              <a:rPr lang="en-IN" sz="1600" dirty="0"/>
              <a:t>           C[</a:t>
            </a:r>
            <a:r>
              <a:rPr lang="en-IN" sz="1600" dirty="0" err="1"/>
              <a:t>i</a:t>
            </a:r>
            <a:r>
              <a:rPr lang="en-IN" sz="1600" dirty="0"/>
              <a:t>] = A[</a:t>
            </a:r>
            <a:r>
              <a:rPr lang="en-IN" sz="1600" dirty="0" err="1"/>
              <a:t>i</a:t>
            </a:r>
            <a:r>
              <a:rPr lang="en-IN" sz="1600" dirty="0"/>
              <a:t>] + B[</a:t>
            </a:r>
            <a:r>
              <a:rPr lang="en-IN" sz="1600" dirty="0" err="1"/>
              <a:t>i</a:t>
            </a:r>
            <a:r>
              <a:rPr lang="en-IN" sz="1600" dirty="0"/>
              <a:t>];</a:t>
            </a:r>
          </a:p>
          <a:p>
            <a:r>
              <a:rPr lang="en-IN" sz="1600" dirty="0"/>
              <a:t>}</a:t>
            </a:r>
          </a:p>
          <a:p>
            <a:endParaRPr lang="en-IN" sz="1600" dirty="0"/>
          </a:p>
        </p:txBody>
      </p:sp>
      <p:sp>
        <p:nvSpPr>
          <p:cNvPr id="10" name="TextBox 9">
            <a:extLst>
              <a:ext uri="{FF2B5EF4-FFF2-40B4-BE49-F238E27FC236}">
                <a16:creationId xmlns:a16="http://schemas.microsoft.com/office/drawing/2014/main" id="{408D7FC8-ED39-4005-B3A8-975463075077}"/>
              </a:ext>
            </a:extLst>
          </p:cNvPr>
          <p:cNvSpPr txBox="1"/>
          <p:nvPr/>
        </p:nvSpPr>
        <p:spPr>
          <a:xfrm>
            <a:off x="2343503" y="5030846"/>
            <a:ext cx="8581996" cy="1754326"/>
          </a:xfrm>
          <a:prstGeom prst="rect">
            <a:avLst/>
          </a:prstGeom>
          <a:solidFill>
            <a:schemeClr val="tx1"/>
          </a:solidFill>
        </p:spPr>
        <p:txBody>
          <a:bodyPr wrap="square" rtlCol="0">
            <a:spAutoFit/>
          </a:bodyPr>
          <a:lstStyle/>
          <a:p>
            <a:r>
              <a:rPr lang="en-IN" dirty="0">
                <a:solidFill>
                  <a:srgbClr val="FFFF00"/>
                </a:solidFill>
              </a:rPr>
              <a:t>For example, if the </a:t>
            </a:r>
            <a:r>
              <a:rPr lang="en-IN" b="1" dirty="0">
                <a:solidFill>
                  <a:schemeClr val="bg1"/>
                </a:solidFill>
              </a:rPr>
              <a:t>vector length is 100</a:t>
            </a:r>
            <a:r>
              <a:rPr lang="en-IN" dirty="0">
                <a:solidFill>
                  <a:srgbClr val="FFFF00"/>
                </a:solidFill>
              </a:rPr>
              <a:t>, the smallest efficient </a:t>
            </a:r>
            <a:r>
              <a:rPr lang="en-IN" b="1" dirty="0">
                <a:solidFill>
                  <a:schemeClr val="bg1"/>
                </a:solidFill>
              </a:rPr>
              <a:t>thread block dimension is 32</a:t>
            </a:r>
            <a:r>
              <a:rPr lang="en-IN" dirty="0">
                <a:solidFill>
                  <a:srgbClr val="FFFF00"/>
                </a:solidFill>
              </a:rPr>
              <a:t>. we need to launch </a:t>
            </a:r>
            <a:r>
              <a:rPr lang="en-IN" b="1" dirty="0">
                <a:solidFill>
                  <a:schemeClr val="bg1"/>
                </a:solidFill>
              </a:rPr>
              <a:t>four thread blocks </a:t>
            </a:r>
            <a:r>
              <a:rPr lang="en-IN" dirty="0">
                <a:solidFill>
                  <a:srgbClr val="FFFF00"/>
                </a:solidFill>
              </a:rPr>
              <a:t>to process all the </a:t>
            </a:r>
            <a:r>
              <a:rPr lang="en-IN" b="1" dirty="0">
                <a:solidFill>
                  <a:schemeClr val="bg1"/>
                </a:solidFill>
              </a:rPr>
              <a:t>100 </a:t>
            </a:r>
            <a:r>
              <a:rPr lang="en-IN" dirty="0">
                <a:solidFill>
                  <a:srgbClr val="FFFF00"/>
                </a:solidFill>
              </a:rPr>
              <a:t>vector elements which will create </a:t>
            </a:r>
            <a:r>
              <a:rPr lang="en-IN" b="1" dirty="0">
                <a:solidFill>
                  <a:schemeClr val="bg1"/>
                </a:solidFill>
              </a:rPr>
              <a:t>128 </a:t>
            </a:r>
            <a:r>
              <a:rPr lang="en-IN" dirty="0">
                <a:solidFill>
                  <a:srgbClr val="FFFF00"/>
                </a:solidFill>
              </a:rPr>
              <a:t>threads.</a:t>
            </a:r>
          </a:p>
          <a:p>
            <a:endParaRPr lang="en-IN" dirty="0">
              <a:solidFill>
                <a:srgbClr val="FFFF00"/>
              </a:solidFill>
            </a:endParaRPr>
          </a:p>
          <a:p>
            <a:r>
              <a:rPr lang="en-IN" dirty="0">
                <a:solidFill>
                  <a:srgbClr val="FFFF00"/>
                </a:solidFill>
              </a:rPr>
              <a:t> By setting condition </a:t>
            </a:r>
            <a:r>
              <a:rPr lang="en-IN" b="1" dirty="0">
                <a:solidFill>
                  <a:schemeClr val="bg1"/>
                </a:solidFill>
              </a:rPr>
              <a:t>if(</a:t>
            </a:r>
            <a:r>
              <a:rPr lang="en-IN" b="1" dirty="0" err="1">
                <a:solidFill>
                  <a:schemeClr val="bg1"/>
                </a:solidFill>
              </a:rPr>
              <a:t>i</a:t>
            </a:r>
            <a:r>
              <a:rPr lang="en-IN" b="1" dirty="0">
                <a:solidFill>
                  <a:schemeClr val="bg1"/>
                </a:solidFill>
              </a:rPr>
              <a:t> &lt; n) , </a:t>
            </a:r>
            <a:r>
              <a:rPr lang="en-IN" dirty="0">
                <a:solidFill>
                  <a:srgbClr val="FFFF00"/>
                </a:solidFill>
              </a:rPr>
              <a:t>we disable the last </a:t>
            </a:r>
            <a:r>
              <a:rPr lang="en-IN" b="1" dirty="0">
                <a:solidFill>
                  <a:schemeClr val="bg1"/>
                </a:solidFill>
              </a:rPr>
              <a:t>28</a:t>
            </a:r>
            <a:r>
              <a:rPr lang="en-IN" dirty="0">
                <a:solidFill>
                  <a:srgbClr val="FFFF00"/>
                </a:solidFill>
              </a:rPr>
              <a:t> threads in thread </a:t>
            </a:r>
            <a:r>
              <a:rPr lang="en-IN" dirty="0">
                <a:solidFill>
                  <a:schemeClr val="bg1"/>
                </a:solidFill>
              </a:rPr>
              <a:t>block 3 </a:t>
            </a:r>
            <a:r>
              <a:rPr lang="en-IN" dirty="0">
                <a:solidFill>
                  <a:srgbClr val="FFFF00"/>
                </a:solidFill>
              </a:rPr>
              <a:t>from doing work.</a:t>
            </a:r>
          </a:p>
        </p:txBody>
      </p:sp>
    </p:spTree>
    <p:extLst>
      <p:ext uri="{BB962C8B-B14F-4D97-AF65-F5344CB8AC3E}">
        <p14:creationId xmlns:p14="http://schemas.microsoft.com/office/powerpoint/2010/main" val="31194920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26078"/>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Kernel Functions and Threading</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884521"/>
            <a:ext cx="11004480" cy="5610872"/>
          </a:xfrm>
          <a:prstGeom prst="rect">
            <a:avLst/>
          </a:prstGeom>
          <a:noFill/>
          <a:ln>
            <a:noFill/>
          </a:ln>
        </p:spPr>
        <p:txBody>
          <a:bodyPr>
            <a:normAutofit lnSpcReduction="10000"/>
          </a:bodyPr>
          <a:lstStyle/>
          <a:p>
            <a:pPr marL="285750" indent="-285750" algn="just">
              <a:buFont typeface="Arial" panose="020B0604020202020204" pitchFamily="34" charset="0"/>
              <a:buChar char="•"/>
            </a:pPr>
            <a:r>
              <a:rPr lang="en-IN" dirty="0"/>
              <a:t>CUDA extends C language with three qualifier keywords in function declarations:</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Wingdings" panose="05000000000000000000" pitchFamily="2" charset="2"/>
              <a:buChar char="Ø"/>
            </a:pPr>
            <a:r>
              <a:rPr lang="en-IN" dirty="0"/>
              <a:t>The</a:t>
            </a:r>
            <a:r>
              <a:rPr lang="en-IN" b="1" dirty="0"/>
              <a:t> __global__ </a:t>
            </a:r>
            <a:r>
              <a:rPr lang="en-IN" dirty="0"/>
              <a:t>keyword indicates that the function being declared is a CUDA kernel function. A __global__ function is to be executed on the device and can only be called from the host code.</a:t>
            </a:r>
          </a:p>
          <a:p>
            <a:pPr marL="285750" indent="-285750" algn="just">
              <a:buFont typeface="Wingdings" panose="05000000000000000000" pitchFamily="2" charset="2"/>
              <a:buChar char="Ø"/>
            </a:pPr>
            <a:endParaRPr lang="en-IN" dirty="0"/>
          </a:p>
          <a:p>
            <a:pPr marL="285750" indent="-285750" algn="just">
              <a:buFont typeface="Wingdings" panose="05000000000000000000" pitchFamily="2" charset="2"/>
              <a:buChar char="Ø"/>
            </a:pPr>
            <a:r>
              <a:rPr lang="en-IN" dirty="0"/>
              <a:t>The</a:t>
            </a:r>
            <a:r>
              <a:rPr lang="en-IN" b="1" dirty="0"/>
              <a:t> __device__ </a:t>
            </a:r>
            <a:r>
              <a:rPr lang="en-IN" dirty="0"/>
              <a:t>keyword indicates that the function being declared is a CUDA device function. A device function executes on a CUDA device and can only be called from a kernel function or another device function. </a:t>
            </a:r>
            <a:r>
              <a:rPr lang="en-US" b="1" dirty="0">
                <a:solidFill>
                  <a:srgbClr val="C00000"/>
                </a:solidFill>
              </a:rPr>
              <a:t>Device functions can have neither recursive function calls nor indirect function calls through pointers in them.</a:t>
            </a:r>
          </a:p>
          <a:p>
            <a:pPr marL="285750" indent="-285750" algn="just">
              <a:buFont typeface="Wingdings" panose="05000000000000000000" pitchFamily="2" charset="2"/>
              <a:buChar char="Ø"/>
            </a:pPr>
            <a:endParaRPr lang="en-US" b="1" dirty="0">
              <a:solidFill>
                <a:srgbClr val="C00000"/>
              </a:solidFill>
            </a:endParaRPr>
          </a:p>
          <a:p>
            <a:pPr marL="285750" indent="-285750" algn="just">
              <a:buFont typeface="Wingdings" panose="05000000000000000000" pitchFamily="2" charset="2"/>
              <a:buChar char="Ø"/>
            </a:pPr>
            <a:r>
              <a:rPr lang="en-IN" dirty="0"/>
              <a:t>The </a:t>
            </a:r>
            <a:r>
              <a:rPr lang="en-IN" b="1" dirty="0"/>
              <a:t>__host__</a:t>
            </a:r>
            <a:r>
              <a:rPr lang="en-IN" dirty="0"/>
              <a:t> keyword indicates that the function being declared is a CUDA host function. A host function is simply a traditional C function that executes on the host and can only be called from another host function.</a:t>
            </a:r>
            <a:endParaRPr lang="en-IN" b="1" dirty="0">
              <a:solidFill>
                <a:srgbClr val="C00000"/>
              </a:solidFill>
            </a:endParaRPr>
          </a:p>
          <a:p>
            <a:pPr marL="285750" indent="-285750" algn="just">
              <a:buFont typeface="Wingdings" panose="05000000000000000000" pitchFamily="2" charset="2"/>
              <a:buChar char="Ø"/>
            </a:pPr>
            <a:endParaRPr lang="en-IN" dirty="0"/>
          </a:p>
          <a:p>
            <a:pPr marL="285750" indent="-285750" algn="just">
              <a:buFont typeface="Arial" panose="020B0604020202020204" pitchFamily="34" charset="0"/>
              <a:buChar char="•"/>
            </a:pPr>
            <a:endParaRPr lang="en-IN" dirty="0"/>
          </a:p>
          <a:p>
            <a:pPr marL="285750" indent="-285750" algn="just">
              <a:buFont typeface="Wingdings" panose="05000000000000000000" pitchFamily="2" charset="2"/>
              <a:buChar char="Ø"/>
            </a:pPr>
            <a:endParaRPr lang="en-IN" dirty="0"/>
          </a:p>
          <a:p>
            <a:pPr marL="285750" indent="-285750" algn="just">
              <a:buFont typeface="Arial" panose="020B0604020202020204" pitchFamily="34" charset="0"/>
              <a:buChar char="•"/>
            </a:pPr>
            <a:endParaRPr lang="en-IN" dirty="0"/>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16-03-2023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22</a:t>
            </a:fld>
            <a:endParaRPr lang="en-IN" sz="1200" b="0" strike="noStrike" spc="-1">
              <a:latin typeface="Times New Roman"/>
            </a:endParaRPr>
          </a:p>
        </p:txBody>
      </p:sp>
      <p:pic>
        <p:nvPicPr>
          <p:cNvPr id="4" name="Picture 3">
            <a:extLst>
              <a:ext uri="{FF2B5EF4-FFF2-40B4-BE49-F238E27FC236}">
                <a16:creationId xmlns:a16="http://schemas.microsoft.com/office/drawing/2014/main" id="{649B9F6E-0510-4F54-B36C-5775B74F54D0}"/>
              </a:ext>
            </a:extLst>
          </p:cNvPr>
          <p:cNvPicPr>
            <a:picLocks noChangeAspect="1"/>
          </p:cNvPicPr>
          <p:nvPr/>
        </p:nvPicPr>
        <p:blipFill>
          <a:blip r:embed="rId2"/>
          <a:stretch>
            <a:fillRect/>
          </a:stretch>
        </p:blipFill>
        <p:spPr>
          <a:xfrm>
            <a:off x="2780314" y="1379316"/>
            <a:ext cx="5528114" cy="2120626"/>
          </a:xfrm>
          <a:prstGeom prst="rect">
            <a:avLst/>
          </a:prstGeom>
        </p:spPr>
      </p:pic>
    </p:spTree>
    <p:extLst>
      <p:ext uri="{BB962C8B-B14F-4D97-AF65-F5344CB8AC3E}">
        <p14:creationId xmlns:p14="http://schemas.microsoft.com/office/powerpoint/2010/main" val="26069781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26078"/>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Kernel Functions and Threading</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884521"/>
            <a:ext cx="11004480" cy="5610872"/>
          </a:xfrm>
          <a:prstGeom prst="rect">
            <a:avLst/>
          </a:prstGeom>
          <a:noFill/>
          <a:ln>
            <a:noFill/>
          </a:ln>
        </p:spPr>
        <p:txBody>
          <a:bodyPr>
            <a:normAutofit/>
          </a:bodyPr>
          <a:lstStyle/>
          <a:p>
            <a:pPr marL="285750" indent="-285750" algn="just">
              <a:buFont typeface="Arial" panose="020B0604020202020204" pitchFamily="34" charset="0"/>
              <a:buChar char="•"/>
            </a:pPr>
            <a:r>
              <a:rPr lang="en-IN" b="1" dirty="0"/>
              <a:t>By default</a:t>
            </a:r>
            <a:r>
              <a:rPr lang="en-IN" dirty="0"/>
              <a:t>, all functions in a CUDA program </a:t>
            </a:r>
            <a:r>
              <a:rPr lang="en-IN" b="1" dirty="0"/>
              <a:t>are host functions </a:t>
            </a:r>
            <a:r>
              <a:rPr lang="en-IN" dirty="0"/>
              <a:t>if they do not have any of the CUDA keywords in their declaration.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One can use </a:t>
            </a:r>
            <a:r>
              <a:rPr lang="en-IN" b="1" dirty="0">
                <a:solidFill>
                  <a:srgbClr val="C00000"/>
                </a:solidFill>
              </a:rPr>
              <a:t>both</a:t>
            </a:r>
            <a:r>
              <a:rPr lang="en-IN" dirty="0"/>
              <a:t> </a:t>
            </a:r>
            <a:r>
              <a:rPr lang="en-IN" b="1" dirty="0"/>
              <a:t>__host__ </a:t>
            </a:r>
            <a:r>
              <a:rPr lang="en-IN" dirty="0"/>
              <a:t>and </a:t>
            </a:r>
            <a:r>
              <a:rPr lang="en-IN" b="1" dirty="0"/>
              <a:t>__device__ </a:t>
            </a:r>
            <a:r>
              <a:rPr lang="en-IN" dirty="0"/>
              <a:t>in a function declaration. This combination tells the compilation system to generate two versions of object files for the same function:</a:t>
            </a:r>
          </a:p>
          <a:p>
            <a:pPr marL="536575" indent="-285750" algn="just">
              <a:lnSpc>
                <a:spcPct val="150000"/>
              </a:lnSpc>
              <a:buFont typeface="Wingdings" panose="05000000000000000000" pitchFamily="2" charset="2"/>
              <a:buChar char="Ø"/>
            </a:pPr>
            <a:r>
              <a:rPr lang="en-IN" dirty="0"/>
              <a:t>One is executed on the host and can only be called from a host function. </a:t>
            </a:r>
          </a:p>
          <a:p>
            <a:pPr marL="536575" indent="-285750" algn="just">
              <a:lnSpc>
                <a:spcPct val="150000"/>
              </a:lnSpc>
              <a:buFont typeface="Wingdings" panose="05000000000000000000" pitchFamily="2" charset="2"/>
              <a:buChar char="Ø"/>
            </a:pPr>
            <a:r>
              <a:rPr lang="en-IN" dirty="0"/>
              <a:t>The other is executed on the device and can only be called from a device or kernel function.</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When the host code launches a kernel, it sets the </a:t>
            </a:r>
            <a:r>
              <a:rPr lang="en-IN" b="1" dirty="0"/>
              <a:t>grid and thread block dimensions </a:t>
            </a:r>
            <a:r>
              <a:rPr lang="en-IN" dirty="0"/>
              <a:t>via </a:t>
            </a:r>
            <a:r>
              <a:rPr lang="en-IN" b="1" dirty="0">
                <a:solidFill>
                  <a:srgbClr val="7030A0"/>
                </a:solidFill>
              </a:rPr>
              <a:t>execution configuration parameters:</a:t>
            </a:r>
          </a:p>
          <a:p>
            <a:pPr marL="536575" indent="-285750" algn="just">
              <a:lnSpc>
                <a:spcPct val="150000"/>
              </a:lnSpc>
              <a:buFont typeface="Courier New" panose="02070309020205020404" pitchFamily="49" charset="0"/>
              <a:buChar char="o"/>
            </a:pPr>
            <a:r>
              <a:rPr lang="en-IN" dirty="0"/>
              <a:t>The configuration parameters are given between the </a:t>
            </a:r>
            <a:r>
              <a:rPr lang="en-IN" b="1" dirty="0">
                <a:solidFill>
                  <a:srgbClr val="C00000"/>
                </a:solidFill>
              </a:rPr>
              <a:t>&lt;&lt;&lt;</a:t>
            </a:r>
            <a:r>
              <a:rPr lang="en-IN" dirty="0"/>
              <a:t> and </a:t>
            </a:r>
            <a:r>
              <a:rPr lang="en-IN" b="1" dirty="0">
                <a:solidFill>
                  <a:srgbClr val="C00000"/>
                </a:solidFill>
              </a:rPr>
              <a:t>&gt;&gt;&gt;</a:t>
            </a:r>
            <a:r>
              <a:rPr lang="en-IN" dirty="0"/>
              <a:t> before the traditional C function arguments. </a:t>
            </a:r>
          </a:p>
          <a:p>
            <a:pPr marL="536575" indent="-285750" algn="just">
              <a:lnSpc>
                <a:spcPct val="150000"/>
              </a:lnSpc>
              <a:buFont typeface="Courier New" panose="02070309020205020404" pitchFamily="49" charset="0"/>
              <a:buChar char="o"/>
            </a:pPr>
            <a:r>
              <a:rPr lang="en-IN" dirty="0"/>
              <a:t>The </a:t>
            </a:r>
            <a:r>
              <a:rPr lang="en-IN" i="1" dirty="0"/>
              <a:t>first configuration parameter </a:t>
            </a:r>
            <a:r>
              <a:rPr lang="en-IN" dirty="0"/>
              <a:t>gives the </a:t>
            </a:r>
            <a:r>
              <a:rPr lang="en-IN" b="1" dirty="0">
                <a:solidFill>
                  <a:srgbClr val="C00000"/>
                </a:solidFill>
              </a:rPr>
              <a:t>number of thread blocks in the grid</a:t>
            </a:r>
            <a:r>
              <a:rPr lang="en-IN" dirty="0"/>
              <a:t>. </a:t>
            </a:r>
          </a:p>
          <a:p>
            <a:pPr marL="536575" indent="-285750" algn="just">
              <a:lnSpc>
                <a:spcPct val="150000"/>
              </a:lnSpc>
              <a:buFont typeface="Courier New" panose="02070309020205020404" pitchFamily="49" charset="0"/>
              <a:buChar char="o"/>
            </a:pPr>
            <a:r>
              <a:rPr lang="en-IN" dirty="0"/>
              <a:t>The </a:t>
            </a:r>
            <a:r>
              <a:rPr lang="en-IN" i="1" dirty="0"/>
              <a:t>second configuration parameter</a:t>
            </a:r>
            <a:r>
              <a:rPr lang="en-IN" dirty="0"/>
              <a:t> specifies the </a:t>
            </a:r>
            <a:r>
              <a:rPr lang="en-IN" b="1" dirty="0">
                <a:solidFill>
                  <a:srgbClr val="C00000"/>
                </a:solidFill>
              </a:rPr>
              <a:t>number of threads in each thread block</a:t>
            </a:r>
            <a:r>
              <a:rPr lang="en-IN" dirty="0"/>
              <a:t>.</a:t>
            </a:r>
          </a:p>
          <a:p>
            <a:pPr marL="285750" indent="-285750" algn="just">
              <a:buFont typeface="Arial" panose="020B0604020202020204" pitchFamily="34" charset="0"/>
              <a:buChar char="•"/>
            </a:pPr>
            <a:endParaRPr lang="en-IN" dirty="0">
              <a:latin typeface="Aharoni" panose="02010803020104030203" pitchFamily="2" charset="-79"/>
              <a:cs typeface="Aharoni" panose="02010803020104030203" pitchFamily="2" charset="-79"/>
            </a:endParaRPr>
          </a:p>
          <a:p>
            <a:pPr algn="ctr"/>
            <a:r>
              <a:rPr lang="pt-BR" sz="2400" b="1" dirty="0">
                <a:highlight>
                  <a:srgbClr val="FFFF00"/>
                </a:highlight>
              </a:rPr>
              <a:t>vecAddKernel&lt;&lt;&lt; ceil(n/256.0), 256 &gt;&gt;&gt; (d_A, d_B, d_C, n);</a:t>
            </a:r>
            <a:endParaRPr lang="en-IN" sz="2400" b="1" dirty="0">
              <a:highlight>
                <a:srgbClr val="FFFF00"/>
              </a:highlight>
            </a:endParaRP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Wingdings" panose="05000000000000000000" pitchFamily="2" charset="2"/>
              <a:buChar char="Ø"/>
            </a:pPr>
            <a:endParaRPr lang="en-IN" dirty="0"/>
          </a:p>
          <a:p>
            <a:pPr marL="285750" indent="-285750" algn="just">
              <a:buFont typeface="Arial" panose="020B0604020202020204" pitchFamily="34" charset="0"/>
              <a:buChar char="•"/>
            </a:pPr>
            <a:endParaRPr lang="en-IN" dirty="0"/>
          </a:p>
          <a:p>
            <a:pPr marL="285750" indent="-285750" algn="just">
              <a:buFont typeface="Wingdings" panose="05000000000000000000" pitchFamily="2" charset="2"/>
              <a:buChar char="Ø"/>
            </a:pPr>
            <a:endParaRPr lang="en-IN" dirty="0"/>
          </a:p>
          <a:p>
            <a:pPr marL="285750" indent="-285750" algn="just">
              <a:buFont typeface="Arial" panose="020B0604020202020204" pitchFamily="34" charset="0"/>
              <a:buChar char="•"/>
            </a:pPr>
            <a:endParaRPr lang="en-IN" dirty="0"/>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16-03-2023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23</a:t>
            </a:fld>
            <a:endParaRPr lang="en-IN" sz="1200" b="0" strike="noStrike" spc="-1">
              <a:latin typeface="Times New Roman"/>
            </a:endParaRPr>
          </a:p>
        </p:txBody>
      </p:sp>
    </p:spTree>
    <p:extLst>
      <p:ext uri="{BB962C8B-B14F-4D97-AF65-F5344CB8AC3E}">
        <p14:creationId xmlns:p14="http://schemas.microsoft.com/office/powerpoint/2010/main" val="34445052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31510"/>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Complete CUDA program for </a:t>
            </a:r>
            <a:r>
              <a:rPr lang="en-US" sz="3600" b="1" strike="noStrike" spc="-1" dirty="0" err="1">
                <a:solidFill>
                  <a:srgbClr val="000000"/>
                </a:solidFill>
                <a:highlight>
                  <a:srgbClr val="00FF00"/>
                </a:highlight>
                <a:latin typeface="Calibri Light"/>
              </a:rPr>
              <a:t>vecADD</a:t>
            </a:r>
            <a:r>
              <a:rPr lang="en-US" sz="3600" b="1" strike="noStrike" spc="-1" dirty="0">
                <a:solidFill>
                  <a:srgbClr val="000000"/>
                </a:solidFill>
                <a:highlight>
                  <a:srgbClr val="00FF00"/>
                </a:highlight>
                <a:latin typeface="Calibri Light"/>
              </a:rPr>
              <a:t>()</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1684403" y="572080"/>
            <a:ext cx="11004480" cy="5253120"/>
          </a:xfrm>
          <a:prstGeom prst="rect">
            <a:avLst/>
          </a:prstGeom>
          <a:noFill/>
          <a:ln>
            <a:noFill/>
          </a:ln>
        </p:spPr>
        <p:txBody>
          <a:bodyPr>
            <a:normAutofit/>
          </a:bodyPr>
          <a:lstStyle/>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16-03-2023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24</a:t>
            </a:fld>
            <a:endParaRPr lang="en-IN" sz="1200" b="0" strike="noStrike" spc="-1">
              <a:latin typeface="Times New Roman"/>
            </a:endParaRPr>
          </a:p>
        </p:txBody>
      </p:sp>
      <p:sp>
        <p:nvSpPr>
          <p:cNvPr id="8" name="TextBox 7">
            <a:extLst>
              <a:ext uri="{FF2B5EF4-FFF2-40B4-BE49-F238E27FC236}">
                <a16:creationId xmlns:a16="http://schemas.microsoft.com/office/drawing/2014/main" id="{2F313FE0-1D45-4B8F-81D5-E46C6D167DD0}"/>
              </a:ext>
            </a:extLst>
          </p:cNvPr>
          <p:cNvSpPr txBox="1"/>
          <p:nvPr/>
        </p:nvSpPr>
        <p:spPr>
          <a:xfrm>
            <a:off x="49048" y="825203"/>
            <a:ext cx="6115267" cy="5509200"/>
          </a:xfrm>
          <a:prstGeom prst="rect">
            <a:avLst/>
          </a:prstGeom>
          <a:solidFill>
            <a:schemeClr val="bg2"/>
          </a:solidFill>
        </p:spPr>
        <p:txBody>
          <a:bodyPr wrap="square" rtlCol="0">
            <a:spAutoFit/>
          </a:bodyPr>
          <a:lstStyle/>
          <a:p>
            <a:r>
              <a:rPr lang="en-IN" sz="1600" dirty="0"/>
              <a:t>#include &lt;</a:t>
            </a:r>
            <a:r>
              <a:rPr lang="en-IN" sz="1600" dirty="0" err="1"/>
              <a:t>cuda.h</a:t>
            </a:r>
            <a:r>
              <a:rPr lang="en-IN" sz="1600" dirty="0"/>
              <a:t>&gt;</a:t>
            </a:r>
          </a:p>
          <a:p>
            <a:endParaRPr lang="en-IN" sz="1600" dirty="0"/>
          </a:p>
          <a:p>
            <a:r>
              <a:rPr lang="en-IN" sz="1600" dirty="0"/>
              <a:t>void </a:t>
            </a:r>
            <a:r>
              <a:rPr lang="en-IN" sz="1600" dirty="0" err="1"/>
              <a:t>vecAdd</a:t>
            </a:r>
            <a:r>
              <a:rPr lang="en-IN" sz="1600" dirty="0"/>
              <a:t>(float* A, float*B, float* C, int n) </a:t>
            </a:r>
          </a:p>
          <a:p>
            <a:r>
              <a:rPr lang="en-IN" sz="1600" dirty="0"/>
              <a:t>{ </a:t>
            </a:r>
          </a:p>
          <a:p>
            <a:r>
              <a:rPr lang="en-IN" sz="1600" dirty="0"/>
              <a:t>    float *</a:t>
            </a:r>
            <a:r>
              <a:rPr lang="en-IN" sz="1600" dirty="0" err="1"/>
              <a:t>d_A</a:t>
            </a:r>
            <a:r>
              <a:rPr lang="en-IN" sz="1600" dirty="0"/>
              <a:t>, *</a:t>
            </a:r>
            <a:r>
              <a:rPr lang="en-IN" sz="1600" dirty="0" err="1"/>
              <a:t>d_B</a:t>
            </a:r>
            <a:r>
              <a:rPr lang="en-IN" sz="1600" dirty="0"/>
              <a:t>, *</a:t>
            </a:r>
            <a:r>
              <a:rPr lang="en-IN" sz="1600" dirty="0" err="1"/>
              <a:t>d_C</a:t>
            </a:r>
            <a:r>
              <a:rPr lang="en-IN" sz="1600" dirty="0"/>
              <a:t>; </a:t>
            </a:r>
          </a:p>
          <a:p>
            <a:r>
              <a:rPr lang="en-IN" sz="1600" dirty="0"/>
              <a:t>    int size = n* </a:t>
            </a:r>
            <a:r>
              <a:rPr lang="en-IN" sz="1600" dirty="0" err="1"/>
              <a:t>sizeof</a:t>
            </a:r>
            <a:r>
              <a:rPr lang="en-IN" sz="1600" dirty="0"/>
              <a:t>(float); </a:t>
            </a:r>
          </a:p>
          <a:p>
            <a:r>
              <a:rPr lang="en-IN" sz="1600" dirty="0"/>
              <a:t>	</a:t>
            </a:r>
          </a:p>
          <a:p>
            <a:r>
              <a:rPr lang="en-IN" sz="1600" dirty="0"/>
              <a:t>    </a:t>
            </a:r>
            <a:r>
              <a:rPr lang="en-IN" sz="1600" dirty="0">
                <a:solidFill>
                  <a:srgbClr val="FF0000"/>
                </a:solidFill>
              </a:rPr>
              <a:t>// Part-1</a:t>
            </a:r>
          </a:p>
          <a:p>
            <a:r>
              <a:rPr lang="en-IN" sz="1600" b="1" dirty="0">
                <a:solidFill>
                  <a:srgbClr val="002060"/>
                </a:solidFill>
              </a:rPr>
              <a:t>    </a:t>
            </a:r>
            <a:r>
              <a:rPr lang="en-IN" sz="1600" b="1" dirty="0" err="1">
                <a:solidFill>
                  <a:srgbClr val="002060"/>
                </a:solidFill>
              </a:rPr>
              <a:t>cudaMalloc</a:t>
            </a:r>
            <a:r>
              <a:rPr lang="en-IN" sz="1600" b="1" dirty="0">
                <a:solidFill>
                  <a:srgbClr val="002060"/>
                </a:solidFill>
              </a:rPr>
              <a:t>((</a:t>
            </a:r>
            <a:r>
              <a:rPr lang="en-IN" sz="1600" b="1" dirty="0" smtClean="0">
                <a:solidFill>
                  <a:srgbClr val="002060"/>
                </a:solidFill>
              </a:rPr>
              <a:t>void **)&amp;</a:t>
            </a:r>
            <a:r>
              <a:rPr lang="en-IN" sz="1600" b="1" dirty="0" err="1">
                <a:solidFill>
                  <a:srgbClr val="002060"/>
                </a:solidFill>
              </a:rPr>
              <a:t>d_A</a:t>
            </a:r>
            <a:r>
              <a:rPr lang="en-IN" sz="1600" b="1" dirty="0">
                <a:solidFill>
                  <a:srgbClr val="002060"/>
                </a:solidFill>
              </a:rPr>
              <a:t>, size);</a:t>
            </a:r>
          </a:p>
          <a:p>
            <a:r>
              <a:rPr lang="en-IN" sz="1600" b="1" dirty="0">
                <a:solidFill>
                  <a:srgbClr val="002060"/>
                </a:solidFill>
              </a:rPr>
              <a:t>    </a:t>
            </a:r>
            <a:r>
              <a:rPr lang="en-IN" sz="1600" b="1" dirty="0" err="1">
                <a:solidFill>
                  <a:srgbClr val="002060"/>
                </a:solidFill>
              </a:rPr>
              <a:t>cudaMalloc</a:t>
            </a:r>
            <a:r>
              <a:rPr lang="en-IN" sz="1600" b="1" dirty="0">
                <a:solidFill>
                  <a:srgbClr val="002060"/>
                </a:solidFill>
              </a:rPr>
              <a:t>((</a:t>
            </a:r>
            <a:r>
              <a:rPr lang="en-IN" sz="1600" b="1" dirty="0" smtClean="0">
                <a:solidFill>
                  <a:srgbClr val="002060"/>
                </a:solidFill>
              </a:rPr>
              <a:t>void**)&amp;</a:t>
            </a:r>
            <a:r>
              <a:rPr lang="en-IN" sz="1600" b="1" dirty="0" err="1">
                <a:solidFill>
                  <a:srgbClr val="002060"/>
                </a:solidFill>
              </a:rPr>
              <a:t>d_B</a:t>
            </a:r>
            <a:r>
              <a:rPr lang="en-IN" sz="1600" b="1" dirty="0">
                <a:solidFill>
                  <a:srgbClr val="002060"/>
                </a:solidFill>
              </a:rPr>
              <a:t>, size);</a:t>
            </a:r>
          </a:p>
          <a:p>
            <a:r>
              <a:rPr lang="en-IN" sz="1600" b="1" dirty="0">
                <a:solidFill>
                  <a:srgbClr val="002060"/>
                </a:solidFill>
              </a:rPr>
              <a:t>    </a:t>
            </a:r>
            <a:r>
              <a:rPr lang="en-IN" sz="1600" b="1" dirty="0" err="1">
                <a:solidFill>
                  <a:srgbClr val="002060"/>
                </a:solidFill>
              </a:rPr>
              <a:t>cudaMalloc</a:t>
            </a:r>
            <a:r>
              <a:rPr lang="en-IN" sz="1600" b="1" dirty="0">
                <a:solidFill>
                  <a:srgbClr val="002060"/>
                </a:solidFill>
              </a:rPr>
              <a:t>((</a:t>
            </a:r>
            <a:r>
              <a:rPr lang="en-IN" sz="1600" b="1" dirty="0" smtClean="0">
                <a:solidFill>
                  <a:srgbClr val="002060"/>
                </a:solidFill>
              </a:rPr>
              <a:t>void**)&amp;</a:t>
            </a:r>
            <a:r>
              <a:rPr lang="en-IN" sz="1600" b="1" dirty="0" err="1">
                <a:solidFill>
                  <a:srgbClr val="002060"/>
                </a:solidFill>
              </a:rPr>
              <a:t>d_C</a:t>
            </a:r>
            <a:r>
              <a:rPr lang="en-IN" sz="1600" b="1" dirty="0">
                <a:solidFill>
                  <a:srgbClr val="002060"/>
                </a:solidFill>
              </a:rPr>
              <a:t>, size); </a:t>
            </a:r>
          </a:p>
          <a:p>
            <a:endParaRPr lang="en-IN" sz="1600" b="1" dirty="0">
              <a:solidFill>
                <a:srgbClr val="002060"/>
              </a:solidFill>
            </a:endParaRPr>
          </a:p>
          <a:p>
            <a:r>
              <a:rPr lang="en-IN" sz="1600" dirty="0">
                <a:solidFill>
                  <a:srgbClr val="FF0000"/>
                </a:solidFill>
              </a:rPr>
              <a:t>    </a:t>
            </a:r>
            <a:r>
              <a:rPr lang="en-IN" sz="1600" b="1" dirty="0" err="1">
                <a:solidFill>
                  <a:srgbClr val="002060"/>
                </a:solidFill>
              </a:rPr>
              <a:t>cudaMemcpy</a:t>
            </a:r>
            <a:r>
              <a:rPr lang="en-IN" sz="1600" b="1" dirty="0">
                <a:solidFill>
                  <a:srgbClr val="002060"/>
                </a:solidFill>
              </a:rPr>
              <a:t>(</a:t>
            </a:r>
            <a:r>
              <a:rPr lang="en-IN" sz="1600" b="1" dirty="0" err="1">
                <a:solidFill>
                  <a:srgbClr val="002060"/>
                </a:solidFill>
              </a:rPr>
              <a:t>d_A</a:t>
            </a:r>
            <a:r>
              <a:rPr lang="en-IN" sz="1600" b="1" dirty="0">
                <a:solidFill>
                  <a:srgbClr val="002060"/>
                </a:solidFill>
              </a:rPr>
              <a:t>, A, size, </a:t>
            </a:r>
            <a:r>
              <a:rPr lang="en-IN" sz="1600" b="1" dirty="0" err="1">
                <a:solidFill>
                  <a:srgbClr val="C00000"/>
                </a:solidFill>
              </a:rPr>
              <a:t>cudaMemcpyHostToDevice</a:t>
            </a:r>
            <a:r>
              <a:rPr lang="en-IN" sz="1600" b="1" dirty="0">
                <a:solidFill>
                  <a:srgbClr val="002060"/>
                </a:solidFill>
              </a:rPr>
              <a:t>);</a:t>
            </a:r>
          </a:p>
          <a:p>
            <a:r>
              <a:rPr lang="en-IN" sz="1600" b="1" dirty="0">
                <a:solidFill>
                  <a:srgbClr val="002060"/>
                </a:solidFill>
              </a:rPr>
              <a:t>    </a:t>
            </a:r>
            <a:r>
              <a:rPr lang="en-IN" sz="1600" b="1" dirty="0" err="1">
                <a:solidFill>
                  <a:srgbClr val="002060"/>
                </a:solidFill>
              </a:rPr>
              <a:t>cudaMemcpy</a:t>
            </a:r>
            <a:r>
              <a:rPr lang="en-IN" sz="1600" b="1" dirty="0">
                <a:solidFill>
                  <a:srgbClr val="002060"/>
                </a:solidFill>
              </a:rPr>
              <a:t>(</a:t>
            </a:r>
            <a:r>
              <a:rPr lang="en-IN" sz="1600" b="1" dirty="0" err="1">
                <a:solidFill>
                  <a:srgbClr val="002060"/>
                </a:solidFill>
              </a:rPr>
              <a:t>d_B</a:t>
            </a:r>
            <a:r>
              <a:rPr lang="en-IN" sz="1600" b="1" dirty="0">
                <a:solidFill>
                  <a:srgbClr val="002060"/>
                </a:solidFill>
              </a:rPr>
              <a:t>, B, size, </a:t>
            </a:r>
            <a:r>
              <a:rPr lang="en-IN" sz="1600" b="1" dirty="0" err="1">
                <a:solidFill>
                  <a:srgbClr val="C00000"/>
                </a:solidFill>
              </a:rPr>
              <a:t>cudaMemcpyHostToDevice</a:t>
            </a:r>
            <a:r>
              <a:rPr lang="en-IN" sz="1600" b="1" dirty="0">
                <a:solidFill>
                  <a:srgbClr val="002060"/>
                </a:solidFill>
              </a:rPr>
              <a:t>);</a:t>
            </a:r>
          </a:p>
          <a:p>
            <a:endParaRPr lang="en-IN" sz="1600" b="1" dirty="0">
              <a:solidFill>
                <a:srgbClr val="002060"/>
              </a:solidFill>
            </a:endParaRPr>
          </a:p>
          <a:p>
            <a:r>
              <a:rPr lang="en-IN" sz="1600" dirty="0">
                <a:solidFill>
                  <a:srgbClr val="FF0000"/>
                </a:solidFill>
              </a:rPr>
              <a:t>    // Part-2 </a:t>
            </a:r>
          </a:p>
          <a:p>
            <a:r>
              <a:rPr lang="en-IN" sz="1600" dirty="0">
                <a:solidFill>
                  <a:srgbClr val="FF0000"/>
                </a:solidFill>
              </a:rPr>
              <a:t>    </a:t>
            </a:r>
            <a:r>
              <a:rPr lang="en-IN" sz="1600" b="1" dirty="0" err="1">
                <a:solidFill>
                  <a:srgbClr val="002060"/>
                </a:solidFill>
              </a:rPr>
              <a:t>vecAddKernel</a:t>
            </a:r>
            <a:r>
              <a:rPr lang="en-IN" sz="1600" b="1" dirty="0">
                <a:solidFill>
                  <a:srgbClr val="002060"/>
                </a:solidFill>
              </a:rPr>
              <a:t>&lt;&lt;&lt; ceil(n/256.0), 256 &gt;&gt;&gt;(</a:t>
            </a:r>
            <a:r>
              <a:rPr lang="en-IN" sz="1600" b="1" dirty="0" err="1">
                <a:solidFill>
                  <a:srgbClr val="002060"/>
                </a:solidFill>
              </a:rPr>
              <a:t>d_A</a:t>
            </a:r>
            <a:r>
              <a:rPr lang="en-IN" sz="1600" b="1" dirty="0">
                <a:solidFill>
                  <a:srgbClr val="002060"/>
                </a:solidFill>
              </a:rPr>
              <a:t>, </a:t>
            </a:r>
            <a:r>
              <a:rPr lang="en-IN" sz="1600" b="1" dirty="0" err="1">
                <a:solidFill>
                  <a:srgbClr val="002060"/>
                </a:solidFill>
              </a:rPr>
              <a:t>d_B</a:t>
            </a:r>
            <a:r>
              <a:rPr lang="en-IN" sz="1600" b="1" dirty="0">
                <a:solidFill>
                  <a:srgbClr val="002060"/>
                </a:solidFill>
              </a:rPr>
              <a:t>, </a:t>
            </a:r>
            <a:r>
              <a:rPr lang="en-IN" sz="1600" b="1" dirty="0" err="1">
                <a:solidFill>
                  <a:srgbClr val="002060"/>
                </a:solidFill>
              </a:rPr>
              <a:t>d_C</a:t>
            </a:r>
            <a:r>
              <a:rPr lang="en-IN" sz="1600" b="1" dirty="0">
                <a:solidFill>
                  <a:srgbClr val="002060"/>
                </a:solidFill>
              </a:rPr>
              <a:t>, n);</a:t>
            </a:r>
          </a:p>
          <a:p>
            <a:endParaRPr lang="en-IN" sz="1600" dirty="0">
              <a:solidFill>
                <a:srgbClr val="FF0000"/>
              </a:solidFill>
            </a:endParaRPr>
          </a:p>
          <a:p>
            <a:r>
              <a:rPr lang="en-IN" sz="1600" dirty="0">
                <a:solidFill>
                  <a:srgbClr val="FF0000"/>
                </a:solidFill>
              </a:rPr>
              <a:t>    // Part-3</a:t>
            </a:r>
          </a:p>
          <a:p>
            <a:r>
              <a:rPr lang="en-IN" sz="1600" dirty="0">
                <a:solidFill>
                  <a:srgbClr val="FF0000"/>
                </a:solidFill>
              </a:rPr>
              <a:t>    </a:t>
            </a:r>
            <a:r>
              <a:rPr lang="en-IN" sz="1600" b="1" dirty="0" err="1">
                <a:solidFill>
                  <a:srgbClr val="002060"/>
                </a:solidFill>
              </a:rPr>
              <a:t>cudaMemcpy</a:t>
            </a:r>
            <a:r>
              <a:rPr lang="en-IN" sz="1600" b="1" dirty="0">
                <a:solidFill>
                  <a:srgbClr val="002060"/>
                </a:solidFill>
              </a:rPr>
              <a:t>(C, </a:t>
            </a:r>
            <a:r>
              <a:rPr lang="en-IN" sz="1600" b="1" dirty="0" err="1">
                <a:solidFill>
                  <a:srgbClr val="002060"/>
                </a:solidFill>
              </a:rPr>
              <a:t>d_C</a:t>
            </a:r>
            <a:r>
              <a:rPr lang="en-IN" sz="1600" b="1" dirty="0">
                <a:solidFill>
                  <a:srgbClr val="002060"/>
                </a:solidFill>
              </a:rPr>
              <a:t>, size, </a:t>
            </a:r>
            <a:r>
              <a:rPr lang="en-IN" sz="1600" b="1" dirty="0" err="1">
                <a:solidFill>
                  <a:srgbClr val="C00000"/>
                </a:solidFill>
              </a:rPr>
              <a:t>cudaMemcpyDeviceToHost</a:t>
            </a:r>
            <a:r>
              <a:rPr lang="en-IN" sz="1600" b="1" dirty="0">
                <a:solidFill>
                  <a:srgbClr val="002060"/>
                </a:solidFill>
              </a:rPr>
              <a:t>);</a:t>
            </a:r>
          </a:p>
          <a:p>
            <a:r>
              <a:rPr lang="en-IN" sz="1600" dirty="0">
                <a:solidFill>
                  <a:srgbClr val="FF0000"/>
                </a:solidFill>
              </a:rPr>
              <a:t>    </a:t>
            </a:r>
            <a:r>
              <a:rPr lang="en-IN" sz="1600" b="1" dirty="0" err="1">
                <a:solidFill>
                  <a:srgbClr val="002060"/>
                </a:solidFill>
              </a:rPr>
              <a:t>cudaFree</a:t>
            </a:r>
            <a:r>
              <a:rPr lang="en-IN" sz="1600" b="1" dirty="0">
                <a:solidFill>
                  <a:srgbClr val="002060"/>
                </a:solidFill>
              </a:rPr>
              <a:t>(</a:t>
            </a:r>
            <a:r>
              <a:rPr lang="en-IN" sz="1600" b="1" dirty="0" err="1">
                <a:solidFill>
                  <a:srgbClr val="002060"/>
                </a:solidFill>
              </a:rPr>
              <a:t>d_A</a:t>
            </a:r>
            <a:r>
              <a:rPr lang="en-IN" sz="1600" b="1" dirty="0">
                <a:solidFill>
                  <a:srgbClr val="002060"/>
                </a:solidFill>
              </a:rPr>
              <a:t>);  </a:t>
            </a:r>
            <a:r>
              <a:rPr lang="en-IN" sz="1600" b="1" dirty="0" err="1">
                <a:solidFill>
                  <a:srgbClr val="002060"/>
                </a:solidFill>
              </a:rPr>
              <a:t>cudaFree</a:t>
            </a:r>
            <a:r>
              <a:rPr lang="en-IN" sz="1600" b="1" dirty="0">
                <a:solidFill>
                  <a:srgbClr val="002060"/>
                </a:solidFill>
              </a:rPr>
              <a:t>(</a:t>
            </a:r>
            <a:r>
              <a:rPr lang="en-IN" sz="1600" b="1" dirty="0" err="1">
                <a:solidFill>
                  <a:srgbClr val="002060"/>
                </a:solidFill>
              </a:rPr>
              <a:t>d_B</a:t>
            </a:r>
            <a:r>
              <a:rPr lang="en-IN" sz="1600" b="1" dirty="0">
                <a:solidFill>
                  <a:srgbClr val="002060"/>
                </a:solidFill>
              </a:rPr>
              <a:t>); </a:t>
            </a:r>
            <a:r>
              <a:rPr lang="en-IN" sz="1600" b="1" dirty="0" err="1">
                <a:solidFill>
                  <a:srgbClr val="002060"/>
                </a:solidFill>
              </a:rPr>
              <a:t>cudaFree</a:t>
            </a:r>
            <a:r>
              <a:rPr lang="en-IN" sz="1600" b="1" dirty="0">
                <a:solidFill>
                  <a:srgbClr val="002060"/>
                </a:solidFill>
              </a:rPr>
              <a:t>(</a:t>
            </a:r>
            <a:r>
              <a:rPr lang="en-IN" sz="1600" b="1" dirty="0" err="1">
                <a:solidFill>
                  <a:srgbClr val="002060"/>
                </a:solidFill>
              </a:rPr>
              <a:t>d_C</a:t>
            </a:r>
            <a:r>
              <a:rPr lang="en-IN" sz="1600" b="1" dirty="0">
                <a:solidFill>
                  <a:srgbClr val="002060"/>
                </a:solidFill>
              </a:rPr>
              <a:t>);  </a:t>
            </a:r>
          </a:p>
          <a:p>
            <a:r>
              <a:rPr lang="en-IN" sz="1600" dirty="0"/>
              <a:t> }</a:t>
            </a:r>
          </a:p>
        </p:txBody>
      </p:sp>
      <p:sp>
        <p:nvSpPr>
          <p:cNvPr id="9" name="TextBox 8">
            <a:extLst>
              <a:ext uri="{FF2B5EF4-FFF2-40B4-BE49-F238E27FC236}">
                <a16:creationId xmlns:a16="http://schemas.microsoft.com/office/drawing/2014/main" id="{D30ACF70-C83C-456F-998D-BA36BF58B76D}"/>
              </a:ext>
            </a:extLst>
          </p:cNvPr>
          <p:cNvSpPr txBox="1"/>
          <p:nvPr/>
        </p:nvSpPr>
        <p:spPr>
          <a:xfrm>
            <a:off x="6211609" y="1714611"/>
            <a:ext cx="5931343" cy="2308324"/>
          </a:xfrm>
          <a:prstGeom prst="rect">
            <a:avLst/>
          </a:prstGeom>
          <a:solidFill>
            <a:schemeClr val="bg2"/>
          </a:solidFill>
        </p:spPr>
        <p:txBody>
          <a:bodyPr wrap="square" rtlCol="0">
            <a:spAutoFit/>
          </a:bodyPr>
          <a:lstStyle/>
          <a:p>
            <a:r>
              <a:rPr lang="en-IN" sz="1600" dirty="0">
                <a:solidFill>
                  <a:schemeClr val="accent2">
                    <a:lumMod val="75000"/>
                  </a:schemeClr>
                </a:solidFill>
              </a:rPr>
              <a:t>// Kernel for computing vector sum C = A+B </a:t>
            </a:r>
          </a:p>
          <a:p>
            <a:r>
              <a:rPr lang="en-IN" sz="1600" dirty="0"/>
              <a:t>_ _global_ _ void </a:t>
            </a:r>
            <a:r>
              <a:rPr lang="en-IN" sz="1600" dirty="0" err="1"/>
              <a:t>vecAddKernel</a:t>
            </a:r>
            <a:r>
              <a:rPr lang="en-IN" sz="1600" dirty="0"/>
              <a:t>(float* A, float* B, float* C, int n) { </a:t>
            </a:r>
          </a:p>
          <a:p>
            <a:r>
              <a:rPr lang="en-IN" sz="1600" dirty="0"/>
              <a:t>       int </a:t>
            </a:r>
            <a:r>
              <a:rPr lang="en-IN" sz="1600" dirty="0" err="1"/>
              <a:t>i</a:t>
            </a:r>
            <a:r>
              <a:rPr lang="en-IN" sz="1600" dirty="0"/>
              <a:t> = </a:t>
            </a:r>
            <a:r>
              <a:rPr lang="en-IN" sz="1600" dirty="0" err="1"/>
              <a:t>threadIdx.x</a:t>
            </a:r>
            <a:r>
              <a:rPr lang="en-IN" sz="1600" dirty="0"/>
              <a:t> + </a:t>
            </a:r>
            <a:r>
              <a:rPr lang="en-IN" sz="1600" dirty="0" err="1"/>
              <a:t>blockDim.x</a:t>
            </a:r>
            <a:r>
              <a:rPr lang="en-IN" sz="1600" dirty="0"/>
              <a:t> * </a:t>
            </a:r>
            <a:r>
              <a:rPr lang="en-IN" sz="1600" dirty="0" err="1"/>
              <a:t>blockIdx.x</a:t>
            </a:r>
            <a:r>
              <a:rPr lang="en-IN" sz="1600" dirty="0"/>
              <a:t>;</a:t>
            </a:r>
          </a:p>
          <a:p>
            <a:r>
              <a:rPr lang="en-IN" sz="1600" dirty="0"/>
              <a:t>      </a:t>
            </a:r>
          </a:p>
          <a:p>
            <a:r>
              <a:rPr lang="en-IN" sz="1600" dirty="0"/>
              <a:t>       if(</a:t>
            </a:r>
            <a:r>
              <a:rPr lang="en-IN" sz="1600" dirty="0" err="1"/>
              <a:t>i</a:t>
            </a:r>
            <a:r>
              <a:rPr lang="en-IN" sz="1600" dirty="0"/>
              <a:t> &lt; n)</a:t>
            </a:r>
          </a:p>
          <a:p>
            <a:r>
              <a:rPr lang="en-IN" sz="1600" dirty="0"/>
              <a:t>           C[</a:t>
            </a:r>
            <a:r>
              <a:rPr lang="en-IN" sz="1600" dirty="0" err="1"/>
              <a:t>i</a:t>
            </a:r>
            <a:r>
              <a:rPr lang="en-IN" sz="1600" dirty="0"/>
              <a:t>] = A[</a:t>
            </a:r>
            <a:r>
              <a:rPr lang="en-IN" sz="1600" dirty="0" err="1"/>
              <a:t>i</a:t>
            </a:r>
            <a:r>
              <a:rPr lang="en-IN" sz="1600" dirty="0"/>
              <a:t>] + B[</a:t>
            </a:r>
            <a:r>
              <a:rPr lang="en-IN" sz="1600" dirty="0" err="1"/>
              <a:t>i</a:t>
            </a:r>
            <a:r>
              <a:rPr lang="en-IN" sz="1600" dirty="0"/>
              <a:t>];</a:t>
            </a:r>
          </a:p>
          <a:p>
            <a:r>
              <a:rPr lang="en-IN" sz="1600" dirty="0"/>
              <a:t>}</a:t>
            </a:r>
          </a:p>
          <a:p>
            <a:endParaRPr lang="en-IN" sz="1600" dirty="0"/>
          </a:p>
        </p:txBody>
      </p:sp>
    </p:spTree>
    <p:extLst>
      <p:ext uri="{BB962C8B-B14F-4D97-AF65-F5344CB8AC3E}">
        <p14:creationId xmlns:p14="http://schemas.microsoft.com/office/powerpoint/2010/main" val="18808128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0" name="TextShape 1"/>
          <p:cNvSpPr txBox="1"/>
          <p:nvPr/>
        </p:nvSpPr>
        <p:spPr>
          <a:xfrm>
            <a:off x="838080" y="136440"/>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CUDA Thread Organization</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1103400"/>
            <a:ext cx="11004480" cy="5253120"/>
          </a:xfrm>
          <a:prstGeom prst="rect">
            <a:avLst/>
          </a:prstGeom>
          <a:noFill/>
          <a:ln>
            <a:noFill/>
          </a:ln>
        </p:spPr>
        <p:txBody>
          <a:bodyPr>
            <a:noAutofit/>
          </a:bodyPr>
          <a:lstStyle/>
          <a:p>
            <a:pPr marL="285750" indent="-285750" algn="just">
              <a:buFont typeface="Arial" panose="020B0604020202020204" pitchFamily="34" charset="0"/>
              <a:buChar char="•"/>
            </a:pPr>
            <a:r>
              <a:rPr lang="en-IN" dirty="0"/>
              <a:t>All CUDA threads in a grid execute the </a:t>
            </a:r>
            <a:r>
              <a:rPr lang="en-IN" b="1" dirty="0"/>
              <a:t>same kernel function </a:t>
            </a:r>
            <a:r>
              <a:rPr lang="en-IN" dirty="0"/>
              <a:t>and they rely on </a:t>
            </a:r>
            <a:r>
              <a:rPr lang="en-IN" b="1" dirty="0"/>
              <a:t>coordinates</a:t>
            </a:r>
            <a:r>
              <a:rPr lang="en-IN" dirty="0"/>
              <a:t> to distinguish themselves from each other and to identify the appropriate portion of the data to process.</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CUDA threads are organized into a two-level hierarchy: </a:t>
            </a:r>
          </a:p>
          <a:p>
            <a:pPr marL="725488" indent="-457200" algn="just">
              <a:buFont typeface="+mj-lt"/>
              <a:buAutoNum type="arabicParenR"/>
            </a:pPr>
            <a:r>
              <a:rPr lang="en-IN" dirty="0"/>
              <a:t>A grid consists of one or more blocks</a:t>
            </a:r>
          </a:p>
          <a:p>
            <a:pPr marL="725488" indent="-457200" algn="just">
              <a:buFont typeface="+mj-lt"/>
              <a:buAutoNum type="arabicParenR"/>
            </a:pPr>
            <a:r>
              <a:rPr lang="en-IN" dirty="0"/>
              <a:t>Each block in turn consists of one or more threads. </a:t>
            </a:r>
          </a:p>
          <a:p>
            <a:pPr marL="725488" indent="-457200" algn="just">
              <a:buFont typeface="+mj-lt"/>
              <a:buAutoNum type="arabicParenR"/>
            </a:pPr>
            <a:endParaRPr lang="en-IN" dirty="0"/>
          </a:p>
          <a:p>
            <a:pPr marL="361950" indent="-361950" algn="just">
              <a:buFont typeface="Arial" panose="020B0604020202020204" pitchFamily="34" charset="0"/>
              <a:buChar char="•"/>
            </a:pPr>
            <a:r>
              <a:rPr lang="en-IN" dirty="0"/>
              <a:t>All threads in a block share the same block index, which can be accessed as the </a:t>
            </a:r>
            <a:r>
              <a:rPr lang="en-IN" b="1" dirty="0" err="1">
                <a:solidFill>
                  <a:schemeClr val="accent1"/>
                </a:solidFill>
              </a:rPr>
              <a:t>blockIdx</a:t>
            </a:r>
            <a:r>
              <a:rPr lang="en-IN" dirty="0"/>
              <a:t> variable in a kernel. </a:t>
            </a:r>
          </a:p>
          <a:p>
            <a:pPr marL="361950" indent="-361950" algn="just">
              <a:buFont typeface="Arial" panose="020B0604020202020204" pitchFamily="34" charset="0"/>
              <a:buChar char="•"/>
            </a:pPr>
            <a:endParaRPr lang="en-IN" dirty="0"/>
          </a:p>
          <a:p>
            <a:pPr marL="361950" indent="-361950" algn="just">
              <a:buFont typeface="Arial" panose="020B0604020202020204" pitchFamily="34" charset="0"/>
              <a:buChar char="•"/>
            </a:pPr>
            <a:r>
              <a:rPr lang="en-IN" dirty="0"/>
              <a:t>Each thread also has a thread index, which can be accessed as the </a:t>
            </a:r>
            <a:r>
              <a:rPr lang="en-IN" b="1" dirty="0" err="1">
                <a:solidFill>
                  <a:schemeClr val="accent1"/>
                </a:solidFill>
              </a:rPr>
              <a:t>threadIdx</a:t>
            </a:r>
            <a:r>
              <a:rPr lang="en-IN" dirty="0"/>
              <a:t> variable in a kernel. </a:t>
            </a:r>
          </a:p>
          <a:p>
            <a:pPr marL="361950" indent="-361950" algn="just">
              <a:buFont typeface="Arial" panose="020B0604020202020204" pitchFamily="34" charset="0"/>
              <a:buChar char="•"/>
            </a:pPr>
            <a:endParaRPr lang="en-IN" dirty="0"/>
          </a:p>
          <a:p>
            <a:pPr marL="361950" indent="-361950" algn="just">
              <a:buFont typeface="Arial" panose="020B0604020202020204" pitchFamily="34" charset="0"/>
              <a:buChar char="•"/>
            </a:pPr>
            <a:r>
              <a:rPr lang="en-IN" dirty="0"/>
              <a:t>When a thread executes a kernel function, references to the </a:t>
            </a:r>
            <a:r>
              <a:rPr lang="en-IN" b="1" dirty="0" err="1"/>
              <a:t>blockIdx</a:t>
            </a:r>
            <a:r>
              <a:rPr lang="en-IN" dirty="0"/>
              <a:t> and </a:t>
            </a:r>
            <a:r>
              <a:rPr lang="en-IN" b="1" dirty="0" err="1"/>
              <a:t>threadIdx</a:t>
            </a:r>
            <a:r>
              <a:rPr lang="en-IN" dirty="0"/>
              <a:t> variables return the </a:t>
            </a:r>
            <a:r>
              <a:rPr lang="en-IN" b="1" dirty="0">
                <a:solidFill>
                  <a:schemeClr val="accent1"/>
                </a:solidFill>
              </a:rPr>
              <a:t>coordinates of the thread</a:t>
            </a:r>
            <a:r>
              <a:rPr lang="en-IN" dirty="0"/>
              <a:t>. </a:t>
            </a:r>
          </a:p>
          <a:p>
            <a:pPr marL="361950" indent="-361950" algn="just">
              <a:buFont typeface="Arial" panose="020B0604020202020204" pitchFamily="34" charset="0"/>
              <a:buChar char="•"/>
            </a:pPr>
            <a:endParaRPr lang="en-IN" dirty="0"/>
          </a:p>
          <a:p>
            <a:pPr marL="361950" indent="-361950" algn="just">
              <a:buFont typeface="Arial" panose="020B0604020202020204" pitchFamily="34" charset="0"/>
              <a:buChar char="•"/>
            </a:pPr>
            <a:r>
              <a:rPr lang="en-IN" dirty="0"/>
              <a:t>The </a:t>
            </a:r>
            <a:r>
              <a:rPr lang="en-IN" b="1" dirty="0"/>
              <a:t>execution configuration parameters </a:t>
            </a:r>
            <a:r>
              <a:rPr lang="en-IN" dirty="0"/>
              <a:t>in a kernel launch statement specify the dimensions of the grid and the dimensions of each block:</a:t>
            </a:r>
          </a:p>
          <a:p>
            <a:pPr marL="361950" indent="-361950" algn="just">
              <a:buFont typeface="Arial" panose="020B0604020202020204" pitchFamily="34" charset="0"/>
              <a:buChar char="•"/>
            </a:pPr>
            <a:endParaRPr lang="en-IN" dirty="0"/>
          </a:p>
          <a:p>
            <a:pPr algn="ctr"/>
            <a:r>
              <a:rPr lang="en-IN" b="1" dirty="0" err="1">
                <a:solidFill>
                  <a:srgbClr val="C00000"/>
                </a:solidFill>
              </a:rPr>
              <a:t>vecAddKernel</a:t>
            </a:r>
            <a:r>
              <a:rPr lang="en-IN" b="1" dirty="0">
                <a:solidFill>
                  <a:srgbClr val="C00000"/>
                </a:solidFill>
              </a:rPr>
              <a:t>&lt;&lt;&lt; ceil(n/256.0), 256 &gt;&gt;&gt;(</a:t>
            </a:r>
            <a:r>
              <a:rPr lang="en-IN" b="1" dirty="0" err="1">
                <a:solidFill>
                  <a:srgbClr val="C00000"/>
                </a:solidFill>
              </a:rPr>
              <a:t>d_A</a:t>
            </a:r>
            <a:r>
              <a:rPr lang="en-IN" b="1" dirty="0">
                <a:solidFill>
                  <a:srgbClr val="C00000"/>
                </a:solidFill>
              </a:rPr>
              <a:t>, </a:t>
            </a:r>
            <a:r>
              <a:rPr lang="en-IN" b="1" dirty="0" err="1">
                <a:solidFill>
                  <a:srgbClr val="C00000"/>
                </a:solidFill>
              </a:rPr>
              <a:t>d_B</a:t>
            </a:r>
            <a:r>
              <a:rPr lang="en-IN" b="1" dirty="0">
                <a:solidFill>
                  <a:srgbClr val="C00000"/>
                </a:solidFill>
              </a:rPr>
              <a:t>, </a:t>
            </a:r>
            <a:r>
              <a:rPr lang="en-IN" b="1" dirty="0" err="1">
                <a:solidFill>
                  <a:srgbClr val="C00000"/>
                </a:solidFill>
              </a:rPr>
              <a:t>d_C</a:t>
            </a:r>
            <a:r>
              <a:rPr lang="en-IN" b="1" dirty="0">
                <a:solidFill>
                  <a:srgbClr val="C00000"/>
                </a:solidFill>
              </a:rPr>
              <a:t>, n);</a:t>
            </a:r>
            <a:endParaRPr lang="en-US" b="0" strike="noStrike" spc="-1" dirty="0">
              <a:solidFill>
                <a:srgbClr val="C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16-03-2023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25</a:t>
            </a:fld>
            <a:endParaRPr lang="en-IN" sz="1200" b="0" strike="noStrike" spc="-1">
              <a:latin typeface="Times New Roman"/>
            </a:endParaRPr>
          </a:p>
        </p:txBody>
      </p:sp>
    </p:spTree>
    <p:extLst>
      <p:ext uri="{BB962C8B-B14F-4D97-AF65-F5344CB8AC3E}">
        <p14:creationId xmlns:p14="http://schemas.microsoft.com/office/powerpoint/2010/main" val="4068714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136440"/>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CUDA Thread Organization</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1103400"/>
            <a:ext cx="11004480" cy="5253120"/>
          </a:xfrm>
          <a:prstGeom prst="rect">
            <a:avLst/>
          </a:prstGeom>
          <a:noFill/>
          <a:ln>
            <a:noFill/>
          </a:ln>
        </p:spPr>
        <p:txBody>
          <a:bodyPr>
            <a:normAutofit/>
          </a:bodyPr>
          <a:lstStyle/>
          <a:p>
            <a:pPr marL="285750" indent="-285750" algn="just">
              <a:buFont typeface="Arial" panose="020B0604020202020204" pitchFamily="34" charset="0"/>
              <a:buChar char="•"/>
            </a:pPr>
            <a:r>
              <a:rPr lang="en-IN" dirty="0"/>
              <a:t>In general, a grid is a </a:t>
            </a:r>
            <a:r>
              <a:rPr lang="en-IN" b="1" dirty="0"/>
              <a:t>3D array of blocks, </a:t>
            </a:r>
            <a:r>
              <a:rPr lang="en-IN" dirty="0"/>
              <a:t>and each block is a </a:t>
            </a:r>
            <a:r>
              <a:rPr lang="en-IN" b="1" dirty="0"/>
              <a:t>3D array of threads</a:t>
            </a:r>
            <a:r>
              <a:rPr lang="en-IN" dirty="0"/>
              <a:t>.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The programmer can choose to use fewer dimensions by setting the unused dimensions to 1.</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 The exact organization of a grid is determined by the execution configuration parameters (within &lt;&lt;&lt; and &gt;&gt;&gt; ) of the kernel launch statement. The first execution configuration parameter specifies the </a:t>
            </a:r>
            <a:r>
              <a:rPr lang="en-IN" b="1" dirty="0"/>
              <a:t>dimensions of the grid</a:t>
            </a:r>
            <a:r>
              <a:rPr lang="en-IN" dirty="0"/>
              <a:t> </a:t>
            </a:r>
            <a:r>
              <a:rPr lang="en-IN" b="1" dirty="0"/>
              <a:t>in number of blocks</a:t>
            </a:r>
            <a:r>
              <a:rPr lang="en-IN" dirty="0"/>
              <a:t>. The second specifies the </a:t>
            </a:r>
            <a:r>
              <a:rPr lang="en-IN" b="1" dirty="0"/>
              <a:t>dimensions of each block in number of threads</a:t>
            </a:r>
            <a:r>
              <a:rPr lang="en-IN" dirty="0"/>
              <a:t>.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Each such parameter is of </a:t>
            </a:r>
            <a:r>
              <a:rPr lang="en-IN" b="1" dirty="0">
                <a:solidFill>
                  <a:srgbClr val="7030A0"/>
                </a:solidFill>
              </a:rPr>
              <a:t>dim3</a:t>
            </a:r>
            <a:r>
              <a:rPr lang="en-IN" dirty="0"/>
              <a:t> type, which is a </a:t>
            </a:r>
            <a:r>
              <a:rPr lang="en-IN" b="1" dirty="0"/>
              <a:t>C structure </a:t>
            </a:r>
            <a:r>
              <a:rPr lang="en-IN" dirty="0"/>
              <a:t>with three unsigned integer fields, x, y, and z. These three fields correspond to the three dimensions:</a:t>
            </a:r>
          </a:p>
          <a:p>
            <a:pPr algn="just"/>
            <a:endParaRPr lang="en-IN" sz="2000" dirty="0"/>
          </a:p>
          <a:p>
            <a:pPr marL="285750" indent="-285750" algn="just">
              <a:buFont typeface="Arial" panose="020B0604020202020204" pitchFamily="34" charset="0"/>
              <a:buChar char="•"/>
            </a:pPr>
            <a:endParaRPr lang="en-IN" sz="2000" b="0" strike="noStrike" spc="-1" dirty="0">
              <a:solidFill>
                <a:srgbClr val="C00000"/>
              </a:solidFill>
              <a:latin typeface="Calibri"/>
            </a:endParaRPr>
          </a:p>
          <a:p>
            <a:pPr marL="285750" indent="-285750" algn="just">
              <a:buFont typeface="Arial" panose="020B0604020202020204" pitchFamily="34" charset="0"/>
              <a:buChar char="•"/>
            </a:pPr>
            <a:endParaRPr lang="en-US" sz="2000" b="0" strike="noStrike" spc="-1" dirty="0">
              <a:solidFill>
                <a:srgbClr val="C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16-03-2023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26</a:t>
            </a:fld>
            <a:endParaRPr lang="en-IN" sz="1200" b="0" strike="noStrike" spc="-1">
              <a:latin typeface="Times New Roman"/>
            </a:endParaRPr>
          </a:p>
        </p:txBody>
      </p:sp>
      <p:sp>
        <p:nvSpPr>
          <p:cNvPr id="8" name="TextBox 7">
            <a:extLst>
              <a:ext uri="{FF2B5EF4-FFF2-40B4-BE49-F238E27FC236}">
                <a16:creationId xmlns:a16="http://schemas.microsoft.com/office/drawing/2014/main" id="{75BC4919-B358-41DC-83BD-01A2138B6163}"/>
              </a:ext>
            </a:extLst>
          </p:cNvPr>
          <p:cNvSpPr txBox="1"/>
          <p:nvPr/>
        </p:nvSpPr>
        <p:spPr>
          <a:xfrm>
            <a:off x="1238829" y="4346792"/>
            <a:ext cx="8581996" cy="923330"/>
          </a:xfrm>
          <a:prstGeom prst="rect">
            <a:avLst/>
          </a:prstGeom>
          <a:solidFill>
            <a:schemeClr val="tx1"/>
          </a:solidFill>
        </p:spPr>
        <p:txBody>
          <a:bodyPr wrap="square" rtlCol="0">
            <a:spAutoFit/>
          </a:bodyPr>
          <a:lstStyle/>
          <a:p>
            <a:r>
              <a:rPr lang="en-IN" dirty="0">
                <a:solidFill>
                  <a:schemeClr val="bg1"/>
                </a:solidFill>
              </a:rPr>
              <a:t>dim3</a:t>
            </a:r>
            <a:r>
              <a:rPr lang="en-IN" dirty="0">
                <a:solidFill>
                  <a:srgbClr val="FFFF00"/>
                </a:solidFill>
              </a:rPr>
              <a:t> </a:t>
            </a:r>
            <a:r>
              <a:rPr lang="en-IN" dirty="0" err="1">
                <a:solidFill>
                  <a:srgbClr val="FFFF00"/>
                </a:solidFill>
              </a:rPr>
              <a:t>dimGrid</a:t>
            </a:r>
            <a:r>
              <a:rPr lang="en-IN" dirty="0">
                <a:solidFill>
                  <a:srgbClr val="FFFF00"/>
                </a:solidFill>
              </a:rPr>
              <a:t>(128, 1, 1); </a:t>
            </a:r>
          </a:p>
          <a:p>
            <a:r>
              <a:rPr lang="en-IN" dirty="0">
                <a:solidFill>
                  <a:schemeClr val="bg1"/>
                </a:solidFill>
              </a:rPr>
              <a:t>dim3</a:t>
            </a:r>
            <a:r>
              <a:rPr lang="en-IN" dirty="0">
                <a:solidFill>
                  <a:srgbClr val="FFFF00"/>
                </a:solidFill>
              </a:rPr>
              <a:t> </a:t>
            </a:r>
            <a:r>
              <a:rPr lang="en-IN" dirty="0" err="1">
                <a:solidFill>
                  <a:srgbClr val="FFFF00"/>
                </a:solidFill>
              </a:rPr>
              <a:t>dimBlock</a:t>
            </a:r>
            <a:r>
              <a:rPr lang="en-IN" dirty="0">
                <a:solidFill>
                  <a:srgbClr val="FFFF00"/>
                </a:solidFill>
              </a:rPr>
              <a:t>(32, 1, 1); </a:t>
            </a:r>
          </a:p>
          <a:p>
            <a:r>
              <a:rPr lang="en-IN" dirty="0" err="1">
                <a:solidFill>
                  <a:srgbClr val="FFFF00"/>
                </a:solidFill>
              </a:rPr>
              <a:t>vecAddKernel</a:t>
            </a:r>
            <a:r>
              <a:rPr lang="en-IN" dirty="0">
                <a:solidFill>
                  <a:srgbClr val="FFFF00"/>
                </a:solidFill>
              </a:rPr>
              <a:t> &lt;&lt;&lt; </a:t>
            </a:r>
            <a:r>
              <a:rPr lang="en-IN" dirty="0" err="1">
                <a:solidFill>
                  <a:schemeClr val="bg1"/>
                </a:solidFill>
              </a:rPr>
              <a:t>dimGrid</a:t>
            </a:r>
            <a:r>
              <a:rPr lang="en-IN" dirty="0">
                <a:solidFill>
                  <a:schemeClr val="bg1"/>
                </a:solidFill>
              </a:rPr>
              <a:t>, </a:t>
            </a:r>
            <a:r>
              <a:rPr lang="en-IN" dirty="0" err="1">
                <a:solidFill>
                  <a:schemeClr val="bg1"/>
                </a:solidFill>
              </a:rPr>
              <a:t>dimBlock</a:t>
            </a:r>
            <a:r>
              <a:rPr lang="en-IN" dirty="0">
                <a:solidFill>
                  <a:schemeClr val="bg1"/>
                </a:solidFill>
              </a:rPr>
              <a:t> </a:t>
            </a:r>
            <a:r>
              <a:rPr lang="en-IN" dirty="0">
                <a:solidFill>
                  <a:srgbClr val="FFFF00"/>
                </a:solidFill>
              </a:rPr>
              <a:t>&gt;&gt;&gt; (...);</a:t>
            </a:r>
          </a:p>
        </p:txBody>
      </p:sp>
    </p:spTree>
    <p:extLst>
      <p:ext uri="{BB962C8B-B14F-4D97-AF65-F5344CB8AC3E}">
        <p14:creationId xmlns:p14="http://schemas.microsoft.com/office/powerpoint/2010/main" val="42227533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136440"/>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CUDA Thread Organization</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1103400"/>
            <a:ext cx="11004480" cy="5253120"/>
          </a:xfrm>
          <a:prstGeom prst="rect">
            <a:avLst/>
          </a:prstGeom>
          <a:noFill/>
          <a:ln>
            <a:noFill/>
          </a:ln>
        </p:spPr>
        <p:txBody>
          <a:bodyPr>
            <a:normAutofit/>
          </a:bodyPr>
          <a:lstStyle/>
          <a:p>
            <a:pPr marL="285750" indent="-285750" algn="just">
              <a:buFont typeface="Arial" panose="020B0604020202020204" pitchFamily="34" charset="0"/>
              <a:buChar char="•"/>
            </a:pPr>
            <a:r>
              <a:rPr lang="en-IN" dirty="0"/>
              <a:t>The grid and block dimensions can also be calculated from other variables. In the following example, the value of variable </a:t>
            </a:r>
            <a:r>
              <a:rPr lang="en-IN" b="1" dirty="0"/>
              <a:t>n</a:t>
            </a:r>
            <a:r>
              <a:rPr lang="en-IN" dirty="0"/>
              <a:t> at kernel launch time will determine the dimension of the grid:</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For convenience, CUDA C provides a </a:t>
            </a:r>
            <a:r>
              <a:rPr lang="en-IN" b="1" dirty="0"/>
              <a:t>special shortcut </a:t>
            </a:r>
            <a:r>
              <a:rPr lang="en-IN" dirty="0"/>
              <a:t>for launching a kernel with 1D grids and blocks. Instead of using </a:t>
            </a:r>
            <a:r>
              <a:rPr lang="en-IN" b="1" dirty="0"/>
              <a:t>dim3</a:t>
            </a:r>
            <a:r>
              <a:rPr lang="en-IN" dirty="0"/>
              <a:t> variables, one can use arithmetic expressions to specify the configuration of 1D grids and blocks. In this case, the CUDA C compiler simply takes the arithmetic expression as the </a:t>
            </a:r>
            <a:r>
              <a:rPr lang="en-IN" b="1" dirty="0"/>
              <a:t>x</a:t>
            </a:r>
            <a:r>
              <a:rPr lang="en-IN" dirty="0"/>
              <a:t> dimensions and assumes that the </a:t>
            </a:r>
            <a:r>
              <a:rPr lang="en-IN" b="1" dirty="0"/>
              <a:t>y</a:t>
            </a:r>
            <a:r>
              <a:rPr lang="en-IN" dirty="0"/>
              <a:t> and </a:t>
            </a:r>
            <a:r>
              <a:rPr lang="en-IN" b="1" dirty="0"/>
              <a:t>z</a:t>
            </a:r>
            <a:r>
              <a:rPr lang="en-IN" dirty="0"/>
              <a:t> dimensions are 1.</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For a given grid of threads, the </a:t>
            </a:r>
            <a:r>
              <a:rPr lang="en-IN" b="1" dirty="0"/>
              <a:t>dimension of grid </a:t>
            </a:r>
            <a:r>
              <a:rPr lang="en-IN" dirty="0"/>
              <a:t>is available in </a:t>
            </a:r>
            <a:r>
              <a:rPr lang="en-IN" b="1" dirty="0" err="1">
                <a:solidFill>
                  <a:srgbClr val="002060"/>
                </a:solidFill>
              </a:rPr>
              <a:t>gridDim</a:t>
            </a:r>
            <a:r>
              <a:rPr lang="en-IN" dirty="0"/>
              <a:t> variable, and the </a:t>
            </a:r>
            <a:r>
              <a:rPr lang="en-IN" b="1" dirty="0"/>
              <a:t>dimension of each block </a:t>
            </a:r>
            <a:r>
              <a:rPr lang="en-IN" dirty="0"/>
              <a:t>is available in the </a:t>
            </a:r>
            <a:r>
              <a:rPr lang="en-IN" b="1" dirty="0" err="1">
                <a:solidFill>
                  <a:srgbClr val="002060"/>
                </a:solidFill>
              </a:rPr>
              <a:t>blockDim</a:t>
            </a:r>
            <a:r>
              <a:rPr lang="en-IN" dirty="0"/>
              <a:t> variable.</a:t>
            </a:r>
          </a:p>
          <a:p>
            <a:pPr marL="285750" indent="-285750" algn="just">
              <a:buFont typeface="Arial" panose="020B0604020202020204" pitchFamily="34" charset="0"/>
              <a:buChar char="•"/>
            </a:pPr>
            <a:endParaRPr lang="en-IN" sz="2000" dirty="0"/>
          </a:p>
          <a:p>
            <a:pPr marL="285750" indent="-285750" algn="just">
              <a:buFont typeface="Arial" panose="020B0604020202020204" pitchFamily="34" charset="0"/>
              <a:buChar char="•"/>
            </a:pPr>
            <a:endParaRPr lang="en-IN" sz="2000" b="0" strike="noStrike" spc="-1" dirty="0">
              <a:solidFill>
                <a:srgbClr val="C00000"/>
              </a:solidFill>
              <a:latin typeface="Calibri"/>
            </a:endParaRPr>
          </a:p>
          <a:p>
            <a:pPr marL="285750" indent="-285750" algn="just">
              <a:buFont typeface="Arial" panose="020B0604020202020204" pitchFamily="34" charset="0"/>
              <a:buChar char="•"/>
            </a:pPr>
            <a:endParaRPr lang="en-US" sz="2000" b="0" strike="noStrike" spc="-1" dirty="0">
              <a:solidFill>
                <a:srgbClr val="C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16-03-2023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27</a:t>
            </a:fld>
            <a:endParaRPr lang="en-IN" sz="1200" b="0" strike="noStrike" spc="-1">
              <a:latin typeface="Times New Roman"/>
            </a:endParaRPr>
          </a:p>
        </p:txBody>
      </p:sp>
      <p:sp>
        <p:nvSpPr>
          <p:cNvPr id="8" name="TextBox 7">
            <a:extLst>
              <a:ext uri="{FF2B5EF4-FFF2-40B4-BE49-F238E27FC236}">
                <a16:creationId xmlns:a16="http://schemas.microsoft.com/office/drawing/2014/main" id="{75BC4919-B358-41DC-83BD-01A2138B6163}"/>
              </a:ext>
            </a:extLst>
          </p:cNvPr>
          <p:cNvSpPr txBox="1"/>
          <p:nvPr/>
        </p:nvSpPr>
        <p:spPr>
          <a:xfrm>
            <a:off x="1216272" y="1746478"/>
            <a:ext cx="9267796" cy="923330"/>
          </a:xfrm>
          <a:prstGeom prst="rect">
            <a:avLst/>
          </a:prstGeom>
          <a:solidFill>
            <a:schemeClr val="tx1"/>
          </a:solidFill>
        </p:spPr>
        <p:txBody>
          <a:bodyPr wrap="square" rtlCol="0">
            <a:spAutoFit/>
          </a:bodyPr>
          <a:lstStyle/>
          <a:p>
            <a:r>
              <a:rPr lang="en-IN" dirty="0">
                <a:solidFill>
                  <a:schemeClr val="bg1"/>
                </a:solidFill>
              </a:rPr>
              <a:t>dim3</a:t>
            </a:r>
            <a:r>
              <a:rPr lang="en-IN" dirty="0">
                <a:solidFill>
                  <a:srgbClr val="FFFF00"/>
                </a:solidFill>
              </a:rPr>
              <a:t> </a:t>
            </a:r>
            <a:r>
              <a:rPr lang="en-IN" dirty="0" err="1">
                <a:solidFill>
                  <a:srgbClr val="FFFF00"/>
                </a:solidFill>
              </a:rPr>
              <a:t>dimGrid</a:t>
            </a:r>
            <a:r>
              <a:rPr lang="en-IN" dirty="0">
                <a:solidFill>
                  <a:srgbClr val="FFFF00"/>
                </a:solidFill>
              </a:rPr>
              <a:t> (</a:t>
            </a:r>
            <a:r>
              <a:rPr lang="en-IN" dirty="0">
                <a:solidFill>
                  <a:schemeClr val="bg1"/>
                </a:solidFill>
              </a:rPr>
              <a:t>ceil(n/256.0)</a:t>
            </a:r>
            <a:r>
              <a:rPr lang="en-IN" dirty="0">
                <a:solidFill>
                  <a:srgbClr val="FFFF00"/>
                </a:solidFill>
              </a:rPr>
              <a:t>, 1, 1); </a:t>
            </a:r>
          </a:p>
          <a:p>
            <a:r>
              <a:rPr lang="en-IN" dirty="0">
                <a:solidFill>
                  <a:schemeClr val="bg1"/>
                </a:solidFill>
              </a:rPr>
              <a:t>dim3</a:t>
            </a:r>
            <a:r>
              <a:rPr lang="en-IN" dirty="0">
                <a:solidFill>
                  <a:srgbClr val="FFFF00"/>
                </a:solidFill>
              </a:rPr>
              <a:t> </a:t>
            </a:r>
            <a:r>
              <a:rPr lang="en-IN" dirty="0" err="1">
                <a:solidFill>
                  <a:srgbClr val="FFFF00"/>
                </a:solidFill>
              </a:rPr>
              <a:t>dimBlock</a:t>
            </a:r>
            <a:r>
              <a:rPr lang="en-IN" dirty="0">
                <a:solidFill>
                  <a:srgbClr val="FFFF00"/>
                </a:solidFill>
              </a:rPr>
              <a:t>(32, 1, 1); </a:t>
            </a:r>
          </a:p>
          <a:p>
            <a:r>
              <a:rPr lang="en-IN" dirty="0" err="1">
                <a:solidFill>
                  <a:srgbClr val="FFFF00"/>
                </a:solidFill>
              </a:rPr>
              <a:t>vecAddKernel</a:t>
            </a:r>
            <a:r>
              <a:rPr lang="en-IN" dirty="0">
                <a:solidFill>
                  <a:srgbClr val="FFFF00"/>
                </a:solidFill>
              </a:rPr>
              <a:t> &lt;&lt;&lt; </a:t>
            </a:r>
            <a:r>
              <a:rPr lang="en-IN" dirty="0" err="1">
                <a:solidFill>
                  <a:schemeClr val="bg1"/>
                </a:solidFill>
              </a:rPr>
              <a:t>dimGrid</a:t>
            </a:r>
            <a:r>
              <a:rPr lang="en-IN" dirty="0">
                <a:solidFill>
                  <a:schemeClr val="bg1"/>
                </a:solidFill>
              </a:rPr>
              <a:t>, </a:t>
            </a:r>
            <a:r>
              <a:rPr lang="en-IN" dirty="0" err="1">
                <a:solidFill>
                  <a:schemeClr val="bg1"/>
                </a:solidFill>
              </a:rPr>
              <a:t>dimBlock</a:t>
            </a:r>
            <a:r>
              <a:rPr lang="en-IN" dirty="0">
                <a:solidFill>
                  <a:schemeClr val="bg1"/>
                </a:solidFill>
              </a:rPr>
              <a:t> </a:t>
            </a:r>
            <a:r>
              <a:rPr lang="en-IN" dirty="0">
                <a:solidFill>
                  <a:srgbClr val="FFFF00"/>
                </a:solidFill>
              </a:rPr>
              <a:t>&gt;&gt;&gt; (...);     </a:t>
            </a:r>
            <a:r>
              <a:rPr lang="en-IN" dirty="0">
                <a:solidFill>
                  <a:srgbClr val="00B0F0"/>
                </a:solidFill>
              </a:rPr>
              <a:t>// n is the number of data elements </a:t>
            </a:r>
          </a:p>
        </p:txBody>
      </p:sp>
      <p:sp>
        <p:nvSpPr>
          <p:cNvPr id="7" name="TextBox 6">
            <a:extLst>
              <a:ext uri="{FF2B5EF4-FFF2-40B4-BE49-F238E27FC236}">
                <a16:creationId xmlns:a16="http://schemas.microsoft.com/office/drawing/2014/main" id="{66B7DAB5-2FE8-4CB9-AC9C-6C45DD54BA6B}"/>
              </a:ext>
            </a:extLst>
          </p:cNvPr>
          <p:cNvSpPr txBox="1"/>
          <p:nvPr/>
        </p:nvSpPr>
        <p:spPr>
          <a:xfrm>
            <a:off x="1216272" y="4257403"/>
            <a:ext cx="9267796" cy="369332"/>
          </a:xfrm>
          <a:prstGeom prst="rect">
            <a:avLst/>
          </a:prstGeom>
          <a:solidFill>
            <a:schemeClr val="tx1"/>
          </a:solidFill>
        </p:spPr>
        <p:txBody>
          <a:bodyPr wrap="square" rtlCol="0">
            <a:spAutoFit/>
          </a:bodyPr>
          <a:lstStyle/>
          <a:p>
            <a:r>
              <a:rPr lang="en-IN" dirty="0" err="1">
                <a:solidFill>
                  <a:srgbClr val="FFFF00"/>
                </a:solidFill>
              </a:rPr>
              <a:t>vecAddKernel</a:t>
            </a:r>
            <a:r>
              <a:rPr lang="en-IN" dirty="0">
                <a:solidFill>
                  <a:srgbClr val="FFFF00"/>
                </a:solidFill>
              </a:rPr>
              <a:t> &lt;&lt;&lt; </a:t>
            </a:r>
            <a:r>
              <a:rPr lang="en-IN" dirty="0">
                <a:solidFill>
                  <a:schemeClr val="bg1"/>
                </a:solidFill>
              </a:rPr>
              <a:t>ceil(n/256.0), 32 </a:t>
            </a:r>
            <a:r>
              <a:rPr lang="en-IN" dirty="0">
                <a:solidFill>
                  <a:srgbClr val="FFFF00"/>
                </a:solidFill>
              </a:rPr>
              <a:t>&gt;&gt;&gt; (...);     </a:t>
            </a:r>
            <a:r>
              <a:rPr lang="en-IN" dirty="0">
                <a:solidFill>
                  <a:srgbClr val="00B0F0"/>
                </a:solidFill>
              </a:rPr>
              <a:t>// n is the number of data elements </a:t>
            </a:r>
          </a:p>
        </p:txBody>
      </p:sp>
    </p:spTree>
    <p:extLst>
      <p:ext uri="{BB962C8B-B14F-4D97-AF65-F5344CB8AC3E}">
        <p14:creationId xmlns:p14="http://schemas.microsoft.com/office/powerpoint/2010/main" val="30618331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136440"/>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CUDA Thread Organization</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1103400"/>
            <a:ext cx="11004480" cy="5253120"/>
          </a:xfrm>
          <a:prstGeom prst="rect">
            <a:avLst/>
          </a:prstGeom>
          <a:noFill/>
          <a:ln>
            <a:noFill/>
          </a:ln>
        </p:spPr>
        <p:txBody>
          <a:bodyPr>
            <a:normAutofit/>
          </a:bodyPr>
          <a:lstStyle/>
          <a:p>
            <a:pPr marL="285750" indent="-285750" algn="just">
              <a:buFont typeface="Arial" panose="020B0604020202020204" pitchFamily="34" charset="0"/>
              <a:buChar char="•"/>
            </a:pPr>
            <a:r>
              <a:rPr lang="en-IN" dirty="0"/>
              <a:t>In CUDA C, the allowed values of </a:t>
            </a:r>
            <a:r>
              <a:rPr lang="en-IN" dirty="0" err="1"/>
              <a:t>gridDim.x</a:t>
            </a:r>
            <a:r>
              <a:rPr lang="en-IN" dirty="0"/>
              <a:t>, </a:t>
            </a:r>
            <a:r>
              <a:rPr lang="en-IN" dirty="0" err="1"/>
              <a:t>gridDim.y</a:t>
            </a:r>
            <a:r>
              <a:rPr lang="en-IN" dirty="0"/>
              <a:t>, and </a:t>
            </a:r>
            <a:r>
              <a:rPr lang="en-IN" dirty="0" err="1"/>
              <a:t>gridDim.z</a:t>
            </a:r>
            <a:r>
              <a:rPr lang="en-IN" dirty="0"/>
              <a:t> range from </a:t>
            </a:r>
            <a:r>
              <a:rPr lang="en-IN" b="1" dirty="0">
                <a:solidFill>
                  <a:srgbClr val="7030A0"/>
                </a:solidFill>
              </a:rPr>
              <a:t>1</a:t>
            </a:r>
            <a:r>
              <a:rPr lang="en-IN" b="1" dirty="0">
                <a:solidFill>
                  <a:srgbClr val="00B0F0"/>
                </a:solidFill>
              </a:rPr>
              <a:t> </a:t>
            </a:r>
            <a:r>
              <a:rPr lang="en-IN" dirty="0"/>
              <a:t>to</a:t>
            </a:r>
            <a:r>
              <a:rPr lang="en-IN" b="1" dirty="0">
                <a:solidFill>
                  <a:srgbClr val="00B0F0"/>
                </a:solidFill>
              </a:rPr>
              <a:t> </a:t>
            </a:r>
            <a:r>
              <a:rPr lang="en-IN" b="1" dirty="0">
                <a:solidFill>
                  <a:srgbClr val="7030A0"/>
                </a:solidFill>
              </a:rPr>
              <a:t>65,536</a:t>
            </a:r>
            <a:r>
              <a:rPr lang="en-IN" dirty="0"/>
              <a:t>.</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i="1" dirty="0"/>
              <a:t> All threads in a block share the same </a:t>
            </a:r>
            <a:r>
              <a:rPr lang="en-IN" b="1" dirty="0" err="1"/>
              <a:t>blockIdx.x</a:t>
            </a:r>
            <a:r>
              <a:rPr lang="en-IN" dirty="0"/>
              <a:t>, </a:t>
            </a:r>
            <a:r>
              <a:rPr lang="en-IN" b="1" dirty="0" err="1"/>
              <a:t>blockIdx.y</a:t>
            </a:r>
            <a:r>
              <a:rPr lang="en-IN" dirty="0"/>
              <a:t>, and </a:t>
            </a:r>
            <a:r>
              <a:rPr lang="en-IN" b="1" dirty="0" err="1"/>
              <a:t>blockIdx.z</a:t>
            </a:r>
            <a:r>
              <a:rPr lang="en-IN" dirty="0"/>
              <a:t> values.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Among all blocks, the </a:t>
            </a:r>
            <a:r>
              <a:rPr lang="en-IN" b="1" dirty="0" err="1"/>
              <a:t>blockIdx.x</a:t>
            </a:r>
            <a:r>
              <a:rPr lang="en-IN" dirty="0"/>
              <a:t> value ranges between </a:t>
            </a:r>
            <a:r>
              <a:rPr lang="en-IN" b="1" dirty="0">
                <a:solidFill>
                  <a:srgbClr val="7030A0"/>
                </a:solidFill>
              </a:rPr>
              <a:t>0</a:t>
            </a:r>
            <a:r>
              <a:rPr lang="en-IN" dirty="0"/>
              <a:t> and </a:t>
            </a:r>
            <a:r>
              <a:rPr lang="en-IN" b="1" dirty="0">
                <a:solidFill>
                  <a:srgbClr val="7030A0"/>
                </a:solidFill>
              </a:rPr>
              <a:t>gridDim.x-1</a:t>
            </a:r>
            <a:r>
              <a:rPr lang="en-IN" dirty="0"/>
              <a:t>, the </a:t>
            </a:r>
            <a:r>
              <a:rPr lang="en-IN" b="1" dirty="0" err="1"/>
              <a:t>blockIdx.y</a:t>
            </a:r>
            <a:r>
              <a:rPr lang="en-IN" dirty="0"/>
              <a:t> value between </a:t>
            </a:r>
            <a:r>
              <a:rPr lang="en-IN" b="1" dirty="0">
                <a:solidFill>
                  <a:srgbClr val="7030A0"/>
                </a:solidFill>
              </a:rPr>
              <a:t>0</a:t>
            </a:r>
            <a:r>
              <a:rPr lang="en-IN" dirty="0"/>
              <a:t> and </a:t>
            </a:r>
            <a:r>
              <a:rPr lang="en-IN" b="1" dirty="0">
                <a:solidFill>
                  <a:srgbClr val="7030A0"/>
                </a:solidFill>
              </a:rPr>
              <a:t>gridDim.y-1</a:t>
            </a:r>
            <a:r>
              <a:rPr lang="en-IN" dirty="0"/>
              <a:t>, and the </a:t>
            </a:r>
            <a:r>
              <a:rPr lang="en-IN" b="1" dirty="0" err="1"/>
              <a:t>blockIdx.z</a:t>
            </a:r>
            <a:r>
              <a:rPr lang="en-IN" dirty="0"/>
              <a:t> value between </a:t>
            </a:r>
            <a:r>
              <a:rPr lang="en-IN" b="1" dirty="0">
                <a:solidFill>
                  <a:srgbClr val="7030A0"/>
                </a:solidFill>
              </a:rPr>
              <a:t>0</a:t>
            </a:r>
            <a:r>
              <a:rPr lang="en-IN" dirty="0"/>
              <a:t> and </a:t>
            </a:r>
            <a:r>
              <a:rPr lang="en-IN" b="1" dirty="0">
                <a:solidFill>
                  <a:srgbClr val="7030A0"/>
                </a:solidFill>
              </a:rPr>
              <a:t>gridDim.z-1</a:t>
            </a:r>
            <a:r>
              <a:rPr lang="en-IN" dirty="0"/>
              <a:t>.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b="1" dirty="0">
                <a:highlight>
                  <a:srgbClr val="FFFF00"/>
                </a:highlight>
              </a:rPr>
              <a:t>All blocks in a grid have the same dimensions.</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The total size of a block is limited to 1,024 threads, with flexibility in distributing these elements into the three dimensions as long as the total number of threads does not exceed 1,024. </a:t>
            </a:r>
          </a:p>
          <a:p>
            <a:pPr marL="630238" indent="-342900" algn="just">
              <a:buFont typeface="Wingdings" panose="05000000000000000000" pitchFamily="2" charset="2"/>
              <a:buChar char="Ø"/>
            </a:pPr>
            <a:r>
              <a:rPr lang="en-IN" dirty="0"/>
              <a:t>For example, (512, 1, 1), (8, 16, 4), and (32, 16, 2) are all allowable </a:t>
            </a:r>
            <a:r>
              <a:rPr lang="en-IN" dirty="0" err="1"/>
              <a:t>blockDim</a:t>
            </a:r>
            <a:r>
              <a:rPr lang="en-IN" dirty="0"/>
              <a:t> values, but (32, 32, 2) is not allowable since the total number of threads would exceed 1,024.</a:t>
            </a:r>
          </a:p>
          <a:p>
            <a:pPr marL="285750" indent="-285750" algn="just">
              <a:buFont typeface="Arial" panose="020B0604020202020204" pitchFamily="34" charset="0"/>
              <a:buChar char="•"/>
            </a:pPr>
            <a:endParaRPr lang="en-IN" sz="2000" dirty="0"/>
          </a:p>
          <a:p>
            <a:pPr marL="285750" indent="-285750" algn="just">
              <a:buFont typeface="Arial" panose="020B0604020202020204" pitchFamily="34" charset="0"/>
              <a:buChar char="•"/>
            </a:pPr>
            <a:endParaRPr lang="en-IN" sz="2000" dirty="0"/>
          </a:p>
          <a:p>
            <a:pPr marL="285750" indent="-285750" algn="just">
              <a:buFont typeface="Arial" panose="020B0604020202020204" pitchFamily="34" charset="0"/>
              <a:buChar char="•"/>
            </a:pPr>
            <a:endParaRPr lang="en-IN" sz="2000" dirty="0"/>
          </a:p>
          <a:p>
            <a:pPr marL="285750" indent="-285750" algn="just">
              <a:buFont typeface="Arial" panose="020B0604020202020204" pitchFamily="34" charset="0"/>
              <a:buChar char="•"/>
            </a:pPr>
            <a:endParaRPr lang="en-IN" sz="2000" dirty="0"/>
          </a:p>
          <a:p>
            <a:pPr marL="285750" indent="-285750" algn="just">
              <a:buFont typeface="Arial" panose="020B0604020202020204" pitchFamily="34" charset="0"/>
              <a:buChar char="•"/>
            </a:pPr>
            <a:endParaRPr lang="en-IN" sz="2000" b="0" strike="noStrike" spc="-1" dirty="0">
              <a:solidFill>
                <a:srgbClr val="C00000"/>
              </a:solidFill>
              <a:latin typeface="Calibri"/>
            </a:endParaRPr>
          </a:p>
          <a:p>
            <a:pPr marL="285750" indent="-285750" algn="just">
              <a:buFont typeface="Arial" panose="020B0604020202020204" pitchFamily="34" charset="0"/>
              <a:buChar char="•"/>
            </a:pPr>
            <a:endParaRPr lang="en-US" sz="2000" b="0" strike="noStrike" spc="-1" dirty="0">
              <a:solidFill>
                <a:srgbClr val="C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16-03-2023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28</a:t>
            </a:fld>
            <a:endParaRPr lang="en-IN" sz="1200" b="0" strike="noStrike" spc="-1">
              <a:latin typeface="Times New Roman"/>
            </a:endParaRPr>
          </a:p>
        </p:txBody>
      </p:sp>
      <p:sp>
        <p:nvSpPr>
          <p:cNvPr id="9" name="TextBox 8">
            <a:extLst>
              <a:ext uri="{FF2B5EF4-FFF2-40B4-BE49-F238E27FC236}">
                <a16:creationId xmlns:a16="http://schemas.microsoft.com/office/drawing/2014/main" id="{E930AD32-10CE-45E6-9E8A-06CFBD11D246}"/>
              </a:ext>
            </a:extLst>
          </p:cNvPr>
          <p:cNvSpPr txBox="1"/>
          <p:nvPr/>
        </p:nvSpPr>
        <p:spPr>
          <a:xfrm>
            <a:off x="1585089" y="4831270"/>
            <a:ext cx="8581996" cy="923330"/>
          </a:xfrm>
          <a:prstGeom prst="rect">
            <a:avLst/>
          </a:prstGeom>
          <a:solidFill>
            <a:schemeClr val="tx1"/>
          </a:solidFill>
        </p:spPr>
        <p:txBody>
          <a:bodyPr wrap="square" rtlCol="0">
            <a:spAutoFit/>
          </a:bodyPr>
          <a:lstStyle/>
          <a:p>
            <a:r>
              <a:rPr lang="en-IN" dirty="0">
                <a:solidFill>
                  <a:schemeClr val="bg1"/>
                </a:solidFill>
              </a:rPr>
              <a:t>dim3</a:t>
            </a:r>
            <a:r>
              <a:rPr lang="en-IN" dirty="0">
                <a:solidFill>
                  <a:srgbClr val="FFFF00"/>
                </a:solidFill>
              </a:rPr>
              <a:t> </a:t>
            </a:r>
            <a:r>
              <a:rPr lang="en-IN" dirty="0" err="1">
                <a:solidFill>
                  <a:srgbClr val="FFFF00"/>
                </a:solidFill>
              </a:rPr>
              <a:t>dimGrid</a:t>
            </a:r>
            <a:r>
              <a:rPr lang="en-IN" dirty="0">
                <a:solidFill>
                  <a:srgbClr val="FFFF00"/>
                </a:solidFill>
              </a:rPr>
              <a:t>(128, 1, 1);  </a:t>
            </a:r>
            <a:r>
              <a:rPr lang="en-IN" dirty="0">
                <a:solidFill>
                  <a:srgbClr val="00B0F0"/>
                </a:solidFill>
              </a:rPr>
              <a:t>// </a:t>
            </a:r>
            <a:r>
              <a:rPr lang="en-IN" dirty="0" err="1">
                <a:solidFill>
                  <a:srgbClr val="00B0F0"/>
                </a:solidFill>
              </a:rPr>
              <a:t>gridDim.x</a:t>
            </a:r>
            <a:r>
              <a:rPr lang="en-IN" dirty="0">
                <a:solidFill>
                  <a:srgbClr val="00B0F0"/>
                </a:solidFill>
              </a:rPr>
              <a:t> = 128, </a:t>
            </a:r>
            <a:r>
              <a:rPr lang="en-IN" dirty="0" err="1">
                <a:solidFill>
                  <a:srgbClr val="00B0F0"/>
                </a:solidFill>
              </a:rPr>
              <a:t>gridDim.y</a:t>
            </a:r>
            <a:r>
              <a:rPr lang="en-IN" dirty="0">
                <a:solidFill>
                  <a:srgbClr val="00B0F0"/>
                </a:solidFill>
              </a:rPr>
              <a:t> = 1, </a:t>
            </a:r>
            <a:r>
              <a:rPr lang="en-IN" dirty="0" err="1">
                <a:solidFill>
                  <a:srgbClr val="00B0F0"/>
                </a:solidFill>
              </a:rPr>
              <a:t>gridDim.z</a:t>
            </a:r>
            <a:r>
              <a:rPr lang="en-IN" dirty="0">
                <a:solidFill>
                  <a:srgbClr val="00B0F0"/>
                </a:solidFill>
              </a:rPr>
              <a:t> = 1</a:t>
            </a:r>
            <a:endParaRPr lang="en-IN" dirty="0">
              <a:solidFill>
                <a:srgbClr val="FFFF00"/>
              </a:solidFill>
            </a:endParaRPr>
          </a:p>
          <a:p>
            <a:r>
              <a:rPr lang="en-IN" dirty="0">
                <a:solidFill>
                  <a:schemeClr val="bg1"/>
                </a:solidFill>
              </a:rPr>
              <a:t>dim3</a:t>
            </a:r>
            <a:r>
              <a:rPr lang="en-IN" dirty="0">
                <a:solidFill>
                  <a:srgbClr val="FFFF00"/>
                </a:solidFill>
              </a:rPr>
              <a:t> </a:t>
            </a:r>
            <a:r>
              <a:rPr lang="en-IN" dirty="0" err="1">
                <a:solidFill>
                  <a:srgbClr val="FFFF00"/>
                </a:solidFill>
              </a:rPr>
              <a:t>dimBlock</a:t>
            </a:r>
            <a:r>
              <a:rPr lang="en-IN" dirty="0">
                <a:solidFill>
                  <a:srgbClr val="FFFF00"/>
                </a:solidFill>
              </a:rPr>
              <a:t>(32, 1, 1);  </a:t>
            </a:r>
            <a:r>
              <a:rPr lang="en-IN" dirty="0">
                <a:solidFill>
                  <a:srgbClr val="00B0F0"/>
                </a:solidFill>
              </a:rPr>
              <a:t>// </a:t>
            </a:r>
            <a:r>
              <a:rPr lang="en-IN" dirty="0" err="1">
                <a:solidFill>
                  <a:srgbClr val="00B0F0"/>
                </a:solidFill>
              </a:rPr>
              <a:t>blockDim.x</a:t>
            </a:r>
            <a:r>
              <a:rPr lang="en-IN" dirty="0">
                <a:solidFill>
                  <a:srgbClr val="00B0F0"/>
                </a:solidFill>
              </a:rPr>
              <a:t> = 32, </a:t>
            </a:r>
            <a:r>
              <a:rPr lang="en-IN" dirty="0" err="1">
                <a:solidFill>
                  <a:srgbClr val="00B0F0"/>
                </a:solidFill>
              </a:rPr>
              <a:t>blockDim.y</a:t>
            </a:r>
            <a:r>
              <a:rPr lang="en-IN" dirty="0">
                <a:solidFill>
                  <a:srgbClr val="00B0F0"/>
                </a:solidFill>
              </a:rPr>
              <a:t> = 1, </a:t>
            </a:r>
            <a:r>
              <a:rPr lang="en-IN" dirty="0" err="1">
                <a:solidFill>
                  <a:srgbClr val="00B0F0"/>
                </a:solidFill>
              </a:rPr>
              <a:t>blockDim.z</a:t>
            </a:r>
            <a:r>
              <a:rPr lang="en-IN" dirty="0">
                <a:solidFill>
                  <a:srgbClr val="00B0F0"/>
                </a:solidFill>
              </a:rPr>
              <a:t> = 1</a:t>
            </a:r>
            <a:endParaRPr lang="en-IN" dirty="0">
              <a:solidFill>
                <a:srgbClr val="FFFF00"/>
              </a:solidFill>
            </a:endParaRPr>
          </a:p>
          <a:p>
            <a:r>
              <a:rPr lang="en-IN" dirty="0" err="1">
                <a:solidFill>
                  <a:srgbClr val="FFFF00"/>
                </a:solidFill>
              </a:rPr>
              <a:t>vecAddKernel</a:t>
            </a:r>
            <a:r>
              <a:rPr lang="en-IN" dirty="0">
                <a:solidFill>
                  <a:srgbClr val="FFFF00"/>
                </a:solidFill>
              </a:rPr>
              <a:t> &lt;&lt;&lt; </a:t>
            </a:r>
            <a:r>
              <a:rPr lang="en-IN" dirty="0" err="1">
                <a:solidFill>
                  <a:schemeClr val="bg1"/>
                </a:solidFill>
              </a:rPr>
              <a:t>dimGrid</a:t>
            </a:r>
            <a:r>
              <a:rPr lang="en-IN" dirty="0">
                <a:solidFill>
                  <a:schemeClr val="bg1"/>
                </a:solidFill>
              </a:rPr>
              <a:t>, </a:t>
            </a:r>
            <a:r>
              <a:rPr lang="en-IN" dirty="0" err="1">
                <a:solidFill>
                  <a:schemeClr val="bg1"/>
                </a:solidFill>
              </a:rPr>
              <a:t>dimBlock</a:t>
            </a:r>
            <a:r>
              <a:rPr lang="en-IN" dirty="0">
                <a:solidFill>
                  <a:schemeClr val="bg1"/>
                </a:solidFill>
              </a:rPr>
              <a:t> </a:t>
            </a:r>
            <a:r>
              <a:rPr lang="en-IN" dirty="0">
                <a:solidFill>
                  <a:srgbClr val="FFFF00"/>
                </a:solidFill>
              </a:rPr>
              <a:t>&gt;&gt;&gt; (...);</a:t>
            </a:r>
          </a:p>
        </p:txBody>
      </p:sp>
    </p:spTree>
    <p:extLst>
      <p:ext uri="{BB962C8B-B14F-4D97-AF65-F5344CB8AC3E}">
        <p14:creationId xmlns:p14="http://schemas.microsoft.com/office/powerpoint/2010/main" val="13306616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136440"/>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CUDA Thread Organization</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771951" y="1017756"/>
            <a:ext cx="11004480" cy="5253120"/>
          </a:xfrm>
          <a:prstGeom prst="rect">
            <a:avLst/>
          </a:prstGeom>
          <a:noFill/>
          <a:ln>
            <a:noFill/>
          </a:ln>
        </p:spPr>
        <p:txBody>
          <a:bodyPr>
            <a:normAutofit/>
          </a:bodyPr>
          <a:lstStyle/>
          <a:p>
            <a:pPr marL="285750" indent="-285750" algn="just">
              <a:buFont typeface="Arial" panose="020B0604020202020204" pitchFamily="34" charset="0"/>
              <a:buChar char="•"/>
            </a:pPr>
            <a:r>
              <a:rPr lang="en-IN" dirty="0"/>
              <a:t>Example of a 2D (2, 2, 1) grid that consists of 3D (4, 2, 2) blocks. The grid can be generated with the following host code:</a:t>
            </a:r>
          </a:p>
          <a:p>
            <a:pPr marL="285750" indent="-285750" algn="just">
              <a:buFont typeface="Arial" panose="020B0604020202020204" pitchFamily="34" charset="0"/>
              <a:buChar char="•"/>
            </a:pPr>
            <a:endParaRPr lang="en-IN" sz="2000" dirty="0"/>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16-03-2023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29</a:t>
            </a:fld>
            <a:endParaRPr lang="en-IN" sz="1200" b="0" strike="noStrike" spc="-1">
              <a:latin typeface="Times New Roman"/>
            </a:endParaRPr>
          </a:p>
        </p:txBody>
      </p:sp>
      <p:sp>
        <p:nvSpPr>
          <p:cNvPr id="6" name="TextBox 5">
            <a:extLst>
              <a:ext uri="{FF2B5EF4-FFF2-40B4-BE49-F238E27FC236}">
                <a16:creationId xmlns:a16="http://schemas.microsoft.com/office/drawing/2014/main" id="{F0D952F7-B223-4197-84F0-F799C94D7CE7}"/>
              </a:ext>
            </a:extLst>
          </p:cNvPr>
          <p:cNvSpPr txBox="1"/>
          <p:nvPr/>
        </p:nvSpPr>
        <p:spPr>
          <a:xfrm>
            <a:off x="1133150" y="1751646"/>
            <a:ext cx="5040795" cy="923330"/>
          </a:xfrm>
          <a:prstGeom prst="rect">
            <a:avLst/>
          </a:prstGeom>
          <a:solidFill>
            <a:schemeClr val="tx1"/>
          </a:solidFill>
        </p:spPr>
        <p:txBody>
          <a:bodyPr wrap="square" rtlCol="0">
            <a:spAutoFit/>
          </a:bodyPr>
          <a:lstStyle/>
          <a:p>
            <a:r>
              <a:rPr lang="en-IN" dirty="0">
                <a:solidFill>
                  <a:schemeClr val="bg1"/>
                </a:solidFill>
              </a:rPr>
              <a:t>dim3</a:t>
            </a:r>
            <a:r>
              <a:rPr lang="en-IN" dirty="0">
                <a:solidFill>
                  <a:srgbClr val="FFFF00"/>
                </a:solidFill>
              </a:rPr>
              <a:t> </a:t>
            </a:r>
            <a:r>
              <a:rPr lang="en-IN" dirty="0" err="1">
                <a:solidFill>
                  <a:srgbClr val="FFFF00"/>
                </a:solidFill>
              </a:rPr>
              <a:t>dimGrid</a:t>
            </a:r>
            <a:r>
              <a:rPr lang="en-IN" dirty="0">
                <a:solidFill>
                  <a:srgbClr val="FFFF00"/>
                </a:solidFill>
              </a:rPr>
              <a:t>(2, 2, 1); </a:t>
            </a:r>
          </a:p>
          <a:p>
            <a:r>
              <a:rPr lang="en-IN" dirty="0">
                <a:solidFill>
                  <a:schemeClr val="bg1"/>
                </a:solidFill>
              </a:rPr>
              <a:t>dim3</a:t>
            </a:r>
            <a:r>
              <a:rPr lang="en-IN" dirty="0">
                <a:solidFill>
                  <a:srgbClr val="FFFF00"/>
                </a:solidFill>
              </a:rPr>
              <a:t> </a:t>
            </a:r>
            <a:r>
              <a:rPr lang="en-IN" dirty="0" err="1">
                <a:solidFill>
                  <a:srgbClr val="FFFF00"/>
                </a:solidFill>
              </a:rPr>
              <a:t>dimBlock</a:t>
            </a:r>
            <a:r>
              <a:rPr lang="en-IN" dirty="0">
                <a:solidFill>
                  <a:srgbClr val="FFFF00"/>
                </a:solidFill>
              </a:rPr>
              <a:t>(4, 2, 2);  </a:t>
            </a:r>
          </a:p>
          <a:p>
            <a:r>
              <a:rPr lang="en-IN" dirty="0" err="1">
                <a:solidFill>
                  <a:srgbClr val="FFFF00"/>
                </a:solidFill>
              </a:rPr>
              <a:t>vecAddKernel</a:t>
            </a:r>
            <a:r>
              <a:rPr lang="en-IN" dirty="0">
                <a:solidFill>
                  <a:srgbClr val="FFFF00"/>
                </a:solidFill>
              </a:rPr>
              <a:t> &lt;&lt;&lt; </a:t>
            </a:r>
            <a:r>
              <a:rPr lang="en-IN" dirty="0" err="1">
                <a:solidFill>
                  <a:schemeClr val="bg1"/>
                </a:solidFill>
              </a:rPr>
              <a:t>dimGrid</a:t>
            </a:r>
            <a:r>
              <a:rPr lang="en-IN" dirty="0">
                <a:solidFill>
                  <a:schemeClr val="bg1"/>
                </a:solidFill>
              </a:rPr>
              <a:t>, </a:t>
            </a:r>
            <a:r>
              <a:rPr lang="en-IN" dirty="0" err="1">
                <a:solidFill>
                  <a:schemeClr val="bg1"/>
                </a:solidFill>
              </a:rPr>
              <a:t>dimBlock</a:t>
            </a:r>
            <a:r>
              <a:rPr lang="en-IN" dirty="0">
                <a:solidFill>
                  <a:schemeClr val="bg1"/>
                </a:solidFill>
              </a:rPr>
              <a:t> </a:t>
            </a:r>
            <a:r>
              <a:rPr lang="en-IN" dirty="0">
                <a:solidFill>
                  <a:srgbClr val="FFFF00"/>
                </a:solidFill>
              </a:rPr>
              <a:t>&gt;&gt;&gt; (...);</a:t>
            </a:r>
          </a:p>
        </p:txBody>
      </p:sp>
      <p:sp>
        <p:nvSpPr>
          <p:cNvPr id="2" name="TextBox 1">
            <a:extLst>
              <a:ext uri="{FF2B5EF4-FFF2-40B4-BE49-F238E27FC236}">
                <a16:creationId xmlns:a16="http://schemas.microsoft.com/office/drawing/2014/main" id="{5FDE2D2E-179C-4BB8-AA31-C3F66F98ED5C}"/>
              </a:ext>
            </a:extLst>
          </p:cNvPr>
          <p:cNvSpPr txBox="1"/>
          <p:nvPr/>
        </p:nvSpPr>
        <p:spPr>
          <a:xfrm>
            <a:off x="6274191" y="2344965"/>
            <a:ext cx="5797310" cy="4247317"/>
          </a:xfrm>
          <a:prstGeom prst="rect">
            <a:avLst/>
          </a:prstGeom>
          <a:solidFill>
            <a:schemeClr val="accent4">
              <a:lumMod val="40000"/>
              <a:lumOff val="60000"/>
            </a:schemeClr>
          </a:solidFill>
        </p:spPr>
        <p:txBody>
          <a:bodyPr wrap="square" rtlCol="0">
            <a:spAutoFit/>
          </a:bodyPr>
          <a:lstStyle/>
          <a:p>
            <a:pPr marL="285750" indent="-285750" algn="just">
              <a:buFont typeface="Wingdings" panose="05000000000000000000" pitchFamily="2" charset="2"/>
              <a:buChar char="§"/>
            </a:pPr>
            <a:r>
              <a:rPr lang="en-IN" dirty="0"/>
              <a:t>Each block in Figure is </a:t>
            </a:r>
            <a:r>
              <a:rPr lang="en-IN" dirty="0" err="1"/>
              <a:t>labeled</a:t>
            </a:r>
            <a:r>
              <a:rPr lang="en-IN" dirty="0"/>
              <a:t> with          </a:t>
            </a:r>
            <a:r>
              <a:rPr lang="en-IN" b="1" dirty="0">
                <a:solidFill>
                  <a:srgbClr val="7030A0"/>
                </a:solidFill>
              </a:rPr>
              <a:t>(</a:t>
            </a:r>
            <a:r>
              <a:rPr lang="en-IN" b="1" dirty="0" err="1">
                <a:solidFill>
                  <a:srgbClr val="7030A0"/>
                </a:solidFill>
              </a:rPr>
              <a:t>blockIdx.y</a:t>
            </a:r>
            <a:r>
              <a:rPr lang="en-IN" b="1" dirty="0">
                <a:solidFill>
                  <a:srgbClr val="7030A0"/>
                </a:solidFill>
              </a:rPr>
              <a:t>, </a:t>
            </a:r>
            <a:r>
              <a:rPr lang="en-IN" b="1" dirty="0" err="1">
                <a:solidFill>
                  <a:srgbClr val="7030A0"/>
                </a:solidFill>
              </a:rPr>
              <a:t>blockIdx.x</a:t>
            </a:r>
            <a:r>
              <a:rPr lang="en-IN" b="1" dirty="0">
                <a:solidFill>
                  <a:srgbClr val="7030A0"/>
                </a:solidFill>
              </a:rPr>
              <a:t>)</a:t>
            </a:r>
            <a:r>
              <a:rPr lang="en-IN" dirty="0"/>
              <a:t>. </a:t>
            </a:r>
          </a:p>
          <a:p>
            <a:pPr marL="285750" indent="-285750" algn="just">
              <a:buFont typeface="Wingdings" panose="05000000000000000000" pitchFamily="2" charset="2"/>
              <a:buChar char="§"/>
            </a:pPr>
            <a:endParaRPr lang="en-IN" dirty="0"/>
          </a:p>
          <a:p>
            <a:pPr marL="285750" indent="-285750" algn="just">
              <a:buFont typeface="Wingdings" panose="05000000000000000000" pitchFamily="2" charset="2"/>
              <a:buChar char="§"/>
            </a:pPr>
            <a:r>
              <a:rPr lang="en-IN" dirty="0"/>
              <a:t>For example, block(1,0) has </a:t>
            </a:r>
            <a:r>
              <a:rPr lang="en-IN" dirty="0" err="1"/>
              <a:t>blockIdx.y</a:t>
            </a:r>
            <a:r>
              <a:rPr lang="en-IN" dirty="0"/>
              <a:t>=1 and </a:t>
            </a:r>
            <a:r>
              <a:rPr lang="en-IN" dirty="0" err="1"/>
              <a:t>blockIdx.x</a:t>
            </a:r>
            <a:r>
              <a:rPr lang="en-IN" dirty="0"/>
              <a:t>=0.</a:t>
            </a:r>
          </a:p>
          <a:p>
            <a:pPr marL="285750" indent="-285750" algn="just">
              <a:buFont typeface="Wingdings" panose="05000000000000000000" pitchFamily="2" charset="2"/>
              <a:buChar char="§"/>
            </a:pPr>
            <a:endParaRPr lang="en-IN" dirty="0"/>
          </a:p>
          <a:p>
            <a:pPr marL="285750" indent="-285750" algn="just">
              <a:buFont typeface="Wingdings" panose="05000000000000000000" pitchFamily="2" charset="2"/>
              <a:buChar char="§"/>
            </a:pPr>
            <a:r>
              <a:rPr lang="en-IN" b="1" dirty="0">
                <a:highlight>
                  <a:srgbClr val="FFFF00"/>
                </a:highlight>
              </a:rPr>
              <a:t>Note that the ordering of the labels is such that the highest dimension comes first. </a:t>
            </a:r>
            <a:r>
              <a:rPr lang="en-IN" b="1" dirty="0">
                <a:solidFill>
                  <a:srgbClr val="0070C0"/>
                </a:solidFill>
                <a:highlight>
                  <a:srgbClr val="FFFF00"/>
                </a:highlight>
              </a:rPr>
              <a:t>This is reverse of the ordering used in the configuration parameters where the lowest dimension comes first. </a:t>
            </a:r>
          </a:p>
          <a:p>
            <a:pPr marL="285750" indent="-285750" algn="just">
              <a:buFont typeface="Wingdings" panose="05000000000000000000" pitchFamily="2" charset="2"/>
              <a:buChar char="§"/>
            </a:pPr>
            <a:endParaRPr lang="en-IN" dirty="0"/>
          </a:p>
          <a:p>
            <a:pPr marL="285750" indent="-285750" algn="just">
              <a:buFont typeface="Wingdings" panose="05000000000000000000" pitchFamily="2" charset="2"/>
              <a:buChar char="§"/>
            </a:pPr>
            <a:r>
              <a:rPr lang="en-IN" dirty="0"/>
              <a:t>This reversed ordering for </a:t>
            </a:r>
            <a:r>
              <a:rPr lang="en-IN" dirty="0" err="1"/>
              <a:t>labeling</a:t>
            </a:r>
            <a:r>
              <a:rPr lang="en-IN" dirty="0"/>
              <a:t> threads works better for mapping of thread coordinates into data indexes in accessing multidimensional arrays.</a:t>
            </a:r>
          </a:p>
        </p:txBody>
      </p:sp>
      <p:pic>
        <p:nvPicPr>
          <p:cNvPr id="4" name="Picture 3">
            <a:extLst>
              <a:ext uri="{FF2B5EF4-FFF2-40B4-BE49-F238E27FC236}">
                <a16:creationId xmlns:a16="http://schemas.microsoft.com/office/drawing/2014/main" id="{7640145C-AA0F-468D-B3A5-B7B8208381E9}"/>
              </a:ext>
            </a:extLst>
          </p:cNvPr>
          <p:cNvPicPr>
            <a:picLocks noChangeAspect="1"/>
          </p:cNvPicPr>
          <p:nvPr/>
        </p:nvPicPr>
        <p:blipFill>
          <a:blip r:embed="rId2"/>
          <a:stretch>
            <a:fillRect/>
          </a:stretch>
        </p:blipFill>
        <p:spPr>
          <a:xfrm>
            <a:off x="1133150" y="2674977"/>
            <a:ext cx="4629916" cy="4046224"/>
          </a:xfrm>
          <a:prstGeom prst="rect">
            <a:avLst/>
          </a:prstGeom>
        </p:spPr>
      </p:pic>
    </p:spTree>
    <p:extLst>
      <p:ext uri="{BB962C8B-B14F-4D97-AF65-F5344CB8AC3E}">
        <p14:creationId xmlns:p14="http://schemas.microsoft.com/office/powerpoint/2010/main" val="42304879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TextShape 1"/>
          <p:cNvSpPr txBox="1"/>
          <p:nvPr/>
        </p:nvSpPr>
        <p:spPr>
          <a:xfrm>
            <a:off x="838080" y="0"/>
            <a:ext cx="10515240" cy="1325160"/>
          </a:xfrm>
          <a:prstGeom prst="rect">
            <a:avLst/>
          </a:prstGeom>
          <a:noFill/>
          <a:ln>
            <a:noFill/>
          </a:ln>
        </p:spPr>
        <p:txBody>
          <a:bodyPr anchor="ctr">
            <a:normAutofit/>
          </a:bodyPr>
          <a:lstStyle/>
          <a:p>
            <a:pPr>
              <a:lnSpc>
                <a:spcPct val="90000"/>
              </a:lnSpc>
            </a:pPr>
            <a:r>
              <a:rPr lang="en-US" sz="4000" b="1" strike="noStrike" spc="-1" dirty="0">
                <a:solidFill>
                  <a:srgbClr val="000000"/>
                </a:solidFill>
                <a:latin typeface="Calibri Light"/>
              </a:rPr>
              <a:t>Topics covered:</a:t>
            </a:r>
            <a:endParaRPr lang="en-US" sz="4000" b="0" strike="noStrike" spc="-1" dirty="0">
              <a:solidFill>
                <a:srgbClr val="000000"/>
              </a:solidFill>
              <a:latin typeface="Calibri"/>
            </a:endParaRPr>
          </a:p>
        </p:txBody>
      </p:sp>
      <p:sp>
        <p:nvSpPr>
          <p:cNvPr id="176" name="TextShape 2"/>
          <p:cNvSpPr txBox="1"/>
          <p:nvPr/>
        </p:nvSpPr>
        <p:spPr>
          <a:xfrm>
            <a:off x="838080" y="1325160"/>
            <a:ext cx="10515240" cy="4791501"/>
          </a:xfrm>
          <a:prstGeom prst="rect">
            <a:avLst/>
          </a:prstGeom>
          <a:noFill/>
          <a:ln>
            <a:noFill/>
          </a:ln>
        </p:spPr>
        <p:txBody>
          <a:bodyPr>
            <a:normAutofit fontScale="92500" lnSpcReduction="10000"/>
          </a:bodyPr>
          <a:lstStyle/>
          <a:p>
            <a:pPr marL="343260" indent="-342900">
              <a:lnSpc>
                <a:spcPct val="90000"/>
              </a:lnSpc>
              <a:spcBef>
                <a:spcPts val="1001"/>
              </a:spcBef>
              <a:buClr>
                <a:srgbClr val="000000"/>
              </a:buClr>
              <a:buFont typeface="Wingdings" panose="05000000000000000000" pitchFamily="2" charset="2"/>
              <a:buChar char="§"/>
            </a:pPr>
            <a:r>
              <a:rPr lang="en-IN" sz="2200" dirty="0">
                <a:latin typeface="Calibri" panose="020F0502020204030204" pitchFamily="34" charset="0"/>
                <a:cs typeface="Calibri" panose="020F0502020204030204" pitchFamily="34" charset="0"/>
              </a:rPr>
              <a:t>CUDA Thread Organization</a:t>
            </a:r>
          </a:p>
          <a:p>
            <a:pPr marL="343260" indent="-342900">
              <a:lnSpc>
                <a:spcPct val="90000"/>
              </a:lnSpc>
              <a:spcBef>
                <a:spcPts val="1001"/>
              </a:spcBef>
              <a:buClr>
                <a:srgbClr val="000000"/>
              </a:buClr>
              <a:buFont typeface="Wingdings" panose="05000000000000000000" pitchFamily="2" charset="2"/>
              <a:buChar char="§"/>
            </a:pPr>
            <a:endParaRPr lang="en-IN" sz="2200" dirty="0">
              <a:latin typeface="Calibri" panose="020F0502020204030204" pitchFamily="34" charset="0"/>
              <a:cs typeface="Calibri" panose="020F0502020204030204" pitchFamily="34" charset="0"/>
            </a:endParaRPr>
          </a:p>
          <a:p>
            <a:pPr marL="343260" indent="-342900">
              <a:lnSpc>
                <a:spcPct val="90000"/>
              </a:lnSpc>
              <a:spcBef>
                <a:spcPts val="1001"/>
              </a:spcBef>
              <a:buClr>
                <a:srgbClr val="000000"/>
              </a:buClr>
              <a:buFont typeface="Wingdings" panose="05000000000000000000" pitchFamily="2" charset="2"/>
              <a:buChar char="§"/>
            </a:pPr>
            <a:r>
              <a:rPr lang="en-IN" sz="2200" dirty="0">
                <a:latin typeface="Calibri" panose="020F0502020204030204" pitchFamily="34" charset="0"/>
                <a:cs typeface="Calibri" panose="020F0502020204030204" pitchFamily="34" charset="0"/>
              </a:rPr>
              <a:t>Mapping Threads to Multidimensional Data</a:t>
            </a:r>
          </a:p>
          <a:p>
            <a:pPr marL="343260" indent="-342900">
              <a:lnSpc>
                <a:spcPct val="90000"/>
              </a:lnSpc>
              <a:spcBef>
                <a:spcPts val="1001"/>
              </a:spcBef>
              <a:buClr>
                <a:srgbClr val="000000"/>
              </a:buClr>
              <a:buFont typeface="Wingdings" panose="05000000000000000000" pitchFamily="2" charset="2"/>
              <a:buChar char="§"/>
            </a:pPr>
            <a:endParaRPr lang="en-IN" sz="2200" dirty="0">
              <a:latin typeface="Calibri" panose="020F0502020204030204" pitchFamily="34" charset="0"/>
              <a:cs typeface="Calibri" panose="020F0502020204030204" pitchFamily="34" charset="0"/>
            </a:endParaRPr>
          </a:p>
          <a:p>
            <a:pPr marL="343260" indent="-342900">
              <a:lnSpc>
                <a:spcPct val="90000"/>
              </a:lnSpc>
              <a:spcBef>
                <a:spcPts val="1001"/>
              </a:spcBef>
              <a:buClr>
                <a:srgbClr val="000000"/>
              </a:buClr>
              <a:buFont typeface="Wingdings" panose="05000000000000000000" pitchFamily="2" charset="2"/>
              <a:buChar char="§"/>
            </a:pPr>
            <a:r>
              <a:rPr lang="en-IN" sz="2200" dirty="0">
                <a:latin typeface="Calibri" panose="020F0502020204030204" pitchFamily="34" charset="0"/>
                <a:cs typeface="Calibri" panose="020F0502020204030204" pitchFamily="34" charset="0"/>
              </a:rPr>
              <a:t>Matrix-Matrix Multiplication—A More Complex Kernel</a:t>
            </a:r>
          </a:p>
          <a:p>
            <a:pPr marL="343260" indent="-342900">
              <a:lnSpc>
                <a:spcPct val="90000"/>
              </a:lnSpc>
              <a:spcBef>
                <a:spcPts val="1001"/>
              </a:spcBef>
              <a:buClr>
                <a:srgbClr val="000000"/>
              </a:buClr>
              <a:buFont typeface="Wingdings" panose="05000000000000000000" pitchFamily="2" charset="2"/>
              <a:buChar char="§"/>
            </a:pPr>
            <a:endParaRPr lang="en-IN" sz="2200" dirty="0">
              <a:latin typeface="Calibri" panose="020F0502020204030204" pitchFamily="34" charset="0"/>
              <a:cs typeface="Calibri" panose="020F0502020204030204" pitchFamily="34" charset="0"/>
            </a:endParaRPr>
          </a:p>
          <a:p>
            <a:pPr marL="343260" indent="-342900">
              <a:lnSpc>
                <a:spcPct val="90000"/>
              </a:lnSpc>
              <a:spcBef>
                <a:spcPts val="1001"/>
              </a:spcBef>
              <a:buClr>
                <a:srgbClr val="000000"/>
              </a:buClr>
              <a:buFont typeface="Wingdings" panose="05000000000000000000" pitchFamily="2" charset="2"/>
              <a:buChar char="§"/>
            </a:pPr>
            <a:r>
              <a:rPr lang="en-IN" sz="2200" dirty="0">
                <a:latin typeface="Calibri" panose="020F0502020204030204" pitchFamily="34" charset="0"/>
                <a:cs typeface="Calibri" panose="020F0502020204030204" pitchFamily="34" charset="0"/>
              </a:rPr>
              <a:t>Calculations of global </a:t>
            </a:r>
            <a:r>
              <a:rPr lang="en-IN" sz="2200" dirty="0" err="1">
                <a:latin typeface="Calibri" panose="020F0502020204030204" pitchFamily="34" charset="0"/>
                <a:cs typeface="Calibri" panose="020F0502020204030204" pitchFamily="34" charset="0"/>
              </a:rPr>
              <a:t>threadID</a:t>
            </a:r>
            <a:endParaRPr lang="en-IN" sz="2200" dirty="0">
              <a:latin typeface="Calibri" panose="020F0502020204030204" pitchFamily="34" charset="0"/>
              <a:cs typeface="Calibri" panose="020F0502020204030204" pitchFamily="34" charset="0"/>
            </a:endParaRPr>
          </a:p>
          <a:p>
            <a:pPr marL="343260" indent="-342900">
              <a:lnSpc>
                <a:spcPct val="90000"/>
              </a:lnSpc>
              <a:spcBef>
                <a:spcPts val="1001"/>
              </a:spcBef>
              <a:buClr>
                <a:srgbClr val="000000"/>
              </a:buClr>
              <a:buFont typeface="Wingdings" panose="05000000000000000000" pitchFamily="2" charset="2"/>
              <a:buChar char="§"/>
            </a:pPr>
            <a:endParaRPr lang="en-IN" sz="2200" dirty="0">
              <a:latin typeface="Calibri" panose="020F0502020204030204" pitchFamily="34" charset="0"/>
              <a:cs typeface="Calibri" panose="020F0502020204030204" pitchFamily="34" charset="0"/>
            </a:endParaRPr>
          </a:p>
          <a:p>
            <a:pPr marL="343260" indent="-342900">
              <a:lnSpc>
                <a:spcPct val="90000"/>
              </a:lnSpc>
              <a:spcBef>
                <a:spcPts val="1001"/>
              </a:spcBef>
              <a:buClr>
                <a:srgbClr val="000000"/>
              </a:buClr>
              <a:buFont typeface="Wingdings" panose="05000000000000000000" pitchFamily="2" charset="2"/>
              <a:buChar char="§"/>
            </a:pPr>
            <a:r>
              <a:rPr lang="en-IN" sz="2200" dirty="0">
                <a:latin typeface="Calibri" panose="020F0502020204030204" pitchFamily="34" charset="0"/>
                <a:cs typeface="Calibri" panose="020F0502020204030204" pitchFamily="34" charset="0"/>
              </a:rPr>
              <a:t>Synchronization and Transparent Scalability</a:t>
            </a:r>
          </a:p>
          <a:p>
            <a:pPr marL="343260" indent="-342900">
              <a:lnSpc>
                <a:spcPct val="90000"/>
              </a:lnSpc>
              <a:spcBef>
                <a:spcPts val="1001"/>
              </a:spcBef>
              <a:buClr>
                <a:srgbClr val="000000"/>
              </a:buClr>
              <a:buFont typeface="Wingdings" panose="05000000000000000000" pitchFamily="2" charset="2"/>
              <a:buChar char="§"/>
            </a:pPr>
            <a:endParaRPr lang="en-IN" sz="2200" dirty="0">
              <a:latin typeface="Calibri" panose="020F0502020204030204" pitchFamily="34" charset="0"/>
              <a:cs typeface="Calibri" panose="020F0502020204030204" pitchFamily="34" charset="0"/>
            </a:endParaRPr>
          </a:p>
          <a:p>
            <a:pPr marL="343260" indent="-342900">
              <a:lnSpc>
                <a:spcPct val="90000"/>
              </a:lnSpc>
              <a:spcBef>
                <a:spcPts val="1001"/>
              </a:spcBef>
              <a:buClr>
                <a:srgbClr val="000000"/>
              </a:buClr>
              <a:buFont typeface="Wingdings" panose="05000000000000000000" pitchFamily="2" charset="2"/>
              <a:buChar char="§"/>
            </a:pPr>
            <a:r>
              <a:rPr lang="en-IN" sz="2200" dirty="0">
                <a:latin typeface="Calibri" panose="020F0502020204030204" pitchFamily="34" charset="0"/>
                <a:cs typeface="Calibri" panose="020F0502020204030204" pitchFamily="34" charset="0"/>
              </a:rPr>
              <a:t>Assigning Resources to Blocks </a:t>
            </a:r>
          </a:p>
          <a:p>
            <a:pPr marL="343260" indent="-342900">
              <a:lnSpc>
                <a:spcPct val="90000"/>
              </a:lnSpc>
              <a:spcBef>
                <a:spcPts val="1001"/>
              </a:spcBef>
              <a:buClr>
                <a:srgbClr val="000000"/>
              </a:buClr>
              <a:buFont typeface="Wingdings" panose="05000000000000000000" pitchFamily="2" charset="2"/>
              <a:buChar char="§"/>
            </a:pPr>
            <a:endParaRPr lang="en-IN" sz="2200" dirty="0">
              <a:latin typeface="Calibri" panose="020F0502020204030204" pitchFamily="34" charset="0"/>
              <a:cs typeface="Calibri" panose="020F0502020204030204" pitchFamily="34" charset="0"/>
            </a:endParaRPr>
          </a:p>
          <a:p>
            <a:pPr marL="343260" indent="-342900">
              <a:lnSpc>
                <a:spcPct val="90000"/>
              </a:lnSpc>
              <a:spcBef>
                <a:spcPts val="1001"/>
              </a:spcBef>
              <a:buClr>
                <a:srgbClr val="000000"/>
              </a:buClr>
              <a:buFont typeface="Wingdings" panose="05000000000000000000" pitchFamily="2" charset="2"/>
              <a:buChar char="§"/>
            </a:pPr>
            <a:r>
              <a:rPr lang="en-IN" sz="2200" dirty="0">
                <a:latin typeface="Calibri" panose="020F0502020204030204" pitchFamily="34" charset="0"/>
                <a:cs typeface="Calibri" panose="020F0502020204030204" pitchFamily="34" charset="0"/>
              </a:rPr>
              <a:t>Querying Device Properties</a:t>
            </a:r>
            <a:endParaRPr lang="en-US" sz="2200" b="0" strike="noStrike" spc="-1" dirty="0">
              <a:solidFill>
                <a:srgbClr val="000000"/>
              </a:solidFill>
              <a:latin typeface="Calibri" panose="020F0502020204030204" pitchFamily="34" charset="0"/>
              <a:cs typeface="Calibri" panose="020F0502020204030204" pitchFamily="34" charset="0"/>
            </a:endParaRPr>
          </a:p>
        </p:txBody>
      </p:sp>
      <p:sp>
        <p:nvSpPr>
          <p:cNvPr id="177"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9835E3FC-2F0E-4EF7-9379-556C4AA3A6E5}" type="datetime1">
              <a:rPr lang="en-IN" sz="1200" b="0" strike="noStrike" spc="-1">
                <a:solidFill>
                  <a:srgbClr val="8B8B8B"/>
                </a:solidFill>
                <a:latin typeface="Calibri"/>
              </a:rPr>
              <a:t>16-03-2023</a:t>
            </a:fld>
            <a:endParaRPr lang="en-IN" sz="1200" b="0" strike="noStrike" spc="-1" dirty="0">
              <a:latin typeface="Times New Roman"/>
            </a:endParaRPr>
          </a:p>
        </p:txBody>
      </p:sp>
      <p:sp>
        <p:nvSpPr>
          <p:cNvPr id="179"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A1B1537F-C5BE-4D87-82B9-6E76FCD8A592}" type="slidenum">
              <a:rPr lang="en-IN" sz="1200" b="0" strike="noStrike" spc="-1">
                <a:solidFill>
                  <a:srgbClr val="8B8B8B"/>
                </a:solidFill>
                <a:latin typeface="Calibri"/>
              </a:rPr>
              <a:t>3</a:t>
            </a:fld>
            <a:endParaRPr lang="en-IN" sz="1200" b="0" strike="noStrike" spc="-1" dirty="0">
              <a:latin typeface="Times New Roman"/>
            </a:endParaRPr>
          </a:p>
        </p:txBody>
      </p:sp>
    </p:spTree>
    <p:extLst>
      <p:ext uri="{BB962C8B-B14F-4D97-AF65-F5344CB8AC3E}">
        <p14:creationId xmlns:p14="http://schemas.microsoft.com/office/powerpoint/2010/main" val="16937523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136440"/>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CUDA Thread </a:t>
            </a:r>
            <a:r>
              <a:rPr lang="en-US" sz="3600" b="1" strike="noStrike" spc="-1" dirty="0" smtClean="0">
                <a:solidFill>
                  <a:srgbClr val="000000"/>
                </a:solidFill>
                <a:highlight>
                  <a:srgbClr val="00FF00"/>
                </a:highlight>
                <a:latin typeface="Calibri Light"/>
              </a:rPr>
              <a:t>Organization ( </a:t>
            </a:r>
            <a:r>
              <a:rPr lang="en-US" sz="3600" b="1" strike="noStrike" spc="-1" dirty="0" err="1" smtClean="0">
                <a:solidFill>
                  <a:srgbClr val="000000"/>
                </a:solidFill>
                <a:highlight>
                  <a:srgbClr val="00FF00"/>
                </a:highlight>
                <a:latin typeface="Calibri Light"/>
              </a:rPr>
              <a:t>z,y,x</a:t>
            </a:r>
            <a:r>
              <a:rPr lang="en-US" sz="3600" b="1" strike="noStrike" spc="-1" dirty="0" smtClean="0">
                <a:solidFill>
                  <a:srgbClr val="000000"/>
                </a:solidFill>
                <a:highlight>
                  <a:srgbClr val="00FF00"/>
                </a:highlight>
                <a:latin typeface="Calibri Light"/>
              </a:rPr>
              <a:t> notation used)</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771951" y="1017756"/>
            <a:ext cx="11004480" cy="5253120"/>
          </a:xfrm>
          <a:prstGeom prst="rect">
            <a:avLst/>
          </a:prstGeom>
          <a:noFill/>
          <a:ln>
            <a:noFill/>
          </a:ln>
        </p:spPr>
        <p:txBody>
          <a:bodyPr>
            <a:normAutofit/>
          </a:bodyPr>
          <a:lstStyle/>
          <a:p>
            <a:pPr marL="285750" indent="-285750" algn="just">
              <a:buFont typeface="Arial" panose="020B0604020202020204" pitchFamily="34" charset="0"/>
              <a:buChar char="•"/>
            </a:pPr>
            <a:r>
              <a:rPr lang="en-IN" dirty="0"/>
              <a:t>Each </a:t>
            </a:r>
            <a:r>
              <a:rPr lang="en-IN" b="1" dirty="0" err="1"/>
              <a:t>threadIdx</a:t>
            </a:r>
            <a:r>
              <a:rPr lang="en-IN" dirty="0"/>
              <a:t> also consists of three fields: the </a:t>
            </a:r>
            <a:r>
              <a:rPr lang="en-IN" b="1" dirty="0"/>
              <a:t>x</a:t>
            </a:r>
            <a:r>
              <a:rPr lang="en-IN" dirty="0"/>
              <a:t> coordinate </a:t>
            </a:r>
            <a:r>
              <a:rPr lang="en-IN" b="1" dirty="0" err="1">
                <a:solidFill>
                  <a:srgbClr val="0070C0"/>
                </a:solidFill>
              </a:rPr>
              <a:t>threadId.x</a:t>
            </a:r>
            <a:r>
              <a:rPr lang="en-IN" dirty="0"/>
              <a:t>, the </a:t>
            </a:r>
            <a:r>
              <a:rPr lang="en-IN" b="1" dirty="0"/>
              <a:t>y</a:t>
            </a:r>
            <a:r>
              <a:rPr lang="en-IN" dirty="0"/>
              <a:t> coordinate </a:t>
            </a:r>
            <a:r>
              <a:rPr lang="en-IN" b="1" dirty="0" err="1">
                <a:solidFill>
                  <a:srgbClr val="0070C0"/>
                </a:solidFill>
              </a:rPr>
              <a:t>threadIdx.y</a:t>
            </a:r>
            <a:r>
              <a:rPr lang="en-IN" dirty="0"/>
              <a:t>, and the </a:t>
            </a:r>
            <a:r>
              <a:rPr lang="en-IN" b="1" dirty="0"/>
              <a:t>z</a:t>
            </a:r>
            <a:r>
              <a:rPr lang="en-IN" dirty="0"/>
              <a:t> coordinate </a:t>
            </a:r>
            <a:r>
              <a:rPr lang="en-IN" b="1" dirty="0" err="1">
                <a:solidFill>
                  <a:srgbClr val="0070C0"/>
                </a:solidFill>
              </a:rPr>
              <a:t>threadIdx.z</a:t>
            </a:r>
            <a:r>
              <a:rPr lang="en-IN" dirty="0"/>
              <a:t>.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In the following example, each block is organized into </a:t>
            </a:r>
            <a:r>
              <a:rPr lang="en-IN" b="1" dirty="0"/>
              <a:t>4 x 2 x 2</a:t>
            </a:r>
            <a:r>
              <a:rPr lang="en-IN" dirty="0"/>
              <a:t> arrays of threads. The Figure expands block(1,1) to show its </a:t>
            </a:r>
            <a:r>
              <a:rPr lang="en-IN" sz="2000" dirty="0"/>
              <a:t>16 threads. For example, thread(1,0,2) has   </a:t>
            </a:r>
            <a:r>
              <a:rPr lang="en-IN" sz="2000" dirty="0" err="1"/>
              <a:t>threadIdx.z</a:t>
            </a:r>
            <a:r>
              <a:rPr lang="en-IN" sz="2000" dirty="0"/>
              <a:t>=1, </a:t>
            </a:r>
            <a:r>
              <a:rPr lang="en-IN" sz="2000" dirty="0" err="1"/>
              <a:t>threadIdx.y</a:t>
            </a:r>
            <a:r>
              <a:rPr lang="en-IN" sz="2000" dirty="0"/>
              <a:t>=0, and </a:t>
            </a:r>
            <a:r>
              <a:rPr lang="en-IN" sz="2000" dirty="0" err="1"/>
              <a:t>threadIdx.x</a:t>
            </a:r>
            <a:r>
              <a:rPr lang="en-IN" sz="2000" dirty="0"/>
              <a:t>=2. In this example, we have four blocks of 16 threads each, with a grand total of 64 threads in the grid. </a:t>
            </a: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16-03-2023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30</a:t>
            </a:fld>
            <a:endParaRPr lang="en-IN" sz="1200" b="0" strike="noStrike" spc="-1">
              <a:latin typeface="Times New Roman"/>
            </a:endParaRPr>
          </a:p>
        </p:txBody>
      </p:sp>
      <p:pic>
        <p:nvPicPr>
          <p:cNvPr id="4" name="Picture 3">
            <a:extLst>
              <a:ext uri="{FF2B5EF4-FFF2-40B4-BE49-F238E27FC236}">
                <a16:creationId xmlns:a16="http://schemas.microsoft.com/office/drawing/2014/main" id="{7640145C-AA0F-468D-B3A5-B7B8208381E9}"/>
              </a:ext>
            </a:extLst>
          </p:cNvPr>
          <p:cNvPicPr>
            <a:picLocks noChangeAspect="1"/>
          </p:cNvPicPr>
          <p:nvPr/>
        </p:nvPicPr>
        <p:blipFill>
          <a:blip r:embed="rId2"/>
          <a:stretch>
            <a:fillRect/>
          </a:stretch>
        </p:blipFill>
        <p:spPr>
          <a:xfrm>
            <a:off x="4121703" y="2811776"/>
            <a:ext cx="4629916" cy="4046224"/>
          </a:xfrm>
          <a:prstGeom prst="rect">
            <a:avLst/>
          </a:prstGeom>
        </p:spPr>
      </p:pic>
    </p:spTree>
    <p:extLst>
      <p:ext uri="{BB962C8B-B14F-4D97-AF65-F5344CB8AC3E}">
        <p14:creationId xmlns:p14="http://schemas.microsoft.com/office/powerpoint/2010/main" val="8240185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126609" y="59944"/>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Mapping Threads to Multidimensional Data</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0" y="794748"/>
            <a:ext cx="11901268" cy="5926452"/>
          </a:xfrm>
          <a:prstGeom prst="rect">
            <a:avLst/>
          </a:prstGeom>
          <a:noFill/>
          <a:ln>
            <a:noFill/>
          </a:ln>
        </p:spPr>
        <p:txBody>
          <a:bodyPr>
            <a:normAutofit fontScale="92500" lnSpcReduction="20000"/>
          </a:bodyPr>
          <a:lstStyle/>
          <a:p>
            <a:pPr marL="285750" indent="-285750" algn="just">
              <a:buFont typeface="Arial" panose="020B0604020202020204" pitchFamily="34" charset="0"/>
              <a:buChar char="•"/>
            </a:pPr>
            <a:r>
              <a:rPr lang="en-IN" dirty="0"/>
              <a:t>The choice of 1D, 2D, or 3D thread organizations is usually based on the nature of the data.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For example, pictures are a 2D array of pixels. It is often convenient to use a 2D grid that consists of 2D blocks to process the pixels in a picture.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In this picture example, we have </a:t>
            </a:r>
            <a:r>
              <a:rPr lang="en-IN" b="1" dirty="0"/>
              <a:t>four extra threads </a:t>
            </a:r>
            <a:r>
              <a:rPr lang="en-IN" dirty="0"/>
              <a:t>in the </a:t>
            </a:r>
            <a:r>
              <a:rPr lang="en-IN" b="1" dirty="0">
                <a:solidFill>
                  <a:srgbClr val="0070C0"/>
                </a:solidFill>
              </a:rPr>
              <a:t>x-direction</a:t>
            </a:r>
            <a:r>
              <a:rPr lang="en-IN" dirty="0"/>
              <a:t> and </a:t>
            </a:r>
            <a:r>
              <a:rPr lang="en-IN" b="1" dirty="0"/>
              <a:t>two extra threads </a:t>
            </a:r>
            <a:r>
              <a:rPr lang="en-IN" dirty="0"/>
              <a:t>in the </a:t>
            </a:r>
            <a:r>
              <a:rPr lang="en-IN" b="1" dirty="0">
                <a:solidFill>
                  <a:srgbClr val="0070C0"/>
                </a:solidFill>
              </a:rPr>
              <a:t>y-direction</a:t>
            </a:r>
            <a:r>
              <a:rPr lang="en-IN" dirty="0"/>
              <a:t>. That is, we will generate </a:t>
            </a:r>
            <a:r>
              <a:rPr lang="en-IN" b="1" dirty="0"/>
              <a:t>80x64</a:t>
            </a:r>
            <a:r>
              <a:rPr lang="en-IN" dirty="0"/>
              <a:t> threads to process </a:t>
            </a:r>
            <a:r>
              <a:rPr lang="en-IN" b="1" dirty="0"/>
              <a:t>76x62</a:t>
            </a:r>
            <a:r>
              <a:rPr lang="en-IN" dirty="0"/>
              <a:t> pixels.</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The picture processing kernel function will have </a:t>
            </a:r>
            <a:r>
              <a:rPr lang="en-IN" b="1" dirty="0"/>
              <a:t>if statements </a:t>
            </a:r>
            <a:r>
              <a:rPr lang="en-IN" dirty="0"/>
              <a:t>to test whether the thread indices </a:t>
            </a:r>
            <a:r>
              <a:rPr lang="en-IN" b="1" dirty="0" err="1">
                <a:solidFill>
                  <a:srgbClr val="0070C0"/>
                </a:solidFill>
              </a:rPr>
              <a:t>threadIdx.x</a:t>
            </a:r>
            <a:r>
              <a:rPr lang="en-IN" dirty="0"/>
              <a:t> and </a:t>
            </a:r>
            <a:r>
              <a:rPr lang="en-IN" b="1" dirty="0" err="1">
                <a:solidFill>
                  <a:srgbClr val="0070C0"/>
                </a:solidFill>
              </a:rPr>
              <a:t>threadIdx.y</a:t>
            </a:r>
            <a:r>
              <a:rPr lang="en-IN" dirty="0"/>
              <a:t> fall within the valid range of pixels.</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16-03-2023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31</a:t>
            </a:fld>
            <a:endParaRPr lang="en-IN" sz="1200" b="0" strike="noStrike" spc="-1">
              <a:latin typeface="Times New Roman"/>
            </a:endParaRPr>
          </a:p>
        </p:txBody>
      </p:sp>
      <p:pic>
        <p:nvPicPr>
          <p:cNvPr id="3" name="Picture 2">
            <a:extLst>
              <a:ext uri="{FF2B5EF4-FFF2-40B4-BE49-F238E27FC236}">
                <a16:creationId xmlns:a16="http://schemas.microsoft.com/office/drawing/2014/main" id="{45055130-A058-4E1A-98FB-24F86EF9A8CE}"/>
              </a:ext>
            </a:extLst>
          </p:cNvPr>
          <p:cNvPicPr>
            <a:picLocks noChangeAspect="1"/>
          </p:cNvPicPr>
          <p:nvPr/>
        </p:nvPicPr>
        <p:blipFill>
          <a:blip r:embed="rId2"/>
          <a:stretch>
            <a:fillRect/>
          </a:stretch>
        </p:blipFill>
        <p:spPr>
          <a:xfrm>
            <a:off x="192590" y="1780845"/>
            <a:ext cx="4251007" cy="3296310"/>
          </a:xfrm>
          <a:prstGeom prst="rect">
            <a:avLst/>
          </a:prstGeom>
        </p:spPr>
      </p:pic>
      <p:sp>
        <p:nvSpPr>
          <p:cNvPr id="9" name="TextBox 8">
            <a:extLst>
              <a:ext uri="{FF2B5EF4-FFF2-40B4-BE49-F238E27FC236}">
                <a16:creationId xmlns:a16="http://schemas.microsoft.com/office/drawing/2014/main" id="{9A0B395D-D0F7-4BB6-9B06-A920D79F4477}"/>
              </a:ext>
            </a:extLst>
          </p:cNvPr>
          <p:cNvSpPr txBox="1"/>
          <p:nvPr/>
        </p:nvSpPr>
        <p:spPr>
          <a:xfrm>
            <a:off x="4636187" y="1946088"/>
            <a:ext cx="7170632" cy="1754326"/>
          </a:xfrm>
          <a:prstGeom prst="rect">
            <a:avLst/>
          </a:prstGeom>
          <a:solidFill>
            <a:schemeClr val="accent4">
              <a:lumMod val="40000"/>
              <a:lumOff val="60000"/>
            </a:schemeClr>
          </a:solidFill>
        </p:spPr>
        <p:txBody>
          <a:bodyPr wrap="square" rtlCol="0">
            <a:spAutoFit/>
          </a:bodyPr>
          <a:lstStyle/>
          <a:p>
            <a:pPr marL="285750" indent="-285750" algn="just">
              <a:buFont typeface="Wingdings" panose="05000000000000000000" pitchFamily="2" charset="2"/>
              <a:buChar char="§"/>
            </a:pPr>
            <a:r>
              <a:rPr lang="en-IN" dirty="0"/>
              <a:t>It is a </a:t>
            </a:r>
            <a:r>
              <a:rPr lang="en-IN" b="1" dirty="0"/>
              <a:t>76x62</a:t>
            </a:r>
            <a:r>
              <a:rPr lang="en-IN" dirty="0"/>
              <a:t> picture.</a:t>
            </a:r>
          </a:p>
          <a:p>
            <a:pPr marL="285750" indent="-285750" algn="just">
              <a:buFont typeface="Wingdings" panose="05000000000000000000" pitchFamily="2" charset="2"/>
              <a:buChar char="§"/>
            </a:pPr>
            <a:r>
              <a:rPr lang="en-IN" dirty="0"/>
              <a:t>Assume that we decided to use a </a:t>
            </a:r>
            <a:r>
              <a:rPr lang="en-IN" b="1" dirty="0"/>
              <a:t>16x16</a:t>
            </a:r>
            <a:r>
              <a:rPr lang="en-IN" dirty="0"/>
              <a:t> </a:t>
            </a:r>
            <a:r>
              <a:rPr lang="en-IN" b="1" dirty="0"/>
              <a:t>block</a:t>
            </a:r>
            <a:r>
              <a:rPr lang="en-IN" dirty="0"/>
              <a:t>, with 16 threads in the x-direction and 16 threads in the y-direction.</a:t>
            </a:r>
          </a:p>
          <a:p>
            <a:pPr marL="285750" indent="-285750" algn="just">
              <a:buFont typeface="Wingdings" panose="05000000000000000000" pitchFamily="2" charset="2"/>
              <a:buChar char="§"/>
            </a:pPr>
            <a:r>
              <a:rPr lang="en-IN" dirty="0"/>
              <a:t>We will need </a:t>
            </a:r>
            <a:r>
              <a:rPr lang="en-IN" b="1" dirty="0"/>
              <a:t>five blocks </a:t>
            </a:r>
            <a:r>
              <a:rPr lang="en-IN" dirty="0"/>
              <a:t>in the x-direction and </a:t>
            </a:r>
            <a:r>
              <a:rPr lang="en-IN" b="1" dirty="0"/>
              <a:t>four blocks </a:t>
            </a:r>
            <a:r>
              <a:rPr lang="en-IN" dirty="0"/>
              <a:t>in the y-direction, which results in </a:t>
            </a:r>
            <a:r>
              <a:rPr lang="en-IN" b="1" dirty="0"/>
              <a:t>5x4=20</a:t>
            </a:r>
            <a:r>
              <a:rPr lang="en-IN" dirty="0"/>
              <a:t> </a:t>
            </a:r>
            <a:r>
              <a:rPr lang="en-IN" b="1" dirty="0"/>
              <a:t>block</a:t>
            </a:r>
            <a:r>
              <a:rPr lang="en-IN" dirty="0"/>
              <a:t>.</a:t>
            </a:r>
          </a:p>
          <a:p>
            <a:pPr marL="285750" indent="-285750" algn="just">
              <a:buFont typeface="Wingdings" panose="05000000000000000000" pitchFamily="2" charset="2"/>
              <a:buChar char="§"/>
            </a:pPr>
            <a:endParaRPr lang="en-IN" dirty="0"/>
          </a:p>
        </p:txBody>
      </p:sp>
    </p:spTree>
    <p:extLst>
      <p:ext uri="{BB962C8B-B14F-4D97-AF65-F5344CB8AC3E}">
        <p14:creationId xmlns:p14="http://schemas.microsoft.com/office/powerpoint/2010/main" val="18565453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126609" y="59944"/>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Mapping Threads to Multidimensional Data</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0" y="794748"/>
            <a:ext cx="11901268" cy="5926452"/>
          </a:xfrm>
          <a:prstGeom prst="rect">
            <a:avLst/>
          </a:prstGeom>
          <a:noFill/>
          <a:ln>
            <a:noFill/>
          </a:ln>
        </p:spPr>
        <p:txBody>
          <a:bodyPr>
            <a:normAutofit/>
          </a:bodyPr>
          <a:lstStyle/>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highlight>
                  <a:srgbClr val="FFFF00"/>
                </a:highlight>
              </a:rPr>
              <a:t>Within the kernel function, references to built-in variables </a:t>
            </a:r>
            <a:r>
              <a:rPr lang="en-IN" dirty="0" err="1">
                <a:highlight>
                  <a:srgbClr val="FFFF00"/>
                </a:highlight>
              </a:rPr>
              <a:t>gridDim.x</a:t>
            </a:r>
            <a:r>
              <a:rPr lang="en-IN" dirty="0">
                <a:highlight>
                  <a:srgbClr val="FFFF00"/>
                </a:highlight>
              </a:rPr>
              <a:t>, </a:t>
            </a:r>
            <a:r>
              <a:rPr lang="en-IN" dirty="0" err="1">
                <a:highlight>
                  <a:srgbClr val="FFFF00"/>
                </a:highlight>
              </a:rPr>
              <a:t>gridDim.y</a:t>
            </a:r>
            <a:r>
              <a:rPr lang="en-IN" dirty="0">
                <a:highlight>
                  <a:srgbClr val="FFFF00"/>
                </a:highlight>
              </a:rPr>
              <a:t>, </a:t>
            </a:r>
            <a:r>
              <a:rPr lang="en-IN" dirty="0" err="1">
                <a:highlight>
                  <a:srgbClr val="FFFF00"/>
                </a:highlight>
              </a:rPr>
              <a:t>blockDim.x</a:t>
            </a:r>
            <a:r>
              <a:rPr lang="en-IN" dirty="0">
                <a:highlight>
                  <a:srgbClr val="FFFF00"/>
                </a:highlight>
              </a:rPr>
              <a:t>, and </a:t>
            </a:r>
            <a:r>
              <a:rPr lang="en-IN" dirty="0" err="1">
                <a:highlight>
                  <a:srgbClr val="FFFF00"/>
                </a:highlight>
              </a:rPr>
              <a:t>blockDim.y</a:t>
            </a:r>
            <a:r>
              <a:rPr lang="en-IN" dirty="0">
                <a:highlight>
                  <a:srgbClr val="FFFF00"/>
                </a:highlight>
              </a:rPr>
              <a:t> will result in 5, 4, 16, and 16, respectively.</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16-03-2023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32</a:t>
            </a:fld>
            <a:endParaRPr lang="en-IN" sz="1200" b="0" strike="noStrike" spc="-1">
              <a:latin typeface="Times New Roman"/>
            </a:endParaRPr>
          </a:p>
        </p:txBody>
      </p:sp>
      <p:pic>
        <p:nvPicPr>
          <p:cNvPr id="3" name="Picture 2">
            <a:extLst>
              <a:ext uri="{FF2B5EF4-FFF2-40B4-BE49-F238E27FC236}">
                <a16:creationId xmlns:a16="http://schemas.microsoft.com/office/drawing/2014/main" id="{45055130-A058-4E1A-98FB-24F86EF9A8CE}"/>
              </a:ext>
            </a:extLst>
          </p:cNvPr>
          <p:cNvPicPr>
            <a:picLocks noChangeAspect="1"/>
          </p:cNvPicPr>
          <p:nvPr/>
        </p:nvPicPr>
        <p:blipFill>
          <a:blip r:embed="rId2"/>
          <a:stretch>
            <a:fillRect/>
          </a:stretch>
        </p:blipFill>
        <p:spPr>
          <a:xfrm>
            <a:off x="83996" y="1044653"/>
            <a:ext cx="4251007" cy="3296310"/>
          </a:xfrm>
          <a:prstGeom prst="rect">
            <a:avLst/>
          </a:prstGeom>
        </p:spPr>
      </p:pic>
      <p:sp>
        <p:nvSpPr>
          <p:cNvPr id="9" name="TextBox 8">
            <a:extLst>
              <a:ext uri="{FF2B5EF4-FFF2-40B4-BE49-F238E27FC236}">
                <a16:creationId xmlns:a16="http://schemas.microsoft.com/office/drawing/2014/main" id="{9A0B395D-D0F7-4BB6-9B06-A920D79F4477}"/>
              </a:ext>
            </a:extLst>
          </p:cNvPr>
          <p:cNvSpPr txBox="1"/>
          <p:nvPr/>
        </p:nvSpPr>
        <p:spPr>
          <a:xfrm>
            <a:off x="4532819" y="1044653"/>
            <a:ext cx="7170632" cy="2585323"/>
          </a:xfrm>
          <a:prstGeom prst="rect">
            <a:avLst/>
          </a:prstGeom>
          <a:solidFill>
            <a:schemeClr val="accent4">
              <a:lumMod val="40000"/>
              <a:lumOff val="60000"/>
            </a:schemeClr>
          </a:solidFill>
        </p:spPr>
        <p:txBody>
          <a:bodyPr wrap="square" rtlCol="0">
            <a:spAutoFit/>
          </a:bodyPr>
          <a:lstStyle/>
          <a:p>
            <a:pPr marL="285750" indent="-285750" algn="just">
              <a:buFont typeface="Wingdings" panose="05000000000000000000" pitchFamily="2" charset="2"/>
              <a:buChar char="§"/>
            </a:pPr>
            <a:r>
              <a:rPr lang="en-IN" dirty="0"/>
              <a:t>Assume that the host code uses an integer variable </a:t>
            </a:r>
            <a:r>
              <a:rPr lang="en-IN" b="1" dirty="0"/>
              <a:t>n</a:t>
            </a:r>
            <a:r>
              <a:rPr lang="en-IN" dirty="0"/>
              <a:t> to track the number of pixels in the </a:t>
            </a:r>
            <a:r>
              <a:rPr lang="en-IN" b="1" dirty="0"/>
              <a:t>x-direction</a:t>
            </a:r>
            <a:r>
              <a:rPr lang="en-IN" dirty="0"/>
              <a:t>, and another integer variable </a:t>
            </a:r>
            <a:r>
              <a:rPr lang="en-IN" b="1" dirty="0"/>
              <a:t>m </a:t>
            </a:r>
            <a:r>
              <a:rPr lang="en-IN" dirty="0"/>
              <a:t>to track the number of pixels in the </a:t>
            </a:r>
            <a:r>
              <a:rPr lang="en-IN" b="1" dirty="0"/>
              <a:t>y-direction</a:t>
            </a:r>
            <a:r>
              <a:rPr lang="en-IN" dirty="0"/>
              <a:t>.</a:t>
            </a:r>
          </a:p>
          <a:p>
            <a:pPr marL="285750" indent="-285750" algn="just">
              <a:buFont typeface="Wingdings" panose="05000000000000000000" pitchFamily="2" charset="2"/>
              <a:buChar char="§"/>
            </a:pPr>
            <a:endParaRPr lang="en-IN" dirty="0"/>
          </a:p>
          <a:p>
            <a:pPr marL="285750" indent="-285750" algn="just">
              <a:buFont typeface="Wingdings" panose="05000000000000000000" pitchFamily="2" charset="2"/>
              <a:buChar char="§"/>
            </a:pPr>
            <a:r>
              <a:rPr lang="en-IN" dirty="0"/>
              <a:t>Assume that the input picture data has been copied to the device memory and can be accessed through a pointer variable </a:t>
            </a:r>
            <a:r>
              <a:rPr lang="en-IN" b="1" dirty="0" err="1"/>
              <a:t>d_Pin</a:t>
            </a:r>
            <a:r>
              <a:rPr lang="en-IN" dirty="0"/>
              <a:t>. The output picture has been allocated in the device memory and can be accessed through a pointer variable </a:t>
            </a:r>
            <a:r>
              <a:rPr lang="en-IN" b="1" dirty="0" err="1"/>
              <a:t>d_Pout</a:t>
            </a:r>
            <a:r>
              <a:rPr lang="en-IN" dirty="0"/>
              <a:t>.</a:t>
            </a:r>
          </a:p>
          <a:p>
            <a:pPr marL="285750" indent="-285750" algn="just">
              <a:buFont typeface="Wingdings" panose="05000000000000000000" pitchFamily="2" charset="2"/>
              <a:buChar char="§"/>
            </a:pPr>
            <a:endParaRPr lang="en-IN" dirty="0"/>
          </a:p>
        </p:txBody>
      </p:sp>
      <p:sp>
        <p:nvSpPr>
          <p:cNvPr id="8" name="TextBox 7">
            <a:extLst>
              <a:ext uri="{FF2B5EF4-FFF2-40B4-BE49-F238E27FC236}">
                <a16:creationId xmlns:a16="http://schemas.microsoft.com/office/drawing/2014/main" id="{7E872E28-EA93-4553-B003-5AA84D502411}"/>
              </a:ext>
            </a:extLst>
          </p:cNvPr>
          <p:cNvSpPr txBox="1"/>
          <p:nvPr/>
        </p:nvSpPr>
        <p:spPr>
          <a:xfrm>
            <a:off x="290732" y="4425411"/>
            <a:ext cx="9267796" cy="923330"/>
          </a:xfrm>
          <a:prstGeom prst="rect">
            <a:avLst/>
          </a:prstGeom>
          <a:solidFill>
            <a:schemeClr val="tx1"/>
          </a:solidFill>
        </p:spPr>
        <p:txBody>
          <a:bodyPr wrap="square" rtlCol="0">
            <a:spAutoFit/>
          </a:bodyPr>
          <a:lstStyle/>
          <a:p>
            <a:r>
              <a:rPr lang="en-IN" dirty="0">
                <a:solidFill>
                  <a:schemeClr val="bg1"/>
                </a:solidFill>
              </a:rPr>
              <a:t>dim3</a:t>
            </a:r>
            <a:r>
              <a:rPr lang="en-IN" dirty="0">
                <a:solidFill>
                  <a:srgbClr val="FFFF00"/>
                </a:solidFill>
              </a:rPr>
              <a:t> </a:t>
            </a:r>
            <a:r>
              <a:rPr lang="en-IN" dirty="0" err="1">
                <a:solidFill>
                  <a:srgbClr val="FFFF00"/>
                </a:solidFill>
              </a:rPr>
              <a:t>dimGrid</a:t>
            </a:r>
            <a:r>
              <a:rPr lang="en-IN" dirty="0">
                <a:solidFill>
                  <a:srgbClr val="FFFF00"/>
                </a:solidFill>
              </a:rPr>
              <a:t> (</a:t>
            </a:r>
            <a:r>
              <a:rPr lang="en-IN" dirty="0">
                <a:solidFill>
                  <a:schemeClr val="bg1"/>
                </a:solidFill>
              </a:rPr>
              <a:t>ceil(n/16.0)</a:t>
            </a:r>
            <a:r>
              <a:rPr lang="en-IN" dirty="0">
                <a:solidFill>
                  <a:srgbClr val="FFFF00"/>
                </a:solidFill>
              </a:rPr>
              <a:t>, </a:t>
            </a:r>
            <a:r>
              <a:rPr lang="en-IN" dirty="0">
                <a:solidFill>
                  <a:schemeClr val="bg1"/>
                </a:solidFill>
              </a:rPr>
              <a:t>ceil(m/16.0), 1</a:t>
            </a:r>
            <a:r>
              <a:rPr lang="en-IN" dirty="0">
                <a:solidFill>
                  <a:srgbClr val="FFFF00"/>
                </a:solidFill>
              </a:rPr>
              <a:t>); </a:t>
            </a:r>
          </a:p>
          <a:p>
            <a:r>
              <a:rPr lang="en-IN" dirty="0">
                <a:solidFill>
                  <a:schemeClr val="bg1"/>
                </a:solidFill>
              </a:rPr>
              <a:t>dim3</a:t>
            </a:r>
            <a:r>
              <a:rPr lang="en-IN" dirty="0">
                <a:solidFill>
                  <a:srgbClr val="FFFF00"/>
                </a:solidFill>
              </a:rPr>
              <a:t> </a:t>
            </a:r>
            <a:r>
              <a:rPr lang="en-IN" dirty="0" err="1">
                <a:solidFill>
                  <a:srgbClr val="FFFF00"/>
                </a:solidFill>
              </a:rPr>
              <a:t>dimBlock</a:t>
            </a:r>
            <a:r>
              <a:rPr lang="en-IN" dirty="0">
                <a:solidFill>
                  <a:srgbClr val="FFFF00"/>
                </a:solidFill>
              </a:rPr>
              <a:t>(16, 16, 1); </a:t>
            </a:r>
          </a:p>
          <a:p>
            <a:r>
              <a:rPr lang="en-IN" dirty="0" err="1">
                <a:solidFill>
                  <a:srgbClr val="FFFF00"/>
                </a:solidFill>
              </a:rPr>
              <a:t>vecAddKernel</a:t>
            </a:r>
            <a:r>
              <a:rPr lang="en-IN" dirty="0">
                <a:solidFill>
                  <a:srgbClr val="FFFF00"/>
                </a:solidFill>
              </a:rPr>
              <a:t> &lt;&lt;&lt; </a:t>
            </a:r>
            <a:r>
              <a:rPr lang="en-IN" dirty="0" err="1">
                <a:solidFill>
                  <a:schemeClr val="bg1"/>
                </a:solidFill>
              </a:rPr>
              <a:t>dimGrid</a:t>
            </a:r>
            <a:r>
              <a:rPr lang="en-IN" dirty="0">
                <a:solidFill>
                  <a:schemeClr val="bg1"/>
                </a:solidFill>
              </a:rPr>
              <a:t>, </a:t>
            </a:r>
            <a:r>
              <a:rPr lang="en-IN" dirty="0" err="1">
                <a:solidFill>
                  <a:schemeClr val="bg1"/>
                </a:solidFill>
              </a:rPr>
              <a:t>dimBlock</a:t>
            </a:r>
            <a:r>
              <a:rPr lang="en-IN" dirty="0">
                <a:solidFill>
                  <a:schemeClr val="bg1"/>
                </a:solidFill>
              </a:rPr>
              <a:t> </a:t>
            </a:r>
            <a:r>
              <a:rPr lang="en-IN" dirty="0">
                <a:solidFill>
                  <a:srgbClr val="FFFF00"/>
                </a:solidFill>
              </a:rPr>
              <a:t>&gt;&gt;&gt; (</a:t>
            </a:r>
            <a:r>
              <a:rPr lang="en-IN" dirty="0" err="1">
                <a:solidFill>
                  <a:srgbClr val="FFFF00"/>
                </a:solidFill>
              </a:rPr>
              <a:t>d_Pin</a:t>
            </a:r>
            <a:r>
              <a:rPr lang="en-IN" dirty="0">
                <a:solidFill>
                  <a:srgbClr val="FFFF00"/>
                </a:solidFill>
              </a:rPr>
              <a:t>, </a:t>
            </a:r>
            <a:r>
              <a:rPr lang="en-IN" dirty="0" err="1">
                <a:solidFill>
                  <a:srgbClr val="FFFF00"/>
                </a:solidFill>
              </a:rPr>
              <a:t>d_Pout</a:t>
            </a:r>
            <a:r>
              <a:rPr lang="en-IN" dirty="0">
                <a:solidFill>
                  <a:srgbClr val="FFFF00"/>
                </a:solidFill>
              </a:rPr>
              <a:t>, n, m);</a:t>
            </a:r>
            <a:r>
              <a:rPr lang="en-IN" dirty="0">
                <a:solidFill>
                  <a:srgbClr val="00B0F0"/>
                </a:solidFill>
              </a:rPr>
              <a:t> </a:t>
            </a:r>
          </a:p>
        </p:txBody>
      </p:sp>
      <p:sp>
        <p:nvSpPr>
          <p:cNvPr id="10" name="TextBox 9">
            <a:extLst>
              <a:ext uri="{FF2B5EF4-FFF2-40B4-BE49-F238E27FC236}">
                <a16:creationId xmlns:a16="http://schemas.microsoft.com/office/drawing/2014/main" id="{5F10DD94-3124-4C6F-838F-536F34EBC2DC}"/>
              </a:ext>
            </a:extLst>
          </p:cNvPr>
          <p:cNvSpPr txBox="1"/>
          <p:nvPr/>
        </p:nvSpPr>
        <p:spPr>
          <a:xfrm>
            <a:off x="1189413" y="707806"/>
            <a:ext cx="2636999" cy="369332"/>
          </a:xfrm>
          <a:prstGeom prst="rect">
            <a:avLst/>
          </a:prstGeom>
          <a:noFill/>
        </p:spPr>
        <p:txBody>
          <a:bodyPr wrap="square" rtlCol="0">
            <a:spAutoFit/>
          </a:bodyPr>
          <a:lstStyle/>
          <a:p>
            <a:r>
              <a:rPr lang="en-IN" b="1" dirty="0">
                <a:sym typeface="Wingdings" panose="05000000000000000000" pitchFamily="2" charset="2"/>
              </a:rPr>
              <a:t> n (</a:t>
            </a:r>
            <a:r>
              <a:rPr lang="en-IN" b="1" dirty="0" err="1">
                <a:sym typeface="Wingdings" panose="05000000000000000000" pitchFamily="2" charset="2"/>
              </a:rPr>
              <a:t>blockDim.x</a:t>
            </a:r>
            <a:r>
              <a:rPr lang="en-IN" b="1" dirty="0">
                <a:sym typeface="Wingdings" panose="05000000000000000000" pitchFamily="2" charset="2"/>
              </a:rPr>
              <a:t>) = 76</a:t>
            </a:r>
            <a:endParaRPr lang="en-IN" b="1" dirty="0"/>
          </a:p>
        </p:txBody>
      </p:sp>
      <p:sp>
        <p:nvSpPr>
          <p:cNvPr id="11" name="TextBox 10">
            <a:extLst>
              <a:ext uri="{FF2B5EF4-FFF2-40B4-BE49-F238E27FC236}">
                <a16:creationId xmlns:a16="http://schemas.microsoft.com/office/drawing/2014/main" id="{6FD0C6BD-3B14-4810-8ACF-C13380869721}"/>
              </a:ext>
            </a:extLst>
          </p:cNvPr>
          <p:cNvSpPr txBox="1"/>
          <p:nvPr/>
        </p:nvSpPr>
        <p:spPr>
          <a:xfrm rot="16200000">
            <a:off x="3010006" y="2244688"/>
            <a:ext cx="2704433" cy="369332"/>
          </a:xfrm>
          <a:prstGeom prst="rect">
            <a:avLst/>
          </a:prstGeom>
          <a:noFill/>
        </p:spPr>
        <p:txBody>
          <a:bodyPr wrap="square" rtlCol="0">
            <a:spAutoFit/>
          </a:bodyPr>
          <a:lstStyle/>
          <a:p>
            <a:r>
              <a:rPr lang="en-IN" b="1" dirty="0">
                <a:sym typeface="Wingdings" panose="05000000000000000000" pitchFamily="2" charset="2"/>
              </a:rPr>
              <a:t> m (</a:t>
            </a:r>
            <a:r>
              <a:rPr lang="en-IN" b="1" dirty="0" err="1">
                <a:sym typeface="Wingdings" panose="05000000000000000000" pitchFamily="2" charset="2"/>
              </a:rPr>
              <a:t>blockDim.y</a:t>
            </a:r>
            <a:r>
              <a:rPr lang="en-IN" b="1" dirty="0">
                <a:sym typeface="Wingdings" panose="05000000000000000000" pitchFamily="2" charset="2"/>
              </a:rPr>
              <a:t>) = 62</a:t>
            </a:r>
            <a:endParaRPr lang="en-IN" b="1" dirty="0"/>
          </a:p>
        </p:txBody>
      </p:sp>
    </p:spTree>
    <p:extLst>
      <p:ext uri="{BB962C8B-B14F-4D97-AF65-F5344CB8AC3E}">
        <p14:creationId xmlns:p14="http://schemas.microsoft.com/office/powerpoint/2010/main" val="6164755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126609" y="59944"/>
            <a:ext cx="11605846" cy="748080"/>
          </a:xfrm>
          <a:prstGeom prst="rect">
            <a:avLst/>
          </a:prstGeom>
          <a:noFill/>
          <a:ln>
            <a:noFill/>
          </a:ln>
        </p:spPr>
        <p:txBody>
          <a:bodyPr anchor="ctr">
            <a:normAutofit fontScale="92500"/>
          </a:bodyPr>
          <a:lstStyle/>
          <a:p>
            <a:pPr>
              <a:lnSpc>
                <a:spcPct val="90000"/>
              </a:lnSpc>
            </a:pPr>
            <a:r>
              <a:rPr lang="en-US" sz="3600" b="1" strike="noStrike" spc="-1" dirty="0">
                <a:solidFill>
                  <a:srgbClr val="000000"/>
                </a:solidFill>
                <a:highlight>
                  <a:srgbClr val="00FF00"/>
                </a:highlight>
                <a:latin typeface="Calibri Light"/>
              </a:rPr>
              <a:t>Mapping Threads to Multidimensional Data - </a:t>
            </a:r>
            <a:r>
              <a:rPr lang="en-US" sz="3600" b="1" strike="noStrike" spc="-1" dirty="0">
                <a:solidFill>
                  <a:srgbClr val="FFFF00"/>
                </a:solidFill>
                <a:highlight>
                  <a:srgbClr val="0000FF"/>
                </a:highlight>
                <a:latin typeface="Calibri Light"/>
              </a:rPr>
              <a:t>Flattening a 2D-array</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0" y="794748"/>
            <a:ext cx="11901268" cy="5926452"/>
          </a:xfrm>
          <a:prstGeom prst="rect">
            <a:avLst/>
          </a:prstGeom>
          <a:noFill/>
          <a:ln>
            <a:noFill/>
          </a:ln>
        </p:spPr>
        <p:txBody>
          <a:bodyPr>
            <a:normAutofit/>
          </a:bodyPr>
          <a:lstStyle/>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Ideally, we would like to access </a:t>
            </a:r>
            <a:r>
              <a:rPr lang="en-IN" b="1" dirty="0" err="1"/>
              <a:t>d_Pin</a:t>
            </a:r>
            <a:r>
              <a:rPr lang="en-IN" b="1" dirty="0"/>
              <a:t> </a:t>
            </a:r>
            <a:r>
              <a:rPr lang="en-IN" dirty="0"/>
              <a:t>as a 2D array where an element at row </a:t>
            </a:r>
            <a:r>
              <a:rPr lang="en-IN" b="1" dirty="0"/>
              <a:t>j </a:t>
            </a:r>
            <a:r>
              <a:rPr lang="en-IN" dirty="0"/>
              <a:t>and column </a:t>
            </a:r>
            <a:r>
              <a:rPr lang="en-IN" b="1" dirty="0" err="1"/>
              <a:t>i</a:t>
            </a:r>
            <a:r>
              <a:rPr lang="en-IN" dirty="0"/>
              <a:t> can be accessed as </a:t>
            </a:r>
            <a:r>
              <a:rPr lang="en-IN" b="1" dirty="0" err="1"/>
              <a:t>d_Pin</a:t>
            </a:r>
            <a:r>
              <a:rPr lang="en-IN" b="1" dirty="0"/>
              <a:t>[j][</a:t>
            </a:r>
            <a:r>
              <a:rPr lang="en-IN" b="1" dirty="0" err="1"/>
              <a:t>i</a:t>
            </a:r>
            <a:r>
              <a:rPr lang="en-IN" b="1" dirty="0"/>
              <a:t>]</a:t>
            </a:r>
            <a:r>
              <a:rPr lang="en-IN" dirty="0"/>
              <a:t>.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However, the ANSI C standard based on which CUDA C was developed requires that the number of columns in </a:t>
            </a:r>
            <a:r>
              <a:rPr lang="en-IN" dirty="0" err="1"/>
              <a:t>d_Pin</a:t>
            </a:r>
            <a:r>
              <a:rPr lang="en-IN" dirty="0"/>
              <a:t> be </a:t>
            </a:r>
            <a:r>
              <a:rPr lang="en-IN" b="1" dirty="0"/>
              <a:t>known at compile time</a:t>
            </a:r>
            <a:r>
              <a:rPr lang="en-IN" dirty="0"/>
              <a:t>.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b="1" dirty="0"/>
              <a:t>Unfortunately</a:t>
            </a:r>
            <a:r>
              <a:rPr lang="en-IN" dirty="0"/>
              <a:t>, </a:t>
            </a:r>
            <a:r>
              <a:rPr lang="en-IN" dirty="0">
                <a:highlight>
                  <a:srgbClr val="FFFF00"/>
                </a:highlight>
              </a:rPr>
              <a:t>this information is not known at compiler time for dynamically allocated arrays.</a:t>
            </a:r>
            <a:r>
              <a:rPr lang="en-IN" dirty="0"/>
              <a:t>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As a result, programmers need to explicitly </a:t>
            </a:r>
            <a:r>
              <a:rPr lang="en-IN" b="1" dirty="0">
                <a:solidFill>
                  <a:srgbClr val="0070C0"/>
                </a:solidFill>
              </a:rPr>
              <a:t>linearize</a:t>
            </a:r>
            <a:r>
              <a:rPr lang="en-IN" dirty="0"/>
              <a:t>, or </a:t>
            </a:r>
            <a:r>
              <a:rPr lang="en-IN" b="1" dirty="0">
                <a:solidFill>
                  <a:srgbClr val="0070C0"/>
                </a:solidFill>
              </a:rPr>
              <a:t>“flatten,” </a:t>
            </a:r>
            <a:r>
              <a:rPr lang="en-IN" dirty="0"/>
              <a:t>a dynamically allocated 2D array into an equivalent 1D array in the current CUDA C.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In reality, all multidimensional arrays in C are linearized.</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There are at least two ways one can linearize a 2D array:</a:t>
            </a:r>
          </a:p>
          <a:p>
            <a:pPr marL="633413" indent="-342900" algn="just">
              <a:buFont typeface="+mj-lt"/>
              <a:buAutoNum type="arabicParenR"/>
            </a:pPr>
            <a:r>
              <a:rPr lang="en-IN" dirty="0"/>
              <a:t>row-major layout</a:t>
            </a:r>
          </a:p>
          <a:p>
            <a:pPr marL="633413" indent="-342900" algn="just">
              <a:buFont typeface="+mj-lt"/>
              <a:buAutoNum type="arabicParenR"/>
            </a:pPr>
            <a:r>
              <a:rPr lang="en-IN" dirty="0"/>
              <a:t>column-major layout</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16-03-2023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33</a:t>
            </a:fld>
            <a:endParaRPr lang="en-IN" sz="1200" b="0" strike="noStrike" spc="-1">
              <a:latin typeface="Times New Roman"/>
            </a:endParaRPr>
          </a:p>
        </p:txBody>
      </p:sp>
    </p:spTree>
    <p:extLst>
      <p:ext uri="{BB962C8B-B14F-4D97-AF65-F5344CB8AC3E}">
        <p14:creationId xmlns:p14="http://schemas.microsoft.com/office/powerpoint/2010/main" val="36245476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126609" y="59944"/>
            <a:ext cx="11605846" cy="748080"/>
          </a:xfrm>
          <a:prstGeom prst="rect">
            <a:avLst/>
          </a:prstGeom>
          <a:noFill/>
          <a:ln>
            <a:noFill/>
          </a:ln>
        </p:spPr>
        <p:txBody>
          <a:bodyPr anchor="ctr">
            <a:normAutofit fontScale="92500"/>
          </a:bodyPr>
          <a:lstStyle/>
          <a:p>
            <a:pPr>
              <a:lnSpc>
                <a:spcPct val="90000"/>
              </a:lnSpc>
            </a:pPr>
            <a:r>
              <a:rPr lang="en-US" sz="3600" b="1" strike="noStrike" spc="-1" dirty="0">
                <a:solidFill>
                  <a:srgbClr val="000000"/>
                </a:solidFill>
                <a:highlight>
                  <a:srgbClr val="00FF00"/>
                </a:highlight>
                <a:latin typeface="Calibri Light"/>
              </a:rPr>
              <a:t>Mapping Threads to Multidimensional Data - </a:t>
            </a:r>
            <a:r>
              <a:rPr lang="en-US" sz="3600" b="1" strike="noStrike" spc="-1" dirty="0">
                <a:solidFill>
                  <a:srgbClr val="FFFF00"/>
                </a:solidFill>
                <a:highlight>
                  <a:srgbClr val="0000FF"/>
                </a:highlight>
                <a:latin typeface="Calibri Light"/>
              </a:rPr>
              <a:t>Flattening a 2D-array</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0" y="794748"/>
            <a:ext cx="11901268" cy="5926452"/>
          </a:xfrm>
          <a:prstGeom prst="rect">
            <a:avLst/>
          </a:prstGeom>
          <a:noFill/>
          <a:ln>
            <a:noFill/>
          </a:ln>
        </p:spPr>
        <p:txBody>
          <a:bodyPr>
            <a:normAutofit/>
          </a:bodyPr>
          <a:lstStyle/>
          <a:p>
            <a:pPr marL="342900" indent="-342900" algn="just">
              <a:buFont typeface="+mj-lt"/>
              <a:buAutoNum type="arabicPeriod"/>
            </a:pPr>
            <a:r>
              <a:rPr lang="en-IN" b="1" u="sng" dirty="0"/>
              <a:t>row-major layout</a:t>
            </a:r>
          </a:p>
          <a:p>
            <a:pPr marL="633413" indent="-285750" algn="just">
              <a:buFont typeface="Arial" panose="020B0604020202020204" pitchFamily="34" charset="0"/>
              <a:buChar char="•"/>
            </a:pPr>
            <a:r>
              <a:rPr lang="en-IN" dirty="0"/>
              <a:t>Here we place all elements of the same row into consecutive locations. The rows are then placed one after another into the memory space.</a:t>
            </a:r>
          </a:p>
          <a:p>
            <a:pPr marL="633413" indent="-285750" algn="just">
              <a:buFont typeface="Arial" panose="020B0604020202020204" pitchFamily="34" charset="0"/>
              <a:buChar char="•"/>
            </a:pPr>
            <a:r>
              <a:rPr lang="en-IN" b="1" dirty="0" err="1">
                <a:solidFill>
                  <a:srgbClr val="7030A0"/>
                </a:solidFill>
              </a:rPr>
              <a:t>M</a:t>
            </a:r>
            <a:r>
              <a:rPr lang="en-IN" b="1" baseline="-25000" dirty="0" err="1">
                <a:solidFill>
                  <a:srgbClr val="7030A0"/>
                </a:solidFill>
              </a:rPr>
              <a:t>j,i</a:t>
            </a:r>
            <a:r>
              <a:rPr lang="en-IN" dirty="0"/>
              <a:t> denote an </a:t>
            </a:r>
            <a:r>
              <a:rPr lang="en-IN" b="1" dirty="0"/>
              <a:t>M</a:t>
            </a:r>
            <a:r>
              <a:rPr lang="en-IN" dirty="0"/>
              <a:t> element at the</a:t>
            </a:r>
            <a:r>
              <a:rPr lang="en-IN" b="1" dirty="0"/>
              <a:t> </a:t>
            </a:r>
            <a:r>
              <a:rPr lang="en-IN" b="1" dirty="0" err="1"/>
              <a:t>j</a:t>
            </a:r>
            <a:r>
              <a:rPr lang="en-IN" b="1" baseline="30000" dirty="0" err="1"/>
              <a:t>th</a:t>
            </a:r>
            <a:r>
              <a:rPr lang="en-IN" b="1" dirty="0"/>
              <a:t>  </a:t>
            </a:r>
            <a:r>
              <a:rPr lang="en-IN" dirty="0"/>
              <a:t>row and the </a:t>
            </a:r>
            <a:r>
              <a:rPr lang="en-IN" b="1" dirty="0" err="1"/>
              <a:t>i</a:t>
            </a:r>
            <a:r>
              <a:rPr lang="en-IN" b="1" baseline="30000" dirty="0" err="1"/>
              <a:t>th</a:t>
            </a:r>
            <a:r>
              <a:rPr lang="en-IN" dirty="0"/>
              <a:t> column.</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16-03-2023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34</a:t>
            </a:fld>
            <a:endParaRPr lang="en-IN" sz="1200" b="0" strike="noStrike" spc="-1">
              <a:latin typeface="Times New Roman"/>
            </a:endParaRPr>
          </a:p>
        </p:txBody>
      </p:sp>
      <p:pic>
        <p:nvPicPr>
          <p:cNvPr id="3" name="Picture 2">
            <a:extLst>
              <a:ext uri="{FF2B5EF4-FFF2-40B4-BE49-F238E27FC236}">
                <a16:creationId xmlns:a16="http://schemas.microsoft.com/office/drawing/2014/main" id="{FCF1B98B-97AD-4D1C-8EF8-C22D11B7E887}"/>
              </a:ext>
            </a:extLst>
          </p:cNvPr>
          <p:cNvPicPr>
            <a:picLocks noChangeAspect="1"/>
          </p:cNvPicPr>
          <p:nvPr/>
        </p:nvPicPr>
        <p:blipFill>
          <a:blip r:embed="rId2"/>
          <a:stretch>
            <a:fillRect/>
          </a:stretch>
        </p:blipFill>
        <p:spPr>
          <a:xfrm>
            <a:off x="436098" y="1981566"/>
            <a:ext cx="7033846" cy="3398008"/>
          </a:xfrm>
          <a:prstGeom prst="rect">
            <a:avLst/>
          </a:prstGeom>
        </p:spPr>
      </p:pic>
      <p:pic>
        <p:nvPicPr>
          <p:cNvPr id="5" name="Picture 4">
            <a:extLst>
              <a:ext uri="{FF2B5EF4-FFF2-40B4-BE49-F238E27FC236}">
                <a16:creationId xmlns:a16="http://schemas.microsoft.com/office/drawing/2014/main" id="{A57057EE-14E3-40D8-8AB3-34A737672754}"/>
              </a:ext>
            </a:extLst>
          </p:cNvPr>
          <p:cNvPicPr>
            <a:picLocks noChangeAspect="1"/>
          </p:cNvPicPr>
          <p:nvPr/>
        </p:nvPicPr>
        <p:blipFill>
          <a:blip r:embed="rId3"/>
          <a:stretch>
            <a:fillRect/>
          </a:stretch>
        </p:blipFill>
        <p:spPr>
          <a:xfrm>
            <a:off x="630408" y="5366298"/>
            <a:ext cx="6967198" cy="748080"/>
          </a:xfrm>
          <a:prstGeom prst="rect">
            <a:avLst/>
          </a:prstGeom>
        </p:spPr>
      </p:pic>
      <p:sp>
        <p:nvSpPr>
          <p:cNvPr id="10" name="TextBox 9">
            <a:extLst>
              <a:ext uri="{FF2B5EF4-FFF2-40B4-BE49-F238E27FC236}">
                <a16:creationId xmlns:a16="http://schemas.microsoft.com/office/drawing/2014/main" id="{B5599158-701C-431A-B506-A5A06DB9F31D}"/>
              </a:ext>
            </a:extLst>
          </p:cNvPr>
          <p:cNvSpPr txBox="1"/>
          <p:nvPr/>
        </p:nvSpPr>
        <p:spPr>
          <a:xfrm>
            <a:off x="5390948" y="2113798"/>
            <a:ext cx="6801052" cy="1200329"/>
          </a:xfrm>
          <a:prstGeom prst="rect">
            <a:avLst/>
          </a:prstGeom>
          <a:solidFill>
            <a:schemeClr val="tx1"/>
          </a:solidFill>
        </p:spPr>
        <p:txBody>
          <a:bodyPr wrap="square" rtlCol="0">
            <a:spAutoFit/>
          </a:bodyPr>
          <a:lstStyle/>
          <a:p>
            <a:pPr algn="just"/>
            <a:r>
              <a:rPr lang="en-IN" dirty="0">
                <a:solidFill>
                  <a:schemeClr val="bg1"/>
                </a:solidFill>
              </a:rPr>
              <a:t>The 1D equivalent index for the </a:t>
            </a:r>
            <a:r>
              <a:rPr lang="en-IN" b="1" dirty="0">
                <a:solidFill>
                  <a:schemeClr val="bg1"/>
                </a:solidFill>
              </a:rPr>
              <a:t>M</a:t>
            </a:r>
            <a:r>
              <a:rPr lang="en-IN" dirty="0">
                <a:solidFill>
                  <a:schemeClr val="bg1"/>
                </a:solidFill>
              </a:rPr>
              <a:t> element in row </a:t>
            </a:r>
            <a:r>
              <a:rPr lang="en-IN" b="1" dirty="0">
                <a:solidFill>
                  <a:schemeClr val="bg1"/>
                </a:solidFill>
              </a:rPr>
              <a:t>j</a:t>
            </a:r>
            <a:r>
              <a:rPr lang="en-IN" dirty="0">
                <a:solidFill>
                  <a:schemeClr val="bg1"/>
                </a:solidFill>
              </a:rPr>
              <a:t> and column </a:t>
            </a:r>
            <a:r>
              <a:rPr lang="en-IN" b="1" dirty="0" err="1">
                <a:solidFill>
                  <a:schemeClr val="bg1"/>
                </a:solidFill>
              </a:rPr>
              <a:t>i</a:t>
            </a:r>
            <a:r>
              <a:rPr lang="en-IN" dirty="0">
                <a:solidFill>
                  <a:schemeClr val="bg1"/>
                </a:solidFill>
              </a:rPr>
              <a:t> is </a:t>
            </a:r>
            <a:r>
              <a:rPr lang="en-IN" b="1" dirty="0">
                <a:solidFill>
                  <a:srgbClr val="FFFF00"/>
                </a:solidFill>
                <a:highlight>
                  <a:srgbClr val="000000"/>
                </a:highlight>
              </a:rPr>
              <a:t>j x 4 + </a:t>
            </a:r>
            <a:r>
              <a:rPr lang="en-IN" b="1" dirty="0" err="1">
                <a:solidFill>
                  <a:srgbClr val="FFFF00"/>
                </a:solidFill>
                <a:highlight>
                  <a:srgbClr val="000000"/>
                </a:highlight>
              </a:rPr>
              <a:t>i</a:t>
            </a:r>
            <a:r>
              <a:rPr lang="en-IN" dirty="0">
                <a:solidFill>
                  <a:schemeClr val="accent1"/>
                </a:solidFill>
                <a:highlight>
                  <a:srgbClr val="000000"/>
                </a:highlight>
              </a:rPr>
              <a:t>.</a:t>
            </a:r>
            <a:r>
              <a:rPr lang="en-IN" dirty="0">
                <a:solidFill>
                  <a:schemeClr val="bg1"/>
                </a:solidFill>
                <a:highlight>
                  <a:srgbClr val="000000"/>
                </a:highlight>
              </a:rPr>
              <a:t> </a:t>
            </a:r>
            <a:r>
              <a:rPr lang="en-IN" dirty="0">
                <a:solidFill>
                  <a:schemeClr val="bg1"/>
                </a:solidFill>
              </a:rPr>
              <a:t>The j x 4 term skips over all elements of the rows before row </a:t>
            </a:r>
            <a:r>
              <a:rPr lang="en-IN" b="1" dirty="0">
                <a:solidFill>
                  <a:schemeClr val="bg1"/>
                </a:solidFill>
              </a:rPr>
              <a:t>j</a:t>
            </a:r>
            <a:r>
              <a:rPr lang="en-IN" dirty="0">
                <a:solidFill>
                  <a:schemeClr val="bg1"/>
                </a:solidFill>
              </a:rPr>
              <a:t>. The </a:t>
            </a:r>
            <a:r>
              <a:rPr lang="en-IN" b="1" dirty="0" err="1">
                <a:solidFill>
                  <a:schemeClr val="bg1"/>
                </a:solidFill>
              </a:rPr>
              <a:t>i</a:t>
            </a:r>
            <a:r>
              <a:rPr lang="en-IN" dirty="0">
                <a:solidFill>
                  <a:schemeClr val="bg1"/>
                </a:solidFill>
              </a:rPr>
              <a:t> term then selects the right element within the section for row </a:t>
            </a:r>
            <a:r>
              <a:rPr lang="en-IN" b="1" dirty="0">
                <a:solidFill>
                  <a:schemeClr val="bg1"/>
                </a:solidFill>
              </a:rPr>
              <a:t>j</a:t>
            </a:r>
            <a:r>
              <a:rPr lang="en-IN" dirty="0">
                <a:solidFill>
                  <a:schemeClr val="bg1"/>
                </a:solidFill>
              </a:rPr>
              <a:t>. </a:t>
            </a:r>
          </a:p>
        </p:txBody>
      </p:sp>
    </p:spTree>
    <p:extLst>
      <p:ext uri="{BB962C8B-B14F-4D97-AF65-F5344CB8AC3E}">
        <p14:creationId xmlns:p14="http://schemas.microsoft.com/office/powerpoint/2010/main" val="10575677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126609" y="59944"/>
            <a:ext cx="11605846" cy="748080"/>
          </a:xfrm>
          <a:prstGeom prst="rect">
            <a:avLst/>
          </a:prstGeom>
          <a:noFill/>
          <a:ln>
            <a:noFill/>
          </a:ln>
        </p:spPr>
        <p:txBody>
          <a:bodyPr anchor="ctr">
            <a:normAutofit fontScale="92500"/>
          </a:bodyPr>
          <a:lstStyle/>
          <a:p>
            <a:pPr>
              <a:lnSpc>
                <a:spcPct val="90000"/>
              </a:lnSpc>
            </a:pPr>
            <a:r>
              <a:rPr lang="en-US" sz="3600" b="1" strike="noStrike" spc="-1" dirty="0">
                <a:solidFill>
                  <a:srgbClr val="000000"/>
                </a:solidFill>
                <a:highlight>
                  <a:srgbClr val="00FF00"/>
                </a:highlight>
                <a:latin typeface="Calibri Light"/>
              </a:rPr>
              <a:t>Mapping Threads to Multidimensional Data - </a:t>
            </a:r>
            <a:r>
              <a:rPr lang="en-US" sz="3600" b="1" strike="noStrike" spc="-1" dirty="0">
                <a:solidFill>
                  <a:srgbClr val="FFFF00"/>
                </a:solidFill>
                <a:highlight>
                  <a:srgbClr val="0000FF"/>
                </a:highlight>
                <a:latin typeface="Calibri Light"/>
              </a:rPr>
              <a:t>Flattening a 2D-array</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0" y="794748"/>
            <a:ext cx="11901268" cy="5926452"/>
          </a:xfrm>
          <a:prstGeom prst="rect">
            <a:avLst/>
          </a:prstGeom>
          <a:noFill/>
          <a:ln>
            <a:noFill/>
          </a:ln>
        </p:spPr>
        <p:txBody>
          <a:bodyPr>
            <a:normAutofit/>
          </a:bodyPr>
          <a:lstStyle/>
          <a:p>
            <a:pPr marL="342900" indent="-342900" algn="just">
              <a:buAutoNum type="arabicPeriod" startAt="2"/>
            </a:pPr>
            <a:r>
              <a:rPr lang="en-IN" b="1" u="sng" dirty="0"/>
              <a:t>column-major layout</a:t>
            </a:r>
          </a:p>
          <a:p>
            <a:pPr marL="342900" indent="-342900" algn="just">
              <a:buAutoNum type="arabicPeriod" startAt="2"/>
            </a:pPr>
            <a:endParaRPr lang="en-IN" b="1" u="sng" dirty="0"/>
          </a:p>
          <a:p>
            <a:pPr marL="633413" indent="-285750" algn="just">
              <a:buFont typeface="Arial" panose="020B0604020202020204" pitchFamily="34" charset="0"/>
              <a:buChar char="•"/>
            </a:pPr>
            <a:r>
              <a:rPr lang="en-IN" dirty="0"/>
              <a:t>Here we place all elements of the same column into consecutive locations. The columns are then placed one after another into the memory space.</a:t>
            </a:r>
          </a:p>
          <a:p>
            <a:pPr marL="633413" indent="-285750" algn="just">
              <a:buFont typeface="Arial" panose="020B0604020202020204" pitchFamily="34" charset="0"/>
              <a:buChar char="•"/>
            </a:pPr>
            <a:endParaRPr lang="en-IN" dirty="0"/>
          </a:p>
          <a:p>
            <a:pPr marL="633413" indent="-285750" algn="just">
              <a:buFont typeface="Arial" panose="020B0604020202020204" pitchFamily="34" charset="0"/>
              <a:buChar char="•"/>
            </a:pPr>
            <a:r>
              <a:rPr lang="en-IN" dirty="0"/>
              <a:t>This is used by FORTRAN compilers. </a:t>
            </a:r>
          </a:p>
          <a:p>
            <a:pPr marL="633413" indent="-285750" algn="just">
              <a:buFont typeface="Arial" panose="020B0604020202020204" pitchFamily="34" charset="0"/>
              <a:buChar char="•"/>
            </a:pPr>
            <a:endParaRPr lang="en-IN" dirty="0"/>
          </a:p>
          <a:p>
            <a:pPr marL="633413" indent="-285750" algn="just">
              <a:buFont typeface="Arial" panose="020B0604020202020204" pitchFamily="34" charset="0"/>
              <a:buChar char="•"/>
            </a:pPr>
            <a:r>
              <a:rPr lang="en-IN" dirty="0"/>
              <a:t>The column-major layout of a 2D array is equivalent to the row-major layout of its transposed form.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16-03-2023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35</a:t>
            </a:fld>
            <a:endParaRPr lang="en-IN" sz="1200" b="0" strike="noStrike" spc="-1">
              <a:latin typeface="Times New Roman"/>
            </a:endParaRPr>
          </a:p>
        </p:txBody>
      </p:sp>
    </p:spTree>
    <p:extLst>
      <p:ext uri="{BB962C8B-B14F-4D97-AF65-F5344CB8AC3E}">
        <p14:creationId xmlns:p14="http://schemas.microsoft.com/office/powerpoint/2010/main" val="12580658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0" y="-36214"/>
            <a:ext cx="11605846" cy="748080"/>
          </a:xfrm>
          <a:prstGeom prst="rect">
            <a:avLst/>
          </a:prstGeom>
          <a:noFill/>
          <a:ln>
            <a:noFill/>
          </a:ln>
        </p:spPr>
        <p:txBody>
          <a:bodyPr anchor="ctr">
            <a:normAutofit fontScale="92500"/>
          </a:bodyPr>
          <a:lstStyle/>
          <a:p>
            <a:pPr>
              <a:lnSpc>
                <a:spcPct val="90000"/>
              </a:lnSpc>
            </a:pPr>
            <a:r>
              <a:rPr lang="en-US" sz="3600" b="1" strike="noStrike" spc="-1" dirty="0">
                <a:solidFill>
                  <a:srgbClr val="000000"/>
                </a:solidFill>
                <a:highlight>
                  <a:srgbClr val="00FF00"/>
                </a:highlight>
                <a:latin typeface="Calibri Light"/>
              </a:rPr>
              <a:t>Mapping Threads to Multidimensional Data – </a:t>
            </a:r>
            <a:r>
              <a:rPr lang="en-US" sz="3600" b="1" strike="noStrike" spc="-1" dirty="0">
                <a:solidFill>
                  <a:srgbClr val="FFFF00"/>
                </a:solidFill>
                <a:highlight>
                  <a:srgbClr val="0000FF"/>
                </a:highlight>
                <a:latin typeface="Calibri Light"/>
              </a:rPr>
              <a:t>the </a:t>
            </a:r>
            <a:r>
              <a:rPr lang="en-US" sz="3600" b="1" strike="noStrike" spc="-1" dirty="0" err="1">
                <a:solidFill>
                  <a:srgbClr val="FFFF00"/>
                </a:solidFill>
                <a:highlight>
                  <a:srgbClr val="0000FF"/>
                </a:highlight>
                <a:latin typeface="Calibri Light"/>
              </a:rPr>
              <a:t>pictureKernel</a:t>
            </a:r>
            <a:r>
              <a:rPr lang="en-US" sz="3600" b="1" strike="noStrike" spc="-1" dirty="0">
                <a:solidFill>
                  <a:srgbClr val="FFFF00"/>
                </a:solidFill>
                <a:highlight>
                  <a:srgbClr val="0000FF"/>
                </a:highlight>
                <a:latin typeface="Calibri Light"/>
              </a:rPr>
              <a:t>()</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0" y="808816"/>
            <a:ext cx="11901268" cy="5926452"/>
          </a:xfrm>
          <a:prstGeom prst="rect">
            <a:avLst/>
          </a:prstGeom>
          <a:noFill/>
          <a:ln>
            <a:noFill/>
          </a:ln>
        </p:spPr>
        <p:txBody>
          <a:bodyPr>
            <a:normAutofit/>
          </a:bodyPr>
          <a:lstStyle/>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sz="1600" dirty="0">
                <a:highlight>
                  <a:srgbClr val="FFFF00"/>
                </a:highlight>
              </a:rPr>
              <a:t>This kernel will scale every pixel value in the picture by a factor of 2.0.</a:t>
            </a:r>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r>
              <a:rPr lang="en-IN" sz="1600" dirty="0"/>
              <a:t>There are a total of </a:t>
            </a:r>
            <a:r>
              <a:rPr lang="en-IN" sz="1600" b="1" dirty="0" err="1" smtClean="0">
                <a:solidFill>
                  <a:srgbClr val="7030A0"/>
                </a:solidFill>
              </a:rPr>
              <a:t>blockDim.x</a:t>
            </a:r>
            <a:r>
              <a:rPr lang="en-IN" sz="1600" b="1" dirty="0" smtClean="0">
                <a:solidFill>
                  <a:srgbClr val="7030A0"/>
                </a:solidFill>
              </a:rPr>
              <a:t>(16) </a:t>
            </a:r>
            <a:r>
              <a:rPr lang="en-IN" sz="1600" b="1" dirty="0">
                <a:solidFill>
                  <a:srgbClr val="7030A0"/>
                </a:solidFill>
              </a:rPr>
              <a:t>* </a:t>
            </a:r>
            <a:r>
              <a:rPr lang="en-IN" sz="1600" b="1" dirty="0" err="1" smtClean="0">
                <a:solidFill>
                  <a:srgbClr val="7030A0"/>
                </a:solidFill>
              </a:rPr>
              <a:t>gridDim.x</a:t>
            </a:r>
            <a:r>
              <a:rPr lang="en-IN" sz="1600" b="1" dirty="0" smtClean="0">
                <a:solidFill>
                  <a:srgbClr val="7030A0"/>
                </a:solidFill>
              </a:rPr>
              <a:t>(5) </a:t>
            </a:r>
            <a:r>
              <a:rPr lang="en-IN" sz="1600" dirty="0"/>
              <a:t>threads in the horizontal direction and </a:t>
            </a:r>
            <a:r>
              <a:rPr lang="en-IN" sz="1600" b="1" dirty="0" err="1" smtClean="0">
                <a:solidFill>
                  <a:srgbClr val="7030A0"/>
                </a:solidFill>
              </a:rPr>
              <a:t>blockDim.y</a:t>
            </a:r>
            <a:r>
              <a:rPr lang="en-IN" sz="1600" b="1" dirty="0" smtClean="0">
                <a:solidFill>
                  <a:srgbClr val="7030A0"/>
                </a:solidFill>
              </a:rPr>
              <a:t>(16) </a:t>
            </a:r>
            <a:r>
              <a:rPr lang="en-IN" sz="1600" b="1" dirty="0">
                <a:solidFill>
                  <a:srgbClr val="7030A0"/>
                </a:solidFill>
              </a:rPr>
              <a:t>* </a:t>
            </a:r>
            <a:r>
              <a:rPr lang="en-IN" sz="1600" b="1" dirty="0" err="1" smtClean="0">
                <a:solidFill>
                  <a:srgbClr val="7030A0"/>
                </a:solidFill>
              </a:rPr>
              <a:t>gridDim.y</a:t>
            </a:r>
            <a:r>
              <a:rPr lang="en-IN" sz="1600" b="1" dirty="0" smtClean="0">
                <a:solidFill>
                  <a:srgbClr val="7030A0"/>
                </a:solidFill>
              </a:rPr>
              <a:t>(4)</a:t>
            </a:r>
            <a:r>
              <a:rPr lang="en-IN" sz="1600" dirty="0" smtClean="0"/>
              <a:t> </a:t>
            </a:r>
            <a:r>
              <a:rPr lang="en-IN" sz="1600" dirty="0"/>
              <a:t>threads in the </a:t>
            </a:r>
            <a:r>
              <a:rPr lang="en-IN" sz="1600" dirty="0" smtClean="0"/>
              <a:t>vertical </a:t>
            </a:r>
            <a:r>
              <a:rPr lang="en-IN" sz="1600" dirty="0"/>
              <a:t>direction</a:t>
            </a:r>
            <a:r>
              <a:rPr lang="en-IN" sz="1600" dirty="0" smtClean="0"/>
              <a:t>.</a:t>
            </a:r>
          </a:p>
          <a:p>
            <a:pPr marL="285750" indent="-285750" algn="just">
              <a:buFont typeface="Arial" panose="020B0604020202020204" pitchFamily="34" charset="0"/>
              <a:buChar char="•"/>
            </a:pPr>
            <a:r>
              <a:rPr lang="en-IN" sz="1600" dirty="0" smtClean="0"/>
              <a:t>m=64  n=80   </a:t>
            </a:r>
            <a:r>
              <a:rPr lang="en-IN" sz="1600" dirty="0" err="1" smtClean="0">
                <a:highlight>
                  <a:srgbClr val="FFFF00"/>
                </a:highlight>
              </a:rPr>
              <a:t>gridDim.x</a:t>
            </a:r>
            <a:r>
              <a:rPr lang="en-IN" sz="1600" dirty="0" smtClean="0">
                <a:highlight>
                  <a:srgbClr val="FFFF00"/>
                </a:highlight>
              </a:rPr>
              <a:t>=5 blocks, </a:t>
            </a:r>
            <a:r>
              <a:rPr lang="en-IN" sz="1600" dirty="0" err="1" smtClean="0">
                <a:highlight>
                  <a:srgbClr val="FFFF00"/>
                </a:highlight>
              </a:rPr>
              <a:t>gridDim.y</a:t>
            </a:r>
            <a:r>
              <a:rPr lang="en-IN" sz="1600" dirty="0" smtClean="0">
                <a:highlight>
                  <a:srgbClr val="FFFF00"/>
                </a:highlight>
              </a:rPr>
              <a:t>=4 blocks   </a:t>
            </a:r>
            <a:r>
              <a:rPr lang="en-IN" sz="1600" dirty="0" err="1" smtClean="0">
                <a:highlight>
                  <a:srgbClr val="FFFF00"/>
                </a:highlight>
              </a:rPr>
              <a:t>blockDim.x</a:t>
            </a:r>
            <a:r>
              <a:rPr lang="en-IN" sz="1600" dirty="0" smtClean="0">
                <a:highlight>
                  <a:srgbClr val="FFFF00"/>
                </a:highlight>
              </a:rPr>
              <a:t>=16 threads,  </a:t>
            </a:r>
            <a:r>
              <a:rPr lang="en-IN" sz="1600" dirty="0" err="1">
                <a:highlight>
                  <a:srgbClr val="FFFF00"/>
                </a:highlight>
              </a:rPr>
              <a:t>blockDim.y</a:t>
            </a:r>
            <a:r>
              <a:rPr lang="en-IN" sz="1600" dirty="0">
                <a:highlight>
                  <a:srgbClr val="FFFF00"/>
                </a:highlight>
              </a:rPr>
              <a:t> </a:t>
            </a:r>
            <a:r>
              <a:rPr lang="en-IN" sz="1600" dirty="0" smtClean="0">
                <a:highlight>
                  <a:srgbClr val="FFFF00"/>
                </a:highlight>
              </a:rPr>
              <a:t>=16 threads</a:t>
            </a:r>
            <a:endParaRPr lang="en-IN" sz="1600" dirty="0"/>
          </a:p>
          <a:p>
            <a:pPr marL="285750" indent="-285750" algn="just">
              <a:buFont typeface="Arial" panose="020B0604020202020204" pitchFamily="34" charset="0"/>
              <a:buChar char="•"/>
            </a:pPr>
            <a:r>
              <a:rPr lang="en-IN" sz="1600" dirty="0"/>
              <a:t>The expression </a:t>
            </a:r>
            <a:r>
              <a:rPr lang="en-IN" sz="1600" b="1" dirty="0"/>
              <a:t>Col=</a:t>
            </a:r>
            <a:r>
              <a:rPr lang="en-IN" sz="1600" b="1" dirty="0" err="1"/>
              <a:t>blockIdx.x</a:t>
            </a:r>
            <a:r>
              <a:rPr lang="en-IN" sz="1600" b="1" dirty="0"/>
              <a:t>*</a:t>
            </a:r>
            <a:r>
              <a:rPr lang="en-IN" sz="1600" b="1" dirty="0" err="1"/>
              <a:t>blockDim.x+threadIdx.x</a:t>
            </a:r>
            <a:r>
              <a:rPr lang="en-IN" sz="1600" b="1" dirty="0"/>
              <a:t> </a:t>
            </a:r>
            <a:r>
              <a:rPr lang="en-IN" sz="1600" dirty="0"/>
              <a:t>generates every integer value from </a:t>
            </a:r>
            <a:r>
              <a:rPr lang="en-IN" sz="1600" b="1" dirty="0">
                <a:solidFill>
                  <a:srgbClr val="7030A0"/>
                </a:solidFill>
              </a:rPr>
              <a:t>0</a:t>
            </a:r>
            <a:r>
              <a:rPr lang="en-IN" sz="1600" dirty="0"/>
              <a:t> to </a:t>
            </a:r>
            <a:r>
              <a:rPr lang="en-IN" sz="1600" b="1" dirty="0" err="1">
                <a:solidFill>
                  <a:srgbClr val="7030A0"/>
                </a:solidFill>
              </a:rPr>
              <a:t>blockDim.x</a:t>
            </a:r>
            <a:r>
              <a:rPr lang="en-IN" sz="1600" b="1" dirty="0">
                <a:solidFill>
                  <a:srgbClr val="7030A0"/>
                </a:solidFill>
              </a:rPr>
              <a:t>*gridDim.x-1</a:t>
            </a:r>
            <a:r>
              <a:rPr lang="en-IN" sz="1600" dirty="0" smtClean="0"/>
              <a:t>.(0-79) </a:t>
            </a:r>
            <a:endParaRPr lang="en-IN" sz="1600" dirty="0"/>
          </a:p>
          <a:p>
            <a:pPr marL="285750" indent="-285750" algn="just">
              <a:buFont typeface="Arial" panose="020B0604020202020204" pitchFamily="34" charset="0"/>
              <a:buChar char="•"/>
            </a:pPr>
            <a:r>
              <a:rPr lang="en-IN" sz="1600" dirty="0" smtClean="0"/>
              <a:t>The </a:t>
            </a:r>
            <a:r>
              <a:rPr lang="en-IN" sz="1600" dirty="0"/>
              <a:t>condition </a:t>
            </a:r>
            <a:r>
              <a:rPr lang="en-IN" sz="1600" b="1" dirty="0"/>
              <a:t>(Col &lt; n) &amp;&amp; (Row &lt; m) </a:t>
            </a:r>
            <a:r>
              <a:rPr lang="en-IN" sz="1600" dirty="0"/>
              <a:t>make sure that only the threads in proper range are executed.</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16-03-2023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36</a:t>
            </a:fld>
            <a:endParaRPr lang="en-IN" sz="1200" b="0" strike="noStrike" spc="-1">
              <a:latin typeface="Times New Roman"/>
            </a:endParaRPr>
          </a:p>
        </p:txBody>
      </p:sp>
      <p:sp>
        <p:nvSpPr>
          <p:cNvPr id="7" name="TextBox 6">
            <a:extLst>
              <a:ext uri="{FF2B5EF4-FFF2-40B4-BE49-F238E27FC236}">
                <a16:creationId xmlns:a16="http://schemas.microsoft.com/office/drawing/2014/main" id="{8DBD1AD5-B591-4717-A7F0-BB235074031C}"/>
              </a:ext>
            </a:extLst>
          </p:cNvPr>
          <p:cNvSpPr txBox="1"/>
          <p:nvPr/>
        </p:nvSpPr>
        <p:spPr>
          <a:xfrm>
            <a:off x="99903" y="621733"/>
            <a:ext cx="8156240" cy="3139321"/>
          </a:xfrm>
          <a:prstGeom prst="rect">
            <a:avLst/>
          </a:prstGeom>
          <a:solidFill>
            <a:schemeClr val="tx1"/>
          </a:solidFill>
        </p:spPr>
        <p:txBody>
          <a:bodyPr wrap="square" rtlCol="0">
            <a:spAutoFit/>
          </a:bodyPr>
          <a:lstStyle/>
          <a:p>
            <a:pPr algn="just"/>
            <a:r>
              <a:rPr lang="en-IN" dirty="0">
                <a:solidFill>
                  <a:srgbClr val="FFFF00"/>
                </a:solidFill>
              </a:rPr>
              <a:t>__global__ void </a:t>
            </a:r>
            <a:r>
              <a:rPr lang="en-IN" dirty="0" err="1">
                <a:solidFill>
                  <a:srgbClr val="FFFF00"/>
                </a:solidFill>
              </a:rPr>
              <a:t>pictureKernell</a:t>
            </a:r>
            <a:r>
              <a:rPr lang="en-IN" dirty="0">
                <a:solidFill>
                  <a:srgbClr val="FFFF00"/>
                </a:solidFill>
              </a:rPr>
              <a:t>(float* </a:t>
            </a:r>
            <a:r>
              <a:rPr lang="en-IN" dirty="0" err="1">
                <a:solidFill>
                  <a:srgbClr val="FFFF00"/>
                </a:solidFill>
              </a:rPr>
              <a:t>d_Pin</a:t>
            </a:r>
            <a:r>
              <a:rPr lang="en-IN" dirty="0">
                <a:solidFill>
                  <a:srgbClr val="FFFF00"/>
                </a:solidFill>
              </a:rPr>
              <a:t>, float* </a:t>
            </a:r>
            <a:r>
              <a:rPr lang="en-IN" dirty="0" err="1">
                <a:solidFill>
                  <a:srgbClr val="FFFF00"/>
                </a:solidFill>
              </a:rPr>
              <a:t>d_Pout</a:t>
            </a:r>
            <a:r>
              <a:rPr lang="en-IN" dirty="0">
                <a:solidFill>
                  <a:srgbClr val="FFFF00"/>
                </a:solidFill>
              </a:rPr>
              <a:t>, int n, int m) </a:t>
            </a:r>
          </a:p>
          <a:p>
            <a:pPr algn="just"/>
            <a:r>
              <a:rPr lang="en-IN" dirty="0">
                <a:solidFill>
                  <a:srgbClr val="FFFF00"/>
                </a:solidFill>
              </a:rPr>
              <a:t>{ 	</a:t>
            </a:r>
            <a:r>
              <a:rPr lang="en-IN" dirty="0">
                <a:solidFill>
                  <a:schemeClr val="bg2"/>
                </a:solidFill>
              </a:rPr>
              <a:t>// Calculate the row # of the </a:t>
            </a:r>
            <a:r>
              <a:rPr lang="en-IN" dirty="0" err="1">
                <a:solidFill>
                  <a:schemeClr val="bg2"/>
                </a:solidFill>
              </a:rPr>
              <a:t>d_Pin</a:t>
            </a:r>
            <a:r>
              <a:rPr lang="en-IN" dirty="0">
                <a:solidFill>
                  <a:schemeClr val="bg2"/>
                </a:solidFill>
              </a:rPr>
              <a:t> and </a:t>
            </a:r>
            <a:r>
              <a:rPr lang="en-IN" dirty="0" err="1">
                <a:solidFill>
                  <a:schemeClr val="bg2"/>
                </a:solidFill>
              </a:rPr>
              <a:t>d_Pout</a:t>
            </a:r>
            <a:r>
              <a:rPr lang="en-IN" dirty="0">
                <a:solidFill>
                  <a:schemeClr val="bg2"/>
                </a:solidFill>
              </a:rPr>
              <a:t> element to process </a:t>
            </a:r>
          </a:p>
          <a:p>
            <a:pPr algn="just"/>
            <a:r>
              <a:rPr lang="en-IN" dirty="0">
                <a:solidFill>
                  <a:srgbClr val="FFFF00"/>
                </a:solidFill>
              </a:rPr>
              <a:t>	</a:t>
            </a:r>
            <a:r>
              <a:rPr lang="en-IN" b="1" dirty="0">
                <a:solidFill>
                  <a:schemeClr val="bg1"/>
                </a:solidFill>
              </a:rPr>
              <a:t>int Row = </a:t>
            </a:r>
            <a:r>
              <a:rPr lang="en-IN" b="1" dirty="0" err="1">
                <a:solidFill>
                  <a:schemeClr val="bg1"/>
                </a:solidFill>
              </a:rPr>
              <a:t>blockIdx.y</a:t>
            </a:r>
            <a:r>
              <a:rPr lang="en-IN" b="1" dirty="0">
                <a:solidFill>
                  <a:schemeClr val="bg1"/>
                </a:solidFill>
              </a:rPr>
              <a:t>*</a:t>
            </a:r>
            <a:r>
              <a:rPr lang="en-IN" b="1" dirty="0" err="1">
                <a:solidFill>
                  <a:schemeClr val="bg1"/>
                </a:solidFill>
              </a:rPr>
              <a:t>blockDim.y</a:t>
            </a:r>
            <a:r>
              <a:rPr lang="en-IN" b="1" dirty="0">
                <a:solidFill>
                  <a:schemeClr val="bg1"/>
                </a:solidFill>
              </a:rPr>
              <a:t> + </a:t>
            </a:r>
            <a:r>
              <a:rPr lang="en-IN" b="1" dirty="0" err="1">
                <a:solidFill>
                  <a:schemeClr val="bg1"/>
                </a:solidFill>
              </a:rPr>
              <a:t>threadIdx.y</a:t>
            </a:r>
            <a:r>
              <a:rPr lang="en-IN" b="1" dirty="0">
                <a:solidFill>
                  <a:schemeClr val="bg1"/>
                </a:solidFill>
              </a:rPr>
              <a:t>; </a:t>
            </a:r>
          </a:p>
          <a:p>
            <a:pPr algn="just"/>
            <a:r>
              <a:rPr lang="en-IN" dirty="0">
                <a:solidFill>
                  <a:srgbClr val="FFFF00"/>
                </a:solidFill>
              </a:rPr>
              <a:t>	</a:t>
            </a:r>
            <a:r>
              <a:rPr lang="en-IN" dirty="0">
                <a:solidFill>
                  <a:schemeClr val="bg2"/>
                </a:solidFill>
              </a:rPr>
              <a:t>// Calculate the column # of the </a:t>
            </a:r>
            <a:r>
              <a:rPr lang="en-IN" dirty="0" err="1">
                <a:solidFill>
                  <a:schemeClr val="bg2"/>
                </a:solidFill>
              </a:rPr>
              <a:t>d_Pin</a:t>
            </a:r>
            <a:r>
              <a:rPr lang="en-IN" dirty="0">
                <a:solidFill>
                  <a:schemeClr val="bg2"/>
                </a:solidFill>
              </a:rPr>
              <a:t> and </a:t>
            </a:r>
            <a:r>
              <a:rPr lang="en-IN" dirty="0" err="1">
                <a:solidFill>
                  <a:schemeClr val="bg2"/>
                </a:solidFill>
              </a:rPr>
              <a:t>d_Pout</a:t>
            </a:r>
            <a:r>
              <a:rPr lang="en-IN" dirty="0">
                <a:solidFill>
                  <a:schemeClr val="bg2"/>
                </a:solidFill>
              </a:rPr>
              <a:t> element to process </a:t>
            </a:r>
          </a:p>
          <a:p>
            <a:pPr algn="just"/>
            <a:r>
              <a:rPr lang="en-IN" dirty="0">
                <a:solidFill>
                  <a:srgbClr val="FFFF00"/>
                </a:solidFill>
              </a:rPr>
              <a:t>	</a:t>
            </a:r>
            <a:r>
              <a:rPr lang="en-IN" b="1" dirty="0">
                <a:solidFill>
                  <a:schemeClr val="bg1"/>
                </a:solidFill>
              </a:rPr>
              <a:t>int Col = </a:t>
            </a:r>
            <a:r>
              <a:rPr lang="en-IN" b="1" dirty="0" err="1">
                <a:solidFill>
                  <a:schemeClr val="bg1"/>
                </a:solidFill>
              </a:rPr>
              <a:t>blockIdx.x</a:t>
            </a:r>
            <a:r>
              <a:rPr lang="en-IN" b="1" dirty="0">
                <a:solidFill>
                  <a:schemeClr val="bg1"/>
                </a:solidFill>
              </a:rPr>
              <a:t>*</a:t>
            </a:r>
            <a:r>
              <a:rPr lang="en-IN" b="1" dirty="0" err="1">
                <a:solidFill>
                  <a:schemeClr val="bg1"/>
                </a:solidFill>
              </a:rPr>
              <a:t>blockDim.x</a:t>
            </a:r>
            <a:r>
              <a:rPr lang="en-IN" b="1" dirty="0">
                <a:solidFill>
                  <a:schemeClr val="bg1"/>
                </a:solidFill>
              </a:rPr>
              <a:t> + </a:t>
            </a:r>
            <a:r>
              <a:rPr lang="en-IN" b="1" dirty="0" err="1">
                <a:solidFill>
                  <a:schemeClr val="bg1"/>
                </a:solidFill>
              </a:rPr>
              <a:t>threadIdx.x</a:t>
            </a:r>
            <a:r>
              <a:rPr lang="en-IN" b="1" dirty="0">
                <a:solidFill>
                  <a:schemeClr val="bg1"/>
                </a:solidFill>
              </a:rPr>
              <a:t>; </a:t>
            </a:r>
          </a:p>
          <a:p>
            <a:pPr algn="just"/>
            <a:r>
              <a:rPr lang="en-IN" dirty="0">
                <a:solidFill>
                  <a:srgbClr val="FFFF00"/>
                </a:solidFill>
              </a:rPr>
              <a:t>	</a:t>
            </a:r>
            <a:r>
              <a:rPr lang="en-IN" dirty="0">
                <a:solidFill>
                  <a:schemeClr val="bg2"/>
                </a:solidFill>
              </a:rPr>
              <a:t>// each thread computes one element of </a:t>
            </a:r>
            <a:r>
              <a:rPr lang="en-IN" dirty="0" err="1">
                <a:solidFill>
                  <a:schemeClr val="bg2"/>
                </a:solidFill>
              </a:rPr>
              <a:t>d_Pout</a:t>
            </a:r>
            <a:r>
              <a:rPr lang="en-IN" dirty="0">
                <a:solidFill>
                  <a:schemeClr val="bg2"/>
                </a:solidFill>
              </a:rPr>
              <a:t> if in range </a:t>
            </a:r>
          </a:p>
          <a:p>
            <a:pPr algn="just"/>
            <a:r>
              <a:rPr lang="en-IN" dirty="0">
                <a:solidFill>
                  <a:srgbClr val="FFFF00"/>
                </a:solidFill>
              </a:rPr>
              <a:t>	if ((Row &lt; m) &amp;&amp; (Col &lt; n)) </a:t>
            </a:r>
          </a:p>
          <a:p>
            <a:pPr algn="just"/>
            <a:r>
              <a:rPr lang="en-IN" dirty="0">
                <a:solidFill>
                  <a:srgbClr val="FFFF00"/>
                </a:solidFill>
              </a:rPr>
              <a:t>	{ </a:t>
            </a:r>
          </a:p>
          <a:p>
            <a:pPr algn="just"/>
            <a:r>
              <a:rPr lang="en-IN" dirty="0">
                <a:solidFill>
                  <a:srgbClr val="FFFF00"/>
                </a:solidFill>
              </a:rPr>
              <a:t>		</a:t>
            </a:r>
            <a:r>
              <a:rPr lang="en-IN" b="1" dirty="0" err="1">
                <a:solidFill>
                  <a:srgbClr val="00B0F0"/>
                </a:solidFill>
              </a:rPr>
              <a:t>d_Pout</a:t>
            </a:r>
            <a:r>
              <a:rPr lang="en-IN" b="1" dirty="0">
                <a:solidFill>
                  <a:srgbClr val="00B0F0"/>
                </a:solidFill>
              </a:rPr>
              <a:t>[Row*</a:t>
            </a:r>
            <a:r>
              <a:rPr lang="en-IN" b="1" dirty="0" err="1">
                <a:solidFill>
                  <a:srgbClr val="00B0F0"/>
                </a:solidFill>
              </a:rPr>
              <a:t>n+Col</a:t>
            </a:r>
            <a:r>
              <a:rPr lang="en-IN" b="1" dirty="0">
                <a:solidFill>
                  <a:srgbClr val="00B0F0"/>
                </a:solidFill>
              </a:rPr>
              <a:t>] = 2*</a:t>
            </a:r>
            <a:r>
              <a:rPr lang="en-IN" b="1" dirty="0" err="1">
                <a:solidFill>
                  <a:srgbClr val="00B0F0"/>
                </a:solidFill>
              </a:rPr>
              <a:t>d_Pin</a:t>
            </a:r>
            <a:r>
              <a:rPr lang="en-IN" b="1" dirty="0">
                <a:solidFill>
                  <a:srgbClr val="00B0F0"/>
                </a:solidFill>
              </a:rPr>
              <a:t>[Row*</a:t>
            </a:r>
            <a:r>
              <a:rPr lang="en-IN" b="1" dirty="0" err="1">
                <a:solidFill>
                  <a:srgbClr val="00B0F0"/>
                </a:solidFill>
              </a:rPr>
              <a:t>n+Col</a:t>
            </a:r>
            <a:r>
              <a:rPr lang="en-IN" b="1" dirty="0">
                <a:solidFill>
                  <a:srgbClr val="00B0F0"/>
                </a:solidFill>
              </a:rPr>
              <a:t>]; </a:t>
            </a:r>
          </a:p>
          <a:p>
            <a:pPr algn="just"/>
            <a:r>
              <a:rPr lang="en-IN" dirty="0">
                <a:solidFill>
                  <a:srgbClr val="FFFF00"/>
                </a:solidFill>
              </a:rPr>
              <a:t>	} </a:t>
            </a:r>
          </a:p>
          <a:p>
            <a:pPr algn="just"/>
            <a:r>
              <a:rPr lang="en-IN" dirty="0">
                <a:solidFill>
                  <a:srgbClr val="FFFF00"/>
                </a:solidFill>
              </a:rPr>
              <a:t>}</a:t>
            </a:r>
          </a:p>
        </p:txBody>
      </p:sp>
      <p:pic>
        <p:nvPicPr>
          <p:cNvPr id="8" name="Picture 7">
            <a:extLst>
              <a:ext uri="{FF2B5EF4-FFF2-40B4-BE49-F238E27FC236}">
                <a16:creationId xmlns:a16="http://schemas.microsoft.com/office/drawing/2014/main" id="{03FCA431-2342-41EE-8317-5AF36DE174C8}"/>
              </a:ext>
            </a:extLst>
          </p:cNvPr>
          <p:cNvPicPr>
            <a:picLocks noChangeAspect="1"/>
          </p:cNvPicPr>
          <p:nvPr/>
        </p:nvPicPr>
        <p:blipFill>
          <a:blip r:embed="rId2"/>
          <a:stretch>
            <a:fillRect/>
          </a:stretch>
        </p:blipFill>
        <p:spPr>
          <a:xfrm>
            <a:off x="8548093" y="939941"/>
            <a:ext cx="3618419" cy="2989575"/>
          </a:xfrm>
          <a:prstGeom prst="rect">
            <a:avLst/>
          </a:prstGeom>
        </p:spPr>
      </p:pic>
      <p:sp>
        <p:nvSpPr>
          <p:cNvPr id="2" name="TextBox 1">
            <a:extLst>
              <a:ext uri="{FF2B5EF4-FFF2-40B4-BE49-F238E27FC236}">
                <a16:creationId xmlns:a16="http://schemas.microsoft.com/office/drawing/2014/main" id="{C6C75ACE-6D10-42AB-9E14-6B9980B7A13C}"/>
              </a:ext>
            </a:extLst>
          </p:cNvPr>
          <p:cNvSpPr txBox="1"/>
          <p:nvPr/>
        </p:nvSpPr>
        <p:spPr>
          <a:xfrm>
            <a:off x="9314242" y="697460"/>
            <a:ext cx="2600379" cy="369332"/>
          </a:xfrm>
          <a:prstGeom prst="rect">
            <a:avLst/>
          </a:prstGeom>
          <a:noFill/>
        </p:spPr>
        <p:txBody>
          <a:bodyPr wrap="square" rtlCol="0">
            <a:spAutoFit/>
          </a:bodyPr>
          <a:lstStyle/>
          <a:p>
            <a:r>
              <a:rPr lang="en-IN" b="1" dirty="0">
                <a:sym typeface="Wingdings" panose="05000000000000000000" pitchFamily="2" charset="2"/>
              </a:rPr>
              <a:t> n (</a:t>
            </a:r>
            <a:r>
              <a:rPr lang="en-IN" b="1" dirty="0" err="1">
                <a:sym typeface="Wingdings" panose="05000000000000000000" pitchFamily="2" charset="2"/>
              </a:rPr>
              <a:t>blockDim.x</a:t>
            </a:r>
            <a:r>
              <a:rPr lang="en-IN" b="1" dirty="0">
                <a:sym typeface="Wingdings" panose="05000000000000000000" pitchFamily="2" charset="2"/>
              </a:rPr>
              <a:t>) = 80</a:t>
            </a:r>
            <a:endParaRPr lang="en-IN" b="1" dirty="0"/>
          </a:p>
        </p:txBody>
      </p:sp>
      <p:sp>
        <p:nvSpPr>
          <p:cNvPr id="10" name="TextBox 9">
            <a:extLst>
              <a:ext uri="{FF2B5EF4-FFF2-40B4-BE49-F238E27FC236}">
                <a16:creationId xmlns:a16="http://schemas.microsoft.com/office/drawing/2014/main" id="{A0CF4DFB-CF76-4D9C-BC24-C45D4815BD7D}"/>
              </a:ext>
            </a:extLst>
          </p:cNvPr>
          <p:cNvSpPr txBox="1"/>
          <p:nvPr/>
        </p:nvSpPr>
        <p:spPr>
          <a:xfrm rot="16200000">
            <a:off x="10663064" y="2229256"/>
            <a:ext cx="2694262" cy="369332"/>
          </a:xfrm>
          <a:prstGeom prst="rect">
            <a:avLst/>
          </a:prstGeom>
          <a:noFill/>
        </p:spPr>
        <p:txBody>
          <a:bodyPr wrap="square" rtlCol="0">
            <a:spAutoFit/>
          </a:bodyPr>
          <a:lstStyle/>
          <a:p>
            <a:r>
              <a:rPr lang="en-IN" b="1" dirty="0">
                <a:sym typeface="Wingdings" panose="05000000000000000000" pitchFamily="2" charset="2"/>
              </a:rPr>
              <a:t> m (</a:t>
            </a:r>
            <a:r>
              <a:rPr lang="en-IN" b="1" dirty="0" err="1">
                <a:sym typeface="Wingdings" panose="05000000000000000000" pitchFamily="2" charset="2"/>
              </a:rPr>
              <a:t>blockDim.y</a:t>
            </a:r>
            <a:r>
              <a:rPr lang="en-IN" b="1" dirty="0">
                <a:sym typeface="Wingdings" panose="05000000000000000000" pitchFamily="2" charset="2"/>
              </a:rPr>
              <a:t>) = 64</a:t>
            </a:r>
            <a:endParaRPr lang="en-IN" b="1" dirty="0"/>
          </a:p>
        </p:txBody>
      </p:sp>
      <p:sp>
        <p:nvSpPr>
          <p:cNvPr id="12" name="TextBox 11">
            <a:extLst>
              <a:ext uri="{FF2B5EF4-FFF2-40B4-BE49-F238E27FC236}">
                <a16:creationId xmlns:a16="http://schemas.microsoft.com/office/drawing/2014/main" id="{0CBCCB67-F8EE-4076-846C-D64EF4F7DF83}"/>
              </a:ext>
            </a:extLst>
          </p:cNvPr>
          <p:cNvSpPr txBox="1"/>
          <p:nvPr/>
        </p:nvSpPr>
        <p:spPr>
          <a:xfrm>
            <a:off x="936511" y="5934670"/>
            <a:ext cx="9267796" cy="923330"/>
          </a:xfrm>
          <a:prstGeom prst="rect">
            <a:avLst/>
          </a:prstGeom>
          <a:solidFill>
            <a:schemeClr val="tx1"/>
          </a:solidFill>
        </p:spPr>
        <p:txBody>
          <a:bodyPr wrap="square" rtlCol="0">
            <a:spAutoFit/>
          </a:bodyPr>
          <a:lstStyle/>
          <a:p>
            <a:r>
              <a:rPr lang="en-IN" dirty="0">
                <a:solidFill>
                  <a:schemeClr val="bg1"/>
                </a:solidFill>
              </a:rPr>
              <a:t>dim3</a:t>
            </a:r>
            <a:r>
              <a:rPr lang="en-IN" dirty="0">
                <a:solidFill>
                  <a:srgbClr val="FFFF00"/>
                </a:solidFill>
              </a:rPr>
              <a:t> </a:t>
            </a:r>
            <a:r>
              <a:rPr lang="en-IN" dirty="0" err="1">
                <a:solidFill>
                  <a:srgbClr val="FFFF00"/>
                </a:solidFill>
              </a:rPr>
              <a:t>dimGrid</a:t>
            </a:r>
            <a:r>
              <a:rPr lang="en-IN" dirty="0">
                <a:solidFill>
                  <a:srgbClr val="FFFF00"/>
                </a:solidFill>
              </a:rPr>
              <a:t> (</a:t>
            </a:r>
            <a:r>
              <a:rPr lang="en-IN" dirty="0">
                <a:solidFill>
                  <a:schemeClr val="bg1"/>
                </a:solidFill>
              </a:rPr>
              <a:t>ceil(n/16.0)</a:t>
            </a:r>
            <a:r>
              <a:rPr lang="en-IN" dirty="0">
                <a:solidFill>
                  <a:srgbClr val="FFFF00"/>
                </a:solidFill>
              </a:rPr>
              <a:t>, </a:t>
            </a:r>
            <a:r>
              <a:rPr lang="en-IN" dirty="0">
                <a:solidFill>
                  <a:schemeClr val="bg1"/>
                </a:solidFill>
              </a:rPr>
              <a:t>ceil(m/16.0), 1</a:t>
            </a:r>
            <a:r>
              <a:rPr lang="en-IN" dirty="0">
                <a:solidFill>
                  <a:srgbClr val="FFFF00"/>
                </a:solidFill>
              </a:rPr>
              <a:t>); </a:t>
            </a:r>
          </a:p>
          <a:p>
            <a:r>
              <a:rPr lang="en-IN" dirty="0">
                <a:solidFill>
                  <a:schemeClr val="bg1"/>
                </a:solidFill>
              </a:rPr>
              <a:t>dim3</a:t>
            </a:r>
            <a:r>
              <a:rPr lang="en-IN" dirty="0">
                <a:solidFill>
                  <a:srgbClr val="FFFF00"/>
                </a:solidFill>
              </a:rPr>
              <a:t> </a:t>
            </a:r>
            <a:r>
              <a:rPr lang="en-IN" dirty="0" err="1">
                <a:solidFill>
                  <a:srgbClr val="FFFF00"/>
                </a:solidFill>
              </a:rPr>
              <a:t>dimBlock</a:t>
            </a:r>
            <a:r>
              <a:rPr lang="en-IN" dirty="0">
                <a:solidFill>
                  <a:srgbClr val="FFFF00"/>
                </a:solidFill>
              </a:rPr>
              <a:t>(16, 16, 1); </a:t>
            </a:r>
          </a:p>
          <a:p>
            <a:r>
              <a:rPr lang="en-IN" dirty="0" err="1">
                <a:solidFill>
                  <a:srgbClr val="FFFF00"/>
                </a:solidFill>
              </a:rPr>
              <a:t>vecAddKernel</a:t>
            </a:r>
            <a:r>
              <a:rPr lang="en-IN" dirty="0">
                <a:solidFill>
                  <a:srgbClr val="FFFF00"/>
                </a:solidFill>
              </a:rPr>
              <a:t> &lt;&lt;&lt; </a:t>
            </a:r>
            <a:r>
              <a:rPr lang="en-IN" dirty="0" err="1">
                <a:solidFill>
                  <a:schemeClr val="bg1"/>
                </a:solidFill>
              </a:rPr>
              <a:t>dimGrid</a:t>
            </a:r>
            <a:r>
              <a:rPr lang="en-IN" dirty="0">
                <a:solidFill>
                  <a:schemeClr val="bg1"/>
                </a:solidFill>
              </a:rPr>
              <a:t>, </a:t>
            </a:r>
            <a:r>
              <a:rPr lang="en-IN" dirty="0" err="1">
                <a:solidFill>
                  <a:schemeClr val="bg1"/>
                </a:solidFill>
              </a:rPr>
              <a:t>dimBlock</a:t>
            </a:r>
            <a:r>
              <a:rPr lang="en-IN" dirty="0">
                <a:solidFill>
                  <a:schemeClr val="bg1"/>
                </a:solidFill>
              </a:rPr>
              <a:t> </a:t>
            </a:r>
            <a:r>
              <a:rPr lang="en-IN" dirty="0">
                <a:solidFill>
                  <a:srgbClr val="FFFF00"/>
                </a:solidFill>
              </a:rPr>
              <a:t>&gt;&gt;&gt; (</a:t>
            </a:r>
            <a:r>
              <a:rPr lang="en-IN" dirty="0" err="1">
                <a:solidFill>
                  <a:srgbClr val="FFFF00"/>
                </a:solidFill>
              </a:rPr>
              <a:t>d_Pin</a:t>
            </a:r>
            <a:r>
              <a:rPr lang="en-IN" dirty="0">
                <a:solidFill>
                  <a:srgbClr val="FFFF00"/>
                </a:solidFill>
              </a:rPr>
              <a:t>, </a:t>
            </a:r>
            <a:r>
              <a:rPr lang="en-IN" dirty="0" err="1">
                <a:solidFill>
                  <a:srgbClr val="FFFF00"/>
                </a:solidFill>
              </a:rPr>
              <a:t>d_Pout</a:t>
            </a:r>
            <a:r>
              <a:rPr lang="en-IN" dirty="0">
                <a:solidFill>
                  <a:srgbClr val="FFFF00"/>
                </a:solidFill>
              </a:rPr>
              <a:t>, n, m);</a:t>
            </a:r>
            <a:r>
              <a:rPr lang="en-IN" dirty="0">
                <a:solidFill>
                  <a:srgbClr val="00B0F0"/>
                </a:solidFill>
              </a:rPr>
              <a:t> </a:t>
            </a:r>
          </a:p>
        </p:txBody>
      </p:sp>
      <p:sp>
        <p:nvSpPr>
          <p:cNvPr id="3" name="Rectangle 2"/>
          <p:cNvSpPr/>
          <p:nvPr/>
        </p:nvSpPr>
        <p:spPr>
          <a:xfrm>
            <a:off x="9856395" y="1401884"/>
            <a:ext cx="527078" cy="259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1</a:t>
            </a:r>
            <a:r>
              <a:rPr lang="en-IN" sz="1200" dirty="0" smtClean="0"/>
              <a:t>,0</a:t>
            </a:r>
            <a:endParaRPr lang="en-IN" sz="1200" dirty="0"/>
          </a:p>
        </p:txBody>
      </p:sp>
      <p:sp>
        <p:nvSpPr>
          <p:cNvPr id="13" name="Rectangle 12"/>
          <p:cNvSpPr/>
          <p:nvPr/>
        </p:nvSpPr>
        <p:spPr>
          <a:xfrm>
            <a:off x="9378613" y="1401884"/>
            <a:ext cx="527078" cy="259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0,0</a:t>
            </a:r>
            <a:endParaRPr lang="en-IN" sz="1200" dirty="0"/>
          </a:p>
        </p:txBody>
      </p:sp>
      <p:sp>
        <p:nvSpPr>
          <p:cNvPr id="14" name="Rectangle 13"/>
          <p:cNvSpPr/>
          <p:nvPr/>
        </p:nvSpPr>
        <p:spPr>
          <a:xfrm>
            <a:off x="10466017" y="1445540"/>
            <a:ext cx="527078" cy="259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2</a:t>
            </a:r>
            <a:r>
              <a:rPr lang="en-IN" sz="1200" dirty="0" smtClean="0"/>
              <a:t>,0</a:t>
            </a:r>
            <a:endParaRPr lang="en-IN" sz="1200" dirty="0"/>
          </a:p>
        </p:txBody>
      </p:sp>
      <p:sp>
        <p:nvSpPr>
          <p:cNvPr id="15" name="Rectangle 14"/>
          <p:cNvSpPr/>
          <p:nvPr/>
        </p:nvSpPr>
        <p:spPr>
          <a:xfrm>
            <a:off x="11033207" y="1439554"/>
            <a:ext cx="527078" cy="259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3,0</a:t>
            </a:r>
            <a:endParaRPr lang="en-IN" sz="1200" dirty="0"/>
          </a:p>
        </p:txBody>
      </p:sp>
      <p:sp>
        <p:nvSpPr>
          <p:cNvPr id="16" name="Rectangle 15"/>
          <p:cNvSpPr/>
          <p:nvPr/>
        </p:nvSpPr>
        <p:spPr>
          <a:xfrm>
            <a:off x="11600397" y="1439554"/>
            <a:ext cx="400774" cy="259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4,0</a:t>
            </a:r>
            <a:endParaRPr lang="en-IN" sz="1200" dirty="0"/>
          </a:p>
        </p:txBody>
      </p:sp>
      <p:sp>
        <p:nvSpPr>
          <p:cNvPr id="17" name="Rectangle 16"/>
          <p:cNvSpPr/>
          <p:nvPr/>
        </p:nvSpPr>
        <p:spPr>
          <a:xfrm>
            <a:off x="9902244" y="2016118"/>
            <a:ext cx="527078" cy="259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1,1</a:t>
            </a:r>
            <a:endParaRPr lang="en-IN" sz="1200" dirty="0"/>
          </a:p>
        </p:txBody>
      </p:sp>
      <p:sp>
        <p:nvSpPr>
          <p:cNvPr id="18" name="Rectangle 17"/>
          <p:cNvSpPr/>
          <p:nvPr/>
        </p:nvSpPr>
        <p:spPr>
          <a:xfrm>
            <a:off x="9362460" y="2016118"/>
            <a:ext cx="579786" cy="259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0,1</a:t>
            </a:r>
            <a:endParaRPr lang="en-IN" sz="1200" dirty="0"/>
          </a:p>
        </p:txBody>
      </p:sp>
      <p:sp>
        <p:nvSpPr>
          <p:cNvPr id="19" name="Rectangle 18"/>
          <p:cNvSpPr/>
          <p:nvPr/>
        </p:nvSpPr>
        <p:spPr>
          <a:xfrm>
            <a:off x="10398499" y="2016404"/>
            <a:ext cx="527078" cy="259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2.1</a:t>
            </a:r>
            <a:endParaRPr lang="en-IN" sz="1200" dirty="0"/>
          </a:p>
        </p:txBody>
      </p:sp>
      <p:sp>
        <p:nvSpPr>
          <p:cNvPr id="20" name="Rectangle 19"/>
          <p:cNvSpPr/>
          <p:nvPr/>
        </p:nvSpPr>
        <p:spPr>
          <a:xfrm>
            <a:off x="10909320" y="1975613"/>
            <a:ext cx="527078" cy="320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3,1</a:t>
            </a:r>
            <a:endParaRPr lang="en-IN" sz="1200" dirty="0"/>
          </a:p>
        </p:txBody>
      </p:sp>
      <p:sp>
        <p:nvSpPr>
          <p:cNvPr id="21" name="Rectangle 20"/>
          <p:cNvSpPr/>
          <p:nvPr/>
        </p:nvSpPr>
        <p:spPr>
          <a:xfrm>
            <a:off x="11421832" y="2016118"/>
            <a:ext cx="527078" cy="259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4,1</a:t>
            </a:r>
            <a:endParaRPr lang="en-IN" sz="1200" dirty="0"/>
          </a:p>
        </p:txBody>
      </p:sp>
      <p:sp>
        <p:nvSpPr>
          <p:cNvPr id="22" name="Rectangle 21"/>
          <p:cNvSpPr/>
          <p:nvPr/>
        </p:nvSpPr>
        <p:spPr>
          <a:xfrm>
            <a:off x="9988807" y="2676891"/>
            <a:ext cx="527078" cy="259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1,2</a:t>
            </a:r>
            <a:endParaRPr lang="en-IN" sz="1200" dirty="0"/>
          </a:p>
        </p:txBody>
      </p:sp>
      <p:sp>
        <p:nvSpPr>
          <p:cNvPr id="23" name="Rectangle 22"/>
          <p:cNvSpPr/>
          <p:nvPr/>
        </p:nvSpPr>
        <p:spPr>
          <a:xfrm>
            <a:off x="9394127" y="2676891"/>
            <a:ext cx="579786" cy="2682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0,2</a:t>
            </a:r>
            <a:endParaRPr lang="en-IN" sz="1200" dirty="0"/>
          </a:p>
        </p:txBody>
      </p:sp>
      <p:sp>
        <p:nvSpPr>
          <p:cNvPr id="24" name="Rectangle 23"/>
          <p:cNvSpPr/>
          <p:nvPr/>
        </p:nvSpPr>
        <p:spPr>
          <a:xfrm>
            <a:off x="10574645" y="2648186"/>
            <a:ext cx="527078" cy="3156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2.2</a:t>
            </a:r>
            <a:endParaRPr lang="en-IN" sz="1200" dirty="0"/>
          </a:p>
        </p:txBody>
      </p:sp>
      <p:sp>
        <p:nvSpPr>
          <p:cNvPr id="25" name="Rectangle 24"/>
          <p:cNvSpPr/>
          <p:nvPr/>
        </p:nvSpPr>
        <p:spPr>
          <a:xfrm>
            <a:off x="11063316" y="2648187"/>
            <a:ext cx="527078" cy="2938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3,2</a:t>
            </a:r>
            <a:endParaRPr lang="en-IN" sz="1200" dirty="0"/>
          </a:p>
        </p:txBody>
      </p:sp>
      <p:sp>
        <p:nvSpPr>
          <p:cNvPr id="26" name="Rectangle 25"/>
          <p:cNvSpPr/>
          <p:nvPr/>
        </p:nvSpPr>
        <p:spPr>
          <a:xfrm>
            <a:off x="11560285" y="2631432"/>
            <a:ext cx="527078" cy="259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4,2</a:t>
            </a:r>
            <a:endParaRPr lang="en-IN" sz="1200" dirty="0"/>
          </a:p>
        </p:txBody>
      </p:sp>
      <p:sp>
        <p:nvSpPr>
          <p:cNvPr id="27" name="Rectangle 26"/>
          <p:cNvSpPr/>
          <p:nvPr/>
        </p:nvSpPr>
        <p:spPr>
          <a:xfrm>
            <a:off x="9960808" y="3213792"/>
            <a:ext cx="527078" cy="259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1,3</a:t>
            </a:r>
            <a:endParaRPr lang="en-IN" sz="1200" dirty="0"/>
          </a:p>
        </p:txBody>
      </p:sp>
      <p:sp>
        <p:nvSpPr>
          <p:cNvPr id="28" name="Rectangle 27"/>
          <p:cNvSpPr/>
          <p:nvPr/>
        </p:nvSpPr>
        <p:spPr>
          <a:xfrm>
            <a:off x="9378613" y="3204895"/>
            <a:ext cx="579786" cy="2682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0,3</a:t>
            </a:r>
            <a:endParaRPr lang="en-IN" sz="1200" dirty="0"/>
          </a:p>
        </p:txBody>
      </p:sp>
      <p:sp>
        <p:nvSpPr>
          <p:cNvPr id="29" name="Rectangle 28"/>
          <p:cNvSpPr/>
          <p:nvPr/>
        </p:nvSpPr>
        <p:spPr>
          <a:xfrm>
            <a:off x="10536238" y="3185547"/>
            <a:ext cx="527078" cy="3082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2.3</a:t>
            </a:r>
            <a:endParaRPr lang="en-IN" sz="1200" dirty="0"/>
          </a:p>
        </p:txBody>
      </p:sp>
      <p:sp>
        <p:nvSpPr>
          <p:cNvPr id="30" name="Rectangle 29"/>
          <p:cNvSpPr/>
          <p:nvPr/>
        </p:nvSpPr>
        <p:spPr>
          <a:xfrm>
            <a:off x="11085701" y="3199945"/>
            <a:ext cx="527078" cy="2938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3,3</a:t>
            </a:r>
            <a:endParaRPr lang="en-IN" sz="1200" dirty="0"/>
          </a:p>
        </p:txBody>
      </p:sp>
      <p:sp>
        <p:nvSpPr>
          <p:cNvPr id="31" name="Rectangle 30"/>
          <p:cNvSpPr/>
          <p:nvPr/>
        </p:nvSpPr>
        <p:spPr>
          <a:xfrm>
            <a:off x="11614484" y="3204895"/>
            <a:ext cx="527078" cy="259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4,3</a:t>
            </a:r>
            <a:endParaRPr lang="en-IN" sz="1200" dirty="0"/>
          </a:p>
        </p:txBody>
      </p:sp>
    </p:spTree>
    <p:extLst>
      <p:ext uri="{BB962C8B-B14F-4D97-AF65-F5344CB8AC3E}">
        <p14:creationId xmlns:p14="http://schemas.microsoft.com/office/powerpoint/2010/main" val="39354519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3.bp.blogspot.com/-MScjDJQ96_Q/WL5wVF9zSwI/AAAAAAAAA3A/o9mlVfEm0QEy6vJWcmSZopPol2DJP25-gCLcB/s1600/Cuda-Execution-Mode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538" y="748080"/>
            <a:ext cx="8292905" cy="60642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8941190" y="3244334"/>
            <a:ext cx="2428870" cy="369332"/>
          </a:xfrm>
          <a:prstGeom prst="rect">
            <a:avLst/>
          </a:prstGeom>
        </p:spPr>
        <p:txBody>
          <a:bodyPr wrap="none">
            <a:spAutoFit/>
          </a:bodyPr>
          <a:lstStyle/>
          <a:p>
            <a:r>
              <a:rPr lang="en-US" b="1" dirty="0">
                <a:highlight>
                  <a:srgbClr val="FFFF00"/>
                </a:highlight>
              </a:rPr>
              <a:t>Note: </a:t>
            </a:r>
            <a:r>
              <a:rPr lang="en-US" dirty="0">
                <a:highlight>
                  <a:srgbClr val="FFFF00"/>
                </a:highlight>
              </a:rPr>
              <a:t>(</a:t>
            </a:r>
            <a:r>
              <a:rPr lang="en-US" dirty="0" err="1">
                <a:highlight>
                  <a:srgbClr val="FFFF00"/>
                </a:highlight>
              </a:rPr>
              <a:t>x,y</a:t>
            </a:r>
            <a:r>
              <a:rPr lang="en-US" dirty="0">
                <a:highlight>
                  <a:srgbClr val="FFFF00"/>
                </a:highlight>
              </a:rPr>
              <a:t>) is followed</a:t>
            </a:r>
          </a:p>
        </p:txBody>
      </p:sp>
      <p:sp>
        <p:nvSpPr>
          <p:cNvPr id="4" name="TextShape 1">
            <a:extLst>
              <a:ext uri="{FF2B5EF4-FFF2-40B4-BE49-F238E27FC236}">
                <a16:creationId xmlns:a16="http://schemas.microsoft.com/office/drawing/2014/main" id="{85F85074-57A4-4FE0-805C-F200B59EA9BD}"/>
              </a:ext>
            </a:extLst>
          </p:cNvPr>
          <p:cNvSpPr txBox="1"/>
          <p:nvPr/>
        </p:nvSpPr>
        <p:spPr>
          <a:xfrm>
            <a:off x="293077" y="0"/>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Calculations of global </a:t>
            </a:r>
            <a:r>
              <a:rPr lang="en-US" sz="3600" b="1" strike="noStrike" spc="-1" dirty="0" err="1">
                <a:solidFill>
                  <a:srgbClr val="000000"/>
                </a:solidFill>
                <a:highlight>
                  <a:srgbClr val="00FF00"/>
                </a:highlight>
                <a:latin typeface="Calibri Light"/>
              </a:rPr>
              <a:t>threadID</a:t>
            </a:r>
            <a:endParaRPr lang="en-US" sz="3600" b="0" strike="noStrike" spc="-1" dirty="0">
              <a:solidFill>
                <a:srgbClr val="FFFF00"/>
              </a:solidFill>
              <a:highlight>
                <a:srgbClr val="0000FF"/>
              </a:highlight>
              <a:latin typeface="Calibri"/>
            </a:endParaRPr>
          </a:p>
        </p:txBody>
      </p:sp>
    </p:spTree>
    <p:extLst>
      <p:ext uri="{BB962C8B-B14F-4D97-AF65-F5344CB8AC3E}">
        <p14:creationId xmlns:p14="http://schemas.microsoft.com/office/powerpoint/2010/main" val="8081554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0" y="-36214"/>
            <a:ext cx="11605846" cy="748080"/>
          </a:xfrm>
          <a:prstGeom prst="rect">
            <a:avLst/>
          </a:prstGeom>
          <a:noFill/>
          <a:ln>
            <a:noFill/>
          </a:ln>
        </p:spPr>
        <p:txBody>
          <a:bodyPr anchor="ctr">
            <a:normAutofit fontScale="92500"/>
          </a:bodyPr>
          <a:lstStyle/>
          <a:p>
            <a:pPr>
              <a:lnSpc>
                <a:spcPct val="90000"/>
              </a:lnSpc>
            </a:pPr>
            <a:r>
              <a:rPr lang="en-US" sz="3600" b="1" strike="noStrike" spc="-1" dirty="0">
                <a:solidFill>
                  <a:srgbClr val="000000"/>
                </a:solidFill>
                <a:highlight>
                  <a:srgbClr val="00FF00"/>
                </a:highlight>
                <a:latin typeface="Calibri Light"/>
              </a:rPr>
              <a:t>Mapping Threads to Multidimensional Data – </a:t>
            </a:r>
            <a:r>
              <a:rPr lang="en-US" sz="3600" b="1" strike="noStrike" spc="-1" dirty="0">
                <a:solidFill>
                  <a:srgbClr val="FFFF00"/>
                </a:solidFill>
                <a:highlight>
                  <a:srgbClr val="0000FF"/>
                </a:highlight>
                <a:latin typeface="Calibri Light"/>
              </a:rPr>
              <a:t>the </a:t>
            </a:r>
            <a:r>
              <a:rPr lang="en-US" sz="3600" b="1" strike="noStrike" spc="-1" dirty="0" err="1">
                <a:solidFill>
                  <a:srgbClr val="FFFF00"/>
                </a:solidFill>
                <a:highlight>
                  <a:srgbClr val="0000FF"/>
                </a:highlight>
                <a:latin typeface="Calibri Light"/>
              </a:rPr>
              <a:t>pictureKernel</a:t>
            </a:r>
            <a:r>
              <a:rPr lang="en-US" sz="3600" b="1" strike="noStrike" spc="-1" dirty="0">
                <a:solidFill>
                  <a:srgbClr val="FFFF00"/>
                </a:solidFill>
                <a:highlight>
                  <a:srgbClr val="0000FF"/>
                </a:highlight>
                <a:latin typeface="Calibri Light"/>
              </a:rPr>
              <a:t>()</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0" y="808816"/>
            <a:ext cx="11901268" cy="5926452"/>
          </a:xfrm>
          <a:prstGeom prst="rect">
            <a:avLst/>
          </a:prstGeom>
          <a:noFill/>
          <a:ln>
            <a:noFill/>
          </a:ln>
        </p:spPr>
        <p:txBody>
          <a:bodyPr>
            <a:normAutofit fontScale="92500" lnSpcReduction="10000"/>
          </a:bodyPr>
          <a:lstStyle/>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During the execution, the execution behaviour of blocks will fill into one of four different cases:</a:t>
            </a:r>
          </a:p>
          <a:p>
            <a:pPr marL="633413" indent="-342900" algn="just">
              <a:buFont typeface="+mj-lt"/>
              <a:buAutoNum type="arabicPeriod"/>
            </a:pPr>
            <a:r>
              <a:rPr lang="en-IN" dirty="0"/>
              <a:t>The </a:t>
            </a:r>
            <a:r>
              <a:rPr lang="en-IN" b="1" dirty="0"/>
              <a:t>first area</a:t>
            </a:r>
            <a:r>
              <a:rPr lang="en-IN" dirty="0"/>
              <a:t>, marked as </a:t>
            </a:r>
            <a:r>
              <a:rPr lang="en-IN" i="1" dirty="0"/>
              <a:t>1</a:t>
            </a:r>
            <a:r>
              <a:rPr lang="en-IN" dirty="0"/>
              <a:t> consists of the threads that belong to the </a:t>
            </a:r>
            <a:r>
              <a:rPr lang="en-IN" i="1" dirty="0"/>
              <a:t>12</a:t>
            </a:r>
            <a:r>
              <a:rPr lang="en-IN" dirty="0"/>
              <a:t> blocks covering the majority of pixels in the picture. Both Col and Row values of these threads are within range (76).</a:t>
            </a:r>
          </a:p>
          <a:p>
            <a:pPr marL="633413" indent="-342900" algn="just">
              <a:buFont typeface="+mj-lt"/>
              <a:buAutoNum type="arabicPeriod"/>
            </a:pPr>
            <a:endParaRPr lang="en-IN" dirty="0"/>
          </a:p>
          <a:p>
            <a:pPr marL="633413" indent="-342900" algn="just">
              <a:buFont typeface="+mj-lt"/>
              <a:buAutoNum type="arabicPeriod"/>
            </a:pPr>
            <a:r>
              <a:rPr lang="en-IN" dirty="0"/>
              <a:t>The </a:t>
            </a:r>
            <a:r>
              <a:rPr lang="en-IN" b="1" dirty="0"/>
              <a:t>second area</a:t>
            </a:r>
            <a:r>
              <a:rPr lang="en-IN" dirty="0"/>
              <a:t>, marked as </a:t>
            </a:r>
            <a:r>
              <a:rPr lang="en-IN" i="1" dirty="0"/>
              <a:t>2</a:t>
            </a:r>
            <a:r>
              <a:rPr lang="en-IN" dirty="0"/>
              <a:t> contains the threads that belong to the </a:t>
            </a:r>
            <a:r>
              <a:rPr lang="en-IN" i="1" dirty="0"/>
              <a:t>3</a:t>
            </a:r>
            <a:r>
              <a:rPr lang="en-IN" dirty="0"/>
              <a:t> blocks covering the upper-right pixels of the picture. Although the Row values of these threads are always within range, the Col values of some of them exceed the n value.</a:t>
            </a:r>
          </a:p>
          <a:p>
            <a:pPr marL="633413" indent="-342900" algn="just">
              <a:buFont typeface="+mj-lt"/>
              <a:buAutoNum type="arabicPeriod"/>
            </a:pPr>
            <a:endParaRPr lang="en-IN" dirty="0"/>
          </a:p>
          <a:p>
            <a:pPr marL="633413" indent="-342900" algn="just">
              <a:buFont typeface="+mj-lt"/>
              <a:buAutoNum type="arabicPeriod"/>
            </a:pPr>
            <a:r>
              <a:rPr lang="en-IN" dirty="0"/>
              <a:t>The </a:t>
            </a:r>
            <a:r>
              <a:rPr lang="en-IN" b="1" dirty="0"/>
              <a:t>third area</a:t>
            </a:r>
            <a:r>
              <a:rPr lang="en-IN" dirty="0"/>
              <a:t>, marked as </a:t>
            </a:r>
            <a:r>
              <a:rPr lang="en-IN" i="1" dirty="0"/>
              <a:t>3</a:t>
            </a:r>
            <a:r>
              <a:rPr lang="en-IN" dirty="0"/>
              <a:t> contains the threads that belong to the </a:t>
            </a:r>
            <a:r>
              <a:rPr lang="en-IN" i="1" dirty="0"/>
              <a:t>4</a:t>
            </a:r>
            <a:r>
              <a:rPr lang="en-IN" dirty="0"/>
              <a:t> blocks covering the lower-left pixels of the picture. Although the Col values of these threads are always within range, the Row values of some of them exceed the m value (62).</a:t>
            </a:r>
          </a:p>
          <a:p>
            <a:pPr marL="633413" indent="-342900" algn="just">
              <a:buFont typeface="+mj-lt"/>
              <a:buAutoNum type="arabicPeriod"/>
            </a:pPr>
            <a:endParaRPr lang="en-IN" dirty="0"/>
          </a:p>
          <a:p>
            <a:pPr marL="633413" indent="-342900" algn="just">
              <a:buFont typeface="+mj-lt"/>
              <a:buAutoNum type="arabicPeriod"/>
            </a:pPr>
            <a:r>
              <a:rPr lang="en-IN" dirty="0"/>
              <a:t>The </a:t>
            </a:r>
            <a:r>
              <a:rPr lang="en-IN" b="1" dirty="0"/>
              <a:t>forth area</a:t>
            </a:r>
            <a:r>
              <a:rPr lang="en-IN" dirty="0"/>
              <a:t>, marked as </a:t>
            </a:r>
            <a:r>
              <a:rPr lang="en-IN" i="1" dirty="0"/>
              <a:t>4</a:t>
            </a:r>
            <a:r>
              <a:rPr lang="en-IN" dirty="0"/>
              <a:t> contains the threads that belong to </a:t>
            </a:r>
            <a:r>
              <a:rPr lang="en-IN" i="1" dirty="0"/>
              <a:t>1</a:t>
            </a:r>
            <a:r>
              <a:rPr lang="en-IN" dirty="0"/>
              <a:t> block covering the lower-right pixels of the picture. Both Col and Row values exceed the </a:t>
            </a:r>
            <a:r>
              <a:rPr lang="en-IN" i="1" dirty="0"/>
              <a:t>n</a:t>
            </a:r>
            <a:r>
              <a:rPr lang="en-IN" dirty="0"/>
              <a:t> and </a:t>
            </a:r>
            <a:r>
              <a:rPr lang="en-IN" i="1" dirty="0"/>
              <a:t>m</a:t>
            </a:r>
            <a:r>
              <a:rPr lang="en-IN" dirty="0"/>
              <a:t> values.</a:t>
            </a:r>
          </a:p>
          <a:p>
            <a:pPr marL="633413" indent="-342900" algn="just">
              <a:buFont typeface="+mj-lt"/>
              <a:buAutoNum type="arabicPeriod"/>
            </a:pPr>
            <a:endParaRPr lang="en-IN" dirty="0"/>
          </a:p>
          <a:p>
            <a:pPr marL="633413" indent="-342900" algn="just">
              <a:buFont typeface="+mj-lt"/>
              <a:buAutoNum type="arabicPeriod"/>
            </a:pPr>
            <a:endParaRPr lang="en-IN" dirty="0"/>
          </a:p>
          <a:p>
            <a:pPr marL="633413" indent="-342900" algn="just">
              <a:buFont typeface="+mj-lt"/>
              <a:buAutoNum type="arabicPeriod"/>
            </a:pPr>
            <a:endParaRPr lang="en-IN" dirty="0"/>
          </a:p>
          <a:p>
            <a:pPr marL="633413" indent="-342900" algn="just">
              <a:buFont typeface="+mj-lt"/>
              <a:buAutoNum type="arabicPeriod"/>
            </a:pPr>
            <a:endParaRPr lang="en-IN" dirty="0"/>
          </a:p>
          <a:p>
            <a:pPr marL="633413" indent="-342900" algn="just">
              <a:buFont typeface="+mj-lt"/>
              <a:buAutoNum type="arabicPeriod"/>
            </a:pPr>
            <a:endParaRPr lang="en-IN" dirty="0"/>
          </a:p>
          <a:p>
            <a:pPr marL="285750" indent="-285750" algn="just">
              <a:buFont typeface="Arial" panose="020B0604020202020204" pitchFamily="34" charset="0"/>
              <a:buChar char="•"/>
            </a:pPr>
            <a:endParaRPr lang="en-IN" sz="1600" dirty="0"/>
          </a:p>
          <a:p>
            <a:pPr algn="just"/>
            <a:endParaRPr lang="en-IN" sz="1600"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16-03-2023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38</a:t>
            </a:fld>
            <a:endParaRPr lang="en-IN" sz="1200" b="0" strike="noStrike" spc="-1">
              <a:latin typeface="Times New Roman"/>
            </a:endParaRPr>
          </a:p>
        </p:txBody>
      </p:sp>
      <p:sp>
        <p:nvSpPr>
          <p:cNvPr id="2" name="TextBox 1">
            <a:extLst>
              <a:ext uri="{FF2B5EF4-FFF2-40B4-BE49-F238E27FC236}">
                <a16:creationId xmlns:a16="http://schemas.microsoft.com/office/drawing/2014/main" id="{C6C75ACE-6D10-42AB-9E14-6B9980B7A13C}"/>
              </a:ext>
            </a:extLst>
          </p:cNvPr>
          <p:cNvSpPr txBox="1"/>
          <p:nvPr/>
        </p:nvSpPr>
        <p:spPr>
          <a:xfrm>
            <a:off x="4795810" y="589404"/>
            <a:ext cx="2600379" cy="369332"/>
          </a:xfrm>
          <a:prstGeom prst="rect">
            <a:avLst/>
          </a:prstGeom>
          <a:noFill/>
        </p:spPr>
        <p:txBody>
          <a:bodyPr wrap="square" rtlCol="0">
            <a:spAutoFit/>
          </a:bodyPr>
          <a:lstStyle/>
          <a:p>
            <a:r>
              <a:rPr lang="en-IN" b="1" dirty="0">
                <a:sym typeface="Wingdings" panose="05000000000000000000" pitchFamily="2" charset="2"/>
              </a:rPr>
              <a:t> n (</a:t>
            </a:r>
            <a:r>
              <a:rPr lang="en-IN" b="1" dirty="0" err="1">
                <a:sym typeface="Wingdings" panose="05000000000000000000" pitchFamily="2" charset="2"/>
              </a:rPr>
              <a:t>blockDim.x</a:t>
            </a:r>
            <a:r>
              <a:rPr lang="en-IN" b="1" dirty="0">
                <a:sym typeface="Wingdings" panose="05000000000000000000" pitchFamily="2" charset="2"/>
              </a:rPr>
              <a:t>) = 80</a:t>
            </a:r>
            <a:endParaRPr lang="en-IN" b="1" dirty="0"/>
          </a:p>
        </p:txBody>
      </p:sp>
      <p:sp>
        <p:nvSpPr>
          <p:cNvPr id="10" name="TextBox 9">
            <a:extLst>
              <a:ext uri="{FF2B5EF4-FFF2-40B4-BE49-F238E27FC236}">
                <a16:creationId xmlns:a16="http://schemas.microsoft.com/office/drawing/2014/main" id="{A0CF4DFB-CF76-4D9C-BC24-C45D4815BD7D}"/>
              </a:ext>
            </a:extLst>
          </p:cNvPr>
          <p:cNvSpPr txBox="1"/>
          <p:nvPr/>
        </p:nvSpPr>
        <p:spPr>
          <a:xfrm rot="16200000">
            <a:off x="6396776" y="1971281"/>
            <a:ext cx="2694262" cy="369332"/>
          </a:xfrm>
          <a:prstGeom prst="rect">
            <a:avLst/>
          </a:prstGeom>
          <a:noFill/>
        </p:spPr>
        <p:txBody>
          <a:bodyPr wrap="square" rtlCol="0">
            <a:spAutoFit/>
          </a:bodyPr>
          <a:lstStyle/>
          <a:p>
            <a:r>
              <a:rPr lang="en-IN" b="1" dirty="0">
                <a:sym typeface="Wingdings" panose="05000000000000000000" pitchFamily="2" charset="2"/>
              </a:rPr>
              <a:t> m (</a:t>
            </a:r>
            <a:r>
              <a:rPr lang="en-IN" b="1" dirty="0" err="1">
                <a:sym typeface="Wingdings" panose="05000000000000000000" pitchFamily="2" charset="2"/>
              </a:rPr>
              <a:t>blockDim.y</a:t>
            </a:r>
            <a:r>
              <a:rPr lang="en-IN" b="1" dirty="0">
                <a:sym typeface="Wingdings" panose="05000000000000000000" pitchFamily="2" charset="2"/>
              </a:rPr>
              <a:t>) = 64</a:t>
            </a:r>
            <a:endParaRPr lang="en-IN" b="1" dirty="0"/>
          </a:p>
        </p:txBody>
      </p:sp>
      <p:pic>
        <p:nvPicPr>
          <p:cNvPr id="4" name="Picture 3">
            <a:extLst>
              <a:ext uri="{FF2B5EF4-FFF2-40B4-BE49-F238E27FC236}">
                <a16:creationId xmlns:a16="http://schemas.microsoft.com/office/drawing/2014/main" id="{10A342B8-FB88-40C9-87F3-D179A488170E}"/>
              </a:ext>
            </a:extLst>
          </p:cNvPr>
          <p:cNvPicPr>
            <a:picLocks noChangeAspect="1"/>
          </p:cNvPicPr>
          <p:nvPr/>
        </p:nvPicPr>
        <p:blipFill>
          <a:blip r:embed="rId2"/>
          <a:stretch>
            <a:fillRect/>
          </a:stretch>
        </p:blipFill>
        <p:spPr>
          <a:xfrm>
            <a:off x="3580920" y="929628"/>
            <a:ext cx="3962400" cy="2476500"/>
          </a:xfrm>
          <a:prstGeom prst="rect">
            <a:avLst/>
          </a:prstGeom>
        </p:spPr>
      </p:pic>
    </p:spTree>
    <p:extLst>
      <p:ext uri="{BB962C8B-B14F-4D97-AF65-F5344CB8AC3E}">
        <p14:creationId xmlns:p14="http://schemas.microsoft.com/office/powerpoint/2010/main" val="20010252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126609" y="59944"/>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Matrix-Matrix Multiplication – A More Complex Kernel</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0" y="1202711"/>
            <a:ext cx="11901268" cy="5926452"/>
          </a:xfrm>
          <a:prstGeom prst="rect">
            <a:avLst/>
          </a:prstGeom>
          <a:noFill/>
          <a:ln>
            <a:noFill/>
          </a:ln>
        </p:spPr>
        <p:txBody>
          <a:bodyPr>
            <a:normAutofit/>
          </a:bodyPr>
          <a:lstStyle/>
          <a:p>
            <a:pPr marL="633413" indent="-285750" algn="just">
              <a:buFont typeface="Arial" panose="020B0604020202020204" pitchFamily="34" charset="0"/>
              <a:buChar char="•"/>
            </a:pPr>
            <a:r>
              <a:rPr lang="en-IN" dirty="0"/>
              <a:t>We can map every valid data element in a 2D array to a unique thread using </a:t>
            </a:r>
            <a:r>
              <a:rPr lang="en-IN" dirty="0" err="1"/>
              <a:t>threadIdx</a:t>
            </a:r>
            <a:r>
              <a:rPr lang="en-IN" dirty="0"/>
              <a:t>, </a:t>
            </a:r>
            <a:r>
              <a:rPr lang="en-IN" dirty="0" err="1"/>
              <a:t>blockIdx</a:t>
            </a:r>
            <a:r>
              <a:rPr lang="en-IN" dirty="0"/>
              <a:t>, </a:t>
            </a:r>
            <a:r>
              <a:rPr lang="en-IN" dirty="0" err="1"/>
              <a:t>blockDim</a:t>
            </a:r>
            <a:r>
              <a:rPr lang="en-IN" dirty="0"/>
              <a:t>, and </a:t>
            </a:r>
            <a:r>
              <a:rPr lang="en-IN" dirty="0" err="1"/>
              <a:t>gridDim</a:t>
            </a:r>
            <a:r>
              <a:rPr lang="en-IN" dirty="0"/>
              <a:t> variables:</a:t>
            </a:r>
          </a:p>
          <a:p>
            <a:pPr algn="just"/>
            <a:r>
              <a:rPr lang="en-IN" dirty="0"/>
              <a:t>	</a:t>
            </a:r>
            <a:r>
              <a:rPr lang="en-IN" dirty="0">
                <a:solidFill>
                  <a:schemeClr val="accent1"/>
                </a:solidFill>
              </a:rPr>
              <a:t>// Calculate the row # </a:t>
            </a:r>
          </a:p>
          <a:p>
            <a:pPr algn="just"/>
            <a:r>
              <a:rPr lang="en-IN" dirty="0"/>
              <a:t>	</a:t>
            </a:r>
            <a:r>
              <a:rPr lang="en-IN" b="1" dirty="0"/>
              <a:t>int Row = </a:t>
            </a:r>
            <a:r>
              <a:rPr lang="en-IN" b="1" dirty="0" err="1"/>
              <a:t>blockIdx.y</a:t>
            </a:r>
            <a:r>
              <a:rPr lang="en-IN" b="1" dirty="0"/>
              <a:t>*</a:t>
            </a:r>
            <a:r>
              <a:rPr lang="en-IN" b="1" dirty="0" err="1"/>
              <a:t>blockDim.y</a:t>
            </a:r>
            <a:r>
              <a:rPr lang="en-IN" b="1" dirty="0"/>
              <a:t> + </a:t>
            </a:r>
            <a:r>
              <a:rPr lang="en-IN" b="1" dirty="0" err="1"/>
              <a:t>threadIdx.y</a:t>
            </a:r>
            <a:r>
              <a:rPr lang="en-IN" b="1" dirty="0"/>
              <a:t>; </a:t>
            </a:r>
          </a:p>
          <a:p>
            <a:pPr algn="just"/>
            <a:r>
              <a:rPr lang="en-IN" dirty="0"/>
              <a:t>	</a:t>
            </a:r>
            <a:r>
              <a:rPr lang="en-IN" dirty="0">
                <a:solidFill>
                  <a:schemeClr val="accent1"/>
                </a:solidFill>
              </a:rPr>
              <a:t>// Calculate the column #</a:t>
            </a:r>
            <a:endParaRPr lang="en-IN" dirty="0"/>
          </a:p>
          <a:p>
            <a:pPr algn="just"/>
            <a:r>
              <a:rPr lang="en-IN" dirty="0"/>
              <a:t>	</a:t>
            </a:r>
            <a:r>
              <a:rPr lang="en-IN" b="1" dirty="0"/>
              <a:t>int Col = </a:t>
            </a:r>
            <a:r>
              <a:rPr lang="en-IN" b="1" dirty="0" err="1"/>
              <a:t>blockIdx.x</a:t>
            </a:r>
            <a:r>
              <a:rPr lang="en-IN" b="1" dirty="0"/>
              <a:t>*</a:t>
            </a:r>
            <a:r>
              <a:rPr lang="en-IN" b="1" dirty="0" err="1"/>
              <a:t>blockDim.x</a:t>
            </a:r>
            <a:r>
              <a:rPr lang="en-IN" b="1" dirty="0"/>
              <a:t> + </a:t>
            </a:r>
            <a:r>
              <a:rPr lang="en-IN" b="1" dirty="0" err="1"/>
              <a:t>threadIdx.x</a:t>
            </a:r>
            <a:r>
              <a:rPr lang="en-IN" b="1" dirty="0"/>
              <a:t>; </a:t>
            </a:r>
          </a:p>
          <a:p>
            <a:pPr algn="just"/>
            <a:endParaRPr lang="en-IN" b="1" dirty="0"/>
          </a:p>
          <a:p>
            <a:pPr marL="347663" algn="just"/>
            <a:endParaRPr lang="en-IN" dirty="0"/>
          </a:p>
          <a:p>
            <a:pPr marL="285750" indent="-285750" algn="just">
              <a:buFont typeface="Arial" panose="020B0604020202020204" pitchFamily="34" charset="0"/>
              <a:buChar char="•"/>
            </a:pPr>
            <a:r>
              <a:rPr lang="en-IN" dirty="0"/>
              <a:t>Matrix-Matrix multiplication between an </a:t>
            </a:r>
            <a:r>
              <a:rPr lang="en-IN" b="1" dirty="0">
                <a:solidFill>
                  <a:srgbClr val="002060"/>
                </a:solidFill>
              </a:rPr>
              <a:t>I x J </a:t>
            </a:r>
            <a:r>
              <a:rPr lang="en-IN" dirty="0"/>
              <a:t>matrix </a:t>
            </a:r>
            <a:r>
              <a:rPr lang="en-IN" b="1" dirty="0" err="1">
                <a:solidFill>
                  <a:srgbClr val="C00000"/>
                </a:solidFill>
              </a:rPr>
              <a:t>d_M</a:t>
            </a:r>
            <a:r>
              <a:rPr lang="en-IN" dirty="0">
                <a:solidFill>
                  <a:srgbClr val="C00000"/>
                </a:solidFill>
              </a:rPr>
              <a:t> </a:t>
            </a:r>
            <a:r>
              <a:rPr lang="en-IN" dirty="0"/>
              <a:t>and a </a:t>
            </a:r>
            <a:r>
              <a:rPr lang="en-IN" b="1" dirty="0">
                <a:solidFill>
                  <a:srgbClr val="002060"/>
                </a:solidFill>
              </a:rPr>
              <a:t>J x K </a:t>
            </a:r>
            <a:r>
              <a:rPr lang="en-IN" dirty="0"/>
              <a:t>matrix </a:t>
            </a:r>
            <a:r>
              <a:rPr lang="en-IN" b="1" dirty="0" err="1">
                <a:solidFill>
                  <a:srgbClr val="C00000"/>
                </a:solidFill>
              </a:rPr>
              <a:t>d_N</a:t>
            </a:r>
            <a:r>
              <a:rPr lang="en-IN" dirty="0"/>
              <a:t> produces an </a:t>
            </a:r>
            <a:r>
              <a:rPr lang="en-IN" b="1" dirty="0">
                <a:solidFill>
                  <a:srgbClr val="002060"/>
                </a:solidFill>
              </a:rPr>
              <a:t>I x K </a:t>
            </a:r>
            <a:r>
              <a:rPr lang="en-IN" dirty="0"/>
              <a:t>matrix </a:t>
            </a:r>
            <a:r>
              <a:rPr lang="en-IN" b="1" dirty="0" err="1">
                <a:solidFill>
                  <a:srgbClr val="C00000"/>
                </a:solidFill>
              </a:rPr>
              <a:t>d_P</a:t>
            </a:r>
            <a:r>
              <a:rPr lang="en-IN" dirty="0"/>
              <a:t>.</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16-03-2023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39</a:t>
            </a:fld>
            <a:endParaRPr lang="en-IN" sz="1200" b="0" strike="noStrike" spc="-1">
              <a:latin typeface="Times New Roman"/>
            </a:endParaRPr>
          </a:p>
        </p:txBody>
      </p:sp>
    </p:spTree>
    <p:extLst>
      <p:ext uri="{BB962C8B-B14F-4D97-AF65-F5344CB8AC3E}">
        <p14:creationId xmlns:p14="http://schemas.microsoft.com/office/powerpoint/2010/main" val="3044488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136440"/>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Introduction </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1103040"/>
            <a:ext cx="11004480" cy="5253120"/>
          </a:xfrm>
          <a:prstGeom prst="rect">
            <a:avLst/>
          </a:prstGeom>
          <a:noFill/>
          <a:ln>
            <a:noFill/>
          </a:ln>
        </p:spPr>
        <p:txBody>
          <a:bodyPr>
            <a:normAutofit/>
          </a:bodyPr>
          <a:lstStyle/>
          <a:p>
            <a:pPr marL="342900" indent="-342900" algn="just">
              <a:buFont typeface="Arial" panose="020B0604020202020204" pitchFamily="34" charset="0"/>
              <a:buChar char="•"/>
            </a:pPr>
            <a:r>
              <a:rPr lang="en-US" dirty="0">
                <a:cs typeface="Calibri" panose="020F0502020204030204" pitchFamily="34" charset="0"/>
              </a:rPr>
              <a:t>CUDA stands for </a:t>
            </a:r>
            <a:r>
              <a:rPr lang="en-US" b="1" dirty="0">
                <a:solidFill>
                  <a:srgbClr val="FF0000"/>
                </a:solidFill>
                <a:cs typeface="Calibri" panose="020F0502020204030204" pitchFamily="34" charset="0"/>
              </a:rPr>
              <a:t>C</a:t>
            </a:r>
            <a:r>
              <a:rPr lang="en-US" b="1" dirty="0">
                <a:cs typeface="Calibri" panose="020F0502020204030204" pitchFamily="34" charset="0"/>
              </a:rPr>
              <a:t>ompute </a:t>
            </a:r>
            <a:r>
              <a:rPr lang="en-US" b="1" dirty="0">
                <a:solidFill>
                  <a:srgbClr val="FF0000"/>
                </a:solidFill>
                <a:cs typeface="Calibri" panose="020F0502020204030204" pitchFamily="34" charset="0"/>
              </a:rPr>
              <a:t>U</a:t>
            </a:r>
            <a:r>
              <a:rPr lang="en-US" b="1" dirty="0">
                <a:cs typeface="Calibri" panose="020F0502020204030204" pitchFamily="34" charset="0"/>
              </a:rPr>
              <a:t>nified </a:t>
            </a:r>
            <a:r>
              <a:rPr lang="en-US" b="1" dirty="0">
                <a:solidFill>
                  <a:srgbClr val="FF0000"/>
                </a:solidFill>
                <a:cs typeface="Calibri" panose="020F0502020204030204" pitchFamily="34" charset="0"/>
              </a:rPr>
              <a:t>D</a:t>
            </a:r>
            <a:r>
              <a:rPr lang="en-US" b="1" dirty="0">
                <a:cs typeface="Calibri" panose="020F0502020204030204" pitchFamily="34" charset="0"/>
              </a:rPr>
              <a:t>evice </a:t>
            </a:r>
            <a:r>
              <a:rPr lang="en-US" b="1" dirty="0">
                <a:solidFill>
                  <a:srgbClr val="FF0000"/>
                </a:solidFill>
                <a:cs typeface="Calibri" panose="020F0502020204030204" pitchFamily="34" charset="0"/>
              </a:rPr>
              <a:t>A</a:t>
            </a:r>
            <a:r>
              <a:rPr lang="en-US" b="1" dirty="0">
                <a:cs typeface="Calibri" panose="020F0502020204030204" pitchFamily="34" charset="0"/>
              </a:rPr>
              <a:t>rchitecture</a:t>
            </a:r>
          </a:p>
          <a:p>
            <a:pPr marL="342900" indent="-342900" algn="just">
              <a:buFont typeface="Arial" panose="020B0604020202020204" pitchFamily="34" charset="0"/>
              <a:buChar char="•"/>
            </a:pPr>
            <a:endParaRPr lang="en-US" spc="-1" dirty="0">
              <a:solidFill>
                <a:srgbClr val="000000"/>
              </a:solidFill>
              <a:cs typeface="Calibri" panose="020F0502020204030204" pitchFamily="34" charset="0"/>
            </a:endParaRPr>
          </a:p>
          <a:p>
            <a:pPr marL="342900" indent="-342900" algn="just">
              <a:buFont typeface="Arial" panose="020B0604020202020204" pitchFamily="34" charset="0"/>
              <a:buChar char="•"/>
            </a:pPr>
            <a:r>
              <a:rPr lang="en-US" spc="-1" dirty="0">
                <a:solidFill>
                  <a:srgbClr val="000000"/>
                </a:solidFill>
                <a:cs typeface="Calibri" panose="020F0502020204030204" pitchFamily="34" charset="0"/>
              </a:rPr>
              <a:t> </a:t>
            </a:r>
            <a:r>
              <a:rPr lang="en-IN" dirty="0"/>
              <a:t>CUDA C is an extension to the popular C programming language used for writing massively parallel programs in a heterogeneous computing system.</a:t>
            </a:r>
          </a:p>
          <a:p>
            <a:pPr marL="342900" indent="-342900" algn="just">
              <a:buFont typeface="Arial" panose="020B0604020202020204" pitchFamily="34" charset="0"/>
              <a:buChar char="•"/>
            </a:pPr>
            <a:endParaRPr lang="en-IN" b="0" strike="noStrike" spc="-1" dirty="0">
              <a:solidFill>
                <a:srgbClr val="000000"/>
              </a:solidFill>
              <a:cs typeface="Calibri" panose="020F0502020204030204" pitchFamily="34" charset="0"/>
            </a:endParaRPr>
          </a:p>
          <a:p>
            <a:pPr marL="342900" indent="-342900" algn="just">
              <a:buFont typeface="Arial" panose="020B0604020202020204" pitchFamily="34" charset="0"/>
              <a:buChar char="•"/>
            </a:pPr>
            <a:r>
              <a:rPr lang="en-IN" dirty="0"/>
              <a:t>To a CUDA programmer, the computing system consists of a </a:t>
            </a:r>
            <a:r>
              <a:rPr lang="en-IN" b="1" i="1" dirty="0">
                <a:solidFill>
                  <a:srgbClr val="7030A0"/>
                </a:solidFill>
              </a:rPr>
              <a:t>host</a:t>
            </a:r>
            <a:r>
              <a:rPr lang="en-IN" dirty="0"/>
              <a:t> that is a traditional CPU, and one or more </a:t>
            </a:r>
            <a:r>
              <a:rPr lang="en-IN" b="1" i="1" dirty="0">
                <a:solidFill>
                  <a:srgbClr val="7030A0"/>
                </a:solidFill>
              </a:rPr>
              <a:t>devices</a:t>
            </a:r>
            <a:r>
              <a:rPr lang="en-IN" dirty="0"/>
              <a:t> (GPUs) that are processors with a massive number of arithmetic units.</a:t>
            </a:r>
          </a:p>
          <a:p>
            <a:pPr marL="342900" indent="-342900" algn="just">
              <a:buFont typeface="Arial" panose="020B0604020202020204" pitchFamily="34" charset="0"/>
              <a:buChar char="•"/>
            </a:pPr>
            <a:endParaRPr lang="en-IN" b="0" strike="noStrike" spc="-1" dirty="0">
              <a:solidFill>
                <a:srgbClr val="000000"/>
              </a:solidFill>
              <a:cs typeface="Calibri" panose="020F0502020204030204" pitchFamily="34" charset="0"/>
            </a:endParaRPr>
          </a:p>
          <a:p>
            <a:pPr marL="342900" indent="-342900" algn="just">
              <a:buFont typeface="Arial" panose="020B0604020202020204" pitchFamily="34" charset="0"/>
              <a:buChar char="•"/>
            </a:pPr>
            <a:r>
              <a:rPr lang="en-IN" dirty="0"/>
              <a:t>Software applications often have sections that exhibit a rich amount of </a:t>
            </a:r>
            <a:r>
              <a:rPr lang="en-IN" b="1" i="1" dirty="0">
                <a:solidFill>
                  <a:srgbClr val="7030A0"/>
                </a:solidFill>
              </a:rPr>
              <a:t>data parallelism</a:t>
            </a:r>
            <a:r>
              <a:rPr lang="en-IN" dirty="0"/>
              <a:t>, a phenomenon that </a:t>
            </a:r>
            <a:r>
              <a:rPr lang="en-IN" i="1" dirty="0"/>
              <a:t>allows arithmetic operations to be safely performed on different parts of the data structures in parallel.</a:t>
            </a:r>
          </a:p>
          <a:p>
            <a:pPr marL="342900" indent="-342900" algn="just">
              <a:buFont typeface="Arial" panose="020B0604020202020204" pitchFamily="34" charset="0"/>
              <a:buChar char="•"/>
            </a:pPr>
            <a:endParaRPr lang="en-IN" b="0" i="1" strike="noStrike" spc="-1" dirty="0">
              <a:solidFill>
                <a:srgbClr val="000000"/>
              </a:solidFill>
              <a:cs typeface="Calibri" panose="020F0502020204030204" pitchFamily="34" charset="0"/>
            </a:endParaRPr>
          </a:p>
          <a:p>
            <a:pPr marL="342900" indent="-342900" algn="just">
              <a:buFont typeface="Arial" panose="020B0604020202020204" pitchFamily="34" charset="0"/>
              <a:buChar char="•"/>
            </a:pPr>
            <a:r>
              <a:rPr lang="en-IN" dirty="0"/>
              <a:t>CUDA devices accelerate the execution of software applications by </a:t>
            </a:r>
            <a:r>
              <a:rPr lang="en-IN" i="1" dirty="0"/>
              <a:t>applying their massive number of arithmetic units to the data-parallel program sections.</a:t>
            </a:r>
            <a:endParaRPr lang="en-US" b="0" i="1" strike="noStrike" spc="-1" dirty="0">
              <a:solidFill>
                <a:srgbClr val="000000"/>
              </a:solidFill>
              <a:cs typeface="Calibri" panose="020F0502020204030204" pitchFamily="34" charset="0"/>
            </a:endParaRPr>
          </a:p>
          <a:p>
            <a:pPr algn="ctr">
              <a:lnSpc>
                <a:spcPct val="90000"/>
              </a:lnSpc>
              <a:spcBef>
                <a:spcPts val="1001"/>
              </a:spcBef>
              <a:tabLst>
                <a:tab pos="0" algn="l"/>
              </a:tabLst>
            </a:pPr>
            <a:endParaRPr lang="en-US" sz="2000" b="0" strike="noStrike" spc="-1" dirty="0">
              <a:solidFill>
                <a:srgbClr val="000000"/>
              </a:solidFill>
              <a:latin typeface="Calibri" panose="020F0502020204030204" pitchFamily="34" charset="0"/>
              <a:cs typeface="Calibri" panose="020F0502020204030204" pitchFamily="34" charset="0"/>
            </a:endParaRPr>
          </a:p>
          <a:p>
            <a:pPr algn="ct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16-03-2023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4</a:t>
            </a:fld>
            <a:endParaRPr lang="en-IN" sz="1200" b="0" strike="noStrike" spc="-1">
              <a:latin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126609" y="59944"/>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Matrix-Matrix Multiplication – A More Complex Kernel</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0" y="794748"/>
            <a:ext cx="11901268" cy="5926452"/>
          </a:xfrm>
          <a:prstGeom prst="rect">
            <a:avLst/>
          </a:prstGeom>
          <a:noFill/>
          <a:ln>
            <a:noFill/>
          </a:ln>
        </p:spPr>
        <p:txBody>
          <a:bodyPr>
            <a:normAutofit lnSpcReduction="10000"/>
          </a:bodyPr>
          <a:lstStyle/>
          <a:p>
            <a:pPr marL="285750" indent="-285750" algn="just">
              <a:buFont typeface="Arial" panose="020B0604020202020204" pitchFamily="34" charset="0"/>
              <a:buChar char="•"/>
            </a:pPr>
            <a:r>
              <a:rPr lang="en-IN" dirty="0"/>
              <a:t>When performing a matrix-matrix multiplication, </a:t>
            </a:r>
            <a:r>
              <a:rPr lang="en-IN" b="1" i="1" dirty="0"/>
              <a:t>each element of the product matrix </a:t>
            </a:r>
            <a:r>
              <a:rPr lang="en-IN" b="1" i="1" dirty="0" err="1"/>
              <a:t>d_P</a:t>
            </a:r>
            <a:r>
              <a:rPr lang="en-IN" b="1" i="1" dirty="0"/>
              <a:t> is an inner product of a row of </a:t>
            </a:r>
            <a:r>
              <a:rPr lang="en-IN" b="1" i="1" dirty="0" err="1"/>
              <a:t>d_M</a:t>
            </a:r>
            <a:r>
              <a:rPr lang="en-IN" b="1" i="1" dirty="0"/>
              <a:t> and a column of </a:t>
            </a:r>
            <a:r>
              <a:rPr lang="en-IN" b="1" i="1" dirty="0" err="1"/>
              <a:t>d_N</a:t>
            </a:r>
            <a:r>
              <a:rPr lang="en-IN" dirty="0"/>
              <a:t>. The inner product between two vectors is the sum of products of corresponding elements. That is, </a:t>
            </a:r>
            <a:r>
              <a:rPr lang="en-IN" b="1" dirty="0" err="1">
                <a:solidFill>
                  <a:srgbClr val="7030A0"/>
                </a:solidFill>
              </a:rPr>
              <a:t>d_P</a:t>
            </a:r>
            <a:r>
              <a:rPr lang="en-IN" b="1" dirty="0">
                <a:solidFill>
                  <a:srgbClr val="7030A0"/>
                </a:solidFill>
              </a:rPr>
              <a:t> </a:t>
            </a:r>
            <a:r>
              <a:rPr lang="en-IN" b="1" baseline="-25000" dirty="0" err="1">
                <a:solidFill>
                  <a:srgbClr val="7030A0"/>
                </a:solidFill>
              </a:rPr>
              <a:t>Row,Col</a:t>
            </a:r>
            <a:r>
              <a:rPr lang="en-IN" b="1" baseline="-25000" dirty="0">
                <a:solidFill>
                  <a:srgbClr val="7030A0"/>
                </a:solidFill>
              </a:rPr>
              <a:t> </a:t>
            </a:r>
            <a:r>
              <a:rPr lang="en-IN" b="1" dirty="0">
                <a:solidFill>
                  <a:srgbClr val="7030A0"/>
                </a:solidFill>
              </a:rPr>
              <a:t>=</a:t>
            </a:r>
            <a:r>
              <a:rPr lang="el-GR" b="1" dirty="0">
                <a:solidFill>
                  <a:srgbClr val="7030A0"/>
                </a:solidFill>
              </a:rPr>
              <a:t>Σ</a:t>
            </a:r>
            <a:r>
              <a:rPr lang="en-IN" b="1" dirty="0" err="1">
                <a:solidFill>
                  <a:srgbClr val="7030A0"/>
                </a:solidFill>
              </a:rPr>
              <a:t>d_M</a:t>
            </a:r>
            <a:r>
              <a:rPr lang="en-IN" b="1" baseline="-25000" dirty="0" err="1">
                <a:solidFill>
                  <a:srgbClr val="7030A0"/>
                </a:solidFill>
              </a:rPr>
              <a:t>Row,k</a:t>
            </a:r>
            <a:r>
              <a:rPr lang="en-IN" b="1" dirty="0">
                <a:solidFill>
                  <a:srgbClr val="7030A0"/>
                </a:solidFill>
              </a:rPr>
              <a:t> * </a:t>
            </a:r>
            <a:r>
              <a:rPr lang="en-IN" b="1" dirty="0" err="1">
                <a:solidFill>
                  <a:srgbClr val="7030A0"/>
                </a:solidFill>
              </a:rPr>
              <a:t>d_N</a:t>
            </a:r>
            <a:r>
              <a:rPr lang="en-IN" b="1" baseline="-25000" dirty="0" err="1">
                <a:solidFill>
                  <a:srgbClr val="7030A0"/>
                </a:solidFill>
              </a:rPr>
              <a:t>k,Col</a:t>
            </a:r>
            <a:r>
              <a:rPr lang="en-IN" b="1" dirty="0">
                <a:solidFill>
                  <a:srgbClr val="7030A0"/>
                </a:solidFill>
              </a:rPr>
              <a:t>, for k = 0, 1, ... Width-1</a:t>
            </a:r>
            <a:r>
              <a:rPr lang="en-IN" dirty="0"/>
              <a:t>.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We design a kernel where </a:t>
            </a:r>
            <a:r>
              <a:rPr lang="en-IN" b="1" dirty="0"/>
              <a:t>each thread is responsible for calculating one </a:t>
            </a:r>
            <a:r>
              <a:rPr lang="en-IN" b="1" dirty="0" err="1"/>
              <a:t>d_P</a:t>
            </a:r>
            <a:r>
              <a:rPr lang="en-IN" b="1" dirty="0"/>
              <a:t> element</a:t>
            </a:r>
            <a:r>
              <a:rPr lang="en-IN" dirty="0"/>
              <a:t>.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The </a:t>
            </a:r>
            <a:r>
              <a:rPr lang="en-IN" dirty="0" err="1"/>
              <a:t>d_P</a:t>
            </a:r>
            <a:r>
              <a:rPr lang="en-IN" dirty="0"/>
              <a:t> element calculated by a thread is in </a:t>
            </a:r>
            <a:r>
              <a:rPr lang="en-IN" b="1" dirty="0"/>
              <a:t>row</a:t>
            </a:r>
            <a:r>
              <a:rPr lang="en-IN" dirty="0"/>
              <a:t> </a:t>
            </a:r>
            <a:r>
              <a:rPr lang="en-IN" b="1" dirty="0" err="1">
                <a:solidFill>
                  <a:srgbClr val="C00000"/>
                </a:solidFill>
              </a:rPr>
              <a:t>blockIdx.y</a:t>
            </a:r>
            <a:r>
              <a:rPr lang="en-IN" b="1" dirty="0">
                <a:solidFill>
                  <a:srgbClr val="C00000"/>
                </a:solidFill>
              </a:rPr>
              <a:t> * </a:t>
            </a:r>
            <a:r>
              <a:rPr lang="en-IN" b="1" dirty="0" err="1">
                <a:solidFill>
                  <a:srgbClr val="C00000"/>
                </a:solidFill>
              </a:rPr>
              <a:t>blockDim.y</a:t>
            </a:r>
            <a:r>
              <a:rPr lang="en-IN" b="1" dirty="0">
                <a:solidFill>
                  <a:srgbClr val="C00000"/>
                </a:solidFill>
              </a:rPr>
              <a:t> + </a:t>
            </a:r>
            <a:r>
              <a:rPr lang="en-IN" b="1" dirty="0" err="1">
                <a:solidFill>
                  <a:srgbClr val="C00000"/>
                </a:solidFill>
              </a:rPr>
              <a:t>threadIdx.y</a:t>
            </a:r>
            <a:r>
              <a:rPr lang="en-IN" b="1" dirty="0">
                <a:solidFill>
                  <a:srgbClr val="C00000"/>
                </a:solidFill>
              </a:rPr>
              <a:t> </a:t>
            </a:r>
            <a:r>
              <a:rPr lang="en-IN" dirty="0"/>
              <a:t>and </a:t>
            </a:r>
            <a:endParaRPr lang="en-IN" dirty="0" smtClean="0"/>
          </a:p>
          <a:p>
            <a:pPr algn="just"/>
            <a:r>
              <a:rPr lang="en-IN" dirty="0"/>
              <a:t> </a:t>
            </a:r>
            <a:r>
              <a:rPr lang="en-IN" dirty="0" smtClean="0"/>
              <a:t>                                                                  in </a:t>
            </a:r>
            <a:r>
              <a:rPr lang="en-IN" b="1" dirty="0"/>
              <a:t>column</a:t>
            </a:r>
            <a:r>
              <a:rPr lang="en-IN" dirty="0"/>
              <a:t> </a:t>
            </a:r>
            <a:r>
              <a:rPr lang="en-IN" b="1" dirty="0" err="1">
                <a:solidFill>
                  <a:srgbClr val="C00000"/>
                </a:solidFill>
              </a:rPr>
              <a:t>blockIdx.x</a:t>
            </a:r>
            <a:r>
              <a:rPr lang="en-IN" b="1" dirty="0">
                <a:solidFill>
                  <a:srgbClr val="C00000"/>
                </a:solidFill>
              </a:rPr>
              <a:t> * </a:t>
            </a:r>
            <a:r>
              <a:rPr lang="en-IN" b="1" dirty="0" err="1">
                <a:solidFill>
                  <a:srgbClr val="C00000"/>
                </a:solidFill>
              </a:rPr>
              <a:t>blockDim.x</a:t>
            </a:r>
            <a:r>
              <a:rPr lang="en-IN" b="1" dirty="0">
                <a:solidFill>
                  <a:srgbClr val="C00000"/>
                </a:solidFill>
              </a:rPr>
              <a:t> + </a:t>
            </a:r>
            <a:r>
              <a:rPr lang="en-IN" b="1" dirty="0" err="1">
                <a:solidFill>
                  <a:srgbClr val="C00000"/>
                </a:solidFill>
              </a:rPr>
              <a:t>threadIdx.x</a:t>
            </a:r>
            <a:r>
              <a:rPr lang="en-IN" dirty="0"/>
              <a:t>.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16-03-2023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40</a:t>
            </a:fld>
            <a:endParaRPr lang="en-IN" sz="1200" b="0" strike="noStrike" spc="-1">
              <a:latin typeface="Times New Roman"/>
            </a:endParaRPr>
          </a:p>
        </p:txBody>
      </p:sp>
      <p:pic>
        <p:nvPicPr>
          <p:cNvPr id="3" name="Picture 2">
            <a:extLst>
              <a:ext uri="{FF2B5EF4-FFF2-40B4-BE49-F238E27FC236}">
                <a16:creationId xmlns:a16="http://schemas.microsoft.com/office/drawing/2014/main" id="{31A1E68C-ADD7-4A64-BC21-5C45BEA4822A}"/>
              </a:ext>
            </a:extLst>
          </p:cNvPr>
          <p:cNvPicPr>
            <a:picLocks noChangeAspect="1"/>
          </p:cNvPicPr>
          <p:nvPr/>
        </p:nvPicPr>
        <p:blipFill>
          <a:blip r:embed="rId2"/>
          <a:stretch>
            <a:fillRect/>
          </a:stretch>
        </p:blipFill>
        <p:spPr>
          <a:xfrm>
            <a:off x="3179298" y="1590453"/>
            <a:ext cx="5190979" cy="3980353"/>
          </a:xfrm>
          <a:prstGeom prst="rect">
            <a:avLst/>
          </a:prstGeom>
        </p:spPr>
      </p:pic>
    </p:spTree>
    <p:extLst>
      <p:ext uri="{BB962C8B-B14F-4D97-AF65-F5344CB8AC3E}">
        <p14:creationId xmlns:p14="http://schemas.microsoft.com/office/powerpoint/2010/main" val="62062055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0" y="-36214"/>
            <a:ext cx="11605846" cy="748080"/>
          </a:xfrm>
          <a:prstGeom prst="rect">
            <a:avLst/>
          </a:prstGeom>
          <a:noFill/>
          <a:ln>
            <a:noFill/>
          </a:ln>
        </p:spPr>
        <p:txBody>
          <a:bodyPr anchor="ctr">
            <a:normAutofit fontScale="92500"/>
          </a:bodyPr>
          <a:lstStyle/>
          <a:p>
            <a:pPr>
              <a:lnSpc>
                <a:spcPct val="90000"/>
              </a:lnSpc>
            </a:pPr>
            <a:r>
              <a:rPr lang="en-US" sz="3600" b="1" strike="noStrike" spc="-1" dirty="0">
                <a:solidFill>
                  <a:srgbClr val="000000"/>
                </a:solidFill>
                <a:highlight>
                  <a:srgbClr val="00FF00"/>
                </a:highlight>
                <a:latin typeface="Calibri Light"/>
              </a:rPr>
              <a:t>Matrix-Matrix Multiplication– </a:t>
            </a:r>
            <a:r>
              <a:rPr lang="en-US" sz="3600" b="1" strike="noStrike" spc="-1" dirty="0">
                <a:solidFill>
                  <a:srgbClr val="FFFF00"/>
                </a:solidFill>
                <a:highlight>
                  <a:srgbClr val="0000FF"/>
                </a:highlight>
                <a:latin typeface="Calibri Light"/>
              </a:rPr>
              <a:t>Kernel for thread-to-data mapping</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145366" y="612408"/>
            <a:ext cx="11901268" cy="5926452"/>
          </a:xfrm>
          <a:prstGeom prst="rect">
            <a:avLst/>
          </a:prstGeom>
          <a:noFill/>
          <a:ln>
            <a:noFill/>
          </a:ln>
        </p:spPr>
        <p:txBody>
          <a:bodyPr>
            <a:normAutofit/>
          </a:bodyPr>
          <a:lstStyle/>
          <a:p>
            <a:pPr marL="285750" indent="-285750" algn="just">
              <a:buFont typeface="Arial" panose="020B0604020202020204" pitchFamily="34" charset="0"/>
              <a:buChar char="•"/>
            </a:pPr>
            <a:r>
              <a:rPr lang="en-IN" dirty="0"/>
              <a:t>In the following kernel, we assume </a:t>
            </a:r>
            <a:r>
              <a:rPr lang="en-IN" b="1" dirty="0"/>
              <a:t>square matrices </a:t>
            </a:r>
            <a:r>
              <a:rPr lang="en-IN" dirty="0"/>
              <a:t>having dimension </a:t>
            </a:r>
            <a:r>
              <a:rPr lang="en-IN" b="1" dirty="0"/>
              <a:t>Width*Width</a:t>
            </a:r>
            <a:r>
              <a:rPr lang="en-IN" sz="1800" dirty="0"/>
              <a:t>. </a:t>
            </a:r>
          </a:p>
          <a:p>
            <a:pPr marL="285750" indent="-285750" algn="just">
              <a:buFont typeface="Arial" panose="020B0604020202020204" pitchFamily="34" charset="0"/>
              <a:buChar char="•"/>
            </a:pPr>
            <a:endParaRPr lang="en-IN" sz="1800" dirty="0"/>
          </a:p>
          <a:p>
            <a:pPr marL="285750" indent="-285750" algn="just">
              <a:buFont typeface="Arial" panose="020B0604020202020204" pitchFamily="34" charset="0"/>
              <a:buChar char="•"/>
            </a:pPr>
            <a:r>
              <a:rPr lang="en-IN" dirty="0"/>
              <a:t>Throughout the source code, instead of using a numerical value 16 for the block-width, the programmer can use the name BLOCK_WIDTH by defining it. It helps in </a:t>
            </a:r>
            <a:r>
              <a:rPr lang="en-IN" i="1" dirty="0"/>
              <a:t>autotuning</a:t>
            </a:r>
            <a:r>
              <a:rPr lang="en-IN" dirty="0"/>
              <a:t>. </a:t>
            </a:r>
          </a:p>
          <a:p>
            <a:pPr algn="just"/>
            <a:r>
              <a:rPr lang="en-IN" dirty="0"/>
              <a:t>					</a:t>
            </a:r>
            <a:endParaRPr lang="en-IN" b="1" dirty="0">
              <a:highlight>
                <a:srgbClr val="FFFF00"/>
              </a:highlight>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16-03-2023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41</a:t>
            </a:fld>
            <a:endParaRPr lang="en-IN" sz="1200" b="0" strike="noStrike" spc="-1">
              <a:latin typeface="Times New Roman"/>
            </a:endParaRPr>
          </a:p>
        </p:txBody>
      </p:sp>
      <p:sp>
        <p:nvSpPr>
          <p:cNvPr id="7" name="TextBox 6">
            <a:extLst>
              <a:ext uri="{FF2B5EF4-FFF2-40B4-BE49-F238E27FC236}">
                <a16:creationId xmlns:a16="http://schemas.microsoft.com/office/drawing/2014/main" id="{8DBD1AD5-B591-4717-A7F0-BB235074031C}"/>
              </a:ext>
            </a:extLst>
          </p:cNvPr>
          <p:cNvSpPr txBox="1"/>
          <p:nvPr/>
        </p:nvSpPr>
        <p:spPr>
          <a:xfrm>
            <a:off x="1" y="2196885"/>
            <a:ext cx="7230793" cy="4031873"/>
          </a:xfrm>
          <a:prstGeom prst="rect">
            <a:avLst/>
          </a:prstGeom>
          <a:solidFill>
            <a:schemeClr val="tx1"/>
          </a:solidFill>
        </p:spPr>
        <p:txBody>
          <a:bodyPr wrap="square" rtlCol="0">
            <a:spAutoFit/>
          </a:bodyPr>
          <a:lstStyle/>
          <a:p>
            <a:pPr algn="just"/>
            <a:r>
              <a:rPr lang="en-IN" sz="1600" dirty="0">
                <a:solidFill>
                  <a:srgbClr val="FFFF00"/>
                </a:solidFill>
              </a:rPr>
              <a:t>__global__ void </a:t>
            </a:r>
            <a:r>
              <a:rPr lang="en-IN" sz="1600" dirty="0" err="1">
                <a:solidFill>
                  <a:srgbClr val="FFFF00"/>
                </a:solidFill>
              </a:rPr>
              <a:t>MatrixMulKernel</a:t>
            </a:r>
            <a:r>
              <a:rPr lang="en-IN" sz="1600" dirty="0">
                <a:solidFill>
                  <a:srgbClr val="FFFF00"/>
                </a:solidFill>
              </a:rPr>
              <a:t>(float* </a:t>
            </a:r>
            <a:r>
              <a:rPr lang="en-IN" sz="1600" dirty="0" err="1">
                <a:solidFill>
                  <a:srgbClr val="FFFF00"/>
                </a:solidFill>
              </a:rPr>
              <a:t>d_M</a:t>
            </a:r>
            <a:r>
              <a:rPr lang="en-IN" sz="1600" dirty="0">
                <a:solidFill>
                  <a:srgbClr val="FFFF00"/>
                </a:solidFill>
              </a:rPr>
              <a:t>, float* </a:t>
            </a:r>
            <a:r>
              <a:rPr lang="en-IN" sz="1600" dirty="0" err="1">
                <a:solidFill>
                  <a:srgbClr val="FFFF00"/>
                </a:solidFill>
              </a:rPr>
              <a:t>d_N</a:t>
            </a:r>
            <a:r>
              <a:rPr lang="en-IN" sz="1600" dirty="0">
                <a:solidFill>
                  <a:srgbClr val="FFFF00"/>
                </a:solidFill>
              </a:rPr>
              <a:t>, float* </a:t>
            </a:r>
            <a:r>
              <a:rPr lang="en-IN" sz="1600" dirty="0" err="1">
                <a:solidFill>
                  <a:srgbClr val="FFFF00"/>
                </a:solidFill>
              </a:rPr>
              <a:t>d_P</a:t>
            </a:r>
            <a:r>
              <a:rPr lang="en-IN" sz="1600" dirty="0">
                <a:solidFill>
                  <a:srgbClr val="FFFF00"/>
                </a:solidFill>
              </a:rPr>
              <a:t>, int Width)</a:t>
            </a:r>
          </a:p>
          <a:p>
            <a:pPr algn="just"/>
            <a:r>
              <a:rPr lang="en-IN" sz="1600" dirty="0">
                <a:solidFill>
                  <a:srgbClr val="FFFF00"/>
                </a:solidFill>
              </a:rPr>
              <a:t> { </a:t>
            </a:r>
          </a:p>
          <a:p>
            <a:pPr algn="just"/>
            <a:r>
              <a:rPr lang="en-IN" sz="1600" dirty="0">
                <a:solidFill>
                  <a:srgbClr val="FFFF00"/>
                </a:solidFill>
              </a:rPr>
              <a:t>     </a:t>
            </a:r>
            <a:r>
              <a:rPr lang="en-IN" sz="1600" dirty="0">
                <a:solidFill>
                  <a:schemeClr val="accent3"/>
                </a:solidFill>
              </a:rPr>
              <a:t>// Calculate the row index of the </a:t>
            </a:r>
            <a:r>
              <a:rPr lang="en-IN" sz="1600" dirty="0" err="1">
                <a:solidFill>
                  <a:schemeClr val="accent3"/>
                </a:solidFill>
              </a:rPr>
              <a:t>d_Pelement</a:t>
            </a:r>
            <a:r>
              <a:rPr lang="en-IN" sz="1600" dirty="0">
                <a:solidFill>
                  <a:schemeClr val="accent3"/>
                </a:solidFill>
              </a:rPr>
              <a:t> and </a:t>
            </a:r>
            <a:r>
              <a:rPr lang="en-IN" sz="1600" dirty="0" err="1">
                <a:solidFill>
                  <a:schemeClr val="accent3"/>
                </a:solidFill>
              </a:rPr>
              <a:t>d_M</a:t>
            </a:r>
            <a:r>
              <a:rPr lang="en-IN" sz="1600" dirty="0">
                <a:solidFill>
                  <a:schemeClr val="accent3"/>
                </a:solidFill>
              </a:rPr>
              <a:t> </a:t>
            </a:r>
          </a:p>
          <a:p>
            <a:pPr algn="just"/>
            <a:r>
              <a:rPr lang="en-IN" sz="1600" dirty="0">
                <a:solidFill>
                  <a:srgbClr val="FFFF00"/>
                </a:solidFill>
              </a:rPr>
              <a:t>     </a:t>
            </a:r>
            <a:r>
              <a:rPr lang="en-IN" sz="1600" b="1" dirty="0">
                <a:solidFill>
                  <a:schemeClr val="bg1"/>
                </a:solidFill>
              </a:rPr>
              <a:t>int Row = </a:t>
            </a:r>
            <a:r>
              <a:rPr lang="en-IN" sz="1600" b="1" dirty="0" err="1">
                <a:solidFill>
                  <a:schemeClr val="bg1"/>
                </a:solidFill>
              </a:rPr>
              <a:t>blockIdx.y</a:t>
            </a:r>
            <a:r>
              <a:rPr lang="en-IN" sz="1600" b="1" dirty="0">
                <a:solidFill>
                  <a:schemeClr val="bg1"/>
                </a:solidFill>
              </a:rPr>
              <a:t>*</a:t>
            </a:r>
            <a:r>
              <a:rPr lang="en-IN" sz="1600" b="1" dirty="0" err="1">
                <a:solidFill>
                  <a:schemeClr val="bg1"/>
                </a:solidFill>
              </a:rPr>
              <a:t>blockDim.y+threadIdx.y</a:t>
            </a:r>
            <a:r>
              <a:rPr lang="en-IN" sz="1600" b="1" dirty="0">
                <a:solidFill>
                  <a:schemeClr val="bg1"/>
                </a:solidFill>
              </a:rPr>
              <a:t>; </a:t>
            </a:r>
          </a:p>
          <a:p>
            <a:pPr algn="just"/>
            <a:r>
              <a:rPr lang="en-IN" sz="1600" dirty="0">
                <a:solidFill>
                  <a:schemeClr val="accent3"/>
                </a:solidFill>
              </a:rPr>
              <a:t>     // Calculate the column index of </a:t>
            </a:r>
            <a:r>
              <a:rPr lang="en-IN" sz="1600" dirty="0" err="1">
                <a:solidFill>
                  <a:schemeClr val="accent3"/>
                </a:solidFill>
              </a:rPr>
              <a:t>d_P</a:t>
            </a:r>
            <a:r>
              <a:rPr lang="en-IN" sz="1600" dirty="0">
                <a:solidFill>
                  <a:schemeClr val="accent3"/>
                </a:solidFill>
              </a:rPr>
              <a:t> and </a:t>
            </a:r>
            <a:r>
              <a:rPr lang="en-IN" sz="1600" dirty="0" err="1">
                <a:solidFill>
                  <a:schemeClr val="accent3"/>
                </a:solidFill>
              </a:rPr>
              <a:t>d_N</a:t>
            </a:r>
            <a:r>
              <a:rPr lang="en-IN" sz="1600" dirty="0">
                <a:solidFill>
                  <a:schemeClr val="accent3"/>
                </a:solidFill>
              </a:rPr>
              <a:t> </a:t>
            </a:r>
          </a:p>
          <a:p>
            <a:pPr algn="just"/>
            <a:r>
              <a:rPr lang="en-IN" sz="1600" b="1" dirty="0">
                <a:solidFill>
                  <a:schemeClr val="bg1"/>
                </a:solidFill>
              </a:rPr>
              <a:t>     int Col = </a:t>
            </a:r>
            <a:r>
              <a:rPr lang="en-IN" sz="1600" b="1" dirty="0" err="1">
                <a:solidFill>
                  <a:schemeClr val="bg1"/>
                </a:solidFill>
              </a:rPr>
              <a:t>blockIdx.x</a:t>
            </a:r>
            <a:r>
              <a:rPr lang="en-IN" sz="1600" b="1" dirty="0">
                <a:solidFill>
                  <a:schemeClr val="bg1"/>
                </a:solidFill>
              </a:rPr>
              <a:t>*</a:t>
            </a:r>
            <a:r>
              <a:rPr lang="en-IN" sz="1600" b="1" dirty="0" err="1">
                <a:solidFill>
                  <a:schemeClr val="bg1"/>
                </a:solidFill>
              </a:rPr>
              <a:t>blockDim.x+threadIdx.x</a:t>
            </a:r>
            <a:r>
              <a:rPr lang="en-IN" sz="1600" dirty="0">
                <a:solidFill>
                  <a:srgbClr val="FFFF00"/>
                </a:solidFill>
              </a:rPr>
              <a:t>; </a:t>
            </a:r>
          </a:p>
          <a:p>
            <a:pPr algn="just"/>
            <a:r>
              <a:rPr lang="en-IN" sz="1600" dirty="0">
                <a:solidFill>
                  <a:srgbClr val="FFFF00"/>
                </a:solidFill>
              </a:rPr>
              <a:t>     if ((Row &lt; Width) &amp;&amp; (Col &lt; Width)) </a:t>
            </a:r>
          </a:p>
          <a:p>
            <a:pPr algn="just"/>
            <a:r>
              <a:rPr lang="en-IN" sz="1600" dirty="0">
                <a:solidFill>
                  <a:srgbClr val="FFFF00"/>
                </a:solidFill>
              </a:rPr>
              <a:t>    { </a:t>
            </a:r>
          </a:p>
          <a:p>
            <a:pPr algn="just"/>
            <a:r>
              <a:rPr lang="en-IN" sz="1600" dirty="0">
                <a:solidFill>
                  <a:srgbClr val="FFFF00"/>
                </a:solidFill>
              </a:rPr>
              <a:t>        float </a:t>
            </a:r>
            <a:r>
              <a:rPr lang="en-IN" sz="1600" dirty="0" err="1">
                <a:solidFill>
                  <a:srgbClr val="FFFF00"/>
                </a:solidFill>
              </a:rPr>
              <a:t>Pvalue</a:t>
            </a:r>
            <a:r>
              <a:rPr lang="en-IN" sz="1600" dirty="0">
                <a:solidFill>
                  <a:srgbClr val="FFFF00"/>
                </a:solidFill>
              </a:rPr>
              <a:t> = 0; </a:t>
            </a:r>
          </a:p>
          <a:p>
            <a:pPr algn="just"/>
            <a:r>
              <a:rPr lang="en-IN" sz="1600" dirty="0">
                <a:solidFill>
                  <a:srgbClr val="FFFF00"/>
                </a:solidFill>
              </a:rPr>
              <a:t>        </a:t>
            </a:r>
            <a:r>
              <a:rPr lang="en-IN" sz="1600" dirty="0">
                <a:solidFill>
                  <a:schemeClr val="accent3"/>
                </a:solidFill>
              </a:rPr>
              <a:t>// each thread computes one element of the block sub-matrix </a:t>
            </a:r>
          </a:p>
          <a:p>
            <a:pPr algn="just"/>
            <a:r>
              <a:rPr lang="en-IN" sz="1600" dirty="0">
                <a:solidFill>
                  <a:srgbClr val="FFFF00"/>
                </a:solidFill>
              </a:rPr>
              <a:t>	for (int k = 0; k &lt; Width; ++k) </a:t>
            </a:r>
          </a:p>
          <a:p>
            <a:pPr algn="just"/>
            <a:r>
              <a:rPr lang="en-IN" sz="1600" dirty="0">
                <a:solidFill>
                  <a:srgbClr val="FFFF00"/>
                </a:solidFill>
              </a:rPr>
              <a:t>	      </a:t>
            </a:r>
            <a:r>
              <a:rPr lang="en-IN" sz="1600" b="1" dirty="0" err="1">
                <a:solidFill>
                  <a:srgbClr val="00B0F0"/>
                </a:solidFill>
                <a:latin typeface="Bahnschrift" panose="020B0502040204020203" pitchFamily="34" charset="0"/>
              </a:rPr>
              <a:t>Pvalue</a:t>
            </a:r>
            <a:r>
              <a:rPr lang="en-IN" sz="1600" b="1" dirty="0">
                <a:solidFill>
                  <a:srgbClr val="00B0F0"/>
                </a:solidFill>
                <a:latin typeface="Bahnschrift" panose="020B0502040204020203" pitchFamily="34" charset="0"/>
              </a:rPr>
              <a:t> += </a:t>
            </a:r>
            <a:r>
              <a:rPr lang="en-IN" sz="1600" b="1" dirty="0" err="1">
                <a:solidFill>
                  <a:srgbClr val="00B0F0"/>
                </a:solidFill>
                <a:latin typeface="Bahnschrift" panose="020B0502040204020203" pitchFamily="34" charset="0"/>
              </a:rPr>
              <a:t>d_M</a:t>
            </a:r>
            <a:r>
              <a:rPr lang="en-IN" sz="1600" b="1" dirty="0">
                <a:solidFill>
                  <a:srgbClr val="00B0F0"/>
                </a:solidFill>
                <a:latin typeface="Bahnschrift" panose="020B0502040204020203" pitchFamily="34" charset="0"/>
              </a:rPr>
              <a:t>[Row*</a:t>
            </a:r>
            <a:r>
              <a:rPr lang="en-IN" sz="1600" b="1" dirty="0" err="1">
                <a:solidFill>
                  <a:srgbClr val="00B0F0"/>
                </a:solidFill>
                <a:latin typeface="Bahnschrift" panose="020B0502040204020203" pitchFamily="34" charset="0"/>
              </a:rPr>
              <a:t>Width+k</a:t>
            </a:r>
            <a:r>
              <a:rPr lang="en-IN" sz="1600" b="1" dirty="0">
                <a:solidFill>
                  <a:srgbClr val="00B0F0"/>
                </a:solidFill>
                <a:latin typeface="Bahnschrift" panose="020B0502040204020203" pitchFamily="34" charset="0"/>
              </a:rPr>
              <a:t>]*</a:t>
            </a:r>
            <a:r>
              <a:rPr lang="en-IN" sz="1600" b="1" dirty="0" err="1">
                <a:solidFill>
                  <a:srgbClr val="00B0F0"/>
                </a:solidFill>
                <a:latin typeface="Bahnschrift" panose="020B0502040204020203" pitchFamily="34" charset="0"/>
              </a:rPr>
              <a:t>d_N</a:t>
            </a:r>
            <a:r>
              <a:rPr lang="en-IN" sz="1600" b="1" dirty="0">
                <a:solidFill>
                  <a:srgbClr val="00B0F0"/>
                </a:solidFill>
                <a:latin typeface="Bahnschrift" panose="020B0502040204020203" pitchFamily="34" charset="0"/>
              </a:rPr>
              <a:t>[k*</a:t>
            </a:r>
            <a:r>
              <a:rPr lang="en-IN" sz="1600" b="1" dirty="0" err="1">
                <a:solidFill>
                  <a:srgbClr val="00B0F0"/>
                </a:solidFill>
                <a:latin typeface="Bahnschrift" panose="020B0502040204020203" pitchFamily="34" charset="0"/>
              </a:rPr>
              <a:t>Width+Col</a:t>
            </a:r>
            <a:r>
              <a:rPr lang="en-IN" sz="1600" b="1" dirty="0">
                <a:solidFill>
                  <a:srgbClr val="00B0F0"/>
                </a:solidFill>
                <a:latin typeface="Bahnschrift" panose="020B0502040204020203" pitchFamily="34" charset="0"/>
              </a:rPr>
              <a:t>]; </a:t>
            </a:r>
          </a:p>
          <a:p>
            <a:pPr algn="just"/>
            <a:endParaRPr lang="en-IN" sz="1600" b="1" dirty="0">
              <a:solidFill>
                <a:srgbClr val="00B0F0"/>
              </a:solidFill>
            </a:endParaRPr>
          </a:p>
          <a:p>
            <a:pPr algn="just"/>
            <a:r>
              <a:rPr lang="en-IN" sz="1600" dirty="0">
                <a:solidFill>
                  <a:srgbClr val="FFFF00"/>
                </a:solidFill>
              </a:rPr>
              <a:t>	</a:t>
            </a:r>
            <a:r>
              <a:rPr lang="en-IN" sz="1600" b="1" dirty="0" err="1">
                <a:solidFill>
                  <a:schemeClr val="accent2">
                    <a:lumMod val="60000"/>
                    <a:lumOff val="40000"/>
                  </a:schemeClr>
                </a:solidFill>
                <a:latin typeface="Bahnschrift" panose="020B0502040204020203" pitchFamily="34" charset="0"/>
              </a:rPr>
              <a:t>d_P</a:t>
            </a:r>
            <a:r>
              <a:rPr lang="en-IN" sz="1600" b="1" dirty="0">
                <a:solidFill>
                  <a:schemeClr val="accent2">
                    <a:lumMod val="60000"/>
                    <a:lumOff val="40000"/>
                  </a:schemeClr>
                </a:solidFill>
                <a:latin typeface="Bahnschrift" panose="020B0502040204020203" pitchFamily="34" charset="0"/>
              </a:rPr>
              <a:t>[Row*</a:t>
            </a:r>
            <a:r>
              <a:rPr lang="en-IN" sz="1600" b="1" dirty="0" err="1">
                <a:solidFill>
                  <a:schemeClr val="accent2">
                    <a:lumMod val="60000"/>
                    <a:lumOff val="40000"/>
                  </a:schemeClr>
                </a:solidFill>
                <a:latin typeface="Bahnschrift" panose="020B0502040204020203" pitchFamily="34" charset="0"/>
              </a:rPr>
              <a:t>Width+Col</a:t>
            </a:r>
            <a:r>
              <a:rPr lang="en-IN" sz="1600" b="1" dirty="0">
                <a:solidFill>
                  <a:schemeClr val="accent2">
                    <a:lumMod val="60000"/>
                    <a:lumOff val="40000"/>
                  </a:schemeClr>
                </a:solidFill>
                <a:latin typeface="Bahnschrift" panose="020B0502040204020203" pitchFamily="34" charset="0"/>
              </a:rPr>
              <a:t>] = </a:t>
            </a:r>
            <a:r>
              <a:rPr lang="en-IN" sz="1600" b="1" dirty="0" err="1">
                <a:solidFill>
                  <a:schemeClr val="accent2">
                    <a:lumMod val="60000"/>
                    <a:lumOff val="40000"/>
                  </a:schemeClr>
                </a:solidFill>
                <a:latin typeface="Bahnschrift" panose="020B0502040204020203" pitchFamily="34" charset="0"/>
              </a:rPr>
              <a:t>Pvalue</a:t>
            </a:r>
            <a:r>
              <a:rPr lang="en-IN" sz="1600" b="1" dirty="0">
                <a:solidFill>
                  <a:schemeClr val="accent2">
                    <a:lumMod val="60000"/>
                    <a:lumOff val="40000"/>
                  </a:schemeClr>
                </a:solidFill>
                <a:latin typeface="Bahnschrift" panose="020B0502040204020203" pitchFamily="34" charset="0"/>
              </a:rPr>
              <a:t>;</a:t>
            </a:r>
            <a:r>
              <a:rPr lang="en-IN" sz="1600" dirty="0">
                <a:solidFill>
                  <a:srgbClr val="FFFF00"/>
                </a:solidFill>
                <a:latin typeface="Bahnschrift" panose="020B0502040204020203" pitchFamily="34" charset="0"/>
              </a:rPr>
              <a:t> </a:t>
            </a:r>
          </a:p>
          <a:p>
            <a:pPr algn="just"/>
            <a:r>
              <a:rPr lang="en-IN" sz="1600" dirty="0">
                <a:solidFill>
                  <a:srgbClr val="FFFF00"/>
                </a:solidFill>
              </a:rPr>
              <a:t>     }</a:t>
            </a:r>
          </a:p>
          <a:p>
            <a:pPr algn="just"/>
            <a:r>
              <a:rPr lang="en-IN" sz="1600" dirty="0">
                <a:solidFill>
                  <a:srgbClr val="FFFF00"/>
                </a:solidFill>
              </a:rPr>
              <a:t> }</a:t>
            </a:r>
          </a:p>
        </p:txBody>
      </p:sp>
      <p:sp>
        <p:nvSpPr>
          <p:cNvPr id="11" name="TextBox 10">
            <a:extLst>
              <a:ext uri="{FF2B5EF4-FFF2-40B4-BE49-F238E27FC236}">
                <a16:creationId xmlns:a16="http://schemas.microsoft.com/office/drawing/2014/main" id="{0B667468-2A97-4F41-9BB6-C1F1A3CB6E4B}"/>
              </a:ext>
            </a:extLst>
          </p:cNvPr>
          <p:cNvSpPr txBox="1"/>
          <p:nvPr/>
        </p:nvSpPr>
        <p:spPr>
          <a:xfrm>
            <a:off x="6096000" y="2705003"/>
            <a:ext cx="6095999" cy="3046988"/>
          </a:xfrm>
          <a:prstGeom prst="rect">
            <a:avLst/>
          </a:prstGeom>
          <a:solidFill>
            <a:schemeClr val="bg2"/>
          </a:solidFill>
        </p:spPr>
        <p:txBody>
          <a:bodyPr wrap="square" rtlCol="0">
            <a:spAutoFit/>
          </a:bodyPr>
          <a:lstStyle/>
          <a:p>
            <a:r>
              <a:rPr lang="en-IN" sz="1600" b="1" dirty="0"/>
              <a:t>#define BLOCK_WIDTH 16 </a:t>
            </a:r>
          </a:p>
          <a:p>
            <a:endParaRPr lang="en-IN" sz="1600" dirty="0"/>
          </a:p>
          <a:p>
            <a:r>
              <a:rPr lang="en-IN" sz="1600" dirty="0">
                <a:highlight>
                  <a:srgbClr val="FF00FF"/>
                </a:highlight>
              </a:rPr>
              <a:t>// Setup the execution configuration </a:t>
            </a:r>
          </a:p>
          <a:p>
            <a:r>
              <a:rPr lang="en-IN" sz="1600" b="1" dirty="0">
                <a:solidFill>
                  <a:srgbClr val="002060"/>
                </a:solidFill>
              </a:rPr>
              <a:t>int </a:t>
            </a:r>
            <a:r>
              <a:rPr lang="en-IN" sz="1600" b="1" dirty="0" err="1">
                <a:solidFill>
                  <a:srgbClr val="002060"/>
                </a:solidFill>
              </a:rPr>
              <a:t>NumBlocks</a:t>
            </a:r>
            <a:r>
              <a:rPr lang="en-IN" sz="1600" b="1" dirty="0">
                <a:solidFill>
                  <a:srgbClr val="002060"/>
                </a:solidFill>
              </a:rPr>
              <a:t> = Width/BLOCK_WIDTH;</a:t>
            </a:r>
          </a:p>
          <a:p>
            <a:r>
              <a:rPr lang="en-IN" sz="1600" dirty="0"/>
              <a:t>if (Width % BLOCK_WIDTH) </a:t>
            </a:r>
          </a:p>
          <a:p>
            <a:r>
              <a:rPr lang="en-IN" sz="1600" dirty="0"/>
              <a:t>	</a:t>
            </a:r>
            <a:r>
              <a:rPr lang="en-IN" sz="1600" dirty="0" err="1"/>
              <a:t>NumBlocks</a:t>
            </a:r>
            <a:r>
              <a:rPr lang="en-IN" sz="1600" dirty="0"/>
              <a:t>++; </a:t>
            </a:r>
          </a:p>
          <a:p>
            <a:endParaRPr lang="en-IN" sz="1600" dirty="0"/>
          </a:p>
          <a:p>
            <a:r>
              <a:rPr lang="en-IN" sz="1600" dirty="0"/>
              <a:t>dim3 </a:t>
            </a:r>
            <a:r>
              <a:rPr lang="en-IN" sz="1600" b="1" dirty="0" err="1">
                <a:solidFill>
                  <a:srgbClr val="002060"/>
                </a:solidFill>
              </a:rPr>
              <a:t>dimGrid</a:t>
            </a:r>
            <a:r>
              <a:rPr lang="en-IN" sz="1600" b="1" dirty="0">
                <a:solidFill>
                  <a:srgbClr val="002060"/>
                </a:solidFill>
              </a:rPr>
              <a:t>(</a:t>
            </a:r>
            <a:r>
              <a:rPr lang="en-IN" sz="1600" b="1" dirty="0" err="1">
                <a:solidFill>
                  <a:srgbClr val="002060"/>
                </a:solidFill>
              </a:rPr>
              <a:t>NumBlocks</a:t>
            </a:r>
            <a:r>
              <a:rPr lang="en-IN" sz="1600" b="1" dirty="0">
                <a:solidFill>
                  <a:srgbClr val="002060"/>
                </a:solidFill>
              </a:rPr>
              <a:t>, </a:t>
            </a:r>
            <a:r>
              <a:rPr lang="en-IN" sz="1600" b="1" dirty="0" err="1">
                <a:solidFill>
                  <a:srgbClr val="002060"/>
                </a:solidFill>
              </a:rPr>
              <a:t>NumbBlocks</a:t>
            </a:r>
            <a:r>
              <a:rPr lang="en-IN" sz="1600" b="1" dirty="0">
                <a:solidFill>
                  <a:srgbClr val="002060"/>
                </a:solidFill>
              </a:rPr>
              <a:t>); </a:t>
            </a:r>
          </a:p>
          <a:p>
            <a:r>
              <a:rPr lang="en-IN" sz="1600" dirty="0"/>
              <a:t>dim3 </a:t>
            </a:r>
            <a:r>
              <a:rPr lang="en-IN" sz="1600" b="1" dirty="0" err="1">
                <a:solidFill>
                  <a:srgbClr val="002060"/>
                </a:solidFill>
              </a:rPr>
              <a:t>dimBlock</a:t>
            </a:r>
            <a:r>
              <a:rPr lang="en-IN" sz="1600" b="1" dirty="0">
                <a:solidFill>
                  <a:srgbClr val="002060"/>
                </a:solidFill>
              </a:rPr>
              <a:t>(BLOCK_WIDTH, BLOCK_WIDTH); </a:t>
            </a:r>
          </a:p>
          <a:p>
            <a:endParaRPr lang="en-IN" sz="1600" dirty="0">
              <a:highlight>
                <a:srgbClr val="FF00FF"/>
              </a:highlight>
            </a:endParaRPr>
          </a:p>
          <a:p>
            <a:r>
              <a:rPr lang="en-IN" sz="1600" dirty="0">
                <a:highlight>
                  <a:srgbClr val="FF00FF"/>
                </a:highlight>
              </a:rPr>
              <a:t>// Launch the device computation threads</a:t>
            </a:r>
          </a:p>
          <a:p>
            <a:r>
              <a:rPr lang="en-IN" sz="1600" b="1" dirty="0">
                <a:solidFill>
                  <a:schemeClr val="accent6">
                    <a:lumMod val="75000"/>
                  </a:schemeClr>
                </a:solidFill>
              </a:rPr>
              <a:t> </a:t>
            </a:r>
            <a:r>
              <a:rPr lang="en-IN" sz="1600" b="1" dirty="0" err="1">
                <a:solidFill>
                  <a:schemeClr val="accent6">
                    <a:lumMod val="75000"/>
                  </a:schemeClr>
                </a:solidFill>
              </a:rPr>
              <a:t>matrixMulKernel</a:t>
            </a:r>
            <a:r>
              <a:rPr lang="en-IN" sz="1600" b="1" dirty="0">
                <a:solidFill>
                  <a:schemeClr val="accent6">
                    <a:lumMod val="75000"/>
                  </a:schemeClr>
                </a:solidFill>
              </a:rPr>
              <a:t>&lt;&lt;</a:t>
            </a:r>
            <a:r>
              <a:rPr lang="en-IN" sz="1600" b="1" dirty="0" err="1">
                <a:solidFill>
                  <a:schemeClr val="accent6">
                    <a:lumMod val="75000"/>
                  </a:schemeClr>
                </a:solidFill>
              </a:rPr>
              <a:t>dimGrid</a:t>
            </a:r>
            <a:r>
              <a:rPr lang="en-IN" sz="1600" b="1" dirty="0">
                <a:solidFill>
                  <a:schemeClr val="accent6">
                    <a:lumMod val="75000"/>
                  </a:schemeClr>
                </a:solidFill>
              </a:rPr>
              <a:t>, </a:t>
            </a:r>
            <a:r>
              <a:rPr lang="en-IN" sz="1600" b="1" dirty="0" err="1">
                <a:solidFill>
                  <a:schemeClr val="accent6">
                    <a:lumMod val="75000"/>
                  </a:schemeClr>
                </a:solidFill>
              </a:rPr>
              <a:t>dimBlock</a:t>
            </a:r>
            <a:r>
              <a:rPr lang="en-IN" sz="1600" b="1" dirty="0">
                <a:solidFill>
                  <a:schemeClr val="accent6">
                    <a:lumMod val="75000"/>
                  </a:schemeClr>
                </a:solidFill>
              </a:rPr>
              <a:t>&gt;&gt;(M, N, P, Width);</a:t>
            </a:r>
          </a:p>
        </p:txBody>
      </p:sp>
      <p:sp>
        <p:nvSpPr>
          <p:cNvPr id="3" name="TextBox 2">
            <a:extLst>
              <a:ext uri="{FF2B5EF4-FFF2-40B4-BE49-F238E27FC236}">
                <a16:creationId xmlns:a16="http://schemas.microsoft.com/office/drawing/2014/main" id="{8EC5ACF3-5984-4D12-BB5E-89F3AE221C88}"/>
              </a:ext>
            </a:extLst>
          </p:cNvPr>
          <p:cNvSpPr txBox="1"/>
          <p:nvPr/>
        </p:nvSpPr>
        <p:spPr>
          <a:xfrm>
            <a:off x="2340979" y="6225528"/>
            <a:ext cx="2067951" cy="369332"/>
          </a:xfrm>
          <a:prstGeom prst="rect">
            <a:avLst/>
          </a:prstGeom>
          <a:noFill/>
        </p:spPr>
        <p:txBody>
          <a:bodyPr wrap="square" rtlCol="0">
            <a:spAutoFit/>
          </a:bodyPr>
          <a:lstStyle/>
          <a:p>
            <a:r>
              <a:rPr lang="en-IN" b="1" dirty="0"/>
              <a:t>Kernel code</a:t>
            </a:r>
          </a:p>
        </p:txBody>
      </p:sp>
      <p:sp>
        <p:nvSpPr>
          <p:cNvPr id="13" name="TextBox 12">
            <a:extLst>
              <a:ext uri="{FF2B5EF4-FFF2-40B4-BE49-F238E27FC236}">
                <a16:creationId xmlns:a16="http://schemas.microsoft.com/office/drawing/2014/main" id="{F4A3BB24-206A-4DEF-A9BB-AA63CEC8A649}"/>
              </a:ext>
            </a:extLst>
          </p:cNvPr>
          <p:cNvSpPr txBox="1"/>
          <p:nvPr/>
        </p:nvSpPr>
        <p:spPr>
          <a:xfrm>
            <a:off x="9017390" y="5751991"/>
            <a:ext cx="2067951" cy="369332"/>
          </a:xfrm>
          <a:prstGeom prst="rect">
            <a:avLst/>
          </a:prstGeom>
          <a:noFill/>
        </p:spPr>
        <p:txBody>
          <a:bodyPr wrap="square" rtlCol="0">
            <a:spAutoFit/>
          </a:bodyPr>
          <a:lstStyle/>
          <a:p>
            <a:r>
              <a:rPr lang="en-IN" b="1" dirty="0"/>
              <a:t>Host code</a:t>
            </a:r>
          </a:p>
        </p:txBody>
      </p:sp>
    </p:spTree>
    <p:extLst>
      <p:ext uri="{BB962C8B-B14F-4D97-AF65-F5344CB8AC3E}">
        <p14:creationId xmlns:p14="http://schemas.microsoft.com/office/powerpoint/2010/main" val="108988557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2830" y="941790"/>
            <a:ext cx="10515240" cy="1325160"/>
          </a:xfrm>
        </p:spPr>
        <p:txBody>
          <a:bodyPr/>
          <a:lstStyle/>
          <a:p>
            <a:r>
              <a:rPr lang="en-IN" sz="3600" dirty="0" smtClean="0"/>
              <a:t>A(4X4)   X   B(4X4)    =   C(4X4) </a:t>
            </a:r>
            <a:br>
              <a:rPr lang="en-IN" sz="3600" dirty="0" smtClean="0"/>
            </a:br>
            <a:r>
              <a:rPr lang="en-IN" sz="3600" dirty="0" smtClean="0"/>
              <a:t> </a:t>
            </a:r>
            <a:r>
              <a:rPr lang="en-IN" sz="3600" dirty="0" err="1" smtClean="0"/>
              <a:t>block_width</a:t>
            </a:r>
            <a:r>
              <a:rPr lang="en-IN" sz="3600" dirty="0" smtClean="0"/>
              <a:t> X </a:t>
            </a:r>
            <a:r>
              <a:rPr lang="en-IN" sz="3600" dirty="0" err="1" smtClean="0"/>
              <a:t>block_height</a:t>
            </a:r>
            <a:r>
              <a:rPr lang="en-IN" sz="3600" dirty="0" smtClean="0"/>
              <a:t>=2X2</a:t>
            </a:r>
            <a:r>
              <a:rPr lang="en-IN" sz="3600" dirty="0"/>
              <a:t/>
            </a:r>
            <a:br>
              <a:rPr lang="en-IN" sz="3600" dirty="0"/>
            </a:br>
            <a:r>
              <a:rPr lang="en-IN" sz="3600" dirty="0" smtClean="0"/>
              <a:t> </a:t>
            </a:r>
            <a:r>
              <a:rPr lang="en-IN" sz="2800" dirty="0" smtClean="0"/>
              <a:t>That is, each block has </a:t>
            </a:r>
            <a:br>
              <a:rPr lang="en-IN" sz="2800" dirty="0" smtClean="0"/>
            </a:br>
            <a:r>
              <a:rPr lang="en-IN" sz="2800" dirty="0"/>
              <a:t> </a:t>
            </a:r>
            <a:r>
              <a:rPr lang="en-IN" sz="2800" dirty="0" smtClean="0"/>
              <a:t>        2 threads in x direction and   </a:t>
            </a:r>
            <a:br>
              <a:rPr lang="en-IN" sz="2800" dirty="0" smtClean="0"/>
            </a:br>
            <a:r>
              <a:rPr lang="en-IN" sz="2800" dirty="0"/>
              <a:t> </a:t>
            </a:r>
            <a:r>
              <a:rPr lang="en-IN" sz="2800" dirty="0" smtClean="0"/>
              <a:t>        2 threads in y direction    </a:t>
            </a:r>
            <a:endParaRPr lang="en-IN" sz="2800" dirty="0"/>
          </a:p>
        </p:txBody>
      </p:sp>
      <p:pic>
        <p:nvPicPr>
          <p:cNvPr id="6" name="Picture 5"/>
          <p:cNvPicPr>
            <a:picLocks noChangeAspect="1"/>
          </p:cNvPicPr>
          <p:nvPr/>
        </p:nvPicPr>
        <p:blipFill>
          <a:blip r:embed="rId2"/>
          <a:stretch>
            <a:fillRect/>
          </a:stretch>
        </p:blipFill>
        <p:spPr>
          <a:xfrm>
            <a:off x="742830" y="2667000"/>
            <a:ext cx="7772520" cy="4191000"/>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1254261691"/>
              </p:ext>
            </p:extLst>
          </p:nvPr>
        </p:nvGraphicFramePr>
        <p:xfrm>
          <a:off x="8515350" y="2458720"/>
          <a:ext cx="1943100" cy="1046480"/>
        </p:xfrm>
        <a:graphic>
          <a:graphicData uri="http://schemas.openxmlformats.org/drawingml/2006/table">
            <a:tbl>
              <a:tblPr firstRow="1" bandRow="1">
                <a:tableStyleId>{5C22544A-7EE6-4342-B048-85BDC9FD1C3A}</a:tableStyleId>
              </a:tblPr>
              <a:tblGrid>
                <a:gridCol w="971550">
                  <a:extLst>
                    <a:ext uri="{9D8B030D-6E8A-4147-A177-3AD203B41FA5}">
                      <a16:colId xmlns:a16="http://schemas.microsoft.com/office/drawing/2014/main" val="2179444636"/>
                    </a:ext>
                  </a:extLst>
                </a:gridCol>
                <a:gridCol w="971550">
                  <a:extLst>
                    <a:ext uri="{9D8B030D-6E8A-4147-A177-3AD203B41FA5}">
                      <a16:colId xmlns:a16="http://schemas.microsoft.com/office/drawing/2014/main" val="144381451"/>
                    </a:ext>
                  </a:extLst>
                </a:gridCol>
              </a:tblGrid>
              <a:tr h="52324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955100603"/>
                  </a:ext>
                </a:extLst>
              </a:tr>
              <a:tr h="523240">
                <a:tc>
                  <a:txBody>
                    <a:bodyPr/>
                    <a:lstStyle/>
                    <a:p>
                      <a:endParaRPr lang="en-IN" dirty="0"/>
                    </a:p>
                  </a:txBody>
                  <a:tcPr>
                    <a:solidFill>
                      <a:schemeClr val="accent1"/>
                    </a:solidFill>
                  </a:tcPr>
                </a:tc>
                <a:tc>
                  <a:txBody>
                    <a:bodyPr/>
                    <a:lstStyle/>
                    <a:p>
                      <a:endParaRPr lang="en-IN" dirty="0"/>
                    </a:p>
                  </a:txBody>
                  <a:tcPr>
                    <a:solidFill>
                      <a:schemeClr val="accent1"/>
                    </a:solidFill>
                  </a:tcPr>
                </a:tc>
                <a:extLst>
                  <a:ext uri="{0D108BD9-81ED-4DB2-BD59-A6C34878D82A}">
                    <a16:rowId xmlns:a16="http://schemas.microsoft.com/office/drawing/2014/main" val="1412969819"/>
                  </a:ext>
                </a:extLst>
              </a:tr>
            </a:tbl>
          </a:graphicData>
        </a:graphic>
      </p:graphicFrame>
      <p:sp>
        <p:nvSpPr>
          <p:cNvPr id="9" name="Rectangle 8"/>
          <p:cNvSpPr/>
          <p:nvPr/>
        </p:nvSpPr>
        <p:spPr>
          <a:xfrm>
            <a:off x="8591550" y="4476750"/>
            <a:ext cx="3409710" cy="4953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FF0000"/>
                </a:solidFill>
              </a:rPr>
              <a:t>One block</a:t>
            </a:r>
            <a:endParaRPr lang="en-IN" dirty="0">
              <a:solidFill>
                <a:srgbClr val="FF0000"/>
              </a:solidFill>
            </a:endParaRPr>
          </a:p>
        </p:txBody>
      </p:sp>
      <p:sp>
        <p:nvSpPr>
          <p:cNvPr id="10" name="Rectangle 9"/>
          <p:cNvSpPr/>
          <p:nvPr/>
        </p:nvSpPr>
        <p:spPr>
          <a:xfrm>
            <a:off x="8782290" y="3600450"/>
            <a:ext cx="1409220" cy="4953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rgbClr val="FF0000"/>
                </a:solidFill>
              </a:rPr>
              <a:t>b</a:t>
            </a:r>
            <a:r>
              <a:rPr lang="en-IN" dirty="0" err="1" smtClean="0">
                <a:solidFill>
                  <a:srgbClr val="FF0000"/>
                </a:solidFill>
              </a:rPr>
              <a:t>lock_width</a:t>
            </a:r>
            <a:endParaRPr lang="en-IN" dirty="0">
              <a:solidFill>
                <a:srgbClr val="FF0000"/>
              </a:solidFill>
            </a:endParaRPr>
          </a:p>
        </p:txBody>
      </p:sp>
      <p:sp>
        <p:nvSpPr>
          <p:cNvPr id="11" name="Rectangle 10"/>
          <p:cNvSpPr/>
          <p:nvPr/>
        </p:nvSpPr>
        <p:spPr>
          <a:xfrm>
            <a:off x="10553460" y="2609850"/>
            <a:ext cx="1638540" cy="4953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rgbClr val="FF0000"/>
                </a:solidFill>
              </a:rPr>
              <a:t>b</a:t>
            </a:r>
            <a:r>
              <a:rPr lang="en-IN" dirty="0" err="1" smtClean="0">
                <a:solidFill>
                  <a:srgbClr val="FF0000"/>
                </a:solidFill>
              </a:rPr>
              <a:t>lock_height</a:t>
            </a:r>
            <a:endParaRPr lang="en-IN" dirty="0">
              <a:solidFill>
                <a:srgbClr val="FF0000"/>
              </a:solidFill>
            </a:endParaRPr>
          </a:p>
        </p:txBody>
      </p:sp>
    </p:spTree>
    <p:extLst>
      <p:ext uri="{BB962C8B-B14F-4D97-AF65-F5344CB8AC3E}">
        <p14:creationId xmlns:p14="http://schemas.microsoft.com/office/powerpoint/2010/main" val="124941695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Calculation of Row and Col  for m[1][2]</a:t>
            </a:r>
            <a:r>
              <a:rPr lang="en-IN" dirty="0">
                <a:solidFill>
                  <a:srgbClr val="FF0000"/>
                </a:solidFill>
              </a:rPr>
              <a:t/>
            </a:r>
            <a:br>
              <a:rPr lang="en-IN" dirty="0">
                <a:solidFill>
                  <a:srgbClr val="FF0000"/>
                </a:solidFill>
              </a:rPr>
            </a:br>
            <a:endParaRPr lang="en-IN" dirty="0">
              <a:solidFill>
                <a:srgbClr val="FF0000"/>
              </a:solidFill>
            </a:endParaRPr>
          </a:p>
        </p:txBody>
      </p:sp>
      <p:sp>
        <p:nvSpPr>
          <p:cNvPr id="3" name="Subtitle 2"/>
          <p:cNvSpPr>
            <a:spLocks noGrp="1"/>
          </p:cNvSpPr>
          <p:nvPr>
            <p:ph type="subTitle"/>
          </p:nvPr>
        </p:nvSpPr>
        <p:spPr>
          <a:xfrm>
            <a:off x="1129025" y="3401610"/>
            <a:ext cx="10515240" cy="2264845"/>
          </a:xfrm>
          <a:solidFill>
            <a:schemeClr val="accent1"/>
          </a:solidFill>
        </p:spPr>
        <p:txBody>
          <a:bodyPr/>
          <a:lstStyle/>
          <a:p>
            <a:pPr marL="0" indent="0">
              <a:buNone/>
            </a:pPr>
            <a:r>
              <a:rPr lang="en-IN" sz="1600" dirty="0" smtClean="0"/>
              <a:t>  </a:t>
            </a:r>
          </a:p>
          <a:p>
            <a:pPr marL="0" indent="0">
              <a:buNone/>
            </a:pPr>
            <a:r>
              <a:rPr lang="en-IN" sz="1600" dirty="0" smtClean="0"/>
              <a:t>    </a:t>
            </a:r>
            <a:r>
              <a:rPr lang="en-IN" sz="1600" dirty="0" err="1" smtClean="0">
                <a:solidFill>
                  <a:schemeClr val="bg1"/>
                </a:solidFill>
              </a:rPr>
              <a:t>int</a:t>
            </a:r>
            <a:r>
              <a:rPr lang="en-IN" sz="1600" dirty="0" smtClean="0">
                <a:solidFill>
                  <a:schemeClr val="bg1"/>
                </a:solidFill>
              </a:rPr>
              <a:t> Row </a:t>
            </a:r>
            <a:r>
              <a:rPr lang="en-IN" sz="1600" dirty="0">
                <a:solidFill>
                  <a:schemeClr val="bg1"/>
                </a:solidFill>
              </a:rPr>
              <a:t>= </a:t>
            </a:r>
            <a:r>
              <a:rPr lang="en-IN" sz="1600" dirty="0" err="1" smtClean="0">
                <a:solidFill>
                  <a:schemeClr val="bg1"/>
                </a:solidFill>
              </a:rPr>
              <a:t>blockIdx.y</a:t>
            </a:r>
            <a:r>
              <a:rPr lang="en-IN" sz="1600" dirty="0" smtClean="0">
                <a:solidFill>
                  <a:schemeClr val="bg1"/>
                </a:solidFill>
              </a:rPr>
              <a:t> X </a:t>
            </a:r>
            <a:r>
              <a:rPr lang="en-IN" sz="1600" dirty="0" err="1" smtClean="0">
                <a:solidFill>
                  <a:schemeClr val="bg1"/>
                </a:solidFill>
              </a:rPr>
              <a:t>blockDim.y</a:t>
            </a:r>
            <a:r>
              <a:rPr lang="en-IN" sz="1600" dirty="0" smtClean="0">
                <a:solidFill>
                  <a:schemeClr val="bg1"/>
                </a:solidFill>
              </a:rPr>
              <a:t> + </a:t>
            </a:r>
            <a:r>
              <a:rPr lang="en-IN" sz="1600" dirty="0" err="1" smtClean="0">
                <a:solidFill>
                  <a:schemeClr val="bg1"/>
                </a:solidFill>
              </a:rPr>
              <a:t>threadIdx.y</a:t>
            </a:r>
            <a:r>
              <a:rPr lang="en-IN" sz="1600" dirty="0">
                <a:solidFill>
                  <a:schemeClr val="bg1"/>
                </a:solidFill>
              </a:rPr>
              <a:t>; </a:t>
            </a:r>
            <a:endParaRPr lang="en-IN" sz="1600" dirty="0" smtClean="0">
              <a:solidFill>
                <a:schemeClr val="bg1"/>
              </a:solidFill>
            </a:endParaRPr>
          </a:p>
          <a:p>
            <a:pPr marL="0" indent="0">
              <a:buNone/>
            </a:pPr>
            <a:r>
              <a:rPr lang="en-IN" sz="1600" dirty="0">
                <a:solidFill>
                  <a:schemeClr val="bg1"/>
                </a:solidFill>
              </a:rPr>
              <a:t> </a:t>
            </a:r>
            <a:r>
              <a:rPr lang="en-IN" sz="1600" dirty="0" smtClean="0">
                <a:solidFill>
                  <a:schemeClr val="bg1"/>
                </a:solidFill>
              </a:rPr>
              <a:t>                =  0      X     2            +      1</a:t>
            </a:r>
          </a:p>
          <a:p>
            <a:pPr marL="0" indent="0">
              <a:buNone/>
            </a:pPr>
            <a:r>
              <a:rPr lang="en-IN" sz="1600" dirty="0">
                <a:solidFill>
                  <a:schemeClr val="bg1"/>
                </a:solidFill>
              </a:rPr>
              <a:t> </a:t>
            </a:r>
            <a:r>
              <a:rPr lang="en-IN" sz="1600" dirty="0" smtClean="0">
                <a:solidFill>
                  <a:schemeClr val="bg1"/>
                </a:solidFill>
              </a:rPr>
              <a:t>                = 1       </a:t>
            </a:r>
            <a:endParaRPr lang="en-IN" sz="1600" dirty="0">
              <a:solidFill>
                <a:schemeClr val="bg1"/>
              </a:solidFill>
            </a:endParaRPr>
          </a:p>
          <a:p>
            <a:pPr marL="0" indent="0">
              <a:buNone/>
            </a:pPr>
            <a:r>
              <a:rPr lang="en-IN" sz="1600" dirty="0" smtClean="0">
                <a:solidFill>
                  <a:schemeClr val="bg1"/>
                </a:solidFill>
              </a:rPr>
              <a:t>     </a:t>
            </a:r>
            <a:r>
              <a:rPr lang="en-IN" sz="1600" dirty="0" err="1" smtClean="0">
                <a:solidFill>
                  <a:schemeClr val="bg1"/>
                </a:solidFill>
              </a:rPr>
              <a:t>int</a:t>
            </a:r>
            <a:r>
              <a:rPr lang="en-IN" sz="1600" dirty="0" smtClean="0">
                <a:solidFill>
                  <a:schemeClr val="bg1"/>
                </a:solidFill>
              </a:rPr>
              <a:t> </a:t>
            </a:r>
            <a:r>
              <a:rPr lang="en-IN" sz="1600" dirty="0">
                <a:solidFill>
                  <a:schemeClr val="bg1"/>
                </a:solidFill>
              </a:rPr>
              <a:t>Col = </a:t>
            </a:r>
            <a:r>
              <a:rPr lang="en-IN" sz="1600" dirty="0" err="1" smtClean="0">
                <a:solidFill>
                  <a:schemeClr val="bg1"/>
                </a:solidFill>
              </a:rPr>
              <a:t>blockIdx.x</a:t>
            </a:r>
            <a:r>
              <a:rPr lang="en-IN" sz="1600" dirty="0" smtClean="0">
                <a:solidFill>
                  <a:schemeClr val="bg1"/>
                </a:solidFill>
              </a:rPr>
              <a:t> X </a:t>
            </a:r>
            <a:r>
              <a:rPr lang="en-IN" sz="1600" dirty="0" err="1" smtClean="0">
                <a:solidFill>
                  <a:schemeClr val="bg1"/>
                </a:solidFill>
              </a:rPr>
              <a:t>blockDim.x</a:t>
            </a:r>
            <a:r>
              <a:rPr lang="en-IN" sz="1600" dirty="0" smtClean="0">
                <a:solidFill>
                  <a:schemeClr val="bg1"/>
                </a:solidFill>
              </a:rPr>
              <a:t> + </a:t>
            </a:r>
            <a:r>
              <a:rPr lang="en-IN" sz="1600" dirty="0" err="1" smtClean="0">
                <a:solidFill>
                  <a:schemeClr val="bg1"/>
                </a:solidFill>
              </a:rPr>
              <a:t>threadIdx.x</a:t>
            </a:r>
            <a:r>
              <a:rPr lang="en-IN" sz="1600" dirty="0">
                <a:solidFill>
                  <a:schemeClr val="bg1"/>
                </a:solidFill>
              </a:rPr>
              <a:t>; </a:t>
            </a:r>
          </a:p>
          <a:p>
            <a:pPr marL="0" indent="0">
              <a:buNone/>
            </a:pPr>
            <a:r>
              <a:rPr lang="en-IN" sz="1600" dirty="0">
                <a:solidFill>
                  <a:schemeClr val="bg1"/>
                </a:solidFill>
              </a:rPr>
              <a:t> </a:t>
            </a:r>
            <a:r>
              <a:rPr lang="en-IN" sz="1600" dirty="0" smtClean="0">
                <a:solidFill>
                  <a:schemeClr val="bg1"/>
                </a:solidFill>
              </a:rPr>
              <a:t>                =1       X       2   + 0</a:t>
            </a:r>
          </a:p>
          <a:p>
            <a:pPr marL="0" indent="0">
              <a:buNone/>
            </a:pPr>
            <a:r>
              <a:rPr lang="en-IN" sz="1600" dirty="0">
                <a:solidFill>
                  <a:schemeClr val="bg1"/>
                </a:solidFill>
              </a:rPr>
              <a:t> </a:t>
            </a:r>
            <a:r>
              <a:rPr lang="en-IN" sz="1600" dirty="0" smtClean="0">
                <a:solidFill>
                  <a:schemeClr val="bg1"/>
                </a:solidFill>
              </a:rPr>
              <a:t>                = 2</a:t>
            </a:r>
          </a:p>
          <a:p>
            <a:pPr marL="0" indent="0">
              <a:buNone/>
            </a:pPr>
            <a:r>
              <a:rPr lang="en-IN" sz="1600" dirty="0">
                <a:solidFill>
                  <a:schemeClr val="bg1"/>
                </a:solidFill>
              </a:rPr>
              <a:t> </a:t>
            </a:r>
            <a:r>
              <a:rPr lang="en-IN" sz="1600" dirty="0" smtClean="0">
                <a:solidFill>
                  <a:schemeClr val="bg1"/>
                </a:solidFill>
              </a:rPr>
              <a:t>    m[Row][Col]=  m[ Row X Width+ Col]= m[1 X 4+ 2]=m[6] </a:t>
            </a:r>
            <a:endParaRPr lang="en-IN" sz="1600" dirty="0">
              <a:solidFill>
                <a:schemeClr val="bg1"/>
              </a:solidFill>
            </a:endParaRPr>
          </a:p>
        </p:txBody>
      </p:sp>
      <p:pic>
        <p:nvPicPr>
          <p:cNvPr id="5" name="Picture 4"/>
          <p:cNvPicPr>
            <a:picLocks noChangeAspect="1"/>
          </p:cNvPicPr>
          <p:nvPr/>
        </p:nvPicPr>
        <p:blipFill>
          <a:blip r:embed="rId2"/>
          <a:stretch>
            <a:fillRect/>
          </a:stretch>
        </p:blipFill>
        <p:spPr>
          <a:xfrm>
            <a:off x="6095700" y="1331955"/>
            <a:ext cx="5157787" cy="1213950"/>
          </a:xfrm>
          <a:prstGeom prst="rect">
            <a:avLst/>
          </a:prstGeom>
        </p:spPr>
      </p:pic>
    </p:spTree>
    <p:extLst>
      <p:ext uri="{BB962C8B-B14F-4D97-AF65-F5344CB8AC3E}">
        <p14:creationId xmlns:p14="http://schemas.microsoft.com/office/powerpoint/2010/main" val="361064709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126609" y="59944"/>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Matrix-Matrix Multiplication – </a:t>
            </a:r>
            <a:r>
              <a:rPr lang="en-US" sz="3600" b="1" strike="noStrike" spc="-1" dirty="0">
                <a:solidFill>
                  <a:schemeClr val="bg1"/>
                </a:solidFill>
                <a:highlight>
                  <a:srgbClr val="0000FF"/>
                </a:highlight>
                <a:latin typeface="Calibri Light"/>
              </a:rPr>
              <a:t>three variants</a:t>
            </a:r>
            <a:endParaRPr lang="en-US" sz="3600" b="0" strike="noStrike" spc="-1" dirty="0">
              <a:solidFill>
                <a:schemeClr val="bg1"/>
              </a:solidFill>
              <a:highlight>
                <a:srgbClr val="0000FF"/>
              </a:highlight>
              <a:latin typeface="Calibri"/>
            </a:endParaRPr>
          </a:p>
        </p:txBody>
      </p:sp>
      <mc:AlternateContent xmlns:mc="http://schemas.openxmlformats.org/markup-compatibility/2006" xmlns:a14="http://schemas.microsoft.com/office/drawing/2010/main">
        <mc:Choice Requires="a14">
          <p:sp>
            <p:nvSpPr>
              <p:cNvPr id="181" name="TextShape 2"/>
              <p:cNvSpPr txBox="1"/>
              <p:nvPr/>
            </p:nvSpPr>
            <p:spPr>
              <a:xfrm>
                <a:off x="0" y="1202711"/>
                <a:ext cx="11901268" cy="5926452"/>
              </a:xfrm>
              <a:prstGeom prst="rect">
                <a:avLst/>
              </a:prstGeom>
              <a:noFill/>
              <a:ln>
                <a:noFill/>
              </a:ln>
            </p:spPr>
            <p:txBody>
              <a:bodyPr>
                <a:normAutofit/>
              </a:bodyPr>
              <a:lstStyle/>
              <a:p>
                <a:r>
                  <a:rPr lang="en-US" dirty="0" smtClean="0"/>
                  <a:t>We will write program in CUDA to multiply </a:t>
                </a:r>
                <a:r>
                  <a:rPr lang="en-US" b="1" dirty="0"/>
                  <a:t>matrix-A</a:t>
                </a:r>
                <a:r>
                  <a:rPr lang="en-US" dirty="0"/>
                  <a:t> </a:t>
                </a:r>
                <a:r>
                  <a:rPr lang="en-US" b="1" dirty="0">
                    <a:solidFill>
                      <a:srgbClr val="0070C0"/>
                    </a:solidFill>
                  </a:rPr>
                  <a:t>(ha </a:t>
                </a:r>
                <a14:m>
                  <m:oMath xmlns:m="http://schemas.openxmlformats.org/officeDocument/2006/math">
                    <m:r>
                      <a:rPr lang="en-US" b="1" i="1" smtClean="0">
                        <a:solidFill>
                          <a:srgbClr val="0070C0"/>
                        </a:solidFill>
                        <a:latin typeface="Cambria Math" panose="02040503050406030204" pitchFamily="18" charset="0"/>
                        <a:ea typeface="Cambria Math" panose="02040503050406030204" pitchFamily="18" charset="0"/>
                      </a:rPr>
                      <m:t>×</m:t>
                    </m:r>
                  </m:oMath>
                </a14:m>
                <a:r>
                  <a:rPr lang="en-US" b="1" dirty="0">
                    <a:solidFill>
                      <a:srgbClr val="0070C0"/>
                    </a:solidFill>
                  </a:rPr>
                  <a:t> </a:t>
                </a:r>
                <a:r>
                  <a:rPr lang="en-US" b="1" dirty="0" err="1">
                    <a:solidFill>
                      <a:srgbClr val="0070C0"/>
                    </a:solidFill>
                  </a:rPr>
                  <a:t>wa</a:t>
                </a:r>
                <a:r>
                  <a:rPr lang="en-US" b="1" dirty="0">
                    <a:solidFill>
                      <a:srgbClr val="0070C0"/>
                    </a:solidFill>
                  </a:rPr>
                  <a:t>)</a:t>
                </a:r>
                <a:r>
                  <a:rPr lang="en-US" dirty="0">
                    <a:solidFill>
                      <a:srgbClr val="0070C0"/>
                    </a:solidFill>
                  </a:rPr>
                  <a:t> </a:t>
                </a:r>
                <a:r>
                  <a:rPr lang="en-US" dirty="0"/>
                  <a:t>and </a:t>
                </a:r>
                <a:r>
                  <a:rPr lang="en-US" b="1" dirty="0"/>
                  <a:t>matrix-B</a:t>
                </a:r>
                <a:r>
                  <a:rPr lang="en-US" dirty="0"/>
                  <a:t> </a:t>
                </a:r>
                <a:r>
                  <a:rPr lang="en-US" b="1" dirty="0">
                    <a:solidFill>
                      <a:srgbClr val="0070C0"/>
                    </a:solidFill>
                  </a:rPr>
                  <a:t>(</a:t>
                </a:r>
                <a:r>
                  <a:rPr lang="en-US" b="1" dirty="0" err="1">
                    <a:solidFill>
                      <a:srgbClr val="0070C0"/>
                    </a:solidFill>
                  </a:rPr>
                  <a:t>hb</a:t>
                </a:r>
                <a:r>
                  <a:rPr lang="en-US" b="1" dirty="0">
                    <a:solidFill>
                      <a:srgbClr val="0070C0"/>
                    </a:solidFill>
                  </a:rPr>
                  <a:t> </a:t>
                </a:r>
                <a14:m>
                  <m:oMath xmlns:m="http://schemas.openxmlformats.org/officeDocument/2006/math">
                    <m:r>
                      <a:rPr lang="en-US" b="1" i="1">
                        <a:solidFill>
                          <a:srgbClr val="0070C0"/>
                        </a:solidFill>
                        <a:latin typeface="Cambria Math" panose="02040503050406030204" pitchFamily="18" charset="0"/>
                        <a:ea typeface="Cambria Math" panose="02040503050406030204" pitchFamily="18" charset="0"/>
                      </a:rPr>
                      <m:t>×</m:t>
                    </m:r>
                  </m:oMath>
                </a14:m>
                <a:r>
                  <a:rPr lang="en-US" b="1" dirty="0">
                    <a:solidFill>
                      <a:srgbClr val="0070C0"/>
                    </a:solidFill>
                  </a:rPr>
                  <a:t> </a:t>
                </a:r>
                <a:r>
                  <a:rPr lang="en-US" b="1" dirty="0" err="1">
                    <a:solidFill>
                      <a:srgbClr val="0070C0"/>
                    </a:solidFill>
                  </a:rPr>
                  <a:t>wb</a:t>
                </a:r>
                <a:r>
                  <a:rPr lang="en-US" b="1" dirty="0">
                    <a:solidFill>
                      <a:srgbClr val="0070C0"/>
                    </a:solidFill>
                  </a:rPr>
                  <a:t>) </a:t>
                </a:r>
                <a:r>
                  <a:rPr lang="en-US" dirty="0"/>
                  <a:t>in 3 variations as follows:</a:t>
                </a:r>
              </a:p>
              <a:p>
                <a:pPr marL="0" indent="0">
                  <a:buNone/>
                </a:pPr>
                <a:endParaRPr lang="en-US" dirty="0"/>
              </a:p>
              <a:p>
                <a:pPr marL="342900" indent="-342900">
                  <a:buFont typeface="+mj-lt"/>
                  <a:buAutoNum type="arabicPeriod"/>
                </a:pPr>
                <a:r>
                  <a:rPr lang="en-US" dirty="0"/>
                  <a:t>Each row of resultant matrix to be computed by one thread. </a:t>
                </a:r>
              </a:p>
              <a:p>
                <a:pPr marL="342900" indent="-342900">
                  <a:buFont typeface="+mj-lt"/>
                  <a:buAutoNum type="arabicPeriod"/>
                </a:pPr>
                <a:r>
                  <a:rPr lang="en-US" dirty="0"/>
                  <a:t>Each column of resultant matrix to be computed by one thread. </a:t>
                </a:r>
              </a:p>
              <a:p>
                <a:pPr marL="342900" indent="-342900">
                  <a:buFont typeface="+mj-lt"/>
                  <a:buAutoNum type="arabicPeriod"/>
                </a:pPr>
                <a:r>
                  <a:rPr lang="en-US" dirty="0" smtClean="0"/>
                  <a:t>Each element of resultant matrix to be computed by one thread. </a:t>
                </a:r>
              </a:p>
              <a:p>
                <a:pPr marL="342900" indent="-342900" algn="just">
                  <a:buFont typeface="+mj-lt"/>
                  <a:buAutoNum type="arabicPeriod"/>
                </a:pPr>
                <a:endParaRPr lang="en-IN" dirty="0"/>
              </a:p>
              <a:p>
                <a:pPr marL="342900" indent="-342900" algn="just">
                  <a:buFont typeface="+mj-lt"/>
                  <a:buAutoNum type="arabicPeriod"/>
                </a:pPr>
                <a:endParaRPr lang="en-IN" dirty="0"/>
              </a:p>
              <a:p>
                <a:pPr marL="285750" indent="-285750" algn="just">
                  <a:buFont typeface="Arial" panose="020B0604020202020204" pitchFamily="34" charset="0"/>
                  <a:buChar char="•"/>
                </a:pPr>
                <a:endParaRPr lang="en-IN" dirty="0" smtClean="0"/>
              </a:p>
              <a:p>
                <a:pPr marL="285750" indent="-285750" algn="just">
                  <a:buFont typeface="Arial" panose="020B0604020202020204" pitchFamily="34" charset="0"/>
                  <a:buChar char="•"/>
                </a:pPr>
                <a:endParaRPr lang="en-IN" dirty="0"/>
              </a:p>
              <a:p>
                <a:r>
                  <a:rPr lang="en-IN" b="1" dirty="0" err="1"/>
                  <a:t>gridDim.x</a:t>
                </a:r>
                <a:r>
                  <a:rPr lang="en-IN" b="1" dirty="0"/>
                  <a:t>=2 ( No. of blocks in x direction)</a:t>
                </a:r>
              </a:p>
              <a:p>
                <a:r>
                  <a:rPr lang="en-IN" b="1" dirty="0" err="1"/>
                  <a:t>gridDim.y</a:t>
                </a:r>
                <a:r>
                  <a:rPr lang="en-IN" b="1" dirty="0"/>
                  <a:t>=2 ( No. of blocks in y direction)</a:t>
                </a:r>
              </a:p>
              <a:p>
                <a:endParaRPr lang="en-IN" b="1" dirty="0"/>
              </a:p>
              <a:p>
                <a:r>
                  <a:rPr lang="en-IN" b="1" dirty="0" err="1"/>
                  <a:t>blockDim.x</a:t>
                </a:r>
                <a:r>
                  <a:rPr lang="en-IN" b="1" dirty="0"/>
                  <a:t>=2 ( No. of threads in x direction in a block)</a:t>
                </a:r>
              </a:p>
              <a:p>
                <a:r>
                  <a:rPr lang="en-IN" b="1" dirty="0" err="1"/>
                  <a:t>blockDim.y</a:t>
                </a:r>
                <a:r>
                  <a:rPr lang="en-IN" b="1" dirty="0"/>
                  <a:t>=2 ( No. of threads in y direction in a block)</a:t>
                </a:r>
              </a:p>
              <a:p>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p:txBody>
          </p:sp>
        </mc:Choice>
        <mc:Fallback xmlns="">
          <p:sp>
            <p:nvSpPr>
              <p:cNvPr id="181" name="TextShape 2"/>
              <p:cNvSpPr txBox="1">
                <a:spLocks noRot="1" noChangeAspect="1" noMove="1" noResize="1" noEditPoints="1" noAdjustHandles="1" noChangeArrowheads="1" noChangeShapeType="1" noTextEdit="1"/>
              </p:cNvSpPr>
              <p:nvPr/>
            </p:nvSpPr>
            <p:spPr>
              <a:xfrm>
                <a:off x="0" y="1202711"/>
                <a:ext cx="11901268" cy="5926452"/>
              </a:xfrm>
              <a:prstGeom prst="rect">
                <a:avLst/>
              </a:prstGeom>
              <a:blipFill>
                <a:blip r:embed="rId2"/>
                <a:stretch>
                  <a:fillRect l="-410" t="-514"/>
                </a:stretch>
              </a:blipFill>
              <a:ln>
                <a:noFill/>
              </a:ln>
            </p:spPr>
            <p:txBody>
              <a:bodyPr/>
              <a:lstStyle/>
              <a:p>
                <a:r>
                  <a:rPr lang="en-IN">
                    <a:noFill/>
                  </a:rPr>
                  <a:t> </a:t>
                </a:r>
              </a:p>
            </p:txBody>
          </p:sp>
        </mc:Fallback>
      </mc:AlternateContent>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16-03-2023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44</a:t>
            </a:fld>
            <a:endParaRPr lang="en-IN" sz="1200" b="0" strike="noStrike" spc="-1">
              <a:latin typeface="Times New Roman"/>
            </a:endParaRPr>
          </a:p>
        </p:txBody>
      </p:sp>
    </p:spTree>
    <p:extLst>
      <p:ext uri="{BB962C8B-B14F-4D97-AF65-F5344CB8AC3E}">
        <p14:creationId xmlns:p14="http://schemas.microsoft.com/office/powerpoint/2010/main" val="101929386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Shape 2"/>
          <p:cNvSpPr txBox="1"/>
          <p:nvPr/>
        </p:nvSpPr>
        <p:spPr>
          <a:xfrm>
            <a:off x="843436" y="-3930550"/>
            <a:ext cx="11901268" cy="5926452"/>
          </a:xfrm>
          <a:prstGeom prst="rect">
            <a:avLst/>
          </a:prstGeom>
          <a:noFill/>
          <a:ln>
            <a:noFill/>
          </a:ln>
        </p:spPr>
        <p:txBody>
          <a:bodyPr>
            <a:normAutofit/>
          </a:bodyPr>
          <a:lstStyle/>
          <a:p>
            <a:pPr marL="285750" indent="-285750" algn="just">
              <a:buFont typeface="Arial" panose="020B0604020202020204" pitchFamily="34" charset="0"/>
              <a:buChar char="•"/>
            </a:pPr>
            <a:endParaRPr lang="en-IN" b="1" dirty="0">
              <a:highlight>
                <a:srgbClr val="FFFF00"/>
              </a:highlight>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16-03-2023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45</a:t>
            </a:fld>
            <a:endParaRPr lang="en-IN" sz="1200" b="0" strike="noStrike" spc="-1">
              <a:latin typeface="Times New Roman"/>
            </a:endParaRPr>
          </a:p>
        </p:txBody>
      </p:sp>
      <p:sp>
        <p:nvSpPr>
          <p:cNvPr id="12" name="TextBox 11">
            <a:extLst>
              <a:ext uri="{FF2B5EF4-FFF2-40B4-BE49-F238E27FC236}">
                <a16:creationId xmlns:a16="http://schemas.microsoft.com/office/drawing/2014/main" id="{C853DB19-B0CB-4575-96F2-89291B307DDC}"/>
              </a:ext>
            </a:extLst>
          </p:cNvPr>
          <p:cNvSpPr txBox="1"/>
          <p:nvPr/>
        </p:nvSpPr>
        <p:spPr>
          <a:xfrm>
            <a:off x="1474257" y="-11945"/>
            <a:ext cx="9696157" cy="521810"/>
          </a:xfrm>
          <a:prstGeom prst="rect">
            <a:avLst/>
          </a:prstGeom>
          <a:noFill/>
        </p:spPr>
        <p:txBody>
          <a:bodyPr wrap="square">
            <a:spAutoFit/>
          </a:bodyPr>
          <a:lstStyle/>
          <a:p>
            <a:pPr marL="0" indent="0">
              <a:lnSpc>
                <a:spcPct val="107000"/>
              </a:lnSpc>
              <a:spcBef>
                <a:spcPts val="0"/>
              </a:spcBef>
              <a:buNone/>
            </a:pPr>
            <a:r>
              <a:rPr lang="en-US" sz="2800" b="1" dirty="0">
                <a:latin typeface="Times New Roman" panose="02020603050405020304" pitchFamily="18" charset="0"/>
                <a:ea typeface="Calibri" panose="020F0502020204030204" pitchFamily="34" charset="0"/>
                <a:cs typeface="Times New Roman" panose="02020603050405020304" pitchFamily="18" charset="0"/>
              </a:rPr>
              <a:t> </a:t>
            </a:r>
            <a:r>
              <a:rPr lang="en-US" sz="2800" b="1" dirty="0">
                <a:highlight>
                  <a:srgbClr val="00FF00"/>
                </a:highlight>
                <a:latin typeface="Times New Roman" panose="02020603050405020304" pitchFamily="18" charset="0"/>
                <a:ea typeface="Calibri" panose="020F0502020204030204" pitchFamily="34" charset="0"/>
                <a:cs typeface="Times New Roman" panose="02020603050405020304" pitchFamily="18" charset="0"/>
              </a:rPr>
              <a:t>Accessing Row &amp; Col of a matrix</a:t>
            </a:r>
            <a:endParaRPr lang="en-US" sz="2800" b="1" dirty="0">
              <a:highlight>
                <a:srgbClr val="00FF00"/>
              </a:highlight>
            </a:endParaRPr>
          </a:p>
        </p:txBody>
      </p:sp>
      <p:sp>
        <p:nvSpPr>
          <p:cNvPr id="8" name="TextBox 7">
            <a:extLst>
              <a:ext uri="{FF2B5EF4-FFF2-40B4-BE49-F238E27FC236}">
                <a16:creationId xmlns:a16="http://schemas.microsoft.com/office/drawing/2014/main" id="{E6E9D32F-102B-4604-AE84-A573151C3D25}"/>
              </a:ext>
            </a:extLst>
          </p:cNvPr>
          <p:cNvSpPr txBox="1"/>
          <p:nvPr/>
        </p:nvSpPr>
        <p:spPr>
          <a:xfrm>
            <a:off x="74831" y="2482288"/>
            <a:ext cx="6263002" cy="3046988"/>
          </a:xfrm>
          <a:prstGeom prst="rect">
            <a:avLst/>
          </a:prstGeom>
          <a:solidFill>
            <a:schemeClr val="accent2">
              <a:lumMod val="60000"/>
              <a:lumOff val="40000"/>
            </a:schemeClr>
          </a:solidFill>
        </p:spPr>
        <p:txBody>
          <a:bodyPr wrap="square" rtlCol="0">
            <a:spAutoFit/>
          </a:bodyPr>
          <a:lstStyle/>
          <a:p>
            <a:pPr marL="285750" indent="-285750" algn="just">
              <a:buFont typeface="Arial" panose="020B0604020202020204" pitchFamily="34" charset="0"/>
              <a:buChar char="•"/>
            </a:pPr>
            <a:r>
              <a:rPr lang="en-IN" sz="1600" dirty="0"/>
              <a:t>Recall that a matrix M is linearized into an equivalent 1D array where the rows of M are placed one after another in the memory space, starting with the 0 row.</a:t>
            </a:r>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r>
              <a:rPr lang="en-IN" sz="1600" dirty="0"/>
              <a:t>For example, the beginning element of the 1 row is M[1 * Width] because we need to account for all elements of the 0 row. </a:t>
            </a:r>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r>
              <a:rPr lang="en-IN" sz="1600" dirty="0"/>
              <a:t>In general, the beginning element of the Row </a:t>
            </a:r>
            <a:r>
              <a:rPr lang="en-IN" sz="1600" dirty="0" err="1"/>
              <a:t>row</a:t>
            </a:r>
            <a:r>
              <a:rPr lang="en-IN" sz="1600" dirty="0"/>
              <a:t> is M[Row * Width]. </a:t>
            </a:r>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r>
              <a:rPr lang="en-IN" sz="1600" dirty="0">
                <a:highlight>
                  <a:srgbClr val="FFFF00"/>
                </a:highlight>
              </a:rPr>
              <a:t>Since all elements of a row are placed in consecutive locations, the k element of the Row </a:t>
            </a:r>
            <a:r>
              <a:rPr lang="en-IN" sz="1600" dirty="0" err="1">
                <a:highlight>
                  <a:srgbClr val="FFFF00"/>
                </a:highlight>
              </a:rPr>
              <a:t>row</a:t>
            </a:r>
            <a:r>
              <a:rPr lang="en-IN" sz="1600" dirty="0">
                <a:highlight>
                  <a:srgbClr val="FFFF00"/>
                </a:highlight>
              </a:rPr>
              <a:t> is at </a:t>
            </a:r>
            <a:r>
              <a:rPr lang="en-IN" sz="1600" b="1" dirty="0">
                <a:highlight>
                  <a:srgbClr val="FFFF00"/>
                </a:highlight>
              </a:rPr>
              <a:t>M[Row * Width + k]</a:t>
            </a:r>
            <a:r>
              <a:rPr lang="en-IN" sz="1600" dirty="0">
                <a:highlight>
                  <a:srgbClr val="FFFF00"/>
                </a:highlight>
              </a:rPr>
              <a:t>. </a:t>
            </a:r>
            <a:endParaRPr lang="en-IN" sz="1600" b="1" dirty="0">
              <a:solidFill>
                <a:schemeClr val="accent6">
                  <a:lumMod val="75000"/>
                </a:schemeClr>
              </a:solidFill>
              <a:highlight>
                <a:srgbClr val="FFFF00"/>
              </a:highlight>
            </a:endParaRPr>
          </a:p>
        </p:txBody>
      </p:sp>
      <p:sp>
        <p:nvSpPr>
          <p:cNvPr id="9" name="TextBox 8">
            <a:extLst>
              <a:ext uri="{FF2B5EF4-FFF2-40B4-BE49-F238E27FC236}">
                <a16:creationId xmlns:a16="http://schemas.microsoft.com/office/drawing/2014/main" id="{580710BC-3EC1-483A-B320-283170E5B47C}"/>
              </a:ext>
            </a:extLst>
          </p:cNvPr>
          <p:cNvSpPr txBox="1"/>
          <p:nvPr/>
        </p:nvSpPr>
        <p:spPr>
          <a:xfrm>
            <a:off x="8156914" y="1135504"/>
            <a:ext cx="3914210" cy="3539430"/>
          </a:xfrm>
          <a:prstGeom prst="rect">
            <a:avLst/>
          </a:prstGeom>
          <a:solidFill>
            <a:schemeClr val="accent2">
              <a:lumMod val="60000"/>
              <a:lumOff val="40000"/>
            </a:schemeClr>
          </a:solidFill>
        </p:spPr>
        <p:txBody>
          <a:bodyPr wrap="square" rtlCol="0">
            <a:spAutoFit/>
          </a:bodyPr>
          <a:lstStyle/>
          <a:p>
            <a:pPr marL="285750" indent="-285750" algn="just">
              <a:buFont typeface="Arial" panose="020B0604020202020204" pitchFamily="34" charset="0"/>
              <a:buChar char="•"/>
            </a:pPr>
            <a:r>
              <a:rPr lang="en-IN" sz="1600" dirty="0"/>
              <a:t>The beginning element of the Col column is the Col element of the 0 row, which is M[Col].</a:t>
            </a:r>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r>
              <a:rPr lang="en-IN" sz="1600" dirty="0"/>
              <a:t>Accessing each additional element in the Col column requires skipping over entire rows. This is because the next element of the same column is actually the same element in the next row.</a:t>
            </a:r>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r>
              <a:rPr lang="en-IN" sz="1600" dirty="0">
                <a:highlight>
                  <a:srgbClr val="FFFF00"/>
                </a:highlight>
              </a:rPr>
              <a:t> Therefore, the k element of the Col column is </a:t>
            </a:r>
            <a:r>
              <a:rPr lang="en-IN" sz="1600" b="1" dirty="0">
                <a:highlight>
                  <a:srgbClr val="FFFF00"/>
                </a:highlight>
              </a:rPr>
              <a:t>M[k * Width + Col]</a:t>
            </a:r>
            <a:r>
              <a:rPr lang="en-IN" sz="1600" dirty="0">
                <a:highlight>
                  <a:srgbClr val="FFFF00"/>
                </a:highlight>
              </a:rPr>
              <a:t>.</a:t>
            </a:r>
            <a:endParaRPr lang="en-IN" sz="1600" b="1" dirty="0">
              <a:solidFill>
                <a:schemeClr val="accent6">
                  <a:lumMod val="75000"/>
                </a:schemeClr>
              </a:solidFill>
              <a:highlight>
                <a:srgbClr val="FFFF00"/>
              </a:highlight>
            </a:endParaRPr>
          </a:p>
          <a:p>
            <a:pPr marL="285750" indent="-285750" algn="just">
              <a:buFont typeface="Arial" panose="020B0604020202020204" pitchFamily="34" charset="0"/>
              <a:buChar char="•"/>
            </a:pPr>
            <a:endParaRPr lang="en-IN" sz="1600" b="1" dirty="0">
              <a:solidFill>
                <a:schemeClr val="accent6">
                  <a:lumMod val="75000"/>
                </a:schemeClr>
              </a:solidFill>
              <a:highlight>
                <a:srgbClr val="FFFF00"/>
              </a:highlight>
            </a:endParaRPr>
          </a:p>
        </p:txBody>
      </p:sp>
      <p:sp>
        <p:nvSpPr>
          <p:cNvPr id="4" name="Left Brace 3">
            <a:extLst>
              <a:ext uri="{FF2B5EF4-FFF2-40B4-BE49-F238E27FC236}">
                <a16:creationId xmlns:a16="http://schemas.microsoft.com/office/drawing/2014/main" id="{38B39002-4489-4287-A275-6519F7409092}"/>
              </a:ext>
            </a:extLst>
          </p:cNvPr>
          <p:cNvSpPr/>
          <p:nvPr/>
        </p:nvSpPr>
        <p:spPr>
          <a:xfrm rot="16200000">
            <a:off x="802166" y="1245492"/>
            <a:ext cx="327748" cy="1424548"/>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13" name="Left Brace 12">
            <a:extLst>
              <a:ext uri="{FF2B5EF4-FFF2-40B4-BE49-F238E27FC236}">
                <a16:creationId xmlns:a16="http://schemas.microsoft.com/office/drawing/2014/main" id="{D5502B46-1FF5-4E4D-8FFA-6DFF3712EB33}"/>
              </a:ext>
            </a:extLst>
          </p:cNvPr>
          <p:cNvSpPr/>
          <p:nvPr/>
        </p:nvSpPr>
        <p:spPr>
          <a:xfrm rot="16200000">
            <a:off x="2540996" y="1296284"/>
            <a:ext cx="327750" cy="135270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14" name="Left Brace 13">
            <a:extLst>
              <a:ext uri="{FF2B5EF4-FFF2-40B4-BE49-F238E27FC236}">
                <a16:creationId xmlns:a16="http://schemas.microsoft.com/office/drawing/2014/main" id="{ED142DB3-D0EF-4176-AD82-3EB433CD225A}"/>
              </a:ext>
            </a:extLst>
          </p:cNvPr>
          <p:cNvSpPr/>
          <p:nvPr/>
        </p:nvSpPr>
        <p:spPr>
          <a:xfrm rot="16200000">
            <a:off x="4393617" y="1303805"/>
            <a:ext cx="325427" cy="132343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5" name="TextBox 4">
            <a:extLst>
              <a:ext uri="{FF2B5EF4-FFF2-40B4-BE49-F238E27FC236}">
                <a16:creationId xmlns:a16="http://schemas.microsoft.com/office/drawing/2014/main" id="{B95BEB78-47A0-4DC8-9637-1E441F50A806}"/>
              </a:ext>
            </a:extLst>
          </p:cNvPr>
          <p:cNvSpPr txBox="1"/>
          <p:nvPr/>
        </p:nvSpPr>
        <p:spPr>
          <a:xfrm>
            <a:off x="628178" y="2089005"/>
            <a:ext cx="858053" cy="369332"/>
          </a:xfrm>
          <a:prstGeom prst="rect">
            <a:avLst/>
          </a:prstGeom>
          <a:noFill/>
        </p:spPr>
        <p:txBody>
          <a:bodyPr wrap="square" rtlCol="0">
            <a:spAutoFit/>
          </a:bodyPr>
          <a:lstStyle/>
          <a:p>
            <a:r>
              <a:rPr lang="en-IN" b="1" dirty="0"/>
              <a:t>Row</a:t>
            </a:r>
            <a:r>
              <a:rPr lang="en-IN" b="1" baseline="-25000" dirty="0"/>
              <a:t>0</a:t>
            </a:r>
          </a:p>
        </p:txBody>
      </p:sp>
      <p:sp>
        <p:nvSpPr>
          <p:cNvPr id="18" name="TextBox 17">
            <a:extLst>
              <a:ext uri="{FF2B5EF4-FFF2-40B4-BE49-F238E27FC236}">
                <a16:creationId xmlns:a16="http://schemas.microsoft.com/office/drawing/2014/main" id="{13ACAB9A-ACEF-4DC8-B329-171FED62FCA7}"/>
              </a:ext>
            </a:extLst>
          </p:cNvPr>
          <p:cNvSpPr txBox="1"/>
          <p:nvPr/>
        </p:nvSpPr>
        <p:spPr>
          <a:xfrm>
            <a:off x="2371105" y="2105320"/>
            <a:ext cx="858053" cy="369332"/>
          </a:xfrm>
          <a:prstGeom prst="rect">
            <a:avLst/>
          </a:prstGeom>
          <a:noFill/>
        </p:spPr>
        <p:txBody>
          <a:bodyPr wrap="square" rtlCol="0">
            <a:spAutoFit/>
          </a:bodyPr>
          <a:lstStyle/>
          <a:p>
            <a:r>
              <a:rPr lang="en-IN" b="1" dirty="0"/>
              <a:t>Row</a:t>
            </a:r>
            <a:r>
              <a:rPr lang="en-IN" b="1" baseline="-25000" dirty="0"/>
              <a:t>1</a:t>
            </a:r>
          </a:p>
        </p:txBody>
      </p:sp>
      <p:sp>
        <p:nvSpPr>
          <p:cNvPr id="19" name="TextBox 18">
            <a:extLst>
              <a:ext uri="{FF2B5EF4-FFF2-40B4-BE49-F238E27FC236}">
                <a16:creationId xmlns:a16="http://schemas.microsoft.com/office/drawing/2014/main" id="{DC39F89B-E4AD-471A-A4B9-4AF2B0C3DF00}"/>
              </a:ext>
            </a:extLst>
          </p:cNvPr>
          <p:cNvSpPr txBox="1"/>
          <p:nvPr/>
        </p:nvSpPr>
        <p:spPr>
          <a:xfrm>
            <a:off x="4248825" y="2105320"/>
            <a:ext cx="858053" cy="369332"/>
          </a:xfrm>
          <a:prstGeom prst="rect">
            <a:avLst/>
          </a:prstGeom>
          <a:noFill/>
        </p:spPr>
        <p:txBody>
          <a:bodyPr wrap="square" rtlCol="0">
            <a:spAutoFit/>
          </a:bodyPr>
          <a:lstStyle/>
          <a:p>
            <a:r>
              <a:rPr lang="en-IN" b="1" dirty="0"/>
              <a:t>Row</a:t>
            </a:r>
            <a:r>
              <a:rPr lang="en-IN" b="1" baseline="-25000" dirty="0"/>
              <a:t>2</a:t>
            </a:r>
          </a:p>
        </p:txBody>
      </p:sp>
      <p:sp>
        <p:nvSpPr>
          <p:cNvPr id="20" name="Left Brace 19">
            <a:extLst>
              <a:ext uri="{FF2B5EF4-FFF2-40B4-BE49-F238E27FC236}">
                <a16:creationId xmlns:a16="http://schemas.microsoft.com/office/drawing/2014/main" id="{FF3633BF-B384-46C7-9422-1EB65EF82B76}"/>
              </a:ext>
            </a:extLst>
          </p:cNvPr>
          <p:cNvSpPr/>
          <p:nvPr/>
        </p:nvSpPr>
        <p:spPr>
          <a:xfrm>
            <a:off x="7105495" y="2330003"/>
            <a:ext cx="247814" cy="85836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21" name="Left Brace 20">
            <a:extLst>
              <a:ext uri="{FF2B5EF4-FFF2-40B4-BE49-F238E27FC236}">
                <a16:creationId xmlns:a16="http://schemas.microsoft.com/office/drawing/2014/main" id="{1833411C-D63E-4677-9FAD-08C68B8185B7}"/>
              </a:ext>
            </a:extLst>
          </p:cNvPr>
          <p:cNvSpPr/>
          <p:nvPr/>
        </p:nvSpPr>
        <p:spPr>
          <a:xfrm>
            <a:off x="7105495" y="1210704"/>
            <a:ext cx="258622" cy="878302"/>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22" name="Left Brace 21">
            <a:extLst>
              <a:ext uri="{FF2B5EF4-FFF2-40B4-BE49-F238E27FC236}">
                <a16:creationId xmlns:a16="http://schemas.microsoft.com/office/drawing/2014/main" id="{293D6BF1-0731-4296-8E93-A8B397472182}"/>
              </a:ext>
            </a:extLst>
          </p:cNvPr>
          <p:cNvSpPr/>
          <p:nvPr/>
        </p:nvSpPr>
        <p:spPr>
          <a:xfrm>
            <a:off x="7049468" y="3418592"/>
            <a:ext cx="298692" cy="837566"/>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23" name="TextBox 22">
            <a:extLst>
              <a:ext uri="{FF2B5EF4-FFF2-40B4-BE49-F238E27FC236}">
                <a16:creationId xmlns:a16="http://schemas.microsoft.com/office/drawing/2014/main" id="{4464C8A0-91C1-4056-9034-E00A1BF19FCB}"/>
              </a:ext>
            </a:extLst>
          </p:cNvPr>
          <p:cNvSpPr txBox="1"/>
          <p:nvPr/>
        </p:nvSpPr>
        <p:spPr>
          <a:xfrm>
            <a:off x="6471074" y="1451238"/>
            <a:ext cx="858053" cy="369332"/>
          </a:xfrm>
          <a:prstGeom prst="rect">
            <a:avLst/>
          </a:prstGeom>
          <a:noFill/>
        </p:spPr>
        <p:txBody>
          <a:bodyPr wrap="square" rtlCol="0">
            <a:spAutoFit/>
          </a:bodyPr>
          <a:lstStyle/>
          <a:p>
            <a:r>
              <a:rPr lang="en-IN" b="1" dirty="0"/>
              <a:t>Col</a:t>
            </a:r>
            <a:r>
              <a:rPr lang="en-IN" b="1" baseline="-25000" dirty="0"/>
              <a:t>0</a:t>
            </a:r>
          </a:p>
        </p:txBody>
      </p:sp>
      <p:sp>
        <p:nvSpPr>
          <p:cNvPr id="24" name="TextBox 23">
            <a:extLst>
              <a:ext uri="{FF2B5EF4-FFF2-40B4-BE49-F238E27FC236}">
                <a16:creationId xmlns:a16="http://schemas.microsoft.com/office/drawing/2014/main" id="{C7B221B7-D1EE-46A7-B9D8-D0D3C49BC325}"/>
              </a:ext>
            </a:extLst>
          </p:cNvPr>
          <p:cNvSpPr txBox="1"/>
          <p:nvPr/>
        </p:nvSpPr>
        <p:spPr>
          <a:xfrm>
            <a:off x="6471075" y="2535888"/>
            <a:ext cx="858053" cy="369332"/>
          </a:xfrm>
          <a:prstGeom prst="rect">
            <a:avLst/>
          </a:prstGeom>
          <a:noFill/>
        </p:spPr>
        <p:txBody>
          <a:bodyPr wrap="square" rtlCol="0">
            <a:spAutoFit/>
          </a:bodyPr>
          <a:lstStyle/>
          <a:p>
            <a:r>
              <a:rPr lang="en-IN" b="1" dirty="0"/>
              <a:t>Col</a:t>
            </a:r>
            <a:r>
              <a:rPr lang="en-IN" b="1" baseline="-25000" dirty="0"/>
              <a:t>1</a:t>
            </a:r>
          </a:p>
        </p:txBody>
      </p:sp>
      <p:sp>
        <p:nvSpPr>
          <p:cNvPr id="25" name="TextBox 24">
            <a:extLst>
              <a:ext uri="{FF2B5EF4-FFF2-40B4-BE49-F238E27FC236}">
                <a16:creationId xmlns:a16="http://schemas.microsoft.com/office/drawing/2014/main" id="{9FDEB21C-16F8-4135-9D0E-08498AFA03B3}"/>
              </a:ext>
            </a:extLst>
          </p:cNvPr>
          <p:cNvSpPr txBox="1"/>
          <p:nvPr/>
        </p:nvSpPr>
        <p:spPr>
          <a:xfrm>
            <a:off x="6453589" y="4741425"/>
            <a:ext cx="858053" cy="369332"/>
          </a:xfrm>
          <a:prstGeom prst="rect">
            <a:avLst/>
          </a:prstGeom>
          <a:noFill/>
        </p:spPr>
        <p:txBody>
          <a:bodyPr wrap="square" rtlCol="0">
            <a:spAutoFit/>
          </a:bodyPr>
          <a:lstStyle/>
          <a:p>
            <a:r>
              <a:rPr lang="en-IN" b="1" dirty="0"/>
              <a:t>Col</a:t>
            </a:r>
            <a:r>
              <a:rPr lang="en-IN" b="1" baseline="-25000" dirty="0"/>
              <a:t>3</a:t>
            </a:r>
          </a:p>
        </p:txBody>
      </p:sp>
      <p:graphicFrame>
        <p:nvGraphicFramePr>
          <p:cNvPr id="17" name="Table 25">
            <a:extLst>
              <a:ext uri="{FF2B5EF4-FFF2-40B4-BE49-F238E27FC236}">
                <a16:creationId xmlns:a16="http://schemas.microsoft.com/office/drawing/2014/main" id="{17796FBC-AD03-46C4-B4DD-2DD83DCEBDC9}"/>
              </a:ext>
            </a:extLst>
          </p:cNvPr>
          <p:cNvGraphicFramePr>
            <a:graphicFrameLocks noGrp="1"/>
          </p:cNvGraphicFramePr>
          <p:nvPr>
            <p:extLst>
              <p:ext uri="{D42A27DB-BD31-4B8C-83A1-F6EECF244321}">
                <p14:modId xmlns:p14="http://schemas.microsoft.com/office/powerpoint/2010/main" val="3097609993"/>
              </p:ext>
            </p:extLst>
          </p:nvPr>
        </p:nvGraphicFramePr>
        <p:xfrm>
          <a:off x="8972784" y="5045827"/>
          <a:ext cx="1872000" cy="1737360"/>
        </p:xfrm>
        <a:graphic>
          <a:graphicData uri="http://schemas.openxmlformats.org/drawingml/2006/table">
            <a:tbl>
              <a:tblPr firstRow="1" bandRow="1">
                <a:tableStyleId>{5940675A-B579-460E-94D1-54222C63F5DA}</a:tableStyleId>
              </a:tblPr>
              <a:tblGrid>
                <a:gridCol w="432000">
                  <a:extLst>
                    <a:ext uri="{9D8B030D-6E8A-4147-A177-3AD203B41FA5}">
                      <a16:colId xmlns:a16="http://schemas.microsoft.com/office/drawing/2014/main" val="1989460932"/>
                    </a:ext>
                  </a:extLst>
                </a:gridCol>
                <a:gridCol w="432000">
                  <a:extLst>
                    <a:ext uri="{9D8B030D-6E8A-4147-A177-3AD203B41FA5}">
                      <a16:colId xmlns:a16="http://schemas.microsoft.com/office/drawing/2014/main" val="1305540883"/>
                    </a:ext>
                  </a:extLst>
                </a:gridCol>
                <a:gridCol w="504000">
                  <a:extLst>
                    <a:ext uri="{9D8B030D-6E8A-4147-A177-3AD203B41FA5}">
                      <a16:colId xmlns:a16="http://schemas.microsoft.com/office/drawing/2014/main" val="2262475053"/>
                    </a:ext>
                  </a:extLst>
                </a:gridCol>
                <a:gridCol w="504000">
                  <a:extLst>
                    <a:ext uri="{9D8B030D-6E8A-4147-A177-3AD203B41FA5}">
                      <a16:colId xmlns:a16="http://schemas.microsoft.com/office/drawing/2014/main" val="1317299322"/>
                    </a:ext>
                  </a:extLst>
                </a:gridCol>
              </a:tblGrid>
              <a:tr h="45675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latin typeface="+mn-lt"/>
                        </a:rPr>
                        <a:t>M</a:t>
                      </a:r>
                      <a:r>
                        <a:rPr lang="en-IN" sz="1600" baseline="-25000" dirty="0">
                          <a:latin typeface="+mn-lt"/>
                        </a:rPr>
                        <a:t>0</a:t>
                      </a:r>
                      <a:endParaRPr lang="en-IN" sz="1600" dirty="0">
                        <a:latin typeface="+mn-lt"/>
                      </a:endParaRPr>
                    </a:p>
                    <a:p>
                      <a:pPr algn="ctr"/>
                      <a:endParaRPr lang="en-IN" sz="1600" dirty="0">
                        <a:latin typeface="+mn-lt"/>
                      </a:endParaRPr>
                    </a:p>
                  </a:txBody>
                  <a:tcP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latin typeface="+mn-lt"/>
                        </a:rPr>
                        <a:t>M</a:t>
                      </a:r>
                      <a:r>
                        <a:rPr lang="en-IN" sz="1600" baseline="-25000" dirty="0">
                          <a:latin typeface="+mn-lt"/>
                        </a:rPr>
                        <a:t>1</a:t>
                      </a:r>
                      <a:endParaRPr lang="en-IN" sz="1600" dirty="0">
                        <a:latin typeface="+mn-lt"/>
                      </a:endParaRPr>
                    </a:p>
                    <a:p>
                      <a:pPr algn="ctr"/>
                      <a:endParaRPr lang="en-IN" sz="1600" dirty="0">
                        <a:latin typeface="+mn-lt"/>
                      </a:endParaRPr>
                    </a:p>
                  </a:txBody>
                  <a:tcP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latin typeface="+mn-lt"/>
                        </a:rPr>
                        <a:t>M</a:t>
                      </a:r>
                      <a:r>
                        <a:rPr lang="en-IN" sz="1600" baseline="-25000" dirty="0">
                          <a:latin typeface="+mn-lt"/>
                        </a:rPr>
                        <a:t>2</a:t>
                      </a:r>
                      <a:endParaRPr lang="en-IN" sz="1600" dirty="0">
                        <a:latin typeface="+mn-lt"/>
                      </a:endParaRPr>
                    </a:p>
                  </a:txBody>
                  <a:tcP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latin typeface="+mn-lt"/>
                        </a:rPr>
                        <a:t>M</a:t>
                      </a:r>
                      <a:r>
                        <a:rPr lang="en-IN" sz="1600" baseline="-25000" dirty="0">
                          <a:latin typeface="+mn-lt"/>
                        </a:rPr>
                        <a:t>3</a:t>
                      </a:r>
                      <a:endParaRPr lang="en-IN" sz="1600" dirty="0">
                        <a:latin typeface="+mn-lt"/>
                      </a:endParaRPr>
                    </a:p>
                  </a:txBody>
                  <a:tcPr>
                    <a:solidFill>
                      <a:srgbClr val="00B0F0"/>
                    </a:solidFill>
                  </a:tcPr>
                </a:tc>
                <a:extLst>
                  <a:ext uri="{0D108BD9-81ED-4DB2-BD59-A6C34878D82A}">
                    <a16:rowId xmlns:a16="http://schemas.microsoft.com/office/drawing/2014/main" val="2452444403"/>
                  </a:ext>
                </a:extLst>
              </a:tr>
              <a:tr h="45675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latin typeface="+mn-lt"/>
                        </a:rPr>
                        <a:t>M</a:t>
                      </a:r>
                      <a:r>
                        <a:rPr lang="en-IN" sz="1600" baseline="-25000" dirty="0">
                          <a:latin typeface="+mn-lt"/>
                        </a:rPr>
                        <a:t>4</a:t>
                      </a:r>
                      <a:endParaRPr lang="en-IN" sz="1600" dirty="0">
                        <a:latin typeface="+mn-lt"/>
                      </a:endParaRPr>
                    </a:p>
                    <a:p>
                      <a:pPr algn="ctr"/>
                      <a:endParaRPr lang="en-IN" sz="1600" dirty="0">
                        <a:latin typeface="+mn-lt"/>
                      </a:endParaRPr>
                    </a:p>
                  </a:txBody>
                  <a:tcP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latin typeface="+mn-lt"/>
                        </a:rPr>
                        <a:t>M</a:t>
                      </a:r>
                      <a:r>
                        <a:rPr lang="en-IN" sz="1600" baseline="-25000" dirty="0">
                          <a:latin typeface="+mn-lt"/>
                        </a:rPr>
                        <a:t>5</a:t>
                      </a:r>
                      <a:endParaRPr lang="en-IN" sz="1600" dirty="0">
                        <a:latin typeface="+mn-lt"/>
                      </a:endParaRPr>
                    </a:p>
                    <a:p>
                      <a:pPr algn="ctr"/>
                      <a:endParaRPr lang="en-IN" sz="1600" dirty="0">
                        <a:latin typeface="+mn-lt"/>
                      </a:endParaRPr>
                    </a:p>
                  </a:txBody>
                  <a:tcP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latin typeface="+mn-lt"/>
                        </a:rPr>
                        <a:t>M</a:t>
                      </a:r>
                      <a:r>
                        <a:rPr lang="en-IN" sz="1600" baseline="-25000" dirty="0">
                          <a:latin typeface="+mn-lt"/>
                        </a:rPr>
                        <a:t>6</a:t>
                      </a:r>
                      <a:endParaRPr lang="en-IN" sz="1600" dirty="0">
                        <a:latin typeface="+mn-lt"/>
                      </a:endParaRPr>
                    </a:p>
                    <a:p>
                      <a:pPr algn="ctr"/>
                      <a:endParaRPr lang="en-IN" sz="1600" dirty="0">
                        <a:latin typeface="+mn-lt"/>
                      </a:endParaRPr>
                    </a:p>
                  </a:txBody>
                  <a:tcP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latin typeface="+mn-lt"/>
                        </a:rPr>
                        <a:t>M</a:t>
                      </a:r>
                      <a:r>
                        <a:rPr lang="en-IN" sz="1600" baseline="-25000" dirty="0">
                          <a:latin typeface="+mn-lt"/>
                        </a:rPr>
                        <a:t>7</a:t>
                      </a:r>
                      <a:endParaRPr lang="en-IN" sz="1600" dirty="0">
                        <a:latin typeface="+mn-lt"/>
                      </a:endParaRPr>
                    </a:p>
                  </a:txBody>
                  <a:tcPr>
                    <a:solidFill>
                      <a:srgbClr val="00B0F0"/>
                    </a:solidFill>
                  </a:tcPr>
                </a:tc>
                <a:extLst>
                  <a:ext uri="{0D108BD9-81ED-4DB2-BD59-A6C34878D82A}">
                    <a16:rowId xmlns:a16="http://schemas.microsoft.com/office/drawing/2014/main" val="3897275958"/>
                  </a:ext>
                </a:extLst>
              </a:tr>
              <a:tr h="45675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latin typeface="+mn-lt"/>
                        </a:rPr>
                        <a:t>M</a:t>
                      </a:r>
                      <a:r>
                        <a:rPr lang="en-IN" sz="1600" baseline="-25000" dirty="0">
                          <a:latin typeface="+mn-lt"/>
                        </a:rPr>
                        <a:t>8</a:t>
                      </a:r>
                      <a:endParaRPr lang="en-IN" sz="1600" dirty="0">
                        <a:latin typeface="+mn-lt"/>
                      </a:endParaRPr>
                    </a:p>
                    <a:p>
                      <a:pPr algn="ctr"/>
                      <a:endParaRPr lang="en-IN" sz="1600" dirty="0">
                        <a:latin typeface="+mn-lt"/>
                      </a:endParaRPr>
                    </a:p>
                  </a:txBody>
                  <a:tcP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latin typeface="+mn-lt"/>
                        </a:rPr>
                        <a:t>M</a:t>
                      </a:r>
                      <a:r>
                        <a:rPr lang="en-IN" sz="1600" baseline="-25000" dirty="0">
                          <a:latin typeface="+mn-lt"/>
                        </a:rPr>
                        <a:t>9</a:t>
                      </a:r>
                      <a:endParaRPr lang="en-IN" sz="1600" dirty="0">
                        <a:latin typeface="+mn-lt"/>
                      </a:endParaRPr>
                    </a:p>
                    <a:p>
                      <a:pPr algn="ctr"/>
                      <a:endParaRPr lang="en-IN" sz="1600" dirty="0">
                        <a:latin typeface="+mn-lt"/>
                      </a:endParaRPr>
                    </a:p>
                  </a:txBody>
                  <a:tcP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latin typeface="+mn-lt"/>
                        </a:rPr>
                        <a:t>M</a:t>
                      </a:r>
                      <a:r>
                        <a:rPr lang="en-IN" sz="1600" baseline="-25000" dirty="0">
                          <a:latin typeface="+mn-lt"/>
                        </a:rPr>
                        <a:t>10</a:t>
                      </a:r>
                      <a:endParaRPr lang="en-IN" sz="1600" dirty="0">
                        <a:latin typeface="+mn-lt"/>
                      </a:endParaRPr>
                    </a:p>
                    <a:p>
                      <a:pPr algn="ctr"/>
                      <a:endParaRPr lang="en-IN" sz="1600" dirty="0">
                        <a:latin typeface="+mn-lt"/>
                      </a:endParaRPr>
                    </a:p>
                  </a:txBody>
                  <a:tcP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latin typeface="+mn-lt"/>
                        </a:rPr>
                        <a:t>M</a:t>
                      </a:r>
                      <a:r>
                        <a:rPr lang="en-IN" sz="1600" baseline="-25000" dirty="0">
                          <a:latin typeface="+mn-lt"/>
                        </a:rPr>
                        <a:t>11</a:t>
                      </a:r>
                      <a:endParaRPr lang="en-IN" sz="1600" dirty="0">
                        <a:latin typeface="+mn-lt"/>
                      </a:endParaRPr>
                    </a:p>
                    <a:p>
                      <a:pPr algn="ctr"/>
                      <a:endParaRPr lang="en-IN" sz="1600" dirty="0">
                        <a:latin typeface="+mn-lt"/>
                      </a:endParaRPr>
                    </a:p>
                  </a:txBody>
                  <a:tcPr>
                    <a:solidFill>
                      <a:srgbClr val="00B0F0"/>
                    </a:solidFill>
                  </a:tcPr>
                </a:tc>
                <a:extLst>
                  <a:ext uri="{0D108BD9-81ED-4DB2-BD59-A6C34878D82A}">
                    <a16:rowId xmlns:a16="http://schemas.microsoft.com/office/drawing/2014/main" val="3382947696"/>
                  </a:ext>
                </a:extLst>
              </a:tr>
            </a:tbl>
          </a:graphicData>
        </a:graphic>
      </p:graphicFrame>
      <p:graphicFrame>
        <p:nvGraphicFramePr>
          <p:cNvPr id="26" name="Table 26">
            <a:extLst>
              <a:ext uri="{FF2B5EF4-FFF2-40B4-BE49-F238E27FC236}">
                <a16:creationId xmlns:a16="http://schemas.microsoft.com/office/drawing/2014/main" id="{58F2288E-3866-4692-A8AD-5FC9F6EC1954}"/>
              </a:ext>
            </a:extLst>
          </p:cNvPr>
          <p:cNvGraphicFramePr>
            <a:graphicFrameLocks noGrp="1"/>
          </p:cNvGraphicFramePr>
          <p:nvPr>
            <p:extLst>
              <p:ext uri="{D42A27DB-BD31-4B8C-83A1-F6EECF244321}">
                <p14:modId xmlns:p14="http://schemas.microsoft.com/office/powerpoint/2010/main" val="608795911"/>
              </p:ext>
            </p:extLst>
          </p:nvPr>
        </p:nvGraphicFramePr>
        <p:xfrm>
          <a:off x="74831" y="1135564"/>
          <a:ext cx="5497977" cy="579120"/>
        </p:xfrm>
        <a:graphic>
          <a:graphicData uri="http://schemas.openxmlformats.org/drawingml/2006/table">
            <a:tbl>
              <a:tblPr firstRow="1" bandRow="1">
                <a:tableStyleId>{5940675A-B579-460E-94D1-54222C63F5DA}</a:tableStyleId>
              </a:tblPr>
              <a:tblGrid>
                <a:gridCol w="447676">
                  <a:extLst>
                    <a:ext uri="{9D8B030D-6E8A-4147-A177-3AD203B41FA5}">
                      <a16:colId xmlns:a16="http://schemas.microsoft.com/office/drawing/2014/main" val="2261628179"/>
                    </a:ext>
                  </a:extLst>
                </a:gridCol>
                <a:gridCol w="450166">
                  <a:extLst>
                    <a:ext uri="{9D8B030D-6E8A-4147-A177-3AD203B41FA5}">
                      <a16:colId xmlns:a16="http://schemas.microsoft.com/office/drawing/2014/main" val="1219697709"/>
                    </a:ext>
                  </a:extLst>
                </a:gridCol>
                <a:gridCol w="436098">
                  <a:extLst>
                    <a:ext uri="{9D8B030D-6E8A-4147-A177-3AD203B41FA5}">
                      <a16:colId xmlns:a16="http://schemas.microsoft.com/office/drawing/2014/main" val="4072064681"/>
                    </a:ext>
                  </a:extLst>
                </a:gridCol>
                <a:gridCol w="436099">
                  <a:extLst>
                    <a:ext uri="{9D8B030D-6E8A-4147-A177-3AD203B41FA5}">
                      <a16:colId xmlns:a16="http://schemas.microsoft.com/office/drawing/2014/main" val="1389075225"/>
                    </a:ext>
                  </a:extLst>
                </a:gridCol>
                <a:gridCol w="436098">
                  <a:extLst>
                    <a:ext uri="{9D8B030D-6E8A-4147-A177-3AD203B41FA5}">
                      <a16:colId xmlns:a16="http://schemas.microsoft.com/office/drawing/2014/main" val="3623539273"/>
                    </a:ext>
                  </a:extLst>
                </a:gridCol>
                <a:gridCol w="436099">
                  <a:extLst>
                    <a:ext uri="{9D8B030D-6E8A-4147-A177-3AD203B41FA5}">
                      <a16:colId xmlns:a16="http://schemas.microsoft.com/office/drawing/2014/main" val="541785168"/>
                    </a:ext>
                  </a:extLst>
                </a:gridCol>
                <a:gridCol w="450166">
                  <a:extLst>
                    <a:ext uri="{9D8B030D-6E8A-4147-A177-3AD203B41FA5}">
                      <a16:colId xmlns:a16="http://schemas.microsoft.com/office/drawing/2014/main" val="1752207578"/>
                    </a:ext>
                  </a:extLst>
                </a:gridCol>
                <a:gridCol w="450166">
                  <a:extLst>
                    <a:ext uri="{9D8B030D-6E8A-4147-A177-3AD203B41FA5}">
                      <a16:colId xmlns:a16="http://schemas.microsoft.com/office/drawing/2014/main" val="1791691066"/>
                    </a:ext>
                  </a:extLst>
                </a:gridCol>
                <a:gridCol w="436098">
                  <a:extLst>
                    <a:ext uri="{9D8B030D-6E8A-4147-A177-3AD203B41FA5}">
                      <a16:colId xmlns:a16="http://schemas.microsoft.com/office/drawing/2014/main" val="3765951489"/>
                    </a:ext>
                  </a:extLst>
                </a:gridCol>
                <a:gridCol w="464234">
                  <a:extLst>
                    <a:ext uri="{9D8B030D-6E8A-4147-A177-3AD203B41FA5}">
                      <a16:colId xmlns:a16="http://schemas.microsoft.com/office/drawing/2014/main" val="639725968"/>
                    </a:ext>
                  </a:extLst>
                </a:gridCol>
                <a:gridCol w="520505">
                  <a:extLst>
                    <a:ext uri="{9D8B030D-6E8A-4147-A177-3AD203B41FA5}">
                      <a16:colId xmlns:a16="http://schemas.microsoft.com/office/drawing/2014/main" val="3422256616"/>
                    </a:ext>
                  </a:extLst>
                </a:gridCol>
                <a:gridCol w="534572">
                  <a:extLst>
                    <a:ext uri="{9D8B030D-6E8A-4147-A177-3AD203B41FA5}">
                      <a16:colId xmlns:a16="http://schemas.microsoft.com/office/drawing/2014/main" val="1055413664"/>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mn-lt"/>
                        </a:rPr>
                        <a:t>M</a:t>
                      </a:r>
                      <a:r>
                        <a:rPr lang="en-IN" sz="1600" baseline="-25000" dirty="0">
                          <a:latin typeface="+mn-lt"/>
                        </a:rPr>
                        <a:t>0</a:t>
                      </a:r>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mn-lt"/>
                        </a:rPr>
                        <a:t>M</a:t>
                      </a:r>
                      <a:r>
                        <a:rPr lang="en-IN" sz="1600" baseline="-25000" dirty="0">
                          <a:latin typeface="+mn-lt"/>
                        </a:rPr>
                        <a:t>1</a:t>
                      </a:r>
                      <a:endParaRPr lang="en-IN" sz="1600" dirty="0">
                        <a:latin typeface="+mn-lt"/>
                      </a:endParaRPr>
                    </a:p>
                    <a:p>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mn-lt"/>
                        </a:rPr>
                        <a:t>M</a:t>
                      </a:r>
                      <a:r>
                        <a:rPr lang="en-IN" sz="1600" baseline="-25000" dirty="0">
                          <a:latin typeface="+mn-lt"/>
                        </a:rPr>
                        <a:t>2</a:t>
                      </a:r>
                      <a:endParaRPr lang="en-IN" sz="1600" dirty="0">
                        <a:latin typeface="+mn-lt"/>
                      </a:endParaRPr>
                    </a:p>
                    <a:p>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mn-lt"/>
                        </a:rPr>
                        <a:t>M</a:t>
                      </a:r>
                      <a:r>
                        <a:rPr lang="en-IN" sz="1600" baseline="-25000" dirty="0">
                          <a:latin typeface="+mn-lt"/>
                        </a:rPr>
                        <a:t>3</a:t>
                      </a:r>
                      <a:endParaRPr lang="en-IN" sz="1600" dirty="0">
                        <a:latin typeface="+mn-lt"/>
                      </a:endParaRPr>
                    </a:p>
                    <a:p>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mn-lt"/>
                        </a:rPr>
                        <a:t>M</a:t>
                      </a:r>
                      <a:r>
                        <a:rPr lang="en-IN" sz="1600" baseline="-25000" dirty="0">
                          <a:latin typeface="+mn-lt"/>
                        </a:rPr>
                        <a:t>4</a:t>
                      </a:r>
                      <a:endParaRPr lang="en-IN" sz="1600" dirty="0">
                        <a:latin typeface="+mn-lt"/>
                      </a:endParaRPr>
                    </a:p>
                    <a:p>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mn-lt"/>
                        </a:rPr>
                        <a:t>M</a:t>
                      </a:r>
                      <a:r>
                        <a:rPr lang="en-IN" sz="1600" baseline="-25000" dirty="0">
                          <a:latin typeface="+mn-lt"/>
                        </a:rPr>
                        <a:t>5</a:t>
                      </a:r>
                      <a:endParaRPr lang="en-IN" sz="1600" dirty="0">
                        <a:latin typeface="+mn-lt"/>
                      </a:endParaRPr>
                    </a:p>
                    <a:p>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mn-lt"/>
                        </a:rPr>
                        <a:t>M</a:t>
                      </a:r>
                      <a:r>
                        <a:rPr lang="en-IN" sz="1600" baseline="-25000" dirty="0">
                          <a:latin typeface="+mn-lt"/>
                        </a:rPr>
                        <a:t>6</a:t>
                      </a:r>
                      <a:endParaRPr lang="en-IN" sz="1600" dirty="0">
                        <a:latin typeface="+mn-lt"/>
                      </a:endParaRPr>
                    </a:p>
                    <a:p>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mn-lt"/>
                        </a:rPr>
                        <a:t>M</a:t>
                      </a:r>
                      <a:r>
                        <a:rPr lang="en-IN" sz="1600" baseline="-25000" dirty="0">
                          <a:latin typeface="+mn-lt"/>
                        </a:rPr>
                        <a:t>7</a:t>
                      </a:r>
                      <a:endParaRPr lang="en-IN" sz="1600" dirty="0">
                        <a:latin typeface="+mn-lt"/>
                      </a:endParaRPr>
                    </a:p>
                    <a:p>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mn-lt"/>
                        </a:rPr>
                        <a:t>M</a:t>
                      </a:r>
                      <a:r>
                        <a:rPr lang="en-IN" sz="1600" baseline="-25000" dirty="0">
                          <a:latin typeface="+mn-lt"/>
                        </a:rPr>
                        <a:t>8</a:t>
                      </a:r>
                      <a:endParaRPr lang="en-IN" sz="1600" dirty="0">
                        <a:latin typeface="+mn-lt"/>
                      </a:endParaRPr>
                    </a:p>
                    <a:p>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mn-lt"/>
                        </a:rPr>
                        <a:t>M</a:t>
                      </a:r>
                      <a:r>
                        <a:rPr lang="en-IN" sz="1600" baseline="-25000" dirty="0">
                          <a:latin typeface="+mn-lt"/>
                        </a:rPr>
                        <a:t>9</a:t>
                      </a:r>
                      <a:endParaRPr lang="en-IN" sz="1600" dirty="0">
                        <a:latin typeface="+mn-lt"/>
                      </a:endParaRPr>
                    </a:p>
                    <a:p>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mn-lt"/>
                        </a:rPr>
                        <a:t>M</a:t>
                      </a:r>
                      <a:r>
                        <a:rPr lang="en-IN" sz="1600" baseline="-25000" dirty="0">
                          <a:latin typeface="+mn-lt"/>
                        </a:rPr>
                        <a:t>10</a:t>
                      </a:r>
                      <a:endParaRPr lang="en-IN" sz="1600" dirty="0">
                        <a:latin typeface="+mn-lt"/>
                      </a:endParaRPr>
                    </a:p>
                    <a:p>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mn-lt"/>
                        </a:rPr>
                        <a:t>M</a:t>
                      </a:r>
                      <a:r>
                        <a:rPr lang="en-IN" sz="1600" baseline="-25000" dirty="0">
                          <a:latin typeface="+mn-lt"/>
                        </a:rPr>
                        <a:t>11</a:t>
                      </a:r>
                      <a:endParaRPr lang="en-IN" sz="1600" dirty="0"/>
                    </a:p>
                  </a:txBody>
                  <a:tcPr/>
                </a:tc>
                <a:extLst>
                  <a:ext uri="{0D108BD9-81ED-4DB2-BD59-A6C34878D82A}">
                    <a16:rowId xmlns:a16="http://schemas.microsoft.com/office/drawing/2014/main" val="3532418731"/>
                  </a:ext>
                </a:extLst>
              </a:tr>
            </a:tbl>
          </a:graphicData>
        </a:graphic>
      </p:graphicFrame>
      <p:graphicFrame>
        <p:nvGraphicFramePr>
          <p:cNvPr id="29" name="Table 29">
            <a:extLst>
              <a:ext uri="{FF2B5EF4-FFF2-40B4-BE49-F238E27FC236}">
                <a16:creationId xmlns:a16="http://schemas.microsoft.com/office/drawing/2014/main" id="{F1F9644B-E12A-4DD6-A466-3DAD877B997E}"/>
              </a:ext>
            </a:extLst>
          </p:cNvPr>
          <p:cNvGraphicFramePr>
            <a:graphicFrameLocks noGrp="1"/>
          </p:cNvGraphicFramePr>
          <p:nvPr>
            <p:extLst>
              <p:ext uri="{D42A27DB-BD31-4B8C-83A1-F6EECF244321}">
                <p14:modId xmlns:p14="http://schemas.microsoft.com/office/powerpoint/2010/main" val="285608199"/>
              </p:ext>
            </p:extLst>
          </p:nvPr>
        </p:nvGraphicFramePr>
        <p:xfrm>
          <a:off x="7427399" y="1079196"/>
          <a:ext cx="626794" cy="4450080"/>
        </p:xfrm>
        <a:graphic>
          <a:graphicData uri="http://schemas.openxmlformats.org/drawingml/2006/table">
            <a:tbl>
              <a:tblPr firstRow="1" bandRow="1">
                <a:tableStyleId>{5940675A-B579-460E-94D1-54222C63F5DA}</a:tableStyleId>
              </a:tblPr>
              <a:tblGrid>
                <a:gridCol w="626794">
                  <a:extLst>
                    <a:ext uri="{9D8B030D-6E8A-4147-A177-3AD203B41FA5}">
                      <a16:colId xmlns:a16="http://schemas.microsoft.com/office/drawing/2014/main" val="2238934110"/>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mn-lt"/>
                        </a:rPr>
                        <a:t>M</a:t>
                      </a:r>
                      <a:r>
                        <a:rPr lang="en-IN" sz="1800" baseline="-25000" dirty="0">
                          <a:latin typeface="+mn-lt"/>
                        </a:rPr>
                        <a:t>0</a:t>
                      </a:r>
                      <a:endParaRPr lang="en-IN" dirty="0"/>
                    </a:p>
                  </a:txBody>
                  <a:tcPr/>
                </a:tc>
                <a:extLst>
                  <a:ext uri="{0D108BD9-81ED-4DB2-BD59-A6C34878D82A}">
                    <a16:rowId xmlns:a16="http://schemas.microsoft.com/office/drawing/2014/main" val="309327995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mn-lt"/>
                        </a:rPr>
                        <a:t>M</a:t>
                      </a:r>
                      <a:r>
                        <a:rPr lang="en-IN" sz="1800" baseline="-25000" dirty="0">
                          <a:latin typeface="+mn-lt"/>
                        </a:rPr>
                        <a:t>4</a:t>
                      </a:r>
                      <a:endParaRPr lang="en-IN" dirty="0"/>
                    </a:p>
                  </a:txBody>
                  <a:tcPr/>
                </a:tc>
                <a:extLst>
                  <a:ext uri="{0D108BD9-81ED-4DB2-BD59-A6C34878D82A}">
                    <a16:rowId xmlns:a16="http://schemas.microsoft.com/office/drawing/2014/main" val="3892133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mn-lt"/>
                        </a:rPr>
                        <a:t>M</a:t>
                      </a:r>
                      <a:r>
                        <a:rPr lang="en-IN" sz="1800" baseline="-25000" dirty="0">
                          <a:latin typeface="+mn-lt"/>
                        </a:rPr>
                        <a:t>8</a:t>
                      </a:r>
                      <a:endParaRPr lang="en-IN" dirty="0"/>
                    </a:p>
                  </a:txBody>
                  <a:tcPr/>
                </a:tc>
                <a:extLst>
                  <a:ext uri="{0D108BD9-81ED-4DB2-BD59-A6C34878D82A}">
                    <a16:rowId xmlns:a16="http://schemas.microsoft.com/office/drawing/2014/main" val="380213934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mn-lt"/>
                        </a:rPr>
                        <a:t>M</a:t>
                      </a:r>
                      <a:r>
                        <a:rPr lang="en-IN" sz="1800" baseline="-25000" dirty="0">
                          <a:latin typeface="+mn-lt"/>
                        </a:rPr>
                        <a:t>1</a:t>
                      </a:r>
                      <a:endParaRPr lang="en-IN" dirty="0"/>
                    </a:p>
                  </a:txBody>
                  <a:tcPr/>
                </a:tc>
                <a:extLst>
                  <a:ext uri="{0D108BD9-81ED-4DB2-BD59-A6C34878D82A}">
                    <a16:rowId xmlns:a16="http://schemas.microsoft.com/office/drawing/2014/main" val="48807611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mn-lt"/>
                        </a:rPr>
                        <a:t>M</a:t>
                      </a:r>
                      <a:r>
                        <a:rPr lang="en-IN" sz="1800" baseline="-25000" dirty="0">
                          <a:latin typeface="+mn-lt"/>
                        </a:rPr>
                        <a:t>5</a:t>
                      </a:r>
                      <a:endParaRPr lang="en-IN" dirty="0"/>
                    </a:p>
                  </a:txBody>
                  <a:tcPr/>
                </a:tc>
                <a:extLst>
                  <a:ext uri="{0D108BD9-81ED-4DB2-BD59-A6C34878D82A}">
                    <a16:rowId xmlns:a16="http://schemas.microsoft.com/office/drawing/2014/main" val="404302472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mn-lt"/>
                        </a:rPr>
                        <a:t>M</a:t>
                      </a:r>
                      <a:r>
                        <a:rPr lang="en-IN" sz="1800" baseline="-25000" dirty="0">
                          <a:latin typeface="+mn-lt"/>
                        </a:rPr>
                        <a:t>9</a:t>
                      </a:r>
                      <a:endParaRPr lang="en-IN" dirty="0"/>
                    </a:p>
                  </a:txBody>
                  <a:tcPr/>
                </a:tc>
                <a:extLst>
                  <a:ext uri="{0D108BD9-81ED-4DB2-BD59-A6C34878D82A}">
                    <a16:rowId xmlns:a16="http://schemas.microsoft.com/office/drawing/2014/main" val="122122466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mn-lt"/>
                        </a:rPr>
                        <a:t>M</a:t>
                      </a:r>
                      <a:r>
                        <a:rPr lang="en-IN" sz="1800" baseline="-25000" dirty="0">
                          <a:latin typeface="+mn-lt"/>
                        </a:rPr>
                        <a:t>2</a:t>
                      </a:r>
                      <a:endParaRPr lang="en-IN" dirty="0"/>
                    </a:p>
                  </a:txBody>
                  <a:tcPr/>
                </a:tc>
                <a:extLst>
                  <a:ext uri="{0D108BD9-81ED-4DB2-BD59-A6C34878D82A}">
                    <a16:rowId xmlns:a16="http://schemas.microsoft.com/office/drawing/2014/main" val="365647781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mn-lt"/>
                        </a:rPr>
                        <a:t>M</a:t>
                      </a:r>
                      <a:r>
                        <a:rPr lang="en-IN" sz="1800" baseline="-25000" dirty="0">
                          <a:latin typeface="+mn-lt"/>
                        </a:rPr>
                        <a:t>6</a:t>
                      </a:r>
                      <a:endParaRPr lang="en-IN" dirty="0"/>
                    </a:p>
                  </a:txBody>
                  <a:tcPr/>
                </a:tc>
                <a:extLst>
                  <a:ext uri="{0D108BD9-81ED-4DB2-BD59-A6C34878D82A}">
                    <a16:rowId xmlns:a16="http://schemas.microsoft.com/office/drawing/2014/main" val="258779436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mn-lt"/>
                        </a:rPr>
                        <a:t>M</a:t>
                      </a:r>
                      <a:r>
                        <a:rPr lang="en-IN" sz="1800" baseline="-25000" dirty="0">
                          <a:latin typeface="+mn-lt"/>
                        </a:rPr>
                        <a:t>10</a:t>
                      </a:r>
                      <a:endParaRPr lang="en-IN" dirty="0"/>
                    </a:p>
                  </a:txBody>
                  <a:tcPr/>
                </a:tc>
                <a:extLst>
                  <a:ext uri="{0D108BD9-81ED-4DB2-BD59-A6C34878D82A}">
                    <a16:rowId xmlns:a16="http://schemas.microsoft.com/office/drawing/2014/main" val="254242305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mn-lt"/>
                        </a:rPr>
                        <a:t>M</a:t>
                      </a:r>
                      <a:r>
                        <a:rPr lang="en-IN" sz="1800" baseline="-25000" dirty="0">
                          <a:latin typeface="+mn-lt"/>
                        </a:rPr>
                        <a:t>3</a:t>
                      </a:r>
                      <a:endParaRPr lang="en-IN" dirty="0"/>
                    </a:p>
                  </a:txBody>
                  <a:tcPr/>
                </a:tc>
                <a:extLst>
                  <a:ext uri="{0D108BD9-81ED-4DB2-BD59-A6C34878D82A}">
                    <a16:rowId xmlns:a16="http://schemas.microsoft.com/office/drawing/2014/main" val="309700001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mn-lt"/>
                        </a:rPr>
                        <a:t>M</a:t>
                      </a:r>
                      <a:r>
                        <a:rPr lang="en-IN" sz="1800" baseline="-25000" dirty="0">
                          <a:latin typeface="+mn-lt"/>
                        </a:rPr>
                        <a:t>7</a:t>
                      </a:r>
                      <a:endParaRPr lang="en-IN" dirty="0"/>
                    </a:p>
                  </a:txBody>
                  <a:tcPr/>
                </a:tc>
                <a:extLst>
                  <a:ext uri="{0D108BD9-81ED-4DB2-BD59-A6C34878D82A}">
                    <a16:rowId xmlns:a16="http://schemas.microsoft.com/office/drawing/2014/main" val="304153697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mn-lt"/>
                        </a:rPr>
                        <a:t>M</a:t>
                      </a:r>
                      <a:r>
                        <a:rPr lang="en-IN" sz="1800" baseline="-25000" dirty="0">
                          <a:latin typeface="+mn-lt"/>
                        </a:rPr>
                        <a:t>11</a:t>
                      </a:r>
                      <a:endParaRPr lang="en-IN" dirty="0"/>
                    </a:p>
                  </a:txBody>
                  <a:tcPr/>
                </a:tc>
                <a:extLst>
                  <a:ext uri="{0D108BD9-81ED-4DB2-BD59-A6C34878D82A}">
                    <a16:rowId xmlns:a16="http://schemas.microsoft.com/office/drawing/2014/main" val="2120215696"/>
                  </a:ext>
                </a:extLst>
              </a:tr>
            </a:tbl>
          </a:graphicData>
        </a:graphic>
      </p:graphicFrame>
      <p:sp>
        <p:nvSpPr>
          <p:cNvPr id="34" name="TextBox 33">
            <a:extLst>
              <a:ext uri="{FF2B5EF4-FFF2-40B4-BE49-F238E27FC236}">
                <a16:creationId xmlns:a16="http://schemas.microsoft.com/office/drawing/2014/main" id="{216BD160-29B4-4414-BEA2-9A46FEBDFE76}"/>
              </a:ext>
            </a:extLst>
          </p:cNvPr>
          <p:cNvSpPr txBox="1"/>
          <p:nvPr/>
        </p:nvSpPr>
        <p:spPr>
          <a:xfrm>
            <a:off x="2097226" y="721654"/>
            <a:ext cx="1797386" cy="338554"/>
          </a:xfrm>
          <a:prstGeom prst="rect">
            <a:avLst/>
          </a:prstGeom>
          <a:noFill/>
        </p:spPr>
        <p:txBody>
          <a:bodyPr wrap="square" rtlCol="0">
            <a:spAutoFit/>
          </a:bodyPr>
          <a:lstStyle/>
          <a:p>
            <a:r>
              <a:rPr lang="en-IN" sz="2400" b="1" baseline="-25000" dirty="0">
                <a:solidFill>
                  <a:srgbClr val="C00000"/>
                </a:solidFill>
              </a:rPr>
              <a:t>Accessing Row</a:t>
            </a:r>
          </a:p>
        </p:txBody>
      </p:sp>
      <p:sp>
        <p:nvSpPr>
          <p:cNvPr id="35" name="TextBox 34">
            <a:extLst>
              <a:ext uri="{FF2B5EF4-FFF2-40B4-BE49-F238E27FC236}">
                <a16:creationId xmlns:a16="http://schemas.microsoft.com/office/drawing/2014/main" id="{B12FB3C0-F1B0-4846-BB49-55FCECF29367}"/>
              </a:ext>
            </a:extLst>
          </p:cNvPr>
          <p:cNvSpPr txBox="1"/>
          <p:nvPr/>
        </p:nvSpPr>
        <p:spPr>
          <a:xfrm>
            <a:off x="8297390" y="574601"/>
            <a:ext cx="1797386" cy="338554"/>
          </a:xfrm>
          <a:prstGeom prst="rect">
            <a:avLst/>
          </a:prstGeom>
          <a:noFill/>
        </p:spPr>
        <p:txBody>
          <a:bodyPr wrap="square" rtlCol="0">
            <a:spAutoFit/>
          </a:bodyPr>
          <a:lstStyle/>
          <a:p>
            <a:r>
              <a:rPr lang="en-IN" sz="2400" b="1" baseline="-25000" dirty="0">
                <a:solidFill>
                  <a:srgbClr val="C00000"/>
                </a:solidFill>
              </a:rPr>
              <a:t>Accessing Col</a:t>
            </a:r>
          </a:p>
        </p:txBody>
      </p:sp>
      <p:sp>
        <p:nvSpPr>
          <p:cNvPr id="36" name="Left Brace 35">
            <a:extLst>
              <a:ext uri="{FF2B5EF4-FFF2-40B4-BE49-F238E27FC236}">
                <a16:creationId xmlns:a16="http://schemas.microsoft.com/office/drawing/2014/main" id="{9AB16F22-71F0-4914-A0CC-1AB80FE9A6FC}"/>
              </a:ext>
            </a:extLst>
          </p:cNvPr>
          <p:cNvSpPr/>
          <p:nvPr/>
        </p:nvSpPr>
        <p:spPr>
          <a:xfrm>
            <a:off x="7060021" y="4547224"/>
            <a:ext cx="298692" cy="837566"/>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37" name="TextBox 36">
            <a:extLst>
              <a:ext uri="{FF2B5EF4-FFF2-40B4-BE49-F238E27FC236}">
                <a16:creationId xmlns:a16="http://schemas.microsoft.com/office/drawing/2014/main" id="{3ADD08DF-6818-42AD-B66C-41CFE1BF89F2}"/>
              </a:ext>
            </a:extLst>
          </p:cNvPr>
          <p:cNvSpPr txBox="1"/>
          <p:nvPr/>
        </p:nvSpPr>
        <p:spPr>
          <a:xfrm>
            <a:off x="6420311" y="3605312"/>
            <a:ext cx="858053" cy="369332"/>
          </a:xfrm>
          <a:prstGeom prst="rect">
            <a:avLst/>
          </a:prstGeom>
          <a:noFill/>
        </p:spPr>
        <p:txBody>
          <a:bodyPr wrap="square" rtlCol="0">
            <a:spAutoFit/>
          </a:bodyPr>
          <a:lstStyle/>
          <a:p>
            <a:r>
              <a:rPr lang="en-IN" b="1" dirty="0"/>
              <a:t>Col</a:t>
            </a:r>
            <a:r>
              <a:rPr lang="en-IN" b="1" baseline="-25000" dirty="0"/>
              <a:t>2</a:t>
            </a:r>
          </a:p>
        </p:txBody>
      </p:sp>
      <p:sp>
        <p:nvSpPr>
          <p:cNvPr id="38" name="TextBox 37">
            <a:extLst>
              <a:ext uri="{FF2B5EF4-FFF2-40B4-BE49-F238E27FC236}">
                <a16:creationId xmlns:a16="http://schemas.microsoft.com/office/drawing/2014/main" id="{2E5FA02A-2B18-4B50-9466-F043797D1CB9}"/>
              </a:ext>
            </a:extLst>
          </p:cNvPr>
          <p:cNvSpPr txBox="1"/>
          <p:nvPr/>
        </p:nvSpPr>
        <p:spPr>
          <a:xfrm>
            <a:off x="9364851" y="4673496"/>
            <a:ext cx="1797386" cy="338554"/>
          </a:xfrm>
          <a:prstGeom prst="rect">
            <a:avLst/>
          </a:prstGeom>
          <a:noFill/>
        </p:spPr>
        <p:txBody>
          <a:bodyPr wrap="square" rtlCol="0">
            <a:spAutoFit/>
          </a:bodyPr>
          <a:lstStyle/>
          <a:p>
            <a:r>
              <a:rPr lang="en-IN" sz="2400" b="1" baseline="-25000" dirty="0">
                <a:solidFill>
                  <a:srgbClr val="C00000"/>
                </a:solidFill>
              </a:rPr>
              <a:t>Matrix </a:t>
            </a:r>
            <a:r>
              <a:rPr lang="en-IN" sz="2400" b="1" i="1" baseline="-25000" dirty="0">
                <a:solidFill>
                  <a:srgbClr val="C00000"/>
                </a:solidFill>
              </a:rPr>
              <a:t>M</a:t>
            </a:r>
          </a:p>
        </p:txBody>
      </p:sp>
    </p:spTree>
    <p:extLst>
      <p:ext uri="{BB962C8B-B14F-4D97-AF65-F5344CB8AC3E}">
        <p14:creationId xmlns:p14="http://schemas.microsoft.com/office/powerpoint/2010/main" val="29497717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16-03-2023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46</a:t>
            </a:fld>
            <a:endParaRPr lang="en-IN" sz="1200" b="0" strike="noStrike" spc="-1">
              <a:latin typeface="Times New Roman"/>
            </a:endParaRPr>
          </a:p>
        </p:txBody>
      </p:sp>
      <p:sp>
        <p:nvSpPr>
          <p:cNvPr id="7" name="TextBox 6">
            <a:extLst>
              <a:ext uri="{FF2B5EF4-FFF2-40B4-BE49-F238E27FC236}">
                <a16:creationId xmlns:a16="http://schemas.microsoft.com/office/drawing/2014/main" id="{8DBD1AD5-B591-4717-A7F0-BB235074031C}"/>
              </a:ext>
            </a:extLst>
          </p:cNvPr>
          <p:cNvSpPr txBox="1"/>
          <p:nvPr/>
        </p:nvSpPr>
        <p:spPr>
          <a:xfrm>
            <a:off x="1811210" y="827065"/>
            <a:ext cx="9231925" cy="5669244"/>
          </a:xfrm>
          <a:prstGeom prst="rect">
            <a:avLst/>
          </a:prstGeom>
          <a:solidFill>
            <a:schemeClr val="bg1">
              <a:lumMod val="95000"/>
            </a:schemeClr>
          </a:solidFill>
        </p:spPr>
        <p:txBody>
          <a:bodyPr wrap="square" rtlCol="0">
            <a:spAutoFit/>
          </a:bodyPr>
          <a:lstStyle/>
          <a:p>
            <a:pPr>
              <a:lnSpc>
                <a:spcPct val="107000"/>
              </a:lnSpc>
            </a:pPr>
            <a:r>
              <a:rPr lang="en-US" sz="2000" b="1" dirty="0" err="1" smtClean="0">
                <a:ea typeface="Calibri" panose="020F0502020204030204" pitchFamily="34" charset="0"/>
                <a:cs typeface="Times New Roman" panose="02020603050405020304" pitchFamily="18" charset="0"/>
              </a:rPr>
              <a:t>multiplyKernel_</a:t>
            </a:r>
            <a:r>
              <a:rPr lang="en-US" sz="2000" dirty="0" err="1">
                <a:ea typeface="Calibri" panose="020F0502020204030204" pitchFamily="34" charset="0"/>
                <a:cs typeface="Times New Roman" panose="02020603050405020304" pitchFamily="18" charset="0"/>
              </a:rPr>
              <a:t>rowwise</a:t>
            </a:r>
            <a:r>
              <a:rPr lang="en-US" sz="2000" b="1" dirty="0" smtClean="0">
                <a:ea typeface="Calibri" panose="020F0502020204030204" pitchFamily="34" charset="0"/>
                <a:cs typeface="Times New Roman" panose="02020603050405020304" pitchFamily="18" charset="0"/>
              </a:rPr>
              <a:t>&lt;&lt;&lt;</a:t>
            </a:r>
            <a:r>
              <a:rPr lang="en-US" sz="2000" b="1" dirty="0">
                <a:ea typeface="Calibri" panose="020F0502020204030204" pitchFamily="34" charset="0"/>
                <a:cs typeface="Times New Roman" panose="02020603050405020304" pitchFamily="18" charset="0"/>
              </a:rPr>
              <a:t>1,ha&gt;&gt;&gt;(</a:t>
            </a:r>
            <a:r>
              <a:rPr lang="en-US" sz="2000" b="1" dirty="0" err="1">
                <a:ea typeface="Calibri" panose="020F0502020204030204" pitchFamily="34" charset="0"/>
                <a:cs typeface="Times New Roman" panose="02020603050405020304" pitchFamily="18" charset="0"/>
              </a:rPr>
              <a:t>d_a</a:t>
            </a:r>
            <a:r>
              <a:rPr lang="en-US" sz="2000" b="1" dirty="0">
                <a:ea typeface="Calibri" panose="020F0502020204030204" pitchFamily="34" charset="0"/>
                <a:cs typeface="Times New Roman" panose="02020603050405020304" pitchFamily="18" charset="0"/>
              </a:rPr>
              <a:t>, </a:t>
            </a:r>
            <a:r>
              <a:rPr lang="en-US" sz="2000" b="1" dirty="0" err="1">
                <a:ea typeface="Calibri" panose="020F0502020204030204" pitchFamily="34" charset="0"/>
                <a:cs typeface="Times New Roman" panose="02020603050405020304" pitchFamily="18" charset="0"/>
              </a:rPr>
              <a:t>d_b</a:t>
            </a:r>
            <a:r>
              <a:rPr lang="en-US" sz="2000" b="1" dirty="0">
                <a:ea typeface="Calibri" panose="020F0502020204030204" pitchFamily="34" charset="0"/>
                <a:cs typeface="Times New Roman" panose="02020603050405020304" pitchFamily="18" charset="0"/>
              </a:rPr>
              <a:t>, </a:t>
            </a:r>
            <a:r>
              <a:rPr lang="en-US" sz="2000" b="1" dirty="0" err="1">
                <a:ea typeface="Calibri" panose="020F0502020204030204" pitchFamily="34" charset="0"/>
                <a:cs typeface="Times New Roman" panose="02020603050405020304" pitchFamily="18" charset="0"/>
              </a:rPr>
              <a:t>d_c</a:t>
            </a:r>
            <a:r>
              <a:rPr lang="en-US" sz="2000" b="1" dirty="0">
                <a:ea typeface="Calibri" panose="020F0502020204030204" pitchFamily="34" charset="0"/>
                <a:cs typeface="Times New Roman" panose="02020603050405020304" pitchFamily="18" charset="0"/>
              </a:rPr>
              <a:t>, </a:t>
            </a:r>
            <a:r>
              <a:rPr lang="en-US" sz="2000" b="1" dirty="0" err="1">
                <a:ea typeface="Calibri" panose="020F0502020204030204" pitchFamily="34" charset="0"/>
                <a:cs typeface="Times New Roman" panose="02020603050405020304" pitchFamily="18" charset="0"/>
              </a:rPr>
              <a:t>wa</a:t>
            </a:r>
            <a:r>
              <a:rPr lang="en-US" sz="2000" b="1" dirty="0">
                <a:ea typeface="Calibri" panose="020F0502020204030204" pitchFamily="34" charset="0"/>
                <a:cs typeface="Times New Roman" panose="02020603050405020304" pitchFamily="18" charset="0"/>
              </a:rPr>
              <a:t>, </a:t>
            </a:r>
            <a:r>
              <a:rPr lang="en-US" sz="2000" b="1" dirty="0" err="1">
                <a:ea typeface="Calibri" panose="020F0502020204030204" pitchFamily="34" charset="0"/>
                <a:cs typeface="Times New Roman" panose="02020603050405020304" pitchFamily="18" charset="0"/>
              </a:rPr>
              <a:t>wb</a:t>
            </a:r>
            <a:r>
              <a:rPr lang="en-US" sz="2000" b="1" dirty="0">
                <a:ea typeface="Calibri" panose="020F0502020204030204" pitchFamily="34" charset="0"/>
                <a:cs typeface="Times New Roman" panose="02020603050405020304" pitchFamily="18" charset="0"/>
              </a:rPr>
              <a:t>);</a:t>
            </a:r>
          </a:p>
          <a:p>
            <a:pPr marL="0" marR="0" indent="0">
              <a:lnSpc>
                <a:spcPct val="107000"/>
              </a:lnSpc>
              <a:spcBef>
                <a:spcPts val="0"/>
              </a:spcBef>
              <a:spcAft>
                <a:spcPts val="0"/>
              </a:spcAft>
              <a:buNone/>
            </a:pPr>
            <a:r>
              <a:rPr lang="en-US" sz="2000" dirty="0">
                <a:ea typeface="Calibri" panose="020F0502020204030204" pitchFamily="34" charset="0"/>
                <a:cs typeface="Times New Roman" panose="02020603050405020304" pitchFamily="18" charset="0"/>
              </a:rPr>
              <a:t>	</a:t>
            </a:r>
          </a:p>
          <a:p>
            <a:pPr marL="0" marR="0" indent="0">
              <a:lnSpc>
                <a:spcPct val="107000"/>
              </a:lnSpc>
              <a:spcBef>
                <a:spcPts val="0"/>
              </a:spcBef>
              <a:spcAft>
                <a:spcPts val="0"/>
              </a:spcAft>
              <a:buNone/>
            </a:pPr>
            <a:r>
              <a:rPr lang="en-US" sz="2000" dirty="0">
                <a:ea typeface="Calibri" panose="020F0502020204030204" pitchFamily="34" charset="0"/>
                <a:cs typeface="Times New Roman" panose="02020603050405020304" pitchFamily="18" charset="0"/>
              </a:rPr>
              <a:t>__global__ void </a:t>
            </a:r>
            <a:r>
              <a:rPr lang="en-US" sz="2000" dirty="0" err="1">
                <a:ea typeface="Calibri" panose="020F0502020204030204" pitchFamily="34" charset="0"/>
                <a:cs typeface="Times New Roman" panose="02020603050405020304" pitchFamily="18" charset="0"/>
              </a:rPr>
              <a:t>multiplyKernel_rowwise</a:t>
            </a:r>
            <a:r>
              <a:rPr lang="en-US" sz="2000" dirty="0">
                <a:ea typeface="Calibri" panose="020F0502020204030204" pitchFamily="34" charset="0"/>
                <a:cs typeface="Times New Roman" panose="02020603050405020304" pitchFamily="18" charset="0"/>
              </a:rPr>
              <a:t>(int * a, int * b, int * c, int </a:t>
            </a:r>
            <a:r>
              <a:rPr lang="en-US" sz="2000" dirty="0" err="1">
                <a:ea typeface="Calibri" panose="020F0502020204030204" pitchFamily="34" charset="0"/>
                <a:cs typeface="Times New Roman" panose="02020603050405020304" pitchFamily="18" charset="0"/>
              </a:rPr>
              <a:t>wa</a:t>
            </a:r>
            <a:r>
              <a:rPr lang="en-US" sz="2000" dirty="0">
                <a:ea typeface="Calibri" panose="020F0502020204030204" pitchFamily="34" charset="0"/>
                <a:cs typeface="Times New Roman" panose="02020603050405020304" pitchFamily="18" charset="0"/>
              </a:rPr>
              <a:t>, int </a:t>
            </a:r>
            <a:r>
              <a:rPr lang="en-US" sz="2000" dirty="0" err="1">
                <a:ea typeface="Calibri" panose="020F0502020204030204" pitchFamily="34" charset="0"/>
                <a:cs typeface="Times New Roman" panose="02020603050405020304" pitchFamily="18" charset="0"/>
              </a:rPr>
              <a:t>wb</a:t>
            </a:r>
            <a:r>
              <a:rPr lang="en-US" sz="2000" dirty="0">
                <a:ea typeface="Calibri" panose="020F0502020204030204" pitchFamily="34" charset="0"/>
                <a:cs typeface="Times New Roman" panose="02020603050405020304" pitchFamily="18" charset="0"/>
              </a:rPr>
              <a:t>)</a:t>
            </a:r>
          </a:p>
          <a:p>
            <a:pPr marL="0" marR="0" indent="0">
              <a:lnSpc>
                <a:spcPct val="107000"/>
              </a:lnSpc>
              <a:spcBef>
                <a:spcPts val="0"/>
              </a:spcBef>
              <a:spcAft>
                <a:spcPts val="0"/>
              </a:spcAft>
              <a:buNone/>
            </a:pPr>
            <a:r>
              <a:rPr lang="en-US" sz="2000" dirty="0">
                <a:ea typeface="Calibri" panose="020F0502020204030204" pitchFamily="34" charset="0"/>
                <a:cs typeface="Times New Roman" panose="02020603050405020304" pitchFamily="18" charset="0"/>
              </a:rPr>
              <a:t>{</a:t>
            </a:r>
          </a:p>
          <a:p>
            <a:pPr marL="0" marR="0" indent="0">
              <a:lnSpc>
                <a:spcPct val="107000"/>
              </a:lnSpc>
              <a:spcBef>
                <a:spcPts val="0"/>
              </a:spcBef>
              <a:spcAft>
                <a:spcPts val="0"/>
              </a:spcAft>
              <a:buNone/>
            </a:pPr>
            <a:r>
              <a:rPr lang="en-US" sz="2000" dirty="0">
                <a:ea typeface="Calibri" panose="020F0502020204030204" pitchFamily="34" charset="0"/>
                <a:cs typeface="Times New Roman" panose="02020603050405020304" pitchFamily="18" charset="0"/>
              </a:rPr>
              <a:t>	int </a:t>
            </a:r>
            <a:r>
              <a:rPr lang="en-US" sz="2000" dirty="0" err="1">
                <a:ea typeface="Calibri" panose="020F0502020204030204" pitchFamily="34" charset="0"/>
                <a:cs typeface="Times New Roman" panose="02020603050405020304" pitchFamily="18" charset="0"/>
              </a:rPr>
              <a:t>ridA</a:t>
            </a:r>
            <a:r>
              <a:rPr lang="en-US" sz="2000" dirty="0">
                <a:ea typeface="Calibri" panose="020F0502020204030204" pitchFamily="34" charset="0"/>
                <a:cs typeface="Times New Roman" panose="02020603050405020304" pitchFamily="18" charset="0"/>
              </a:rPr>
              <a:t> = </a:t>
            </a:r>
            <a:r>
              <a:rPr lang="en-US" sz="2000" dirty="0" err="1">
                <a:ea typeface="Calibri" panose="020F0502020204030204" pitchFamily="34" charset="0"/>
                <a:cs typeface="Times New Roman" panose="02020603050405020304" pitchFamily="18" charset="0"/>
              </a:rPr>
              <a:t>threadIdx.x</a:t>
            </a:r>
            <a:r>
              <a:rPr lang="en-US" sz="2000" dirty="0">
                <a:ea typeface="Calibri" panose="020F0502020204030204" pitchFamily="34" charset="0"/>
                <a:cs typeface="Times New Roman" panose="02020603050405020304" pitchFamily="18" charset="0"/>
              </a:rPr>
              <a:t>;</a:t>
            </a:r>
          </a:p>
          <a:p>
            <a:pPr marL="0" marR="0" indent="0">
              <a:lnSpc>
                <a:spcPct val="107000"/>
              </a:lnSpc>
              <a:spcBef>
                <a:spcPts val="0"/>
              </a:spcBef>
              <a:spcAft>
                <a:spcPts val="0"/>
              </a:spcAft>
              <a:buNone/>
            </a:pPr>
            <a:r>
              <a:rPr lang="en-US" sz="2000" dirty="0">
                <a:ea typeface="Calibri" panose="020F0502020204030204" pitchFamily="34" charset="0"/>
                <a:cs typeface="Times New Roman" panose="02020603050405020304" pitchFamily="18" charset="0"/>
              </a:rPr>
              <a:t>              int sum;</a:t>
            </a:r>
          </a:p>
          <a:p>
            <a:pPr marL="0" marR="0" indent="0">
              <a:lnSpc>
                <a:spcPct val="107000"/>
              </a:lnSpc>
              <a:spcBef>
                <a:spcPts val="0"/>
              </a:spcBef>
              <a:spcAft>
                <a:spcPts val="0"/>
              </a:spcAft>
              <a:buNone/>
            </a:pPr>
            <a:r>
              <a:rPr lang="en-US" sz="2000" dirty="0">
                <a:ea typeface="Calibri" panose="020F0502020204030204" pitchFamily="34" charset="0"/>
                <a:cs typeface="Times New Roman" panose="02020603050405020304" pitchFamily="18" charset="0"/>
              </a:rPr>
              <a:t>	for(int </a:t>
            </a:r>
            <a:r>
              <a:rPr lang="en-US" sz="2000" dirty="0" err="1">
                <a:ea typeface="Calibri" panose="020F0502020204030204" pitchFamily="34" charset="0"/>
                <a:cs typeface="Times New Roman" panose="02020603050405020304" pitchFamily="18" charset="0"/>
              </a:rPr>
              <a:t>cidB</a:t>
            </a:r>
            <a:r>
              <a:rPr lang="en-US" sz="2000" dirty="0">
                <a:ea typeface="Calibri" panose="020F0502020204030204" pitchFamily="34" charset="0"/>
                <a:cs typeface="Times New Roman" panose="02020603050405020304" pitchFamily="18" charset="0"/>
              </a:rPr>
              <a:t> = 0; </a:t>
            </a:r>
            <a:r>
              <a:rPr lang="en-US" sz="2000" dirty="0" err="1">
                <a:ea typeface="Calibri" panose="020F0502020204030204" pitchFamily="34" charset="0"/>
                <a:cs typeface="Times New Roman" panose="02020603050405020304" pitchFamily="18" charset="0"/>
              </a:rPr>
              <a:t>cidB</a:t>
            </a:r>
            <a:r>
              <a:rPr lang="en-US" sz="2000" dirty="0">
                <a:ea typeface="Calibri" panose="020F0502020204030204" pitchFamily="34" charset="0"/>
                <a:cs typeface="Times New Roman" panose="02020603050405020304" pitchFamily="18" charset="0"/>
              </a:rPr>
              <a:t> &lt; </a:t>
            </a:r>
            <a:r>
              <a:rPr lang="en-US" sz="2000" dirty="0" err="1">
                <a:ea typeface="Calibri" panose="020F0502020204030204" pitchFamily="34" charset="0"/>
                <a:cs typeface="Times New Roman" panose="02020603050405020304" pitchFamily="18" charset="0"/>
              </a:rPr>
              <a:t>wb</a:t>
            </a:r>
            <a:r>
              <a:rPr lang="en-US" sz="2000" dirty="0">
                <a:ea typeface="Calibri" panose="020F0502020204030204" pitchFamily="34" charset="0"/>
                <a:cs typeface="Times New Roman" panose="02020603050405020304" pitchFamily="18" charset="0"/>
              </a:rPr>
              <a:t>; </a:t>
            </a:r>
            <a:r>
              <a:rPr lang="en-US" sz="2000" dirty="0" err="1">
                <a:ea typeface="Calibri" panose="020F0502020204030204" pitchFamily="34" charset="0"/>
                <a:cs typeface="Times New Roman" panose="02020603050405020304" pitchFamily="18" charset="0"/>
              </a:rPr>
              <a:t>cidB</a:t>
            </a:r>
            <a:r>
              <a:rPr lang="en-US" sz="2000" dirty="0">
                <a:ea typeface="Calibri" panose="020F0502020204030204" pitchFamily="34" charset="0"/>
                <a:cs typeface="Times New Roman" panose="02020603050405020304" pitchFamily="18" charset="0"/>
              </a:rPr>
              <a:t>++)</a:t>
            </a:r>
          </a:p>
          <a:p>
            <a:pPr marL="0" marR="0" indent="0">
              <a:lnSpc>
                <a:spcPct val="107000"/>
              </a:lnSpc>
              <a:spcBef>
                <a:spcPts val="0"/>
              </a:spcBef>
              <a:spcAft>
                <a:spcPts val="0"/>
              </a:spcAft>
              <a:buNone/>
            </a:pPr>
            <a:r>
              <a:rPr lang="en-US" sz="2000" dirty="0">
                <a:ea typeface="Calibri" panose="020F0502020204030204" pitchFamily="34" charset="0"/>
                <a:cs typeface="Times New Roman" panose="02020603050405020304" pitchFamily="18" charset="0"/>
              </a:rPr>
              <a:t>	{</a:t>
            </a:r>
          </a:p>
          <a:p>
            <a:pPr marL="0" marR="0" indent="0">
              <a:lnSpc>
                <a:spcPct val="107000"/>
              </a:lnSpc>
              <a:spcBef>
                <a:spcPts val="0"/>
              </a:spcBef>
              <a:spcAft>
                <a:spcPts val="0"/>
              </a:spcAft>
              <a:buNone/>
            </a:pPr>
            <a:r>
              <a:rPr lang="en-US" sz="2000" dirty="0">
                <a:ea typeface="Calibri" panose="020F0502020204030204" pitchFamily="34" charset="0"/>
                <a:cs typeface="Times New Roman" panose="02020603050405020304" pitchFamily="18" charset="0"/>
              </a:rPr>
              <a:t>		sum= 0;</a:t>
            </a:r>
          </a:p>
          <a:p>
            <a:pPr marL="0" marR="0" indent="0">
              <a:lnSpc>
                <a:spcPct val="107000"/>
              </a:lnSpc>
              <a:spcBef>
                <a:spcPts val="0"/>
              </a:spcBef>
              <a:spcAft>
                <a:spcPts val="0"/>
              </a:spcAft>
              <a:buNone/>
            </a:pPr>
            <a:r>
              <a:rPr lang="en-US" sz="2000" dirty="0">
                <a:ea typeface="Calibri" panose="020F0502020204030204" pitchFamily="34" charset="0"/>
                <a:cs typeface="Times New Roman" panose="02020603050405020304" pitchFamily="18" charset="0"/>
              </a:rPr>
              <a:t>		for(k = 0; k&lt; </a:t>
            </a:r>
            <a:r>
              <a:rPr lang="en-US" sz="2000" dirty="0" err="1">
                <a:ea typeface="Calibri" panose="020F0502020204030204" pitchFamily="34" charset="0"/>
                <a:cs typeface="Times New Roman" panose="02020603050405020304" pitchFamily="18" charset="0"/>
              </a:rPr>
              <a:t>wa</a:t>
            </a:r>
            <a:r>
              <a:rPr lang="en-US" sz="2000" dirty="0">
                <a:ea typeface="Calibri" panose="020F0502020204030204" pitchFamily="34" charset="0"/>
                <a:cs typeface="Times New Roman" panose="02020603050405020304" pitchFamily="18" charset="0"/>
              </a:rPr>
              <a:t>; k++)</a:t>
            </a:r>
          </a:p>
          <a:p>
            <a:pPr marL="0" marR="0" indent="0">
              <a:lnSpc>
                <a:spcPct val="107000"/>
              </a:lnSpc>
              <a:spcBef>
                <a:spcPts val="0"/>
              </a:spcBef>
              <a:spcAft>
                <a:spcPts val="0"/>
              </a:spcAft>
              <a:buNone/>
            </a:pPr>
            <a:r>
              <a:rPr lang="en-US" sz="2000" dirty="0">
                <a:ea typeface="Calibri" panose="020F0502020204030204" pitchFamily="34" charset="0"/>
                <a:cs typeface="Times New Roman" panose="02020603050405020304" pitchFamily="18" charset="0"/>
              </a:rPr>
              <a:t>		{</a:t>
            </a:r>
          </a:p>
          <a:p>
            <a:pPr marL="0" marR="0" indent="0">
              <a:lnSpc>
                <a:spcPct val="107000"/>
              </a:lnSpc>
              <a:spcBef>
                <a:spcPts val="0"/>
              </a:spcBef>
              <a:spcAft>
                <a:spcPts val="0"/>
              </a:spcAft>
              <a:buNone/>
            </a:pPr>
            <a:r>
              <a:rPr lang="en-US" sz="2000" dirty="0">
                <a:ea typeface="Calibri" panose="020F0502020204030204" pitchFamily="34" charset="0"/>
                <a:cs typeface="Times New Roman" panose="02020603050405020304" pitchFamily="18" charset="0"/>
              </a:rPr>
              <a:t>			sum += (a[</a:t>
            </a:r>
            <a:r>
              <a:rPr lang="en-US" sz="2000" dirty="0" err="1">
                <a:ea typeface="Calibri" panose="020F0502020204030204" pitchFamily="34" charset="0"/>
                <a:cs typeface="Times New Roman" panose="02020603050405020304" pitchFamily="18" charset="0"/>
              </a:rPr>
              <a:t>ridA</a:t>
            </a:r>
            <a:r>
              <a:rPr lang="en-US" sz="2000" dirty="0">
                <a:ea typeface="Calibri" panose="020F0502020204030204" pitchFamily="34" charset="0"/>
                <a:cs typeface="Times New Roman" panose="02020603050405020304" pitchFamily="18" charset="0"/>
              </a:rPr>
              <a:t> * </a:t>
            </a:r>
            <a:r>
              <a:rPr lang="en-US" sz="2000" dirty="0" err="1">
                <a:ea typeface="Calibri" panose="020F0502020204030204" pitchFamily="34" charset="0"/>
                <a:cs typeface="Times New Roman" panose="02020603050405020304" pitchFamily="18" charset="0"/>
              </a:rPr>
              <a:t>wa</a:t>
            </a:r>
            <a:r>
              <a:rPr lang="en-US" sz="2000" dirty="0">
                <a:ea typeface="Calibri" panose="020F0502020204030204" pitchFamily="34" charset="0"/>
                <a:cs typeface="Times New Roman" panose="02020603050405020304" pitchFamily="18" charset="0"/>
              </a:rPr>
              <a:t> + k] * b[k * </a:t>
            </a:r>
            <a:r>
              <a:rPr lang="en-US" sz="2000" dirty="0" err="1">
                <a:ea typeface="Calibri" panose="020F0502020204030204" pitchFamily="34" charset="0"/>
                <a:cs typeface="Times New Roman" panose="02020603050405020304" pitchFamily="18" charset="0"/>
              </a:rPr>
              <a:t>wb</a:t>
            </a:r>
            <a:r>
              <a:rPr lang="en-US" sz="2000" dirty="0">
                <a:ea typeface="Calibri" panose="020F0502020204030204" pitchFamily="34" charset="0"/>
                <a:cs typeface="Times New Roman" panose="02020603050405020304" pitchFamily="18" charset="0"/>
              </a:rPr>
              <a:t> + </a:t>
            </a:r>
            <a:r>
              <a:rPr lang="en-US" sz="2000" dirty="0" err="1">
                <a:ea typeface="Calibri" panose="020F0502020204030204" pitchFamily="34" charset="0"/>
                <a:cs typeface="Times New Roman" panose="02020603050405020304" pitchFamily="18" charset="0"/>
              </a:rPr>
              <a:t>cidB</a:t>
            </a:r>
            <a:r>
              <a:rPr lang="en-US" sz="2000" dirty="0">
                <a:ea typeface="Calibri" panose="020F0502020204030204" pitchFamily="34" charset="0"/>
                <a:cs typeface="Times New Roman" panose="02020603050405020304" pitchFamily="18" charset="0"/>
              </a:rPr>
              <a:t>]);</a:t>
            </a:r>
          </a:p>
          <a:p>
            <a:pPr marL="0" marR="0" indent="0">
              <a:lnSpc>
                <a:spcPct val="107000"/>
              </a:lnSpc>
              <a:spcBef>
                <a:spcPts val="0"/>
              </a:spcBef>
              <a:spcAft>
                <a:spcPts val="0"/>
              </a:spcAft>
              <a:buNone/>
            </a:pPr>
            <a:r>
              <a:rPr lang="en-US" sz="2000" dirty="0">
                <a:ea typeface="Calibri" panose="020F0502020204030204" pitchFamily="34" charset="0"/>
                <a:cs typeface="Times New Roman" panose="02020603050405020304" pitchFamily="18" charset="0"/>
              </a:rPr>
              <a:t>		}</a:t>
            </a:r>
          </a:p>
          <a:p>
            <a:pPr marL="0" marR="0" indent="0">
              <a:lnSpc>
                <a:spcPct val="107000"/>
              </a:lnSpc>
              <a:spcBef>
                <a:spcPts val="0"/>
              </a:spcBef>
              <a:spcAft>
                <a:spcPts val="0"/>
              </a:spcAft>
              <a:buNone/>
            </a:pPr>
            <a:r>
              <a:rPr lang="en-US" sz="2000" dirty="0">
                <a:ea typeface="Calibri" panose="020F0502020204030204" pitchFamily="34" charset="0"/>
                <a:cs typeface="Times New Roman" panose="02020603050405020304" pitchFamily="18" charset="0"/>
              </a:rPr>
              <a:t>              c[</a:t>
            </a:r>
            <a:r>
              <a:rPr lang="en-US" sz="2000" dirty="0" err="1">
                <a:ea typeface="Calibri" panose="020F0502020204030204" pitchFamily="34" charset="0"/>
                <a:cs typeface="Times New Roman" panose="02020603050405020304" pitchFamily="18" charset="0"/>
              </a:rPr>
              <a:t>ridA</a:t>
            </a:r>
            <a:r>
              <a:rPr lang="en-US" sz="2000" dirty="0">
                <a:ea typeface="Calibri" panose="020F0502020204030204" pitchFamily="34" charset="0"/>
                <a:cs typeface="Times New Roman" panose="02020603050405020304" pitchFamily="18" charset="0"/>
              </a:rPr>
              <a:t> * </a:t>
            </a:r>
            <a:r>
              <a:rPr lang="en-US" sz="2000" dirty="0" err="1">
                <a:ea typeface="Calibri" panose="020F0502020204030204" pitchFamily="34" charset="0"/>
                <a:cs typeface="Times New Roman" panose="02020603050405020304" pitchFamily="18" charset="0"/>
              </a:rPr>
              <a:t>wb</a:t>
            </a:r>
            <a:r>
              <a:rPr lang="en-US" sz="2000" dirty="0">
                <a:ea typeface="Calibri" panose="020F0502020204030204" pitchFamily="34" charset="0"/>
                <a:cs typeface="Times New Roman" panose="02020603050405020304" pitchFamily="18" charset="0"/>
              </a:rPr>
              <a:t>+ </a:t>
            </a:r>
            <a:r>
              <a:rPr lang="en-US" sz="2000" dirty="0" err="1">
                <a:ea typeface="Calibri" panose="020F0502020204030204" pitchFamily="34" charset="0"/>
                <a:cs typeface="Times New Roman" panose="02020603050405020304" pitchFamily="18" charset="0"/>
              </a:rPr>
              <a:t>cidB</a:t>
            </a:r>
            <a:r>
              <a:rPr lang="en-US" sz="2000" dirty="0">
                <a:ea typeface="Calibri" panose="020F0502020204030204" pitchFamily="34" charset="0"/>
                <a:cs typeface="Times New Roman" panose="02020603050405020304" pitchFamily="18" charset="0"/>
              </a:rPr>
              <a:t>]  = sum;</a:t>
            </a:r>
          </a:p>
          <a:p>
            <a:pPr marL="0" marR="0" indent="0">
              <a:lnSpc>
                <a:spcPct val="107000"/>
              </a:lnSpc>
              <a:spcBef>
                <a:spcPts val="0"/>
              </a:spcBef>
              <a:spcAft>
                <a:spcPts val="0"/>
              </a:spcAft>
              <a:buNone/>
            </a:pPr>
            <a:r>
              <a:rPr lang="en-US" sz="2000" dirty="0">
                <a:ea typeface="Calibri" panose="020F0502020204030204" pitchFamily="34" charset="0"/>
                <a:cs typeface="Times New Roman" panose="02020603050405020304" pitchFamily="18" charset="0"/>
              </a:rPr>
              <a:t>	}</a:t>
            </a:r>
          </a:p>
          <a:p>
            <a:pPr marL="0" marR="0" indent="0">
              <a:lnSpc>
                <a:spcPct val="107000"/>
              </a:lnSpc>
              <a:spcBef>
                <a:spcPts val="0"/>
              </a:spcBef>
              <a:spcAft>
                <a:spcPts val="0"/>
              </a:spcAft>
              <a:buNone/>
            </a:pPr>
            <a:r>
              <a:rPr lang="en-US" sz="2000" dirty="0">
                <a:ea typeface="Calibri" panose="020F0502020204030204" pitchFamily="34" charset="0"/>
                <a:cs typeface="Times New Roman" panose="02020603050405020304" pitchFamily="18" charset="0"/>
              </a:rPr>
              <a:t>}</a:t>
            </a:r>
          </a:p>
          <a:p>
            <a:pPr algn="just"/>
            <a:r>
              <a:rPr lang="en-IN" sz="2000" dirty="0"/>
              <a:t>   </a:t>
            </a:r>
          </a:p>
        </p:txBody>
      </p:sp>
      <p:sp>
        <p:nvSpPr>
          <p:cNvPr id="12" name="TextBox 11">
            <a:extLst>
              <a:ext uri="{FF2B5EF4-FFF2-40B4-BE49-F238E27FC236}">
                <a16:creationId xmlns:a16="http://schemas.microsoft.com/office/drawing/2014/main" id="{C853DB19-B0CB-4575-96F2-89291B307DDC}"/>
              </a:ext>
            </a:extLst>
          </p:cNvPr>
          <p:cNvSpPr txBox="1"/>
          <p:nvPr/>
        </p:nvSpPr>
        <p:spPr>
          <a:xfrm>
            <a:off x="1579095" y="17443"/>
            <a:ext cx="9696157" cy="460511"/>
          </a:xfrm>
          <a:prstGeom prst="rect">
            <a:avLst/>
          </a:prstGeom>
          <a:noFill/>
        </p:spPr>
        <p:txBody>
          <a:bodyPr wrap="square">
            <a:spAutoFit/>
          </a:bodyPr>
          <a:lstStyle/>
          <a:p>
            <a:pPr marL="0" indent="0">
              <a:lnSpc>
                <a:spcPct val="107000"/>
              </a:lnSpc>
              <a:spcBef>
                <a:spcPts val="0"/>
              </a:spcBef>
              <a:buNone/>
            </a:pPr>
            <a:r>
              <a:rPr lang="en-US" sz="2400" b="1" dirty="0">
                <a:highlight>
                  <a:srgbClr val="FFFF00"/>
                </a:highlight>
                <a:latin typeface="Times New Roman" panose="02020603050405020304" pitchFamily="18" charset="0"/>
                <a:ea typeface="Calibri" panose="020F0502020204030204" pitchFamily="34" charset="0"/>
                <a:cs typeface="Times New Roman" panose="02020603050405020304" pitchFamily="18" charset="0"/>
              </a:rPr>
              <a:t> 1. </a:t>
            </a:r>
            <a:r>
              <a:rPr lang="en-US" sz="2400" b="1" dirty="0">
                <a:highlight>
                  <a:srgbClr val="FFFF00"/>
                </a:highlight>
              </a:rPr>
              <a:t>Each row of resultant matrix to be computed by one thread </a:t>
            </a:r>
          </a:p>
        </p:txBody>
      </p:sp>
    </p:spTree>
    <p:extLst>
      <p:ext uri="{BB962C8B-B14F-4D97-AF65-F5344CB8AC3E}">
        <p14:creationId xmlns:p14="http://schemas.microsoft.com/office/powerpoint/2010/main" val="28995844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Shape 2"/>
          <p:cNvSpPr txBox="1"/>
          <p:nvPr/>
        </p:nvSpPr>
        <p:spPr>
          <a:xfrm>
            <a:off x="145366" y="612408"/>
            <a:ext cx="11901268" cy="5926452"/>
          </a:xfrm>
          <a:prstGeom prst="rect">
            <a:avLst/>
          </a:prstGeom>
          <a:noFill/>
          <a:ln>
            <a:noFill/>
          </a:ln>
        </p:spPr>
        <p:txBody>
          <a:bodyPr>
            <a:normAutofit/>
          </a:bodyPr>
          <a:lstStyle/>
          <a:p>
            <a:pPr marL="285750" indent="-285750" algn="just">
              <a:buFont typeface="Arial" panose="020B0604020202020204" pitchFamily="34" charset="0"/>
              <a:buChar char="•"/>
            </a:pPr>
            <a:endParaRPr lang="en-IN" b="1" dirty="0">
              <a:highlight>
                <a:srgbClr val="FFFF00"/>
              </a:highlight>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16-03-2023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47</a:t>
            </a:fld>
            <a:endParaRPr lang="en-IN" sz="1200" b="0" strike="noStrike" spc="-1">
              <a:latin typeface="Times New Roman"/>
            </a:endParaRPr>
          </a:p>
        </p:txBody>
      </p:sp>
      <p:sp>
        <p:nvSpPr>
          <p:cNvPr id="7" name="TextBox 6">
            <a:extLst>
              <a:ext uri="{FF2B5EF4-FFF2-40B4-BE49-F238E27FC236}">
                <a16:creationId xmlns:a16="http://schemas.microsoft.com/office/drawing/2014/main" id="{8DBD1AD5-B591-4717-A7F0-BB235074031C}"/>
              </a:ext>
            </a:extLst>
          </p:cNvPr>
          <p:cNvSpPr txBox="1"/>
          <p:nvPr/>
        </p:nvSpPr>
        <p:spPr>
          <a:xfrm>
            <a:off x="2209500" y="926161"/>
            <a:ext cx="8664826" cy="5632311"/>
          </a:xfrm>
          <a:prstGeom prst="rect">
            <a:avLst/>
          </a:prstGeom>
          <a:solidFill>
            <a:schemeClr val="bg1">
              <a:lumMod val="95000"/>
            </a:schemeClr>
          </a:solidFill>
        </p:spPr>
        <p:txBody>
          <a:bodyPr wrap="square" rtlCol="0">
            <a:spAutoFit/>
          </a:bodyPr>
          <a:lstStyle/>
          <a:p>
            <a:r>
              <a:rPr lang="en-US" sz="2000" b="1" dirty="0" err="1" smtClean="0">
                <a:cs typeface="Times New Roman" panose="02020603050405020304" pitchFamily="18" charset="0"/>
              </a:rPr>
              <a:t>multiplyKernel_</a:t>
            </a:r>
            <a:r>
              <a:rPr lang="en-US" sz="2000" dirty="0" err="1">
                <a:cs typeface="Times New Roman" panose="02020603050405020304" pitchFamily="18" charset="0"/>
              </a:rPr>
              <a:t>colwise</a:t>
            </a:r>
            <a:r>
              <a:rPr lang="en-US" sz="2000" b="1" dirty="0" smtClean="0">
                <a:cs typeface="Times New Roman" panose="02020603050405020304" pitchFamily="18" charset="0"/>
              </a:rPr>
              <a:t>&lt;&lt;&lt;</a:t>
            </a:r>
            <a:r>
              <a:rPr lang="en-US" sz="2000" b="1" dirty="0">
                <a:cs typeface="Times New Roman" panose="02020603050405020304" pitchFamily="18" charset="0"/>
              </a:rPr>
              <a:t>1, </a:t>
            </a:r>
            <a:r>
              <a:rPr lang="en-US" sz="2000" b="1" dirty="0" err="1">
                <a:cs typeface="Times New Roman" panose="02020603050405020304" pitchFamily="18" charset="0"/>
              </a:rPr>
              <a:t>wb</a:t>
            </a:r>
            <a:r>
              <a:rPr lang="en-US" sz="2000" b="1" dirty="0">
                <a:cs typeface="Times New Roman" panose="02020603050405020304" pitchFamily="18" charset="0"/>
              </a:rPr>
              <a:t>&gt;&gt;&gt;(</a:t>
            </a:r>
            <a:r>
              <a:rPr lang="en-US" sz="2000" b="1" dirty="0" err="1">
                <a:cs typeface="Times New Roman" panose="02020603050405020304" pitchFamily="18" charset="0"/>
              </a:rPr>
              <a:t>d_a</a:t>
            </a:r>
            <a:r>
              <a:rPr lang="en-US" sz="2000" b="1" dirty="0">
                <a:cs typeface="Times New Roman" panose="02020603050405020304" pitchFamily="18" charset="0"/>
              </a:rPr>
              <a:t>, </a:t>
            </a:r>
            <a:r>
              <a:rPr lang="en-US" sz="2000" b="1" dirty="0" err="1">
                <a:cs typeface="Times New Roman" panose="02020603050405020304" pitchFamily="18" charset="0"/>
              </a:rPr>
              <a:t>d_b</a:t>
            </a:r>
            <a:r>
              <a:rPr lang="en-US" sz="2000" b="1" dirty="0">
                <a:cs typeface="Times New Roman" panose="02020603050405020304" pitchFamily="18" charset="0"/>
              </a:rPr>
              <a:t>, </a:t>
            </a:r>
            <a:r>
              <a:rPr lang="en-US" sz="2000" b="1" dirty="0" err="1">
                <a:cs typeface="Times New Roman" panose="02020603050405020304" pitchFamily="18" charset="0"/>
              </a:rPr>
              <a:t>d_c</a:t>
            </a:r>
            <a:r>
              <a:rPr lang="en-US" sz="2000" b="1" dirty="0">
                <a:cs typeface="Times New Roman" panose="02020603050405020304" pitchFamily="18" charset="0"/>
              </a:rPr>
              <a:t>, </a:t>
            </a:r>
            <a:r>
              <a:rPr lang="en-US" sz="2000" b="1" dirty="0" err="1">
                <a:cs typeface="Times New Roman" panose="02020603050405020304" pitchFamily="18" charset="0"/>
              </a:rPr>
              <a:t>ha,wa</a:t>
            </a:r>
            <a:r>
              <a:rPr lang="en-US" sz="2000" b="1" dirty="0">
                <a:cs typeface="Times New Roman" panose="02020603050405020304" pitchFamily="18" charset="0"/>
              </a:rPr>
              <a:t>); </a:t>
            </a:r>
          </a:p>
          <a:p>
            <a:pPr marL="0" indent="0">
              <a:buNone/>
            </a:pPr>
            <a:endParaRPr lang="en-US" sz="2000" b="1" dirty="0">
              <a:cs typeface="Times New Roman" panose="02020603050405020304" pitchFamily="18" charset="0"/>
            </a:endParaRPr>
          </a:p>
          <a:p>
            <a:pPr marL="0" indent="0">
              <a:buNone/>
            </a:pPr>
            <a:r>
              <a:rPr lang="en-US" sz="2000" dirty="0">
                <a:cs typeface="Times New Roman" panose="02020603050405020304" pitchFamily="18" charset="0"/>
              </a:rPr>
              <a:t> __global__ void </a:t>
            </a:r>
            <a:r>
              <a:rPr lang="en-US" sz="2000" dirty="0" err="1">
                <a:cs typeface="Times New Roman" panose="02020603050405020304" pitchFamily="18" charset="0"/>
              </a:rPr>
              <a:t>multiplyKernel_colwise</a:t>
            </a:r>
            <a:r>
              <a:rPr lang="en-US" sz="2000" dirty="0">
                <a:cs typeface="Times New Roman" panose="02020603050405020304" pitchFamily="18" charset="0"/>
              </a:rPr>
              <a:t>(int * a, int * b, int * c, int ha, int </a:t>
            </a:r>
            <a:r>
              <a:rPr lang="en-US" sz="2000" dirty="0" err="1">
                <a:cs typeface="Times New Roman" panose="02020603050405020304" pitchFamily="18" charset="0"/>
              </a:rPr>
              <a:t>wa</a:t>
            </a:r>
            <a:r>
              <a:rPr lang="en-US" sz="2000" dirty="0">
                <a:cs typeface="Times New Roman" panose="02020603050405020304" pitchFamily="18" charset="0"/>
              </a:rPr>
              <a:t>)</a:t>
            </a:r>
          </a:p>
          <a:p>
            <a:pPr marL="0" indent="0">
              <a:buNone/>
            </a:pPr>
            <a:r>
              <a:rPr lang="en-US" sz="2000" dirty="0">
                <a:cs typeface="Times New Roman" panose="02020603050405020304" pitchFamily="18" charset="0"/>
              </a:rPr>
              <a:t>{</a:t>
            </a:r>
          </a:p>
          <a:p>
            <a:pPr marL="0" indent="0">
              <a:buNone/>
            </a:pPr>
            <a:r>
              <a:rPr lang="en-US" sz="2000" dirty="0">
                <a:cs typeface="Times New Roman" panose="02020603050405020304" pitchFamily="18" charset="0"/>
              </a:rPr>
              <a:t>	int </a:t>
            </a:r>
            <a:r>
              <a:rPr lang="en-US" sz="2000" dirty="0" err="1">
                <a:cs typeface="Times New Roman" panose="02020603050405020304" pitchFamily="18" charset="0"/>
              </a:rPr>
              <a:t>cidB</a:t>
            </a:r>
            <a:r>
              <a:rPr lang="en-US" sz="2000" dirty="0">
                <a:cs typeface="Times New Roman" panose="02020603050405020304" pitchFamily="18" charset="0"/>
              </a:rPr>
              <a:t> = </a:t>
            </a:r>
            <a:r>
              <a:rPr lang="en-US" sz="2000" dirty="0" err="1">
                <a:cs typeface="Times New Roman" panose="02020603050405020304" pitchFamily="18" charset="0"/>
              </a:rPr>
              <a:t>threadIdx.x</a:t>
            </a:r>
            <a:r>
              <a:rPr lang="en-US" sz="2000" dirty="0">
                <a:cs typeface="Times New Roman" panose="02020603050405020304" pitchFamily="18" charset="0"/>
              </a:rPr>
              <a:t>;</a:t>
            </a:r>
          </a:p>
          <a:p>
            <a:pPr marL="0" indent="0">
              <a:buNone/>
            </a:pPr>
            <a:r>
              <a:rPr lang="en-US" sz="2000" dirty="0">
                <a:cs typeface="Times New Roman" panose="02020603050405020304" pitchFamily="18" charset="0"/>
              </a:rPr>
              <a:t>             int </a:t>
            </a:r>
            <a:r>
              <a:rPr lang="en-US" sz="2000" dirty="0" err="1">
                <a:cs typeface="Times New Roman" panose="02020603050405020304" pitchFamily="18" charset="0"/>
              </a:rPr>
              <a:t>wb</a:t>
            </a:r>
            <a:r>
              <a:rPr lang="en-US" sz="2000" dirty="0">
                <a:cs typeface="Times New Roman" panose="02020603050405020304" pitchFamily="18" charset="0"/>
              </a:rPr>
              <a:t> = </a:t>
            </a:r>
            <a:r>
              <a:rPr lang="en-US" sz="2000" dirty="0" err="1">
                <a:cs typeface="Times New Roman" panose="02020603050405020304" pitchFamily="18" charset="0"/>
              </a:rPr>
              <a:t>blockDim.x</a:t>
            </a:r>
            <a:r>
              <a:rPr lang="en-US" sz="2000" dirty="0">
                <a:cs typeface="Times New Roman" panose="02020603050405020304" pitchFamily="18" charset="0"/>
              </a:rPr>
              <a:t>;</a:t>
            </a:r>
          </a:p>
          <a:p>
            <a:pPr marL="0" indent="0">
              <a:buNone/>
            </a:pPr>
            <a:r>
              <a:rPr lang="en-US" sz="2000" dirty="0">
                <a:cs typeface="Times New Roman" panose="02020603050405020304" pitchFamily="18" charset="0"/>
              </a:rPr>
              <a:t>             int sum, k;</a:t>
            </a:r>
          </a:p>
          <a:p>
            <a:pPr marL="0" indent="0">
              <a:buNone/>
            </a:pPr>
            <a:r>
              <a:rPr lang="en-US" sz="2000" dirty="0">
                <a:cs typeface="Times New Roman" panose="02020603050405020304" pitchFamily="18" charset="0"/>
              </a:rPr>
              <a:t>	for(</a:t>
            </a:r>
            <a:r>
              <a:rPr lang="en-US" sz="2000" dirty="0" err="1">
                <a:cs typeface="Times New Roman" panose="02020603050405020304" pitchFamily="18" charset="0"/>
              </a:rPr>
              <a:t>ridA</a:t>
            </a:r>
            <a:r>
              <a:rPr lang="en-US" sz="2000" dirty="0">
                <a:cs typeface="Times New Roman" panose="02020603050405020304" pitchFamily="18" charset="0"/>
              </a:rPr>
              <a:t> = 0; </a:t>
            </a:r>
            <a:r>
              <a:rPr lang="en-US" sz="2000" dirty="0" err="1">
                <a:cs typeface="Times New Roman" panose="02020603050405020304" pitchFamily="18" charset="0"/>
              </a:rPr>
              <a:t>ridA</a:t>
            </a:r>
            <a:r>
              <a:rPr lang="en-US" sz="2000" dirty="0">
                <a:cs typeface="Times New Roman" panose="02020603050405020304" pitchFamily="18" charset="0"/>
              </a:rPr>
              <a:t> &lt; ha; </a:t>
            </a:r>
            <a:r>
              <a:rPr lang="en-US" sz="2000" dirty="0" err="1">
                <a:cs typeface="Times New Roman" panose="02020603050405020304" pitchFamily="18" charset="0"/>
              </a:rPr>
              <a:t>ridA</a:t>
            </a:r>
            <a:r>
              <a:rPr lang="en-US" sz="2000" dirty="0">
                <a:cs typeface="Times New Roman" panose="02020603050405020304" pitchFamily="18" charset="0"/>
              </a:rPr>
              <a:t>++)</a:t>
            </a:r>
          </a:p>
          <a:p>
            <a:pPr marL="0" indent="0">
              <a:buNone/>
            </a:pPr>
            <a:r>
              <a:rPr lang="en-US" sz="2000" dirty="0">
                <a:cs typeface="Times New Roman" panose="02020603050405020304" pitchFamily="18" charset="0"/>
              </a:rPr>
              <a:t>	{</a:t>
            </a:r>
          </a:p>
          <a:p>
            <a:pPr marL="0" indent="0">
              <a:buNone/>
            </a:pPr>
            <a:r>
              <a:rPr lang="en-US" sz="2000" dirty="0">
                <a:cs typeface="Times New Roman" panose="02020603050405020304" pitchFamily="18" charset="0"/>
              </a:rPr>
              <a:t>		sum = 0;</a:t>
            </a:r>
          </a:p>
          <a:p>
            <a:pPr marL="0" indent="0">
              <a:buNone/>
            </a:pPr>
            <a:r>
              <a:rPr lang="en-US" sz="2000" dirty="0">
                <a:cs typeface="Times New Roman" panose="02020603050405020304" pitchFamily="18" charset="0"/>
              </a:rPr>
              <a:t>		for( k=0; k&lt; </a:t>
            </a:r>
            <a:r>
              <a:rPr lang="en-US" sz="2000" dirty="0" err="1">
                <a:cs typeface="Times New Roman" panose="02020603050405020304" pitchFamily="18" charset="0"/>
              </a:rPr>
              <a:t>wa</a:t>
            </a:r>
            <a:r>
              <a:rPr lang="en-US" sz="2000" dirty="0">
                <a:cs typeface="Times New Roman" panose="02020603050405020304" pitchFamily="18" charset="0"/>
              </a:rPr>
              <a:t>; k++)</a:t>
            </a:r>
          </a:p>
          <a:p>
            <a:pPr marL="0" indent="0">
              <a:buNone/>
            </a:pPr>
            <a:r>
              <a:rPr lang="en-US" sz="2000" dirty="0">
                <a:cs typeface="Times New Roman" panose="02020603050405020304" pitchFamily="18" charset="0"/>
              </a:rPr>
              <a:t>		{</a:t>
            </a:r>
          </a:p>
          <a:p>
            <a:pPr marL="0" indent="0">
              <a:buNone/>
            </a:pPr>
            <a:r>
              <a:rPr lang="en-US" sz="2000" dirty="0">
                <a:cs typeface="Times New Roman" panose="02020603050405020304" pitchFamily="18" charset="0"/>
              </a:rPr>
              <a:t>			sum += (a[</a:t>
            </a:r>
            <a:r>
              <a:rPr lang="en-US" sz="2000" dirty="0" err="1">
                <a:cs typeface="Times New Roman" panose="02020603050405020304" pitchFamily="18" charset="0"/>
              </a:rPr>
              <a:t>ridA</a:t>
            </a:r>
            <a:r>
              <a:rPr lang="en-US" sz="2000" dirty="0">
                <a:cs typeface="Times New Roman" panose="02020603050405020304" pitchFamily="18" charset="0"/>
              </a:rPr>
              <a:t> * </a:t>
            </a:r>
            <a:r>
              <a:rPr lang="en-US" sz="2000" dirty="0" err="1">
                <a:cs typeface="Times New Roman" panose="02020603050405020304" pitchFamily="18" charset="0"/>
              </a:rPr>
              <a:t>wa</a:t>
            </a:r>
            <a:r>
              <a:rPr lang="en-US" sz="2000" dirty="0">
                <a:cs typeface="Times New Roman" panose="02020603050405020304" pitchFamily="18" charset="0"/>
              </a:rPr>
              <a:t> + k] * b[k * </a:t>
            </a:r>
            <a:r>
              <a:rPr lang="en-US" sz="2000" dirty="0" err="1">
                <a:cs typeface="Times New Roman" panose="02020603050405020304" pitchFamily="18" charset="0"/>
              </a:rPr>
              <a:t>wb</a:t>
            </a:r>
            <a:r>
              <a:rPr lang="en-US" sz="2000" dirty="0">
                <a:cs typeface="Times New Roman" panose="02020603050405020304" pitchFamily="18" charset="0"/>
              </a:rPr>
              <a:t> + </a:t>
            </a:r>
            <a:r>
              <a:rPr lang="en-US" sz="2000" dirty="0" err="1">
                <a:cs typeface="Times New Roman" panose="02020603050405020304" pitchFamily="18" charset="0"/>
              </a:rPr>
              <a:t>cidB</a:t>
            </a:r>
            <a:r>
              <a:rPr lang="en-US" sz="2000" dirty="0">
                <a:cs typeface="Times New Roman" panose="02020603050405020304" pitchFamily="18" charset="0"/>
              </a:rPr>
              <a:t>]);</a:t>
            </a:r>
          </a:p>
          <a:p>
            <a:pPr marL="0" indent="0">
              <a:buNone/>
            </a:pPr>
            <a:r>
              <a:rPr lang="en-US" sz="2000" dirty="0">
                <a:cs typeface="Times New Roman" panose="02020603050405020304" pitchFamily="18" charset="0"/>
              </a:rPr>
              <a:t>		}</a:t>
            </a:r>
          </a:p>
          <a:p>
            <a:pPr marL="0" indent="0">
              <a:buNone/>
            </a:pPr>
            <a:r>
              <a:rPr lang="en-US" sz="2000" dirty="0">
                <a:cs typeface="Times New Roman" panose="02020603050405020304" pitchFamily="18" charset="0"/>
              </a:rPr>
              <a:t>             c[</a:t>
            </a:r>
            <a:r>
              <a:rPr lang="en-US" sz="2000" dirty="0" err="1">
                <a:cs typeface="Times New Roman" panose="02020603050405020304" pitchFamily="18" charset="0"/>
              </a:rPr>
              <a:t>ridA</a:t>
            </a:r>
            <a:r>
              <a:rPr lang="en-US" sz="2000" dirty="0">
                <a:cs typeface="Times New Roman" panose="02020603050405020304" pitchFamily="18" charset="0"/>
              </a:rPr>
              <a:t> * </a:t>
            </a:r>
            <a:r>
              <a:rPr lang="en-US" sz="2000" dirty="0" err="1">
                <a:cs typeface="Times New Roman" panose="02020603050405020304" pitchFamily="18" charset="0"/>
              </a:rPr>
              <a:t>wb</a:t>
            </a:r>
            <a:r>
              <a:rPr lang="en-US" sz="2000" dirty="0">
                <a:cs typeface="Times New Roman" panose="02020603050405020304" pitchFamily="18" charset="0"/>
              </a:rPr>
              <a:t> + </a:t>
            </a:r>
            <a:r>
              <a:rPr lang="en-US" sz="2000" dirty="0" err="1">
                <a:cs typeface="Times New Roman" panose="02020603050405020304" pitchFamily="18" charset="0"/>
              </a:rPr>
              <a:t>cidB</a:t>
            </a:r>
            <a:r>
              <a:rPr lang="en-US" sz="2000" dirty="0">
                <a:cs typeface="Times New Roman" panose="02020603050405020304" pitchFamily="18" charset="0"/>
              </a:rPr>
              <a:t>] =sum;</a:t>
            </a:r>
          </a:p>
          <a:p>
            <a:pPr marL="0" indent="0">
              <a:buNone/>
            </a:pPr>
            <a:r>
              <a:rPr lang="en-US" sz="2000" dirty="0">
                <a:cs typeface="Times New Roman" panose="02020603050405020304" pitchFamily="18" charset="0"/>
              </a:rPr>
              <a:t>	}</a:t>
            </a:r>
          </a:p>
          <a:p>
            <a:pPr marL="0" indent="0">
              <a:buNone/>
            </a:pPr>
            <a:r>
              <a:rPr lang="en-US" sz="2000" dirty="0">
                <a:cs typeface="Times New Roman" panose="02020603050405020304" pitchFamily="18" charset="0"/>
              </a:rPr>
              <a:t>}</a:t>
            </a:r>
          </a:p>
          <a:p>
            <a:pPr algn="just"/>
            <a:endParaRPr lang="en-IN" sz="2000" dirty="0"/>
          </a:p>
        </p:txBody>
      </p:sp>
      <p:sp>
        <p:nvSpPr>
          <p:cNvPr id="12" name="TextBox 11">
            <a:extLst>
              <a:ext uri="{FF2B5EF4-FFF2-40B4-BE49-F238E27FC236}">
                <a16:creationId xmlns:a16="http://schemas.microsoft.com/office/drawing/2014/main" id="{C853DB19-B0CB-4575-96F2-89291B307DDC}"/>
              </a:ext>
            </a:extLst>
          </p:cNvPr>
          <p:cNvSpPr txBox="1"/>
          <p:nvPr/>
        </p:nvSpPr>
        <p:spPr>
          <a:xfrm>
            <a:off x="1317674" y="80241"/>
            <a:ext cx="10456983" cy="460511"/>
          </a:xfrm>
          <a:prstGeom prst="rect">
            <a:avLst/>
          </a:prstGeom>
          <a:noFill/>
        </p:spPr>
        <p:txBody>
          <a:bodyPr wrap="square">
            <a:spAutoFit/>
          </a:bodyPr>
          <a:lstStyle/>
          <a:p>
            <a:pPr marL="0" indent="0">
              <a:lnSpc>
                <a:spcPct val="107000"/>
              </a:lnSpc>
              <a:spcBef>
                <a:spcPts val="0"/>
              </a:spcBef>
              <a:buNone/>
            </a:pPr>
            <a:r>
              <a:rPr lang="en-US" sz="2400" b="1" dirty="0">
                <a:highlight>
                  <a:srgbClr val="FFFF00"/>
                </a:highlight>
                <a:latin typeface="Times New Roman" panose="02020603050405020304" pitchFamily="18" charset="0"/>
                <a:ea typeface="Calibri" panose="020F0502020204030204" pitchFamily="34" charset="0"/>
                <a:cs typeface="Times New Roman" panose="02020603050405020304" pitchFamily="18" charset="0"/>
              </a:rPr>
              <a:t> 2. </a:t>
            </a:r>
            <a:r>
              <a:rPr lang="en-US" sz="2400" b="1" dirty="0">
                <a:highlight>
                  <a:srgbClr val="FFFF00"/>
                </a:highlight>
              </a:rPr>
              <a:t>Each column of resultant matrix to be computed by one thread </a:t>
            </a:r>
          </a:p>
        </p:txBody>
      </p:sp>
    </p:spTree>
    <p:extLst>
      <p:ext uri="{BB962C8B-B14F-4D97-AF65-F5344CB8AC3E}">
        <p14:creationId xmlns:p14="http://schemas.microsoft.com/office/powerpoint/2010/main" val="17341728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Shape 2"/>
          <p:cNvSpPr txBox="1"/>
          <p:nvPr/>
        </p:nvSpPr>
        <p:spPr>
          <a:xfrm>
            <a:off x="145366" y="612408"/>
            <a:ext cx="11901268" cy="5926452"/>
          </a:xfrm>
          <a:prstGeom prst="rect">
            <a:avLst/>
          </a:prstGeom>
          <a:noFill/>
          <a:ln>
            <a:noFill/>
          </a:ln>
        </p:spPr>
        <p:txBody>
          <a:bodyPr>
            <a:normAutofit/>
          </a:bodyPr>
          <a:lstStyle/>
          <a:p>
            <a:pPr marL="285750" indent="-285750" algn="just">
              <a:buFont typeface="Arial" panose="020B0604020202020204" pitchFamily="34" charset="0"/>
              <a:buChar char="•"/>
            </a:pPr>
            <a:endParaRPr lang="en-IN" b="1" dirty="0">
              <a:highlight>
                <a:srgbClr val="FFFF00"/>
              </a:highlight>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16-03-2023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48</a:t>
            </a:fld>
            <a:endParaRPr lang="en-IN" sz="1200" b="0" strike="noStrike" spc="-1">
              <a:latin typeface="Times New Roman"/>
            </a:endParaRPr>
          </a:p>
        </p:txBody>
      </p:sp>
      <p:sp>
        <p:nvSpPr>
          <p:cNvPr id="7" name="TextBox 6">
            <a:extLst>
              <a:ext uri="{FF2B5EF4-FFF2-40B4-BE49-F238E27FC236}">
                <a16:creationId xmlns:a16="http://schemas.microsoft.com/office/drawing/2014/main" id="{8DBD1AD5-B591-4717-A7F0-BB235074031C}"/>
              </a:ext>
            </a:extLst>
          </p:cNvPr>
          <p:cNvSpPr txBox="1"/>
          <p:nvPr/>
        </p:nvSpPr>
        <p:spPr>
          <a:xfrm>
            <a:off x="2209500" y="926161"/>
            <a:ext cx="8664826" cy="5632311"/>
          </a:xfrm>
          <a:prstGeom prst="rect">
            <a:avLst/>
          </a:prstGeom>
          <a:solidFill>
            <a:schemeClr val="bg1">
              <a:lumMod val="95000"/>
            </a:schemeClr>
          </a:solidFill>
        </p:spPr>
        <p:txBody>
          <a:bodyPr wrap="square" rtlCol="0">
            <a:spAutoFit/>
          </a:bodyPr>
          <a:lstStyle/>
          <a:p>
            <a:pPr marL="0" indent="0">
              <a:buNone/>
            </a:pPr>
            <a:r>
              <a:rPr lang="en-US" sz="2000" b="1" dirty="0" err="1" smtClean="0">
                <a:cs typeface="Times New Roman" panose="02020603050405020304" pitchFamily="18" charset="0"/>
              </a:rPr>
              <a:t>multiplyKernel_elementwise</a:t>
            </a:r>
            <a:r>
              <a:rPr lang="en-US" sz="2000" b="1" dirty="0" smtClean="0">
                <a:cs typeface="Times New Roman" panose="02020603050405020304" pitchFamily="18" charset="0"/>
              </a:rPr>
              <a:t>&lt;&lt;&lt;(</a:t>
            </a:r>
            <a:r>
              <a:rPr lang="en-US" sz="2000" b="1" dirty="0">
                <a:cs typeface="Times New Roman" panose="02020603050405020304" pitchFamily="18" charset="0"/>
              </a:rPr>
              <a:t>1, 1), (</a:t>
            </a:r>
            <a:r>
              <a:rPr lang="en-US" sz="2000" b="1" dirty="0" err="1">
                <a:cs typeface="Times New Roman" panose="02020603050405020304" pitchFamily="18" charset="0"/>
              </a:rPr>
              <a:t>wb,ha</a:t>
            </a:r>
            <a:r>
              <a:rPr lang="en-US" sz="2000" b="1" dirty="0">
                <a:cs typeface="Times New Roman" panose="02020603050405020304" pitchFamily="18" charset="0"/>
              </a:rPr>
              <a:t>)&gt;&gt;&gt;(</a:t>
            </a:r>
            <a:r>
              <a:rPr lang="en-US" sz="2000" b="1" dirty="0" err="1">
                <a:cs typeface="Times New Roman" panose="02020603050405020304" pitchFamily="18" charset="0"/>
              </a:rPr>
              <a:t>d_a</a:t>
            </a:r>
            <a:r>
              <a:rPr lang="en-US" sz="2000" b="1" dirty="0">
                <a:cs typeface="Times New Roman" panose="02020603050405020304" pitchFamily="18" charset="0"/>
              </a:rPr>
              <a:t>, </a:t>
            </a:r>
            <a:r>
              <a:rPr lang="en-US" sz="2000" b="1" dirty="0" err="1">
                <a:cs typeface="Times New Roman" panose="02020603050405020304" pitchFamily="18" charset="0"/>
              </a:rPr>
              <a:t>d_b</a:t>
            </a:r>
            <a:r>
              <a:rPr lang="en-US" sz="2000" b="1" dirty="0">
                <a:cs typeface="Times New Roman" panose="02020603050405020304" pitchFamily="18" charset="0"/>
              </a:rPr>
              <a:t>, </a:t>
            </a:r>
            <a:r>
              <a:rPr lang="en-US" sz="2000" b="1" dirty="0" err="1">
                <a:cs typeface="Times New Roman" panose="02020603050405020304" pitchFamily="18" charset="0"/>
              </a:rPr>
              <a:t>d_c</a:t>
            </a:r>
            <a:r>
              <a:rPr lang="en-US" sz="2000" b="1" dirty="0">
                <a:cs typeface="Times New Roman" panose="02020603050405020304" pitchFamily="18" charset="0"/>
              </a:rPr>
              <a:t>, </a:t>
            </a:r>
            <a:r>
              <a:rPr lang="en-US" sz="2000" b="1" dirty="0" err="1">
                <a:cs typeface="Times New Roman" panose="02020603050405020304" pitchFamily="18" charset="0"/>
              </a:rPr>
              <a:t>wa</a:t>
            </a:r>
            <a:r>
              <a:rPr lang="en-US" sz="2000" b="1" dirty="0">
                <a:cs typeface="Times New Roman" panose="02020603050405020304" pitchFamily="18" charset="0"/>
              </a:rPr>
              <a:t>); </a:t>
            </a:r>
          </a:p>
          <a:p>
            <a:pPr marL="0" indent="0">
              <a:buNone/>
            </a:pPr>
            <a:endParaRPr lang="en-US" sz="2000" b="1" dirty="0">
              <a:cs typeface="Times New Roman" panose="02020603050405020304" pitchFamily="18" charset="0"/>
            </a:endParaRPr>
          </a:p>
          <a:p>
            <a:pPr marL="0" indent="0">
              <a:buNone/>
            </a:pPr>
            <a:r>
              <a:rPr lang="en-US" sz="2000" dirty="0">
                <a:cs typeface="Times New Roman" panose="02020603050405020304" pitchFamily="18" charset="0"/>
              </a:rPr>
              <a:t>__global__ void </a:t>
            </a:r>
            <a:r>
              <a:rPr lang="en-US" sz="2000" dirty="0" err="1">
                <a:cs typeface="Times New Roman" panose="02020603050405020304" pitchFamily="18" charset="0"/>
              </a:rPr>
              <a:t>multiplyKernel_elementwise</a:t>
            </a:r>
            <a:r>
              <a:rPr lang="en-US" sz="2000" dirty="0">
                <a:cs typeface="Times New Roman" panose="02020603050405020304" pitchFamily="18" charset="0"/>
              </a:rPr>
              <a:t>(int * a, int * b, int * c,  int </a:t>
            </a:r>
            <a:r>
              <a:rPr lang="en-US" sz="2000" dirty="0" err="1">
                <a:cs typeface="Times New Roman" panose="02020603050405020304" pitchFamily="18" charset="0"/>
              </a:rPr>
              <a:t>wa</a:t>
            </a:r>
            <a:r>
              <a:rPr lang="en-US" sz="2000" dirty="0">
                <a:cs typeface="Times New Roman" panose="02020603050405020304" pitchFamily="18" charset="0"/>
              </a:rPr>
              <a:t>)</a:t>
            </a:r>
          </a:p>
          <a:p>
            <a:pPr marL="0" indent="0">
              <a:buNone/>
            </a:pPr>
            <a:r>
              <a:rPr lang="en-US" sz="2000" dirty="0">
                <a:cs typeface="Times New Roman" panose="02020603050405020304" pitchFamily="18" charset="0"/>
              </a:rPr>
              <a:t>{</a:t>
            </a:r>
          </a:p>
          <a:p>
            <a:pPr marL="0" indent="0">
              <a:buNone/>
            </a:pPr>
            <a:r>
              <a:rPr lang="en-US" sz="2000" dirty="0">
                <a:cs typeface="Times New Roman" panose="02020603050405020304" pitchFamily="18" charset="0"/>
              </a:rPr>
              <a:t>	int </a:t>
            </a:r>
            <a:r>
              <a:rPr lang="en-US" sz="2000" dirty="0" err="1">
                <a:cs typeface="Times New Roman" panose="02020603050405020304" pitchFamily="18" charset="0"/>
              </a:rPr>
              <a:t>ridA</a:t>
            </a:r>
            <a:r>
              <a:rPr lang="en-US" sz="2000" dirty="0">
                <a:cs typeface="Times New Roman" panose="02020603050405020304" pitchFamily="18" charset="0"/>
              </a:rPr>
              <a:t> = </a:t>
            </a:r>
            <a:r>
              <a:rPr lang="en-US" sz="2000" dirty="0" err="1">
                <a:cs typeface="Times New Roman" panose="02020603050405020304" pitchFamily="18" charset="0"/>
              </a:rPr>
              <a:t>threadIdx.y</a:t>
            </a:r>
            <a:r>
              <a:rPr lang="en-US" sz="2000" dirty="0">
                <a:cs typeface="Times New Roman" panose="02020603050405020304" pitchFamily="18" charset="0"/>
              </a:rPr>
              <a:t>;</a:t>
            </a:r>
          </a:p>
          <a:p>
            <a:pPr marL="0" indent="0">
              <a:buNone/>
            </a:pPr>
            <a:r>
              <a:rPr lang="en-US" sz="2000" dirty="0">
                <a:cs typeface="Times New Roman" panose="02020603050405020304" pitchFamily="18" charset="0"/>
              </a:rPr>
              <a:t>             int </a:t>
            </a:r>
            <a:r>
              <a:rPr lang="en-US" sz="2000" dirty="0" err="1">
                <a:cs typeface="Times New Roman" panose="02020603050405020304" pitchFamily="18" charset="0"/>
              </a:rPr>
              <a:t>cidB</a:t>
            </a:r>
            <a:r>
              <a:rPr lang="en-US" sz="2000" dirty="0">
                <a:cs typeface="Times New Roman" panose="02020603050405020304" pitchFamily="18" charset="0"/>
              </a:rPr>
              <a:t>= </a:t>
            </a:r>
            <a:r>
              <a:rPr lang="en-US" sz="2000" dirty="0" err="1">
                <a:cs typeface="Times New Roman" panose="02020603050405020304" pitchFamily="18" charset="0"/>
              </a:rPr>
              <a:t>threadIdx.x</a:t>
            </a:r>
            <a:r>
              <a:rPr lang="en-US" sz="2000" dirty="0">
                <a:cs typeface="Times New Roman" panose="02020603050405020304" pitchFamily="18" charset="0"/>
              </a:rPr>
              <a:t>; </a:t>
            </a:r>
          </a:p>
          <a:p>
            <a:pPr marL="0" indent="0">
              <a:buNone/>
            </a:pPr>
            <a:r>
              <a:rPr lang="en-US" sz="2000" dirty="0">
                <a:cs typeface="Times New Roman" panose="02020603050405020304" pitchFamily="18" charset="0"/>
              </a:rPr>
              <a:t>             int </a:t>
            </a:r>
            <a:r>
              <a:rPr lang="en-US" sz="2000" dirty="0" err="1">
                <a:cs typeface="Times New Roman" panose="02020603050405020304" pitchFamily="18" charset="0"/>
              </a:rPr>
              <a:t>wb</a:t>
            </a:r>
            <a:r>
              <a:rPr lang="en-US" sz="2000" dirty="0">
                <a:cs typeface="Times New Roman" panose="02020603050405020304" pitchFamily="18" charset="0"/>
              </a:rPr>
              <a:t> = </a:t>
            </a:r>
            <a:r>
              <a:rPr lang="en-US" sz="2000" dirty="0" err="1">
                <a:cs typeface="Times New Roman" panose="02020603050405020304" pitchFamily="18" charset="0"/>
              </a:rPr>
              <a:t>blockDim.x</a:t>
            </a:r>
            <a:r>
              <a:rPr lang="en-US" sz="2000" dirty="0">
                <a:cs typeface="Times New Roman" panose="02020603050405020304" pitchFamily="18" charset="0"/>
              </a:rPr>
              <a:t>;</a:t>
            </a:r>
          </a:p>
          <a:p>
            <a:pPr marL="0" indent="0">
              <a:buNone/>
            </a:pPr>
            <a:r>
              <a:rPr lang="en-US" sz="2000" dirty="0">
                <a:cs typeface="Times New Roman" panose="02020603050405020304" pitchFamily="18" charset="0"/>
              </a:rPr>
              <a:t>             </a:t>
            </a:r>
            <a:r>
              <a:rPr lang="en-US" sz="2000" dirty="0" err="1">
                <a:cs typeface="Times New Roman" panose="02020603050405020304" pitchFamily="18" charset="0"/>
              </a:rPr>
              <a:t>int</a:t>
            </a:r>
            <a:r>
              <a:rPr lang="en-US" sz="2000" dirty="0">
                <a:cs typeface="Times New Roman" panose="02020603050405020304" pitchFamily="18" charset="0"/>
              </a:rPr>
              <a:t> </a:t>
            </a:r>
            <a:r>
              <a:rPr lang="en-US" sz="2000" dirty="0" smtClean="0">
                <a:cs typeface="Times New Roman" panose="02020603050405020304" pitchFamily="18" charset="0"/>
              </a:rPr>
              <a:t>sum=0, </a:t>
            </a:r>
            <a:r>
              <a:rPr lang="en-US" sz="2000" dirty="0">
                <a:cs typeface="Times New Roman" panose="02020603050405020304" pitchFamily="18" charset="0"/>
              </a:rPr>
              <a:t>k</a:t>
            </a:r>
            <a:r>
              <a:rPr lang="en-US" sz="2000" dirty="0" smtClean="0">
                <a:cs typeface="Times New Roman" panose="02020603050405020304" pitchFamily="18" charset="0"/>
              </a:rPr>
              <a:t>;</a:t>
            </a:r>
          </a:p>
          <a:p>
            <a:pPr marL="0" indent="0">
              <a:buNone/>
            </a:pPr>
            <a:endParaRPr lang="en-US" sz="2000" dirty="0">
              <a:cs typeface="Times New Roman" panose="02020603050405020304" pitchFamily="18" charset="0"/>
            </a:endParaRPr>
          </a:p>
          <a:p>
            <a:pPr marL="0" indent="0">
              <a:buNone/>
            </a:pPr>
            <a:r>
              <a:rPr lang="en-US" sz="2000" dirty="0">
                <a:cs typeface="Times New Roman" panose="02020603050405020304" pitchFamily="18" charset="0"/>
              </a:rPr>
              <a:t>	</a:t>
            </a:r>
            <a:r>
              <a:rPr lang="en-US" sz="2000" dirty="0" smtClean="0">
                <a:cs typeface="Times New Roman" panose="02020603050405020304" pitchFamily="18" charset="0"/>
              </a:rPr>
              <a:t>for</a:t>
            </a:r>
            <a:r>
              <a:rPr lang="en-US" sz="2000" dirty="0">
                <a:cs typeface="Times New Roman" panose="02020603050405020304" pitchFamily="18" charset="0"/>
              </a:rPr>
              <a:t>( k = 0; k &lt; </a:t>
            </a:r>
            <a:r>
              <a:rPr lang="en-US" sz="2000" dirty="0" err="1">
                <a:cs typeface="Times New Roman" panose="02020603050405020304" pitchFamily="18" charset="0"/>
              </a:rPr>
              <a:t>wa</a:t>
            </a:r>
            <a:r>
              <a:rPr lang="en-US" sz="2000" dirty="0">
                <a:cs typeface="Times New Roman" panose="02020603050405020304" pitchFamily="18" charset="0"/>
              </a:rPr>
              <a:t>; k++)</a:t>
            </a:r>
          </a:p>
          <a:p>
            <a:pPr marL="0" indent="0">
              <a:buNone/>
            </a:pPr>
            <a:r>
              <a:rPr lang="en-US" sz="2000" dirty="0">
                <a:cs typeface="Times New Roman" panose="02020603050405020304" pitchFamily="18" charset="0"/>
              </a:rPr>
              <a:t>	</a:t>
            </a:r>
            <a:r>
              <a:rPr lang="en-US" sz="2000" dirty="0" smtClean="0">
                <a:cs typeface="Times New Roman" panose="02020603050405020304" pitchFamily="18" charset="0"/>
              </a:rPr>
              <a:t>{</a:t>
            </a:r>
            <a:endParaRPr lang="en-US" sz="2000" dirty="0">
              <a:cs typeface="Times New Roman" panose="02020603050405020304" pitchFamily="18" charset="0"/>
            </a:endParaRPr>
          </a:p>
          <a:p>
            <a:pPr marL="0" indent="0">
              <a:buNone/>
            </a:pPr>
            <a:r>
              <a:rPr lang="en-US" sz="2000" dirty="0">
                <a:cs typeface="Times New Roman" panose="02020603050405020304" pitchFamily="18" charset="0"/>
              </a:rPr>
              <a:t>			sum += (a[</a:t>
            </a:r>
            <a:r>
              <a:rPr lang="en-US" sz="2000" dirty="0" err="1">
                <a:cs typeface="Times New Roman" panose="02020603050405020304" pitchFamily="18" charset="0"/>
              </a:rPr>
              <a:t>ridA</a:t>
            </a:r>
            <a:r>
              <a:rPr lang="en-US" sz="2000" dirty="0">
                <a:cs typeface="Times New Roman" panose="02020603050405020304" pitchFamily="18" charset="0"/>
              </a:rPr>
              <a:t> * </a:t>
            </a:r>
            <a:r>
              <a:rPr lang="en-US" sz="2000" dirty="0" err="1">
                <a:cs typeface="Times New Roman" panose="02020603050405020304" pitchFamily="18" charset="0"/>
              </a:rPr>
              <a:t>wa</a:t>
            </a:r>
            <a:r>
              <a:rPr lang="en-US" sz="2000" dirty="0">
                <a:cs typeface="Times New Roman" panose="02020603050405020304" pitchFamily="18" charset="0"/>
              </a:rPr>
              <a:t> + k] * b[k * </a:t>
            </a:r>
            <a:r>
              <a:rPr lang="en-US" sz="2000" dirty="0" err="1">
                <a:cs typeface="Times New Roman" panose="02020603050405020304" pitchFamily="18" charset="0"/>
              </a:rPr>
              <a:t>wb</a:t>
            </a:r>
            <a:r>
              <a:rPr lang="en-US" sz="2000" dirty="0">
                <a:cs typeface="Times New Roman" panose="02020603050405020304" pitchFamily="18" charset="0"/>
              </a:rPr>
              <a:t> + </a:t>
            </a:r>
            <a:r>
              <a:rPr lang="en-US" sz="2000" dirty="0" err="1">
                <a:cs typeface="Times New Roman" panose="02020603050405020304" pitchFamily="18" charset="0"/>
              </a:rPr>
              <a:t>cidB</a:t>
            </a:r>
            <a:r>
              <a:rPr lang="en-US" sz="2000" dirty="0">
                <a:cs typeface="Times New Roman" panose="02020603050405020304" pitchFamily="18" charset="0"/>
              </a:rPr>
              <a:t>]);</a:t>
            </a:r>
          </a:p>
          <a:p>
            <a:pPr marL="0" indent="0">
              <a:buNone/>
            </a:pPr>
            <a:r>
              <a:rPr lang="en-US" sz="2000" dirty="0">
                <a:cs typeface="Times New Roman" panose="02020603050405020304" pitchFamily="18" charset="0"/>
              </a:rPr>
              <a:t>	</a:t>
            </a:r>
            <a:r>
              <a:rPr lang="en-US" sz="2000" dirty="0" smtClean="0">
                <a:cs typeface="Times New Roman" panose="02020603050405020304" pitchFamily="18" charset="0"/>
              </a:rPr>
              <a:t>}</a:t>
            </a:r>
          </a:p>
          <a:p>
            <a:pPr marL="0" indent="0">
              <a:buNone/>
            </a:pPr>
            <a:endParaRPr lang="en-US" sz="2000" dirty="0">
              <a:cs typeface="Times New Roman" panose="02020603050405020304" pitchFamily="18" charset="0"/>
            </a:endParaRPr>
          </a:p>
          <a:p>
            <a:pPr marL="0" indent="0">
              <a:buNone/>
            </a:pPr>
            <a:r>
              <a:rPr lang="en-US" sz="2000" dirty="0">
                <a:cs typeface="Times New Roman" panose="02020603050405020304" pitchFamily="18" charset="0"/>
              </a:rPr>
              <a:t>             </a:t>
            </a:r>
            <a:r>
              <a:rPr lang="en-US" sz="2000" dirty="0" smtClean="0">
                <a:cs typeface="Times New Roman" panose="02020603050405020304" pitchFamily="18" charset="0"/>
              </a:rPr>
              <a:t>c[</a:t>
            </a:r>
            <a:r>
              <a:rPr lang="en-US" sz="2000" dirty="0" err="1" smtClean="0">
                <a:cs typeface="Times New Roman" panose="02020603050405020304" pitchFamily="18" charset="0"/>
              </a:rPr>
              <a:t>ridA</a:t>
            </a:r>
            <a:r>
              <a:rPr lang="en-US" sz="2000" dirty="0" smtClean="0">
                <a:cs typeface="Times New Roman" panose="02020603050405020304" pitchFamily="18" charset="0"/>
              </a:rPr>
              <a:t> </a:t>
            </a:r>
            <a:r>
              <a:rPr lang="en-US" sz="2000" dirty="0">
                <a:cs typeface="Times New Roman" panose="02020603050405020304" pitchFamily="18" charset="0"/>
              </a:rPr>
              <a:t>* </a:t>
            </a:r>
            <a:r>
              <a:rPr lang="en-US" sz="2000" dirty="0" err="1">
                <a:cs typeface="Times New Roman" panose="02020603050405020304" pitchFamily="18" charset="0"/>
              </a:rPr>
              <a:t>wb</a:t>
            </a:r>
            <a:r>
              <a:rPr lang="en-US" sz="2000" dirty="0">
                <a:cs typeface="Times New Roman" panose="02020603050405020304" pitchFamily="18" charset="0"/>
              </a:rPr>
              <a:t> + </a:t>
            </a:r>
            <a:r>
              <a:rPr lang="en-US" sz="2000" dirty="0" err="1">
                <a:cs typeface="Times New Roman" panose="02020603050405020304" pitchFamily="18" charset="0"/>
              </a:rPr>
              <a:t>cidB</a:t>
            </a:r>
            <a:r>
              <a:rPr lang="en-US" sz="2000" dirty="0">
                <a:cs typeface="Times New Roman" panose="02020603050405020304" pitchFamily="18" charset="0"/>
              </a:rPr>
              <a:t>] =sum;</a:t>
            </a:r>
          </a:p>
          <a:p>
            <a:pPr marL="0" indent="0">
              <a:buNone/>
            </a:pPr>
            <a:r>
              <a:rPr lang="en-US" sz="2000" dirty="0">
                <a:cs typeface="Times New Roman" panose="02020603050405020304" pitchFamily="18" charset="0"/>
              </a:rPr>
              <a:t>	</a:t>
            </a:r>
          </a:p>
          <a:p>
            <a:pPr marL="0" indent="0">
              <a:buNone/>
            </a:pPr>
            <a:r>
              <a:rPr lang="en-US" sz="2000" dirty="0">
                <a:cs typeface="Times New Roman" panose="02020603050405020304" pitchFamily="18" charset="0"/>
              </a:rPr>
              <a:t>}</a:t>
            </a:r>
          </a:p>
          <a:p>
            <a:pPr algn="just"/>
            <a:endParaRPr lang="en-IN" sz="2000" dirty="0"/>
          </a:p>
        </p:txBody>
      </p:sp>
      <p:sp>
        <p:nvSpPr>
          <p:cNvPr id="12" name="TextBox 11">
            <a:extLst>
              <a:ext uri="{FF2B5EF4-FFF2-40B4-BE49-F238E27FC236}">
                <a16:creationId xmlns:a16="http://schemas.microsoft.com/office/drawing/2014/main" id="{C853DB19-B0CB-4575-96F2-89291B307DDC}"/>
              </a:ext>
            </a:extLst>
          </p:cNvPr>
          <p:cNvSpPr txBox="1"/>
          <p:nvPr/>
        </p:nvSpPr>
        <p:spPr>
          <a:xfrm>
            <a:off x="1317674" y="80241"/>
            <a:ext cx="10456983" cy="460511"/>
          </a:xfrm>
          <a:prstGeom prst="rect">
            <a:avLst/>
          </a:prstGeom>
          <a:noFill/>
        </p:spPr>
        <p:txBody>
          <a:bodyPr wrap="square">
            <a:spAutoFit/>
          </a:bodyPr>
          <a:lstStyle/>
          <a:p>
            <a:pPr marL="0" indent="0">
              <a:lnSpc>
                <a:spcPct val="107000"/>
              </a:lnSpc>
              <a:spcBef>
                <a:spcPts val="0"/>
              </a:spcBef>
              <a:buNone/>
            </a:pPr>
            <a:r>
              <a:rPr lang="en-US" sz="2400" b="1" dirty="0">
                <a:highlight>
                  <a:srgbClr val="FFFF00"/>
                </a:highlight>
                <a:latin typeface="Times New Roman" panose="02020603050405020304" pitchFamily="18" charset="0"/>
                <a:ea typeface="Calibri" panose="020F0502020204030204" pitchFamily="34" charset="0"/>
                <a:cs typeface="Times New Roman" panose="02020603050405020304" pitchFamily="18" charset="0"/>
              </a:rPr>
              <a:t> 3. </a:t>
            </a:r>
            <a:r>
              <a:rPr lang="en-US" sz="2400" b="1" dirty="0">
                <a:highlight>
                  <a:srgbClr val="FFFF00"/>
                </a:highlight>
              </a:rPr>
              <a:t>Each element of resultant matrix to be computed by one thread </a:t>
            </a:r>
          </a:p>
        </p:txBody>
      </p:sp>
    </p:spTree>
    <p:extLst>
      <p:ext uri="{BB962C8B-B14F-4D97-AF65-F5344CB8AC3E}">
        <p14:creationId xmlns:p14="http://schemas.microsoft.com/office/powerpoint/2010/main" val="22948114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3.bp.blogspot.com/-MScjDJQ96_Q/WL5wVF9zSwI/AAAAAAAAA3A/o9mlVfEm0QEy6vJWcmSZopPol2DJP25-gCLcB/s1600/Cuda-Execution-Mode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538" y="748080"/>
            <a:ext cx="8292905" cy="60642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8941190" y="3244334"/>
            <a:ext cx="2428870" cy="369332"/>
          </a:xfrm>
          <a:prstGeom prst="rect">
            <a:avLst/>
          </a:prstGeom>
        </p:spPr>
        <p:txBody>
          <a:bodyPr wrap="none">
            <a:spAutoFit/>
          </a:bodyPr>
          <a:lstStyle/>
          <a:p>
            <a:r>
              <a:rPr lang="en-US" b="1" dirty="0">
                <a:highlight>
                  <a:srgbClr val="FFFF00"/>
                </a:highlight>
              </a:rPr>
              <a:t>Note: </a:t>
            </a:r>
            <a:r>
              <a:rPr lang="en-US" dirty="0">
                <a:highlight>
                  <a:srgbClr val="FFFF00"/>
                </a:highlight>
              </a:rPr>
              <a:t>(</a:t>
            </a:r>
            <a:r>
              <a:rPr lang="en-US" dirty="0" err="1">
                <a:highlight>
                  <a:srgbClr val="FFFF00"/>
                </a:highlight>
              </a:rPr>
              <a:t>x,y</a:t>
            </a:r>
            <a:r>
              <a:rPr lang="en-US" dirty="0">
                <a:highlight>
                  <a:srgbClr val="FFFF00"/>
                </a:highlight>
              </a:rPr>
              <a:t>) is followed</a:t>
            </a:r>
          </a:p>
        </p:txBody>
      </p:sp>
      <p:sp>
        <p:nvSpPr>
          <p:cNvPr id="4" name="TextShape 1">
            <a:extLst>
              <a:ext uri="{FF2B5EF4-FFF2-40B4-BE49-F238E27FC236}">
                <a16:creationId xmlns:a16="http://schemas.microsoft.com/office/drawing/2014/main" id="{85F85074-57A4-4FE0-805C-F200B59EA9BD}"/>
              </a:ext>
            </a:extLst>
          </p:cNvPr>
          <p:cNvSpPr txBox="1"/>
          <p:nvPr/>
        </p:nvSpPr>
        <p:spPr>
          <a:xfrm>
            <a:off x="293077" y="0"/>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Calculations of global </a:t>
            </a:r>
            <a:r>
              <a:rPr lang="en-US" sz="3600" b="1" strike="noStrike" spc="-1" dirty="0" err="1">
                <a:solidFill>
                  <a:srgbClr val="000000"/>
                </a:solidFill>
                <a:highlight>
                  <a:srgbClr val="00FF00"/>
                </a:highlight>
                <a:latin typeface="Calibri Light"/>
              </a:rPr>
              <a:t>threadID</a:t>
            </a:r>
            <a:endParaRPr lang="en-US" sz="3600" b="0" strike="noStrike" spc="-1" dirty="0">
              <a:solidFill>
                <a:srgbClr val="FFFF00"/>
              </a:solidFill>
              <a:highlight>
                <a:srgbClr val="0000FF"/>
              </a:highlight>
              <a:latin typeface="Calibri"/>
            </a:endParaRPr>
          </a:p>
        </p:txBody>
      </p:sp>
    </p:spTree>
    <p:extLst>
      <p:ext uri="{BB962C8B-B14F-4D97-AF65-F5344CB8AC3E}">
        <p14:creationId xmlns:p14="http://schemas.microsoft.com/office/powerpoint/2010/main" val="3088258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0"/>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Data Parallelism                                    </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348840" y="920700"/>
            <a:ext cx="11004480" cy="5618160"/>
          </a:xfrm>
          <a:prstGeom prst="rect">
            <a:avLst/>
          </a:prstGeom>
          <a:noFill/>
          <a:ln>
            <a:noFill/>
          </a:ln>
        </p:spPr>
        <p:txBody>
          <a:bodyPr>
            <a:normAutofit/>
          </a:bodyPr>
          <a:lstStyle/>
          <a:p>
            <a:pPr marL="342900" indent="-342900" algn="just">
              <a:lnSpc>
                <a:spcPct val="90000"/>
              </a:lnSpc>
              <a:spcBef>
                <a:spcPts val="1001"/>
              </a:spcBef>
              <a:buFont typeface="Arial" panose="020B0604020202020204" pitchFamily="34" charset="0"/>
              <a:buChar char="•"/>
            </a:pPr>
            <a:r>
              <a:rPr lang="en-IN" dirty="0"/>
              <a:t>Modern software applications often process a large amount of data and </a:t>
            </a:r>
            <a:r>
              <a:rPr lang="en-IN" i="1" dirty="0"/>
              <a:t>incur long execution time on sequential computers</a:t>
            </a:r>
            <a:r>
              <a:rPr lang="en-IN" dirty="0"/>
              <a:t>.</a:t>
            </a:r>
          </a:p>
          <a:p>
            <a:pPr marL="342900" indent="-342900" algn="just">
              <a:lnSpc>
                <a:spcPct val="90000"/>
              </a:lnSpc>
              <a:spcBef>
                <a:spcPts val="1001"/>
              </a:spcBef>
              <a:buFont typeface="Arial" panose="020B0604020202020204" pitchFamily="34" charset="0"/>
              <a:buChar char="•"/>
            </a:pPr>
            <a:r>
              <a:rPr lang="en-IN" dirty="0"/>
              <a:t>Parallel programming uses both </a:t>
            </a:r>
            <a:r>
              <a:rPr lang="en-IN" i="1" dirty="0"/>
              <a:t>Task parallelism </a:t>
            </a:r>
            <a:r>
              <a:rPr lang="en-IN" dirty="0"/>
              <a:t>and </a:t>
            </a:r>
            <a:r>
              <a:rPr lang="en-IN" i="1" dirty="0"/>
              <a:t>Data parallelism</a:t>
            </a:r>
            <a:r>
              <a:rPr lang="en-IN" dirty="0"/>
              <a:t>.</a:t>
            </a:r>
          </a:p>
          <a:p>
            <a:pPr marL="342900" indent="-342900" algn="just">
              <a:lnSpc>
                <a:spcPct val="90000"/>
              </a:lnSpc>
              <a:spcBef>
                <a:spcPts val="1001"/>
              </a:spcBef>
              <a:buFont typeface="Arial" panose="020B0604020202020204" pitchFamily="34" charset="0"/>
              <a:buChar char="•"/>
            </a:pPr>
            <a:endParaRPr lang="en-IN" dirty="0"/>
          </a:p>
          <a:p>
            <a:pPr algn="just">
              <a:lnSpc>
                <a:spcPct val="90000"/>
              </a:lnSpc>
              <a:spcBef>
                <a:spcPts val="1001"/>
              </a:spcBef>
            </a:pPr>
            <a:r>
              <a:rPr lang="en-IN" b="1" u="sng" dirty="0">
                <a:solidFill>
                  <a:srgbClr val="7030A0"/>
                </a:solidFill>
              </a:rPr>
              <a:t>Task Parallelism Vs Data parallelism</a:t>
            </a:r>
          </a:p>
          <a:p>
            <a:pPr marL="342900" indent="-342900" algn="just">
              <a:lnSpc>
                <a:spcPct val="90000"/>
              </a:lnSpc>
              <a:spcBef>
                <a:spcPts val="1001"/>
              </a:spcBef>
              <a:buFont typeface="Arial" panose="020B0604020202020204" pitchFamily="34" charset="0"/>
              <a:buChar char="•"/>
            </a:pPr>
            <a:r>
              <a:rPr lang="en-IN" b="1" dirty="0"/>
              <a:t>Task parallelism </a:t>
            </a:r>
            <a:r>
              <a:rPr lang="en-IN" dirty="0"/>
              <a:t>exists if the two tasks can be done independently. For example, a simple application may need to do a vector addition and a matrix-vector multiplication. Each of these would be a task. </a:t>
            </a:r>
          </a:p>
          <a:p>
            <a:pPr marL="342900" indent="-342900" algn="just">
              <a:lnSpc>
                <a:spcPct val="90000"/>
              </a:lnSpc>
              <a:spcBef>
                <a:spcPts val="1001"/>
              </a:spcBef>
              <a:buFont typeface="Arial" panose="020B0604020202020204" pitchFamily="34" charset="0"/>
              <a:buChar char="•"/>
            </a:pPr>
            <a:r>
              <a:rPr lang="en-US" b="1" dirty="0"/>
              <a:t>Data parallelism </a:t>
            </a:r>
            <a:r>
              <a:rPr lang="en-US" dirty="0"/>
              <a:t>refers to the program property whereby many arithmetic operations can be safely performed on the data structures in a simultaneous manner. For example, in vector addition, we use data parallelism.</a:t>
            </a:r>
            <a:r>
              <a:rPr lang="en-US" sz="2000" dirty="0"/>
              <a:t> </a:t>
            </a:r>
          </a:p>
          <a:p>
            <a:pPr marL="342900" indent="-342900">
              <a:lnSpc>
                <a:spcPct val="90000"/>
              </a:lnSpc>
              <a:spcBef>
                <a:spcPts val="1001"/>
              </a:spcBef>
              <a:buFont typeface="Arial" panose="020B0604020202020204" pitchFamily="34" charset="0"/>
              <a:buChar char="•"/>
            </a:pPr>
            <a:endParaRPr lang="en-IN" sz="2000" b="0" strike="noStrike" spc="-1" dirty="0">
              <a:solidFill>
                <a:srgbClr val="000000"/>
              </a:solidFill>
              <a:latin typeface="Calibri"/>
            </a:endParaRPr>
          </a:p>
          <a:p>
            <a:pPr marL="342900" indent="-342900">
              <a:lnSpc>
                <a:spcPct val="90000"/>
              </a:lnSpc>
              <a:spcBef>
                <a:spcPts val="1001"/>
              </a:spcBef>
              <a:buFont typeface="Arial" panose="020B0604020202020204" pitchFamily="34" charset="0"/>
              <a:buChar char="•"/>
            </a:pPr>
            <a:endParaRPr lang="en-US" sz="2000" b="0" strike="noStrike" spc="-1" dirty="0">
              <a:solidFill>
                <a:srgbClr val="000000"/>
              </a:solidFill>
              <a:latin typeface="Calibri"/>
            </a:endParaRPr>
          </a:p>
          <a:p>
            <a:pPr algn="ctr">
              <a:lnSpc>
                <a:spcPct val="90000"/>
              </a:lnSpc>
              <a:spcBef>
                <a:spcPts val="1001"/>
              </a:spcBef>
              <a:tabLst>
                <a:tab pos="0" algn="l"/>
              </a:tabLst>
            </a:pPr>
            <a:endParaRPr lang="en-US" sz="2000" b="0" strike="noStrike" spc="-1" dirty="0">
              <a:solidFill>
                <a:srgbClr val="000000"/>
              </a:solidFill>
              <a:latin typeface="Calibri"/>
            </a:endParaRPr>
          </a:p>
          <a:p>
            <a:pPr algn="ct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16-03-2023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5</a:t>
            </a:fld>
            <a:endParaRPr lang="en-IN" sz="1200" b="0" strike="noStrike" spc="-1">
              <a:latin typeface="Times New Roman"/>
            </a:endParaRPr>
          </a:p>
        </p:txBody>
      </p:sp>
      <p:pic>
        <p:nvPicPr>
          <p:cNvPr id="3" name="Picture 2">
            <a:extLst>
              <a:ext uri="{FF2B5EF4-FFF2-40B4-BE49-F238E27FC236}">
                <a16:creationId xmlns:a16="http://schemas.microsoft.com/office/drawing/2014/main" id="{5D9CD836-B40F-498C-BF81-5FD7D8DE7B5C}"/>
              </a:ext>
            </a:extLst>
          </p:cNvPr>
          <p:cNvPicPr>
            <a:picLocks noChangeAspect="1"/>
          </p:cNvPicPr>
          <p:nvPr/>
        </p:nvPicPr>
        <p:blipFill>
          <a:blip r:embed="rId2"/>
          <a:stretch>
            <a:fillRect/>
          </a:stretch>
        </p:blipFill>
        <p:spPr>
          <a:xfrm>
            <a:off x="3467644" y="3822492"/>
            <a:ext cx="6267450" cy="3035508"/>
          </a:xfrm>
          <a:prstGeom prst="rect">
            <a:avLst/>
          </a:prstGeom>
        </p:spPr>
      </p:pic>
    </p:spTree>
    <p:extLst>
      <p:ext uri="{BB962C8B-B14F-4D97-AF65-F5344CB8AC3E}">
        <p14:creationId xmlns:p14="http://schemas.microsoft.com/office/powerpoint/2010/main" val="13539827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54148" y="1092591"/>
            <a:ext cx="7924800" cy="5486400"/>
          </a:xfrm>
          <a:prstGeom prst="rect">
            <a:avLst/>
          </a:prstGeom>
        </p:spPr>
      </p:pic>
      <p:sp>
        <p:nvSpPr>
          <p:cNvPr id="5" name="TextBox 4"/>
          <p:cNvSpPr txBox="1"/>
          <p:nvPr/>
        </p:nvSpPr>
        <p:spPr>
          <a:xfrm>
            <a:off x="9007434" y="1995005"/>
            <a:ext cx="2345885" cy="461665"/>
          </a:xfrm>
          <a:prstGeom prst="rect">
            <a:avLst/>
          </a:prstGeom>
          <a:noFill/>
        </p:spPr>
        <p:txBody>
          <a:bodyPr wrap="square" rtlCol="0">
            <a:spAutoFit/>
          </a:bodyPr>
          <a:lstStyle/>
          <a:p>
            <a:r>
              <a:rPr lang="en-US" sz="2400" b="1" dirty="0">
                <a:highlight>
                  <a:srgbClr val="FFFF00"/>
                </a:highlight>
              </a:rPr>
              <a:t>&lt;&lt;&lt; 4, 3 &gt;&gt;&gt;</a:t>
            </a:r>
          </a:p>
        </p:txBody>
      </p:sp>
      <p:sp>
        <p:nvSpPr>
          <p:cNvPr id="6" name="TextShape 1">
            <a:extLst>
              <a:ext uri="{FF2B5EF4-FFF2-40B4-BE49-F238E27FC236}">
                <a16:creationId xmlns:a16="http://schemas.microsoft.com/office/drawing/2014/main" id="{206D4076-C1B8-424D-9DD6-90C3D02D54B1}"/>
              </a:ext>
            </a:extLst>
          </p:cNvPr>
          <p:cNvSpPr txBox="1"/>
          <p:nvPr/>
        </p:nvSpPr>
        <p:spPr>
          <a:xfrm>
            <a:off x="293077" y="0"/>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Calculations of global </a:t>
            </a:r>
            <a:r>
              <a:rPr lang="en-US" sz="3600" b="1" strike="noStrike" spc="-1" dirty="0" err="1">
                <a:solidFill>
                  <a:srgbClr val="000000"/>
                </a:solidFill>
                <a:highlight>
                  <a:srgbClr val="00FF00"/>
                </a:highlight>
                <a:latin typeface="Calibri Light"/>
              </a:rPr>
              <a:t>threadID</a:t>
            </a:r>
            <a:r>
              <a:rPr lang="en-US" sz="3600" b="1" strike="noStrike" spc="-1" dirty="0">
                <a:solidFill>
                  <a:srgbClr val="000000"/>
                </a:solidFill>
                <a:highlight>
                  <a:srgbClr val="00FF00"/>
                </a:highlight>
                <a:latin typeface="Calibri Light"/>
              </a:rPr>
              <a:t> – </a:t>
            </a:r>
            <a:r>
              <a:rPr lang="en-US" sz="3600" b="1" strike="noStrike" spc="-1" dirty="0">
                <a:solidFill>
                  <a:srgbClr val="000000"/>
                </a:solidFill>
                <a:highlight>
                  <a:srgbClr val="FF00FF"/>
                </a:highlight>
                <a:latin typeface="Calibri Light"/>
              </a:rPr>
              <a:t>ID Grid/</a:t>
            </a:r>
            <a:r>
              <a:rPr lang="en-US" sz="3600" b="1" spc="-1" dirty="0">
                <a:solidFill>
                  <a:srgbClr val="000000"/>
                </a:solidFill>
                <a:highlight>
                  <a:srgbClr val="FF00FF"/>
                </a:highlight>
                <a:latin typeface="Calibri Light"/>
              </a:rPr>
              <a:t>1</a:t>
            </a:r>
            <a:r>
              <a:rPr lang="en-US" sz="3600" b="1" strike="noStrike" spc="-1" dirty="0">
                <a:solidFill>
                  <a:srgbClr val="000000"/>
                </a:solidFill>
                <a:highlight>
                  <a:srgbClr val="FF00FF"/>
                </a:highlight>
                <a:latin typeface="Calibri Light"/>
              </a:rPr>
              <a:t>D Block</a:t>
            </a:r>
            <a:endParaRPr lang="en-US" sz="3600" b="0" strike="noStrike" spc="-1" dirty="0">
              <a:solidFill>
                <a:srgbClr val="FFFF00"/>
              </a:solidFill>
              <a:highlight>
                <a:srgbClr val="FF00FF"/>
              </a:highlight>
              <a:latin typeface="Calibri"/>
            </a:endParaRPr>
          </a:p>
        </p:txBody>
      </p:sp>
      <p:sp>
        <p:nvSpPr>
          <p:cNvPr id="7" name="Title 6">
            <a:extLst>
              <a:ext uri="{FF2B5EF4-FFF2-40B4-BE49-F238E27FC236}">
                <a16:creationId xmlns:a16="http://schemas.microsoft.com/office/drawing/2014/main" id="{B9177A5E-8F0C-4328-AB65-0CE51E9B8000}"/>
              </a:ext>
            </a:extLst>
          </p:cNvPr>
          <p:cNvSpPr>
            <a:spLocks noGrp="1"/>
          </p:cNvSpPr>
          <p:nvPr>
            <p:ph type="title"/>
          </p:nvPr>
        </p:nvSpPr>
        <p:spPr/>
        <p:txBody>
          <a:bodyPr/>
          <a:lstStyle/>
          <a:p>
            <a:r>
              <a:rPr lang="en-IN" dirty="0"/>
              <a:t> </a:t>
            </a:r>
          </a:p>
        </p:txBody>
      </p:sp>
    </p:spTree>
    <p:extLst>
      <p:ext uri="{BB962C8B-B14F-4D97-AF65-F5344CB8AC3E}">
        <p14:creationId xmlns:p14="http://schemas.microsoft.com/office/powerpoint/2010/main" val="9472527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07434" y="1995005"/>
            <a:ext cx="2570277" cy="461665"/>
          </a:xfrm>
          <a:prstGeom prst="rect">
            <a:avLst/>
          </a:prstGeom>
          <a:noFill/>
        </p:spPr>
        <p:txBody>
          <a:bodyPr wrap="square" rtlCol="0">
            <a:spAutoFit/>
          </a:bodyPr>
          <a:lstStyle/>
          <a:p>
            <a:r>
              <a:rPr lang="en-US" sz="2400" b="1" dirty="0">
                <a:highlight>
                  <a:srgbClr val="FFFF00"/>
                </a:highlight>
              </a:rPr>
              <a:t>&lt;&lt;&lt; 4, (3,2) &gt;&gt;&gt;</a:t>
            </a:r>
          </a:p>
        </p:txBody>
      </p:sp>
      <p:sp>
        <p:nvSpPr>
          <p:cNvPr id="6" name="TextShape 1">
            <a:extLst>
              <a:ext uri="{FF2B5EF4-FFF2-40B4-BE49-F238E27FC236}">
                <a16:creationId xmlns:a16="http://schemas.microsoft.com/office/drawing/2014/main" id="{206D4076-C1B8-424D-9DD6-90C3D02D54B1}"/>
              </a:ext>
            </a:extLst>
          </p:cNvPr>
          <p:cNvSpPr txBox="1"/>
          <p:nvPr/>
        </p:nvSpPr>
        <p:spPr>
          <a:xfrm>
            <a:off x="293077" y="0"/>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Calculations of global </a:t>
            </a:r>
            <a:r>
              <a:rPr lang="en-US" sz="3600" b="1" strike="noStrike" spc="-1" dirty="0" err="1">
                <a:solidFill>
                  <a:srgbClr val="000000"/>
                </a:solidFill>
                <a:highlight>
                  <a:srgbClr val="00FF00"/>
                </a:highlight>
                <a:latin typeface="Calibri Light"/>
              </a:rPr>
              <a:t>threadID</a:t>
            </a:r>
            <a:r>
              <a:rPr lang="en-US" sz="3600" b="1" strike="noStrike" spc="-1" dirty="0">
                <a:solidFill>
                  <a:srgbClr val="000000"/>
                </a:solidFill>
                <a:highlight>
                  <a:srgbClr val="00FF00"/>
                </a:highlight>
                <a:latin typeface="Calibri Light"/>
              </a:rPr>
              <a:t> – </a:t>
            </a:r>
            <a:r>
              <a:rPr lang="en-US" sz="3600" b="1" strike="noStrike" spc="-1" dirty="0">
                <a:solidFill>
                  <a:srgbClr val="000000"/>
                </a:solidFill>
                <a:highlight>
                  <a:srgbClr val="FF00FF"/>
                </a:highlight>
                <a:latin typeface="Calibri Light"/>
              </a:rPr>
              <a:t>ID Grid/2D Block</a:t>
            </a:r>
            <a:endParaRPr lang="en-US" sz="3600" b="0" strike="noStrike" spc="-1" dirty="0">
              <a:solidFill>
                <a:srgbClr val="FFFF00"/>
              </a:solidFill>
              <a:highlight>
                <a:srgbClr val="FF00FF"/>
              </a:highlight>
              <a:latin typeface="Calibri"/>
            </a:endParaRPr>
          </a:p>
        </p:txBody>
      </p:sp>
      <p:sp>
        <p:nvSpPr>
          <p:cNvPr id="7" name="Title 6">
            <a:extLst>
              <a:ext uri="{FF2B5EF4-FFF2-40B4-BE49-F238E27FC236}">
                <a16:creationId xmlns:a16="http://schemas.microsoft.com/office/drawing/2014/main" id="{B9177A5E-8F0C-4328-AB65-0CE51E9B8000}"/>
              </a:ext>
            </a:extLst>
          </p:cNvPr>
          <p:cNvSpPr>
            <a:spLocks noGrp="1"/>
          </p:cNvSpPr>
          <p:nvPr>
            <p:ph type="title"/>
          </p:nvPr>
        </p:nvSpPr>
        <p:spPr/>
        <p:txBody>
          <a:bodyPr/>
          <a:lstStyle/>
          <a:p>
            <a:r>
              <a:rPr lang="en-IN" dirty="0"/>
              <a:t> </a:t>
            </a:r>
          </a:p>
        </p:txBody>
      </p:sp>
      <p:pic>
        <p:nvPicPr>
          <p:cNvPr id="8" name="Picture 7">
            <a:extLst>
              <a:ext uri="{FF2B5EF4-FFF2-40B4-BE49-F238E27FC236}">
                <a16:creationId xmlns:a16="http://schemas.microsoft.com/office/drawing/2014/main" id="{BA3BB5C9-4561-4789-AFF5-84C6F02A2B4E}"/>
              </a:ext>
            </a:extLst>
          </p:cNvPr>
          <p:cNvPicPr>
            <a:picLocks noChangeAspect="1"/>
          </p:cNvPicPr>
          <p:nvPr/>
        </p:nvPicPr>
        <p:blipFill>
          <a:blip r:embed="rId2"/>
          <a:stretch>
            <a:fillRect/>
          </a:stretch>
        </p:blipFill>
        <p:spPr>
          <a:xfrm>
            <a:off x="0" y="1113120"/>
            <a:ext cx="8505825" cy="3276600"/>
          </a:xfrm>
          <a:prstGeom prst="rect">
            <a:avLst/>
          </a:prstGeom>
        </p:spPr>
      </p:pic>
      <p:pic>
        <p:nvPicPr>
          <p:cNvPr id="9" name="Picture 8">
            <a:extLst>
              <a:ext uri="{FF2B5EF4-FFF2-40B4-BE49-F238E27FC236}">
                <a16:creationId xmlns:a16="http://schemas.microsoft.com/office/drawing/2014/main" id="{32CC7FE4-389A-41F2-A598-AEBB1402C2FD}"/>
              </a:ext>
            </a:extLst>
          </p:cNvPr>
          <p:cNvPicPr>
            <a:picLocks noChangeAspect="1"/>
          </p:cNvPicPr>
          <p:nvPr/>
        </p:nvPicPr>
        <p:blipFill>
          <a:blip r:embed="rId3"/>
          <a:stretch>
            <a:fillRect/>
          </a:stretch>
        </p:blipFill>
        <p:spPr>
          <a:xfrm>
            <a:off x="838080" y="3962400"/>
            <a:ext cx="5641398" cy="2895600"/>
          </a:xfrm>
          <a:prstGeom prst="rect">
            <a:avLst/>
          </a:prstGeom>
        </p:spPr>
      </p:pic>
    </p:spTree>
    <p:extLst>
      <p:ext uri="{BB962C8B-B14F-4D97-AF65-F5344CB8AC3E}">
        <p14:creationId xmlns:p14="http://schemas.microsoft.com/office/powerpoint/2010/main" val="8307897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20100" y="2377362"/>
            <a:ext cx="2640615" cy="461665"/>
          </a:xfrm>
          <a:prstGeom prst="rect">
            <a:avLst/>
          </a:prstGeom>
          <a:noFill/>
        </p:spPr>
        <p:txBody>
          <a:bodyPr wrap="square" rtlCol="0">
            <a:spAutoFit/>
          </a:bodyPr>
          <a:lstStyle/>
          <a:p>
            <a:r>
              <a:rPr lang="en-US" sz="2400" b="1" dirty="0">
                <a:highlight>
                  <a:srgbClr val="FFFF00"/>
                </a:highlight>
              </a:rPr>
              <a:t>&lt;&lt;&lt; (2,2), 3 &gt;&gt;&gt;</a:t>
            </a:r>
          </a:p>
        </p:txBody>
      </p:sp>
      <p:sp>
        <p:nvSpPr>
          <p:cNvPr id="6" name="TextShape 1">
            <a:extLst>
              <a:ext uri="{FF2B5EF4-FFF2-40B4-BE49-F238E27FC236}">
                <a16:creationId xmlns:a16="http://schemas.microsoft.com/office/drawing/2014/main" id="{206D4076-C1B8-424D-9DD6-90C3D02D54B1}"/>
              </a:ext>
            </a:extLst>
          </p:cNvPr>
          <p:cNvSpPr txBox="1"/>
          <p:nvPr/>
        </p:nvSpPr>
        <p:spPr>
          <a:xfrm>
            <a:off x="293077" y="0"/>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Calculations of global </a:t>
            </a:r>
            <a:r>
              <a:rPr lang="en-US" sz="3600" b="1" strike="noStrike" spc="-1" dirty="0" err="1">
                <a:solidFill>
                  <a:srgbClr val="000000"/>
                </a:solidFill>
                <a:highlight>
                  <a:srgbClr val="00FF00"/>
                </a:highlight>
                <a:latin typeface="Calibri Light"/>
              </a:rPr>
              <a:t>threadID</a:t>
            </a:r>
            <a:r>
              <a:rPr lang="en-US" sz="3600" b="1" strike="noStrike" spc="-1" dirty="0">
                <a:solidFill>
                  <a:srgbClr val="000000"/>
                </a:solidFill>
                <a:highlight>
                  <a:srgbClr val="00FF00"/>
                </a:highlight>
                <a:latin typeface="Calibri Light"/>
              </a:rPr>
              <a:t> – </a:t>
            </a:r>
            <a:r>
              <a:rPr lang="en-US" sz="3600" b="1" spc="-1" dirty="0">
                <a:solidFill>
                  <a:srgbClr val="000000"/>
                </a:solidFill>
                <a:highlight>
                  <a:srgbClr val="FF00FF"/>
                </a:highlight>
                <a:latin typeface="Calibri Light"/>
              </a:rPr>
              <a:t>2</a:t>
            </a:r>
            <a:r>
              <a:rPr lang="en-US" sz="3600" b="1" strike="noStrike" spc="-1" dirty="0">
                <a:solidFill>
                  <a:srgbClr val="000000"/>
                </a:solidFill>
                <a:highlight>
                  <a:srgbClr val="FF00FF"/>
                </a:highlight>
                <a:latin typeface="Calibri Light"/>
              </a:rPr>
              <a:t>D Grid/</a:t>
            </a:r>
            <a:r>
              <a:rPr lang="en-US" sz="3600" b="1" spc="-1" dirty="0">
                <a:solidFill>
                  <a:srgbClr val="000000"/>
                </a:solidFill>
                <a:highlight>
                  <a:srgbClr val="FF00FF"/>
                </a:highlight>
                <a:latin typeface="Calibri Light"/>
              </a:rPr>
              <a:t>1</a:t>
            </a:r>
            <a:r>
              <a:rPr lang="en-US" sz="3600" b="1" strike="noStrike" spc="-1" dirty="0">
                <a:solidFill>
                  <a:srgbClr val="000000"/>
                </a:solidFill>
                <a:highlight>
                  <a:srgbClr val="FF00FF"/>
                </a:highlight>
                <a:latin typeface="Calibri Light"/>
              </a:rPr>
              <a:t>D Block</a:t>
            </a:r>
            <a:endParaRPr lang="en-US" sz="3600" b="0" strike="noStrike" spc="-1" dirty="0">
              <a:solidFill>
                <a:srgbClr val="FFFF00"/>
              </a:solidFill>
              <a:highlight>
                <a:srgbClr val="FF00FF"/>
              </a:highlight>
              <a:latin typeface="Calibri"/>
            </a:endParaRPr>
          </a:p>
        </p:txBody>
      </p:sp>
      <p:sp>
        <p:nvSpPr>
          <p:cNvPr id="7" name="Title 6">
            <a:extLst>
              <a:ext uri="{FF2B5EF4-FFF2-40B4-BE49-F238E27FC236}">
                <a16:creationId xmlns:a16="http://schemas.microsoft.com/office/drawing/2014/main" id="{B9177A5E-8F0C-4328-AB65-0CE51E9B8000}"/>
              </a:ext>
            </a:extLst>
          </p:cNvPr>
          <p:cNvSpPr>
            <a:spLocks noGrp="1"/>
          </p:cNvSpPr>
          <p:nvPr>
            <p:ph type="title"/>
          </p:nvPr>
        </p:nvSpPr>
        <p:spPr/>
        <p:txBody>
          <a:bodyPr/>
          <a:lstStyle/>
          <a:p>
            <a:r>
              <a:rPr lang="en-IN" dirty="0"/>
              <a:t> </a:t>
            </a:r>
          </a:p>
        </p:txBody>
      </p:sp>
      <p:pic>
        <p:nvPicPr>
          <p:cNvPr id="8" name="Picture 7">
            <a:extLst>
              <a:ext uri="{FF2B5EF4-FFF2-40B4-BE49-F238E27FC236}">
                <a16:creationId xmlns:a16="http://schemas.microsoft.com/office/drawing/2014/main" id="{8A875C0B-4076-404E-8896-E0903C67FEC4}"/>
              </a:ext>
            </a:extLst>
          </p:cNvPr>
          <p:cNvPicPr>
            <a:picLocks noChangeAspect="1"/>
          </p:cNvPicPr>
          <p:nvPr/>
        </p:nvPicPr>
        <p:blipFill>
          <a:blip r:embed="rId2"/>
          <a:stretch>
            <a:fillRect/>
          </a:stretch>
        </p:blipFill>
        <p:spPr>
          <a:xfrm>
            <a:off x="5867400" y="4800601"/>
            <a:ext cx="4800600" cy="1685925"/>
          </a:xfrm>
          <a:prstGeom prst="rect">
            <a:avLst/>
          </a:prstGeom>
        </p:spPr>
      </p:pic>
      <p:pic>
        <p:nvPicPr>
          <p:cNvPr id="9" name="Picture 8">
            <a:extLst>
              <a:ext uri="{FF2B5EF4-FFF2-40B4-BE49-F238E27FC236}">
                <a16:creationId xmlns:a16="http://schemas.microsoft.com/office/drawing/2014/main" id="{8BF57958-69BD-4300-8A3F-D9200C6C1CAE}"/>
              </a:ext>
            </a:extLst>
          </p:cNvPr>
          <p:cNvPicPr>
            <a:picLocks noChangeAspect="1"/>
          </p:cNvPicPr>
          <p:nvPr/>
        </p:nvPicPr>
        <p:blipFill>
          <a:blip r:embed="rId3"/>
          <a:stretch>
            <a:fillRect/>
          </a:stretch>
        </p:blipFill>
        <p:spPr>
          <a:xfrm>
            <a:off x="1638300" y="1059630"/>
            <a:ext cx="6781800" cy="3389890"/>
          </a:xfrm>
          <a:prstGeom prst="rect">
            <a:avLst/>
          </a:prstGeom>
        </p:spPr>
      </p:pic>
      <p:pic>
        <p:nvPicPr>
          <p:cNvPr id="10" name="Picture 9">
            <a:extLst>
              <a:ext uri="{FF2B5EF4-FFF2-40B4-BE49-F238E27FC236}">
                <a16:creationId xmlns:a16="http://schemas.microsoft.com/office/drawing/2014/main" id="{FD5F73E0-C33D-4312-B97D-B8F573B06664}"/>
              </a:ext>
            </a:extLst>
          </p:cNvPr>
          <p:cNvPicPr>
            <a:picLocks noChangeAspect="1"/>
          </p:cNvPicPr>
          <p:nvPr/>
        </p:nvPicPr>
        <p:blipFill>
          <a:blip r:embed="rId4"/>
          <a:stretch>
            <a:fillRect/>
          </a:stretch>
        </p:blipFill>
        <p:spPr>
          <a:xfrm>
            <a:off x="1447800" y="4800601"/>
            <a:ext cx="4419600" cy="1558636"/>
          </a:xfrm>
          <a:prstGeom prst="rect">
            <a:avLst/>
          </a:prstGeom>
        </p:spPr>
      </p:pic>
    </p:spTree>
    <p:extLst>
      <p:ext uri="{BB962C8B-B14F-4D97-AF65-F5344CB8AC3E}">
        <p14:creationId xmlns:p14="http://schemas.microsoft.com/office/powerpoint/2010/main" val="21458625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84031" y="702641"/>
            <a:ext cx="3177646" cy="461665"/>
          </a:xfrm>
          <a:prstGeom prst="rect">
            <a:avLst/>
          </a:prstGeom>
          <a:noFill/>
        </p:spPr>
        <p:txBody>
          <a:bodyPr wrap="square" rtlCol="0">
            <a:spAutoFit/>
          </a:bodyPr>
          <a:lstStyle/>
          <a:p>
            <a:r>
              <a:rPr lang="en-US" sz="2400" b="1" dirty="0">
                <a:highlight>
                  <a:srgbClr val="FFFF00"/>
                </a:highlight>
              </a:rPr>
              <a:t>&lt;&lt;&lt; (2,2), (2,3) &gt;&gt;&gt;</a:t>
            </a:r>
          </a:p>
        </p:txBody>
      </p:sp>
      <p:sp>
        <p:nvSpPr>
          <p:cNvPr id="6" name="TextShape 1">
            <a:extLst>
              <a:ext uri="{FF2B5EF4-FFF2-40B4-BE49-F238E27FC236}">
                <a16:creationId xmlns:a16="http://schemas.microsoft.com/office/drawing/2014/main" id="{206D4076-C1B8-424D-9DD6-90C3D02D54B1}"/>
              </a:ext>
            </a:extLst>
          </p:cNvPr>
          <p:cNvSpPr txBox="1"/>
          <p:nvPr/>
        </p:nvSpPr>
        <p:spPr>
          <a:xfrm>
            <a:off x="293077" y="0"/>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Calculations of global </a:t>
            </a:r>
            <a:r>
              <a:rPr lang="en-US" sz="3600" b="1" strike="noStrike" spc="-1" dirty="0" err="1">
                <a:solidFill>
                  <a:srgbClr val="000000"/>
                </a:solidFill>
                <a:highlight>
                  <a:srgbClr val="00FF00"/>
                </a:highlight>
                <a:latin typeface="Calibri Light"/>
              </a:rPr>
              <a:t>threadID</a:t>
            </a:r>
            <a:r>
              <a:rPr lang="en-US" sz="3600" b="1" strike="noStrike" spc="-1" dirty="0">
                <a:solidFill>
                  <a:srgbClr val="000000"/>
                </a:solidFill>
                <a:highlight>
                  <a:srgbClr val="00FF00"/>
                </a:highlight>
                <a:latin typeface="Calibri Light"/>
              </a:rPr>
              <a:t> – </a:t>
            </a:r>
            <a:r>
              <a:rPr lang="en-US" sz="3600" b="1" spc="-1" dirty="0">
                <a:solidFill>
                  <a:srgbClr val="000000"/>
                </a:solidFill>
                <a:highlight>
                  <a:srgbClr val="FF00FF"/>
                </a:highlight>
                <a:latin typeface="Calibri Light"/>
              </a:rPr>
              <a:t>2</a:t>
            </a:r>
            <a:r>
              <a:rPr lang="en-US" sz="3600" b="1" strike="noStrike" spc="-1" dirty="0">
                <a:solidFill>
                  <a:srgbClr val="000000"/>
                </a:solidFill>
                <a:highlight>
                  <a:srgbClr val="FF00FF"/>
                </a:highlight>
                <a:latin typeface="Calibri Light"/>
              </a:rPr>
              <a:t>D Grid/2D Block</a:t>
            </a:r>
            <a:endParaRPr lang="en-US" sz="3600" b="0" strike="noStrike" spc="-1" dirty="0">
              <a:solidFill>
                <a:srgbClr val="FFFF00"/>
              </a:solidFill>
              <a:highlight>
                <a:srgbClr val="FF00FF"/>
              </a:highlight>
              <a:latin typeface="Calibri"/>
            </a:endParaRPr>
          </a:p>
        </p:txBody>
      </p:sp>
      <p:sp>
        <p:nvSpPr>
          <p:cNvPr id="7" name="Title 6">
            <a:extLst>
              <a:ext uri="{FF2B5EF4-FFF2-40B4-BE49-F238E27FC236}">
                <a16:creationId xmlns:a16="http://schemas.microsoft.com/office/drawing/2014/main" id="{B9177A5E-8F0C-4328-AB65-0CE51E9B8000}"/>
              </a:ext>
            </a:extLst>
          </p:cNvPr>
          <p:cNvSpPr>
            <a:spLocks noGrp="1"/>
          </p:cNvSpPr>
          <p:nvPr>
            <p:ph type="title"/>
          </p:nvPr>
        </p:nvSpPr>
        <p:spPr/>
        <p:txBody>
          <a:bodyPr/>
          <a:lstStyle/>
          <a:p>
            <a:r>
              <a:rPr lang="en-IN" dirty="0"/>
              <a:t> </a:t>
            </a:r>
          </a:p>
        </p:txBody>
      </p:sp>
      <p:pic>
        <p:nvPicPr>
          <p:cNvPr id="8" name="Picture 7">
            <a:extLst>
              <a:ext uri="{FF2B5EF4-FFF2-40B4-BE49-F238E27FC236}">
                <a16:creationId xmlns:a16="http://schemas.microsoft.com/office/drawing/2014/main" id="{1C9C5846-06B3-42BA-A256-3E23AF0742EB}"/>
              </a:ext>
            </a:extLst>
          </p:cNvPr>
          <p:cNvPicPr>
            <a:picLocks noChangeAspect="1"/>
          </p:cNvPicPr>
          <p:nvPr/>
        </p:nvPicPr>
        <p:blipFill>
          <a:blip r:embed="rId2"/>
          <a:stretch>
            <a:fillRect/>
          </a:stretch>
        </p:blipFill>
        <p:spPr>
          <a:xfrm>
            <a:off x="106680" y="1164306"/>
            <a:ext cx="5029200" cy="4529387"/>
          </a:xfrm>
          <a:prstGeom prst="rect">
            <a:avLst/>
          </a:prstGeom>
        </p:spPr>
      </p:pic>
      <p:sp>
        <p:nvSpPr>
          <p:cNvPr id="9" name="Rectangle 8">
            <a:extLst>
              <a:ext uri="{FF2B5EF4-FFF2-40B4-BE49-F238E27FC236}">
                <a16:creationId xmlns:a16="http://schemas.microsoft.com/office/drawing/2014/main" id="{B3FD262F-CD25-4CA5-B034-CFDD560AF5B0}"/>
              </a:ext>
            </a:extLst>
          </p:cNvPr>
          <p:cNvSpPr/>
          <p:nvPr/>
        </p:nvSpPr>
        <p:spPr>
          <a:xfrm>
            <a:off x="4907280" y="1392906"/>
            <a:ext cx="4572000" cy="646331"/>
          </a:xfrm>
          <a:prstGeom prst="rect">
            <a:avLst/>
          </a:prstGeom>
        </p:spPr>
        <p:txBody>
          <a:bodyPr>
            <a:spAutoFit/>
          </a:bodyPr>
          <a:lstStyle/>
          <a:p>
            <a:r>
              <a:rPr lang="en-US" b="1" i="1" dirty="0" err="1">
                <a:latin typeface="Menlo"/>
              </a:rPr>
              <a:t>blockId</a:t>
            </a:r>
            <a:r>
              <a:rPr lang="en-US" b="1" i="1" dirty="0">
                <a:latin typeface="Menlo"/>
              </a:rPr>
              <a:t> = (</a:t>
            </a:r>
            <a:r>
              <a:rPr lang="en-US" b="1" i="1" dirty="0" err="1">
                <a:latin typeface="Menlo"/>
              </a:rPr>
              <a:t>gridDim.x</a:t>
            </a:r>
            <a:r>
              <a:rPr lang="en-US" b="1" i="1" dirty="0">
                <a:latin typeface="Menlo"/>
              </a:rPr>
              <a:t> * </a:t>
            </a:r>
            <a:r>
              <a:rPr lang="en-US" b="1" i="1" dirty="0" err="1">
                <a:latin typeface="Menlo"/>
              </a:rPr>
              <a:t>blockIdx.y</a:t>
            </a:r>
            <a:r>
              <a:rPr lang="en-US" b="1" i="1" dirty="0">
                <a:latin typeface="Menlo"/>
              </a:rPr>
              <a:t>) + </a:t>
            </a:r>
            <a:r>
              <a:rPr lang="en-US" b="1" i="1" dirty="0" err="1">
                <a:latin typeface="Menlo"/>
              </a:rPr>
              <a:t>blockIdx.x</a:t>
            </a:r>
            <a:endParaRPr lang="en-US" dirty="0"/>
          </a:p>
        </p:txBody>
      </p:sp>
      <p:sp>
        <p:nvSpPr>
          <p:cNvPr id="10" name="Rectangle 9">
            <a:extLst>
              <a:ext uri="{FF2B5EF4-FFF2-40B4-BE49-F238E27FC236}">
                <a16:creationId xmlns:a16="http://schemas.microsoft.com/office/drawing/2014/main" id="{3187CABA-1BEC-4DFA-99A0-27366B41A774}"/>
              </a:ext>
            </a:extLst>
          </p:cNvPr>
          <p:cNvSpPr/>
          <p:nvPr/>
        </p:nvSpPr>
        <p:spPr>
          <a:xfrm>
            <a:off x="4907279" y="2221799"/>
            <a:ext cx="6276535" cy="923330"/>
          </a:xfrm>
          <a:prstGeom prst="rect">
            <a:avLst/>
          </a:prstGeom>
        </p:spPr>
        <p:txBody>
          <a:bodyPr wrap="square">
            <a:spAutoFit/>
          </a:bodyPr>
          <a:lstStyle/>
          <a:p>
            <a:r>
              <a:rPr lang="en-US" b="1" i="1" dirty="0" err="1">
                <a:latin typeface="Menlo"/>
              </a:rPr>
              <a:t>threadId</a:t>
            </a:r>
            <a:r>
              <a:rPr lang="en-US" b="1" i="1" dirty="0">
                <a:latin typeface="Menlo"/>
              </a:rPr>
              <a:t> = (</a:t>
            </a:r>
            <a:r>
              <a:rPr lang="en-US" b="1" i="1" dirty="0" err="1">
                <a:latin typeface="Menlo"/>
              </a:rPr>
              <a:t>blockId</a:t>
            </a:r>
            <a:r>
              <a:rPr lang="en-US" b="1" i="1" dirty="0">
                <a:latin typeface="Menlo"/>
              </a:rPr>
              <a:t> * (</a:t>
            </a:r>
            <a:r>
              <a:rPr lang="en-US" b="1" i="1" dirty="0" err="1">
                <a:latin typeface="Menlo"/>
              </a:rPr>
              <a:t>blockDim.x</a:t>
            </a:r>
            <a:r>
              <a:rPr lang="en-US" b="1" i="1" dirty="0">
                <a:latin typeface="Menlo"/>
              </a:rPr>
              <a:t> * </a:t>
            </a:r>
            <a:r>
              <a:rPr lang="en-US" b="1" i="1" dirty="0" err="1">
                <a:latin typeface="Menlo"/>
              </a:rPr>
              <a:t>blockDim.y</a:t>
            </a:r>
            <a:r>
              <a:rPr lang="en-US" b="1" i="1" dirty="0">
                <a:latin typeface="Menlo"/>
              </a:rPr>
              <a:t>))</a:t>
            </a:r>
          </a:p>
          <a:p>
            <a:r>
              <a:rPr lang="en-US" b="1" i="1" dirty="0">
                <a:latin typeface="Menlo"/>
              </a:rPr>
              <a:t>                                                   +</a:t>
            </a:r>
          </a:p>
          <a:p>
            <a:r>
              <a:rPr lang="en-US" b="1" i="1" dirty="0">
                <a:latin typeface="Menlo"/>
              </a:rPr>
              <a:t>                    (</a:t>
            </a:r>
            <a:r>
              <a:rPr lang="en-US" b="1" i="1" dirty="0" err="1">
                <a:latin typeface="Menlo"/>
              </a:rPr>
              <a:t>threadIdx.y</a:t>
            </a:r>
            <a:r>
              <a:rPr lang="en-US" b="1" i="1" dirty="0">
                <a:latin typeface="Menlo"/>
              </a:rPr>
              <a:t> * </a:t>
            </a:r>
            <a:r>
              <a:rPr lang="en-US" b="1" i="1" dirty="0" err="1">
                <a:latin typeface="Menlo"/>
              </a:rPr>
              <a:t>blockDim.x</a:t>
            </a:r>
            <a:r>
              <a:rPr lang="en-US" b="1" i="1" dirty="0">
                <a:latin typeface="Menlo"/>
              </a:rPr>
              <a:t>) + </a:t>
            </a:r>
            <a:r>
              <a:rPr lang="en-US" b="1" i="1" dirty="0" err="1">
                <a:latin typeface="Menlo"/>
              </a:rPr>
              <a:t>threadIdx.x</a:t>
            </a:r>
            <a:endParaRPr lang="en-US" dirty="0"/>
          </a:p>
        </p:txBody>
      </p:sp>
      <p:pic>
        <p:nvPicPr>
          <p:cNvPr id="11" name="Picture 10">
            <a:extLst>
              <a:ext uri="{FF2B5EF4-FFF2-40B4-BE49-F238E27FC236}">
                <a16:creationId xmlns:a16="http://schemas.microsoft.com/office/drawing/2014/main" id="{42EB5AAF-0640-45FD-9FF9-BFD4858F84EA}"/>
              </a:ext>
            </a:extLst>
          </p:cNvPr>
          <p:cNvPicPr>
            <a:picLocks noChangeAspect="1"/>
          </p:cNvPicPr>
          <p:nvPr/>
        </p:nvPicPr>
        <p:blipFill>
          <a:blip r:embed="rId3"/>
          <a:stretch>
            <a:fillRect/>
          </a:stretch>
        </p:blipFill>
        <p:spPr>
          <a:xfrm>
            <a:off x="4941916" y="4083968"/>
            <a:ext cx="4080164" cy="1609725"/>
          </a:xfrm>
          <a:prstGeom prst="rect">
            <a:avLst/>
          </a:prstGeom>
        </p:spPr>
      </p:pic>
    </p:spTree>
    <p:extLst>
      <p:ext uri="{BB962C8B-B14F-4D97-AF65-F5344CB8AC3E}">
        <p14:creationId xmlns:p14="http://schemas.microsoft.com/office/powerpoint/2010/main" val="196744906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126609" y="59944"/>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Calculations of global </a:t>
            </a:r>
            <a:r>
              <a:rPr lang="en-US" sz="3600" b="1" strike="noStrike" spc="-1" dirty="0" err="1">
                <a:solidFill>
                  <a:srgbClr val="000000"/>
                </a:solidFill>
                <a:highlight>
                  <a:srgbClr val="00FF00"/>
                </a:highlight>
                <a:latin typeface="Calibri Light"/>
              </a:rPr>
              <a:t>threadID</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0" y="1012874"/>
            <a:ext cx="11901268" cy="5708326"/>
          </a:xfrm>
          <a:prstGeom prst="rect">
            <a:avLst/>
          </a:prstGeom>
          <a:noFill/>
          <a:ln>
            <a:noFill/>
          </a:ln>
        </p:spPr>
        <p:txBody>
          <a:bodyPr>
            <a:normAutofit/>
          </a:bodyPr>
          <a:lstStyle/>
          <a:p>
            <a:r>
              <a:rPr lang="en-US" b="1" u="sng" dirty="0"/>
              <a:t>1D grid of 1D blocks:</a:t>
            </a:r>
          </a:p>
          <a:p>
            <a:r>
              <a:rPr lang="en-US" dirty="0"/>
              <a:t>__</a:t>
            </a:r>
            <a:r>
              <a:rPr lang="en-US" dirty="0" err="1"/>
              <a:t>device__int</a:t>
            </a:r>
            <a:r>
              <a:rPr lang="en-US" dirty="0"/>
              <a:t> getGlobalID_1D_1D(){</a:t>
            </a:r>
          </a:p>
          <a:p>
            <a:r>
              <a:rPr lang="en-US" dirty="0"/>
              <a:t>                      return </a:t>
            </a:r>
            <a:r>
              <a:rPr lang="en-US" b="1" dirty="0" err="1">
                <a:solidFill>
                  <a:srgbClr val="0070C0"/>
                </a:solidFill>
              </a:rPr>
              <a:t>blockIdx.x</a:t>
            </a:r>
            <a:r>
              <a:rPr lang="en-US" b="1" dirty="0">
                <a:solidFill>
                  <a:srgbClr val="0070C0"/>
                </a:solidFill>
              </a:rPr>
              <a:t> *</a:t>
            </a:r>
            <a:r>
              <a:rPr lang="en-US" b="1" dirty="0" err="1">
                <a:solidFill>
                  <a:srgbClr val="0070C0"/>
                </a:solidFill>
              </a:rPr>
              <a:t>blockDim.x</a:t>
            </a:r>
            <a:r>
              <a:rPr lang="en-US" b="1" dirty="0">
                <a:solidFill>
                  <a:srgbClr val="0070C0"/>
                </a:solidFill>
              </a:rPr>
              <a:t> + </a:t>
            </a:r>
            <a:r>
              <a:rPr lang="en-US" b="1" dirty="0" err="1">
                <a:solidFill>
                  <a:srgbClr val="0070C0"/>
                </a:solidFill>
              </a:rPr>
              <a:t>threadIdx.x</a:t>
            </a:r>
            <a:r>
              <a:rPr lang="en-US" b="1" dirty="0">
                <a:solidFill>
                  <a:srgbClr val="0070C0"/>
                </a:solidFill>
              </a:rPr>
              <a:t>;</a:t>
            </a:r>
          </a:p>
          <a:p>
            <a:r>
              <a:rPr lang="en-US" dirty="0"/>
              <a:t>                 }</a:t>
            </a:r>
          </a:p>
          <a:p>
            <a:endParaRPr lang="en-US" u="sng" dirty="0"/>
          </a:p>
          <a:p>
            <a:r>
              <a:rPr lang="en-US" b="1" u="sng" dirty="0"/>
              <a:t>1D grid of 2D blocks:</a:t>
            </a:r>
          </a:p>
          <a:p>
            <a:r>
              <a:rPr lang="en-US" dirty="0"/>
              <a:t>__device</a:t>
            </a:r>
            <a:r>
              <a:rPr lang="en-US" dirty="0" smtClean="0"/>
              <a:t>__ </a:t>
            </a:r>
            <a:r>
              <a:rPr lang="en-US" dirty="0" err="1" smtClean="0"/>
              <a:t>int</a:t>
            </a:r>
            <a:r>
              <a:rPr lang="en-US" dirty="0" smtClean="0"/>
              <a:t> </a:t>
            </a:r>
            <a:r>
              <a:rPr lang="en-US" dirty="0"/>
              <a:t>getGlobalID_1D_2D(){</a:t>
            </a:r>
          </a:p>
          <a:p>
            <a:r>
              <a:rPr lang="en-US" dirty="0"/>
              <a:t>	return </a:t>
            </a:r>
            <a:r>
              <a:rPr lang="en-US" b="1" dirty="0" err="1">
                <a:solidFill>
                  <a:srgbClr val="0070C0"/>
                </a:solidFill>
              </a:rPr>
              <a:t>blockIdx.x</a:t>
            </a:r>
            <a:r>
              <a:rPr lang="en-US" b="1" dirty="0">
                <a:solidFill>
                  <a:srgbClr val="0070C0"/>
                </a:solidFill>
              </a:rPr>
              <a:t> * </a:t>
            </a:r>
            <a:r>
              <a:rPr lang="en-US" b="1" dirty="0" err="1">
                <a:solidFill>
                  <a:srgbClr val="0070C0"/>
                </a:solidFill>
              </a:rPr>
              <a:t>blockDim.x</a:t>
            </a:r>
            <a:r>
              <a:rPr lang="en-US" b="1" dirty="0">
                <a:solidFill>
                  <a:srgbClr val="0070C0"/>
                </a:solidFill>
              </a:rPr>
              <a:t> * </a:t>
            </a:r>
            <a:r>
              <a:rPr lang="en-US" b="1" dirty="0" err="1">
                <a:solidFill>
                  <a:srgbClr val="0070C0"/>
                </a:solidFill>
              </a:rPr>
              <a:t>blockDim.y</a:t>
            </a:r>
            <a:r>
              <a:rPr lang="en-US" b="1" dirty="0">
                <a:solidFill>
                  <a:srgbClr val="0070C0"/>
                </a:solidFill>
              </a:rPr>
              <a:t> + </a:t>
            </a:r>
            <a:r>
              <a:rPr lang="en-US" b="1" dirty="0" err="1">
                <a:solidFill>
                  <a:srgbClr val="0070C0"/>
                </a:solidFill>
              </a:rPr>
              <a:t>threadIdx.y</a:t>
            </a:r>
            <a:r>
              <a:rPr lang="en-US" b="1" dirty="0">
                <a:solidFill>
                  <a:srgbClr val="0070C0"/>
                </a:solidFill>
              </a:rPr>
              <a:t> * </a:t>
            </a:r>
            <a:r>
              <a:rPr lang="en-US" b="1" dirty="0" err="1">
                <a:solidFill>
                  <a:srgbClr val="0070C0"/>
                </a:solidFill>
              </a:rPr>
              <a:t>blockDim.x</a:t>
            </a:r>
            <a:r>
              <a:rPr lang="en-US" b="1" dirty="0">
                <a:solidFill>
                  <a:srgbClr val="0070C0"/>
                </a:solidFill>
              </a:rPr>
              <a:t> + </a:t>
            </a:r>
            <a:r>
              <a:rPr lang="en-US" b="1" dirty="0" err="1">
                <a:solidFill>
                  <a:srgbClr val="0070C0"/>
                </a:solidFill>
              </a:rPr>
              <a:t>threadIdx.x</a:t>
            </a:r>
            <a:r>
              <a:rPr lang="en-US" b="1" dirty="0">
                <a:solidFill>
                  <a:srgbClr val="0070C0"/>
                </a:solidFill>
              </a:rPr>
              <a:t>;</a:t>
            </a:r>
          </a:p>
          <a:p>
            <a:r>
              <a:rPr lang="en-US" dirty="0"/>
              <a:t>}</a:t>
            </a:r>
          </a:p>
          <a:p>
            <a:endParaRPr lang="en-US" u="sng" dirty="0"/>
          </a:p>
          <a:p>
            <a:r>
              <a:rPr lang="en-US" b="1" u="sng" dirty="0"/>
              <a:t>1D grid of 3D blocks:</a:t>
            </a:r>
          </a:p>
          <a:p>
            <a:r>
              <a:rPr lang="en-US" dirty="0"/>
              <a:t>__device</a:t>
            </a:r>
            <a:r>
              <a:rPr lang="en-US" dirty="0" smtClean="0"/>
              <a:t>__ </a:t>
            </a:r>
            <a:r>
              <a:rPr lang="en-US" dirty="0" err="1" smtClean="0"/>
              <a:t>int</a:t>
            </a:r>
            <a:r>
              <a:rPr lang="en-US" dirty="0" smtClean="0"/>
              <a:t> </a:t>
            </a:r>
            <a:r>
              <a:rPr lang="en-US" dirty="0"/>
              <a:t>getGlobalID_1D_3D(){</a:t>
            </a:r>
          </a:p>
          <a:p>
            <a:r>
              <a:rPr lang="en-US" dirty="0"/>
              <a:t>	return </a:t>
            </a:r>
            <a:r>
              <a:rPr lang="en-US" b="1" dirty="0" err="1">
                <a:solidFill>
                  <a:srgbClr val="0070C0"/>
                </a:solidFill>
              </a:rPr>
              <a:t>blockIdx.x</a:t>
            </a:r>
            <a:r>
              <a:rPr lang="en-US" b="1" dirty="0">
                <a:solidFill>
                  <a:srgbClr val="0070C0"/>
                </a:solidFill>
              </a:rPr>
              <a:t> * </a:t>
            </a:r>
            <a:r>
              <a:rPr lang="en-US" b="1" dirty="0" err="1">
                <a:solidFill>
                  <a:srgbClr val="0070C0"/>
                </a:solidFill>
              </a:rPr>
              <a:t>blockDim.x</a:t>
            </a:r>
            <a:r>
              <a:rPr lang="en-US" b="1" dirty="0">
                <a:solidFill>
                  <a:srgbClr val="0070C0"/>
                </a:solidFill>
              </a:rPr>
              <a:t> * </a:t>
            </a:r>
            <a:r>
              <a:rPr lang="en-US" b="1" dirty="0" err="1">
                <a:solidFill>
                  <a:srgbClr val="0070C0"/>
                </a:solidFill>
              </a:rPr>
              <a:t>blockDim.y</a:t>
            </a:r>
            <a:r>
              <a:rPr lang="en-US" b="1" dirty="0">
                <a:solidFill>
                  <a:srgbClr val="0070C0"/>
                </a:solidFill>
              </a:rPr>
              <a:t> * </a:t>
            </a:r>
            <a:r>
              <a:rPr lang="en-US" b="1" dirty="0" err="1">
                <a:solidFill>
                  <a:srgbClr val="0070C0"/>
                </a:solidFill>
              </a:rPr>
              <a:t>blockDim.z</a:t>
            </a:r>
            <a:r>
              <a:rPr lang="en-US" b="1" dirty="0">
                <a:solidFill>
                  <a:srgbClr val="0070C0"/>
                </a:solidFill>
              </a:rPr>
              <a:t> + </a:t>
            </a:r>
            <a:r>
              <a:rPr lang="en-US" b="1" dirty="0" err="1">
                <a:solidFill>
                  <a:srgbClr val="0070C0"/>
                </a:solidFill>
              </a:rPr>
              <a:t>threadIdx.z</a:t>
            </a:r>
            <a:r>
              <a:rPr lang="en-US" b="1" dirty="0">
                <a:solidFill>
                  <a:srgbClr val="0070C0"/>
                </a:solidFill>
              </a:rPr>
              <a:t> * </a:t>
            </a:r>
            <a:r>
              <a:rPr lang="en-US" b="1" dirty="0" err="1">
                <a:solidFill>
                  <a:srgbClr val="0070C0"/>
                </a:solidFill>
              </a:rPr>
              <a:t>blockDim.y</a:t>
            </a:r>
            <a:r>
              <a:rPr lang="en-US" b="1" dirty="0">
                <a:solidFill>
                  <a:srgbClr val="0070C0"/>
                </a:solidFill>
              </a:rPr>
              <a:t> * </a:t>
            </a:r>
            <a:r>
              <a:rPr lang="en-US" b="1" dirty="0" err="1">
                <a:solidFill>
                  <a:srgbClr val="0070C0"/>
                </a:solidFill>
              </a:rPr>
              <a:t>blockDim.x</a:t>
            </a:r>
            <a:r>
              <a:rPr lang="en-US" b="1" dirty="0">
                <a:solidFill>
                  <a:srgbClr val="0070C0"/>
                </a:solidFill>
              </a:rPr>
              <a:t> +   </a:t>
            </a:r>
          </a:p>
          <a:p>
            <a:r>
              <a:rPr lang="en-US" b="1" dirty="0">
                <a:solidFill>
                  <a:srgbClr val="0070C0"/>
                </a:solidFill>
              </a:rPr>
              <a:t>                         </a:t>
            </a:r>
            <a:r>
              <a:rPr lang="en-US" b="1" dirty="0" err="1">
                <a:solidFill>
                  <a:srgbClr val="0070C0"/>
                </a:solidFill>
              </a:rPr>
              <a:t>threadIdx.y</a:t>
            </a:r>
            <a:r>
              <a:rPr lang="en-US" b="1" dirty="0">
                <a:solidFill>
                  <a:srgbClr val="0070C0"/>
                </a:solidFill>
              </a:rPr>
              <a:t> * </a:t>
            </a:r>
            <a:r>
              <a:rPr lang="en-US" b="1" dirty="0" err="1">
                <a:solidFill>
                  <a:srgbClr val="0070C0"/>
                </a:solidFill>
              </a:rPr>
              <a:t>blockDim.x</a:t>
            </a:r>
            <a:r>
              <a:rPr lang="en-US" b="1" dirty="0">
                <a:solidFill>
                  <a:srgbClr val="0070C0"/>
                </a:solidFill>
              </a:rPr>
              <a:t> + </a:t>
            </a:r>
            <a:r>
              <a:rPr lang="en-US" b="1" dirty="0" err="1">
                <a:solidFill>
                  <a:srgbClr val="0070C0"/>
                </a:solidFill>
              </a:rPr>
              <a:t>threadIdx.x</a:t>
            </a:r>
            <a:r>
              <a:rPr lang="en-US" b="1" dirty="0">
                <a:solidFill>
                  <a:srgbClr val="0070C0"/>
                </a:solidFill>
              </a:rPr>
              <a:t>;</a:t>
            </a:r>
          </a:p>
          <a:p>
            <a:r>
              <a:rPr lang="en-US" dirty="0"/>
              <a:t>}</a:t>
            </a: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16-03-2023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54</a:t>
            </a:fld>
            <a:endParaRPr lang="en-IN" sz="1200" b="0" strike="noStrike" spc="-1">
              <a:latin typeface="Times New Roman"/>
            </a:endParaRPr>
          </a:p>
        </p:txBody>
      </p:sp>
    </p:spTree>
    <p:extLst>
      <p:ext uri="{BB962C8B-B14F-4D97-AF65-F5344CB8AC3E}">
        <p14:creationId xmlns:p14="http://schemas.microsoft.com/office/powerpoint/2010/main" val="150374411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126609" y="59944"/>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Calculations of global </a:t>
            </a:r>
            <a:r>
              <a:rPr lang="en-US" sz="3600" b="1" strike="noStrike" spc="-1" dirty="0" err="1">
                <a:solidFill>
                  <a:srgbClr val="000000"/>
                </a:solidFill>
                <a:highlight>
                  <a:srgbClr val="00FF00"/>
                </a:highlight>
                <a:latin typeface="Calibri Light"/>
              </a:rPr>
              <a:t>threadID</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0" y="1012874"/>
            <a:ext cx="11901268" cy="5708326"/>
          </a:xfrm>
          <a:prstGeom prst="rect">
            <a:avLst/>
          </a:prstGeom>
          <a:noFill/>
          <a:ln>
            <a:noFill/>
          </a:ln>
        </p:spPr>
        <p:txBody>
          <a:bodyPr>
            <a:normAutofit lnSpcReduction="10000"/>
          </a:bodyPr>
          <a:lstStyle/>
          <a:p>
            <a:r>
              <a:rPr lang="en-US" sz="1800" b="1" u="sng" dirty="0"/>
              <a:t>2D grid of 1D blocks:</a:t>
            </a:r>
          </a:p>
          <a:p>
            <a:r>
              <a:rPr lang="en-US" sz="1800" dirty="0"/>
              <a:t>__device__ int getGlobalID_2D_1D(){</a:t>
            </a:r>
          </a:p>
          <a:p>
            <a:r>
              <a:rPr lang="en-US" sz="1800" dirty="0"/>
              <a:t>	</a:t>
            </a:r>
            <a:r>
              <a:rPr lang="en-US" sz="1800" b="1" dirty="0">
                <a:solidFill>
                  <a:srgbClr val="0070C0"/>
                </a:solidFill>
              </a:rPr>
              <a:t>int </a:t>
            </a:r>
            <a:r>
              <a:rPr lang="en-US" sz="1800" b="1" dirty="0" err="1">
                <a:solidFill>
                  <a:srgbClr val="0070C0"/>
                </a:solidFill>
              </a:rPr>
              <a:t>blockId</a:t>
            </a:r>
            <a:r>
              <a:rPr lang="en-US" sz="1800" b="1" dirty="0">
                <a:solidFill>
                  <a:srgbClr val="0070C0"/>
                </a:solidFill>
              </a:rPr>
              <a:t> = </a:t>
            </a:r>
            <a:r>
              <a:rPr lang="en-US" sz="1800" b="1" dirty="0" err="1">
                <a:solidFill>
                  <a:srgbClr val="0070C0"/>
                </a:solidFill>
              </a:rPr>
              <a:t>blockIdx.y</a:t>
            </a:r>
            <a:r>
              <a:rPr lang="en-US" sz="1800" b="1" dirty="0">
                <a:solidFill>
                  <a:srgbClr val="0070C0"/>
                </a:solidFill>
              </a:rPr>
              <a:t> * </a:t>
            </a:r>
            <a:r>
              <a:rPr lang="en-US" sz="1800" b="1" dirty="0" err="1">
                <a:solidFill>
                  <a:srgbClr val="0070C0"/>
                </a:solidFill>
              </a:rPr>
              <a:t>gridDim.x</a:t>
            </a:r>
            <a:r>
              <a:rPr lang="en-US" sz="1800" b="1" dirty="0">
                <a:solidFill>
                  <a:srgbClr val="0070C0"/>
                </a:solidFill>
              </a:rPr>
              <a:t> + </a:t>
            </a:r>
            <a:r>
              <a:rPr lang="en-US" sz="1800" b="1" dirty="0" err="1">
                <a:solidFill>
                  <a:srgbClr val="0070C0"/>
                </a:solidFill>
              </a:rPr>
              <a:t>blockIdx.x</a:t>
            </a:r>
            <a:r>
              <a:rPr lang="en-US" sz="1800" b="1" dirty="0">
                <a:solidFill>
                  <a:srgbClr val="0070C0"/>
                </a:solidFill>
              </a:rPr>
              <a:t>;</a:t>
            </a:r>
          </a:p>
          <a:p>
            <a:r>
              <a:rPr lang="en-US" sz="1800" b="1" dirty="0">
                <a:solidFill>
                  <a:srgbClr val="0070C0"/>
                </a:solidFill>
              </a:rPr>
              <a:t>	int </a:t>
            </a:r>
            <a:r>
              <a:rPr lang="en-US" sz="1800" b="1" dirty="0" err="1">
                <a:solidFill>
                  <a:srgbClr val="0070C0"/>
                </a:solidFill>
              </a:rPr>
              <a:t>threadId</a:t>
            </a:r>
            <a:r>
              <a:rPr lang="en-US" sz="1800" b="1" dirty="0">
                <a:solidFill>
                  <a:srgbClr val="0070C0"/>
                </a:solidFill>
              </a:rPr>
              <a:t> = </a:t>
            </a:r>
            <a:r>
              <a:rPr lang="en-US" sz="1800" b="1" dirty="0" err="1">
                <a:solidFill>
                  <a:srgbClr val="0070C0"/>
                </a:solidFill>
              </a:rPr>
              <a:t>blockId</a:t>
            </a:r>
            <a:r>
              <a:rPr lang="en-US" sz="1800" b="1" dirty="0">
                <a:solidFill>
                  <a:srgbClr val="0070C0"/>
                </a:solidFill>
              </a:rPr>
              <a:t> * </a:t>
            </a:r>
            <a:r>
              <a:rPr lang="en-US" sz="1800" b="1" dirty="0" err="1">
                <a:solidFill>
                  <a:srgbClr val="0070C0"/>
                </a:solidFill>
              </a:rPr>
              <a:t>blockDim.x</a:t>
            </a:r>
            <a:r>
              <a:rPr lang="en-US" sz="1800" b="1" dirty="0">
                <a:solidFill>
                  <a:srgbClr val="0070C0"/>
                </a:solidFill>
              </a:rPr>
              <a:t> + </a:t>
            </a:r>
            <a:r>
              <a:rPr lang="en-US" sz="1800" b="1" dirty="0" err="1">
                <a:solidFill>
                  <a:srgbClr val="0070C0"/>
                </a:solidFill>
              </a:rPr>
              <a:t>threadIdx.x</a:t>
            </a:r>
            <a:r>
              <a:rPr lang="en-US" sz="1800" b="1" dirty="0">
                <a:solidFill>
                  <a:srgbClr val="0070C0"/>
                </a:solidFill>
              </a:rPr>
              <a:t>;</a:t>
            </a:r>
          </a:p>
          <a:p>
            <a:r>
              <a:rPr lang="en-US" sz="1800" dirty="0"/>
              <a:t>	return </a:t>
            </a:r>
            <a:r>
              <a:rPr lang="en-US" sz="1800" dirty="0" err="1"/>
              <a:t>threadId</a:t>
            </a:r>
            <a:r>
              <a:rPr lang="en-US" sz="1800" dirty="0"/>
              <a:t>;</a:t>
            </a:r>
          </a:p>
          <a:p>
            <a:r>
              <a:rPr lang="en-US" sz="1800" u="sng" dirty="0"/>
              <a:t>}</a:t>
            </a:r>
          </a:p>
          <a:p>
            <a:endParaRPr lang="en-US" sz="1800" u="sng" dirty="0"/>
          </a:p>
          <a:p>
            <a:r>
              <a:rPr lang="en-US" sz="1800" b="1" u="sng" dirty="0"/>
              <a:t>2D grid of 2D blocks:</a:t>
            </a:r>
          </a:p>
          <a:p>
            <a:r>
              <a:rPr lang="en-US" sz="1800" dirty="0"/>
              <a:t>__device</a:t>
            </a:r>
            <a:r>
              <a:rPr lang="en-US" sz="1800" dirty="0" smtClean="0"/>
              <a:t>__ </a:t>
            </a:r>
            <a:r>
              <a:rPr lang="en-US" sz="1800" dirty="0" err="1" smtClean="0"/>
              <a:t>int</a:t>
            </a:r>
            <a:r>
              <a:rPr lang="en-US" sz="1800" dirty="0" smtClean="0"/>
              <a:t> </a:t>
            </a:r>
            <a:r>
              <a:rPr lang="en-US" sz="1800" dirty="0"/>
              <a:t>getGlobalID_2D_2D(){</a:t>
            </a:r>
          </a:p>
          <a:p>
            <a:r>
              <a:rPr lang="en-US" sz="1800" dirty="0"/>
              <a:t>	</a:t>
            </a:r>
            <a:r>
              <a:rPr lang="en-US" sz="1800" b="1" dirty="0">
                <a:solidFill>
                  <a:srgbClr val="0070C0"/>
                </a:solidFill>
              </a:rPr>
              <a:t>int </a:t>
            </a:r>
            <a:r>
              <a:rPr lang="en-US" sz="1800" b="1" dirty="0" err="1">
                <a:solidFill>
                  <a:srgbClr val="0070C0"/>
                </a:solidFill>
              </a:rPr>
              <a:t>blockId</a:t>
            </a:r>
            <a:r>
              <a:rPr lang="en-US" sz="1800" b="1" dirty="0">
                <a:solidFill>
                  <a:srgbClr val="0070C0"/>
                </a:solidFill>
              </a:rPr>
              <a:t> = </a:t>
            </a:r>
            <a:r>
              <a:rPr lang="en-US" sz="1800" b="1" dirty="0" err="1">
                <a:solidFill>
                  <a:srgbClr val="0070C0"/>
                </a:solidFill>
              </a:rPr>
              <a:t>blockIdx.x</a:t>
            </a:r>
            <a:r>
              <a:rPr lang="en-US" sz="1800" b="1" dirty="0">
                <a:solidFill>
                  <a:srgbClr val="0070C0"/>
                </a:solidFill>
              </a:rPr>
              <a:t> + </a:t>
            </a:r>
            <a:r>
              <a:rPr lang="en-US" sz="1800" b="1" dirty="0" err="1">
                <a:solidFill>
                  <a:srgbClr val="0070C0"/>
                </a:solidFill>
              </a:rPr>
              <a:t>blockIdx.y</a:t>
            </a:r>
            <a:r>
              <a:rPr lang="en-US" sz="1800" b="1" dirty="0">
                <a:solidFill>
                  <a:srgbClr val="0070C0"/>
                </a:solidFill>
              </a:rPr>
              <a:t> * </a:t>
            </a:r>
            <a:r>
              <a:rPr lang="en-US" sz="1800" b="1" dirty="0" err="1">
                <a:solidFill>
                  <a:srgbClr val="0070C0"/>
                </a:solidFill>
              </a:rPr>
              <a:t>gridDim.x</a:t>
            </a:r>
            <a:r>
              <a:rPr lang="en-US" sz="1800" b="1" dirty="0">
                <a:solidFill>
                  <a:srgbClr val="0070C0"/>
                </a:solidFill>
              </a:rPr>
              <a:t>;</a:t>
            </a:r>
          </a:p>
          <a:p>
            <a:r>
              <a:rPr lang="en-US" sz="1800" b="1" dirty="0">
                <a:solidFill>
                  <a:srgbClr val="0070C0"/>
                </a:solidFill>
              </a:rPr>
              <a:t>	int </a:t>
            </a:r>
            <a:r>
              <a:rPr lang="en-US" sz="1800" b="1" dirty="0" err="1">
                <a:solidFill>
                  <a:srgbClr val="0070C0"/>
                </a:solidFill>
              </a:rPr>
              <a:t>threadId</a:t>
            </a:r>
            <a:r>
              <a:rPr lang="en-US" sz="1800" b="1" dirty="0">
                <a:solidFill>
                  <a:srgbClr val="0070C0"/>
                </a:solidFill>
              </a:rPr>
              <a:t> = </a:t>
            </a:r>
            <a:r>
              <a:rPr lang="en-US" sz="1800" b="1" dirty="0" err="1">
                <a:solidFill>
                  <a:srgbClr val="0070C0"/>
                </a:solidFill>
              </a:rPr>
              <a:t>blockId</a:t>
            </a:r>
            <a:r>
              <a:rPr lang="en-US" sz="1800" b="1" dirty="0">
                <a:solidFill>
                  <a:srgbClr val="0070C0"/>
                </a:solidFill>
              </a:rPr>
              <a:t> * (</a:t>
            </a:r>
            <a:r>
              <a:rPr lang="en-US" sz="1800" b="1" dirty="0" err="1">
                <a:solidFill>
                  <a:srgbClr val="0070C0"/>
                </a:solidFill>
              </a:rPr>
              <a:t>blockDim.x</a:t>
            </a:r>
            <a:r>
              <a:rPr lang="en-US" sz="1800" b="1" dirty="0">
                <a:solidFill>
                  <a:srgbClr val="0070C0"/>
                </a:solidFill>
              </a:rPr>
              <a:t> * </a:t>
            </a:r>
            <a:r>
              <a:rPr lang="en-US" sz="1800" b="1" dirty="0" err="1">
                <a:solidFill>
                  <a:srgbClr val="0070C0"/>
                </a:solidFill>
              </a:rPr>
              <a:t>blockDim.y</a:t>
            </a:r>
            <a:r>
              <a:rPr lang="en-US" sz="1800" b="1" dirty="0">
                <a:solidFill>
                  <a:srgbClr val="0070C0"/>
                </a:solidFill>
              </a:rPr>
              <a:t>) + (</a:t>
            </a:r>
            <a:r>
              <a:rPr lang="en-US" sz="1800" b="1" dirty="0" err="1">
                <a:solidFill>
                  <a:srgbClr val="0070C0"/>
                </a:solidFill>
              </a:rPr>
              <a:t>threadIdx.y</a:t>
            </a:r>
            <a:r>
              <a:rPr lang="en-US" sz="1800" b="1" dirty="0">
                <a:solidFill>
                  <a:srgbClr val="0070C0"/>
                </a:solidFill>
              </a:rPr>
              <a:t> * </a:t>
            </a:r>
            <a:r>
              <a:rPr lang="en-US" sz="1800" b="1" dirty="0" err="1">
                <a:solidFill>
                  <a:srgbClr val="0070C0"/>
                </a:solidFill>
              </a:rPr>
              <a:t>blockDim.x</a:t>
            </a:r>
            <a:r>
              <a:rPr lang="en-US" sz="1800" b="1" dirty="0">
                <a:solidFill>
                  <a:srgbClr val="0070C0"/>
                </a:solidFill>
              </a:rPr>
              <a:t>) + </a:t>
            </a:r>
            <a:r>
              <a:rPr lang="en-US" sz="1800" b="1" dirty="0" err="1">
                <a:solidFill>
                  <a:srgbClr val="0070C0"/>
                </a:solidFill>
              </a:rPr>
              <a:t>threadIdx.x</a:t>
            </a:r>
            <a:r>
              <a:rPr lang="en-US" sz="1800" b="1" dirty="0">
                <a:solidFill>
                  <a:srgbClr val="0070C0"/>
                </a:solidFill>
              </a:rPr>
              <a:t>;</a:t>
            </a:r>
          </a:p>
          <a:p>
            <a:r>
              <a:rPr lang="en-US" sz="1800" dirty="0"/>
              <a:t>	return </a:t>
            </a:r>
            <a:r>
              <a:rPr lang="en-US" sz="1800" dirty="0" err="1"/>
              <a:t>threadId</a:t>
            </a:r>
            <a:r>
              <a:rPr lang="en-US" sz="1800" dirty="0"/>
              <a:t>;</a:t>
            </a:r>
          </a:p>
          <a:p>
            <a:r>
              <a:rPr lang="en-US" sz="1800" dirty="0"/>
              <a:t>}</a:t>
            </a:r>
          </a:p>
          <a:p>
            <a:endParaRPr lang="en-US" sz="1800" u="sng" dirty="0"/>
          </a:p>
          <a:p>
            <a:r>
              <a:rPr lang="en-US" sz="1800" b="1" u="sng" dirty="0"/>
              <a:t>2D grid of 3D blocks:</a:t>
            </a:r>
          </a:p>
          <a:p>
            <a:r>
              <a:rPr lang="en-US" sz="1800" dirty="0"/>
              <a:t>__device</a:t>
            </a:r>
            <a:r>
              <a:rPr lang="en-US" sz="1800" dirty="0" smtClean="0"/>
              <a:t>__ </a:t>
            </a:r>
            <a:r>
              <a:rPr lang="en-US" sz="1800" dirty="0" err="1" smtClean="0"/>
              <a:t>int</a:t>
            </a:r>
            <a:r>
              <a:rPr lang="en-US" sz="1800" dirty="0" smtClean="0"/>
              <a:t> </a:t>
            </a:r>
            <a:r>
              <a:rPr lang="en-US" sz="1800" dirty="0"/>
              <a:t>getGlobalID_2D_3D(){</a:t>
            </a:r>
          </a:p>
          <a:p>
            <a:r>
              <a:rPr lang="en-US" sz="1800" dirty="0"/>
              <a:t>	</a:t>
            </a:r>
            <a:r>
              <a:rPr lang="en-US" sz="1800" b="1" dirty="0">
                <a:solidFill>
                  <a:srgbClr val="0070C0"/>
                </a:solidFill>
              </a:rPr>
              <a:t>int </a:t>
            </a:r>
            <a:r>
              <a:rPr lang="en-US" sz="1800" b="1" dirty="0" err="1">
                <a:solidFill>
                  <a:srgbClr val="0070C0"/>
                </a:solidFill>
              </a:rPr>
              <a:t>blockId</a:t>
            </a:r>
            <a:r>
              <a:rPr lang="en-US" sz="1800" b="1" dirty="0">
                <a:solidFill>
                  <a:srgbClr val="0070C0"/>
                </a:solidFill>
              </a:rPr>
              <a:t> = </a:t>
            </a:r>
            <a:r>
              <a:rPr lang="en-US" sz="1800" b="1" dirty="0" err="1">
                <a:solidFill>
                  <a:srgbClr val="0070C0"/>
                </a:solidFill>
              </a:rPr>
              <a:t>blockIdx.x</a:t>
            </a:r>
            <a:r>
              <a:rPr lang="en-US" sz="1800" b="1" dirty="0">
                <a:solidFill>
                  <a:srgbClr val="0070C0"/>
                </a:solidFill>
              </a:rPr>
              <a:t> + </a:t>
            </a:r>
            <a:r>
              <a:rPr lang="en-US" sz="1800" b="1" dirty="0" err="1">
                <a:solidFill>
                  <a:srgbClr val="0070C0"/>
                </a:solidFill>
              </a:rPr>
              <a:t>blockIdx.y</a:t>
            </a:r>
            <a:r>
              <a:rPr lang="en-US" sz="1800" b="1" dirty="0">
                <a:solidFill>
                  <a:srgbClr val="0070C0"/>
                </a:solidFill>
              </a:rPr>
              <a:t> * </a:t>
            </a:r>
            <a:r>
              <a:rPr lang="en-US" sz="1800" b="1" dirty="0" err="1">
                <a:solidFill>
                  <a:srgbClr val="0070C0"/>
                </a:solidFill>
              </a:rPr>
              <a:t>gridDim.x</a:t>
            </a:r>
            <a:r>
              <a:rPr lang="en-US" sz="1800" b="1" dirty="0">
                <a:solidFill>
                  <a:srgbClr val="0070C0"/>
                </a:solidFill>
              </a:rPr>
              <a:t>;</a:t>
            </a:r>
          </a:p>
          <a:p>
            <a:r>
              <a:rPr lang="en-US" sz="1800" b="1" dirty="0">
                <a:solidFill>
                  <a:srgbClr val="0070C0"/>
                </a:solidFill>
              </a:rPr>
              <a:t>	int </a:t>
            </a:r>
            <a:r>
              <a:rPr lang="en-US" sz="1800" b="1" dirty="0" err="1">
                <a:solidFill>
                  <a:srgbClr val="0070C0"/>
                </a:solidFill>
              </a:rPr>
              <a:t>threadId</a:t>
            </a:r>
            <a:r>
              <a:rPr lang="en-US" sz="1800" b="1" dirty="0">
                <a:solidFill>
                  <a:srgbClr val="0070C0"/>
                </a:solidFill>
              </a:rPr>
              <a:t> = </a:t>
            </a:r>
            <a:r>
              <a:rPr lang="en-US" sz="1800" b="1" dirty="0" err="1">
                <a:solidFill>
                  <a:srgbClr val="0070C0"/>
                </a:solidFill>
              </a:rPr>
              <a:t>blockId</a:t>
            </a:r>
            <a:r>
              <a:rPr lang="en-US" sz="1800" b="1" dirty="0">
                <a:solidFill>
                  <a:srgbClr val="0070C0"/>
                </a:solidFill>
              </a:rPr>
              <a:t> * (</a:t>
            </a:r>
            <a:r>
              <a:rPr lang="en-US" sz="1800" b="1" dirty="0" err="1">
                <a:solidFill>
                  <a:srgbClr val="0070C0"/>
                </a:solidFill>
              </a:rPr>
              <a:t>blockDim.x</a:t>
            </a:r>
            <a:r>
              <a:rPr lang="en-US" sz="1800" b="1" dirty="0">
                <a:solidFill>
                  <a:srgbClr val="0070C0"/>
                </a:solidFill>
              </a:rPr>
              <a:t> * </a:t>
            </a:r>
            <a:r>
              <a:rPr lang="en-US" sz="1800" b="1" dirty="0" err="1">
                <a:solidFill>
                  <a:srgbClr val="0070C0"/>
                </a:solidFill>
              </a:rPr>
              <a:t>blockDim.y</a:t>
            </a:r>
            <a:r>
              <a:rPr lang="en-US" sz="1800" b="1" dirty="0">
                <a:solidFill>
                  <a:srgbClr val="0070C0"/>
                </a:solidFill>
              </a:rPr>
              <a:t> * </a:t>
            </a:r>
            <a:r>
              <a:rPr lang="en-US" sz="1800" b="1" dirty="0" err="1">
                <a:solidFill>
                  <a:srgbClr val="0070C0"/>
                </a:solidFill>
              </a:rPr>
              <a:t>blockDim.z</a:t>
            </a:r>
            <a:r>
              <a:rPr lang="en-US" sz="1800" b="1" dirty="0">
                <a:solidFill>
                  <a:srgbClr val="0070C0"/>
                </a:solidFill>
              </a:rPr>
              <a:t>) + (</a:t>
            </a:r>
            <a:r>
              <a:rPr lang="en-US" sz="1800" b="1" dirty="0" err="1">
                <a:solidFill>
                  <a:srgbClr val="0070C0"/>
                </a:solidFill>
              </a:rPr>
              <a:t>threadIdx.z</a:t>
            </a:r>
            <a:r>
              <a:rPr lang="en-US" sz="1800" b="1" dirty="0">
                <a:solidFill>
                  <a:srgbClr val="0070C0"/>
                </a:solidFill>
              </a:rPr>
              <a:t> * (</a:t>
            </a:r>
            <a:r>
              <a:rPr lang="en-US" sz="1800" b="1" dirty="0" err="1">
                <a:solidFill>
                  <a:srgbClr val="0070C0"/>
                </a:solidFill>
              </a:rPr>
              <a:t>blockDim.x</a:t>
            </a:r>
            <a:r>
              <a:rPr lang="en-US" sz="1800" b="1" dirty="0">
                <a:solidFill>
                  <a:srgbClr val="0070C0"/>
                </a:solidFill>
              </a:rPr>
              <a:t> * </a:t>
            </a:r>
          </a:p>
          <a:p>
            <a:r>
              <a:rPr lang="en-US" b="1" dirty="0">
                <a:solidFill>
                  <a:srgbClr val="0070C0"/>
                </a:solidFill>
              </a:rPr>
              <a:t>                                      </a:t>
            </a:r>
            <a:r>
              <a:rPr lang="en-US" sz="1800" b="1" dirty="0" err="1">
                <a:solidFill>
                  <a:srgbClr val="0070C0"/>
                </a:solidFill>
              </a:rPr>
              <a:t>blockDim.y</a:t>
            </a:r>
            <a:r>
              <a:rPr lang="en-US" sz="1800" b="1" dirty="0">
                <a:solidFill>
                  <a:srgbClr val="0070C0"/>
                </a:solidFill>
              </a:rPr>
              <a:t>)) + (</a:t>
            </a:r>
            <a:r>
              <a:rPr lang="en-US" sz="1800" b="1" dirty="0" err="1">
                <a:solidFill>
                  <a:srgbClr val="0070C0"/>
                </a:solidFill>
              </a:rPr>
              <a:t>threadIdx.y</a:t>
            </a:r>
            <a:r>
              <a:rPr lang="en-US" sz="1800" b="1" dirty="0">
                <a:solidFill>
                  <a:srgbClr val="0070C0"/>
                </a:solidFill>
              </a:rPr>
              <a:t> * </a:t>
            </a:r>
            <a:r>
              <a:rPr lang="en-US" sz="1800" b="1" dirty="0" err="1">
                <a:solidFill>
                  <a:srgbClr val="0070C0"/>
                </a:solidFill>
              </a:rPr>
              <a:t>blockDim.x</a:t>
            </a:r>
            <a:r>
              <a:rPr lang="en-US" sz="1800" b="1" dirty="0">
                <a:solidFill>
                  <a:srgbClr val="0070C0"/>
                </a:solidFill>
              </a:rPr>
              <a:t>) + </a:t>
            </a:r>
            <a:r>
              <a:rPr lang="en-US" sz="1800" b="1" dirty="0" err="1">
                <a:solidFill>
                  <a:srgbClr val="0070C0"/>
                </a:solidFill>
              </a:rPr>
              <a:t>threadIdx.x</a:t>
            </a:r>
            <a:r>
              <a:rPr lang="en-US" sz="1800" b="1" dirty="0">
                <a:solidFill>
                  <a:srgbClr val="0070C0"/>
                </a:solidFill>
              </a:rPr>
              <a:t>;</a:t>
            </a:r>
          </a:p>
          <a:p>
            <a:r>
              <a:rPr lang="en-US" sz="1800" dirty="0"/>
              <a:t>	return </a:t>
            </a:r>
            <a:r>
              <a:rPr lang="en-US" sz="1800" dirty="0" err="1"/>
              <a:t>threadId</a:t>
            </a:r>
            <a:r>
              <a:rPr lang="en-US" sz="1800" dirty="0"/>
              <a:t>;</a:t>
            </a:r>
          </a:p>
          <a:p>
            <a:r>
              <a:rPr lang="en-US" sz="1800" dirty="0"/>
              <a:t>}</a:t>
            </a:r>
            <a:endParaRPr lang="en-US" dirty="0"/>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16-03-2023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55</a:t>
            </a:fld>
            <a:endParaRPr lang="en-IN" sz="1200" b="0" strike="noStrike" spc="-1">
              <a:latin typeface="Times New Roman"/>
            </a:endParaRPr>
          </a:p>
        </p:txBody>
      </p:sp>
    </p:spTree>
    <p:extLst>
      <p:ext uri="{BB962C8B-B14F-4D97-AF65-F5344CB8AC3E}">
        <p14:creationId xmlns:p14="http://schemas.microsoft.com/office/powerpoint/2010/main" val="225376901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126609" y="59944"/>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Calculations of global </a:t>
            </a:r>
            <a:r>
              <a:rPr lang="en-US" sz="3600" b="1" strike="noStrike" spc="-1" dirty="0" err="1">
                <a:solidFill>
                  <a:srgbClr val="000000"/>
                </a:solidFill>
                <a:highlight>
                  <a:srgbClr val="00FF00"/>
                </a:highlight>
                <a:latin typeface="Calibri Light"/>
              </a:rPr>
              <a:t>threadID</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0" y="1012874"/>
            <a:ext cx="11901268" cy="5708326"/>
          </a:xfrm>
          <a:prstGeom prst="rect">
            <a:avLst/>
          </a:prstGeom>
          <a:noFill/>
          <a:ln>
            <a:noFill/>
          </a:ln>
        </p:spPr>
        <p:txBody>
          <a:bodyPr>
            <a:normAutofit lnSpcReduction="10000"/>
          </a:bodyPr>
          <a:lstStyle/>
          <a:p>
            <a:r>
              <a:rPr lang="en-US" sz="1800" b="1" u="sng" dirty="0"/>
              <a:t>3D grid of 1D blocks:</a:t>
            </a:r>
          </a:p>
          <a:p>
            <a:r>
              <a:rPr lang="en-US" sz="1800" dirty="0"/>
              <a:t>__</a:t>
            </a:r>
            <a:r>
              <a:rPr lang="en-US" sz="1800" dirty="0" err="1"/>
              <a:t>device__int</a:t>
            </a:r>
            <a:r>
              <a:rPr lang="en-US" sz="1800" dirty="0"/>
              <a:t> getGlobalID_3D_1D(){</a:t>
            </a:r>
          </a:p>
          <a:p>
            <a:r>
              <a:rPr lang="en-US" sz="1800" dirty="0"/>
              <a:t>	</a:t>
            </a:r>
            <a:r>
              <a:rPr lang="en-US" sz="1800" b="1" dirty="0">
                <a:solidFill>
                  <a:srgbClr val="0070C0"/>
                </a:solidFill>
              </a:rPr>
              <a:t>int </a:t>
            </a:r>
            <a:r>
              <a:rPr lang="en-US" sz="1800" b="1" dirty="0" err="1">
                <a:solidFill>
                  <a:srgbClr val="0070C0"/>
                </a:solidFill>
              </a:rPr>
              <a:t>blockId</a:t>
            </a:r>
            <a:r>
              <a:rPr lang="en-US" sz="1800" b="1" dirty="0">
                <a:solidFill>
                  <a:srgbClr val="0070C0"/>
                </a:solidFill>
              </a:rPr>
              <a:t> = </a:t>
            </a:r>
            <a:r>
              <a:rPr lang="en-US" sz="1800" b="1" dirty="0" err="1">
                <a:solidFill>
                  <a:srgbClr val="0070C0"/>
                </a:solidFill>
              </a:rPr>
              <a:t>blockIdx.x</a:t>
            </a:r>
            <a:r>
              <a:rPr lang="en-US" sz="1800" b="1" dirty="0">
                <a:solidFill>
                  <a:srgbClr val="0070C0"/>
                </a:solidFill>
              </a:rPr>
              <a:t> + </a:t>
            </a:r>
            <a:r>
              <a:rPr lang="en-US" sz="1800" b="1" dirty="0" err="1">
                <a:solidFill>
                  <a:srgbClr val="0070C0"/>
                </a:solidFill>
              </a:rPr>
              <a:t>blockIdx.y</a:t>
            </a:r>
            <a:r>
              <a:rPr lang="en-US" sz="1800" b="1" dirty="0">
                <a:solidFill>
                  <a:srgbClr val="0070C0"/>
                </a:solidFill>
              </a:rPr>
              <a:t> * </a:t>
            </a:r>
            <a:r>
              <a:rPr lang="en-US" sz="1800" b="1" dirty="0" err="1">
                <a:solidFill>
                  <a:srgbClr val="0070C0"/>
                </a:solidFill>
              </a:rPr>
              <a:t>gridDim.x</a:t>
            </a:r>
            <a:r>
              <a:rPr lang="en-US" sz="1800" b="1" dirty="0">
                <a:solidFill>
                  <a:srgbClr val="0070C0"/>
                </a:solidFill>
              </a:rPr>
              <a:t>  + </a:t>
            </a:r>
            <a:r>
              <a:rPr lang="en-US" sz="1800" b="1" dirty="0" err="1">
                <a:solidFill>
                  <a:srgbClr val="0070C0"/>
                </a:solidFill>
              </a:rPr>
              <a:t>gridDim.x</a:t>
            </a:r>
            <a:r>
              <a:rPr lang="en-US" sz="1800" b="1" dirty="0">
                <a:solidFill>
                  <a:srgbClr val="0070C0"/>
                </a:solidFill>
              </a:rPr>
              <a:t> * </a:t>
            </a:r>
            <a:r>
              <a:rPr lang="en-US" sz="1800" b="1" dirty="0" err="1">
                <a:solidFill>
                  <a:srgbClr val="0070C0"/>
                </a:solidFill>
              </a:rPr>
              <a:t>gridDim.y</a:t>
            </a:r>
            <a:r>
              <a:rPr lang="en-US" sz="1800" b="1" dirty="0">
                <a:solidFill>
                  <a:srgbClr val="0070C0"/>
                </a:solidFill>
              </a:rPr>
              <a:t> * </a:t>
            </a:r>
            <a:r>
              <a:rPr lang="en-US" sz="1800" b="1" dirty="0" err="1">
                <a:solidFill>
                  <a:srgbClr val="0070C0"/>
                </a:solidFill>
              </a:rPr>
              <a:t>blockIdx.z</a:t>
            </a:r>
            <a:r>
              <a:rPr lang="en-US" sz="1800" b="1" dirty="0">
                <a:solidFill>
                  <a:srgbClr val="0070C0"/>
                </a:solidFill>
              </a:rPr>
              <a:t>;</a:t>
            </a:r>
          </a:p>
          <a:p>
            <a:r>
              <a:rPr lang="en-US" sz="1800" b="1" dirty="0">
                <a:solidFill>
                  <a:srgbClr val="0070C0"/>
                </a:solidFill>
              </a:rPr>
              <a:t>	int </a:t>
            </a:r>
            <a:r>
              <a:rPr lang="en-US" sz="1800" b="1" dirty="0" err="1">
                <a:solidFill>
                  <a:srgbClr val="0070C0"/>
                </a:solidFill>
              </a:rPr>
              <a:t>threadId</a:t>
            </a:r>
            <a:r>
              <a:rPr lang="en-US" sz="1800" b="1" dirty="0">
                <a:solidFill>
                  <a:srgbClr val="0070C0"/>
                </a:solidFill>
              </a:rPr>
              <a:t> = </a:t>
            </a:r>
            <a:r>
              <a:rPr lang="en-US" sz="1800" b="1" dirty="0" err="1">
                <a:solidFill>
                  <a:srgbClr val="0070C0"/>
                </a:solidFill>
              </a:rPr>
              <a:t>blockId</a:t>
            </a:r>
            <a:r>
              <a:rPr lang="en-US" sz="1800" b="1" dirty="0">
                <a:solidFill>
                  <a:srgbClr val="0070C0"/>
                </a:solidFill>
              </a:rPr>
              <a:t> * </a:t>
            </a:r>
            <a:r>
              <a:rPr lang="en-US" sz="1800" b="1" dirty="0" err="1">
                <a:solidFill>
                  <a:srgbClr val="0070C0"/>
                </a:solidFill>
              </a:rPr>
              <a:t>blockDim.x</a:t>
            </a:r>
            <a:r>
              <a:rPr lang="en-US" sz="1800" b="1" dirty="0">
                <a:solidFill>
                  <a:srgbClr val="0070C0"/>
                </a:solidFill>
              </a:rPr>
              <a:t> + </a:t>
            </a:r>
            <a:r>
              <a:rPr lang="en-US" sz="1800" b="1" dirty="0" err="1">
                <a:solidFill>
                  <a:srgbClr val="0070C0"/>
                </a:solidFill>
              </a:rPr>
              <a:t>threadIdx.x</a:t>
            </a:r>
            <a:r>
              <a:rPr lang="en-US" sz="1800" b="1" dirty="0">
                <a:solidFill>
                  <a:srgbClr val="0070C0"/>
                </a:solidFill>
              </a:rPr>
              <a:t>;</a:t>
            </a:r>
          </a:p>
          <a:p>
            <a:r>
              <a:rPr lang="en-US" sz="1800" dirty="0"/>
              <a:t>	return </a:t>
            </a:r>
            <a:r>
              <a:rPr lang="en-US" sz="1800" dirty="0" err="1"/>
              <a:t>threadId</a:t>
            </a:r>
            <a:r>
              <a:rPr lang="en-US" sz="1800" dirty="0"/>
              <a:t>;</a:t>
            </a:r>
          </a:p>
          <a:p>
            <a:r>
              <a:rPr lang="en-US" sz="1800" dirty="0"/>
              <a:t>}</a:t>
            </a:r>
          </a:p>
          <a:p>
            <a:endParaRPr lang="en-US" sz="1800" dirty="0"/>
          </a:p>
          <a:p>
            <a:r>
              <a:rPr lang="en-US" sz="1800" b="1" u="sng" dirty="0"/>
              <a:t>3D grid of 2D blocks:</a:t>
            </a:r>
          </a:p>
          <a:p>
            <a:r>
              <a:rPr lang="en-US" sz="1800" dirty="0"/>
              <a:t>__</a:t>
            </a:r>
            <a:r>
              <a:rPr lang="en-US" sz="1800" dirty="0" err="1"/>
              <a:t>device__int</a:t>
            </a:r>
            <a:r>
              <a:rPr lang="en-US" sz="1800" dirty="0"/>
              <a:t> getGlobalID_3D_2D(){</a:t>
            </a:r>
          </a:p>
          <a:p>
            <a:r>
              <a:rPr lang="en-US" sz="1800" dirty="0"/>
              <a:t>	</a:t>
            </a:r>
            <a:r>
              <a:rPr lang="en-US" sz="1800" b="1" dirty="0">
                <a:solidFill>
                  <a:srgbClr val="0070C0"/>
                </a:solidFill>
              </a:rPr>
              <a:t>int </a:t>
            </a:r>
            <a:r>
              <a:rPr lang="en-US" sz="1800" b="1" dirty="0" err="1">
                <a:solidFill>
                  <a:srgbClr val="0070C0"/>
                </a:solidFill>
              </a:rPr>
              <a:t>blockId</a:t>
            </a:r>
            <a:r>
              <a:rPr lang="en-US" sz="1800" b="1" dirty="0">
                <a:solidFill>
                  <a:srgbClr val="0070C0"/>
                </a:solidFill>
              </a:rPr>
              <a:t> = </a:t>
            </a:r>
            <a:r>
              <a:rPr lang="en-US" sz="1800" b="1" dirty="0" err="1">
                <a:solidFill>
                  <a:srgbClr val="0070C0"/>
                </a:solidFill>
              </a:rPr>
              <a:t>blockIdx.x</a:t>
            </a:r>
            <a:r>
              <a:rPr lang="en-US" sz="1800" b="1" dirty="0">
                <a:solidFill>
                  <a:srgbClr val="0070C0"/>
                </a:solidFill>
              </a:rPr>
              <a:t> + </a:t>
            </a:r>
            <a:r>
              <a:rPr lang="en-US" sz="1800" b="1" dirty="0" err="1">
                <a:solidFill>
                  <a:srgbClr val="0070C0"/>
                </a:solidFill>
              </a:rPr>
              <a:t>blockIdx.y</a:t>
            </a:r>
            <a:r>
              <a:rPr lang="en-US" sz="1800" b="1" dirty="0">
                <a:solidFill>
                  <a:srgbClr val="0070C0"/>
                </a:solidFill>
              </a:rPr>
              <a:t> * </a:t>
            </a:r>
            <a:r>
              <a:rPr lang="en-US" sz="1800" b="1" dirty="0" err="1">
                <a:solidFill>
                  <a:srgbClr val="0070C0"/>
                </a:solidFill>
              </a:rPr>
              <a:t>gridDim.x</a:t>
            </a:r>
            <a:r>
              <a:rPr lang="en-US" sz="1800" b="1" dirty="0">
                <a:solidFill>
                  <a:srgbClr val="0070C0"/>
                </a:solidFill>
              </a:rPr>
              <a:t> + </a:t>
            </a:r>
            <a:r>
              <a:rPr lang="en-US" sz="1800" b="1" dirty="0" err="1">
                <a:solidFill>
                  <a:srgbClr val="0070C0"/>
                </a:solidFill>
              </a:rPr>
              <a:t>gridDim.x</a:t>
            </a:r>
            <a:r>
              <a:rPr lang="en-US" sz="1800" b="1" dirty="0">
                <a:solidFill>
                  <a:srgbClr val="0070C0"/>
                </a:solidFill>
              </a:rPr>
              <a:t> * </a:t>
            </a:r>
            <a:r>
              <a:rPr lang="en-US" sz="1800" b="1" dirty="0" err="1">
                <a:solidFill>
                  <a:srgbClr val="0070C0"/>
                </a:solidFill>
              </a:rPr>
              <a:t>gridDim.y</a:t>
            </a:r>
            <a:r>
              <a:rPr lang="en-US" sz="1800" b="1" dirty="0">
                <a:solidFill>
                  <a:srgbClr val="0070C0"/>
                </a:solidFill>
              </a:rPr>
              <a:t> * </a:t>
            </a:r>
            <a:r>
              <a:rPr lang="en-US" sz="1800" b="1" dirty="0" err="1">
                <a:solidFill>
                  <a:srgbClr val="0070C0"/>
                </a:solidFill>
              </a:rPr>
              <a:t>blockIdx.z</a:t>
            </a:r>
            <a:r>
              <a:rPr lang="en-US" sz="1800" b="1" dirty="0">
                <a:solidFill>
                  <a:srgbClr val="0070C0"/>
                </a:solidFill>
              </a:rPr>
              <a:t>;</a:t>
            </a:r>
          </a:p>
          <a:p>
            <a:r>
              <a:rPr lang="en-US" sz="1800" b="1" dirty="0">
                <a:solidFill>
                  <a:srgbClr val="0070C0"/>
                </a:solidFill>
              </a:rPr>
              <a:t>	int </a:t>
            </a:r>
            <a:r>
              <a:rPr lang="en-US" sz="1800" b="1" dirty="0" err="1">
                <a:solidFill>
                  <a:srgbClr val="0070C0"/>
                </a:solidFill>
              </a:rPr>
              <a:t>threadId</a:t>
            </a:r>
            <a:r>
              <a:rPr lang="en-US" sz="1800" b="1" dirty="0">
                <a:solidFill>
                  <a:srgbClr val="0070C0"/>
                </a:solidFill>
              </a:rPr>
              <a:t> = </a:t>
            </a:r>
            <a:r>
              <a:rPr lang="en-US" sz="1800" b="1" dirty="0" err="1">
                <a:solidFill>
                  <a:srgbClr val="0070C0"/>
                </a:solidFill>
              </a:rPr>
              <a:t>blockId</a:t>
            </a:r>
            <a:r>
              <a:rPr lang="en-US" sz="1800" b="1" dirty="0">
                <a:solidFill>
                  <a:srgbClr val="0070C0"/>
                </a:solidFill>
              </a:rPr>
              <a:t> * (</a:t>
            </a:r>
            <a:r>
              <a:rPr lang="en-US" sz="1800" b="1" dirty="0" err="1">
                <a:solidFill>
                  <a:srgbClr val="0070C0"/>
                </a:solidFill>
              </a:rPr>
              <a:t>blockDim.x</a:t>
            </a:r>
            <a:r>
              <a:rPr lang="en-US" sz="1800" b="1" dirty="0">
                <a:solidFill>
                  <a:srgbClr val="0070C0"/>
                </a:solidFill>
              </a:rPr>
              <a:t> * </a:t>
            </a:r>
            <a:r>
              <a:rPr lang="en-US" sz="1800" b="1" dirty="0" err="1">
                <a:solidFill>
                  <a:srgbClr val="0070C0"/>
                </a:solidFill>
              </a:rPr>
              <a:t>blockDim.y</a:t>
            </a:r>
            <a:r>
              <a:rPr lang="en-US" sz="1800" b="1" dirty="0">
                <a:solidFill>
                  <a:srgbClr val="0070C0"/>
                </a:solidFill>
              </a:rPr>
              <a:t>) + (</a:t>
            </a:r>
            <a:r>
              <a:rPr lang="en-US" sz="1800" b="1" dirty="0" err="1">
                <a:solidFill>
                  <a:srgbClr val="0070C0"/>
                </a:solidFill>
              </a:rPr>
              <a:t>threadIdx.y</a:t>
            </a:r>
            <a:r>
              <a:rPr lang="en-US" sz="1800" b="1" dirty="0">
                <a:solidFill>
                  <a:srgbClr val="0070C0"/>
                </a:solidFill>
              </a:rPr>
              <a:t> * </a:t>
            </a:r>
            <a:r>
              <a:rPr lang="en-US" sz="1800" b="1" dirty="0" err="1">
                <a:solidFill>
                  <a:srgbClr val="0070C0"/>
                </a:solidFill>
              </a:rPr>
              <a:t>blockDim.x</a:t>
            </a:r>
            <a:r>
              <a:rPr lang="en-US" sz="1800" b="1" dirty="0">
                <a:solidFill>
                  <a:srgbClr val="0070C0"/>
                </a:solidFill>
              </a:rPr>
              <a:t>) + </a:t>
            </a:r>
            <a:r>
              <a:rPr lang="en-US" sz="1800" b="1" dirty="0" err="1">
                <a:solidFill>
                  <a:srgbClr val="0070C0"/>
                </a:solidFill>
              </a:rPr>
              <a:t>threadIdx.x</a:t>
            </a:r>
            <a:r>
              <a:rPr lang="en-US" sz="1800" b="1" dirty="0">
                <a:solidFill>
                  <a:srgbClr val="0070C0"/>
                </a:solidFill>
              </a:rPr>
              <a:t>;</a:t>
            </a:r>
          </a:p>
          <a:p>
            <a:r>
              <a:rPr lang="en-US" sz="1800" dirty="0"/>
              <a:t>	return </a:t>
            </a:r>
            <a:r>
              <a:rPr lang="en-US" sz="1800" dirty="0" err="1"/>
              <a:t>threadId</a:t>
            </a:r>
            <a:r>
              <a:rPr lang="en-US" sz="1800" dirty="0"/>
              <a:t>;</a:t>
            </a:r>
          </a:p>
          <a:p>
            <a:r>
              <a:rPr lang="en-US" sz="1800" dirty="0"/>
              <a:t>}</a:t>
            </a:r>
          </a:p>
          <a:p>
            <a:endParaRPr lang="en-US" sz="1800" dirty="0"/>
          </a:p>
          <a:p>
            <a:r>
              <a:rPr lang="en-US" sz="1800" b="1" u="sng" dirty="0"/>
              <a:t>3D grid of 3D blocks:</a:t>
            </a:r>
          </a:p>
          <a:p>
            <a:r>
              <a:rPr lang="en-US" sz="1800" dirty="0"/>
              <a:t>__</a:t>
            </a:r>
            <a:r>
              <a:rPr lang="en-US" sz="1800" dirty="0" err="1"/>
              <a:t>device__int</a:t>
            </a:r>
            <a:r>
              <a:rPr lang="en-US" sz="1800" dirty="0"/>
              <a:t> getGlobalID_3D_3D(){</a:t>
            </a:r>
          </a:p>
          <a:p>
            <a:r>
              <a:rPr lang="en-US" sz="1800" dirty="0"/>
              <a:t>	</a:t>
            </a:r>
            <a:r>
              <a:rPr lang="en-US" sz="1800" b="1" dirty="0">
                <a:solidFill>
                  <a:srgbClr val="0070C0"/>
                </a:solidFill>
              </a:rPr>
              <a:t>int </a:t>
            </a:r>
            <a:r>
              <a:rPr lang="en-US" sz="1800" b="1" dirty="0" err="1">
                <a:solidFill>
                  <a:srgbClr val="0070C0"/>
                </a:solidFill>
              </a:rPr>
              <a:t>blockId</a:t>
            </a:r>
            <a:r>
              <a:rPr lang="en-US" sz="1800" b="1" dirty="0">
                <a:solidFill>
                  <a:srgbClr val="0070C0"/>
                </a:solidFill>
              </a:rPr>
              <a:t> = </a:t>
            </a:r>
            <a:r>
              <a:rPr lang="en-US" sz="1800" b="1" dirty="0" err="1">
                <a:solidFill>
                  <a:srgbClr val="0070C0"/>
                </a:solidFill>
              </a:rPr>
              <a:t>blockIdx.x</a:t>
            </a:r>
            <a:r>
              <a:rPr lang="en-US" sz="1800" b="1" dirty="0">
                <a:solidFill>
                  <a:srgbClr val="0070C0"/>
                </a:solidFill>
              </a:rPr>
              <a:t> + </a:t>
            </a:r>
            <a:r>
              <a:rPr lang="en-US" sz="1800" b="1" dirty="0" err="1">
                <a:solidFill>
                  <a:srgbClr val="0070C0"/>
                </a:solidFill>
              </a:rPr>
              <a:t>blockIdx.y</a:t>
            </a:r>
            <a:r>
              <a:rPr lang="en-US" sz="1800" b="1" dirty="0">
                <a:solidFill>
                  <a:srgbClr val="0070C0"/>
                </a:solidFill>
              </a:rPr>
              <a:t> * </a:t>
            </a:r>
            <a:r>
              <a:rPr lang="en-US" sz="1800" b="1" dirty="0" err="1">
                <a:solidFill>
                  <a:srgbClr val="0070C0"/>
                </a:solidFill>
              </a:rPr>
              <a:t>gridDim.x</a:t>
            </a:r>
            <a:r>
              <a:rPr lang="en-US" sz="1800" b="1" dirty="0">
                <a:solidFill>
                  <a:srgbClr val="0070C0"/>
                </a:solidFill>
              </a:rPr>
              <a:t> + </a:t>
            </a:r>
            <a:r>
              <a:rPr lang="en-US" sz="1800" b="1" dirty="0" err="1">
                <a:solidFill>
                  <a:srgbClr val="0070C0"/>
                </a:solidFill>
              </a:rPr>
              <a:t>gridDim.x</a:t>
            </a:r>
            <a:r>
              <a:rPr lang="en-US" sz="1800" b="1" dirty="0">
                <a:solidFill>
                  <a:srgbClr val="0070C0"/>
                </a:solidFill>
              </a:rPr>
              <a:t> * </a:t>
            </a:r>
            <a:r>
              <a:rPr lang="en-US" sz="1800" b="1" dirty="0" err="1">
                <a:solidFill>
                  <a:srgbClr val="0070C0"/>
                </a:solidFill>
              </a:rPr>
              <a:t>gridDim.y</a:t>
            </a:r>
            <a:r>
              <a:rPr lang="en-US" sz="1800" b="1" dirty="0">
                <a:solidFill>
                  <a:srgbClr val="0070C0"/>
                </a:solidFill>
              </a:rPr>
              <a:t> * </a:t>
            </a:r>
            <a:r>
              <a:rPr lang="en-US" sz="1800" b="1" dirty="0" err="1">
                <a:solidFill>
                  <a:srgbClr val="0070C0"/>
                </a:solidFill>
              </a:rPr>
              <a:t>blockIdx.z</a:t>
            </a:r>
            <a:r>
              <a:rPr lang="en-US" sz="1800" b="1" dirty="0">
                <a:solidFill>
                  <a:srgbClr val="0070C0"/>
                </a:solidFill>
              </a:rPr>
              <a:t>;</a:t>
            </a:r>
          </a:p>
          <a:p>
            <a:r>
              <a:rPr lang="en-US" sz="1800" b="1" dirty="0">
                <a:solidFill>
                  <a:srgbClr val="0070C0"/>
                </a:solidFill>
              </a:rPr>
              <a:t>	int </a:t>
            </a:r>
            <a:r>
              <a:rPr lang="en-US" sz="1800" b="1" dirty="0" err="1">
                <a:solidFill>
                  <a:srgbClr val="0070C0"/>
                </a:solidFill>
              </a:rPr>
              <a:t>threadId</a:t>
            </a:r>
            <a:r>
              <a:rPr lang="en-US" sz="1800" b="1" dirty="0">
                <a:solidFill>
                  <a:srgbClr val="0070C0"/>
                </a:solidFill>
              </a:rPr>
              <a:t> = </a:t>
            </a:r>
            <a:r>
              <a:rPr lang="en-US" sz="1800" b="1" dirty="0" err="1">
                <a:solidFill>
                  <a:srgbClr val="0070C0"/>
                </a:solidFill>
              </a:rPr>
              <a:t>blockId</a:t>
            </a:r>
            <a:r>
              <a:rPr lang="en-US" sz="1800" b="1" dirty="0">
                <a:solidFill>
                  <a:srgbClr val="0070C0"/>
                </a:solidFill>
              </a:rPr>
              <a:t> * (</a:t>
            </a:r>
            <a:r>
              <a:rPr lang="en-US" sz="1800" b="1" dirty="0" err="1">
                <a:solidFill>
                  <a:srgbClr val="0070C0"/>
                </a:solidFill>
              </a:rPr>
              <a:t>blockDim.x</a:t>
            </a:r>
            <a:r>
              <a:rPr lang="en-US" sz="1800" b="1" dirty="0">
                <a:solidFill>
                  <a:srgbClr val="0070C0"/>
                </a:solidFill>
              </a:rPr>
              <a:t> * </a:t>
            </a:r>
            <a:r>
              <a:rPr lang="en-US" sz="1800" b="1" dirty="0" err="1">
                <a:solidFill>
                  <a:srgbClr val="0070C0"/>
                </a:solidFill>
              </a:rPr>
              <a:t>blockDim.y</a:t>
            </a:r>
            <a:r>
              <a:rPr lang="en-US" sz="1800" b="1" dirty="0">
                <a:solidFill>
                  <a:srgbClr val="0070C0"/>
                </a:solidFill>
              </a:rPr>
              <a:t> * </a:t>
            </a:r>
            <a:r>
              <a:rPr lang="en-US" sz="1800" b="1" dirty="0" err="1">
                <a:solidFill>
                  <a:srgbClr val="0070C0"/>
                </a:solidFill>
              </a:rPr>
              <a:t>blockDim.z</a:t>
            </a:r>
            <a:r>
              <a:rPr lang="en-US" sz="1800" b="1" dirty="0">
                <a:solidFill>
                  <a:srgbClr val="0070C0"/>
                </a:solidFill>
              </a:rPr>
              <a:t>) + (</a:t>
            </a:r>
            <a:r>
              <a:rPr lang="en-US" sz="1800" b="1" dirty="0" err="1">
                <a:solidFill>
                  <a:srgbClr val="0070C0"/>
                </a:solidFill>
              </a:rPr>
              <a:t>threadIdx.z</a:t>
            </a:r>
            <a:r>
              <a:rPr lang="en-US" sz="1800" b="1" dirty="0">
                <a:solidFill>
                  <a:srgbClr val="0070C0"/>
                </a:solidFill>
              </a:rPr>
              <a:t> * (</a:t>
            </a:r>
            <a:r>
              <a:rPr lang="en-US" sz="1800" b="1" dirty="0" err="1">
                <a:solidFill>
                  <a:srgbClr val="0070C0"/>
                </a:solidFill>
              </a:rPr>
              <a:t>blockDim.x</a:t>
            </a:r>
            <a:r>
              <a:rPr lang="en-US" sz="1800" b="1" dirty="0">
                <a:solidFill>
                  <a:srgbClr val="0070C0"/>
                </a:solidFill>
              </a:rPr>
              <a:t> * </a:t>
            </a:r>
          </a:p>
          <a:p>
            <a:r>
              <a:rPr lang="en-US" b="1" dirty="0">
                <a:solidFill>
                  <a:srgbClr val="0070C0"/>
                </a:solidFill>
              </a:rPr>
              <a:t>                                      </a:t>
            </a:r>
            <a:r>
              <a:rPr lang="en-US" sz="1800" b="1" dirty="0" err="1">
                <a:solidFill>
                  <a:srgbClr val="0070C0"/>
                </a:solidFill>
              </a:rPr>
              <a:t>blockDim.y</a:t>
            </a:r>
            <a:r>
              <a:rPr lang="en-US" sz="1800" b="1" dirty="0">
                <a:solidFill>
                  <a:srgbClr val="0070C0"/>
                </a:solidFill>
              </a:rPr>
              <a:t>)) + (</a:t>
            </a:r>
            <a:r>
              <a:rPr lang="en-US" sz="1800" b="1" dirty="0" err="1">
                <a:solidFill>
                  <a:srgbClr val="0070C0"/>
                </a:solidFill>
              </a:rPr>
              <a:t>threadIdx.y</a:t>
            </a:r>
            <a:r>
              <a:rPr lang="en-US" sz="1800" b="1" dirty="0">
                <a:solidFill>
                  <a:srgbClr val="0070C0"/>
                </a:solidFill>
              </a:rPr>
              <a:t> * </a:t>
            </a:r>
            <a:r>
              <a:rPr lang="en-US" sz="1800" b="1" dirty="0" err="1">
                <a:solidFill>
                  <a:srgbClr val="0070C0"/>
                </a:solidFill>
              </a:rPr>
              <a:t>blockDim.x</a:t>
            </a:r>
            <a:r>
              <a:rPr lang="en-US" sz="1800" b="1" dirty="0">
                <a:solidFill>
                  <a:srgbClr val="0070C0"/>
                </a:solidFill>
              </a:rPr>
              <a:t>) + </a:t>
            </a:r>
            <a:r>
              <a:rPr lang="en-US" sz="1800" b="1" dirty="0" err="1">
                <a:solidFill>
                  <a:srgbClr val="0070C0"/>
                </a:solidFill>
              </a:rPr>
              <a:t>threadIdx.x</a:t>
            </a:r>
            <a:r>
              <a:rPr lang="en-US" sz="1800" b="1" dirty="0">
                <a:solidFill>
                  <a:srgbClr val="0070C0"/>
                </a:solidFill>
              </a:rPr>
              <a:t>;</a:t>
            </a:r>
          </a:p>
          <a:p>
            <a:r>
              <a:rPr lang="en-US" sz="1800" dirty="0"/>
              <a:t>	return </a:t>
            </a:r>
            <a:r>
              <a:rPr lang="en-US" sz="1800" dirty="0" err="1"/>
              <a:t>threadId</a:t>
            </a:r>
            <a:r>
              <a:rPr lang="en-US" sz="1800" dirty="0"/>
              <a:t>;</a:t>
            </a:r>
          </a:p>
          <a:p>
            <a:r>
              <a:rPr lang="en-US" sz="1800" dirty="0"/>
              <a:t>}</a:t>
            </a:r>
            <a:endParaRPr lang="en-US" dirty="0"/>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16-03-2023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56</a:t>
            </a:fld>
            <a:endParaRPr lang="en-IN" sz="1200" b="0" strike="noStrike" spc="-1">
              <a:latin typeface="Times New Roman"/>
            </a:endParaRPr>
          </a:p>
        </p:txBody>
      </p:sp>
    </p:spTree>
    <p:extLst>
      <p:ext uri="{BB962C8B-B14F-4D97-AF65-F5344CB8AC3E}">
        <p14:creationId xmlns:p14="http://schemas.microsoft.com/office/powerpoint/2010/main" val="424194781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126609" y="59944"/>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Synchronization and Transparent Scalability</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0" y="794748"/>
            <a:ext cx="11901268" cy="5926452"/>
          </a:xfrm>
          <a:prstGeom prst="rect">
            <a:avLst/>
          </a:prstGeom>
          <a:noFill/>
          <a:ln>
            <a:noFill/>
          </a:ln>
        </p:spPr>
        <p:txBody>
          <a:bodyPr>
            <a:normAutofit/>
          </a:bodyPr>
          <a:lstStyle/>
          <a:p>
            <a:pPr marL="285750" indent="-285750" algn="just">
              <a:buFont typeface="Arial" panose="020B0604020202020204" pitchFamily="34" charset="0"/>
              <a:buChar char="•"/>
            </a:pPr>
            <a:r>
              <a:rPr lang="en-IN" dirty="0"/>
              <a:t>CUDA allows threads in the same block to coordinate their activities using a </a:t>
            </a:r>
            <a:r>
              <a:rPr lang="en-IN" b="1" dirty="0"/>
              <a:t>barrier synchronization function </a:t>
            </a:r>
            <a:r>
              <a:rPr lang="en-IN" b="1" dirty="0">
                <a:solidFill>
                  <a:srgbClr val="7030A0"/>
                </a:solidFill>
              </a:rPr>
              <a:t>__</a:t>
            </a:r>
            <a:r>
              <a:rPr lang="en-IN" b="1" dirty="0" err="1">
                <a:solidFill>
                  <a:srgbClr val="7030A0"/>
                </a:solidFill>
              </a:rPr>
              <a:t>syncthreads</a:t>
            </a:r>
            <a:r>
              <a:rPr lang="en-IN" b="1" dirty="0">
                <a:solidFill>
                  <a:srgbClr val="7030A0"/>
                </a:solidFill>
              </a:rPr>
              <a:t>()</a:t>
            </a:r>
            <a:r>
              <a:rPr lang="en-IN" dirty="0"/>
              <a:t>.</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When a kernel function calls __</a:t>
            </a:r>
            <a:r>
              <a:rPr lang="en-IN" dirty="0" err="1"/>
              <a:t>syncthreads</a:t>
            </a:r>
            <a:r>
              <a:rPr lang="en-IN" dirty="0"/>
              <a:t>(), </a:t>
            </a:r>
            <a:r>
              <a:rPr lang="en-IN" i="1" dirty="0"/>
              <a:t>all threads in a block will be held at the calling location until every thread in the block reaches the location</a:t>
            </a:r>
            <a:r>
              <a:rPr lang="en-IN" dirty="0"/>
              <a:t>.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This ensures that all threads in a block have completed a phase of their execution of the kernel before any of them can move on to the next phase.</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In CUDA, a __</a:t>
            </a:r>
            <a:r>
              <a:rPr lang="en-IN" dirty="0" err="1"/>
              <a:t>syncthreads</a:t>
            </a:r>
            <a:r>
              <a:rPr lang="en-IN" dirty="0"/>
              <a:t>() statement, if present, </a:t>
            </a:r>
            <a:r>
              <a:rPr lang="en-IN" b="1" dirty="0"/>
              <a:t>must be executed by all threads in a block</a:t>
            </a:r>
            <a:r>
              <a:rPr lang="en-IN" dirty="0"/>
              <a:t>.</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16-03-2023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57</a:t>
            </a:fld>
            <a:endParaRPr lang="en-IN" sz="1200" b="0" strike="noStrike" spc="-1">
              <a:latin typeface="Times New Roman"/>
            </a:endParaRPr>
          </a:p>
        </p:txBody>
      </p:sp>
      <p:pic>
        <p:nvPicPr>
          <p:cNvPr id="4" name="Picture 3">
            <a:extLst>
              <a:ext uri="{FF2B5EF4-FFF2-40B4-BE49-F238E27FC236}">
                <a16:creationId xmlns:a16="http://schemas.microsoft.com/office/drawing/2014/main" id="{109F4588-F8AF-4F74-9296-2EF12AA0E63C}"/>
              </a:ext>
            </a:extLst>
          </p:cNvPr>
          <p:cNvPicPr>
            <a:picLocks noChangeAspect="1"/>
          </p:cNvPicPr>
          <p:nvPr/>
        </p:nvPicPr>
        <p:blipFill>
          <a:blip r:embed="rId2"/>
          <a:stretch>
            <a:fillRect/>
          </a:stretch>
        </p:blipFill>
        <p:spPr>
          <a:xfrm>
            <a:off x="4143008" y="3178272"/>
            <a:ext cx="3343275" cy="2724150"/>
          </a:xfrm>
          <a:prstGeom prst="rect">
            <a:avLst/>
          </a:prstGeom>
        </p:spPr>
      </p:pic>
    </p:spTree>
    <p:extLst>
      <p:ext uri="{BB962C8B-B14F-4D97-AF65-F5344CB8AC3E}">
        <p14:creationId xmlns:p14="http://schemas.microsoft.com/office/powerpoint/2010/main" val="143040815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126609" y="59944"/>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Synchronization and Transparent Scalability</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0" y="1301185"/>
            <a:ext cx="11901268" cy="5926452"/>
          </a:xfrm>
          <a:prstGeom prst="rect">
            <a:avLst/>
          </a:prstGeom>
          <a:noFill/>
          <a:ln>
            <a:noFill/>
          </a:ln>
        </p:spPr>
        <p:txBody>
          <a:bodyPr>
            <a:normAutofit/>
          </a:bodyPr>
          <a:lstStyle/>
          <a:p>
            <a:pPr marL="285750" indent="-285750" algn="just">
              <a:buFont typeface="Arial" panose="020B0604020202020204" pitchFamily="34" charset="0"/>
              <a:buChar char="•"/>
            </a:pPr>
            <a:r>
              <a:rPr lang="en-IN" dirty="0"/>
              <a:t>When a __</a:t>
            </a:r>
            <a:r>
              <a:rPr lang="en-IN" dirty="0" err="1"/>
              <a:t>syncthread</a:t>
            </a:r>
            <a:r>
              <a:rPr lang="en-IN" dirty="0"/>
              <a:t>() statement is placed in an </a:t>
            </a:r>
            <a:r>
              <a:rPr lang="en-IN" b="1" dirty="0"/>
              <a:t>if</a:t>
            </a:r>
            <a:r>
              <a:rPr lang="en-IN" dirty="0"/>
              <a:t>-statement, either all threads in a block execute the path that includes the __</a:t>
            </a:r>
            <a:r>
              <a:rPr lang="en-IN" dirty="0" err="1"/>
              <a:t>syncthreads</a:t>
            </a:r>
            <a:r>
              <a:rPr lang="en-IN" dirty="0"/>
              <a:t>() or none of them does.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For an </a:t>
            </a:r>
            <a:r>
              <a:rPr lang="en-IN" b="1" dirty="0"/>
              <a:t>if-then-else </a:t>
            </a:r>
            <a:r>
              <a:rPr lang="en-IN" dirty="0"/>
              <a:t>statement, if each path has a __</a:t>
            </a:r>
            <a:r>
              <a:rPr lang="en-IN" dirty="0" err="1"/>
              <a:t>syncthreads</a:t>
            </a:r>
            <a:r>
              <a:rPr lang="en-IN" dirty="0"/>
              <a:t>() statement, either all threads in a block execute the __</a:t>
            </a:r>
            <a:r>
              <a:rPr lang="en-IN" dirty="0" err="1"/>
              <a:t>syncthreads</a:t>
            </a:r>
            <a:r>
              <a:rPr lang="en-IN" dirty="0"/>
              <a:t>() on the </a:t>
            </a:r>
            <a:r>
              <a:rPr lang="en-IN" b="1" dirty="0"/>
              <a:t>then path </a:t>
            </a:r>
            <a:r>
              <a:rPr lang="en-IN" dirty="0"/>
              <a:t>or all of them execute the </a:t>
            </a:r>
            <a:r>
              <a:rPr lang="en-IN" b="1" dirty="0"/>
              <a:t>else path</a:t>
            </a:r>
            <a:r>
              <a:rPr lang="en-IN" dirty="0"/>
              <a:t>.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The two __</a:t>
            </a:r>
            <a:r>
              <a:rPr lang="en-IN" dirty="0" err="1"/>
              <a:t>syncthreads</a:t>
            </a:r>
            <a:r>
              <a:rPr lang="en-IN" dirty="0"/>
              <a:t>() are different barrier synchronization points. If a thread in a block executes the </a:t>
            </a:r>
            <a:r>
              <a:rPr lang="en-IN" b="1" dirty="0"/>
              <a:t>then path </a:t>
            </a:r>
            <a:r>
              <a:rPr lang="en-IN" dirty="0"/>
              <a:t>and another executes the else path, they would be waiting at different barrier synchronization points. </a:t>
            </a:r>
            <a:r>
              <a:rPr lang="en-IN" dirty="0">
                <a:highlight>
                  <a:srgbClr val="FFFF00"/>
                </a:highlight>
              </a:rPr>
              <a:t>They would end up waiting for each other forever.</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It is the responsibility of the programmers to write their code so that these requirements are satisfied.</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The ability to synchronize also imposes execution constraints on threads within a block. </a:t>
            </a:r>
            <a:r>
              <a:rPr lang="en-IN" b="1" dirty="0"/>
              <a:t>These threads should execute in close time proximity with each other </a:t>
            </a:r>
            <a:r>
              <a:rPr lang="en-IN" dirty="0"/>
              <a:t>to avoid excessively long waiting times.</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16-03-2023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58</a:t>
            </a:fld>
            <a:endParaRPr lang="en-IN" sz="1200" b="0" strike="noStrike" spc="-1">
              <a:latin typeface="Times New Roman"/>
            </a:endParaRPr>
          </a:p>
        </p:txBody>
      </p:sp>
    </p:spTree>
    <p:extLst>
      <p:ext uri="{BB962C8B-B14F-4D97-AF65-F5344CB8AC3E}">
        <p14:creationId xmlns:p14="http://schemas.microsoft.com/office/powerpoint/2010/main" val="73552400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126609" y="59944"/>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Synchronization and Transparent Scalability</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0" y="1315253"/>
            <a:ext cx="11901268" cy="5926452"/>
          </a:xfrm>
          <a:prstGeom prst="rect">
            <a:avLst/>
          </a:prstGeom>
          <a:noFill/>
          <a:ln>
            <a:noFill/>
          </a:ln>
        </p:spPr>
        <p:txBody>
          <a:bodyPr>
            <a:normAutofit/>
          </a:bodyPr>
          <a:lstStyle/>
          <a:p>
            <a:pPr marL="285750" indent="-285750" algn="just">
              <a:buFont typeface="Arial" panose="020B0604020202020204" pitchFamily="34" charset="0"/>
              <a:buChar char="•"/>
            </a:pPr>
            <a:r>
              <a:rPr lang="en-IN" dirty="0"/>
              <a:t>In fact, one needs to make sure that all threads involved in the barrier synchronization </a:t>
            </a:r>
            <a:r>
              <a:rPr lang="en-IN" b="1" dirty="0"/>
              <a:t>have access to the necessary resources</a:t>
            </a:r>
            <a:r>
              <a:rPr lang="en-IN" dirty="0"/>
              <a:t> to eventually arrive at the barrier. Otherwise, a thread that never arrived at the barrier synchronization point can cause everyone else to </a:t>
            </a:r>
            <a:r>
              <a:rPr lang="en-IN" b="1" dirty="0"/>
              <a:t>wait forever</a:t>
            </a:r>
            <a:r>
              <a:rPr lang="en-IN" dirty="0"/>
              <a:t>.</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CUDA runtime systems satisfy this constraint by </a:t>
            </a:r>
            <a:r>
              <a:rPr lang="en-IN" b="1" dirty="0"/>
              <a:t>assigning execution resources to all threads in a block as a unit</a:t>
            </a:r>
            <a:r>
              <a:rPr lang="en-IN" dirty="0"/>
              <a:t>. A block can begin execution only when the runtime system has secured all the resources needed for all threads in the block to complete execution.</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highlight>
                  <a:srgbClr val="FFFF00"/>
                </a:highlight>
              </a:rPr>
              <a:t>When a thread of a block is assigned to an execution resource, all other threads in the same block are also assigned to the same resource. </a:t>
            </a:r>
            <a:r>
              <a:rPr lang="en-IN" dirty="0"/>
              <a:t>This ensures the time proximity of all threads in a block and prevents excessive or indefinite waiting time during barrier synchronization</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By not allowing threads in different blocks to perform barrier synchronization with each other, the </a:t>
            </a:r>
            <a:r>
              <a:rPr lang="en-IN" b="1" dirty="0"/>
              <a:t>CUDA runtime system can execute blocks in any order relative to each other </a:t>
            </a:r>
            <a:r>
              <a:rPr lang="en-IN" dirty="0"/>
              <a:t>since none of them need to wait for each other.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16-03-2023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59</a:t>
            </a:fld>
            <a:endParaRPr lang="en-IN" sz="1200" b="0" strike="noStrike" spc="-1">
              <a:latin typeface="Times New Roman"/>
            </a:endParaRPr>
          </a:p>
        </p:txBody>
      </p:sp>
    </p:spTree>
    <p:extLst>
      <p:ext uri="{BB962C8B-B14F-4D97-AF65-F5344CB8AC3E}">
        <p14:creationId xmlns:p14="http://schemas.microsoft.com/office/powerpoint/2010/main" val="6883785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136440"/>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CUDA Program Structure</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1103040"/>
            <a:ext cx="11004480" cy="5253120"/>
          </a:xfrm>
          <a:prstGeom prst="rect">
            <a:avLst/>
          </a:prstGeom>
          <a:noFill/>
          <a:ln>
            <a:noFill/>
          </a:ln>
        </p:spPr>
        <p:txBody>
          <a:bodyPr>
            <a:normAutofit/>
          </a:bodyPr>
          <a:lstStyle/>
          <a:p>
            <a:pPr marL="342900" indent="-342900">
              <a:lnSpc>
                <a:spcPct val="90000"/>
              </a:lnSpc>
              <a:spcBef>
                <a:spcPts val="1001"/>
              </a:spcBef>
              <a:buFont typeface="Arial" panose="020B0604020202020204" pitchFamily="34" charset="0"/>
              <a:buChar char="•"/>
              <a:tabLst>
                <a:tab pos="0" algn="l"/>
              </a:tabLst>
            </a:pPr>
            <a:r>
              <a:rPr lang="en-IN" dirty="0"/>
              <a:t>The structure of a CUDA program reflects the coexistence of a </a:t>
            </a:r>
            <a:r>
              <a:rPr lang="en-IN" b="1" dirty="0"/>
              <a:t>host (CPU) </a:t>
            </a:r>
            <a:r>
              <a:rPr lang="en-IN" dirty="0"/>
              <a:t>and one or more </a:t>
            </a:r>
            <a:r>
              <a:rPr lang="en-IN" b="1" dirty="0"/>
              <a:t>devices (GPUs) </a:t>
            </a:r>
            <a:r>
              <a:rPr lang="en-IN" dirty="0"/>
              <a:t>in the computer. </a:t>
            </a:r>
          </a:p>
          <a:p>
            <a:pPr marL="342900" indent="-342900">
              <a:lnSpc>
                <a:spcPct val="90000"/>
              </a:lnSpc>
              <a:spcBef>
                <a:spcPts val="1001"/>
              </a:spcBef>
              <a:buFont typeface="Arial" panose="020B0604020202020204" pitchFamily="34" charset="0"/>
              <a:buChar char="•"/>
              <a:tabLst>
                <a:tab pos="0" algn="l"/>
              </a:tabLst>
            </a:pPr>
            <a:endParaRPr lang="en-IN" dirty="0"/>
          </a:p>
          <a:p>
            <a:pPr marL="342900" indent="-342900">
              <a:lnSpc>
                <a:spcPct val="90000"/>
              </a:lnSpc>
              <a:spcBef>
                <a:spcPts val="1001"/>
              </a:spcBef>
              <a:buFont typeface="Arial" panose="020B0604020202020204" pitchFamily="34" charset="0"/>
              <a:buChar char="•"/>
              <a:tabLst>
                <a:tab pos="0" algn="l"/>
              </a:tabLst>
            </a:pPr>
            <a:r>
              <a:rPr lang="en-IN" dirty="0"/>
              <a:t>Each CUDA source file can have a mixture of </a:t>
            </a:r>
            <a:r>
              <a:rPr lang="en-IN" b="1" dirty="0"/>
              <a:t>both host and device code</a:t>
            </a:r>
            <a:r>
              <a:rPr lang="en-IN" dirty="0"/>
              <a:t>. </a:t>
            </a:r>
          </a:p>
          <a:p>
            <a:pPr marL="342900" indent="-342900">
              <a:lnSpc>
                <a:spcPct val="90000"/>
              </a:lnSpc>
              <a:spcBef>
                <a:spcPts val="1001"/>
              </a:spcBef>
              <a:buFont typeface="Arial" panose="020B0604020202020204" pitchFamily="34" charset="0"/>
              <a:buChar char="•"/>
              <a:tabLst>
                <a:tab pos="0" algn="l"/>
              </a:tabLst>
            </a:pPr>
            <a:endParaRPr lang="en-IN" dirty="0"/>
          </a:p>
          <a:p>
            <a:pPr marL="342900" indent="-342900">
              <a:lnSpc>
                <a:spcPct val="90000"/>
              </a:lnSpc>
              <a:spcBef>
                <a:spcPts val="1001"/>
              </a:spcBef>
              <a:buFont typeface="Arial" panose="020B0604020202020204" pitchFamily="34" charset="0"/>
              <a:buChar char="•"/>
              <a:tabLst>
                <a:tab pos="0" algn="l"/>
              </a:tabLst>
            </a:pPr>
            <a:r>
              <a:rPr lang="en-IN" dirty="0"/>
              <a:t>By default, any traditional C program is a CUDA program that contains only host code. One can add device functions and data declarations into any C source file by marking them with </a:t>
            </a:r>
            <a:r>
              <a:rPr lang="en-IN" b="1" dirty="0">
                <a:solidFill>
                  <a:schemeClr val="accent1"/>
                </a:solidFill>
              </a:rPr>
              <a:t>special CUDA keywords</a:t>
            </a:r>
            <a:r>
              <a:rPr lang="en-IN" dirty="0"/>
              <a:t>. </a:t>
            </a:r>
          </a:p>
          <a:p>
            <a:pPr marL="342900" indent="-342900">
              <a:lnSpc>
                <a:spcPct val="90000"/>
              </a:lnSpc>
              <a:spcBef>
                <a:spcPts val="1001"/>
              </a:spcBef>
              <a:buFont typeface="Arial" panose="020B0604020202020204" pitchFamily="34" charset="0"/>
              <a:buChar char="•"/>
              <a:tabLst>
                <a:tab pos="0" algn="l"/>
              </a:tabLst>
            </a:pPr>
            <a:endParaRPr lang="en-IN" dirty="0"/>
          </a:p>
          <a:p>
            <a:pPr marL="342900" indent="-342900">
              <a:lnSpc>
                <a:spcPct val="90000"/>
              </a:lnSpc>
              <a:spcBef>
                <a:spcPts val="1001"/>
              </a:spcBef>
              <a:buFont typeface="Arial" panose="020B0604020202020204" pitchFamily="34" charset="0"/>
              <a:buChar char="•"/>
              <a:tabLst>
                <a:tab pos="0" algn="l"/>
              </a:tabLst>
            </a:pPr>
            <a:r>
              <a:rPr lang="en-US" dirty="0"/>
              <a:t>The </a:t>
            </a:r>
            <a:r>
              <a:rPr lang="en-US" b="1" dirty="0"/>
              <a:t>NVIDIA C Compiler (NVCC) </a:t>
            </a:r>
            <a:r>
              <a:rPr lang="en-US" dirty="0"/>
              <a:t>separates the host code and the device code during compilation process. </a:t>
            </a:r>
          </a:p>
          <a:p>
            <a:pPr algn="just"/>
            <a:endParaRPr lang="en-US" dirty="0"/>
          </a:p>
          <a:p>
            <a:pPr marL="719138" indent="-358775" algn="just">
              <a:buFont typeface="Wingdings" panose="05000000000000000000" pitchFamily="2" charset="2"/>
              <a:buChar char="q"/>
            </a:pPr>
            <a:r>
              <a:rPr lang="en-US" dirty="0"/>
              <a:t>The host code is compiled with the host’s standard C compilers and runs as an ordinary CPU process. </a:t>
            </a:r>
          </a:p>
          <a:p>
            <a:pPr marL="719138" indent="-358775" algn="just">
              <a:buFont typeface="Wingdings" panose="05000000000000000000" pitchFamily="2" charset="2"/>
              <a:buChar char="q"/>
            </a:pPr>
            <a:r>
              <a:rPr lang="en-US" dirty="0"/>
              <a:t>The device code(kernels) is compiled by the NVCC and executed on a GPU device. </a:t>
            </a:r>
          </a:p>
          <a:p>
            <a:pPr marL="342900" indent="-342900">
              <a:lnSpc>
                <a:spcPct val="90000"/>
              </a:lnSpc>
              <a:spcBef>
                <a:spcPts val="1001"/>
              </a:spcBef>
              <a:buFont typeface="Arial" panose="020B0604020202020204" pitchFamily="34" charset="0"/>
              <a:buChar char="•"/>
              <a:tabLst>
                <a:tab pos="0" algn="l"/>
              </a:tabLst>
            </a:pPr>
            <a:endParaRPr lang="en-US" sz="2000" b="0" strike="noStrike" spc="-1" dirty="0">
              <a:solidFill>
                <a:srgbClr val="000000"/>
              </a:solidFill>
              <a:latin typeface="Calibri"/>
            </a:endParaRPr>
          </a:p>
          <a:p>
            <a:pPr algn="ct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16-03-2023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6</a:t>
            </a:fld>
            <a:endParaRPr lang="en-IN" sz="1200" b="0" strike="noStrike" spc="-1">
              <a:latin typeface="Times New Roman"/>
            </a:endParaRPr>
          </a:p>
        </p:txBody>
      </p:sp>
    </p:spTree>
    <p:extLst>
      <p:ext uri="{BB962C8B-B14F-4D97-AF65-F5344CB8AC3E}">
        <p14:creationId xmlns:p14="http://schemas.microsoft.com/office/powerpoint/2010/main" val="19555801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126609" y="59944"/>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Synchronization and Transparent Scalability</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0" y="794748"/>
            <a:ext cx="11901268" cy="5926452"/>
          </a:xfrm>
          <a:prstGeom prst="rect">
            <a:avLst/>
          </a:prstGeom>
          <a:noFill/>
          <a:ln>
            <a:noFill/>
          </a:ln>
        </p:spPr>
        <p:txBody>
          <a:bodyPr>
            <a:normAutofit/>
          </a:bodyPr>
          <a:lstStyle/>
          <a:p>
            <a:pPr marL="285750" indent="-285750" algn="just">
              <a:buFont typeface="Arial" panose="020B0604020202020204" pitchFamily="34" charset="0"/>
              <a:buChar char="•"/>
            </a:pPr>
            <a:r>
              <a:rPr lang="en-IN" dirty="0"/>
              <a:t>In a low-cost system with only a few execution resources, one can execute a small number of blocks at the same time. In a high-end implementation with more execution resources, one can execute a large number of blocks at the same time.</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The ability to execute the same application code on hardware with a different number of execution resources is referred to as </a:t>
            </a:r>
            <a:r>
              <a:rPr lang="en-IN" b="1" i="1" dirty="0">
                <a:solidFill>
                  <a:srgbClr val="7030A0"/>
                </a:solidFill>
              </a:rPr>
              <a:t>transparent scalability</a:t>
            </a:r>
            <a:r>
              <a:rPr lang="en-IN" dirty="0"/>
              <a:t>, which reduces the burden on application developers and improves the usability of applications.</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16-03-2023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60</a:t>
            </a:fld>
            <a:endParaRPr lang="en-IN" sz="1200" b="0" strike="noStrike" spc="-1">
              <a:latin typeface="Times New Roman"/>
            </a:endParaRPr>
          </a:p>
        </p:txBody>
      </p:sp>
      <p:pic>
        <p:nvPicPr>
          <p:cNvPr id="3" name="Picture 2">
            <a:extLst>
              <a:ext uri="{FF2B5EF4-FFF2-40B4-BE49-F238E27FC236}">
                <a16:creationId xmlns:a16="http://schemas.microsoft.com/office/drawing/2014/main" id="{42A69A00-C682-4C2B-9F44-51223C8B75AC}"/>
              </a:ext>
            </a:extLst>
          </p:cNvPr>
          <p:cNvPicPr>
            <a:picLocks noChangeAspect="1"/>
          </p:cNvPicPr>
          <p:nvPr/>
        </p:nvPicPr>
        <p:blipFill>
          <a:blip r:embed="rId2"/>
          <a:stretch>
            <a:fillRect/>
          </a:stretch>
        </p:blipFill>
        <p:spPr>
          <a:xfrm>
            <a:off x="2984548" y="1542828"/>
            <a:ext cx="5526405" cy="3380863"/>
          </a:xfrm>
          <a:prstGeom prst="rect">
            <a:avLst/>
          </a:prstGeom>
        </p:spPr>
      </p:pic>
    </p:spTree>
    <p:extLst>
      <p:ext uri="{BB962C8B-B14F-4D97-AF65-F5344CB8AC3E}">
        <p14:creationId xmlns:p14="http://schemas.microsoft.com/office/powerpoint/2010/main" val="200604364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126609" y="59944"/>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Assigning Resources to Blocks</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0" y="794748"/>
            <a:ext cx="11901268" cy="5926452"/>
          </a:xfrm>
          <a:prstGeom prst="rect">
            <a:avLst/>
          </a:prstGeom>
          <a:noFill/>
          <a:ln>
            <a:noFill/>
          </a:ln>
        </p:spPr>
        <p:txBody>
          <a:bodyPr>
            <a:normAutofit/>
          </a:bodyPr>
          <a:lstStyle/>
          <a:p>
            <a:pPr marL="285750" indent="-285750" algn="just">
              <a:buFont typeface="Arial" panose="020B0604020202020204" pitchFamily="34" charset="0"/>
              <a:buChar char="•"/>
            </a:pPr>
            <a:r>
              <a:rPr lang="en-IN" dirty="0"/>
              <a:t>Once a kernel is launched, the CUDA runtime system generates the corresponding grid of threads. These threads are </a:t>
            </a:r>
            <a:r>
              <a:rPr lang="en-IN" b="1" dirty="0"/>
              <a:t>assigned to execution resources on a block-by-block basis</a:t>
            </a:r>
            <a:r>
              <a:rPr lang="en-IN" dirty="0"/>
              <a:t>.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In the current generation of hardware, </a:t>
            </a:r>
            <a:r>
              <a:rPr lang="en-IN" b="1" dirty="0">
                <a:solidFill>
                  <a:srgbClr val="002060"/>
                </a:solidFill>
              </a:rPr>
              <a:t>the execution resources are organized into streaming multiprocessors (SMs)</a:t>
            </a:r>
            <a:r>
              <a:rPr lang="en-IN" dirty="0"/>
              <a:t>.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Multiple thread blocks can be assigned to each SM.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Each device has a limit on the number of blocks that can be assigned to each SM. For example, a CUDA device may allow up to eight blocks to be assigned to each SM.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16-03-2023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61</a:t>
            </a:fld>
            <a:endParaRPr lang="en-IN" sz="1200" b="0" strike="noStrike" spc="-1">
              <a:latin typeface="Times New Roman"/>
            </a:endParaRPr>
          </a:p>
        </p:txBody>
      </p:sp>
      <p:pic>
        <p:nvPicPr>
          <p:cNvPr id="3" name="Picture 2">
            <a:extLst>
              <a:ext uri="{FF2B5EF4-FFF2-40B4-BE49-F238E27FC236}">
                <a16:creationId xmlns:a16="http://schemas.microsoft.com/office/drawing/2014/main" id="{044D20EA-0B84-4FEA-9496-708C2A871C3B}"/>
              </a:ext>
            </a:extLst>
          </p:cNvPr>
          <p:cNvPicPr>
            <a:picLocks noChangeAspect="1"/>
          </p:cNvPicPr>
          <p:nvPr/>
        </p:nvPicPr>
        <p:blipFill>
          <a:blip r:embed="rId2"/>
          <a:stretch>
            <a:fillRect/>
          </a:stretch>
        </p:blipFill>
        <p:spPr>
          <a:xfrm>
            <a:off x="3179299" y="2405963"/>
            <a:ext cx="3770580" cy="2717297"/>
          </a:xfrm>
          <a:prstGeom prst="rect">
            <a:avLst/>
          </a:prstGeom>
        </p:spPr>
      </p:pic>
    </p:spTree>
    <p:extLst>
      <p:ext uri="{BB962C8B-B14F-4D97-AF65-F5344CB8AC3E}">
        <p14:creationId xmlns:p14="http://schemas.microsoft.com/office/powerpoint/2010/main" val="227433746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126609" y="59944"/>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Assigning Resources to Blocks</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0" y="794748"/>
            <a:ext cx="11901268" cy="5926452"/>
          </a:xfrm>
          <a:prstGeom prst="rect">
            <a:avLst/>
          </a:prstGeom>
          <a:noFill/>
          <a:ln>
            <a:noFill/>
          </a:ln>
        </p:spPr>
        <p:txBody>
          <a:bodyPr>
            <a:normAutofit/>
          </a:bodyPr>
          <a:lstStyle/>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In situations where there is an insufficient amount of any one or more types of resources needed for the simultaneous execution of eight blocks, the </a:t>
            </a:r>
            <a:r>
              <a:rPr lang="en-IN" b="1" dirty="0"/>
              <a:t>CUDA runtime automatically reduces the number of blocks assigned to each SM</a:t>
            </a:r>
            <a:r>
              <a:rPr lang="en-IN" dirty="0"/>
              <a:t> until their combined resource usage falls under the limit.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With a limited numbers of SMs and a limited number of blocks that can be assigned to each SM, </a:t>
            </a:r>
            <a:r>
              <a:rPr lang="en-IN" b="1" dirty="0"/>
              <a:t>there is a limit on the number of blocks that can be actively executing </a:t>
            </a:r>
            <a:r>
              <a:rPr lang="en-IN" dirty="0"/>
              <a:t>in a CUDA device.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Most grids contain many more blocks than this number. The runtime system maintains </a:t>
            </a:r>
            <a:r>
              <a:rPr lang="en-IN" b="1" dirty="0"/>
              <a:t>a list of blocks </a:t>
            </a:r>
            <a:r>
              <a:rPr lang="en-IN" dirty="0"/>
              <a:t>that need to execute and assigns new blocks to SMs as they complete executing the blocks previously assigned to them.</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One of the SM resource limitations is the </a:t>
            </a:r>
            <a:r>
              <a:rPr lang="en-IN" b="1" dirty="0"/>
              <a:t>number of threads that can be simultaneously tracked and scheduled</a:t>
            </a:r>
            <a:r>
              <a:rPr lang="en-IN" dirty="0"/>
              <a:t>.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It takes hardware resources for SMs to maintain the thread and block indices and track their execution status.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In more recent CUDA device designs, up to </a:t>
            </a:r>
            <a:r>
              <a:rPr lang="en-IN" b="1" dirty="0"/>
              <a:t>1,536</a:t>
            </a:r>
            <a:r>
              <a:rPr lang="en-IN" dirty="0"/>
              <a:t> threads can be assigned to each SM. This could be in the form of 6 blocks of 256 threads each, 3 blocks of 512 threads each, etc.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16-03-2023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62</a:t>
            </a:fld>
            <a:endParaRPr lang="en-IN" sz="1200" b="0" strike="noStrike" spc="-1">
              <a:latin typeface="Times New Roman"/>
            </a:endParaRPr>
          </a:p>
        </p:txBody>
      </p:sp>
    </p:spTree>
    <p:extLst>
      <p:ext uri="{BB962C8B-B14F-4D97-AF65-F5344CB8AC3E}">
        <p14:creationId xmlns:p14="http://schemas.microsoft.com/office/powerpoint/2010/main" val="93817830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393896" y="53263"/>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Querying Device Properties</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98474" y="931548"/>
            <a:ext cx="11901268" cy="5926452"/>
          </a:xfrm>
          <a:prstGeom prst="rect">
            <a:avLst/>
          </a:prstGeom>
          <a:noFill/>
          <a:ln>
            <a:noFill/>
          </a:ln>
        </p:spPr>
        <p:txBody>
          <a:bodyPr>
            <a:normAutofit/>
          </a:bodyPr>
          <a:lstStyle/>
          <a:p>
            <a:pPr marL="285750" indent="-285750" algn="just">
              <a:buFont typeface="Arial" panose="020B0604020202020204" pitchFamily="34" charset="0"/>
              <a:buChar char="•"/>
            </a:pPr>
            <a:r>
              <a:rPr lang="en-IN" dirty="0">
                <a:highlight>
                  <a:srgbClr val="FFFF00"/>
                </a:highlight>
              </a:rPr>
              <a:t>When a CUDA application executes on a system, how can it find out the number of SMs in a device and the number of threads that can be assigned to each SM?</a:t>
            </a:r>
          </a:p>
          <a:p>
            <a:pPr marL="285750" indent="-285750" algn="just">
              <a:buFont typeface="Arial" panose="020B0604020202020204" pitchFamily="34" charset="0"/>
              <a:buChar char="•"/>
            </a:pPr>
            <a:endParaRPr lang="en-IN" dirty="0">
              <a:highlight>
                <a:srgbClr val="FFFF00"/>
              </a:highlight>
            </a:endParaRPr>
          </a:p>
          <a:p>
            <a:pPr marL="285750" indent="-285750" algn="just">
              <a:buFont typeface="Arial" panose="020B0604020202020204" pitchFamily="34" charset="0"/>
              <a:buChar char="•"/>
            </a:pPr>
            <a:r>
              <a:rPr lang="en-IN" dirty="0"/>
              <a:t>The CUDA runtime system has an API function </a:t>
            </a:r>
            <a:r>
              <a:rPr lang="en-IN" b="1" dirty="0" err="1">
                <a:solidFill>
                  <a:srgbClr val="002060"/>
                </a:solidFill>
              </a:rPr>
              <a:t>cudaGetDeviceCount</a:t>
            </a:r>
            <a:r>
              <a:rPr lang="en-IN" b="1" dirty="0">
                <a:solidFill>
                  <a:srgbClr val="002060"/>
                </a:solidFill>
              </a:rPr>
              <a:t>() </a:t>
            </a:r>
            <a:r>
              <a:rPr lang="en-IN" dirty="0"/>
              <a:t>that returns the number of available CUDA devices in the system: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The CUDA runtime system numbers all the available devices in the system from </a:t>
            </a:r>
            <a:r>
              <a:rPr lang="en-IN" b="1" dirty="0"/>
              <a:t>0</a:t>
            </a:r>
            <a:r>
              <a:rPr lang="en-IN" dirty="0"/>
              <a:t> to </a:t>
            </a:r>
            <a:r>
              <a:rPr lang="en-IN" b="1" dirty="0"/>
              <a:t>dev_count-1</a:t>
            </a:r>
            <a:r>
              <a:rPr lang="en-IN" dirty="0"/>
              <a:t>. It provides an API function </a:t>
            </a:r>
            <a:r>
              <a:rPr lang="en-IN" b="1" dirty="0" err="1">
                <a:solidFill>
                  <a:srgbClr val="002060"/>
                </a:solidFill>
              </a:rPr>
              <a:t>cudaGetDeviceProperties</a:t>
            </a:r>
            <a:r>
              <a:rPr lang="en-IN" b="1" dirty="0">
                <a:solidFill>
                  <a:srgbClr val="002060"/>
                </a:solidFill>
              </a:rPr>
              <a:t>() </a:t>
            </a:r>
            <a:r>
              <a:rPr lang="en-IN" dirty="0"/>
              <a:t>that returns the properties of the device of which the number is given as an argument:</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The built-in type </a:t>
            </a:r>
            <a:r>
              <a:rPr lang="en-IN" b="1" dirty="0" err="1"/>
              <a:t>cudaDeviceProp</a:t>
            </a:r>
            <a:r>
              <a:rPr lang="en-IN" dirty="0"/>
              <a:t> is a </a:t>
            </a:r>
            <a:r>
              <a:rPr lang="en-IN" i="1" dirty="0"/>
              <a:t>C structure </a:t>
            </a:r>
            <a:r>
              <a:rPr lang="en-IN" dirty="0"/>
              <a:t>with fields that represent the properties of a CUDA device</a:t>
            </a:r>
          </a:p>
          <a:p>
            <a:pPr marL="285750" indent="-285750" algn="just">
              <a:buFont typeface="Arial" panose="020B0604020202020204" pitchFamily="34" charset="0"/>
              <a:buChar char="•"/>
            </a:pPr>
            <a:endParaRPr lang="en-IN" dirty="0">
              <a:highlight>
                <a:srgbClr val="FFFF00"/>
              </a:highlight>
            </a:endParaRPr>
          </a:p>
        </p:txBody>
      </p:sp>
      <p:sp>
        <p:nvSpPr>
          <p:cNvPr id="182" name="TextShape 3"/>
          <p:cNvSpPr txBox="1"/>
          <p:nvPr/>
        </p:nvSpPr>
        <p:spPr>
          <a:xfrm>
            <a:off x="936554" y="64933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16-03-2023</a:t>
            </a:fld>
            <a:endParaRPr lang="en-IN" sz="1200" b="0" strike="noStrike" spc="-1">
              <a:latin typeface="Times New Roman"/>
            </a:endParaRPr>
          </a:p>
        </p:txBody>
      </p:sp>
      <p:sp>
        <p:nvSpPr>
          <p:cNvPr id="184" name="TextShape 5"/>
          <p:cNvSpPr txBox="1"/>
          <p:nvPr/>
        </p:nvSpPr>
        <p:spPr>
          <a:xfrm>
            <a:off x="8708954" y="64933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63</a:t>
            </a:fld>
            <a:endParaRPr lang="en-IN" sz="1200" b="0" strike="noStrike" spc="-1">
              <a:latin typeface="Times New Roman"/>
            </a:endParaRPr>
          </a:p>
        </p:txBody>
      </p:sp>
      <p:sp>
        <p:nvSpPr>
          <p:cNvPr id="6" name="TextBox 5">
            <a:extLst>
              <a:ext uri="{FF2B5EF4-FFF2-40B4-BE49-F238E27FC236}">
                <a16:creationId xmlns:a16="http://schemas.microsoft.com/office/drawing/2014/main" id="{6994E52B-D171-4112-A33F-9EA62A2AC52F}"/>
              </a:ext>
            </a:extLst>
          </p:cNvPr>
          <p:cNvSpPr txBox="1"/>
          <p:nvPr/>
        </p:nvSpPr>
        <p:spPr>
          <a:xfrm>
            <a:off x="478300" y="2357547"/>
            <a:ext cx="7061983" cy="584775"/>
          </a:xfrm>
          <a:prstGeom prst="rect">
            <a:avLst/>
          </a:prstGeom>
          <a:solidFill>
            <a:schemeClr val="tx1"/>
          </a:solidFill>
        </p:spPr>
        <p:txBody>
          <a:bodyPr wrap="square" rtlCol="0">
            <a:spAutoFit/>
          </a:bodyPr>
          <a:lstStyle/>
          <a:p>
            <a:pPr algn="just"/>
            <a:r>
              <a:rPr lang="en-IN" sz="1600" dirty="0">
                <a:solidFill>
                  <a:schemeClr val="bg1"/>
                </a:solidFill>
              </a:rPr>
              <a:t>int</a:t>
            </a:r>
            <a:r>
              <a:rPr lang="en-IN" sz="1600" dirty="0">
                <a:solidFill>
                  <a:srgbClr val="FFFF00"/>
                </a:solidFill>
              </a:rPr>
              <a:t> </a:t>
            </a:r>
            <a:r>
              <a:rPr lang="en-IN" sz="1600" dirty="0" err="1">
                <a:solidFill>
                  <a:srgbClr val="FFFF00"/>
                </a:solidFill>
              </a:rPr>
              <a:t>dev_count</a:t>
            </a:r>
            <a:r>
              <a:rPr lang="en-IN" sz="1600" dirty="0">
                <a:solidFill>
                  <a:srgbClr val="FFFF00"/>
                </a:solidFill>
              </a:rPr>
              <a:t>; </a:t>
            </a:r>
          </a:p>
          <a:p>
            <a:pPr algn="just"/>
            <a:r>
              <a:rPr lang="en-IN" sz="1600" dirty="0" err="1">
                <a:solidFill>
                  <a:srgbClr val="FFFF00"/>
                </a:solidFill>
              </a:rPr>
              <a:t>cudaGetDeviceCount</a:t>
            </a:r>
            <a:r>
              <a:rPr lang="en-IN" sz="1600" dirty="0">
                <a:solidFill>
                  <a:srgbClr val="FFFF00"/>
                </a:solidFill>
              </a:rPr>
              <a:t>( &amp;</a:t>
            </a:r>
            <a:r>
              <a:rPr lang="en-IN" sz="1600" dirty="0" err="1">
                <a:solidFill>
                  <a:srgbClr val="FFFF00"/>
                </a:solidFill>
              </a:rPr>
              <a:t>dev_count</a:t>
            </a:r>
            <a:r>
              <a:rPr lang="en-IN" sz="1600" dirty="0">
                <a:solidFill>
                  <a:srgbClr val="FFFF00"/>
                </a:solidFill>
              </a:rPr>
              <a:t>);</a:t>
            </a:r>
          </a:p>
        </p:txBody>
      </p:sp>
      <p:sp>
        <p:nvSpPr>
          <p:cNvPr id="7" name="TextBox 6">
            <a:extLst>
              <a:ext uri="{FF2B5EF4-FFF2-40B4-BE49-F238E27FC236}">
                <a16:creationId xmlns:a16="http://schemas.microsoft.com/office/drawing/2014/main" id="{9E2B553A-3841-4ABB-BF7F-504B29B1A40E}"/>
              </a:ext>
            </a:extLst>
          </p:cNvPr>
          <p:cNvSpPr txBox="1"/>
          <p:nvPr/>
        </p:nvSpPr>
        <p:spPr>
          <a:xfrm>
            <a:off x="478299" y="4133045"/>
            <a:ext cx="7061983" cy="1323439"/>
          </a:xfrm>
          <a:prstGeom prst="rect">
            <a:avLst/>
          </a:prstGeom>
          <a:solidFill>
            <a:schemeClr val="tx1"/>
          </a:solidFill>
        </p:spPr>
        <p:txBody>
          <a:bodyPr wrap="square" rtlCol="0">
            <a:spAutoFit/>
          </a:bodyPr>
          <a:lstStyle/>
          <a:p>
            <a:pPr algn="just"/>
            <a:r>
              <a:rPr lang="en-IN" sz="1600" dirty="0" err="1">
                <a:solidFill>
                  <a:schemeClr val="bg1"/>
                </a:solidFill>
              </a:rPr>
              <a:t>cudaDeviceProp</a:t>
            </a:r>
            <a:r>
              <a:rPr lang="en-IN" sz="1600" dirty="0">
                <a:solidFill>
                  <a:srgbClr val="FFFF00"/>
                </a:solidFill>
              </a:rPr>
              <a:t> </a:t>
            </a:r>
            <a:r>
              <a:rPr lang="en-IN" sz="1600" dirty="0" err="1">
                <a:solidFill>
                  <a:srgbClr val="FFFF00"/>
                </a:solidFill>
              </a:rPr>
              <a:t>dev_prop</a:t>
            </a:r>
            <a:r>
              <a:rPr lang="en-IN" sz="1600" dirty="0">
                <a:solidFill>
                  <a:srgbClr val="FFFF00"/>
                </a:solidFill>
              </a:rPr>
              <a:t>; </a:t>
            </a:r>
          </a:p>
          <a:p>
            <a:pPr algn="just"/>
            <a:r>
              <a:rPr lang="en-IN" sz="1600" dirty="0">
                <a:solidFill>
                  <a:srgbClr val="FFFF00"/>
                </a:solidFill>
              </a:rPr>
              <a:t>for (</a:t>
            </a:r>
            <a:r>
              <a:rPr lang="en-IN" sz="1600" dirty="0" err="1">
                <a:solidFill>
                  <a:srgbClr val="FFFF00"/>
                </a:solidFill>
              </a:rPr>
              <a:t>i</a:t>
            </a:r>
            <a:r>
              <a:rPr lang="en-IN" sz="1600" dirty="0">
                <a:solidFill>
                  <a:srgbClr val="FFFF00"/>
                </a:solidFill>
              </a:rPr>
              <a:t>=0; </a:t>
            </a:r>
            <a:r>
              <a:rPr lang="en-IN" sz="1600" dirty="0" err="1">
                <a:solidFill>
                  <a:srgbClr val="FFFF00"/>
                </a:solidFill>
              </a:rPr>
              <a:t>i</a:t>
            </a:r>
            <a:r>
              <a:rPr lang="en-IN" sz="1600" dirty="0">
                <a:solidFill>
                  <a:srgbClr val="FFFF00"/>
                </a:solidFill>
              </a:rPr>
              <a:t>&lt;</a:t>
            </a:r>
            <a:r>
              <a:rPr lang="en-IN" sz="1600" dirty="0" err="1">
                <a:solidFill>
                  <a:srgbClr val="FFFF00"/>
                </a:solidFill>
              </a:rPr>
              <a:t>dev_count</a:t>
            </a:r>
            <a:r>
              <a:rPr lang="en-IN" sz="1600" dirty="0">
                <a:solidFill>
                  <a:srgbClr val="FFFF00"/>
                </a:solidFill>
              </a:rPr>
              <a:t>; </a:t>
            </a:r>
            <a:r>
              <a:rPr lang="en-IN" sz="1600" dirty="0" err="1">
                <a:solidFill>
                  <a:srgbClr val="FFFF00"/>
                </a:solidFill>
              </a:rPr>
              <a:t>i</a:t>
            </a:r>
            <a:r>
              <a:rPr lang="en-IN" sz="1600" dirty="0">
                <a:solidFill>
                  <a:srgbClr val="FFFF00"/>
                </a:solidFill>
              </a:rPr>
              <a:t>++) { </a:t>
            </a:r>
          </a:p>
          <a:p>
            <a:pPr algn="just"/>
            <a:r>
              <a:rPr lang="en-IN" sz="1600" dirty="0" err="1">
                <a:solidFill>
                  <a:srgbClr val="FFFF00"/>
                </a:solidFill>
              </a:rPr>
              <a:t>cudaGetDeviceProperties</a:t>
            </a:r>
            <a:r>
              <a:rPr lang="en-IN" sz="1600" dirty="0">
                <a:solidFill>
                  <a:srgbClr val="FFFF00"/>
                </a:solidFill>
              </a:rPr>
              <a:t>( &amp;</a:t>
            </a:r>
            <a:r>
              <a:rPr lang="en-IN" sz="1600" dirty="0" err="1">
                <a:solidFill>
                  <a:srgbClr val="FFFF00"/>
                </a:solidFill>
              </a:rPr>
              <a:t>dev_prop</a:t>
            </a:r>
            <a:r>
              <a:rPr lang="en-IN" sz="1600" dirty="0">
                <a:solidFill>
                  <a:srgbClr val="FFFF00"/>
                </a:solidFill>
              </a:rPr>
              <a:t>, </a:t>
            </a:r>
            <a:r>
              <a:rPr lang="en-IN" sz="1600" dirty="0" err="1">
                <a:solidFill>
                  <a:srgbClr val="FFFF00"/>
                </a:solidFill>
              </a:rPr>
              <a:t>i</a:t>
            </a:r>
            <a:r>
              <a:rPr lang="en-IN" sz="1600" dirty="0">
                <a:solidFill>
                  <a:srgbClr val="FFFF00"/>
                </a:solidFill>
              </a:rPr>
              <a:t>); </a:t>
            </a:r>
          </a:p>
          <a:p>
            <a:pPr algn="just"/>
            <a:r>
              <a:rPr lang="en-IN" sz="1600" dirty="0">
                <a:solidFill>
                  <a:srgbClr val="FFFF00"/>
                </a:solidFill>
                <a:highlight>
                  <a:srgbClr val="808080"/>
                </a:highlight>
              </a:rPr>
              <a:t>// decide if device has sufficient resources and capabilities</a:t>
            </a:r>
            <a:r>
              <a:rPr lang="en-IN" sz="1600" dirty="0">
                <a:solidFill>
                  <a:srgbClr val="FFFF00"/>
                </a:solidFill>
              </a:rPr>
              <a:t> </a:t>
            </a:r>
          </a:p>
          <a:p>
            <a:pPr algn="just"/>
            <a:r>
              <a:rPr lang="en-IN" sz="1600" dirty="0">
                <a:solidFill>
                  <a:srgbClr val="FFFF00"/>
                </a:solidFill>
              </a:rPr>
              <a:t>}</a:t>
            </a:r>
          </a:p>
        </p:txBody>
      </p:sp>
    </p:spTree>
    <p:extLst>
      <p:ext uri="{BB962C8B-B14F-4D97-AF65-F5344CB8AC3E}">
        <p14:creationId xmlns:p14="http://schemas.microsoft.com/office/powerpoint/2010/main" val="228627474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393896" y="53263"/>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Querying Device Properties</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145366" y="891933"/>
            <a:ext cx="11901268" cy="5926452"/>
          </a:xfrm>
          <a:prstGeom prst="rect">
            <a:avLst/>
          </a:prstGeom>
          <a:noFill/>
          <a:ln>
            <a:noFill/>
          </a:ln>
        </p:spPr>
        <p:txBody>
          <a:bodyPr>
            <a:normAutofit/>
          </a:bodyPr>
          <a:lstStyle/>
          <a:p>
            <a:pPr algn="just"/>
            <a:r>
              <a:rPr lang="en-IN" dirty="0"/>
              <a:t>The built-in type </a:t>
            </a:r>
            <a:r>
              <a:rPr lang="en-IN" b="1" dirty="0" err="1"/>
              <a:t>cudaDeviceProp</a:t>
            </a:r>
            <a:r>
              <a:rPr lang="en-IN" dirty="0"/>
              <a:t> is a </a:t>
            </a:r>
            <a:r>
              <a:rPr lang="en-IN" i="1" dirty="0"/>
              <a:t>C structure </a:t>
            </a:r>
            <a:r>
              <a:rPr lang="en-IN" dirty="0"/>
              <a:t>with fields that represent the properties of a CUDA device</a:t>
            </a:r>
          </a:p>
          <a:p>
            <a:pPr marL="285750" indent="-285750" algn="just">
              <a:buFont typeface="Arial" panose="020B0604020202020204" pitchFamily="34" charset="0"/>
              <a:buChar char="•"/>
            </a:pPr>
            <a:endParaRPr lang="en-IN" dirty="0">
              <a:highlight>
                <a:srgbClr val="FFFF00"/>
              </a:highlight>
            </a:endParaRPr>
          </a:p>
          <a:p>
            <a:pPr marL="285750" indent="-285750" algn="just">
              <a:buFont typeface="Arial" panose="020B0604020202020204" pitchFamily="34" charset="0"/>
              <a:buChar char="•"/>
            </a:pPr>
            <a:r>
              <a:rPr lang="en-IN" dirty="0"/>
              <a:t>The </a:t>
            </a:r>
            <a:r>
              <a:rPr lang="en-IN" dirty="0">
                <a:highlight>
                  <a:srgbClr val="FFFF00"/>
                </a:highlight>
              </a:rPr>
              <a:t>maximal number of threads allowed in a block </a:t>
            </a:r>
            <a:r>
              <a:rPr lang="en-IN" dirty="0"/>
              <a:t>in the queried device is given by the field </a:t>
            </a:r>
            <a:r>
              <a:rPr lang="en-IN" b="1" dirty="0" err="1">
                <a:solidFill>
                  <a:srgbClr val="002060"/>
                </a:solidFill>
              </a:rPr>
              <a:t>dev_prop.maxThreadsPerBlock</a:t>
            </a:r>
            <a:r>
              <a:rPr lang="en-IN" b="1" dirty="0">
                <a:solidFill>
                  <a:srgbClr val="002060"/>
                </a:solidFill>
              </a:rPr>
              <a:t>.</a:t>
            </a: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The </a:t>
            </a:r>
            <a:r>
              <a:rPr lang="en-IN" dirty="0">
                <a:highlight>
                  <a:srgbClr val="FFFF00"/>
                </a:highlight>
              </a:rPr>
              <a:t>number of SMs in the device </a:t>
            </a:r>
            <a:r>
              <a:rPr lang="en-IN" dirty="0"/>
              <a:t>is given in </a:t>
            </a:r>
            <a:r>
              <a:rPr lang="en-IN" b="1" dirty="0" err="1">
                <a:solidFill>
                  <a:srgbClr val="002060"/>
                </a:solidFill>
              </a:rPr>
              <a:t>dev_prop</a:t>
            </a:r>
            <a:r>
              <a:rPr lang="en-IN" b="1" dirty="0">
                <a:solidFill>
                  <a:srgbClr val="002060"/>
                </a:solidFill>
              </a:rPr>
              <a:t>. </a:t>
            </a:r>
            <a:r>
              <a:rPr lang="en-IN" b="1" dirty="0" err="1">
                <a:solidFill>
                  <a:srgbClr val="002060"/>
                </a:solidFill>
              </a:rPr>
              <a:t>multiProcessorCount</a:t>
            </a:r>
            <a:r>
              <a:rPr lang="en-IN" dirty="0"/>
              <a:t>.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The </a:t>
            </a:r>
            <a:r>
              <a:rPr lang="en-IN" dirty="0">
                <a:highlight>
                  <a:srgbClr val="FFFF00"/>
                </a:highlight>
              </a:rPr>
              <a:t>clock frequency </a:t>
            </a:r>
            <a:r>
              <a:rPr lang="en-IN" dirty="0"/>
              <a:t>of the device is in </a:t>
            </a:r>
            <a:r>
              <a:rPr lang="en-IN" b="1" dirty="0" err="1">
                <a:solidFill>
                  <a:srgbClr val="002060"/>
                </a:solidFill>
              </a:rPr>
              <a:t>dev_prop</a:t>
            </a:r>
            <a:r>
              <a:rPr lang="en-IN" b="1" dirty="0">
                <a:solidFill>
                  <a:srgbClr val="002060"/>
                </a:solidFill>
              </a:rPr>
              <a:t>. </a:t>
            </a:r>
            <a:r>
              <a:rPr lang="en-IN" b="1" dirty="0" err="1">
                <a:solidFill>
                  <a:srgbClr val="002060"/>
                </a:solidFill>
              </a:rPr>
              <a:t>clockRate</a:t>
            </a:r>
            <a:r>
              <a:rPr lang="en-IN" dirty="0"/>
              <a:t>.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The host code can find the </a:t>
            </a:r>
            <a:r>
              <a:rPr lang="en-IN" i="1" dirty="0"/>
              <a:t>maximal number of threads allowed along each dimension of a block </a:t>
            </a:r>
            <a:r>
              <a:rPr lang="en-IN" dirty="0"/>
              <a:t>in </a:t>
            </a:r>
            <a:r>
              <a:rPr lang="en-IN" b="1" dirty="0" err="1">
                <a:solidFill>
                  <a:srgbClr val="002060"/>
                </a:solidFill>
              </a:rPr>
              <a:t>dev_prop.maxThreadsDim</a:t>
            </a:r>
            <a:r>
              <a:rPr lang="en-IN" b="1" dirty="0">
                <a:solidFill>
                  <a:srgbClr val="002060"/>
                </a:solidFill>
              </a:rPr>
              <a:t>[0] </a:t>
            </a:r>
            <a:r>
              <a:rPr lang="en-IN" dirty="0">
                <a:highlight>
                  <a:srgbClr val="FFFF00"/>
                </a:highlight>
              </a:rPr>
              <a:t>(for the x dimension)</a:t>
            </a:r>
            <a:r>
              <a:rPr lang="en-IN" dirty="0"/>
              <a:t>, </a:t>
            </a:r>
            <a:r>
              <a:rPr lang="en-IN" b="1" dirty="0" err="1">
                <a:solidFill>
                  <a:srgbClr val="002060"/>
                </a:solidFill>
              </a:rPr>
              <a:t>dev_prop.maxThreadsDim</a:t>
            </a:r>
            <a:r>
              <a:rPr lang="en-IN" b="1" dirty="0">
                <a:solidFill>
                  <a:srgbClr val="002060"/>
                </a:solidFill>
              </a:rPr>
              <a:t>[1] </a:t>
            </a:r>
            <a:r>
              <a:rPr lang="en-IN" dirty="0">
                <a:highlight>
                  <a:srgbClr val="FFFF00"/>
                </a:highlight>
              </a:rPr>
              <a:t>(for the y dimension)</a:t>
            </a:r>
            <a:r>
              <a:rPr lang="en-IN" dirty="0"/>
              <a:t>, and </a:t>
            </a:r>
            <a:r>
              <a:rPr lang="en-IN" b="1" dirty="0" err="1">
                <a:solidFill>
                  <a:srgbClr val="002060"/>
                </a:solidFill>
              </a:rPr>
              <a:t>dev_prop.maxThreadsDim</a:t>
            </a:r>
            <a:r>
              <a:rPr lang="en-IN" b="1" dirty="0">
                <a:solidFill>
                  <a:srgbClr val="002060"/>
                </a:solidFill>
              </a:rPr>
              <a:t>[2] </a:t>
            </a:r>
            <a:r>
              <a:rPr lang="en-IN" dirty="0">
                <a:highlight>
                  <a:srgbClr val="FFFF00"/>
                </a:highlight>
              </a:rPr>
              <a:t>(for the z dimension)</a:t>
            </a:r>
            <a:r>
              <a:rPr lang="en-IN" dirty="0"/>
              <a:t>.</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The host code can find the </a:t>
            </a:r>
            <a:r>
              <a:rPr lang="en-IN" i="1" dirty="0"/>
              <a:t>maximal number of blocks allowed along each dimension of a grid </a:t>
            </a:r>
            <a:r>
              <a:rPr lang="en-IN" dirty="0"/>
              <a:t>in </a:t>
            </a:r>
            <a:r>
              <a:rPr lang="en-IN" b="1" dirty="0" err="1">
                <a:solidFill>
                  <a:srgbClr val="002060"/>
                </a:solidFill>
              </a:rPr>
              <a:t>dev_prop.maxGridSize</a:t>
            </a:r>
            <a:r>
              <a:rPr lang="en-IN" b="1" dirty="0">
                <a:solidFill>
                  <a:srgbClr val="002060"/>
                </a:solidFill>
              </a:rPr>
              <a:t>[0] </a:t>
            </a:r>
            <a:r>
              <a:rPr lang="en-IN" dirty="0">
                <a:highlight>
                  <a:srgbClr val="FFFF00"/>
                </a:highlight>
              </a:rPr>
              <a:t>(for the x dimension)</a:t>
            </a:r>
            <a:r>
              <a:rPr lang="en-IN" dirty="0"/>
              <a:t>, </a:t>
            </a:r>
            <a:r>
              <a:rPr lang="en-IN" b="1" dirty="0" err="1">
                <a:solidFill>
                  <a:srgbClr val="002060"/>
                </a:solidFill>
              </a:rPr>
              <a:t>dev_prop.maxGridSize</a:t>
            </a:r>
            <a:r>
              <a:rPr lang="en-IN" b="1" dirty="0">
                <a:solidFill>
                  <a:srgbClr val="002060"/>
                </a:solidFill>
              </a:rPr>
              <a:t>[1] </a:t>
            </a:r>
            <a:r>
              <a:rPr lang="en-IN" dirty="0">
                <a:highlight>
                  <a:srgbClr val="FFFF00"/>
                </a:highlight>
              </a:rPr>
              <a:t>(for the y dimension)</a:t>
            </a:r>
            <a:r>
              <a:rPr lang="en-IN" dirty="0"/>
              <a:t>, and </a:t>
            </a:r>
            <a:r>
              <a:rPr lang="en-IN" b="1" dirty="0" err="1">
                <a:solidFill>
                  <a:srgbClr val="002060"/>
                </a:solidFill>
              </a:rPr>
              <a:t>dev_prop.maxGridSize</a:t>
            </a:r>
            <a:r>
              <a:rPr lang="en-IN" b="1" dirty="0">
                <a:solidFill>
                  <a:srgbClr val="002060"/>
                </a:solidFill>
              </a:rPr>
              <a:t>[2] </a:t>
            </a:r>
            <a:r>
              <a:rPr lang="en-IN" dirty="0">
                <a:highlight>
                  <a:srgbClr val="FFFF00"/>
                </a:highlight>
              </a:rPr>
              <a:t>(for the z dimension)</a:t>
            </a:r>
            <a:r>
              <a:rPr lang="en-IN" dirty="0"/>
              <a:t>.</a:t>
            </a:r>
          </a:p>
          <a:p>
            <a:pPr marL="285750" indent="-285750" algn="just">
              <a:buFont typeface="Arial" panose="020B0604020202020204" pitchFamily="34" charset="0"/>
              <a:buChar char="•"/>
            </a:pPr>
            <a:endParaRPr lang="en-IN" dirty="0">
              <a:highlight>
                <a:srgbClr val="FFFF00"/>
              </a:highlight>
            </a:endParaRPr>
          </a:p>
        </p:txBody>
      </p:sp>
      <p:sp>
        <p:nvSpPr>
          <p:cNvPr id="182" name="TextShape 3"/>
          <p:cNvSpPr txBox="1"/>
          <p:nvPr/>
        </p:nvSpPr>
        <p:spPr>
          <a:xfrm>
            <a:off x="936554" y="64933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16-03-2023</a:t>
            </a:fld>
            <a:endParaRPr lang="en-IN" sz="1200" b="0" strike="noStrike" spc="-1">
              <a:latin typeface="Times New Roman"/>
            </a:endParaRPr>
          </a:p>
        </p:txBody>
      </p:sp>
      <p:sp>
        <p:nvSpPr>
          <p:cNvPr id="184" name="TextShape 5"/>
          <p:cNvSpPr txBox="1"/>
          <p:nvPr/>
        </p:nvSpPr>
        <p:spPr>
          <a:xfrm>
            <a:off x="8708954" y="64933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64</a:t>
            </a:fld>
            <a:endParaRPr lang="en-IN" sz="1200" b="0" strike="noStrike" spc="-1">
              <a:latin typeface="Times New Roman"/>
            </a:endParaRPr>
          </a:p>
        </p:txBody>
      </p:sp>
    </p:spTree>
    <p:extLst>
      <p:ext uri="{BB962C8B-B14F-4D97-AF65-F5344CB8AC3E}">
        <p14:creationId xmlns:p14="http://schemas.microsoft.com/office/powerpoint/2010/main" val="23964204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0" y="-19260"/>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CUDA Program Structure</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1103040"/>
            <a:ext cx="11004480" cy="5253120"/>
          </a:xfrm>
          <a:prstGeom prst="rect">
            <a:avLst/>
          </a:prstGeom>
          <a:noFill/>
          <a:ln>
            <a:noFill/>
          </a:ln>
        </p:spPr>
        <p:txBody>
          <a:bodyPr>
            <a:normAutofit/>
          </a:bodyPr>
          <a:lstStyle/>
          <a:p>
            <a:pPr marL="342900" indent="-342900">
              <a:lnSpc>
                <a:spcPct val="90000"/>
              </a:lnSpc>
              <a:spcBef>
                <a:spcPts val="1001"/>
              </a:spcBef>
              <a:buFont typeface="Arial" panose="020B0604020202020204" pitchFamily="34" charset="0"/>
              <a:buChar char="•"/>
              <a:tabLst>
                <a:tab pos="0" algn="l"/>
              </a:tabLst>
            </a:pPr>
            <a:endParaRPr lang="en-IN" dirty="0"/>
          </a:p>
          <a:p>
            <a:pPr marL="342900" indent="-342900">
              <a:lnSpc>
                <a:spcPct val="90000"/>
              </a:lnSpc>
              <a:spcBef>
                <a:spcPts val="1001"/>
              </a:spcBef>
              <a:buFont typeface="Arial" panose="020B0604020202020204" pitchFamily="34" charset="0"/>
              <a:buChar char="•"/>
              <a:tabLst>
                <a:tab pos="0" algn="l"/>
              </a:tabLst>
            </a:pPr>
            <a:endParaRPr lang="en-IN" dirty="0"/>
          </a:p>
          <a:p>
            <a:pPr marL="342900" indent="-342900">
              <a:lnSpc>
                <a:spcPct val="90000"/>
              </a:lnSpc>
              <a:spcBef>
                <a:spcPts val="1001"/>
              </a:spcBef>
              <a:buFont typeface="Arial" panose="020B0604020202020204" pitchFamily="34" charset="0"/>
              <a:buChar char="•"/>
              <a:tabLst>
                <a:tab pos="0" algn="l"/>
              </a:tabLst>
            </a:pPr>
            <a:endParaRPr lang="en-IN" dirty="0"/>
          </a:p>
          <a:p>
            <a:pPr marL="342900" indent="-342900">
              <a:lnSpc>
                <a:spcPct val="90000"/>
              </a:lnSpc>
              <a:spcBef>
                <a:spcPts val="1001"/>
              </a:spcBef>
              <a:buFont typeface="Arial" panose="020B0604020202020204" pitchFamily="34" charset="0"/>
              <a:buChar char="•"/>
              <a:tabLst>
                <a:tab pos="0" algn="l"/>
              </a:tabLst>
            </a:pPr>
            <a:endParaRPr lang="en-IN" dirty="0"/>
          </a:p>
          <a:p>
            <a:pPr marL="342900" indent="-342900">
              <a:lnSpc>
                <a:spcPct val="90000"/>
              </a:lnSpc>
              <a:spcBef>
                <a:spcPts val="1001"/>
              </a:spcBef>
              <a:buFont typeface="Arial" panose="020B0604020202020204" pitchFamily="34" charset="0"/>
              <a:buChar char="•"/>
              <a:tabLst>
                <a:tab pos="0" algn="l"/>
              </a:tabLst>
            </a:pPr>
            <a:endParaRPr lang="en-IN" dirty="0"/>
          </a:p>
          <a:p>
            <a:pPr marL="342900" indent="-342900">
              <a:lnSpc>
                <a:spcPct val="90000"/>
              </a:lnSpc>
              <a:spcBef>
                <a:spcPts val="1001"/>
              </a:spcBef>
              <a:buFont typeface="Arial" panose="020B0604020202020204" pitchFamily="34" charset="0"/>
              <a:buChar char="•"/>
              <a:tabLst>
                <a:tab pos="0" algn="l"/>
              </a:tabLst>
            </a:pPr>
            <a:endParaRPr lang="en-IN" dirty="0"/>
          </a:p>
          <a:p>
            <a:pPr marL="342900" indent="-342900">
              <a:lnSpc>
                <a:spcPct val="90000"/>
              </a:lnSpc>
              <a:spcBef>
                <a:spcPts val="1001"/>
              </a:spcBef>
              <a:buFont typeface="Arial" panose="020B0604020202020204" pitchFamily="34" charset="0"/>
              <a:buChar char="•"/>
              <a:tabLst>
                <a:tab pos="0" algn="l"/>
              </a:tabLst>
            </a:pPr>
            <a:endParaRPr lang="en-IN" dirty="0"/>
          </a:p>
          <a:p>
            <a:pPr marL="342900" indent="-342900">
              <a:lnSpc>
                <a:spcPct val="90000"/>
              </a:lnSpc>
              <a:spcBef>
                <a:spcPts val="1001"/>
              </a:spcBef>
              <a:buFont typeface="Arial" panose="020B0604020202020204" pitchFamily="34" charset="0"/>
              <a:buChar char="•"/>
              <a:tabLst>
                <a:tab pos="0" algn="l"/>
              </a:tabLst>
            </a:pPr>
            <a:endParaRPr lang="en-IN" dirty="0"/>
          </a:p>
          <a:p>
            <a:pPr marL="342900" indent="-342900">
              <a:lnSpc>
                <a:spcPct val="90000"/>
              </a:lnSpc>
              <a:spcBef>
                <a:spcPts val="1001"/>
              </a:spcBef>
              <a:buFont typeface="Arial" panose="020B0604020202020204" pitchFamily="34" charset="0"/>
              <a:buChar char="•"/>
              <a:tabLst>
                <a:tab pos="0" algn="l"/>
              </a:tabLst>
            </a:pPr>
            <a:endParaRPr lang="en-IN" dirty="0"/>
          </a:p>
          <a:p>
            <a:pPr algn="ctr">
              <a:lnSpc>
                <a:spcPct val="90000"/>
              </a:lnSpc>
              <a:spcBef>
                <a:spcPts val="1001"/>
              </a:spcBef>
              <a:tabLst>
                <a:tab pos="0" algn="l"/>
              </a:tabLst>
            </a:pPr>
            <a:endParaRPr lang="en-US" sz="2000" spc="-1" dirty="0">
              <a:solidFill>
                <a:srgbClr val="000000"/>
              </a:solidFill>
              <a:latin typeface="Calibri"/>
            </a:endParaRPr>
          </a:p>
          <a:p>
            <a:pPr algn="ctr">
              <a:lnSpc>
                <a:spcPct val="90000"/>
              </a:lnSpc>
              <a:spcBef>
                <a:spcPts val="1001"/>
              </a:spcBef>
              <a:tabLst>
                <a:tab pos="0" algn="l"/>
              </a:tabLst>
            </a:pPr>
            <a:endParaRPr lang="en-US" sz="2000" spc="-1" dirty="0">
              <a:solidFill>
                <a:srgbClr val="000000"/>
              </a:solidFill>
              <a:latin typeface="Calibri"/>
            </a:endParaRPr>
          </a:p>
          <a:p>
            <a:pPr algn="ctr">
              <a:lnSpc>
                <a:spcPct val="90000"/>
              </a:lnSpc>
              <a:spcBef>
                <a:spcPts val="1001"/>
              </a:spcBef>
              <a:tabLst>
                <a:tab pos="0" algn="l"/>
              </a:tabLst>
            </a:pPr>
            <a:endParaRPr lang="en-US" sz="2000" spc="-1" dirty="0">
              <a:solidFill>
                <a:srgbClr val="000000"/>
              </a:solidFill>
              <a:latin typeface="Calibri"/>
            </a:endParaRPr>
          </a:p>
          <a:p>
            <a:pPr>
              <a:lnSpc>
                <a:spcPct val="90000"/>
              </a:lnSpc>
              <a:spcBef>
                <a:spcPts val="1001"/>
              </a:spcBef>
              <a:tabLst>
                <a:tab pos="0" algn="l"/>
              </a:tabLst>
            </a:pPr>
            <a:r>
              <a:rPr lang="en-US" sz="2000" spc="-1" dirty="0">
                <a:solidFill>
                  <a:srgbClr val="000000"/>
                </a:solidFill>
                <a:latin typeface="Calibri"/>
              </a:rPr>
              <a:t>                        </a:t>
            </a:r>
            <a:r>
              <a:rPr lang="en-IN" sz="2000" dirty="0"/>
              <a:t>An Overview of the compilation process of a CUDA program</a:t>
            </a: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16-03-2023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7</a:t>
            </a:fld>
            <a:endParaRPr lang="en-IN" sz="1200" b="0" strike="noStrike" spc="-1">
              <a:latin typeface="Times New Roman"/>
            </a:endParaRPr>
          </a:p>
        </p:txBody>
      </p:sp>
      <p:pic>
        <p:nvPicPr>
          <p:cNvPr id="3" name="Picture 2">
            <a:extLst>
              <a:ext uri="{FF2B5EF4-FFF2-40B4-BE49-F238E27FC236}">
                <a16:creationId xmlns:a16="http://schemas.microsoft.com/office/drawing/2014/main" id="{3EA0D449-B8BE-4E4D-96C9-7B23E2E46DB4}"/>
              </a:ext>
            </a:extLst>
          </p:cNvPr>
          <p:cNvPicPr>
            <a:picLocks noChangeAspect="1"/>
          </p:cNvPicPr>
          <p:nvPr/>
        </p:nvPicPr>
        <p:blipFill>
          <a:blip r:embed="rId2"/>
          <a:stretch>
            <a:fillRect/>
          </a:stretch>
        </p:blipFill>
        <p:spPr>
          <a:xfrm>
            <a:off x="2698229" y="1126135"/>
            <a:ext cx="6047162" cy="4605729"/>
          </a:xfrm>
          <a:prstGeom prst="rect">
            <a:avLst/>
          </a:prstGeom>
        </p:spPr>
      </p:pic>
    </p:spTree>
    <p:extLst>
      <p:ext uri="{BB962C8B-B14F-4D97-AF65-F5344CB8AC3E}">
        <p14:creationId xmlns:p14="http://schemas.microsoft.com/office/powerpoint/2010/main" val="2633086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08100" y="-13460"/>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CUDA Program Structure</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713300"/>
            <a:ext cx="11004480" cy="5253120"/>
          </a:xfrm>
          <a:prstGeom prst="rect">
            <a:avLst/>
          </a:prstGeom>
          <a:noFill/>
          <a:ln>
            <a:noFill/>
          </a:ln>
        </p:spPr>
        <p:txBody>
          <a:bodyPr>
            <a:normAutofit/>
          </a:bodyPr>
          <a:lstStyle/>
          <a:p>
            <a:pPr marL="342900" indent="-342900" algn="just">
              <a:lnSpc>
                <a:spcPct val="90000"/>
              </a:lnSpc>
              <a:spcBef>
                <a:spcPts val="1001"/>
              </a:spcBef>
              <a:buFont typeface="Arial" panose="020B0604020202020204" pitchFamily="34" charset="0"/>
              <a:buChar char="•"/>
              <a:tabLst>
                <a:tab pos="0" algn="l"/>
              </a:tabLst>
            </a:pPr>
            <a:r>
              <a:rPr lang="en-IN" dirty="0"/>
              <a:t>The execution of a CUDA program starts with</a:t>
            </a:r>
            <a:r>
              <a:rPr lang="en-IN" b="1" i="1" dirty="0">
                <a:solidFill>
                  <a:srgbClr val="7030A0"/>
                </a:solidFill>
              </a:rPr>
              <a:t> host (CPU) execution</a:t>
            </a:r>
            <a:r>
              <a:rPr lang="en-IN" dirty="0"/>
              <a:t>. </a:t>
            </a:r>
          </a:p>
          <a:p>
            <a:pPr marL="342900" indent="-342900" algn="just">
              <a:lnSpc>
                <a:spcPct val="90000"/>
              </a:lnSpc>
              <a:spcBef>
                <a:spcPts val="1001"/>
              </a:spcBef>
              <a:buFont typeface="Arial" panose="020B0604020202020204" pitchFamily="34" charset="0"/>
              <a:buChar char="•"/>
              <a:tabLst>
                <a:tab pos="0" algn="l"/>
              </a:tabLst>
            </a:pPr>
            <a:endParaRPr lang="en-IN" dirty="0"/>
          </a:p>
          <a:p>
            <a:pPr marL="342900" indent="-342900" algn="just">
              <a:lnSpc>
                <a:spcPct val="90000"/>
              </a:lnSpc>
              <a:spcBef>
                <a:spcPts val="1001"/>
              </a:spcBef>
              <a:buFont typeface="Arial" panose="020B0604020202020204" pitchFamily="34" charset="0"/>
              <a:buChar char="•"/>
              <a:tabLst>
                <a:tab pos="0" algn="l"/>
              </a:tabLst>
            </a:pPr>
            <a:r>
              <a:rPr lang="en-IN" dirty="0"/>
              <a:t>When a </a:t>
            </a:r>
            <a:r>
              <a:rPr lang="en-IN" b="1" dirty="0"/>
              <a:t>kernel function </a:t>
            </a:r>
            <a:r>
              <a:rPr lang="en-IN" dirty="0"/>
              <a:t>is called (launched), </a:t>
            </a:r>
            <a:r>
              <a:rPr lang="en-IN" i="1" dirty="0"/>
              <a:t>it is executed by a large number of threads </a:t>
            </a:r>
            <a:r>
              <a:rPr lang="en-IN" dirty="0"/>
              <a:t>on a device. </a:t>
            </a:r>
          </a:p>
          <a:p>
            <a:pPr marL="342900" indent="-342900" algn="just">
              <a:lnSpc>
                <a:spcPct val="90000"/>
              </a:lnSpc>
              <a:spcBef>
                <a:spcPts val="1001"/>
              </a:spcBef>
              <a:buFont typeface="Arial" panose="020B0604020202020204" pitchFamily="34" charset="0"/>
              <a:buChar char="•"/>
              <a:tabLst>
                <a:tab pos="0" algn="l"/>
              </a:tabLst>
            </a:pPr>
            <a:endParaRPr lang="en-IN" dirty="0"/>
          </a:p>
          <a:p>
            <a:pPr marL="342900" indent="-342900" algn="just">
              <a:lnSpc>
                <a:spcPct val="90000"/>
              </a:lnSpc>
              <a:spcBef>
                <a:spcPts val="1001"/>
              </a:spcBef>
              <a:buFont typeface="Arial" panose="020B0604020202020204" pitchFamily="34" charset="0"/>
              <a:buChar char="•"/>
              <a:tabLst>
                <a:tab pos="0" algn="l"/>
              </a:tabLst>
            </a:pPr>
            <a:r>
              <a:rPr lang="en-IN" dirty="0"/>
              <a:t>All the threads that are generated by a kernel launch are collectively called a </a:t>
            </a:r>
            <a:r>
              <a:rPr lang="en-IN" b="1" i="1" dirty="0">
                <a:solidFill>
                  <a:srgbClr val="7030A0"/>
                </a:solidFill>
              </a:rPr>
              <a:t>grid</a:t>
            </a:r>
            <a:r>
              <a:rPr lang="en-IN" dirty="0"/>
              <a:t>. </a:t>
            </a:r>
          </a:p>
          <a:p>
            <a:pPr marL="342900" indent="-342900" algn="just">
              <a:lnSpc>
                <a:spcPct val="90000"/>
              </a:lnSpc>
              <a:spcBef>
                <a:spcPts val="1001"/>
              </a:spcBef>
              <a:buFont typeface="Arial" panose="020B0604020202020204" pitchFamily="34" charset="0"/>
              <a:buChar char="•"/>
              <a:tabLst>
                <a:tab pos="0" algn="l"/>
              </a:tabLst>
            </a:pPr>
            <a:endParaRPr lang="en-IN" dirty="0"/>
          </a:p>
          <a:p>
            <a:pPr marL="342900" indent="-342900" algn="just">
              <a:lnSpc>
                <a:spcPct val="90000"/>
              </a:lnSpc>
              <a:spcBef>
                <a:spcPts val="1001"/>
              </a:spcBef>
              <a:buFont typeface="Arial" panose="020B0604020202020204" pitchFamily="34" charset="0"/>
              <a:buChar char="•"/>
              <a:tabLst>
                <a:tab pos="0" algn="l"/>
              </a:tabLst>
            </a:pPr>
            <a:r>
              <a:rPr lang="en-IN" dirty="0"/>
              <a:t>When all threads of a kernel complete their execution, the corresponding </a:t>
            </a:r>
            <a:r>
              <a:rPr lang="en-IN" b="1" dirty="0"/>
              <a:t>grid terminates</a:t>
            </a:r>
            <a:r>
              <a:rPr lang="en-IN" dirty="0"/>
              <a:t>, and the execution continues on the host until another kernel is launched. </a:t>
            </a:r>
            <a:endParaRPr lang="en-US" b="0" strike="noStrike" spc="-1" dirty="0">
              <a:solidFill>
                <a:srgbClr val="000000"/>
              </a:solidFill>
            </a:endParaRPr>
          </a:p>
          <a:p>
            <a:pPr algn="just">
              <a:lnSpc>
                <a:spcPct val="90000"/>
              </a:lnSpc>
              <a:spcBef>
                <a:spcPts val="1001"/>
              </a:spcBef>
              <a:tabLst>
                <a:tab pos="0" algn="l"/>
              </a:tabLst>
            </a:pPr>
            <a:endParaRPr lang="en-US" b="0" strike="noStrike" spc="-1" dirty="0">
              <a:solidFill>
                <a:srgbClr val="000000"/>
              </a:solidFill>
            </a:endParaRPr>
          </a:p>
          <a:p>
            <a:pPr algn="just">
              <a:lnSpc>
                <a:spcPct val="90000"/>
              </a:lnSpc>
              <a:spcBef>
                <a:spcPts val="1001"/>
              </a:spcBef>
              <a:tabLst>
                <a:tab pos="0" algn="l"/>
              </a:tabLst>
            </a:pPr>
            <a:endParaRPr lang="en-US" b="0" strike="noStrike" spc="-1" dirty="0">
              <a:solidFill>
                <a:srgbClr val="000000"/>
              </a:solidFill>
            </a:endParaRPr>
          </a:p>
          <a:p>
            <a:pPr algn="just">
              <a:lnSpc>
                <a:spcPct val="90000"/>
              </a:lnSpc>
              <a:spcBef>
                <a:spcPts val="1001"/>
              </a:spcBef>
              <a:tabLst>
                <a:tab pos="0" algn="l"/>
              </a:tabLst>
            </a:pPr>
            <a:endParaRPr lang="en-US" b="0" strike="noStrike" spc="-1" dirty="0">
              <a:solidFill>
                <a:srgbClr val="000000"/>
              </a:solidFill>
            </a:endParaRPr>
          </a:p>
          <a:p>
            <a:pPr algn="just">
              <a:lnSpc>
                <a:spcPct val="90000"/>
              </a:lnSpc>
              <a:spcBef>
                <a:spcPts val="1001"/>
              </a:spcBef>
              <a:tabLst>
                <a:tab pos="0" algn="l"/>
              </a:tabLst>
            </a:pPr>
            <a:endParaRPr lang="en-US" b="0" strike="noStrike" spc="-1" dirty="0">
              <a:solidFill>
                <a:srgbClr val="000000"/>
              </a:solidFill>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16-03-2023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8</a:t>
            </a:fld>
            <a:endParaRPr lang="en-IN" sz="1200" b="0" strike="noStrike" spc="-1">
              <a:latin typeface="Times New Roman"/>
            </a:endParaRPr>
          </a:p>
        </p:txBody>
      </p:sp>
      <p:pic>
        <p:nvPicPr>
          <p:cNvPr id="3" name="Picture 2">
            <a:extLst>
              <a:ext uri="{FF2B5EF4-FFF2-40B4-BE49-F238E27FC236}">
                <a16:creationId xmlns:a16="http://schemas.microsoft.com/office/drawing/2014/main" id="{51A7E5D8-D869-4F23-950B-9326C66B4984}"/>
              </a:ext>
            </a:extLst>
          </p:cNvPr>
          <p:cNvPicPr>
            <a:picLocks noChangeAspect="1"/>
          </p:cNvPicPr>
          <p:nvPr/>
        </p:nvPicPr>
        <p:blipFill>
          <a:blip r:embed="rId2"/>
          <a:stretch>
            <a:fillRect/>
          </a:stretch>
        </p:blipFill>
        <p:spPr>
          <a:xfrm>
            <a:off x="2004778" y="3651845"/>
            <a:ext cx="5124450" cy="3041335"/>
          </a:xfrm>
          <a:prstGeom prst="rect">
            <a:avLst/>
          </a:prstGeom>
        </p:spPr>
      </p:pic>
      <p:sp>
        <p:nvSpPr>
          <p:cNvPr id="4" name="TextBox 3">
            <a:extLst>
              <a:ext uri="{FF2B5EF4-FFF2-40B4-BE49-F238E27FC236}">
                <a16:creationId xmlns:a16="http://schemas.microsoft.com/office/drawing/2014/main" id="{FCA36592-E32D-4843-94F5-FDF8870B8384}"/>
              </a:ext>
            </a:extLst>
          </p:cNvPr>
          <p:cNvSpPr txBox="1"/>
          <p:nvPr/>
        </p:nvSpPr>
        <p:spPr>
          <a:xfrm>
            <a:off x="7869836" y="3744477"/>
            <a:ext cx="3822492" cy="2585323"/>
          </a:xfrm>
          <a:prstGeom prst="rect">
            <a:avLst/>
          </a:prstGeom>
          <a:solidFill>
            <a:schemeClr val="bg2"/>
          </a:solidFill>
        </p:spPr>
        <p:txBody>
          <a:bodyPr wrap="square" rtlCol="0">
            <a:spAutoFit/>
          </a:bodyPr>
          <a:lstStyle/>
          <a:p>
            <a:pPr algn="just"/>
            <a:r>
              <a:rPr lang="en-US" b="1" dirty="0"/>
              <a:t>CUDA threads take very few cycles to generate and schedule due to efficient hardware support</a:t>
            </a:r>
            <a:r>
              <a:rPr lang="en-US" dirty="0"/>
              <a:t>. </a:t>
            </a:r>
          </a:p>
          <a:p>
            <a:pPr algn="just"/>
            <a:endParaRPr lang="en-US" dirty="0"/>
          </a:p>
          <a:p>
            <a:pPr algn="just"/>
            <a:r>
              <a:rPr lang="en-US" dirty="0"/>
              <a:t>CPU threads typically require </a:t>
            </a:r>
            <a:r>
              <a:rPr lang="en-US" b="1" dirty="0"/>
              <a:t>thousands of clock cycles to generate and schedule</a:t>
            </a:r>
          </a:p>
          <a:p>
            <a:endParaRPr lang="en-IN" dirty="0"/>
          </a:p>
        </p:txBody>
      </p:sp>
    </p:spTree>
    <p:extLst>
      <p:ext uri="{BB962C8B-B14F-4D97-AF65-F5344CB8AC3E}">
        <p14:creationId xmlns:p14="http://schemas.microsoft.com/office/powerpoint/2010/main" val="3138436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08100" y="-13460"/>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A Vector Addition Kernel</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713300"/>
            <a:ext cx="11004480" cy="5253120"/>
          </a:xfrm>
          <a:prstGeom prst="rect">
            <a:avLst/>
          </a:prstGeom>
          <a:noFill/>
          <a:ln>
            <a:noFill/>
          </a:ln>
        </p:spPr>
        <p:txBody>
          <a:bodyPr>
            <a:normAutofit/>
          </a:bodyPr>
          <a:lstStyle/>
          <a:p>
            <a:pPr marL="342900" indent="-342900" algn="just">
              <a:lnSpc>
                <a:spcPct val="90000"/>
              </a:lnSpc>
              <a:spcBef>
                <a:spcPts val="1001"/>
              </a:spcBef>
              <a:buFont typeface="Arial" panose="020B0604020202020204" pitchFamily="34" charset="0"/>
              <a:buChar char="•"/>
              <a:tabLst>
                <a:tab pos="0" algn="l"/>
              </a:tabLst>
            </a:pPr>
            <a:endParaRPr lang="en-IN" dirty="0"/>
          </a:p>
          <a:p>
            <a:pPr marL="342900" indent="-342900" algn="just">
              <a:lnSpc>
                <a:spcPct val="90000"/>
              </a:lnSpc>
              <a:spcBef>
                <a:spcPts val="1001"/>
              </a:spcBef>
              <a:buFont typeface="Arial" panose="020B0604020202020204" pitchFamily="34" charset="0"/>
              <a:buChar char="•"/>
              <a:tabLst>
                <a:tab pos="0" algn="l"/>
              </a:tabLst>
            </a:pPr>
            <a:r>
              <a:rPr lang="en-IN" dirty="0"/>
              <a:t>A traditional vector addition C code example:. </a:t>
            </a:r>
            <a:endParaRPr lang="en-US" b="0" strike="noStrike" spc="-1" dirty="0">
              <a:solidFill>
                <a:srgbClr val="000000"/>
              </a:solidFill>
            </a:endParaRPr>
          </a:p>
          <a:p>
            <a:pPr algn="just">
              <a:lnSpc>
                <a:spcPct val="90000"/>
              </a:lnSpc>
              <a:spcBef>
                <a:spcPts val="1001"/>
              </a:spcBef>
              <a:tabLst>
                <a:tab pos="0" algn="l"/>
              </a:tabLst>
            </a:pPr>
            <a:endParaRPr lang="en-US" b="0" strike="noStrike" spc="-1" dirty="0">
              <a:solidFill>
                <a:srgbClr val="000000"/>
              </a:solidFill>
            </a:endParaRPr>
          </a:p>
          <a:p>
            <a:pPr algn="just">
              <a:lnSpc>
                <a:spcPct val="90000"/>
              </a:lnSpc>
              <a:spcBef>
                <a:spcPts val="1001"/>
              </a:spcBef>
              <a:tabLst>
                <a:tab pos="0" algn="l"/>
              </a:tabLst>
            </a:pPr>
            <a:endParaRPr lang="en-US" b="0" strike="noStrike" spc="-1" dirty="0">
              <a:solidFill>
                <a:srgbClr val="000000"/>
              </a:solidFill>
            </a:endParaRPr>
          </a:p>
          <a:p>
            <a:pPr algn="just">
              <a:lnSpc>
                <a:spcPct val="90000"/>
              </a:lnSpc>
              <a:spcBef>
                <a:spcPts val="1001"/>
              </a:spcBef>
              <a:tabLst>
                <a:tab pos="0" algn="l"/>
              </a:tabLst>
            </a:pPr>
            <a:endParaRPr lang="en-US" b="0" strike="noStrike" spc="-1" dirty="0">
              <a:solidFill>
                <a:srgbClr val="000000"/>
              </a:solidFill>
            </a:endParaRPr>
          </a:p>
          <a:p>
            <a:pPr algn="just">
              <a:lnSpc>
                <a:spcPct val="90000"/>
              </a:lnSpc>
              <a:spcBef>
                <a:spcPts val="1001"/>
              </a:spcBef>
              <a:tabLst>
                <a:tab pos="0" algn="l"/>
              </a:tabLst>
            </a:pPr>
            <a:endParaRPr lang="en-US" b="0" strike="noStrike" spc="-1" dirty="0">
              <a:solidFill>
                <a:srgbClr val="000000"/>
              </a:solidFill>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16-03-2023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9</a:t>
            </a:fld>
            <a:endParaRPr lang="en-IN" sz="1200" b="0" strike="noStrike" spc="-1">
              <a:latin typeface="Times New Roman"/>
            </a:endParaRPr>
          </a:p>
        </p:txBody>
      </p:sp>
      <p:sp>
        <p:nvSpPr>
          <p:cNvPr id="4" name="TextBox 3">
            <a:extLst>
              <a:ext uri="{FF2B5EF4-FFF2-40B4-BE49-F238E27FC236}">
                <a16:creationId xmlns:a16="http://schemas.microsoft.com/office/drawing/2014/main" id="{FCA36592-E32D-4843-94F5-FDF8870B8384}"/>
              </a:ext>
            </a:extLst>
          </p:cNvPr>
          <p:cNvSpPr txBox="1"/>
          <p:nvPr/>
        </p:nvSpPr>
        <p:spPr>
          <a:xfrm>
            <a:off x="1199213" y="1698910"/>
            <a:ext cx="7944787" cy="3693319"/>
          </a:xfrm>
          <a:prstGeom prst="rect">
            <a:avLst/>
          </a:prstGeom>
          <a:solidFill>
            <a:schemeClr val="bg2"/>
          </a:solidFill>
        </p:spPr>
        <p:txBody>
          <a:bodyPr wrap="square" rtlCol="0">
            <a:spAutoFit/>
          </a:bodyPr>
          <a:lstStyle/>
          <a:p>
            <a:r>
              <a:rPr lang="pt-BR" dirty="0">
                <a:solidFill>
                  <a:srgbClr val="FF0000"/>
                </a:solidFill>
              </a:rPr>
              <a:t>// Compute vector sum h_C = h_A+h_B </a:t>
            </a:r>
          </a:p>
          <a:p>
            <a:r>
              <a:rPr lang="pt-BR" dirty="0"/>
              <a:t>void vecAdd(float* h_A, float* h_B, float* h_C, int n) </a:t>
            </a:r>
          </a:p>
          <a:p>
            <a:r>
              <a:rPr lang="pt-BR" dirty="0"/>
              <a:t>{ </a:t>
            </a:r>
          </a:p>
          <a:p>
            <a:r>
              <a:rPr lang="pt-BR" dirty="0"/>
              <a:t>	for (i = 0; i &lt; n; i++) </a:t>
            </a:r>
          </a:p>
          <a:p>
            <a:r>
              <a:rPr lang="pt-BR" dirty="0"/>
              <a:t>		h_C[i] = h_A[i] + h_B[i]; </a:t>
            </a:r>
          </a:p>
          <a:p>
            <a:r>
              <a:rPr lang="pt-BR" dirty="0"/>
              <a:t>}</a:t>
            </a:r>
          </a:p>
          <a:p>
            <a:endParaRPr lang="pt-BR" dirty="0"/>
          </a:p>
          <a:p>
            <a:r>
              <a:rPr lang="pt-BR" dirty="0"/>
              <a:t>int main() </a:t>
            </a:r>
          </a:p>
          <a:p>
            <a:r>
              <a:rPr lang="pt-BR" dirty="0"/>
              <a:t>{ </a:t>
            </a:r>
          </a:p>
          <a:p>
            <a:r>
              <a:rPr lang="pt-BR" dirty="0"/>
              <a:t>	</a:t>
            </a:r>
            <a:r>
              <a:rPr lang="pt-BR" dirty="0">
                <a:solidFill>
                  <a:srgbClr val="FF0000"/>
                </a:solidFill>
              </a:rPr>
              <a:t>// Memory allocation for h_A, h_B, and h_C</a:t>
            </a:r>
          </a:p>
          <a:p>
            <a:r>
              <a:rPr lang="pt-BR" dirty="0"/>
              <a:t>	</a:t>
            </a:r>
            <a:r>
              <a:rPr lang="pt-BR" dirty="0">
                <a:solidFill>
                  <a:srgbClr val="FF0000"/>
                </a:solidFill>
              </a:rPr>
              <a:t>// I/O to read h_A and h_B, N elements each … </a:t>
            </a:r>
          </a:p>
          <a:p>
            <a:r>
              <a:rPr lang="pt-BR" dirty="0"/>
              <a:t>	vecAdd(h_A, h_B, h_C, N);</a:t>
            </a:r>
          </a:p>
          <a:p>
            <a:r>
              <a:rPr lang="pt-BR" dirty="0"/>
              <a:t> }</a:t>
            </a:r>
            <a:endParaRPr lang="en-IN" dirty="0"/>
          </a:p>
        </p:txBody>
      </p:sp>
    </p:spTree>
    <p:extLst>
      <p:ext uri="{BB962C8B-B14F-4D97-AF65-F5344CB8AC3E}">
        <p14:creationId xmlns:p14="http://schemas.microsoft.com/office/powerpoint/2010/main" val="34123235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803c8e6e-8136-4d7d-af1c-024f8e6687c9">
      <Terms xmlns="http://schemas.microsoft.com/office/infopath/2007/PartnerControls"/>
    </lcf76f155ced4ddcb4097134ff3c332f>
    <TaxCatchAll xmlns="6464b784-94fc-4d5d-8912-f9bf35373677" xsi:nil="true"/>
    <Modifiedby xmlns="803c8e6e-8136-4d7d-af1c-024f8e6687c9">
      <UserInfo>
        <DisplayName/>
        <AccountId xsi:nil="true"/>
        <AccountType/>
      </UserInfo>
    </Modifiedby>
    <_Flow_SignoffStatus xmlns="803c8e6e-8136-4d7d-af1c-024f8e6687c9"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93ACEB14D7C914C9A66454C530220F9" ma:contentTypeVersion="18" ma:contentTypeDescription="Create a new document." ma:contentTypeScope="" ma:versionID="c53a5bd4e2f0a116f991785a05182290">
  <xsd:schema xmlns:xsd="http://www.w3.org/2001/XMLSchema" xmlns:xs="http://www.w3.org/2001/XMLSchema" xmlns:p="http://schemas.microsoft.com/office/2006/metadata/properties" xmlns:ns2="803c8e6e-8136-4d7d-af1c-024f8e6687c9" xmlns:ns3="6464b784-94fc-4d5d-8912-f9bf35373677" targetNamespace="http://schemas.microsoft.com/office/2006/metadata/properties" ma:root="true" ma:fieldsID="be05d1ba19fe212616e94f2f0c56faf6" ns2:_="" ns3:_="">
    <xsd:import namespace="803c8e6e-8136-4d7d-af1c-024f8e6687c9"/>
    <xsd:import namespace="6464b784-94fc-4d5d-8912-f9bf3537367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MediaServiceOCR" minOccurs="0"/>
                <xsd:element ref="ns2:MediaLengthInSeconds" minOccurs="0"/>
                <xsd:element ref="ns2:MediaServiceDateTaken" minOccurs="0"/>
                <xsd:element ref="ns3:SharedWithUsers" minOccurs="0"/>
                <xsd:element ref="ns3:SharedWithDetails" minOccurs="0"/>
                <xsd:element ref="ns2:Modifiedby" minOccurs="0"/>
                <xsd:element ref="ns2:lcf76f155ced4ddcb4097134ff3c332f" minOccurs="0"/>
                <xsd:element ref="ns3:TaxCatchAll" minOccurs="0"/>
                <xsd:element ref="ns2:_Flow_SignoffStatu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3c8e6e-8136-4d7d-af1c-024f8e6687c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OCR" ma:index="15" nillable="true" ma:displayName="Extracted Text" ma:internalName="MediaServiceOCR" ma:readOnly="true">
      <xsd:simpleType>
        <xsd:restriction base="dms:Note">
          <xsd:maxLength value="255"/>
        </xsd:restriction>
      </xsd:simpleType>
    </xsd:element>
    <xsd:element name="MediaLengthInSeconds" ma:index="16" nillable="true" ma:displayName="MediaLengthInSeconds" ma:hidden="true" ma:internalName="MediaLengthInSeconds" ma:readOnly="true">
      <xsd:simpleType>
        <xsd:restriction base="dms:Unknown"/>
      </xsd:simpleType>
    </xsd:element>
    <xsd:element name="MediaServiceDateTaken" ma:index="17" nillable="true" ma:displayName="MediaServiceDateTaken" ma:hidden="true" ma:internalName="MediaServiceDateTaken" ma:readOnly="true">
      <xsd:simpleType>
        <xsd:restriction base="dms:Text"/>
      </xsd:simpleType>
    </xsd:element>
    <xsd:element name="Modifiedby" ma:index="20" nillable="true" ma:displayName="Modified by" ma:format="Dropdown" ma:list="UserInfo" ma:SharePointGroup="0" ma:internalName="Modifiedby">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3ca7166d-de03-4c3e-865e-07adad3d8bb9" ma:termSetId="09814cd3-568e-fe90-9814-8d621ff8fb84" ma:anchorId="fba54fb3-c3e1-fe81-a776-ca4b69148c4d" ma:open="true" ma:isKeyword="false">
      <xsd:complexType>
        <xsd:sequence>
          <xsd:element ref="pc:Terms" minOccurs="0" maxOccurs="1"/>
        </xsd:sequence>
      </xsd:complexType>
    </xsd:element>
    <xsd:element name="_Flow_SignoffStatus" ma:index="24" nillable="true" ma:displayName="Sign-off status" ma:internalName="Sign_x002d_off_x0020_status">
      <xsd:simpleType>
        <xsd:restriction base="dms:Text"/>
      </xsd:simpleType>
    </xsd:element>
    <xsd:element name="MediaServiceObjectDetectorVersions" ma:index="25"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464b784-94fc-4d5d-8912-f9bf35373677"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00e379b9-577f-4df9-8fd5-5ffd8b75bf6a}" ma:internalName="TaxCatchAll" ma:showField="CatchAllData" ma:web="6464b784-94fc-4d5d-8912-f9bf3537367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EEFB55B-6D3E-4E74-B491-51E709992D14}">
  <ds:schemaRefs>
    <ds:schemaRef ds:uri="http://schemas.microsoft.com/sharepoint/v3/contenttype/forms"/>
  </ds:schemaRefs>
</ds:datastoreItem>
</file>

<file path=customXml/itemProps2.xml><?xml version="1.0" encoding="utf-8"?>
<ds:datastoreItem xmlns:ds="http://schemas.openxmlformats.org/officeDocument/2006/customXml" ds:itemID="{E93EBC58-B659-4D40-9847-CEA3EDE2DCDA}">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8CDF9620-D304-47AA-9711-E165E52A7DC6}"/>
</file>

<file path=docProps/app.xml><?xml version="1.0" encoding="utf-8"?>
<Properties xmlns="http://schemas.openxmlformats.org/officeDocument/2006/extended-properties" xmlns:vt="http://schemas.openxmlformats.org/officeDocument/2006/docPropsVTypes">
  <Template/>
  <TotalTime>6143</TotalTime>
  <Words>8161</Words>
  <Application>Microsoft Office PowerPoint</Application>
  <PresentationFormat>Widescreen</PresentationFormat>
  <Paragraphs>1427</Paragraphs>
  <Slides>64</Slides>
  <Notes>0</Notes>
  <HiddenSlides>1</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64</vt:i4>
      </vt:variant>
    </vt:vector>
  </HeadingPairs>
  <TitlesOfParts>
    <vt:vector size="78" baseType="lpstr">
      <vt:lpstr>Aharoni</vt:lpstr>
      <vt:lpstr>Arial</vt:lpstr>
      <vt:lpstr>Bahnschrift</vt:lpstr>
      <vt:lpstr>Calibri</vt:lpstr>
      <vt:lpstr>Calibri Light</vt:lpstr>
      <vt:lpstr>Cambria Math</vt:lpstr>
      <vt:lpstr>Courier New</vt:lpstr>
      <vt:lpstr>DejaVu Sans</vt:lpstr>
      <vt:lpstr>Menlo</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A(4X4)   X   B(4X4)    =   C(4X4)   block_width X block_height=2X2  That is, each block has           2 threads in x direction and             2 threads in y direction    </vt:lpstr>
      <vt:lpstr>Calculation of Row and Col  for m[1][2] </vt:lpstr>
      <vt:lpstr>PowerPoint Presentation</vt:lpstr>
      <vt:lpstr>PowerPoint Presentation</vt:lpstr>
      <vt:lpstr>PowerPoint Presentation</vt:lpstr>
      <vt:lpstr>PowerPoint Presentation</vt:lpstr>
      <vt:lpstr>PowerPoint Presentation</vt:lpstr>
      <vt:lpstr>PowerPoint Presentation</vt:lpstr>
      <vt:lpstr> </vt:lpstr>
      <vt:lpstr> </vt:lpstr>
      <vt:lpstr> </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Parallel Architectures</dc:title>
  <dc:subject/>
  <dc:creator>Bhargav J Bhatkalkar [MAHE-MIT]</dc:creator>
  <dc:description/>
  <cp:lastModifiedBy>Radhika Kamath [MAHE-MIT]</cp:lastModifiedBy>
  <cp:revision>456</cp:revision>
  <dcterms:created xsi:type="dcterms:W3CDTF">2021-02-03T05:09:50Z</dcterms:created>
  <dcterms:modified xsi:type="dcterms:W3CDTF">2023-03-16T04:09:21Z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2</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58</vt:i4>
  </property>
  <property fmtid="{D5CDD505-2E9C-101B-9397-08002B2CF9AE}" pid="12" name="ContentTypeId">
    <vt:lpwstr>0x010100C93ACEB14D7C914C9A66454C530220F9</vt:lpwstr>
  </property>
</Properties>
</file>