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0" r:id="rId16"/>
    <p:sldId id="281" r:id="rId17"/>
    <p:sldId id="282" r:id="rId18"/>
    <p:sldId id="270" r:id="rId19"/>
    <p:sldId id="292" r:id="rId20"/>
    <p:sldId id="293" r:id="rId21"/>
    <p:sldId id="273" r:id="rId22"/>
    <p:sldId id="274" r:id="rId23"/>
    <p:sldId id="275" r:id="rId24"/>
    <p:sldId id="276" r:id="rId25"/>
    <p:sldId id="277" r:id="rId26"/>
    <p:sldId id="278" r:id="rId27"/>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78" d="100"/>
          <a:sy n="78" d="100"/>
        </p:scale>
        <p:origin x="1546" y="72"/>
      </p:cViewPr>
      <p:guideLst>
        <p:guide orient="horz" pos="2151"/>
        <p:guide pos="2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17A36AF-0262-44FC-A7CD-BD40FED2B2A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17A36AF-0262-44FC-A7CD-BD40FED2B2A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17A36AF-0262-44FC-A7CD-BD40FED2B2A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108244" y="341513"/>
            <a:ext cx="1285550" cy="1078914"/>
          </a:xfrm>
          <a:prstGeom prst="rect">
            <a:avLst/>
          </a:prstGeom>
        </p:spPr>
      </p:pic>
      <p:sp>
        <p:nvSpPr>
          <p:cNvPr id="8" name="Rectangle 7"/>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PANIMALAR ENGINEERING COLLEGE</a:t>
            </a:r>
            <a:endParaRPr lang="en-US" sz="2800" b="0" cap="none" spc="0"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032" name="Picture 8" descr="Anna Universit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p:cNvSpPr txBox="1"/>
          <p:nvPr/>
        </p:nvSpPr>
        <p:spPr>
          <a:xfrm>
            <a:off x="2327844" y="1710284"/>
            <a:ext cx="3797749" cy="369332"/>
          </a:xfrm>
          <a:prstGeom prst="rect">
            <a:avLst/>
          </a:prstGeom>
          <a:noFill/>
        </p:spPr>
        <p:txBody>
          <a:bodyPr wrap="square">
            <a:spAutoFit/>
          </a:bodyPr>
          <a:lstStyle/>
          <a:p>
            <a:pPr algn="ctr"/>
            <a:r>
              <a:rPr lang="en-IN" dirty="0">
                <a:solidFill>
                  <a:srgbClr val="7030A0"/>
                </a:solidFill>
              </a:rPr>
              <a:t>CS8811 PROJECT WORK </a:t>
            </a:r>
            <a:endParaRPr lang="en-IN" dirty="0">
              <a:solidFill>
                <a:srgbClr val="7030A0"/>
              </a:solidFill>
            </a:endParaRPr>
          </a:p>
        </p:txBody>
      </p:sp>
      <p:sp>
        <p:nvSpPr>
          <p:cNvPr id="9" name="TextBox 8"/>
          <p:cNvSpPr txBox="1"/>
          <p:nvPr/>
        </p:nvSpPr>
        <p:spPr>
          <a:xfrm>
            <a:off x="1925320" y="2459990"/>
            <a:ext cx="5471160" cy="922020"/>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A SECURE ESCROW PLATFORM FOR DECENTRALIZED TRANSACTIONS BETWEEN UNTRUSTED PARTIES</a:t>
            </a:r>
            <a:endParaRPr lang="en-US" sz="18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824635" y="4154224"/>
            <a:ext cx="4006401" cy="922020"/>
          </a:xfrm>
          <a:prstGeom prst="rect">
            <a:avLst/>
          </a:prstGeom>
          <a:noFill/>
        </p:spPr>
        <p:txBody>
          <a:bodyPr wrap="square" rtlCol="0">
            <a:spAutoFit/>
          </a:bodyPr>
          <a:lstStyle/>
          <a:p>
            <a:r>
              <a:rPr lang="en-US" altLang="en-IN" dirty="0">
                <a:latin typeface="Times New Roman" panose="02020603050405020304" pitchFamily="18" charset="0"/>
                <a:cs typeface="Times New Roman" panose="02020603050405020304" pitchFamily="18" charset="0"/>
              </a:rPr>
              <a:t>SRICHARAN</a:t>
            </a:r>
            <a:r>
              <a:rPr lang="en-IN" dirty="0">
                <a:latin typeface="Times New Roman" panose="02020603050405020304" pitchFamily="18" charset="0"/>
                <a:cs typeface="Times New Roman" panose="02020603050405020304" pitchFamily="18" charset="0"/>
              </a:rPr>
              <a:t> </a:t>
            </a:r>
            <a:r>
              <a:rPr lang="en-US" altLang="en-IN" dirty="0">
                <a:latin typeface="Times New Roman" panose="02020603050405020304" pitchFamily="18" charset="0"/>
                <a:cs typeface="Times New Roman" panose="02020603050405020304" pitchFamily="18" charset="0"/>
              </a:rPr>
              <a:t>.S           </a:t>
            </a:r>
            <a:r>
              <a:rPr lang="en-IN" dirty="0">
                <a:latin typeface="Times New Roman" panose="02020603050405020304" pitchFamily="18" charset="0"/>
                <a:cs typeface="Times New Roman" panose="02020603050405020304" pitchFamily="18" charset="0"/>
              </a:rPr>
              <a:t>[211419104</a:t>
            </a:r>
            <a:r>
              <a:rPr lang="en-US" altLang="en-IN" dirty="0">
                <a:latin typeface="Times New Roman" panose="02020603050405020304" pitchFamily="18" charset="0"/>
                <a:cs typeface="Times New Roman" panose="02020603050405020304" pitchFamily="18" charset="0"/>
              </a:rPr>
              <a:t>265</a:t>
            </a:r>
            <a:r>
              <a:rPr lang="en-IN" dirty="0">
                <a:latin typeface="Times New Roman" panose="02020603050405020304" pitchFamily="18" charset="0"/>
                <a:cs typeface="Times New Roman" panose="02020603050405020304" pitchFamily="18" charset="0"/>
              </a:rPr>
              <a:t>] S</a:t>
            </a:r>
            <a:r>
              <a:rPr lang="en-US" dirty="0">
                <a:latin typeface="Times New Roman" panose="02020603050405020304" pitchFamily="18" charset="0"/>
                <a:cs typeface="Times New Roman" panose="02020603050405020304" pitchFamily="18" charset="0"/>
              </a:rPr>
              <a:t>RI SANJAY .S            </a:t>
            </a:r>
            <a:r>
              <a:rPr lang="en-IN" dirty="0">
                <a:latin typeface="Times New Roman" panose="02020603050405020304" pitchFamily="18" charset="0"/>
                <a:cs typeface="Times New Roman" panose="02020603050405020304" pitchFamily="18" charset="0"/>
              </a:rPr>
              <a:t>[211419104274] V</a:t>
            </a:r>
            <a:r>
              <a:rPr lang="en-US" altLang="en-IN" dirty="0">
                <a:latin typeface="Times New Roman" panose="02020603050405020304" pitchFamily="18" charset="0"/>
                <a:cs typeface="Times New Roman" panose="02020603050405020304" pitchFamily="18" charset="0"/>
              </a:rPr>
              <a:t>IJAY .P.K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[211419104308]</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50805" y="4154224"/>
            <a:ext cx="430892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Mr.M.MOHAN,B.E.,M.Tech.,(Ph.D.), SUPERVISOR
ASSISTANT PROFESSOR GRADE I</a:t>
            </a:r>
            <a:endParaRPr lang="en-US" dirty="0">
              <a:latin typeface="Times New Roman" panose="02020603050405020304" pitchFamily="18" charset="0"/>
              <a:cs typeface="Times New Roman" panose="02020603050405020304" pitchFamily="18" charset="0"/>
            </a:endParaRPr>
          </a:p>
          <a:p>
            <a:endParaRPr lang="en-IN" dirty="0"/>
          </a:p>
        </p:txBody>
      </p:sp>
      <p:sp>
        <p:nvSpPr>
          <p:cNvPr id="11" name="TextBox 10"/>
          <p:cNvSpPr txBox="1"/>
          <p:nvPr/>
        </p:nvSpPr>
        <p:spPr>
          <a:xfrm flipH="1">
            <a:off x="6003758" y="5713730"/>
            <a:ext cx="2098581"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Batch Number: C11</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2341"/>
            <a:ext cx="7886700" cy="771454"/>
          </a:xfrm>
        </p:spPr>
        <p:txBody>
          <a:bodyPr>
            <a:normAutofit/>
          </a:bodyPr>
          <a:lstStyle/>
          <a:p>
            <a:r>
              <a:rPr lang="en-US" sz="2400" b="1" u="sng" dirty="0">
                <a:latin typeface="Times New Roman" panose="02020603050405020304" pitchFamily="18" charset="0"/>
                <a:cs typeface="Times New Roman" panose="02020603050405020304" pitchFamily="18" charset="0"/>
              </a:rPr>
              <a:t>ER DIAGRAM</a:t>
            </a:r>
            <a:endParaRPr lang="en-IN" sz="2400" b="1" u="sng"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2640330" y="917575"/>
            <a:ext cx="3863340" cy="5791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
            <a:ext cx="7886700" cy="1122218"/>
          </a:xfrm>
        </p:spPr>
        <p:txBody>
          <a:bodyPr>
            <a:normAutofit/>
          </a:bodyPr>
          <a:lstStyle/>
          <a:p>
            <a:r>
              <a:rPr lang="en-US" sz="2400" b="1" u="sng" dirty="0">
                <a:latin typeface="Times New Roman" panose="02020603050405020304" pitchFamily="18" charset="0"/>
                <a:cs typeface="Times New Roman" panose="02020603050405020304" pitchFamily="18" charset="0"/>
              </a:rPr>
              <a:t>USECASE DIAGRAM</a:t>
            </a:r>
            <a:endParaRPr lang="en-IN" sz="2400" b="1" u="sng" dirty="0">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tretch>
            <a:fillRect/>
          </a:stretch>
        </p:blipFill>
        <p:spPr>
          <a:xfrm>
            <a:off x="1086485" y="1285875"/>
            <a:ext cx="6429375" cy="5009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30" y="309523"/>
            <a:ext cx="7886700" cy="789613"/>
          </a:xfrm>
        </p:spPr>
        <p:txBody>
          <a:bodyPr>
            <a:normAutofit/>
          </a:bodyPr>
          <a:lstStyle/>
          <a:p>
            <a:r>
              <a:rPr lang="en-IN" sz="2000" b="1" u="sng" dirty="0">
                <a:latin typeface="Times New Roman" panose="02020603050405020304" pitchFamily="18" charset="0"/>
                <a:cs typeface="Times New Roman" panose="02020603050405020304" pitchFamily="18" charset="0"/>
              </a:rPr>
              <a:t>MODULE DESCRIPTION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530" y="1098550"/>
            <a:ext cx="7886700" cy="3188335"/>
          </a:xfrm>
        </p:spPr>
        <p:txBody>
          <a:bodyPr>
            <a:normAutofit/>
          </a:bodyPr>
          <a:lstStyle/>
          <a:p>
            <a:pPr marL="0" indent="0" algn="just">
              <a:lnSpc>
                <a:spcPct val="150000"/>
              </a:lnSpc>
              <a:spcAft>
                <a:spcPts val="800"/>
              </a:spcAft>
              <a:buNone/>
            </a:pPr>
            <a:r>
              <a:rPr lang="en-IN" sz="1600" b="1" dirty="0">
                <a:effectLst/>
                <a:latin typeface="Times New Roman" panose="02020603050405020304" pitchFamily="18" charset="0"/>
                <a:ea typeface="Calibri" panose="020F0502020204030204" charset="0"/>
                <a:cs typeface="Times New Roman" panose="02020603050405020304" pitchFamily="18" charset="0"/>
              </a:rPr>
              <a:t>Module Names</a:t>
            </a:r>
            <a:endParaRPr lang="en-IN" sz="1600" dirty="0">
              <a:effectLst/>
              <a:latin typeface="Calibri" panose="020F0502020204030204" charset="0"/>
              <a:ea typeface="Calibri" panose="020F050202020403020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charset="0"/>
                <a:cs typeface="Times New Roman" panose="02020603050405020304" pitchFamily="18" charset="0"/>
              </a:rPr>
              <a:t>The Escrow Contract Implementation (to FacilitateTransaction)</a:t>
            </a:r>
            <a:endParaRPr lang="en-IN" sz="1600" dirty="0">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charset="0"/>
                <a:cs typeface="Times New Roman" panose="02020603050405020304" pitchFamily="18" charset="0"/>
              </a:rPr>
              <a:t>Escrow Contract creating Smart-Contract Implementation</a:t>
            </a:r>
            <a:endParaRPr lang="en-IN" sz="1600" dirty="0">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altLang="en-IN" sz="1600" dirty="0">
                <a:effectLst/>
                <a:latin typeface="Times New Roman" panose="02020603050405020304" pitchFamily="18" charset="0"/>
                <a:ea typeface="Calibri" panose="020F0502020204030204" charset="0"/>
                <a:cs typeface="Times New Roman" panose="02020603050405020304" pitchFamily="18" charset="0"/>
              </a:rPr>
              <a:t>Front-End</a:t>
            </a:r>
            <a:endParaRPr lang="en-US" altLang="en-IN" sz="1600" dirty="0">
              <a:effectLst/>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54965"/>
            <a:ext cx="7859395" cy="6130925"/>
          </a:xfrm>
        </p:spPr>
        <p:txBody>
          <a:bodyPr>
            <a:normAutofit/>
          </a:bodyPr>
          <a:lstStyle/>
          <a:p>
            <a:pPr marL="317500" indent="0" algn="just">
              <a:lnSpc>
                <a:spcPct val="150000"/>
              </a:lnSpc>
              <a:spcBef>
                <a:spcPts val="365"/>
              </a:spcBef>
              <a:spcAft>
                <a:spcPts val="0"/>
              </a:spcAft>
              <a:buNone/>
            </a:pPr>
            <a:r>
              <a:rPr lang="en-IN" sz="1800" b="1" u="sng" dirty="0">
                <a:effectLst/>
                <a:latin typeface="Times New Roman" panose="02020603050405020304" pitchFamily="18" charset="0"/>
                <a:ea typeface="Calibri" panose="020F0502020204030204" charset="0"/>
                <a:cs typeface="Times New Roman" panose="02020603050405020304" pitchFamily="18" charset="0"/>
                <a:sym typeface="+mn-ea"/>
              </a:rPr>
              <a:t>The Escrow Contract Implementation (to FacilitateTransaction)</a:t>
            </a:r>
            <a:endParaRPr lang="en-IN" sz="1800" b="1" u="sng" dirty="0">
              <a:effectLst/>
              <a:latin typeface="Times New Roman" panose="02020603050405020304" pitchFamily="18" charset="0"/>
              <a:ea typeface="Calibri" panose="020F0502020204030204" charset="0"/>
              <a:cs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The Eskro.sol contract is used to facilitate the transaction betweentwotrustless parties.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SafeMath.sol</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SafeMath.sol from OpenZeppelin is imported here.(It validatesif</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an arithmetic operation will result in integer overflow/underflow).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Modifiers- onlyParties() ,onlyBuyer(),onlyActive() modifiers are definedtomake sure that the associated function can be called by onlycertainpeople or can be called under only certain circumstances.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stake() - This Function is used for the parties to stake some amount of ETHthat they can’t withdraw until both parties reach a consensus andagree to either cancel or proceed with their trade.</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revokeStake()- This allows parties to withdraw their staked fund if the contract hasnot been locked yet.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cancel()- This function is used to cancel transactions. This can be revokedbythe revokeCancellation() function.</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54965"/>
            <a:ext cx="7859395" cy="6130925"/>
          </a:xfrm>
        </p:spPr>
        <p:txBody>
          <a:bodyPr>
            <a:normAutofit lnSpcReduction="10000"/>
          </a:bodyPr>
          <a:lstStyle/>
          <a:p>
            <a:pPr marL="317500" indent="0" algn="just">
              <a:lnSpc>
                <a:spcPct val="150000"/>
              </a:lnSpc>
              <a:spcBef>
                <a:spcPts val="365"/>
              </a:spcBef>
              <a:spcAft>
                <a:spcPts val="0"/>
              </a:spcAft>
              <a:buNone/>
            </a:pPr>
            <a:r>
              <a:rPr lang="en-IN" sz="1800" b="1" u="sng" dirty="0">
                <a:effectLst/>
                <a:latin typeface="Times New Roman" panose="02020603050405020304" pitchFamily="18" charset="0"/>
                <a:ea typeface="Calibri" panose="020F0502020204030204" charset="0"/>
                <a:cs typeface="Times New Roman" panose="02020603050405020304" pitchFamily="18" charset="0"/>
                <a:sym typeface="+mn-ea"/>
              </a:rPr>
              <a:t>The Escrow Contract Implementation (to FacilitateTransaction)</a:t>
            </a:r>
            <a:endParaRPr lang="en-IN" sz="1800" b="1" u="sng" dirty="0">
              <a:effectLst/>
              <a:latin typeface="Times New Roman" panose="02020603050405020304" pitchFamily="18" charset="0"/>
              <a:ea typeface="Calibri" panose="020F0502020204030204" charset="0"/>
              <a:cs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confirm()- This functions confirms that seller has confirmed &amp; honored the transaction. After hitting this function the contract is set to an inactive state and a state change event is emitted.</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2" name="Picture 1"/>
          <p:cNvPicPr>
            <a:picLocks noChangeAspect="1"/>
          </p:cNvPicPr>
          <p:nvPr/>
        </p:nvPicPr>
        <p:blipFill>
          <a:blip r:embed="rId1"/>
          <a:stretch>
            <a:fillRect/>
          </a:stretch>
        </p:blipFill>
        <p:spPr>
          <a:xfrm>
            <a:off x="1748790" y="2596515"/>
            <a:ext cx="5646420" cy="1181100"/>
          </a:xfrm>
          <a:prstGeom prst="rect">
            <a:avLst/>
          </a:prstGeom>
        </p:spPr>
      </p:pic>
      <p:pic>
        <p:nvPicPr>
          <p:cNvPr id="5" name="Picture 4"/>
          <p:cNvPicPr>
            <a:picLocks noChangeAspect="1"/>
          </p:cNvPicPr>
          <p:nvPr/>
        </p:nvPicPr>
        <p:blipFill>
          <a:blip r:embed="rId2"/>
          <a:stretch>
            <a:fillRect/>
          </a:stretch>
        </p:blipFill>
        <p:spPr>
          <a:xfrm>
            <a:off x="1841500" y="4401185"/>
            <a:ext cx="5433060" cy="762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54965"/>
            <a:ext cx="7859395" cy="6130925"/>
          </a:xfrm>
        </p:spPr>
        <p:txBody>
          <a:bodyPr>
            <a:normAutofit lnSpcReduction="10000"/>
          </a:bodyPr>
          <a:lstStyle/>
          <a:p>
            <a:pPr marL="317500" indent="0" algn="just">
              <a:lnSpc>
                <a:spcPct val="150000"/>
              </a:lnSpc>
              <a:spcBef>
                <a:spcPts val="365"/>
              </a:spcBef>
              <a:spcAft>
                <a:spcPts val="0"/>
              </a:spcAft>
              <a:buNone/>
            </a:pPr>
            <a:r>
              <a:rPr lang="en-IN" sz="1800" b="1" u="sng" dirty="0">
                <a:effectLst/>
                <a:latin typeface="Times New Roman" panose="02020603050405020304" pitchFamily="18" charset="0"/>
                <a:ea typeface="Calibri" panose="020F0502020204030204" charset="0"/>
                <a:cs typeface="Times New Roman" panose="02020603050405020304" pitchFamily="18" charset="0"/>
                <a:sym typeface="+mn-ea"/>
              </a:rPr>
              <a:t>Escrow Contract creating Smart-Contract Implementation</a:t>
            </a:r>
            <a:endParaRPr lang="en-IN" sz="1800" b="1" u="sng" dirty="0">
              <a:effectLst/>
              <a:latin typeface="Times New Roman" panose="02020603050405020304" pitchFamily="18" charset="0"/>
              <a:ea typeface="Calibri" panose="020F0502020204030204" charset="0"/>
              <a:cs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The Escrow contract to facilitate the transaction between two trustlessparties are created is created by a contract called EsKroFactory.sol</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createContract()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takes buyer’s address,seller’s address,price as parameters.Createscontract and emits ContractCreated() event after successful</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creation of Escrow contract.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getContractsByIndex()-</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returns index of the contract that is created</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getContractsByAddress()-</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returns address of the contract</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getContracts()-</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returns all the contracts</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54965"/>
            <a:ext cx="7859395" cy="6130925"/>
          </a:xfrm>
        </p:spPr>
        <p:txBody>
          <a:bodyPr>
            <a:normAutofit lnSpcReduction="20000"/>
          </a:bodyPr>
          <a:lstStyle/>
          <a:p>
            <a:pPr marL="317500" indent="0" algn="just">
              <a:lnSpc>
                <a:spcPct val="150000"/>
              </a:lnSpc>
              <a:spcBef>
                <a:spcPts val="365"/>
              </a:spcBef>
              <a:spcAft>
                <a:spcPts val="0"/>
              </a:spcAft>
              <a:buNone/>
            </a:pPr>
            <a:r>
              <a:rPr lang="en-US" altLang="en-IN" sz="1800" b="1" u="sng" dirty="0">
                <a:effectLst/>
                <a:latin typeface="Times New Roman" panose="02020603050405020304" pitchFamily="18" charset="0"/>
                <a:ea typeface="Calibri" panose="020F0502020204030204" charset="0"/>
                <a:cs typeface="Times New Roman" panose="02020603050405020304" pitchFamily="18" charset="0"/>
                <a:sym typeface="+mn-ea"/>
              </a:rPr>
              <a:t>Front-End</a:t>
            </a:r>
            <a:endParaRPr lang="en-US" altLang="en-IN" sz="1800" b="1" u="sng" dirty="0">
              <a:effectLst/>
              <a:latin typeface="Times New Roman" panose="02020603050405020304" pitchFamily="18" charset="0"/>
              <a:ea typeface="Calibri" panose="020F0502020204030204" charset="0"/>
              <a:cs typeface="Times New Roman" panose="02020603050405020304" pitchFamily="18" charset="0"/>
              <a:sym typeface="+mn-ea"/>
            </a:endParaRPr>
          </a:p>
          <a:p>
            <a:pPr marL="317500" indent="0" algn="just">
              <a:lnSpc>
                <a:spcPct val="150000"/>
              </a:lnSpc>
              <a:spcBef>
                <a:spcPts val="365"/>
              </a:spcBef>
              <a:spcAft>
                <a:spcPts val="0"/>
              </a:spcAft>
              <a:buNone/>
            </a:pPr>
            <a:endParaRPr lang="en-US" altLang="en-IN" sz="1800" b="1" u="sng" dirty="0">
              <a:effectLst/>
              <a:latin typeface="Times New Roman" panose="02020603050405020304" pitchFamily="18" charset="0"/>
              <a:ea typeface="Calibri" panose="020F0502020204030204" charset="0"/>
              <a:cs typeface="Times New Roman" panose="02020603050405020304" pitchFamily="18" charset="0"/>
              <a:sym typeface="+mn-ea"/>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The ABI &amp; address of the deployed contract is used along with thehelpof Ethers.js library to connect the frontend with the smart-contract.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Components- The code is divided into various components to keeptheproject clean and maintainable</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Wallet.js-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This is used as the connect button which helps users to connect their Metamask wallet with the web-app.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Contract.js-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stake(),withdrawStake(),cancel(),revokeCancel(),confirm() functions are implemented in this component.The buttons for staking related all activities are handled by this component. </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ContractCreation.js-</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Creation of the contract is handled in this component.</a:t>
            </a: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8" y="27839"/>
            <a:ext cx="7886701" cy="6829826"/>
          </a:xfrm>
        </p:spPr>
        <p:txBody>
          <a:bodyPr/>
          <a:lstStyle/>
          <a:p>
            <a:pPr marL="0" indent="0">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TESTS AND REPORTS</a:t>
            </a:r>
            <a:endPar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Module 1: The Escrow Contract (to Facilitate Transaction)</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6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b="1" u="sng" dirty="0">
              <a:latin typeface="Times New Roman" panose="02020603050405020304" pitchFamily="18" charset="0"/>
              <a:cs typeface="Times New Roman" panose="02020603050405020304" pitchFamily="18" charset="0"/>
            </a:endParaRPr>
          </a:p>
          <a:p>
            <a:pPr marL="0" indent="0">
              <a:buNone/>
            </a:pPr>
            <a:endParaRPr lang="en-IN" sz="1400" b="1" u="sng" dirty="0">
              <a:latin typeface="Times New Roman" panose="02020603050405020304" pitchFamily="18" charset="0"/>
              <a:cs typeface="Times New Roman" panose="02020603050405020304" pitchFamily="18" charset="0"/>
            </a:endParaRPr>
          </a:p>
          <a:p>
            <a:pPr marL="0" indent="0">
              <a:buNone/>
            </a:pPr>
            <a:endParaRPr lang="en-IN" u="sng"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5" name="Table 4"/>
          <p:cNvGraphicFramePr>
            <a:graphicFrameLocks noGrp="1"/>
          </p:cNvGraphicFramePr>
          <p:nvPr/>
        </p:nvGraphicFramePr>
        <p:xfrm>
          <a:off x="647700" y="928370"/>
          <a:ext cx="7867650" cy="4660265"/>
        </p:xfrm>
        <a:graphic>
          <a:graphicData uri="http://schemas.openxmlformats.org/drawingml/2006/table">
            <a:tbl>
              <a:tblPr firstRow="1" firstCol="1" bandRow="1">
                <a:tableStyleId>{5C22544A-7EE6-4342-B048-85BDC9FD1C3A}</a:tableStyleId>
              </a:tblPr>
              <a:tblGrid>
                <a:gridCol w="707390"/>
                <a:gridCol w="1464945"/>
                <a:gridCol w="1512570"/>
                <a:gridCol w="1172210"/>
                <a:gridCol w="1125220"/>
                <a:gridCol w="834390"/>
                <a:gridCol w="1050925"/>
              </a:tblGrid>
              <a:tr h="1401445">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Input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Expected Output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1400810">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User initiates an escrow transaction and funds are successfully deposited into the contract</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User A initiates an escrow transaction with User B</a:t>
                      </a:r>
                      <a:endParaRPr lang="en-US" sz="1400">
                        <a:effectLst/>
                        <a:latin typeface="Times New Roman" panose="02020603050405020304" pitchFamily="18" charset="0"/>
                        <a:cs typeface="Times New Roman" panose="02020603050405020304" pitchFamily="18" charset="0"/>
                      </a:endParaRPr>
                    </a:p>
                    <a:p>
                      <a:pPr algn="ctr">
                        <a:lnSpc>
                          <a:spcPct val="100000"/>
                        </a:lnSpc>
                      </a:pPr>
                      <a:r>
                        <a:rPr lang="en-US" sz="1400">
                          <a:effectLst/>
                          <a:latin typeface="Times New Roman" panose="02020603050405020304" pitchFamily="18" charset="0"/>
                          <a:cs typeface="Times New Roman" panose="02020603050405020304" pitchFamily="18" charset="0"/>
                        </a:rPr>
                        <a:t>Transaction amount: $100</a:t>
                      </a:r>
                      <a:endParaRPr lang="en-US" sz="1400">
                        <a:effectLst/>
                        <a:latin typeface="Times New Roman" panose="02020603050405020304" pitchFamily="18" charset="0"/>
                        <a:cs typeface="Times New Roman" panose="02020603050405020304" pitchFamily="18" charset="0"/>
                      </a:endParaRPr>
                    </a:p>
                    <a:p>
                      <a:pPr algn="ctr">
                        <a:lnSpc>
                          <a:spcPct val="100000"/>
                        </a:lnSpc>
                      </a:pPr>
                      <a:r>
                        <a:rPr lang="en-US" sz="1400">
                          <a:effectLst/>
                          <a:latin typeface="Times New Roman" panose="02020603050405020304" pitchFamily="18" charset="0"/>
                          <a:cs typeface="Times New Roman" panose="02020603050405020304" pitchFamily="18" charset="0"/>
                        </a:rPr>
                        <a:t>User A has $120 in their account balance</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Contract should hold $100 in escrow until the terms of the transaction are fulfilled</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Contract holding $100 in escrow until the terms of the transaction are fulfilled</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Efficient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1858010">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User attempts to initiate an escrow transaction with insufficient funds</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User A initiates an escrow transaction with User B</a:t>
                      </a:r>
                      <a:endParaRPr lang="en-US" sz="1400" dirty="0">
                        <a:effectLst/>
                        <a:latin typeface="Times New Roman" panose="02020603050405020304" pitchFamily="18" charset="0"/>
                        <a:cs typeface="Times New Roman" panose="02020603050405020304" pitchFamily="18" charset="0"/>
                      </a:endParaRPr>
                    </a:p>
                    <a:p>
                      <a:pPr algn="ctr">
                        <a:lnSpc>
                          <a:spcPct val="100000"/>
                        </a:lnSpc>
                      </a:pPr>
                      <a:r>
                        <a:rPr lang="en-US" sz="1400" dirty="0">
                          <a:effectLst/>
                          <a:latin typeface="Times New Roman" panose="02020603050405020304" pitchFamily="18" charset="0"/>
                          <a:cs typeface="Times New Roman" panose="02020603050405020304" pitchFamily="18" charset="0"/>
                        </a:rPr>
                        <a:t>Transaction amount: $100</a:t>
                      </a:r>
                      <a:endParaRPr lang="en-US" sz="1400" dirty="0">
                        <a:effectLst/>
                        <a:latin typeface="Times New Roman" panose="02020603050405020304" pitchFamily="18" charset="0"/>
                        <a:cs typeface="Times New Roman" panose="02020603050405020304" pitchFamily="18" charset="0"/>
                      </a:endParaRPr>
                    </a:p>
                    <a:p>
                      <a:pPr algn="ctr">
                        <a:lnSpc>
                          <a:spcPct val="100000"/>
                        </a:lnSpc>
                      </a:pPr>
                      <a:r>
                        <a:rPr lang="en-US" sz="1400" dirty="0">
                          <a:effectLst/>
                          <a:latin typeface="Times New Roman" panose="02020603050405020304" pitchFamily="18" charset="0"/>
                          <a:cs typeface="Times New Roman" panose="02020603050405020304" pitchFamily="18" charset="0"/>
                        </a:rPr>
                        <a:t>User A has $50 in their account balance</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Contract should not allow the transaction to proceed and User A should be notified of insufficient funds</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sym typeface="+mn-ea"/>
                        </a:rPr>
                        <a:t>Contract didn’t allow the transaction to proceed and User A is notified of insufficient funds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Efficient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8" y="27839"/>
            <a:ext cx="7886701" cy="6829826"/>
          </a:xfrm>
        </p:spPr>
        <p:txBody>
          <a:bodyPr/>
          <a:lstStyle/>
          <a:p>
            <a:pPr marL="0" indent="0">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TESTS AND REPORTS</a:t>
            </a:r>
            <a:endPar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Module 2: Escrow Contract Creating Smart-Contract</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b="1" u="sng" dirty="0">
              <a:latin typeface="Times New Roman" panose="02020603050405020304" pitchFamily="18" charset="0"/>
              <a:cs typeface="Times New Roman" panose="02020603050405020304" pitchFamily="18" charset="0"/>
            </a:endParaRPr>
          </a:p>
          <a:p>
            <a:pPr marL="0" indent="0">
              <a:buNone/>
            </a:pPr>
            <a:endParaRPr lang="en-IN" sz="1400" b="1" u="sng" dirty="0">
              <a:latin typeface="Times New Roman" panose="02020603050405020304" pitchFamily="18" charset="0"/>
              <a:cs typeface="Times New Roman" panose="02020603050405020304" pitchFamily="18" charset="0"/>
            </a:endParaRPr>
          </a:p>
          <a:p>
            <a:pPr marL="0" indent="0">
              <a:buNone/>
            </a:pPr>
            <a:endParaRPr lang="en-IN" u="sng"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5" name="Table 4"/>
          <p:cNvGraphicFramePr>
            <a:graphicFrameLocks noGrp="1"/>
          </p:cNvGraphicFramePr>
          <p:nvPr/>
        </p:nvGraphicFramePr>
        <p:xfrm>
          <a:off x="628650" y="862965"/>
          <a:ext cx="7867650" cy="5455285"/>
        </p:xfrm>
        <a:graphic>
          <a:graphicData uri="http://schemas.openxmlformats.org/drawingml/2006/table">
            <a:tbl>
              <a:tblPr firstRow="1" firstCol="1" bandRow="1">
                <a:tableStyleId>{5C22544A-7EE6-4342-B048-85BDC9FD1C3A}</a:tableStyleId>
              </a:tblPr>
              <a:tblGrid>
                <a:gridCol w="707390"/>
                <a:gridCol w="1306830"/>
                <a:gridCol w="1670685"/>
                <a:gridCol w="1246505"/>
                <a:gridCol w="1134745"/>
                <a:gridCol w="806450"/>
                <a:gridCol w="995045"/>
              </a:tblGrid>
              <a:tr h="1401445">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Input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Expected Output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1845945">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User creates a smart contract for an escrow transaction</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User A creates a smart contract for an escrow transaction with User B</a:t>
                      </a:r>
                      <a:endParaRPr lang="en-US" sz="1400">
                        <a:effectLst/>
                        <a:latin typeface="Times New Roman" panose="02020603050405020304" pitchFamily="18" charset="0"/>
                        <a:cs typeface="Times New Roman" panose="02020603050405020304" pitchFamily="18" charset="0"/>
                      </a:endParaRPr>
                    </a:p>
                    <a:p>
                      <a:pPr algn="ctr">
                        <a:lnSpc>
                          <a:spcPct val="100000"/>
                        </a:lnSpc>
                      </a:pPr>
                      <a:r>
                        <a:rPr lang="en-US" sz="1400">
                          <a:effectLst/>
                          <a:latin typeface="Times New Roman" panose="02020603050405020304" pitchFamily="18" charset="0"/>
                          <a:cs typeface="Times New Roman" panose="02020603050405020304" pitchFamily="18" charset="0"/>
                        </a:rPr>
                        <a:t>Transaction amount: $500</a:t>
                      </a:r>
                      <a:endParaRPr lang="en-US" sz="1400">
                        <a:effectLst/>
                        <a:latin typeface="Times New Roman" panose="02020603050405020304" pitchFamily="18" charset="0"/>
                        <a:cs typeface="Times New Roman" panose="02020603050405020304" pitchFamily="18" charset="0"/>
                      </a:endParaRPr>
                    </a:p>
                    <a:p>
                      <a:pPr algn="ctr">
                        <a:lnSpc>
                          <a:spcPct val="100000"/>
                        </a:lnSpc>
                      </a:pPr>
                      <a:r>
                        <a:rPr lang="en-US" sz="1400">
                          <a:effectLst/>
                          <a:latin typeface="Times New Roman" panose="02020603050405020304" pitchFamily="18" charset="0"/>
                          <a:cs typeface="Times New Roman" panose="02020603050405020304" pitchFamily="18" charset="0"/>
                        </a:rPr>
                        <a:t>Escrow period: 30 days</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 Smart contract should be created and stored on the blockchain, and contract address should be returned to User A</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 Smart contract created and stored on the blockchain, and contract address is returned to User A</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Efficient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1858010">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User attempts to create a smart contract for an escrow transaction with invalid input parameters</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User A attempts to create a smart contract for an escrow transaction with User B</a:t>
                      </a:r>
                      <a:endParaRPr lang="en-US" sz="1400" dirty="0">
                        <a:effectLst/>
                        <a:latin typeface="Times New Roman" panose="02020603050405020304" pitchFamily="18" charset="0"/>
                        <a:cs typeface="Times New Roman" panose="02020603050405020304" pitchFamily="18" charset="0"/>
                      </a:endParaRPr>
                    </a:p>
                    <a:p>
                      <a:pPr algn="ctr">
                        <a:lnSpc>
                          <a:spcPct val="100000"/>
                        </a:lnSpc>
                      </a:pPr>
                      <a:r>
                        <a:rPr lang="en-US" sz="1400" dirty="0">
                          <a:effectLst/>
                          <a:latin typeface="Times New Roman" panose="02020603050405020304" pitchFamily="18" charset="0"/>
                          <a:cs typeface="Times New Roman" panose="02020603050405020304" pitchFamily="18" charset="0"/>
                        </a:rPr>
                        <a:t>Transaction amount: -$100</a:t>
                      </a:r>
                      <a:endParaRPr lang="en-US" sz="1400" dirty="0">
                        <a:effectLst/>
                        <a:latin typeface="Times New Roman" panose="02020603050405020304" pitchFamily="18" charset="0"/>
                        <a:cs typeface="Times New Roman" panose="02020603050405020304" pitchFamily="18" charset="0"/>
                      </a:endParaRPr>
                    </a:p>
                    <a:p>
                      <a:pPr algn="ctr">
                        <a:lnSpc>
                          <a:spcPct val="100000"/>
                        </a:lnSpc>
                      </a:pPr>
                      <a:r>
                        <a:rPr lang="en-US" sz="1400" dirty="0">
                          <a:effectLst/>
                          <a:latin typeface="Times New Roman" panose="02020603050405020304" pitchFamily="18" charset="0"/>
                          <a:cs typeface="Times New Roman" panose="02020603050405020304" pitchFamily="18" charset="0"/>
                        </a:rPr>
                        <a:t>Escrow period: -10 days</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Smart contract creation should fail and User A should be notified of the invalid input parameters</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sym typeface="+mn-ea"/>
                        </a:rPr>
                        <a:t>Smart contract creation failed and User A is notified of the invalid input parameters</a:t>
                      </a:r>
                      <a:endParaRPr lang="en-US" sz="1400" dirty="0">
                        <a:effectLst/>
                        <a:latin typeface="Times New Roman" panose="02020603050405020304" pitchFamily="18" charset="0"/>
                        <a:cs typeface="Times New Roman" panose="02020603050405020304" pitchFamily="18" charset="0"/>
                        <a:sym typeface="+mn-ea"/>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Efficient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8" y="27839"/>
            <a:ext cx="7886701" cy="6829826"/>
          </a:xfrm>
        </p:spPr>
        <p:txBody>
          <a:bodyPr/>
          <a:lstStyle/>
          <a:p>
            <a:pPr marL="0" indent="0">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TESTS AND REPORTS</a:t>
            </a:r>
            <a:endPar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Module 3: Front-End</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b="1" u="sng" dirty="0">
              <a:latin typeface="Times New Roman" panose="02020603050405020304" pitchFamily="18" charset="0"/>
              <a:cs typeface="Times New Roman" panose="02020603050405020304" pitchFamily="18" charset="0"/>
            </a:endParaRPr>
          </a:p>
          <a:p>
            <a:pPr marL="0" indent="0">
              <a:buNone/>
            </a:pPr>
            <a:endParaRPr lang="en-IN" sz="1400" b="1" u="sng" dirty="0">
              <a:latin typeface="Times New Roman" panose="02020603050405020304" pitchFamily="18" charset="0"/>
              <a:cs typeface="Times New Roman" panose="02020603050405020304" pitchFamily="18" charset="0"/>
            </a:endParaRPr>
          </a:p>
          <a:p>
            <a:pPr marL="0" indent="0">
              <a:buNone/>
            </a:pPr>
            <a:endParaRPr lang="en-IN" u="sng"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5" name="Table 4"/>
          <p:cNvGraphicFramePr>
            <a:graphicFrameLocks noGrp="1"/>
          </p:cNvGraphicFramePr>
          <p:nvPr/>
        </p:nvGraphicFramePr>
        <p:xfrm>
          <a:off x="628650" y="862965"/>
          <a:ext cx="7867650" cy="5105400"/>
        </p:xfrm>
        <a:graphic>
          <a:graphicData uri="http://schemas.openxmlformats.org/drawingml/2006/table">
            <a:tbl>
              <a:tblPr firstRow="1" firstCol="1" bandRow="1">
                <a:tableStyleId>{5C22544A-7EE6-4342-B048-85BDC9FD1C3A}</a:tableStyleId>
              </a:tblPr>
              <a:tblGrid>
                <a:gridCol w="707390"/>
                <a:gridCol w="1306830"/>
                <a:gridCol w="1614805"/>
                <a:gridCol w="1292860"/>
                <a:gridCol w="1302385"/>
                <a:gridCol w="722630"/>
                <a:gridCol w="920750"/>
              </a:tblGrid>
              <a:tr h="1401445">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Input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Expected Output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1845945">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 User logs in to the escrow platform and is redirected to their account dashboard</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User A enters their login credentials (username and password)</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User A should be able to view their account information and any ongoing escrow transactions</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User A can view their account information and any ongoing escrow transactions</a:t>
                      </a:r>
                      <a:endParaRPr lang="en-US" sz="1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Efficient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1858010">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User attempts to access a page without logging in</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User A attempts to access the escrow transaction page without logging in</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User A should be redirected to the login page before being allowed to access the desired page.</a:t>
                      </a:r>
                      <a:endParaRPr lang="en-US" sz="1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sym typeface="+mn-ea"/>
                        </a:rPr>
                        <a:t>User A is redirected to the login page before being allowed to access the desired page.</a:t>
                      </a:r>
                      <a:endParaRPr lang="en-US" sz="1400" dirty="0">
                        <a:effectLst/>
                        <a:latin typeface="Times New Roman" panose="02020603050405020304" pitchFamily="18" charset="0"/>
                        <a:cs typeface="Times New Roman" panose="02020603050405020304" pitchFamily="18" charset="0"/>
                        <a:sym typeface="+mn-ea"/>
                      </a:endParaRPr>
                    </a:p>
                  </a:txBody>
                  <a:tcPr marL="68580" marR="68580" marT="0" marB="0" anchor="ctr"/>
                </a:tc>
                <a:tc>
                  <a:txBody>
                    <a:bodyPr/>
                    <a:lstStyle/>
                    <a:p>
                      <a:pPr algn="ctr">
                        <a:lnSpc>
                          <a:spcPct val="100000"/>
                        </a:lnSpc>
                      </a:pPr>
                      <a:r>
                        <a:rPr lang="en-US" sz="1400">
                          <a:effectLst/>
                          <a:latin typeface="Times New Roman" panose="02020603050405020304" pitchFamily="18" charset="0"/>
                          <a:cs typeface="Times New Roman" panose="02020603050405020304" pitchFamily="18" charset="0"/>
                        </a:rPr>
                        <a:t>Pass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400" dirty="0">
                          <a:effectLst/>
                          <a:latin typeface="Times New Roman" panose="02020603050405020304" pitchFamily="18" charset="0"/>
                          <a:cs typeface="Times New Roman" panose="02020603050405020304" pitchFamily="18" charset="0"/>
                        </a:rPr>
                        <a:t>Efficient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IN" sz="2000" b="1" u="sng" dirty="0">
                <a:latin typeface="Times New Roman" panose="02020603050405020304" pitchFamily="18" charset="0"/>
                <a:cs typeface="Times New Roman" panose="02020603050405020304" pitchFamily="18" charset="0"/>
              </a:rPr>
              <a:t>INTRODUCTION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297305"/>
            <a:ext cx="7886700" cy="4263390"/>
          </a:xfrm>
        </p:spPr>
        <p:txBody>
          <a:bodyPr>
            <a:noAutofit/>
          </a:bodyPr>
          <a:lstStyle/>
          <a:p>
            <a:pPr marL="0" indent="0" algn="just">
              <a:lnSpc>
                <a:spcPct val="170000"/>
              </a:lnSpc>
              <a:buNone/>
            </a:pPr>
            <a:r>
              <a:rPr lang="en-US" sz="1500">
                <a:effectLst/>
                <a:latin typeface="Times New Roman" panose="02020603050405020304" pitchFamily="18" charset="0"/>
                <a:ea typeface="Times New Roman" panose="02020603050405020304" pitchFamily="18" charset="0"/>
              </a:rPr>
              <a:t>A decentralized escrow protocol makes it easy for people who don't trust each other to make safe payments. The Eskro protocol is used. Before a transaction can be made, tokens are sent to an escrow, which is a third-party smart contract.  The escrow holds the tokens until the conditions for payment are met. Both the agreed-upon product or service and the agreed-upon payment must be made by all parties involved in the transaction.  One party shouldn't be able to back out of a deal at the other party's expense. If the payment terms depend on outside information, like when a product is shipped, the oracle pattern can be used to give the escrow the information it needs. As soon as the smart contract code is put on the blockchain, it can't be changed. This makes sure that the escrow functionality is safe.  This gives everyone involved in the trade the peace of mind that they won't be taken advantage of.</a:t>
            </a:r>
            <a:endParaRPr lang="en-US" sz="15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90"/>
            <a:ext cx="7886700" cy="6520089"/>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SCREENSHOTS</a:t>
            </a:r>
            <a:r>
              <a:rPr lang="en-US"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1"/>
          <a:stretch>
            <a:fillRect/>
          </a:stretch>
        </p:blipFill>
        <p:spPr>
          <a:xfrm>
            <a:off x="1715135" y="314960"/>
            <a:ext cx="5265420" cy="3131820"/>
          </a:xfrm>
          <a:prstGeom prst="rect">
            <a:avLst/>
          </a:prstGeom>
        </p:spPr>
      </p:pic>
      <p:pic>
        <p:nvPicPr>
          <p:cNvPr id="14" name="Picture 13"/>
          <p:cNvPicPr>
            <a:picLocks noChangeAspect="1"/>
          </p:cNvPicPr>
          <p:nvPr/>
        </p:nvPicPr>
        <p:blipFill>
          <a:blip r:embed="rId2"/>
          <a:stretch>
            <a:fillRect/>
          </a:stretch>
        </p:blipFill>
        <p:spPr>
          <a:xfrm>
            <a:off x="1715135" y="3514725"/>
            <a:ext cx="5394960" cy="31375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438785" y="899160"/>
            <a:ext cx="5265420" cy="2987040"/>
          </a:xfrm>
          <a:prstGeom prst="rect">
            <a:avLst/>
          </a:prstGeom>
        </p:spPr>
      </p:pic>
      <p:pic>
        <p:nvPicPr>
          <p:cNvPr id="7" name="Picture 6"/>
          <p:cNvPicPr>
            <a:picLocks noChangeAspect="1"/>
          </p:cNvPicPr>
          <p:nvPr/>
        </p:nvPicPr>
        <p:blipFill>
          <a:blip r:embed="rId2"/>
          <a:stretch>
            <a:fillRect/>
          </a:stretch>
        </p:blipFill>
        <p:spPr>
          <a:xfrm>
            <a:off x="5810885" y="563245"/>
            <a:ext cx="2758440" cy="5600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46552"/>
            <a:ext cx="7886700" cy="6184447"/>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 name="Picture 1"/>
          <p:cNvPicPr>
            <a:picLocks noChangeAspect="1"/>
          </p:cNvPicPr>
          <p:nvPr/>
        </p:nvPicPr>
        <p:blipFill>
          <a:blip r:embed="rId1"/>
          <a:stretch>
            <a:fillRect/>
          </a:stretch>
        </p:blipFill>
        <p:spPr>
          <a:xfrm>
            <a:off x="1707515" y="95885"/>
            <a:ext cx="5852160" cy="3116580"/>
          </a:xfrm>
          <a:prstGeom prst="rect">
            <a:avLst/>
          </a:prstGeom>
        </p:spPr>
      </p:pic>
      <p:pic>
        <p:nvPicPr>
          <p:cNvPr id="7" name="Picture 6"/>
          <p:cNvPicPr>
            <a:picLocks noChangeAspect="1"/>
          </p:cNvPicPr>
          <p:nvPr/>
        </p:nvPicPr>
        <p:blipFill>
          <a:blip r:embed="rId2"/>
          <a:stretch>
            <a:fillRect/>
          </a:stretch>
        </p:blipFill>
        <p:spPr>
          <a:xfrm>
            <a:off x="1707515" y="3212465"/>
            <a:ext cx="6071235" cy="32918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08214"/>
            <a:ext cx="7886700" cy="655864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 name="Picture 1"/>
          <p:cNvPicPr>
            <a:picLocks noChangeAspect="1"/>
          </p:cNvPicPr>
          <p:nvPr/>
        </p:nvPicPr>
        <p:blipFill>
          <a:blip r:embed="rId1"/>
          <a:stretch>
            <a:fillRect/>
          </a:stretch>
        </p:blipFill>
        <p:spPr>
          <a:xfrm>
            <a:off x="1811655" y="154940"/>
            <a:ext cx="5669280" cy="3263900"/>
          </a:xfrm>
          <a:prstGeom prst="rect">
            <a:avLst/>
          </a:prstGeom>
        </p:spPr>
      </p:pic>
      <p:pic>
        <p:nvPicPr>
          <p:cNvPr id="7" name="Picture 6"/>
          <p:cNvPicPr>
            <a:picLocks noChangeAspect="1"/>
          </p:cNvPicPr>
          <p:nvPr/>
        </p:nvPicPr>
        <p:blipFill>
          <a:blip r:embed="rId2"/>
          <a:stretch>
            <a:fillRect/>
          </a:stretch>
        </p:blipFill>
        <p:spPr>
          <a:xfrm>
            <a:off x="1819275" y="3557270"/>
            <a:ext cx="5661660" cy="31946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42292"/>
            <a:ext cx="7886700" cy="825124"/>
          </a:xfrm>
        </p:spPr>
        <p:txBody>
          <a:bodyPr>
            <a:normAutofit/>
          </a:bodyPr>
          <a:lstStyle/>
          <a:p>
            <a:r>
              <a:rPr lang="en-IN" sz="2400" b="1" u="sng" dirty="0">
                <a:latin typeface="Times New Roman" panose="02020603050405020304" pitchFamily="18" charset="0"/>
                <a:cs typeface="Times New Roman" panose="02020603050405020304" pitchFamily="18" charset="0"/>
              </a:rPr>
              <a:t>CONCLUSION</a:t>
            </a:r>
            <a:endParaRPr lang="en-IN" sz="2400" b="1" u="sng"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28650" y="1083945"/>
            <a:ext cx="7979410" cy="2753995"/>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The escrow systems that we suggest are completely orthogonal tothemethod in which the files are shared and distributed among peers. Theescrow service and the verification of the content can be done bythepeer-to-peer service, or by a separate non-affiliated service. We hope that our study can stimulate more future research endeavors on this crucial problem in the blockchain.</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032"/>
            <a:ext cx="7886700" cy="745225"/>
          </a:xfrm>
        </p:spPr>
        <p:txBody>
          <a:bodyPr>
            <a:normAutofit/>
          </a:bodyPr>
          <a:lstStyle/>
          <a:p>
            <a:r>
              <a:rPr lang="en-IN" sz="2400" b="1" u="sng" dirty="0">
                <a:latin typeface="Times New Roman" panose="02020603050405020304" pitchFamily="18" charset="0"/>
                <a:cs typeface="Times New Roman" panose="02020603050405020304" pitchFamily="18" charset="0"/>
              </a:rPr>
              <a:t>REFERENCES</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964017"/>
            <a:ext cx="7886700" cy="5584054"/>
          </a:xfrm>
        </p:spPr>
        <p:txBody>
          <a:bodyPr>
            <a:noAutofit/>
          </a:bodyPr>
          <a:lstStyle/>
          <a:p>
            <a:pPr marL="0" indent="0" algn="just">
              <a:lnSpc>
                <a:spcPct val="100000"/>
              </a:lnSpc>
              <a:buNone/>
            </a:pPr>
            <a:r>
              <a:rPr lang="en-US" sz="1200" dirty="0">
                <a:solidFill>
                  <a:schemeClr val="tx1"/>
                </a:solidFill>
                <a:latin typeface="Times New Roman" panose="02020603050405020304" pitchFamily="18" charset="0"/>
                <a:cs typeface="Times New Roman" panose="02020603050405020304" pitchFamily="18" charset="0"/>
              </a:rPr>
              <a:t>[1] Haya r sahib, Khaled Saleh, “Blockchain based physical delivery of proof system", Khalifa university conference and electronicsdepartment,2018</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200" dirty="0">
                <a:solidFill>
                  <a:schemeClr val="tx1"/>
                </a:solidFill>
                <a:latin typeface="Times New Roman" panose="02020603050405020304" pitchFamily="18" charset="0"/>
                <a:cs typeface="Times New Roman" panose="02020603050405020304" pitchFamily="18" charset="0"/>
              </a:rPr>
              <a:t>[2] shingling wang, ixia yang, yawling Jahan, “Auditable Protocols for Fair Payment and Physical Asset Delivery Based on Smart Contracts”, Xi’an university of technology conference in science,2019</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200" dirty="0">
                <a:solidFill>
                  <a:schemeClr val="tx1"/>
                </a:solidFill>
                <a:latin typeface="Times New Roman" panose="02020603050405020304" pitchFamily="18" charset="0"/>
                <a:cs typeface="Times New Roman" panose="02020603050405020304" pitchFamily="18" charset="0"/>
              </a:rPr>
              <a:t>[3] W. Cai, Z. Wang, J. B. Ernst, Z. Hong, C. Feng and V. C. M. Leung, "Decentralized Applications: The Blockchain-Empowered SoftwareSystem," in IEEE Access,2018</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200" dirty="0">
                <a:solidFill>
                  <a:schemeClr val="tx1"/>
                </a:solidFill>
                <a:latin typeface="Times New Roman" panose="02020603050405020304" pitchFamily="18" charset="0"/>
                <a:cs typeface="Times New Roman" panose="02020603050405020304" pitchFamily="18" charset="0"/>
              </a:rPr>
              <a:t>[4] N. Z. Aitzaz and D. Voinovich, "Security and PrivacyinDecentralized Energy Trading Through Multi-Signatures, BlockchainandAnonymous Messaging Streams," in IEEE Transactions on Dependableand Secure Computing, 2018</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200" dirty="0">
                <a:solidFill>
                  <a:schemeClr val="tx1"/>
                </a:solidFill>
                <a:latin typeface="Times New Roman" panose="02020603050405020304" pitchFamily="18" charset="0"/>
                <a:cs typeface="Times New Roman" panose="02020603050405020304" pitchFamily="18" charset="0"/>
              </a:rPr>
              <a:t>[5] Nasheed khan, Faiza lousily, “Blockchain smart contracts: Applications, challenges, and future trends”, Peer-to-peer networkingapplications , 2021</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200" dirty="0">
                <a:solidFill>
                  <a:schemeClr val="tx1"/>
                </a:solidFill>
                <a:latin typeface="Times New Roman" panose="02020603050405020304" pitchFamily="18" charset="0"/>
                <a:cs typeface="Times New Roman" panose="02020603050405020304" pitchFamily="18" charset="0"/>
              </a:rPr>
              <a:t>[6] Enes Erden, Momin kibbe, kernel akala, “A Bitcoin payment networkwith reduced transaction fees and confirmation times”, Computer networks and technology conference,2021</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200" dirty="0">
                <a:solidFill>
                  <a:schemeClr val="tx1"/>
                </a:solidFill>
                <a:latin typeface="Times New Roman" panose="02020603050405020304" pitchFamily="18" charset="0"/>
                <a:cs typeface="Times New Roman" panose="02020603050405020304" pitchFamily="18" charset="0"/>
              </a:rPr>
              <a:t>[7] Reza Trapdoor, Peja ghazi, “Block by block: A blockchain-basedpeer-to-peer business transaction for international trade”, Technological forecast and social change conferences, 2022</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200" dirty="0">
                <a:solidFill>
                  <a:schemeClr val="tx1"/>
                </a:solidFill>
                <a:latin typeface="Times New Roman" panose="02020603050405020304" pitchFamily="18" charset="0"/>
                <a:cs typeface="Times New Roman" panose="02020603050405020304" pitchFamily="18" charset="0"/>
              </a:rPr>
              <a:t>[8] Steven Goldfaden, Joseph Bonneau, Rosario Gennaro &amp;ArvindNarayanan , “Escrow Protocols for Cryptocurrencies: HowtoBuyPhysical Goods Using Bitcoin”, International Conference on Financial Cryptography and Data Security, 2017</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200" dirty="0">
                <a:solidFill>
                  <a:schemeClr val="tx1"/>
                </a:solidFill>
                <a:latin typeface="Times New Roman" panose="02020603050405020304" pitchFamily="18" charset="0"/>
                <a:cs typeface="Times New Roman" panose="02020603050405020304" pitchFamily="18" charset="0"/>
              </a:rPr>
              <a:t>[9] Z. Hong, Z. Wang, W. Cai and V. C. M. Leung, "Connectivity-aware task outsourcing and scheduling in D2Dnetworks", Proc. 26th Int. Conf. Compute. Common. Newt. (ICCCN),2017</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200" dirty="0">
                <a:solidFill>
                  <a:schemeClr val="tx1"/>
                </a:solidFill>
                <a:latin typeface="Times New Roman" panose="02020603050405020304" pitchFamily="18" charset="0"/>
                <a:cs typeface="Times New Roman" panose="02020603050405020304" pitchFamily="18" charset="0"/>
              </a:rPr>
              <a:t>[10] M. Wuhrer and U. Zdun, "Smart contracts: Security patterns intheEthereum ecosystem and solidity", Proc. Int. Workshop BlockchainOriented Soft. Eng. (IWBOSE), 2018.</a:t>
            </a:r>
            <a:endParaRPr lang="en-US"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p:cNvGraphicFramePr>
            <a:graphicFrameLocks noGrp="1"/>
          </p:cNvGraphicFramePr>
          <p:nvPr/>
        </p:nvGraphicFramePr>
        <p:xfrm>
          <a:off x="350333" y="650650"/>
          <a:ext cx="8330565" cy="5685790"/>
        </p:xfrm>
        <a:graphic>
          <a:graphicData uri="http://schemas.openxmlformats.org/drawingml/2006/table">
            <a:tbl>
              <a:tblPr firstRow="1" bandRow="1">
                <a:tableStyleId>{5C22544A-7EE6-4342-B048-85BDC9FD1C3A}</a:tableStyleId>
              </a:tblPr>
              <a:tblGrid>
                <a:gridCol w="1989132"/>
                <a:gridCol w="2970347"/>
                <a:gridCol w="2179334"/>
                <a:gridCol w="1191490"/>
              </a:tblGrid>
              <a:tr h="323410">
                <a:tc>
                  <a:txBody>
                    <a:bodyPr/>
                    <a:lstStyle/>
                    <a:p>
                      <a:r>
                        <a:rPr lang="en-IN" dirty="0"/>
                        <a:t>TITLE</a:t>
                      </a:r>
                      <a:endParaRPr lang="en-IN" dirty="0"/>
                    </a:p>
                  </a:txBody>
                  <a:tcPr/>
                </a:tc>
                <a:tc>
                  <a:txBody>
                    <a:bodyPr/>
                    <a:lstStyle/>
                    <a:p>
                      <a:r>
                        <a:rPr lang="en-IN" dirty="0"/>
                        <a:t>DESCRIPTION</a:t>
                      </a:r>
                      <a:endParaRPr lang="en-IN" dirty="0"/>
                    </a:p>
                  </a:txBody>
                  <a:tcPr/>
                </a:tc>
                <a:tc>
                  <a:txBody>
                    <a:bodyPr/>
                    <a:lstStyle/>
                    <a:p>
                      <a:r>
                        <a:rPr lang="en-IN" dirty="0"/>
                        <a:t>AUTHOR1</a:t>
                      </a:r>
                      <a:endParaRPr lang="en-IN" dirty="0"/>
                    </a:p>
                  </a:txBody>
                  <a:tcPr/>
                </a:tc>
                <a:tc>
                  <a:txBody>
                    <a:bodyPr/>
                    <a:lstStyle/>
                    <a:p>
                      <a:r>
                        <a:rPr lang="en-IN" dirty="0"/>
                        <a:t>YEAR</a:t>
                      </a:r>
                      <a:endParaRPr lang="en-IN" dirty="0"/>
                    </a:p>
                  </a:txBody>
                  <a:tcPr/>
                </a:tc>
              </a:tr>
              <a:tr h="836295">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400" dirty="0">
                          <a:solidFill>
                            <a:schemeClr val="tx1"/>
                          </a:solidFill>
                          <a:latin typeface="Times New Roman" panose="02020603050405020304" pitchFamily="18" charset="0"/>
                          <a:cs typeface="Times New Roman" panose="02020603050405020304" pitchFamily="18" charset="0"/>
                        </a:rPr>
                        <a:t>1.</a:t>
                      </a:r>
                      <a:r>
                        <a:rPr lang="en-US" sz="1400" dirty="0">
                          <a:solidFill>
                            <a:schemeClr val="tx1"/>
                          </a:solidFill>
                          <a:latin typeface="Times New Roman" panose="02020603050405020304" pitchFamily="18" charset="0"/>
                          <a:cs typeface="Times New Roman" panose="02020603050405020304" pitchFamily="18" charset="0"/>
                          <a:sym typeface="+mn-ea"/>
                        </a:rPr>
                        <a:t>Blockchain based physical deliveryof</a:t>
                      </a:r>
                      <a:endParaRPr lang="en-US" sz="14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sz="1400" dirty="0">
                          <a:solidFill>
                            <a:schemeClr val="tx1"/>
                          </a:solidFill>
                          <a:latin typeface="Times New Roman" panose="02020603050405020304" pitchFamily="18" charset="0"/>
                          <a:cs typeface="Times New Roman" panose="02020603050405020304" pitchFamily="18" charset="0"/>
                          <a:sym typeface="+mn-ea"/>
                        </a:rPr>
                        <a:t>proof system</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100" dirty="0">
                          <a:solidFill>
                            <a:schemeClr val="tx1"/>
                          </a:solidFill>
                          <a:latin typeface="Times New Roman" panose="02020603050405020304" pitchFamily="18" charset="0"/>
                          <a:cs typeface="Times New Roman" panose="02020603050405020304" pitchFamily="18" charset="0"/>
                        </a:rPr>
                        <a:t>The survey was a very good process to find out a good solution. Reviewing all the concepts related to it is really good practice. Withthewidespread e-commerce, the need for a trusted systemto ensurethedelivery of traded items is crucial.</a:t>
                      </a:r>
                      <a:endParaRPr lang="en-US"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solidFill>
                            <a:schemeClr val="tx1"/>
                          </a:solidFill>
                          <a:latin typeface="Times New Roman" panose="02020603050405020304" pitchFamily="18" charset="0"/>
                          <a:cs typeface="Times New Roman" panose="02020603050405020304" pitchFamily="18" charset="0"/>
                        </a:rPr>
                        <a:t>Haya r sahib, Khaled Saleh</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2018</a:t>
                      </a:r>
                      <a:endParaRPr lang="en-IN" sz="1600" dirty="0"/>
                    </a:p>
                  </a:txBody>
                  <a:tcPr/>
                </a:tc>
              </a:tr>
              <a:tr h="1200150">
                <a:tc>
                  <a:txBody>
                    <a:bodyPr/>
                    <a:lstStyle/>
                    <a:p>
                      <a:pPr algn="just"/>
                      <a:r>
                        <a:rPr lang="en-US" sz="1200" dirty="0">
                          <a:solidFill>
                            <a:schemeClr val="tx1"/>
                          </a:solidFill>
                          <a:latin typeface="Times New Roman" panose="02020603050405020304" pitchFamily="18" charset="0"/>
                          <a:cs typeface="Times New Roman" panose="02020603050405020304" pitchFamily="18" charset="0"/>
                        </a:rPr>
                        <a:t>2.</a:t>
                      </a:r>
                      <a:r>
                        <a:rPr lang="en-US" sz="1400" dirty="0">
                          <a:solidFill>
                            <a:schemeClr val="tx1"/>
                          </a:solidFill>
                          <a:latin typeface="Times New Roman" panose="02020603050405020304" pitchFamily="18" charset="0"/>
                          <a:cs typeface="Times New Roman" panose="02020603050405020304" pitchFamily="18" charset="0"/>
                        </a:rPr>
                        <a:t>Auditable Protocols for</a:t>
                      </a:r>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dirty="0">
                          <a:solidFill>
                            <a:schemeClr val="tx1"/>
                          </a:solidFill>
                          <a:latin typeface="Times New Roman" panose="02020603050405020304" pitchFamily="18" charset="0"/>
                          <a:cs typeface="Times New Roman" panose="02020603050405020304" pitchFamily="18" charset="0"/>
                        </a:rPr>
                        <a:t>Fair Payment and Physical Asset Delivery Based on Smart Contracts</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100" dirty="0">
                          <a:latin typeface="Times New Roman" panose="02020603050405020304" pitchFamily="18" charset="0"/>
                          <a:cs typeface="Times New Roman" panose="02020603050405020304" pitchFamily="18" charset="0"/>
                        </a:rPr>
                        <a:t>The survey before the result is a very good step to find out a better output. With the rapid development of electronic information technology, onlinetransaction will gradually surpass traditional market transaction, amongwhich online payment and asset delivery become the focus of attention.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Shingling Wang, Ixia Yang, Yawling Jahan</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dirty="0">
                          <a:solidFill>
                            <a:schemeClr val="tx1"/>
                          </a:solidFill>
                          <a:latin typeface="Times New Roman" panose="02020603050405020304" pitchFamily="18" charset="0"/>
                          <a:cs typeface="Times New Roman" panose="02020603050405020304" pitchFamily="18" charset="0"/>
                        </a:rPr>
                        <a:t>2019</a:t>
                      </a:r>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p>
                  </a:txBody>
                  <a:tcPr/>
                </a:tc>
              </a:tr>
              <a:tr h="948055">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3.Decentralized Applications: The Blockchain-Empowered SoftwareSystem </a:t>
                      </a:r>
                      <a:endParaRPr lang="en-IN" sz="1400" dirty="0"/>
                    </a:p>
                  </a:txBody>
                  <a:tcPr/>
                </a:tc>
                <a:tc>
                  <a:txBody>
                    <a:bodyPr/>
                    <a:lstStyle/>
                    <a:p>
                      <a:pPr algn="just"/>
                      <a:r>
                        <a:rPr lang="en-IN" sz="1100" dirty="0">
                          <a:latin typeface="Times New Roman" panose="02020603050405020304" pitchFamily="18" charset="0"/>
                          <a:cs typeface="Times New Roman" panose="02020603050405020304" pitchFamily="18" charset="0"/>
                        </a:rPr>
                        <a:t>Blockchain technology has attracted tremendous attention inbothacademia and capital market. However, overwhelming speculations onthousands of available cryptocurrencies and numerous initial coinoffering scams have also brought notorious debates on this emergingtechnology</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a:solidFill>
                            <a:schemeClr val="tx1"/>
                          </a:solidFill>
                          <a:latin typeface="Times New Roman" panose="02020603050405020304" pitchFamily="18" charset="0"/>
                          <a:cs typeface="Times New Roman" panose="02020603050405020304" pitchFamily="18" charset="0"/>
                        </a:rPr>
                        <a:t>W. Cai, Z. Wang, J. B. Ernst, Z. Hong, C. Feng and V. C. M. Leung</a:t>
                      </a:r>
                      <a:endParaRPr lang="en-US" sz="140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a:t>
                      </a:r>
                      <a:r>
                        <a:rPr lang="en-US" altLang="en-IN" sz="1600" dirty="0">
                          <a:latin typeface="Times New Roman" panose="02020603050405020304" pitchFamily="18" charset="0"/>
                          <a:cs typeface="Times New Roman" panose="02020603050405020304" pitchFamily="18" charset="0"/>
                        </a:rPr>
                        <a:t>8</a:t>
                      </a:r>
                      <a:endParaRPr lang="en-US" altLang="en-IN" sz="1600" dirty="0">
                        <a:latin typeface="Times New Roman" panose="02020603050405020304" pitchFamily="18" charset="0"/>
                        <a:cs typeface="Times New Roman" panose="02020603050405020304" pitchFamily="18" charset="0"/>
                      </a:endParaRPr>
                    </a:p>
                  </a:txBody>
                  <a:tcPr/>
                </a:tc>
              </a:tr>
              <a:tr h="1241667">
                <a:tc>
                  <a:txBody>
                    <a:bodyPr/>
                    <a:lstStyle/>
                    <a:p>
                      <a:pPr algn="just"/>
                      <a:r>
                        <a:rPr lang="en-US" sz="1200" dirty="0">
                          <a:solidFill>
                            <a:schemeClr val="tx1"/>
                          </a:solidFill>
                          <a:latin typeface="Times New Roman" panose="02020603050405020304" pitchFamily="18" charset="0"/>
                          <a:cs typeface="Times New Roman" panose="02020603050405020304" pitchFamily="18" charset="0"/>
                        </a:rPr>
                        <a:t>4.</a:t>
                      </a:r>
                      <a:r>
                        <a:rPr lang="en-US" sz="1400" dirty="0">
                          <a:solidFill>
                            <a:schemeClr val="tx1"/>
                          </a:solidFill>
                          <a:latin typeface="Times New Roman" panose="02020603050405020304" pitchFamily="18" charset="0"/>
                          <a:cs typeface="Times New Roman" panose="02020603050405020304" pitchFamily="18" charset="0"/>
                        </a:rPr>
                        <a:t>Security and PrivacyinDecentralized Energy Trading Through Multi-Signatures, BlockchainandAnonymous Messaging Streams</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Smart grids equipped with bi-directional communication flowareexpected to provide more sophisticated consumption monitoringandenergy trading.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400">
                          <a:solidFill>
                            <a:schemeClr val="tx1"/>
                          </a:solidFill>
                          <a:latin typeface="Times New Roman" panose="02020603050405020304" pitchFamily="18" charset="0"/>
                          <a:cs typeface="Times New Roman" panose="02020603050405020304" pitchFamily="18" charset="0"/>
                        </a:rPr>
                        <a:t>N. Z. Aitzaz and D. Voinovich</a:t>
                      </a:r>
                      <a:endParaRPr lang="en-US" sz="140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a:t>
                      </a:r>
                      <a:r>
                        <a:rPr lang="en-US" altLang="en-IN" sz="1600" dirty="0">
                          <a:latin typeface="Times New Roman" panose="02020603050405020304" pitchFamily="18" charset="0"/>
                          <a:cs typeface="Times New Roman" panose="02020603050405020304" pitchFamily="18" charset="0"/>
                        </a:rPr>
                        <a:t>8</a:t>
                      </a:r>
                      <a:endParaRPr lang="en-US" altLang="en-IN" sz="1600" dirty="0">
                        <a:latin typeface="Times New Roman" panose="02020603050405020304" pitchFamily="18" charset="0"/>
                        <a:cs typeface="Times New Roman" panose="02020603050405020304" pitchFamily="18" charset="0"/>
                      </a:endParaRPr>
                    </a:p>
                  </a:txBody>
                  <a:tcPr/>
                </a:tc>
              </a:tr>
              <a:tr h="889377">
                <a:tc>
                  <a:txBody>
                    <a:bodyPr/>
                    <a:lstStyle/>
                    <a:p>
                      <a:pPr algn="just"/>
                      <a:r>
                        <a:rPr lang="en-US" sz="1200" dirty="0">
                          <a:solidFill>
                            <a:schemeClr val="tx1"/>
                          </a:solidFill>
                          <a:latin typeface="Times New Roman" panose="02020603050405020304" pitchFamily="18" charset="0"/>
                          <a:cs typeface="Times New Roman" panose="02020603050405020304" pitchFamily="18" charset="0"/>
                        </a:rPr>
                        <a:t>5.</a:t>
                      </a:r>
                      <a:r>
                        <a:rPr lang="en-US" sz="1400" dirty="0">
                          <a:solidFill>
                            <a:schemeClr val="tx1"/>
                          </a:solidFill>
                          <a:latin typeface="Times New Roman" panose="02020603050405020304" pitchFamily="18" charset="0"/>
                          <a:cs typeface="Times New Roman" panose="02020603050405020304" pitchFamily="18" charset="0"/>
                        </a:rPr>
                        <a:t>Blockchain smart contracts:</a:t>
                      </a:r>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Applications, challenges, and future trends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100" dirty="0">
                          <a:latin typeface="Times New Roman" panose="02020603050405020304" pitchFamily="18" charset="0"/>
                          <a:cs typeface="Times New Roman" panose="02020603050405020304" pitchFamily="18" charset="0"/>
                        </a:rPr>
                        <a:t>In recent years, the rapid development of blockchain technologyandcryptocurrencies has influenced the financial industry by creatinganewcrypto-economy.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400">
                          <a:solidFill>
                            <a:schemeClr val="tx1"/>
                          </a:solidFill>
                          <a:latin typeface="Times New Roman" panose="02020603050405020304" pitchFamily="18" charset="0"/>
                          <a:cs typeface="Times New Roman" panose="02020603050405020304" pitchFamily="18" charset="0"/>
                        </a:rPr>
                        <a:t>Nasheed khan, Faiza lousily</a:t>
                      </a:r>
                      <a:endParaRPr lang="en-US" sz="140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
        <p:nvSpPr>
          <p:cNvPr id="2" name="Title 1"/>
          <p:cNvSpPr>
            <a:spLocks noGrp="1"/>
          </p:cNvSpPr>
          <p:nvPr>
            <p:ph type="title"/>
          </p:nvPr>
        </p:nvSpPr>
        <p:spPr>
          <a:xfrm>
            <a:off x="406213" y="136750"/>
            <a:ext cx="7886700" cy="579439"/>
          </a:xfrm>
        </p:spPr>
        <p:txBody>
          <a:bodyPr>
            <a:normAutofit/>
          </a:bodyPr>
          <a:lstStyle/>
          <a:p>
            <a:r>
              <a:rPr lang="en-US" sz="2000" b="1" u="sng" dirty="0">
                <a:latin typeface="Times New Roman" panose="02020603050405020304" pitchFamily="18" charset="0"/>
                <a:cs typeface="Times New Roman" panose="02020603050405020304" pitchFamily="18" charset="0"/>
              </a:rPr>
              <a:t>LITERATURE SURVEY</a:t>
            </a:r>
            <a:r>
              <a:rPr lang="en-US" sz="2000" u="sng"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0"/>
            <a:ext cx="7886700" cy="1325563"/>
          </a:xfrm>
        </p:spPr>
        <p:txBody>
          <a:bodyPr>
            <a:normAutofit/>
          </a:bodyPr>
          <a:lstStyle/>
          <a:p>
            <a:r>
              <a:rPr lang="en-IN" sz="2400" b="1" u="sng" dirty="0">
                <a:latin typeface="Times New Roman" panose="02020603050405020304" pitchFamily="18" charset="0"/>
                <a:cs typeface="Times New Roman" panose="02020603050405020304" pitchFamily="18" charset="0"/>
              </a:rPr>
              <a:t>PROBLEM STATEMENT</a:t>
            </a:r>
            <a:endParaRPr lang="en-IN" sz="2400" b="1" u="sng"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628650" y="1244600"/>
            <a:ext cx="7886700" cy="3551555"/>
          </a:xfrm>
        </p:spPr>
        <p:txBody>
          <a:bodyPr>
            <a:normAutofit/>
          </a:bodyPr>
          <a:lstStyle/>
          <a:p>
            <a:pPr marL="0" indent="0" algn="just">
              <a:lnSpc>
                <a:spcPct val="170000"/>
              </a:lnSpc>
              <a:buNone/>
            </a:pPr>
            <a:r>
              <a:rPr lang="en-US" sz="1500" dirty="0">
                <a:latin typeface="Times New Roman" panose="02020603050405020304" pitchFamily="18" charset="0"/>
                <a:cs typeface="Times New Roman" panose="02020603050405020304" pitchFamily="18" charset="0"/>
              </a:rPr>
              <a:t>A decentralized escrow protocol that facilitates secure P2P payments between trustless parties</a:t>
            </a:r>
            <a:endParaRPr lang="en-US" sz="1500" dirty="0">
              <a:latin typeface="Times New Roman" panose="02020603050405020304" pitchFamily="18" charset="0"/>
              <a:cs typeface="Times New Roman" panose="02020603050405020304" pitchFamily="18" charset="0"/>
            </a:endParaRPr>
          </a:p>
          <a:p>
            <a:pPr marL="0" indent="0" algn="just">
              <a:lnSpc>
                <a:spcPct val="170000"/>
              </a:lnSpc>
              <a:buNone/>
            </a:pPr>
            <a:r>
              <a:rPr lang="en-US" sz="1500" dirty="0">
                <a:latin typeface="Times New Roman" panose="02020603050405020304" pitchFamily="18" charset="0"/>
                <a:cs typeface="Times New Roman" panose="02020603050405020304" pitchFamily="18" charset="0"/>
              </a:rPr>
              <a:t>There is an inherent risk of fraud in the majority of transactions, both online and offline, where a buyer and a seller exchange goods or services for money. What should be sent out first, the goods or the money is another constant debate.</a:t>
            </a:r>
            <a:endParaRPr lang="en-US" sz="1500" dirty="0">
              <a:latin typeface="Times New Roman" panose="02020603050405020304" pitchFamily="18" charset="0"/>
              <a:cs typeface="Times New Roman" panose="02020603050405020304" pitchFamily="18" charset="0"/>
            </a:endParaRPr>
          </a:p>
          <a:p>
            <a:pPr marL="0" indent="0" algn="just">
              <a:lnSpc>
                <a:spcPct val="170000"/>
              </a:lnSpc>
              <a:buNone/>
            </a:pPr>
            <a:r>
              <a:rPr lang="en-US" sz="1500" dirty="0">
                <a:latin typeface="Times New Roman" panose="02020603050405020304" pitchFamily="18" charset="0"/>
                <a:cs typeface="Times New Roman" panose="02020603050405020304" pitchFamily="18" charset="0"/>
              </a:rPr>
              <a:t>These transactions could involve anything from purchasing products from peer-to-peer marketplaces like eBay to receiving payment from a customer for freelancing work. Each year, these transactions reach up to $100 trillion worldwide.</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
          <p:cNvSpPr txBox="1">
            <a:spLocks noGrp="1"/>
          </p:cNvSpPr>
          <p:nvPr>
            <p:ph type="title"/>
          </p:nvPr>
        </p:nvSpPr>
        <p:spPr>
          <a:xfrm>
            <a:off x="535305" y="-222"/>
            <a:ext cx="7886700" cy="66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panose="02020603050405020304"/>
              <a:buNone/>
            </a:pPr>
            <a:r>
              <a:rPr lang="en-US" sz="2000" b="1" u="sng">
                <a:latin typeface="Times New Roman" panose="02020603050405020304"/>
                <a:ea typeface="Times New Roman" panose="02020603050405020304"/>
                <a:cs typeface="Times New Roman" panose="02020603050405020304"/>
                <a:sym typeface="Times New Roman" panose="02020603050405020304"/>
              </a:rPr>
              <a:t>TECHNOLOGY STACK</a:t>
            </a:r>
            <a:endParaRPr lang="en-US" sz="2000" b="1" u="sng">
              <a:latin typeface="Times New Roman" panose="02020603050405020304"/>
              <a:ea typeface="Times New Roman" panose="02020603050405020304"/>
              <a:cs typeface="Times New Roman" panose="02020603050405020304"/>
              <a:sym typeface="Times New Roman" panose="02020603050405020304"/>
            </a:endParaRPr>
          </a:p>
        </p:txBody>
      </p:sp>
      <p:sp>
        <p:nvSpPr>
          <p:cNvPr id="1036" name="Google Shape;1036;p1"/>
          <p:cNvSpPr txBox="1">
            <a:spLocks noGrp="1"/>
          </p:cNvSpPr>
          <p:nvPr>
            <p:ph type="body" idx="1"/>
          </p:nvPr>
        </p:nvSpPr>
        <p:spPr>
          <a:xfrm>
            <a:off x="535305" y="664845"/>
            <a:ext cx="7635240" cy="524573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1300" b="1" u="sng">
                <a:latin typeface="Times New Roman" panose="02020603050405020304"/>
                <a:ea typeface="Times New Roman" panose="02020603050405020304"/>
                <a:cs typeface="Times New Roman" panose="02020603050405020304"/>
                <a:sym typeface="Times New Roman" panose="02020603050405020304"/>
              </a:rPr>
              <a:t>HARDWARE REQUIREMENTS</a:t>
            </a:r>
            <a:endParaRPr lang="en-US" sz="1300" b="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0"/>
              </a:spcBef>
              <a:spcAft>
                <a:spcPts val="0"/>
              </a:spcAft>
              <a:buClr>
                <a:schemeClr val="dk1"/>
              </a:buClr>
              <a:buSzPts val="2000"/>
            </a:pP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A server or a network of servers to run the platform. </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0"/>
              </a:spcBef>
              <a:spcAft>
                <a:spcPts val="0"/>
              </a:spcAft>
              <a:buClr>
                <a:schemeClr val="dk1"/>
              </a:buClr>
              <a:buSzPts val="2000"/>
            </a:pP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Adequate storagefor</a:t>
            </a:r>
            <a:r>
              <a:rPr lang="en-US"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storing transaction records and</a:t>
            </a:r>
            <a:r>
              <a:rPr lang="en-US"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smart contracts. </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0"/>
              </a:spcBef>
              <a:spcAft>
                <a:spcPts val="0"/>
              </a:spcAft>
              <a:buClr>
                <a:schemeClr val="dk1"/>
              </a:buClr>
              <a:buSzPts val="2000"/>
            </a:pP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Security hardware such</a:t>
            </a:r>
            <a:r>
              <a:rPr lang="en-US"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as</a:t>
            </a:r>
            <a:r>
              <a:rPr lang="en-US"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firewalls, intrusion detection and prevention systems, and other</a:t>
            </a:r>
            <a:r>
              <a:rPr lang="en-US"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security</a:t>
            </a:r>
            <a:r>
              <a:rPr lang="en-US"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appliances. </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0"/>
              </a:spcBef>
              <a:spcAft>
                <a:spcPts val="0"/>
              </a:spcAft>
              <a:buClr>
                <a:schemeClr val="dk1"/>
              </a:buClr>
              <a:buSzPts val="2000"/>
            </a:pP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Encryption hardware to encrypt and decrypt sensitive</a:t>
            </a:r>
            <a:r>
              <a:rPr lang="en-US"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a:solidFill>
                  <a:schemeClr val="dk1"/>
                </a:solidFill>
                <a:latin typeface="Times New Roman" panose="02020603050405020304"/>
                <a:ea typeface="Times New Roman" panose="02020603050405020304"/>
                <a:cs typeface="Times New Roman" panose="02020603050405020304"/>
                <a:sym typeface="Times New Roman" panose="02020603050405020304"/>
              </a:rPr>
              <a:t>information.</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90000"/>
              </a:lnSpc>
              <a:spcBef>
                <a:spcPts val="0"/>
              </a:spcBef>
              <a:spcAft>
                <a:spcPts val="0"/>
              </a:spcAft>
              <a:buClr>
                <a:schemeClr val="dk1"/>
              </a:buClr>
              <a:buSzPts val="2000"/>
            </a:pP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Clr>
                <a:schemeClr val="dk1"/>
              </a:buClr>
              <a:buSzPts val="2000"/>
              <a:buNone/>
            </a:pPr>
            <a:r>
              <a:rPr lang="en-US" sz="1300" b="1" u="sng">
                <a:latin typeface="Times New Roman" panose="02020603050405020304"/>
                <a:ea typeface="Times New Roman" panose="02020603050405020304"/>
                <a:cs typeface="Times New Roman" panose="02020603050405020304"/>
                <a:sym typeface="Times New Roman" panose="02020603050405020304"/>
              </a:rPr>
              <a:t>SOFTWARE REQUIREMENTS</a:t>
            </a:r>
            <a:endParaRPr lang="en-US" sz="1300" b="1" u="sng">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1600"/>
              <a:buChar char="•"/>
            </a:pPr>
            <a:r>
              <a:rPr lang="en-US" sz="1300">
                <a:latin typeface="Times New Roman" panose="02020603050405020304"/>
                <a:ea typeface="Times New Roman" panose="02020603050405020304"/>
                <a:cs typeface="Times New Roman" panose="02020603050405020304"/>
                <a:sym typeface="Times New Roman" panose="02020603050405020304"/>
              </a:rPr>
              <a:t>Operating system: The platform can run on any operating systemsuchas Linux, Windows, or macOS. </a:t>
            </a:r>
            <a:endParaRPr lang="en-US" sz="13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1600"/>
              <a:buChar char="•"/>
            </a:pPr>
            <a:r>
              <a:rPr lang="en-US" sz="1300">
                <a:latin typeface="Times New Roman" panose="02020603050405020304"/>
                <a:ea typeface="Times New Roman" panose="02020603050405020304"/>
                <a:cs typeface="Times New Roman" panose="02020603050405020304"/>
                <a:sym typeface="Times New Roman" panose="02020603050405020304"/>
              </a:rPr>
              <a:t>Web server: The platform may require a web server such as Apacheor Nginx to serve web pages and APIs. </a:t>
            </a:r>
            <a:endParaRPr lang="en-US" sz="13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1600"/>
              <a:buChar char="•"/>
            </a:pPr>
            <a:r>
              <a:rPr lang="en-US" sz="1300">
                <a:latin typeface="Times New Roman" panose="02020603050405020304"/>
                <a:ea typeface="Times New Roman" panose="02020603050405020304"/>
                <a:cs typeface="Times New Roman" panose="02020603050405020304"/>
                <a:sym typeface="Times New Roman" panose="02020603050405020304"/>
              </a:rPr>
              <a:t>Programming languages: The platform may require programminglanguages such as Solidity for writing smart contracts,</a:t>
            </a:r>
            <a:endParaRPr lang="en-US" sz="13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1600"/>
              <a:buChar char="•"/>
            </a:pPr>
            <a:r>
              <a:rPr lang="en-US" sz="1300">
                <a:latin typeface="Times New Roman" panose="02020603050405020304"/>
                <a:ea typeface="Times New Roman" panose="02020603050405020304"/>
                <a:cs typeface="Times New Roman" panose="02020603050405020304"/>
                <a:sym typeface="Times New Roman" panose="02020603050405020304"/>
              </a:rPr>
              <a:t>Client-side programming: </a:t>
            </a:r>
            <a:r>
              <a:rPr lang="en-US" sz="1300">
                <a:latin typeface="Times New Roman" panose="02020603050405020304"/>
                <a:ea typeface="Times New Roman" panose="02020603050405020304"/>
                <a:cs typeface="Times New Roman" panose="02020603050405020304"/>
                <a:sym typeface="Times New Roman" panose="02020603050405020304"/>
              </a:rPr>
              <a:t>JavaScript</a:t>
            </a:r>
            <a:endParaRPr lang="en-US" sz="13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1600"/>
              <a:buChar char="•"/>
            </a:pPr>
            <a:r>
              <a:rPr lang="en-US" sz="1300">
                <a:latin typeface="Times New Roman" panose="02020603050405020304"/>
                <a:ea typeface="Times New Roman" panose="02020603050405020304"/>
                <a:cs typeface="Times New Roman" panose="02020603050405020304"/>
                <a:sym typeface="Times New Roman" panose="02020603050405020304"/>
              </a:rPr>
              <a:t>Server-side programming: </a:t>
            </a:r>
            <a:r>
              <a:rPr lang="en-US" sz="1300">
                <a:latin typeface="Times New Roman" panose="02020603050405020304"/>
                <a:ea typeface="Times New Roman" panose="02020603050405020304"/>
                <a:cs typeface="Times New Roman" panose="02020603050405020304"/>
                <a:sym typeface="Times New Roman" panose="02020603050405020304"/>
              </a:rPr>
              <a:t>Python</a:t>
            </a:r>
            <a:r>
              <a:rPr lang="en-US" sz="1300">
                <a:latin typeface="Times New Roman" panose="02020603050405020304"/>
                <a:ea typeface="Times New Roman" panose="02020603050405020304"/>
                <a:cs typeface="Times New Roman" panose="02020603050405020304"/>
                <a:sym typeface="Times New Roman" panose="02020603050405020304"/>
              </a:rPr>
              <a:t></a:t>
            </a:r>
            <a:endParaRPr lang="en-US" sz="13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1600"/>
              <a:buChar char="•"/>
            </a:pPr>
            <a:r>
              <a:rPr lang="en-US" sz="1300">
                <a:latin typeface="Times New Roman" panose="02020603050405020304"/>
                <a:ea typeface="Times New Roman" panose="02020603050405020304"/>
                <a:cs typeface="Times New Roman" panose="02020603050405020304"/>
                <a:sym typeface="Times New Roman" panose="02020603050405020304"/>
              </a:rPr>
              <a:t> Database: The platform may require a database to store transactionrecords and smart contracts. Popular options include MySQL, MongoDB, and PostgreSQL.</a:t>
            </a:r>
            <a:endParaRPr lang="en-US" sz="13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1600"/>
              <a:buChar char="•"/>
            </a:pPr>
            <a:r>
              <a:rPr lang="en-US" sz="1300">
                <a:latin typeface="Times New Roman" panose="02020603050405020304"/>
                <a:ea typeface="Times New Roman" panose="02020603050405020304"/>
                <a:cs typeface="Times New Roman" panose="02020603050405020304"/>
                <a:sym typeface="Times New Roman" panose="02020603050405020304"/>
              </a:rPr>
              <a:t>Blockchain platform: The platform may be built on a blockchainplatform such as Polygon, which allows for the creation of decentralized applications and smart contracts</a:t>
            </a:r>
            <a:endParaRPr lang="en-US" sz="13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2292"/>
            <a:ext cx="7886700" cy="672625"/>
          </a:xfrm>
        </p:spPr>
        <p:txBody>
          <a:bodyPr>
            <a:normAutofit/>
          </a:bodyPr>
          <a:lstStyle/>
          <a:p>
            <a:r>
              <a:rPr lang="en-IN" sz="2000" b="1" u="sng" dirty="0">
                <a:latin typeface="Times New Roman" panose="02020603050405020304" pitchFamily="18" charset="0"/>
                <a:cs typeface="Times New Roman" panose="02020603050405020304" pitchFamily="18" charset="0"/>
              </a:rPr>
              <a:t>SYSTEM ARCHITECTURE</a:t>
            </a:r>
            <a:endParaRPr lang="en-IN" sz="2000" b="1" u="sng"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628650" y="955040"/>
            <a:ext cx="7824470" cy="4948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1606"/>
            <a:ext cx="7886700" cy="1325563"/>
          </a:xfrm>
        </p:spPr>
        <p:txBody>
          <a:bodyPr>
            <a:normAutofit/>
          </a:bodyPr>
          <a:lstStyle/>
          <a:p>
            <a:r>
              <a:rPr lang="en-IN" sz="2000" b="1" u="sng" dirty="0">
                <a:latin typeface="Times New Roman" panose="02020603050405020304" pitchFamily="18" charset="0"/>
                <a:cs typeface="Times New Roman" panose="02020603050405020304" pitchFamily="18" charset="0"/>
              </a:rPr>
              <a:t>SYSTEM DESIGN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712470" y="1046480"/>
            <a:ext cx="3634740" cy="421005"/>
          </a:xfrm>
        </p:spPr>
        <p:txBody>
          <a:bodyPr>
            <a:normAutofit/>
          </a:bodyPr>
          <a:lstStyle/>
          <a:p>
            <a:pPr marL="0" indent="0">
              <a:buNone/>
            </a:pPr>
            <a:r>
              <a:rPr lang="en-IN" sz="2000" b="1" u="sng" dirty="0">
                <a:latin typeface="Times New Roman" panose="02020603050405020304" pitchFamily="18" charset="0"/>
                <a:cs typeface="Times New Roman" panose="02020603050405020304" pitchFamily="18" charset="0"/>
              </a:rPr>
              <a:t>DATAFLOW DIAGRAM </a:t>
            </a:r>
            <a:endParaRPr lang="en-IN" sz="2000" b="1" u="sng"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half" idx="2"/>
          </p:nvPr>
        </p:nvPicPr>
        <p:blipFill>
          <a:blip r:embed="rId1"/>
          <a:stretch>
            <a:fillRect/>
          </a:stretch>
        </p:blipFill>
        <p:spPr>
          <a:xfrm>
            <a:off x="2026285" y="1530350"/>
            <a:ext cx="5091430" cy="5150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49" y="360177"/>
            <a:ext cx="7886700" cy="6137645"/>
          </a:xfrm>
        </p:spPr>
        <p:txBody>
          <a:bodyPr>
            <a:normAutofit/>
          </a:bodyPr>
          <a:lstStyle/>
          <a:p>
            <a:pPr marL="0" indent="0">
              <a:buNone/>
            </a:pPr>
            <a:r>
              <a:rPr lang="en-IN" sz="2400" b="1" u="sng" dirty="0">
                <a:latin typeface="Times New Roman" panose="02020603050405020304" pitchFamily="18" charset="0"/>
                <a:cs typeface="Times New Roman" panose="02020603050405020304" pitchFamily="18" charset="0"/>
              </a:rPr>
              <a:t>CLASS DIAGRAM</a:t>
            </a: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435100" y="1125220"/>
            <a:ext cx="6273165" cy="46081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052945"/>
          </a:xfrm>
        </p:spPr>
        <p:txBody>
          <a:bodyPr>
            <a:normAutofit/>
          </a:bodyPr>
          <a:lstStyle/>
          <a:p>
            <a:r>
              <a:rPr lang="en-IN" sz="2400" b="1" u="sng" dirty="0">
                <a:latin typeface="Times New Roman" panose="02020603050405020304" pitchFamily="18" charset="0"/>
                <a:cs typeface="Times New Roman" panose="02020603050405020304" pitchFamily="18" charset="0"/>
              </a:rPr>
              <a:t>ACTIVITY DIAGRAM</a:t>
            </a:r>
            <a:endParaRPr lang="en-IN" sz="2400" b="1" u="sng"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394335" y="1515745"/>
            <a:ext cx="8536305" cy="42151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12173</Words>
  <Application>WPS Presentation</Application>
  <PresentationFormat>On-screen Show (4:3)</PresentationFormat>
  <Paragraphs>377</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Tahoma</vt:lpstr>
      <vt:lpstr>Times New Roman</vt:lpstr>
      <vt:lpstr>Times New Roman</vt:lpstr>
      <vt:lpstr>Calibri</vt:lpstr>
      <vt:lpstr>Microsoft YaHei</vt:lpstr>
      <vt:lpstr>Arial Unicode MS</vt:lpstr>
      <vt:lpstr>Calibri Light</vt:lpstr>
      <vt:lpstr>Symbol</vt:lpstr>
      <vt:lpstr>Office Theme</vt:lpstr>
      <vt:lpstr>PowerPoint 演示文稿</vt:lpstr>
      <vt:lpstr>INTRODUCTION</vt:lpstr>
      <vt:lpstr>LITERATURE SURVEY </vt:lpstr>
      <vt:lpstr>PROBLEM STATEMENT</vt:lpstr>
      <vt:lpstr>TECHNOLOGY STACK</vt:lpstr>
      <vt:lpstr>SYSTEM ARCHITECTURE</vt:lpstr>
      <vt:lpstr>SYSTEM DESIGN</vt:lpstr>
      <vt:lpstr>PowerPoint 演示文稿</vt:lpstr>
      <vt:lpstr>ACTIVITY DIAGRAM</vt:lpstr>
      <vt:lpstr>ER DIAGRAM</vt:lpstr>
      <vt:lpstr>USECASE DIAGRAM</vt:lpstr>
      <vt:lpstr>MODULE DESCRIPTION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Akeno San</cp:lastModifiedBy>
  <cp:revision>42</cp:revision>
  <dcterms:created xsi:type="dcterms:W3CDTF">2023-04-08T16:17:00Z</dcterms:created>
  <dcterms:modified xsi:type="dcterms:W3CDTF">2023-04-09T02:44:09Z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428F4B81F54E49869C493A194055AF02</vt:lpwstr>
  </property>
  <property fmtid="{D5CDD505-2E9C-101B-9397-08002B2CF9AE}" pid="3" name="KSOProductBuildVer">
    <vt:lpwstr>1033-11.2.0.11516</vt:lpwstr>
  </property>
</Properties>
</file>