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37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4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18288000" cy="10287000"/>
  <p:notesSz cx="6858000" cy="9144000"/>
  <p:embeddedFontLst>
    <p:embeddedFont>
      <p:font typeface="Arimo" charset="1" panose="020B0604020202020204"/>
      <p:regular r:id="rId46"/>
    </p:embeddedFont>
    <p:embeddedFont>
      <p:font typeface="Arimo Bold" charset="1" panose="020B0704020202020204"/>
      <p:regular r:id="rId48"/>
    </p:embeddedFont>
    <p:embeddedFont>
      <p:font typeface="Canva Sans Bold" charset="1" panose="020B0803030501040103"/>
      <p:regular r:id="rId50"/>
    </p:embeddedFont>
    <p:embeddedFont>
      <p:font typeface="Canva Sans" charset="1" panose="020B0503030501040103"/>
      <p:regular r:id="rId51"/>
    </p:embeddedFont>
    <p:embeddedFont>
      <p:font typeface="TT Rounds Condensed" charset="1" panose="02000506030000020003"/>
      <p:regular r:id="rId61"/>
    </p:embeddedFont>
    <p:embeddedFont>
      <p:font typeface="Arimo Bold Italics" charset="1" panose="020B0704020202090204"/>
      <p:regular r:id="rId66"/>
    </p:embeddedFont>
    <p:embeddedFont>
      <p:font typeface="Arimo Italics" charset="1" panose="020B0604020202090204"/>
      <p:regular r:id="rId68"/>
    </p:embeddedFont>
    <p:embeddedFont>
      <p:font typeface="TT Rounds Condensed Bold" charset="1" panose="02000806030000020003"/>
      <p:regular r:id="rId7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notesMasters/notesMaster1.xml" Type="http://schemas.openxmlformats.org/officeDocument/2006/relationships/notesMaster"/><Relationship Id="rId44" Target="theme/theme2.xml" Type="http://schemas.openxmlformats.org/officeDocument/2006/relationships/theme"/><Relationship Id="rId45" Target="notesSlides/notesSlide1.xml" Type="http://schemas.openxmlformats.org/officeDocument/2006/relationships/notesSlide"/><Relationship Id="rId46" Target="fonts/font46.fntdata" Type="http://schemas.openxmlformats.org/officeDocument/2006/relationships/font"/><Relationship Id="rId47" Target="notesSlides/notesSlide2.xml" Type="http://schemas.openxmlformats.org/officeDocument/2006/relationships/notesSlide"/><Relationship Id="rId48" Target="fonts/font48.fntdata" Type="http://schemas.openxmlformats.org/officeDocument/2006/relationships/font"/><Relationship Id="rId49" Target="notesSlides/notesSlide3.xml" Type="http://schemas.openxmlformats.org/officeDocument/2006/relationships/notesSlide"/><Relationship Id="rId5" Target="tableStyles.xml" Type="http://schemas.openxmlformats.org/officeDocument/2006/relationships/tableStyles"/><Relationship Id="rId50" Target="fonts/font50.fntdata" Type="http://schemas.openxmlformats.org/officeDocument/2006/relationships/font"/><Relationship Id="rId51" Target="fonts/font51.fntdata" Type="http://schemas.openxmlformats.org/officeDocument/2006/relationships/font"/><Relationship Id="rId52" Target="notesSlides/notesSlide4.xml" Type="http://schemas.openxmlformats.org/officeDocument/2006/relationships/notesSlide"/><Relationship Id="rId53" Target="notesSlides/notesSlide5.xml" Type="http://schemas.openxmlformats.org/officeDocument/2006/relationships/notesSlide"/><Relationship Id="rId54" Target="notesSlides/notesSlide6.xml" Type="http://schemas.openxmlformats.org/officeDocument/2006/relationships/notesSlide"/><Relationship Id="rId55" Target="notesSlides/notesSlide7.xml" Type="http://schemas.openxmlformats.org/officeDocument/2006/relationships/notesSlide"/><Relationship Id="rId56" Target="notesSlides/notesSlide8.xml" Type="http://schemas.openxmlformats.org/officeDocument/2006/relationships/notesSlide"/><Relationship Id="rId57" Target="notesSlides/notesSlide9.xml" Type="http://schemas.openxmlformats.org/officeDocument/2006/relationships/notesSlide"/><Relationship Id="rId58" Target="notesSlides/notesSlide10.xml" Type="http://schemas.openxmlformats.org/officeDocument/2006/relationships/notesSlide"/><Relationship Id="rId59" Target="notesSlides/notesSlide11.xml" Type="http://schemas.openxmlformats.org/officeDocument/2006/relationships/notesSlide"/><Relationship Id="rId6" Target="slides/slide1.xml" Type="http://schemas.openxmlformats.org/officeDocument/2006/relationships/slide"/><Relationship Id="rId60" Target="notesSlides/notesSlide12.xml" Type="http://schemas.openxmlformats.org/officeDocument/2006/relationships/notesSlide"/><Relationship Id="rId61" Target="fonts/font61.fntdata" Type="http://schemas.openxmlformats.org/officeDocument/2006/relationships/font"/><Relationship Id="rId62" Target="notesSlides/notesSlide13.xml" Type="http://schemas.openxmlformats.org/officeDocument/2006/relationships/notesSlide"/><Relationship Id="rId63" Target="notesSlides/notesSlide14.xml" Type="http://schemas.openxmlformats.org/officeDocument/2006/relationships/notesSlide"/><Relationship Id="rId64" Target="notesSlides/notesSlide15.xml" Type="http://schemas.openxmlformats.org/officeDocument/2006/relationships/notesSlide"/><Relationship Id="rId65" Target="notesSlides/notesSlide16.xml" Type="http://schemas.openxmlformats.org/officeDocument/2006/relationships/notesSlide"/><Relationship Id="rId66" Target="fonts/font66.fntdata" Type="http://schemas.openxmlformats.org/officeDocument/2006/relationships/font"/><Relationship Id="rId67" Target="notesSlides/notesSlide17.xml" Type="http://schemas.openxmlformats.org/officeDocument/2006/relationships/notesSlide"/><Relationship Id="rId68" Target="fonts/font68.fntdata" Type="http://schemas.openxmlformats.org/officeDocument/2006/relationships/font"/><Relationship Id="rId69" Target="notesSlides/notesSlide18.xml" Type="http://schemas.openxmlformats.org/officeDocument/2006/relationships/notesSlide"/><Relationship Id="rId7" Target="slides/slide2.xml" Type="http://schemas.openxmlformats.org/officeDocument/2006/relationships/slide"/><Relationship Id="rId70" Target="notesSlides/notesSlide19.xml" Type="http://schemas.openxmlformats.org/officeDocument/2006/relationships/notesSlide"/><Relationship Id="rId71" Target="notesSlides/notesSlide20.xml" Type="http://schemas.openxmlformats.org/officeDocument/2006/relationships/notesSlide"/><Relationship Id="rId72" Target="notesSlides/notesSlide21.xml" Type="http://schemas.openxmlformats.org/officeDocument/2006/relationships/notesSlide"/><Relationship Id="rId73" Target="notesSlides/notesSlide22.xml" Type="http://schemas.openxmlformats.org/officeDocument/2006/relationships/notesSlide"/><Relationship Id="rId74" Target="notesSlides/notesSlide23.xml" Type="http://schemas.openxmlformats.org/officeDocument/2006/relationships/notesSlide"/><Relationship Id="rId75" Target="notesSlides/notesSlide24.xml" Type="http://schemas.openxmlformats.org/officeDocument/2006/relationships/notesSlide"/><Relationship Id="rId76" Target="fonts/font76.fntdata" Type="http://schemas.openxmlformats.org/officeDocument/2006/relationships/font"/><Relationship Id="rId77" Target="notesSlides/notesSlide25.xml" Type="http://schemas.openxmlformats.org/officeDocument/2006/relationships/notesSlide"/><Relationship Id="rId78" Target="notesSlides/notesSlide26.xml" Type="http://schemas.openxmlformats.org/officeDocument/2006/relationships/notesSlide"/><Relationship Id="rId79" Target="notesSlides/notesSlide27.xml" Type="http://schemas.openxmlformats.org/officeDocument/2006/relationships/notesSlide"/><Relationship Id="rId8" Target="slides/slide3.xml" Type="http://schemas.openxmlformats.org/officeDocument/2006/relationships/slide"/><Relationship Id="rId80" Target="notesSlides/notesSlide28.xml" Type="http://schemas.openxmlformats.org/officeDocument/2006/relationships/notesSlide"/><Relationship Id="rId81" Target="notesSlides/notesSlide29.xml" Type="http://schemas.openxmlformats.org/officeDocument/2006/relationships/notesSlide"/><Relationship Id="rId82" Target="notesSlides/notesSlide30.xml" Type="http://schemas.openxmlformats.org/officeDocument/2006/relationships/notesSlide"/><Relationship Id="rId83" Target="notesSlides/notesSlide31.xml" Type="http://schemas.openxmlformats.org/officeDocument/2006/relationships/notesSlide"/><Relationship Id="rId84" Target="notesSlides/notesSlide32.xml" Type="http://schemas.openxmlformats.org/officeDocument/2006/relationships/notesSlide"/><Relationship Id="rId85" Target="notesSlides/notesSlide33.xml" Type="http://schemas.openxmlformats.org/officeDocument/2006/relationships/notesSlide"/><Relationship Id="rId86" Target="notesSlides/notesSlide34.xml" Type="http://schemas.openxmlformats.org/officeDocument/2006/relationships/notesSlide"/><Relationship Id="rId87" Target="notesSlides/notesSlide35.xml" Type="http://schemas.openxmlformats.org/officeDocument/2006/relationships/notesSlide"/><Relationship Id="rId88" Target="notesSlides/notesSlide36.xml" Type="http://schemas.openxmlformats.org/officeDocument/2006/relationships/notesSlide"/><Relationship Id="rId89" Target="notesSlides/notesSlide37.xml" Type="http://schemas.openxmlformats.org/officeDocument/2006/relationships/notes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1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1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_rels/notesSlide1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1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1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0.xml" Type="http://schemas.openxmlformats.org/officeDocument/2006/relationships/slide"/></Relationships>
</file>

<file path=ppt/notesSlides/_rels/notesSlide2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1.xml" Type="http://schemas.openxmlformats.org/officeDocument/2006/relationships/slide"/></Relationships>
</file>

<file path=ppt/notesSlides/_rels/notesSlide2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2.xml" Type="http://schemas.openxmlformats.org/officeDocument/2006/relationships/slide"/></Relationships>
</file>

<file path=ppt/notesSlides/_rels/notesSlide2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3.xml" Type="http://schemas.openxmlformats.org/officeDocument/2006/relationships/slide"/></Relationships>
</file>

<file path=ppt/notesSlides/_rels/notesSlide2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4.xml" Type="http://schemas.openxmlformats.org/officeDocument/2006/relationships/slide"/></Relationships>
</file>

<file path=ppt/notesSlides/_rels/notesSlide2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5.xml" Type="http://schemas.openxmlformats.org/officeDocument/2006/relationships/slide"/></Relationships>
</file>

<file path=ppt/notesSlides/_rels/notesSlide2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6.xml" Type="http://schemas.openxmlformats.org/officeDocument/2006/relationships/slide"/></Relationships>
</file>

<file path=ppt/notesSlides/_rels/notesSlide2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7.xml" Type="http://schemas.openxmlformats.org/officeDocument/2006/relationships/slide"/></Relationships>
</file>

<file path=ppt/notesSlides/_rels/notesSlide2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8.xml" Type="http://schemas.openxmlformats.org/officeDocument/2006/relationships/slide"/></Relationships>
</file>

<file path=ppt/notesSlides/_rels/notesSlide2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9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3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0.xml" Type="http://schemas.openxmlformats.org/officeDocument/2006/relationships/slide"/></Relationships>
</file>

<file path=ppt/notesSlides/_rels/notesSlide3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1.xml" Type="http://schemas.openxmlformats.org/officeDocument/2006/relationships/slide"/></Relationships>
</file>

<file path=ppt/notesSlides/_rels/notesSlide3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2.xml" Type="http://schemas.openxmlformats.org/officeDocument/2006/relationships/slide"/></Relationships>
</file>

<file path=ppt/notesSlides/_rels/notesSlide3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3.xml" Type="http://schemas.openxmlformats.org/officeDocument/2006/relationships/slide"/></Relationships>
</file>

<file path=ppt/notesSlides/_rels/notesSlide3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4.xml" Type="http://schemas.openxmlformats.org/officeDocument/2006/relationships/slide"/></Relationships>
</file>

<file path=ppt/notesSlides/_rels/notesSlide3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5.xml" Type="http://schemas.openxmlformats.org/officeDocument/2006/relationships/slide"/></Relationships>
</file>

<file path=ppt/notesSlides/_rels/notesSlide3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6.xml" Type="http://schemas.openxmlformats.org/officeDocument/2006/relationships/slide"/></Relationships>
</file>

<file path=ppt/notesSlides/_rels/notesSlide3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7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Welcome to Machine Learning Accelerator – the TABular Data course</a:t>
            </a:r>
          </a:p>
          <a:p>
            <a:r>
              <a:rPr lang="en-US"/>
              <a:t>Day 3</a:t>
            </a:r>
          </a:p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Welcome to Machine Learning Accelerator – the TABular Data course</a:t>
            </a:r>
          </a:p>
          <a:p>
            <a:r>
              <a:rPr lang="en-US"/>
              <a:t>Day 3</a:t>
            </a:r>
          </a:p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https://d2l.ai/chapter_multilayer-perceptrons/backprop.html" TargetMode="External" Type="http://schemas.openxmlformats.org/officeDocument/2006/relationships/hyperlink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3.xml" Type="http://schemas.openxmlformats.org/officeDocument/2006/relationships/notesSlide"/><Relationship Id="rId3" Target="../media/image10.png" Type="http://schemas.openxmlformats.org/officeDocument/2006/relationships/image"/><Relationship Id="rId4" Target="../media/image11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4.xml" Type="http://schemas.openxmlformats.org/officeDocument/2006/relationships/notesSlide"/><Relationship Id="rId3" Target="../media/image10.png" Type="http://schemas.openxmlformats.org/officeDocument/2006/relationships/image"/><Relationship Id="rId4" Target="../media/image11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5.xml" Type="http://schemas.openxmlformats.org/officeDocument/2006/relationships/notesSlide"/><Relationship Id="rId3" Target="../media/image12.pn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6.xml" Type="http://schemas.openxmlformats.org/officeDocument/2006/relationships/notesSlide"/><Relationship Id="rId3" Target="../media/image14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7.xml" Type="http://schemas.openxmlformats.org/officeDocument/2006/relationships/notesSlide"/><Relationship Id="rId3" Target="../media/image15.png" Type="http://schemas.openxmlformats.org/officeDocument/2006/relationships/image"/><Relationship Id="rId4" Target="../media/image16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8.xml" Type="http://schemas.openxmlformats.org/officeDocument/2006/relationships/notesSlide"/><Relationship Id="rId3" Target="../media/image17.png" Type="http://schemas.openxmlformats.org/officeDocument/2006/relationships/image"/><Relationship Id="rId4" Target="../media/image18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9.xml" Type="http://schemas.openxmlformats.org/officeDocument/2006/relationships/notesSlide"/><Relationship Id="rId3" Target="../media/image19.png" Type="http://schemas.openxmlformats.org/officeDocument/2006/relationships/image"/><Relationship Id="rId4" Target="../media/image2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0.xml" Type="http://schemas.openxmlformats.org/officeDocument/2006/relationships/notesSlid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1.xml" Type="http://schemas.openxmlformats.org/officeDocument/2006/relationships/notesSlid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2.xml" Type="http://schemas.openxmlformats.org/officeDocument/2006/relationships/notesSlide"/><Relationship Id="rId3" Target="../media/image10.png" Type="http://schemas.openxmlformats.org/officeDocument/2006/relationships/image"/><Relationship Id="rId4" Target="../media/image11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3.xml" Type="http://schemas.openxmlformats.org/officeDocument/2006/relationships/notesSlide"/><Relationship Id="rId3" Target="../media/image21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4.xml" Type="http://schemas.openxmlformats.org/officeDocument/2006/relationships/notesSlid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5.xml" Type="http://schemas.openxmlformats.org/officeDocument/2006/relationships/notesSlide"/><Relationship Id="rId3" Target="../media/image22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6.xml" Type="http://schemas.openxmlformats.org/officeDocument/2006/relationships/notesSlide"/><Relationship Id="rId3" Target="../media/image23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7.xml" Type="http://schemas.openxmlformats.org/officeDocument/2006/relationships/notesSlide"/><Relationship Id="rId3" Target="../media/image24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8.xml" Type="http://schemas.openxmlformats.org/officeDocument/2006/relationships/notesSlide"/><Relationship Id="rId3" Target="../media/image25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9.xml" Type="http://schemas.openxmlformats.org/officeDocument/2006/relationships/notesSlide"/><Relationship Id="rId3" Target="../media/image2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0.xml" Type="http://schemas.openxmlformats.org/officeDocument/2006/relationships/notesSlid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1.xml" Type="http://schemas.openxmlformats.org/officeDocument/2006/relationships/notesSlid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2.xml" Type="http://schemas.openxmlformats.org/officeDocument/2006/relationships/notesSlide"/><Relationship Id="rId3" Target="../media/image27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3.xml" Type="http://schemas.openxmlformats.org/officeDocument/2006/relationships/notesSlide"/><Relationship Id="rId3" Target="https://d2l.ai/chapter_attention-mechanisms/transformer.html" TargetMode="External" Type="http://schemas.openxmlformats.org/officeDocument/2006/relationships/hyperlink"/><Relationship Id="rId4" Target="../media/image28.png" Type="http://schemas.openxmlformats.org/officeDocument/2006/relationships/image"/><Relationship Id="rId5" Target="../media/image29.sv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4.xml" Type="http://schemas.openxmlformats.org/officeDocument/2006/relationships/notesSlid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5.xml" Type="http://schemas.openxmlformats.org/officeDocument/2006/relationships/notesSlid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6.xml" Type="http://schemas.openxmlformats.org/officeDocument/2006/relationships/notesSlid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7.xml" Type="http://schemas.openxmlformats.org/officeDocument/2006/relationships/notesSlid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9664421" cy="10287000"/>
            <a:chOff x="0" y="0"/>
            <a:chExt cx="12885894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85895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2885895">
                  <a:moveTo>
                    <a:pt x="0" y="0"/>
                  </a:moveTo>
                  <a:lnTo>
                    <a:pt x="12885895" y="0"/>
                  </a:lnTo>
                  <a:lnTo>
                    <a:pt x="12885895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723323" y="198533"/>
            <a:ext cx="6698954" cy="9889934"/>
          </a:xfrm>
          <a:custGeom>
            <a:avLst/>
            <a:gdLst/>
            <a:ahLst/>
            <a:cxnLst/>
            <a:rect r="r" b="b" t="t" l="l"/>
            <a:pathLst>
              <a:path h="9889934" w="6698954">
                <a:moveTo>
                  <a:pt x="0" y="0"/>
                </a:moveTo>
                <a:lnTo>
                  <a:pt x="6698954" y="0"/>
                </a:lnTo>
                <a:lnTo>
                  <a:pt x="6698954" y="9889934"/>
                </a:lnTo>
                <a:lnTo>
                  <a:pt x="0" y="98899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3212" t="0" r="-14421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52825" y="5022581"/>
            <a:ext cx="8591175" cy="692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4"/>
              </a:lnSpc>
            </a:pPr>
            <a:r>
              <a:rPr lang="en-US" sz="48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Natural Language Processing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45182" y="713767"/>
            <a:ext cx="5120454" cy="2014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76"/>
              </a:lnSpc>
            </a:pPr>
            <a:r>
              <a:rPr lang="en-US" sz="7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AI/ML Accelerator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45182" y="8419169"/>
            <a:ext cx="6708870" cy="1157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28"/>
              </a:lnSpc>
            </a:pPr>
            <a:r>
              <a:rPr lang="en-US" sz="41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Ayyanar Jeyakrishnan</a:t>
            </a:r>
          </a:p>
          <a:p>
            <a:pPr algn="l">
              <a:lnSpc>
                <a:spcPts val="4428"/>
              </a:lnSpc>
            </a:pPr>
            <a:r>
              <a:rPr lang="en-US" sz="41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WellsFargo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37274" y="2699920"/>
            <a:ext cx="3964186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Session 4 - Week 2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8575" y="9247436"/>
            <a:ext cx="18345150" cy="102941"/>
            <a:chOff x="0" y="0"/>
            <a:chExt cx="24460200" cy="1372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434800" cy="111887"/>
            </a:xfrm>
            <a:custGeom>
              <a:avLst/>
              <a:gdLst/>
              <a:ahLst/>
              <a:cxnLst/>
              <a:rect r="r" b="b" t="t" l="l"/>
              <a:pathLst>
                <a:path h="111887" w="24434800">
                  <a:moveTo>
                    <a:pt x="0" y="0"/>
                  </a:moveTo>
                  <a:lnTo>
                    <a:pt x="24434800" y="0"/>
                  </a:lnTo>
                  <a:lnTo>
                    <a:pt x="24434800" y="111887"/>
                  </a:lnTo>
                  <a:lnTo>
                    <a:pt x="0" y="111887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666923" y="281320"/>
            <a:ext cx="15590520" cy="851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2"/>
              </a:lnSpc>
            </a:pPr>
            <a:r>
              <a:rPr lang="en-US" sz="59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Training Neural Networks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66923" y="1991828"/>
            <a:ext cx="16141626" cy="3848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Cost function is selected according to problem: </a:t>
            </a:r>
            <a:r>
              <a:rPr lang="en-US" b="true" sz="4200">
                <a:solidFill>
                  <a:srgbClr val="373737"/>
                </a:solidFill>
                <a:latin typeface="Arimo Bold"/>
                <a:ea typeface="Arimo Bold"/>
                <a:cs typeface="Arimo Bold"/>
                <a:sym typeface="Arimo Bold"/>
              </a:rPr>
              <a:t>Binary, Multi-class Classification or Regression</a:t>
            </a:r>
            <a:r>
              <a:rPr lang="en-US" sz="42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Update network weights by applying </a:t>
            </a:r>
            <a:r>
              <a:rPr lang="en-US" b="true" sz="4200">
                <a:solidFill>
                  <a:srgbClr val="373737"/>
                </a:solidFill>
                <a:latin typeface="Arimo Bold"/>
                <a:ea typeface="Arimo Bold"/>
                <a:cs typeface="Arimo Bold"/>
                <a:sym typeface="Arimo Bold"/>
              </a:rPr>
              <a:t>the gradient descent method </a:t>
            </a:r>
            <a:r>
              <a:rPr lang="en-US" sz="42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and</a:t>
            </a:r>
            <a:r>
              <a:rPr lang="en-US" b="true" sz="4200">
                <a:solidFill>
                  <a:srgbClr val="373737"/>
                </a:solidFill>
                <a:latin typeface="Arimo Bold"/>
                <a:ea typeface="Arimo Bold"/>
                <a:cs typeface="Arimo Bold"/>
                <a:sym typeface="Arimo Bold"/>
              </a:rPr>
              <a:t> backpropagation</a:t>
            </a:r>
            <a:r>
              <a:rPr lang="en-US" sz="42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. </a:t>
            </a:r>
            <a:r>
              <a:rPr lang="en-US" sz="4200" u="sng">
                <a:solidFill>
                  <a:srgbClr val="A066FF"/>
                </a:solidFill>
                <a:latin typeface="Arimo"/>
                <a:ea typeface="Arimo"/>
                <a:cs typeface="Arimo"/>
                <a:sym typeface="Arimo"/>
                <a:hlinkClick r:id="rId3" tooltip="https://d2l.ai/chapter_multilayer-perceptrons/backprop.html"/>
              </a:rPr>
              <a:t>More details</a:t>
            </a:r>
          </a:p>
          <a:p>
            <a:pPr algn="l" marL="760095" indent="-380048" lvl="1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Weight update formula: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9864020" y="6261864"/>
            <a:ext cx="1308411" cy="1786536"/>
            <a:chOff x="0" y="0"/>
            <a:chExt cx="1744548" cy="238204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38100" y="38100"/>
              <a:ext cx="1668272" cy="2305812"/>
            </a:xfrm>
            <a:custGeom>
              <a:avLst/>
              <a:gdLst/>
              <a:ahLst/>
              <a:cxnLst/>
              <a:rect r="r" b="b" t="t" l="l"/>
              <a:pathLst>
                <a:path h="2305812" w="1668272">
                  <a:moveTo>
                    <a:pt x="0" y="1152906"/>
                  </a:moveTo>
                  <a:cubicBezTo>
                    <a:pt x="0" y="516128"/>
                    <a:pt x="373507" y="0"/>
                    <a:pt x="834136" y="0"/>
                  </a:cubicBezTo>
                  <a:cubicBezTo>
                    <a:pt x="1294765" y="0"/>
                    <a:pt x="1668272" y="516128"/>
                    <a:pt x="1668272" y="1152906"/>
                  </a:cubicBezTo>
                  <a:cubicBezTo>
                    <a:pt x="1668272" y="1789684"/>
                    <a:pt x="1294765" y="2305812"/>
                    <a:pt x="834136" y="2305812"/>
                  </a:cubicBezTo>
                  <a:cubicBezTo>
                    <a:pt x="373507" y="2305812"/>
                    <a:pt x="0" y="1789684"/>
                    <a:pt x="0" y="115290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744472" cy="2382012"/>
            </a:xfrm>
            <a:custGeom>
              <a:avLst/>
              <a:gdLst/>
              <a:ahLst/>
              <a:cxnLst/>
              <a:rect r="r" b="b" t="t" l="l"/>
              <a:pathLst>
                <a:path h="2382012" w="1744472">
                  <a:moveTo>
                    <a:pt x="0" y="1191006"/>
                  </a:moveTo>
                  <a:cubicBezTo>
                    <a:pt x="0" y="545465"/>
                    <a:pt x="380111" y="0"/>
                    <a:pt x="872236" y="0"/>
                  </a:cubicBezTo>
                  <a:lnTo>
                    <a:pt x="872236" y="38100"/>
                  </a:lnTo>
                  <a:lnTo>
                    <a:pt x="872236" y="0"/>
                  </a:lnTo>
                  <a:cubicBezTo>
                    <a:pt x="1364488" y="0"/>
                    <a:pt x="1744472" y="545465"/>
                    <a:pt x="1744472" y="1191006"/>
                  </a:cubicBezTo>
                  <a:lnTo>
                    <a:pt x="1706372" y="1191006"/>
                  </a:lnTo>
                  <a:lnTo>
                    <a:pt x="1744472" y="1191006"/>
                  </a:lnTo>
                  <a:cubicBezTo>
                    <a:pt x="1744472" y="1836547"/>
                    <a:pt x="1364361" y="2382012"/>
                    <a:pt x="872236" y="2382012"/>
                  </a:cubicBezTo>
                  <a:lnTo>
                    <a:pt x="872236" y="2343912"/>
                  </a:lnTo>
                  <a:lnTo>
                    <a:pt x="872236" y="2382012"/>
                  </a:lnTo>
                  <a:cubicBezTo>
                    <a:pt x="380111" y="2382012"/>
                    <a:pt x="0" y="1836547"/>
                    <a:pt x="0" y="1191006"/>
                  </a:cubicBezTo>
                  <a:lnTo>
                    <a:pt x="38100" y="1191006"/>
                  </a:lnTo>
                  <a:lnTo>
                    <a:pt x="62230" y="1220470"/>
                  </a:lnTo>
                  <a:cubicBezTo>
                    <a:pt x="50800" y="1229868"/>
                    <a:pt x="35052" y="1231773"/>
                    <a:pt x="21717" y="1225423"/>
                  </a:cubicBezTo>
                  <a:cubicBezTo>
                    <a:pt x="8382" y="1219073"/>
                    <a:pt x="0" y="1205738"/>
                    <a:pt x="0" y="1191006"/>
                  </a:cubicBezTo>
                  <a:moveTo>
                    <a:pt x="76200" y="1191006"/>
                  </a:moveTo>
                  <a:lnTo>
                    <a:pt x="38100" y="1191006"/>
                  </a:lnTo>
                  <a:lnTo>
                    <a:pt x="13970" y="1161542"/>
                  </a:lnTo>
                  <a:cubicBezTo>
                    <a:pt x="25400" y="1152144"/>
                    <a:pt x="41148" y="1150239"/>
                    <a:pt x="54483" y="1156589"/>
                  </a:cubicBezTo>
                  <a:cubicBezTo>
                    <a:pt x="67818" y="1162939"/>
                    <a:pt x="76200" y="1176274"/>
                    <a:pt x="76200" y="1191006"/>
                  </a:cubicBezTo>
                  <a:cubicBezTo>
                    <a:pt x="76200" y="1819021"/>
                    <a:pt x="443103" y="2305812"/>
                    <a:pt x="872236" y="2305812"/>
                  </a:cubicBezTo>
                  <a:cubicBezTo>
                    <a:pt x="1301369" y="2305812"/>
                    <a:pt x="1668272" y="1819021"/>
                    <a:pt x="1668272" y="1191006"/>
                  </a:cubicBezTo>
                  <a:cubicBezTo>
                    <a:pt x="1668272" y="562991"/>
                    <a:pt x="1301496" y="76200"/>
                    <a:pt x="872236" y="76200"/>
                  </a:cubicBezTo>
                  <a:lnTo>
                    <a:pt x="872236" y="38100"/>
                  </a:lnTo>
                  <a:lnTo>
                    <a:pt x="872236" y="76200"/>
                  </a:lnTo>
                  <a:cubicBezTo>
                    <a:pt x="443103" y="76200"/>
                    <a:pt x="76200" y="562991"/>
                    <a:pt x="76200" y="1191006"/>
                  </a:cubicBezTo>
                  <a:close/>
                </a:path>
              </a:pathLst>
            </a:custGeom>
            <a:solidFill>
              <a:srgbClr val="FF9900"/>
            </a:solidFill>
          </p:spPr>
        </p:sp>
      </p:grpSp>
      <p:sp>
        <p:nvSpPr>
          <p:cNvPr name="AutoShape 9" id="9"/>
          <p:cNvSpPr/>
          <p:nvPr/>
        </p:nvSpPr>
        <p:spPr>
          <a:xfrm rot="2264472">
            <a:off x="10999202" y="7779842"/>
            <a:ext cx="976580" cy="0"/>
          </a:xfrm>
          <a:prstGeom prst="line">
            <a:avLst/>
          </a:prstGeom>
          <a:ln cap="rnd" w="19050">
            <a:solidFill>
              <a:srgbClr val="FF99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0" id="10"/>
          <p:cNvSpPr txBox="true"/>
          <p:nvPr/>
        </p:nvSpPr>
        <p:spPr>
          <a:xfrm rot="0">
            <a:off x="11894155" y="7780197"/>
            <a:ext cx="5749686" cy="629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Gradient with respect to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846197" y="7064388"/>
            <a:ext cx="2662185" cy="629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    : Cost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1921684" y="7088399"/>
            <a:ext cx="449988" cy="466655"/>
          </a:xfrm>
          <a:custGeom>
            <a:avLst/>
            <a:gdLst/>
            <a:ahLst/>
            <a:cxnLst/>
            <a:rect r="r" b="b" t="t" l="l"/>
            <a:pathLst>
              <a:path h="466655" w="449988">
                <a:moveTo>
                  <a:pt x="0" y="0"/>
                </a:moveTo>
                <a:lnTo>
                  <a:pt x="449988" y="0"/>
                </a:lnTo>
                <a:lnTo>
                  <a:pt x="449988" y="466654"/>
                </a:lnTo>
                <a:lnTo>
                  <a:pt x="0" y="4666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248430" y="6516719"/>
            <a:ext cx="8668959" cy="1233844"/>
          </a:xfrm>
          <a:custGeom>
            <a:avLst/>
            <a:gdLst/>
            <a:ahLst/>
            <a:cxnLst/>
            <a:rect r="r" b="b" t="t" l="l"/>
            <a:pathLst>
              <a:path h="1233844" w="8668959">
                <a:moveTo>
                  <a:pt x="0" y="0"/>
                </a:moveTo>
                <a:lnTo>
                  <a:pt x="8668958" y="0"/>
                </a:lnTo>
                <a:lnTo>
                  <a:pt x="8668958" y="1233844"/>
                </a:lnTo>
                <a:lnTo>
                  <a:pt x="0" y="12338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883299" y="7971726"/>
            <a:ext cx="404629" cy="275148"/>
          </a:xfrm>
          <a:custGeom>
            <a:avLst/>
            <a:gdLst/>
            <a:ahLst/>
            <a:cxnLst/>
            <a:rect r="r" b="b" t="t" l="l"/>
            <a:pathLst>
              <a:path h="275148" w="404629">
                <a:moveTo>
                  <a:pt x="0" y="0"/>
                </a:moveTo>
                <a:lnTo>
                  <a:pt x="404630" y="0"/>
                </a:lnTo>
                <a:lnTo>
                  <a:pt x="404630" y="275148"/>
                </a:lnTo>
                <a:lnTo>
                  <a:pt x="0" y="2751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8575" y="9247436"/>
            <a:ext cx="18345150" cy="102941"/>
            <a:chOff x="0" y="0"/>
            <a:chExt cx="24460200" cy="1372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434800" cy="111887"/>
            </a:xfrm>
            <a:custGeom>
              <a:avLst/>
              <a:gdLst/>
              <a:ahLst/>
              <a:cxnLst/>
              <a:rect r="r" b="b" t="t" l="l"/>
              <a:pathLst>
                <a:path h="111887" w="24434800">
                  <a:moveTo>
                    <a:pt x="0" y="0"/>
                  </a:moveTo>
                  <a:lnTo>
                    <a:pt x="24434800" y="0"/>
                  </a:lnTo>
                  <a:lnTo>
                    <a:pt x="24434800" y="111887"/>
                  </a:lnTo>
                  <a:lnTo>
                    <a:pt x="0" y="111887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500611" y="4209893"/>
            <a:ext cx="10550440" cy="4379428"/>
          </a:xfrm>
          <a:custGeom>
            <a:avLst/>
            <a:gdLst/>
            <a:ahLst/>
            <a:cxnLst/>
            <a:rect r="r" b="b" t="t" l="l"/>
            <a:pathLst>
              <a:path h="4379428" w="10550440">
                <a:moveTo>
                  <a:pt x="0" y="0"/>
                </a:moveTo>
                <a:lnTo>
                  <a:pt x="10550439" y="0"/>
                </a:lnTo>
                <a:lnTo>
                  <a:pt x="10550439" y="4379428"/>
                </a:lnTo>
                <a:lnTo>
                  <a:pt x="0" y="43794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66923" y="281320"/>
            <a:ext cx="15590520" cy="851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2"/>
              </a:lnSpc>
            </a:pPr>
            <a:r>
              <a:rPr lang="en-US" sz="59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DropOut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51482" y="1619093"/>
            <a:ext cx="16145879" cy="1933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Regularization technique to </a:t>
            </a:r>
            <a:r>
              <a:rPr lang="en-US" b="true" sz="4200">
                <a:solidFill>
                  <a:srgbClr val="FF9900"/>
                </a:solidFill>
                <a:latin typeface="Arimo Bold"/>
                <a:ea typeface="Arimo Bold"/>
                <a:cs typeface="Arimo Bold"/>
                <a:sym typeface="Arimo Bold"/>
              </a:rPr>
              <a:t>prevent overfitting</a:t>
            </a:r>
            <a:r>
              <a:rPr lang="en-US" sz="42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Randomly removes some nodes with a fixed probability during the training.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8575" y="9247436"/>
            <a:ext cx="18345150" cy="102941"/>
            <a:chOff x="0" y="0"/>
            <a:chExt cx="24460200" cy="1372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434800" cy="111887"/>
            </a:xfrm>
            <a:custGeom>
              <a:avLst/>
              <a:gdLst/>
              <a:ahLst/>
              <a:cxnLst/>
              <a:rect r="r" b="b" t="t" l="l"/>
              <a:pathLst>
                <a:path h="111887" w="24434800">
                  <a:moveTo>
                    <a:pt x="0" y="0"/>
                  </a:moveTo>
                  <a:lnTo>
                    <a:pt x="24434800" y="0"/>
                  </a:lnTo>
                  <a:lnTo>
                    <a:pt x="24434800" y="111887"/>
                  </a:lnTo>
                  <a:lnTo>
                    <a:pt x="0" y="111887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666923" y="281320"/>
            <a:ext cx="15590520" cy="851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2"/>
              </a:lnSpc>
            </a:pPr>
            <a:r>
              <a:rPr lang="en-US" sz="59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Neural Network for Sequential Data 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66923" y="2043657"/>
            <a:ext cx="16081065" cy="6321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6"/>
              </a:lnSpc>
            </a:pPr>
            <a:r>
              <a:rPr lang="en-US" sz="42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Text data has sequential information of words.</a:t>
            </a:r>
          </a:p>
          <a:p>
            <a:pPr algn="l">
              <a:lnSpc>
                <a:spcPts val="4536"/>
              </a:lnSpc>
            </a:pPr>
          </a:p>
          <a:p>
            <a:pPr algn="l">
              <a:lnSpc>
                <a:spcPts val="4536"/>
              </a:lnSpc>
            </a:pPr>
          </a:p>
          <a:p>
            <a:pPr algn="l">
              <a:lnSpc>
                <a:spcPts val="4536"/>
              </a:lnSpc>
            </a:pPr>
          </a:p>
          <a:p>
            <a:pPr algn="l">
              <a:lnSpc>
                <a:spcPts val="4536"/>
              </a:lnSpc>
            </a:pPr>
          </a:p>
          <a:p>
            <a:pPr algn="l">
              <a:lnSpc>
                <a:spcPts val="4536"/>
              </a:lnSpc>
            </a:pPr>
          </a:p>
          <a:p>
            <a:pPr algn="l">
              <a:lnSpc>
                <a:spcPts val="4536"/>
              </a:lnSpc>
            </a:pPr>
          </a:p>
          <a:p>
            <a:pPr algn="l">
              <a:lnSpc>
                <a:spcPts val="4536"/>
              </a:lnSpc>
            </a:pPr>
          </a:p>
          <a:p>
            <a:pPr algn="l">
              <a:lnSpc>
                <a:spcPts val="4536"/>
              </a:lnSpc>
            </a:pPr>
          </a:p>
          <a:p>
            <a:pPr algn="l">
              <a:lnSpc>
                <a:spcPts val="4536"/>
              </a:lnSpc>
            </a:pPr>
            <a:r>
              <a:rPr lang="en-US" sz="42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Other sequential inputs (time series, music notes, video, etc.)</a:t>
            </a:r>
          </a:p>
          <a:p>
            <a:pPr algn="l">
              <a:lnSpc>
                <a:spcPts val="4536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989813" y="3149019"/>
            <a:ext cx="13083780" cy="2599678"/>
          </a:xfrm>
          <a:custGeom>
            <a:avLst/>
            <a:gdLst/>
            <a:ahLst/>
            <a:cxnLst/>
            <a:rect r="r" b="b" t="t" l="l"/>
            <a:pathLst>
              <a:path h="2599678" w="13083780">
                <a:moveTo>
                  <a:pt x="0" y="0"/>
                </a:moveTo>
                <a:lnTo>
                  <a:pt x="13083780" y="0"/>
                </a:lnTo>
                <a:lnTo>
                  <a:pt x="13083780" y="2599678"/>
                </a:lnTo>
                <a:lnTo>
                  <a:pt x="0" y="25996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202500" y="5905534"/>
            <a:ext cx="4390776" cy="472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37373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Example: Language translation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8575" y="9247436"/>
            <a:ext cx="18345150" cy="102941"/>
            <a:chOff x="0" y="0"/>
            <a:chExt cx="24460200" cy="1372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434800" cy="111887"/>
            </a:xfrm>
            <a:custGeom>
              <a:avLst/>
              <a:gdLst/>
              <a:ahLst/>
              <a:cxnLst/>
              <a:rect r="r" b="b" t="t" l="l"/>
              <a:pathLst>
                <a:path h="111887" w="24434800">
                  <a:moveTo>
                    <a:pt x="0" y="0"/>
                  </a:moveTo>
                  <a:lnTo>
                    <a:pt x="24434800" y="0"/>
                  </a:lnTo>
                  <a:lnTo>
                    <a:pt x="24434800" y="111887"/>
                  </a:lnTo>
                  <a:lnTo>
                    <a:pt x="0" y="111887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666923" y="281320"/>
            <a:ext cx="15590520" cy="851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2"/>
              </a:lnSpc>
            </a:pPr>
            <a:r>
              <a:rPr lang="en-US" sz="59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Recurrent Neural Networks (RNN)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66923" y="1751091"/>
            <a:ext cx="16081065" cy="7167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6"/>
              </a:lnSpc>
            </a:pPr>
            <a:r>
              <a:rPr lang="en-US" sz="4200" b="true">
                <a:solidFill>
                  <a:srgbClr val="373737"/>
                </a:solidFill>
                <a:latin typeface="Arimo Bold"/>
                <a:ea typeface="Arimo Bold"/>
                <a:cs typeface="Arimo Bold"/>
                <a:sym typeface="Arimo Bold"/>
              </a:rPr>
              <a:t>RNN </a:t>
            </a:r>
            <a:r>
              <a:rPr lang="en-US" sz="42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uses an </a:t>
            </a:r>
            <a:r>
              <a:rPr lang="en-US" sz="4200" b="true">
                <a:solidFill>
                  <a:srgbClr val="373737"/>
                </a:solidFill>
                <a:latin typeface="Arimo Bold"/>
                <a:ea typeface="Arimo Bold"/>
                <a:cs typeface="Arimo Bold"/>
                <a:sym typeface="Arimo Bold"/>
              </a:rPr>
              <a:t>internal state </a:t>
            </a:r>
            <a:r>
              <a:rPr lang="en-US" sz="42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to preserve the sequential information between input elements.</a:t>
            </a:r>
          </a:p>
          <a:p>
            <a:pPr algn="l">
              <a:lnSpc>
                <a:spcPts val="4536"/>
              </a:lnSpc>
            </a:pPr>
          </a:p>
          <a:p>
            <a:pPr algn="l">
              <a:lnSpc>
                <a:spcPts val="4536"/>
              </a:lnSpc>
            </a:pPr>
          </a:p>
          <a:p>
            <a:pPr algn="l">
              <a:lnSpc>
                <a:spcPts val="4536"/>
              </a:lnSpc>
            </a:pPr>
          </a:p>
          <a:p>
            <a:pPr algn="l">
              <a:lnSpc>
                <a:spcPts val="4536"/>
              </a:lnSpc>
            </a:pPr>
          </a:p>
          <a:p>
            <a:pPr algn="l">
              <a:lnSpc>
                <a:spcPts val="4536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1521925" y="4411239"/>
            <a:ext cx="3470631" cy="2070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373737"/>
                </a:solidFill>
                <a:latin typeface="Arimo Bold"/>
                <a:ea typeface="Arimo Bold"/>
                <a:cs typeface="Arimo Bold"/>
                <a:sym typeface="Arimo Bold"/>
              </a:rPr>
              <a:t>X: </a:t>
            </a:r>
            <a:r>
              <a:rPr lang="en-US" sz="30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Input</a:t>
            </a:r>
          </a:p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373737"/>
                </a:solidFill>
                <a:latin typeface="Arimo Bold"/>
                <a:ea typeface="Arimo Bold"/>
                <a:cs typeface="Arimo Bold"/>
                <a:sym typeface="Arimo Bold"/>
              </a:rPr>
              <a:t>H: </a:t>
            </a:r>
            <a:r>
              <a:rPr lang="en-US" sz="30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Hidden state</a:t>
            </a:r>
          </a:p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373737"/>
                </a:solidFill>
                <a:latin typeface="Arimo Bold"/>
                <a:ea typeface="Arimo Bold"/>
                <a:cs typeface="Arimo Bold"/>
                <a:sym typeface="Arimo Bold"/>
              </a:rPr>
              <a:t>t: </a:t>
            </a:r>
            <a:r>
              <a:rPr lang="en-US" sz="30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Timestep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94622" y="3487245"/>
            <a:ext cx="9639300" cy="4171950"/>
          </a:xfrm>
          <a:custGeom>
            <a:avLst/>
            <a:gdLst/>
            <a:ahLst/>
            <a:cxnLst/>
            <a:rect r="r" b="b" t="t" l="l"/>
            <a:pathLst>
              <a:path h="4171950" w="9639300">
                <a:moveTo>
                  <a:pt x="0" y="0"/>
                </a:moveTo>
                <a:lnTo>
                  <a:pt x="9639300" y="0"/>
                </a:lnTo>
                <a:lnTo>
                  <a:pt x="9639300" y="4171950"/>
                </a:lnTo>
                <a:lnTo>
                  <a:pt x="0" y="417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8575" y="9247436"/>
            <a:ext cx="18345150" cy="102941"/>
            <a:chOff x="0" y="0"/>
            <a:chExt cx="24460200" cy="1372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434800" cy="111887"/>
            </a:xfrm>
            <a:custGeom>
              <a:avLst/>
              <a:gdLst/>
              <a:ahLst/>
              <a:cxnLst/>
              <a:rect r="r" b="b" t="t" l="l"/>
              <a:pathLst>
                <a:path h="111887" w="24434800">
                  <a:moveTo>
                    <a:pt x="0" y="0"/>
                  </a:moveTo>
                  <a:lnTo>
                    <a:pt x="24434800" y="0"/>
                  </a:lnTo>
                  <a:lnTo>
                    <a:pt x="24434800" y="111887"/>
                  </a:lnTo>
                  <a:lnTo>
                    <a:pt x="0" y="111887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666923" y="281320"/>
            <a:ext cx="15590520" cy="851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2"/>
              </a:lnSpc>
            </a:pPr>
            <a:r>
              <a:rPr lang="en-US" sz="59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Recurrent Neural Networks (RNN)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66923" y="1751091"/>
            <a:ext cx="16081065" cy="7167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6"/>
              </a:lnSpc>
            </a:pPr>
            <a:r>
              <a:rPr lang="en-US" sz="4200" b="true">
                <a:solidFill>
                  <a:srgbClr val="373737"/>
                </a:solidFill>
                <a:latin typeface="Arimo Bold"/>
                <a:ea typeface="Arimo Bold"/>
                <a:cs typeface="Arimo Bold"/>
                <a:sym typeface="Arimo Bold"/>
              </a:rPr>
              <a:t>RNN </a:t>
            </a:r>
            <a:r>
              <a:rPr lang="en-US" sz="42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uses an </a:t>
            </a:r>
            <a:r>
              <a:rPr lang="en-US" sz="4200" b="true">
                <a:solidFill>
                  <a:srgbClr val="373737"/>
                </a:solidFill>
                <a:latin typeface="Arimo Bold"/>
                <a:ea typeface="Arimo Bold"/>
                <a:cs typeface="Arimo Bold"/>
                <a:sym typeface="Arimo Bold"/>
              </a:rPr>
              <a:t>internal state </a:t>
            </a:r>
            <a:r>
              <a:rPr lang="en-US" sz="42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to preserve the sequential information between input elements.</a:t>
            </a:r>
          </a:p>
          <a:p>
            <a:pPr algn="l">
              <a:lnSpc>
                <a:spcPts val="4536"/>
              </a:lnSpc>
            </a:pPr>
          </a:p>
          <a:p>
            <a:pPr algn="l">
              <a:lnSpc>
                <a:spcPts val="4536"/>
              </a:lnSpc>
            </a:pPr>
          </a:p>
          <a:p>
            <a:pPr algn="l">
              <a:lnSpc>
                <a:spcPts val="4536"/>
              </a:lnSpc>
            </a:pPr>
          </a:p>
          <a:p>
            <a:pPr algn="l">
              <a:lnSpc>
                <a:spcPts val="4536"/>
              </a:lnSpc>
            </a:pPr>
          </a:p>
          <a:p>
            <a:pPr algn="l">
              <a:lnSpc>
                <a:spcPts val="4536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1521925" y="4411239"/>
            <a:ext cx="3470631" cy="2070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373737"/>
                </a:solidFill>
                <a:latin typeface="Arimo Bold"/>
                <a:ea typeface="Arimo Bold"/>
                <a:cs typeface="Arimo Bold"/>
                <a:sym typeface="Arimo Bold"/>
              </a:rPr>
              <a:t>X: </a:t>
            </a:r>
            <a:r>
              <a:rPr lang="en-US" sz="30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Input</a:t>
            </a:r>
          </a:p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373737"/>
                </a:solidFill>
                <a:latin typeface="Arimo Bold"/>
                <a:ea typeface="Arimo Bold"/>
                <a:cs typeface="Arimo Bold"/>
                <a:sym typeface="Arimo Bold"/>
              </a:rPr>
              <a:t>H: </a:t>
            </a:r>
            <a:r>
              <a:rPr lang="en-US" sz="30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Hidden state</a:t>
            </a:r>
          </a:p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373737"/>
                </a:solidFill>
                <a:latin typeface="Arimo Bold"/>
                <a:ea typeface="Arimo Bold"/>
                <a:cs typeface="Arimo Bold"/>
                <a:sym typeface="Arimo Bold"/>
              </a:rPr>
              <a:t>t: </a:t>
            </a:r>
            <a:r>
              <a:rPr lang="en-US" sz="30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Timestep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94622" y="3487245"/>
            <a:ext cx="9639300" cy="4171950"/>
          </a:xfrm>
          <a:custGeom>
            <a:avLst/>
            <a:gdLst/>
            <a:ahLst/>
            <a:cxnLst/>
            <a:rect r="r" b="b" t="t" l="l"/>
            <a:pathLst>
              <a:path h="4171950" w="9639300">
                <a:moveTo>
                  <a:pt x="0" y="0"/>
                </a:moveTo>
                <a:lnTo>
                  <a:pt x="9639300" y="0"/>
                </a:lnTo>
                <a:lnTo>
                  <a:pt x="9639300" y="4171950"/>
                </a:lnTo>
                <a:lnTo>
                  <a:pt x="0" y="4171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8575" y="9247436"/>
            <a:ext cx="18345150" cy="102941"/>
            <a:chOff x="0" y="0"/>
            <a:chExt cx="24460200" cy="1372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434800" cy="111887"/>
            </a:xfrm>
            <a:custGeom>
              <a:avLst/>
              <a:gdLst/>
              <a:ahLst/>
              <a:cxnLst/>
              <a:rect r="r" b="b" t="t" l="l"/>
              <a:pathLst>
                <a:path h="111887" w="24434800">
                  <a:moveTo>
                    <a:pt x="0" y="0"/>
                  </a:moveTo>
                  <a:lnTo>
                    <a:pt x="24434800" y="0"/>
                  </a:lnTo>
                  <a:lnTo>
                    <a:pt x="24434800" y="111887"/>
                  </a:lnTo>
                  <a:lnTo>
                    <a:pt x="0" y="111887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666923" y="2113200"/>
            <a:ext cx="7918482" cy="5166810"/>
          </a:xfrm>
          <a:custGeom>
            <a:avLst/>
            <a:gdLst/>
            <a:ahLst/>
            <a:cxnLst/>
            <a:rect r="r" b="b" t="t" l="l"/>
            <a:pathLst>
              <a:path h="5166810" w="7918482">
                <a:moveTo>
                  <a:pt x="0" y="0"/>
                </a:moveTo>
                <a:lnTo>
                  <a:pt x="7918483" y="0"/>
                </a:lnTo>
                <a:lnTo>
                  <a:pt x="7918483" y="5166809"/>
                </a:lnTo>
                <a:lnTo>
                  <a:pt x="0" y="51668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520797" y="1740023"/>
            <a:ext cx="8255726" cy="5913164"/>
          </a:xfrm>
          <a:custGeom>
            <a:avLst/>
            <a:gdLst/>
            <a:ahLst/>
            <a:cxnLst/>
            <a:rect r="r" b="b" t="t" l="l"/>
            <a:pathLst>
              <a:path h="5913164" w="8255726">
                <a:moveTo>
                  <a:pt x="0" y="0"/>
                </a:moveTo>
                <a:lnTo>
                  <a:pt x="8255726" y="0"/>
                </a:lnTo>
                <a:lnTo>
                  <a:pt x="8255726" y="5913163"/>
                </a:lnTo>
                <a:lnTo>
                  <a:pt x="0" y="59131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655592" y="411262"/>
            <a:ext cx="2314767" cy="851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2"/>
              </a:lnSpc>
            </a:pPr>
            <a:r>
              <a:rPr lang="en-US" sz="59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RNN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762183" y="281320"/>
            <a:ext cx="7014340" cy="851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2"/>
              </a:lnSpc>
            </a:pPr>
            <a:r>
              <a:rPr lang="en-US" sz="59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 Stacked RNN</a:t>
            </a:r>
          </a:p>
        </p:txBody>
      </p:sp>
      <p:sp>
        <p:nvSpPr>
          <p:cNvPr name="AutoShape 8" id="8"/>
          <p:cNvSpPr/>
          <p:nvPr/>
        </p:nvSpPr>
        <p:spPr>
          <a:xfrm flipV="true">
            <a:off x="9144000" y="1740023"/>
            <a:ext cx="0" cy="591316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8575" y="9247436"/>
            <a:ext cx="18345150" cy="102941"/>
            <a:chOff x="0" y="0"/>
            <a:chExt cx="24460200" cy="1372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434800" cy="111887"/>
            </a:xfrm>
            <a:custGeom>
              <a:avLst/>
              <a:gdLst/>
              <a:ahLst/>
              <a:cxnLst/>
              <a:rect r="r" b="b" t="t" l="l"/>
              <a:pathLst>
                <a:path h="111887" w="24434800">
                  <a:moveTo>
                    <a:pt x="0" y="0"/>
                  </a:moveTo>
                  <a:lnTo>
                    <a:pt x="24434800" y="0"/>
                  </a:lnTo>
                  <a:lnTo>
                    <a:pt x="24434800" y="111887"/>
                  </a:lnTo>
                  <a:lnTo>
                    <a:pt x="0" y="111887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666923" y="2097603"/>
            <a:ext cx="17200380" cy="4752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51"/>
              </a:lnSpc>
            </a:pPr>
            <a:r>
              <a:rPr lang="en-US" b="true" sz="4492" i="true">
                <a:solidFill>
                  <a:srgbClr val="373737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Long Short-Term Memory (LSTM) </a:t>
            </a:r>
            <a:r>
              <a:rPr lang="en-US" sz="4492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networks are special RNNs, with different gates and memory cells:</a:t>
            </a:r>
          </a:p>
          <a:p>
            <a:pPr algn="l" marL="696858" indent="-348429" lvl="1">
              <a:lnSpc>
                <a:spcPts val="4158"/>
              </a:lnSpc>
              <a:buFont typeface="Arial"/>
              <a:buChar char="•"/>
            </a:pPr>
            <a:r>
              <a:rPr lang="en-US" b="true" sz="3850">
                <a:solidFill>
                  <a:srgbClr val="373737"/>
                </a:solidFill>
                <a:latin typeface="Arimo Bold"/>
                <a:ea typeface="Arimo Bold"/>
                <a:cs typeface="Arimo Bold"/>
                <a:sym typeface="Arimo Bold"/>
              </a:rPr>
              <a:t>Gates</a:t>
            </a:r>
            <a:r>
              <a:rPr lang="en-US" sz="385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</a:p>
          <a:p>
            <a:pPr algn="l" marL="1256178" indent="-418726" lvl="2">
              <a:lnSpc>
                <a:spcPts val="3118"/>
              </a:lnSpc>
              <a:buFont typeface="Arial"/>
              <a:buChar char="⚬"/>
            </a:pPr>
            <a:r>
              <a:rPr lang="en-US" sz="2887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Input gate</a:t>
            </a:r>
          </a:p>
          <a:p>
            <a:pPr algn="l" marL="1256178" indent="-418726" lvl="2">
              <a:lnSpc>
                <a:spcPts val="3118"/>
              </a:lnSpc>
              <a:buFont typeface="Arial"/>
              <a:buChar char="⚬"/>
            </a:pPr>
            <a:r>
              <a:rPr lang="en-US" sz="2887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Forget gate</a:t>
            </a:r>
          </a:p>
          <a:p>
            <a:pPr algn="l" marL="1256178" indent="-418726" lvl="2">
              <a:lnSpc>
                <a:spcPts val="3118"/>
              </a:lnSpc>
              <a:buFont typeface="Arial"/>
              <a:buChar char="⚬"/>
            </a:pPr>
            <a:r>
              <a:rPr lang="en-US" sz="2887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Output gate</a:t>
            </a:r>
          </a:p>
          <a:p>
            <a:pPr algn="l" marL="696858" indent="-348429" lvl="1">
              <a:lnSpc>
                <a:spcPts val="4158"/>
              </a:lnSpc>
              <a:buFont typeface="Arial"/>
              <a:buChar char="•"/>
            </a:pPr>
            <a:r>
              <a:rPr lang="en-US" b="true" sz="3850">
                <a:solidFill>
                  <a:srgbClr val="373737"/>
                </a:solidFill>
                <a:latin typeface="Arimo Bold"/>
                <a:ea typeface="Arimo Bold"/>
                <a:cs typeface="Arimo Bold"/>
                <a:sym typeface="Arimo Bold"/>
              </a:rPr>
              <a:t>Memory cells:</a:t>
            </a:r>
          </a:p>
          <a:p>
            <a:pPr algn="l" marL="1256178" indent="-418726" lvl="2">
              <a:lnSpc>
                <a:spcPts val="3118"/>
              </a:lnSpc>
              <a:buFont typeface="Arial"/>
              <a:buChar char="⚬"/>
            </a:pPr>
            <a:r>
              <a:rPr lang="en-US" sz="2887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Candidate memory cell</a:t>
            </a:r>
          </a:p>
          <a:p>
            <a:pPr algn="l" marL="1256178" indent="-418726" lvl="2">
              <a:lnSpc>
                <a:spcPts val="3118"/>
              </a:lnSpc>
              <a:buFont typeface="Arial"/>
              <a:buChar char="⚬"/>
            </a:pPr>
            <a:r>
              <a:rPr lang="en-US" sz="2887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Memory cell</a:t>
            </a:r>
          </a:p>
          <a:p>
            <a:pPr algn="l" marL="696858" indent="-348429" lvl="1">
              <a:lnSpc>
                <a:spcPts val="4158"/>
              </a:lnSpc>
              <a:buFont typeface="Arial"/>
              <a:buChar char="•"/>
            </a:pPr>
            <a:r>
              <a:rPr lang="en-US" b="true" sz="3850">
                <a:solidFill>
                  <a:srgbClr val="373737"/>
                </a:solidFill>
                <a:latin typeface="Arimo Bold"/>
                <a:ea typeface="Arimo Bold"/>
                <a:cs typeface="Arimo Bold"/>
                <a:sym typeface="Arimo Bold"/>
              </a:rPr>
              <a:t>Hidden state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6479972" y="3387375"/>
            <a:ext cx="10395798" cy="5418068"/>
          </a:xfrm>
          <a:custGeom>
            <a:avLst/>
            <a:gdLst/>
            <a:ahLst/>
            <a:cxnLst/>
            <a:rect r="r" b="b" t="t" l="l"/>
            <a:pathLst>
              <a:path h="5418068" w="10395798">
                <a:moveTo>
                  <a:pt x="0" y="0"/>
                </a:moveTo>
                <a:lnTo>
                  <a:pt x="10395798" y="0"/>
                </a:lnTo>
                <a:lnTo>
                  <a:pt x="10395798" y="5418068"/>
                </a:lnTo>
                <a:lnTo>
                  <a:pt x="0" y="54180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66923" y="281320"/>
            <a:ext cx="15590520" cy="851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2"/>
              </a:lnSpc>
            </a:pPr>
            <a:r>
              <a:rPr lang="en-US" sz="59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Long Short-term Memory Networks (LSTM)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8575" y="9247436"/>
            <a:ext cx="18345150" cy="102941"/>
            <a:chOff x="0" y="0"/>
            <a:chExt cx="24460200" cy="1372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434800" cy="111887"/>
            </a:xfrm>
            <a:custGeom>
              <a:avLst/>
              <a:gdLst/>
              <a:ahLst/>
              <a:cxnLst/>
              <a:rect r="r" b="b" t="t" l="l"/>
              <a:pathLst>
                <a:path h="111887" w="24434800">
                  <a:moveTo>
                    <a:pt x="0" y="0"/>
                  </a:moveTo>
                  <a:lnTo>
                    <a:pt x="24434800" y="0"/>
                  </a:lnTo>
                  <a:lnTo>
                    <a:pt x="24434800" y="111887"/>
                  </a:lnTo>
                  <a:lnTo>
                    <a:pt x="0" y="111887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666923" y="281320"/>
            <a:ext cx="15590520" cy="851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2"/>
              </a:lnSpc>
            </a:pPr>
            <a:r>
              <a:rPr lang="en-US" sz="59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Input, Forget and Output Gates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863167" y="2693670"/>
            <a:ext cx="7914759" cy="3853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Input is    (number of examples: </a:t>
            </a:r>
            <a:r>
              <a:rPr lang="en-US" sz="2700" i="true">
                <a:solidFill>
                  <a:srgbClr val="373737"/>
                </a:solidFill>
                <a:latin typeface="Arimo Italics"/>
                <a:ea typeface="Arimo Italics"/>
                <a:cs typeface="Arimo Italics"/>
                <a:sym typeface="Arimo Italics"/>
              </a:rPr>
              <a:t>𝑛</a:t>
            </a:r>
            <a:r>
              <a:rPr lang="en-US" sz="27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, number of inputs: </a:t>
            </a:r>
            <a:r>
              <a:rPr lang="en-US" sz="2700" i="true">
                <a:solidFill>
                  <a:srgbClr val="373737"/>
                </a:solidFill>
                <a:latin typeface="Arimo Italics"/>
                <a:ea typeface="Arimo Italics"/>
                <a:cs typeface="Arimo Italics"/>
                <a:sym typeface="Arimo Italics"/>
              </a:rPr>
              <a:t>𝑑 </a:t>
            </a:r>
            <a:r>
              <a:rPr lang="en-US" sz="27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)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Hidden state of last timestep    (number of hidden states: </a:t>
            </a:r>
            <a:r>
              <a:rPr lang="en-US" sz="2700" i="true">
                <a:solidFill>
                  <a:srgbClr val="373737"/>
                </a:solidFill>
                <a:latin typeface="Arimo Italics"/>
                <a:ea typeface="Arimo Italics"/>
                <a:cs typeface="Arimo Italics"/>
                <a:sym typeface="Arimo Italics"/>
              </a:rPr>
              <a:t>ℎ</a:t>
            </a:r>
            <a:r>
              <a:rPr lang="en-US" sz="27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). </a:t>
            </a:r>
          </a:p>
          <a:p>
            <a:pPr algn="l" marL="488632" indent="-244316" lvl="1">
              <a:lnSpc>
                <a:spcPts val="3240"/>
              </a:lnSpc>
            </a:pP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All gates use </a:t>
            </a:r>
            <a:r>
              <a:rPr lang="en-US" b="true" sz="2700">
                <a:solidFill>
                  <a:srgbClr val="373737"/>
                </a:solidFill>
                <a:latin typeface="Arimo Bold"/>
                <a:ea typeface="Arimo Bold"/>
                <a:cs typeface="Arimo Bold"/>
                <a:sym typeface="Arimo Bold"/>
              </a:rPr>
              <a:t>sigmoid activation function</a:t>
            </a:r>
            <a:r>
              <a:rPr lang="en-US" sz="27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  <a:p>
            <a:pPr algn="l" marL="488632" indent="-244316" lvl="1">
              <a:lnSpc>
                <a:spcPts val="3240"/>
              </a:lnSpc>
            </a:pPr>
          </a:p>
          <a:p>
            <a:pPr algn="l" marL="488632" indent="-244316" lvl="1">
              <a:lnSpc>
                <a:spcPts val="3240"/>
              </a:lnSpc>
            </a:pPr>
          </a:p>
          <a:p>
            <a:pPr algn="l" marL="488632" indent="-244316" lvl="1">
              <a:lnSpc>
                <a:spcPts val="3240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979493" y="2667000"/>
            <a:ext cx="7886700" cy="4953000"/>
          </a:xfrm>
          <a:custGeom>
            <a:avLst/>
            <a:gdLst/>
            <a:ahLst/>
            <a:cxnLst/>
            <a:rect r="r" b="b" t="t" l="l"/>
            <a:pathLst>
              <a:path h="4953000" w="7886700">
                <a:moveTo>
                  <a:pt x="0" y="0"/>
                </a:moveTo>
                <a:lnTo>
                  <a:pt x="7886699" y="0"/>
                </a:lnTo>
                <a:lnTo>
                  <a:pt x="7886699" y="4953000"/>
                </a:lnTo>
                <a:lnTo>
                  <a:pt x="0" y="4953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8575" y="9247436"/>
            <a:ext cx="18345150" cy="102941"/>
            <a:chOff x="0" y="0"/>
            <a:chExt cx="24460200" cy="1372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434800" cy="111887"/>
            </a:xfrm>
            <a:custGeom>
              <a:avLst/>
              <a:gdLst/>
              <a:ahLst/>
              <a:cxnLst/>
              <a:rect r="r" b="b" t="t" l="l"/>
              <a:pathLst>
                <a:path h="111887" w="24434800">
                  <a:moveTo>
                    <a:pt x="0" y="0"/>
                  </a:moveTo>
                  <a:lnTo>
                    <a:pt x="24434800" y="0"/>
                  </a:lnTo>
                  <a:lnTo>
                    <a:pt x="24434800" y="111887"/>
                  </a:lnTo>
                  <a:lnTo>
                    <a:pt x="0" y="111887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666923" y="281320"/>
            <a:ext cx="15590520" cy="851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2"/>
              </a:lnSpc>
            </a:pPr>
            <a:r>
              <a:rPr lang="en-US" sz="59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Memory Cell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973836" y="2660904"/>
            <a:ext cx="9827067" cy="4951476"/>
          </a:xfrm>
          <a:custGeom>
            <a:avLst/>
            <a:gdLst/>
            <a:ahLst/>
            <a:cxnLst/>
            <a:rect r="r" b="b" t="t" l="l"/>
            <a:pathLst>
              <a:path h="4951476" w="9827067">
                <a:moveTo>
                  <a:pt x="0" y="0"/>
                </a:moveTo>
                <a:lnTo>
                  <a:pt x="9827067" y="0"/>
                </a:lnTo>
                <a:lnTo>
                  <a:pt x="9827067" y="4951476"/>
                </a:lnTo>
                <a:lnTo>
                  <a:pt x="0" y="49514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1" r="0" b="-1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432250" y="4645638"/>
            <a:ext cx="5604585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How much of the old memory will stay and </a:t>
            </a:r>
            <a:r>
              <a:rPr lang="en-US" sz="2700" b="true">
                <a:solidFill>
                  <a:srgbClr val="373737"/>
                </a:solidFill>
                <a:latin typeface="Arimo Bold"/>
                <a:ea typeface="Arimo Bold"/>
                <a:cs typeface="Arimo Bold"/>
                <a:sym typeface="Arimo Bold"/>
              </a:rPr>
              <a:t>: </a:t>
            </a:r>
            <a:r>
              <a:rPr lang="en-US" sz="27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How much new data will be added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8575" y="9247436"/>
            <a:ext cx="18345150" cy="102941"/>
            <a:chOff x="0" y="0"/>
            <a:chExt cx="24460200" cy="1372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434800" cy="111887"/>
            </a:xfrm>
            <a:custGeom>
              <a:avLst/>
              <a:gdLst/>
              <a:ahLst/>
              <a:cxnLst/>
              <a:rect r="r" b="b" t="t" l="l"/>
              <a:pathLst>
                <a:path h="111887" w="24434800">
                  <a:moveTo>
                    <a:pt x="0" y="0"/>
                  </a:moveTo>
                  <a:lnTo>
                    <a:pt x="24434800" y="0"/>
                  </a:lnTo>
                  <a:lnTo>
                    <a:pt x="24434800" y="111887"/>
                  </a:lnTo>
                  <a:lnTo>
                    <a:pt x="0" y="111887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666923" y="281320"/>
            <a:ext cx="15590520" cy="851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2"/>
              </a:lnSpc>
            </a:pPr>
            <a:r>
              <a:rPr lang="en-US" sz="59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LSTM Architecture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28700" y="2114837"/>
            <a:ext cx="12021819" cy="6057326"/>
          </a:xfrm>
          <a:custGeom>
            <a:avLst/>
            <a:gdLst/>
            <a:ahLst/>
            <a:cxnLst/>
            <a:rect r="r" b="b" t="t" l="l"/>
            <a:pathLst>
              <a:path h="6057326" w="12021819">
                <a:moveTo>
                  <a:pt x="0" y="0"/>
                </a:moveTo>
                <a:lnTo>
                  <a:pt x="12021819" y="0"/>
                </a:lnTo>
                <a:lnTo>
                  <a:pt x="12021819" y="6057326"/>
                </a:lnTo>
                <a:lnTo>
                  <a:pt x="0" y="60573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1" r="0" b="-1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743388"/>
            <a:ext cx="18345150" cy="102941"/>
            <a:chOff x="0" y="0"/>
            <a:chExt cx="24460200" cy="1372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434800" cy="111887"/>
            </a:xfrm>
            <a:custGeom>
              <a:avLst/>
              <a:gdLst/>
              <a:ahLst/>
              <a:cxnLst/>
              <a:rect r="r" b="b" t="t" l="l"/>
              <a:pathLst>
                <a:path h="111887" w="24434800">
                  <a:moveTo>
                    <a:pt x="0" y="0"/>
                  </a:moveTo>
                  <a:lnTo>
                    <a:pt x="24434800" y="0"/>
                  </a:lnTo>
                  <a:lnTo>
                    <a:pt x="24434800" y="111887"/>
                  </a:lnTo>
                  <a:lnTo>
                    <a:pt x="0" y="111887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688235" y="1834515"/>
          <a:ext cx="17052395" cy="7379970"/>
        </p:xfrm>
        <a:graphic>
          <a:graphicData uri="http://schemas.openxmlformats.org/drawingml/2006/table">
            <a:tbl>
              <a:tblPr/>
              <a:tblGrid>
                <a:gridCol w="1703600"/>
                <a:gridCol w="6145463"/>
                <a:gridCol w="3976496"/>
                <a:gridCol w="5226836"/>
              </a:tblGrid>
              <a:tr h="82042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Technique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Details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Use Case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When to Use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80722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Parts of Speech (POS) Tagging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Identifies and assigns parts of speech (noun, verb, adjective, etc.) to each word in a sentence. It helps in understanding sentence structure.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Text classification, information extraction, sentiment analysis, and speech recognition.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Use when needing to understand the role of each word in context.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255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Grammar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Refers to the rules governing the structure of sentences (syntax, morphology, etc.). Helps identify correct sentence structure.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Grammar checking, text correction, and text generation tasks.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Use when building systems that require language understanding and generation.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722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Syntax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Describes the arrangement of words and phrases to create well-formed sentences. It includes dependencies and phrase structures.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Language translation, dialogue systems, question answering, and summarization.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Use in syntactic analysis tasks like parsing or language generation.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255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Parsing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The process of analyzing a sentence's structure according to grammar rules (e.g., constituency parsing, dependency parsing).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Sentence parsing, dependency parsing for syntactic analysis, machine translation.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Use when you need to understand the syntactic structure of a sentence.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666923" y="281320"/>
            <a:ext cx="15590520" cy="851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2"/>
              </a:lnSpc>
            </a:pPr>
            <a:r>
              <a:rPr lang="en-US" sz="59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POS Tagging, Grammar, Syntax, and Parsing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417189"/>
            <a:ext cx="18345150" cy="102941"/>
            <a:chOff x="0" y="0"/>
            <a:chExt cx="24460200" cy="1372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434800" cy="111887"/>
            </a:xfrm>
            <a:custGeom>
              <a:avLst/>
              <a:gdLst/>
              <a:ahLst/>
              <a:cxnLst/>
              <a:rect r="r" b="b" t="t" l="l"/>
              <a:pathLst>
                <a:path h="111887" w="24434800">
                  <a:moveTo>
                    <a:pt x="0" y="0"/>
                  </a:moveTo>
                  <a:lnTo>
                    <a:pt x="24434800" y="0"/>
                  </a:lnTo>
                  <a:lnTo>
                    <a:pt x="24434800" y="111887"/>
                  </a:lnTo>
                  <a:lnTo>
                    <a:pt x="0" y="111887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886086" y="1440188"/>
          <a:ext cx="16373214" cy="7907704"/>
        </p:xfrm>
        <a:graphic>
          <a:graphicData uri="http://schemas.openxmlformats.org/drawingml/2006/table">
            <a:tbl>
              <a:tblPr/>
              <a:tblGrid>
                <a:gridCol w="4018013"/>
                <a:gridCol w="5910002"/>
                <a:gridCol w="6445200"/>
              </a:tblGrid>
              <a:tr h="98607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Feature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RNN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LSTM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48389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Architecture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Simple looping units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Complex units with memory cells and gates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389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Memory Capability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Limited short-term memory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Long-term memory through cell state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607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Gates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None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Forget, Input, and Output gates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389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Vanishing Gradient Problem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Prone to vanishing gradient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Mitigates vanishing gradient through gated structure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389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Ideal Use Cases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Short sequences, limited dependency tasks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Long sequences, tasks with long-term dependencie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683899" y="518975"/>
            <a:ext cx="5371372" cy="851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2"/>
              </a:lnSpc>
            </a:pPr>
            <a:r>
              <a:rPr lang="en-US" sz="59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LSTM vs RNN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2593834" y="4486961"/>
            <a:ext cx="12968626" cy="1033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76"/>
              </a:lnSpc>
            </a:pPr>
            <a:r>
              <a:rPr lang="en-US" sz="7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Transformer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8575" y="9247436"/>
            <a:ext cx="18345150" cy="102941"/>
            <a:chOff x="0" y="0"/>
            <a:chExt cx="24460200" cy="1372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434800" cy="111887"/>
            </a:xfrm>
            <a:custGeom>
              <a:avLst/>
              <a:gdLst/>
              <a:ahLst/>
              <a:cxnLst/>
              <a:rect r="r" b="b" t="t" l="l"/>
              <a:pathLst>
                <a:path h="111887" w="24434800">
                  <a:moveTo>
                    <a:pt x="0" y="0"/>
                  </a:moveTo>
                  <a:lnTo>
                    <a:pt x="24434800" y="0"/>
                  </a:lnTo>
                  <a:lnTo>
                    <a:pt x="24434800" y="111887"/>
                  </a:lnTo>
                  <a:lnTo>
                    <a:pt x="0" y="111887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666923" y="281320"/>
            <a:ext cx="15590520" cy="851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2"/>
              </a:lnSpc>
            </a:pPr>
            <a:r>
              <a:rPr lang="en-US" sz="59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Transformer - Why We needed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21651" y="1850904"/>
            <a:ext cx="16081065" cy="7864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0095" indent="-380048" lvl="1">
              <a:lnSpc>
                <a:spcPts val="4536"/>
              </a:lnSpc>
              <a:buFont typeface="Arial"/>
              <a:buChar char="•"/>
            </a:pPr>
            <a:r>
              <a:rPr lang="en-US" sz="42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RNNs are naturally sequential -&gt; Cannot be trained in parallel</a:t>
            </a:r>
          </a:p>
          <a:p>
            <a:pPr algn="l" marL="760095" indent="-380048" lvl="1">
              <a:lnSpc>
                <a:spcPts val="4536"/>
              </a:lnSpc>
            </a:pPr>
          </a:p>
          <a:p>
            <a:pPr algn="l" marL="760095" indent="-380048" lvl="1">
              <a:lnSpc>
                <a:spcPts val="4536"/>
              </a:lnSpc>
            </a:pPr>
          </a:p>
          <a:p>
            <a:pPr algn="l" marL="760095" indent="-380048" lvl="1">
              <a:lnSpc>
                <a:spcPts val="4536"/>
              </a:lnSpc>
            </a:pPr>
          </a:p>
          <a:p>
            <a:pPr algn="l" marL="760095" indent="-380048" lvl="1">
              <a:lnSpc>
                <a:spcPts val="4536"/>
              </a:lnSpc>
            </a:pPr>
          </a:p>
          <a:p>
            <a:pPr algn="l" marL="760095" indent="-380048" lvl="1">
              <a:lnSpc>
                <a:spcPts val="4536"/>
              </a:lnSpc>
            </a:pPr>
          </a:p>
          <a:p>
            <a:pPr algn="l">
              <a:lnSpc>
                <a:spcPts val="4536"/>
              </a:lnSpc>
            </a:pPr>
          </a:p>
          <a:p>
            <a:pPr algn="l">
              <a:lnSpc>
                <a:spcPts val="4536"/>
              </a:lnSpc>
            </a:pPr>
          </a:p>
          <a:p>
            <a:pPr algn="l">
              <a:lnSpc>
                <a:spcPts val="4536"/>
              </a:lnSpc>
            </a:pPr>
          </a:p>
          <a:p>
            <a:pPr algn="l" marL="760095" indent="-380048" lvl="1">
              <a:lnSpc>
                <a:spcPts val="4536"/>
              </a:lnSpc>
              <a:buFont typeface="Arial"/>
              <a:buChar char="•"/>
            </a:pPr>
            <a:r>
              <a:rPr lang="en-US" sz="42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RNNs (or LSTMs) still need “attention” mechanism to deal with long range dependencies between states</a:t>
            </a:r>
          </a:p>
          <a:p>
            <a:pPr algn="l" marL="1337310" indent="-445770" lvl="2">
              <a:lnSpc>
                <a:spcPts val="3888"/>
              </a:lnSpc>
              <a:buFont typeface="Arial"/>
              <a:buChar char="⚬"/>
            </a:pPr>
            <a:r>
              <a:rPr lang="en-US" sz="36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If attention gives us access to any state, can we simply utilize the </a:t>
            </a:r>
            <a:r>
              <a:rPr lang="en-US" b="true" sz="3600">
                <a:solidFill>
                  <a:srgbClr val="FF9900"/>
                </a:solidFill>
                <a:latin typeface="Arimo Bold"/>
                <a:ea typeface="Arimo Bold"/>
                <a:cs typeface="Arimo Bold"/>
                <a:sym typeface="Arimo Bold"/>
              </a:rPr>
              <a:t>attention</a:t>
            </a:r>
            <a:r>
              <a:rPr lang="en-US" sz="36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 and ignore the RNN?</a:t>
            </a:r>
          </a:p>
          <a:p>
            <a:pPr algn="l" marL="1560195" indent="-520065" lvl="2">
              <a:lnSpc>
                <a:spcPts val="4536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3661237" y="3057363"/>
            <a:ext cx="7616481" cy="3296462"/>
          </a:xfrm>
          <a:custGeom>
            <a:avLst/>
            <a:gdLst/>
            <a:ahLst/>
            <a:cxnLst/>
            <a:rect r="r" b="b" t="t" l="l"/>
            <a:pathLst>
              <a:path h="3296462" w="7616481">
                <a:moveTo>
                  <a:pt x="0" y="0"/>
                </a:moveTo>
                <a:lnTo>
                  <a:pt x="7616481" y="0"/>
                </a:lnTo>
                <a:lnTo>
                  <a:pt x="7616481" y="3296462"/>
                </a:lnTo>
                <a:lnTo>
                  <a:pt x="0" y="32964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109" r="0" b="-109"/>
            </a:stretch>
          </a:blipFill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8575" y="9247436"/>
            <a:ext cx="18345150" cy="102941"/>
            <a:chOff x="0" y="0"/>
            <a:chExt cx="24460200" cy="1372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434800" cy="111887"/>
            </a:xfrm>
            <a:custGeom>
              <a:avLst/>
              <a:gdLst/>
              <a:ahLst/>
              <a:cxnLst/>
              <a:rect r="r" b="b" t="t" l="l"/>
              <a:pathLst>
                <a:path h="111887" w="24434800">
                  <a:moveTo>
                    <a:pt x="0" y="0"/>
                  </a:moveTo>
                  <a:lnTo>
                    <a:pt x="24434800" y="0"/>
                  </a:lnTo>
                  <a:lnTo>
                    <a:pt x="24434800" y="111887"/>
                  </a:lnTo>
                  <a:lnTo>
                    <a:pt x="0" y="111887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666923" y="281320"/>
            <a:ext cx="15590520" cy="851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2"/>
              </a:lnSpc>
            </a:pPr>
            <a:r>
              <a:rPr lang="en-US" sz="59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Attention Matters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54489" y="1633993"/>
            <a:ext cx="6701074" cy="7177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3888"/>
              </a:lnSpc>
              <a:buFont typeface="Arial"/>
              <a:buChar char="•"/>
            </a:pPr>
            <a:r>
              <a:rPr lang="en-US" b="true" sz="3600">
                <a:solidFill>
                  <a:srgbClr val="FF9900"/>
                </a:solidFill>
                <a:latin typeface="Arimo Bold"/>
                <a:ea typeface="Arimo Bold"/>
                <a:cs typeface="Arimo Bold"/>
                <a:sym typeface="Arimo Bold"/>
              </a:rPr>
              <a:t>Attention</a:t>
            </a:r>
            <a:r>
              <a:rPr lang="en-US" sz="36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 is a mechanism that forces the model to focus on specific parts of the input sequence.</a:t>
            </a:r>
          </a:p>
          <a:p>
            <a:pPr algn="l" marL="651510" indent="-325755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Can process sequential data parallelly.</a:t>
            </a:r>
          </a:p>
          <a:p>
            <a:pPr algn="l" marL="651510" indent="-325755" lvl="1">
              <a:lnSpc>
                <a:spcPts val="3888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9262299" y="1569223"/>
            <a:ext cx="6407578" cy="6808749"/>
          </a:xfrm>
          <a:custGeom>
            <a:avLst/>
            <a:gdLst/>
            <a:ahLst/>
            <a:cxnLst/>
            <a:rect r="r" b="b" t="t" l="l"/>
            <a:pathLst>
              <a:path h="6808749" w="6407578">
                <a:moveTo>
                  <a:pt x="0" y="0"/>
                </a:moveTo>
                <a:lnTo>
                  <a:pt x="6407579" y="0"/>
                </a:lnTo>
                <a:lnTo>
                  <a:pt x="6407579" y="6808749"/>
                </a:lnTo>
                <a:lnTo>
                  <a:pt x="0" y="68087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8575" y="9247436"/>
            <a:ext cx="18345150" cy="102941"/>
            <a:chOff x="0" y="0"/>
            <a:chExt cx="24460200" cy="1372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434800" cy="111887"/>
            </a:xfrm>
            <a:custGeom>
              <a:avLst/>
              <a:gdLst/>
              <a:ahLst/>
              <a:cxnLst/>
              <a:rect r="r" b="b" t="t" l="l"/>
              <a:pathLst>
                <a:path h="111887" w="24434800">
                  <a:moveTo>
                    <a:pt x="0" y="0"/>
                  </a:moveTo>
                  <a:lnTo>
                    <a:pt x="24434800" y="0"/>
                  </a:lnTo>
                  <a:lnTo>
                    <a:pt x="24434800" y="111887"/>
                  </a:lnTo>
                  <a:lnTo>
                    <a:pt x="0" y="111887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666923" y="281320"/>
            <a:ext cx="15590520" cy="851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2"/>
              </a:lnSpc>
            </a:pPr>
            <a:r>
              <a:rPr lang="en-US" sz="59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Lingustics Need Context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4013" y="2001450"/>
            <a:ext cx="18043987" cy="4769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Recurrent Neural networks process one token at a time</a:t>
            </a:r>
          </a:p>
          <a:p>
            <a:pPr algn="l" marL="651510" indent="-325755" lvl="1">
              <a:lnSpc>
                <a:spcPts val="3888"/>
              </a:lnSpc>
            </a:pPr>
          </a:p>
          <a:p>
            <a:pPr algn="l" marL="651510" indent="-325755" lvl="1">
              <a:lnSpc>
                <a:spcPts val="3888"/>
              </a:lnSpc>
            </a:pPr>
          </a:p>
          <a:p>
            <a:pPr algn="l" marL="651510" indent="-325755" lvl="1">
              <a:lnSpc>
                <a:spcPts val="3888"/>
              </a:lnSpc>
            </a:pPr>
          </a:p>
          <a:p>
            <a:pPr algn="l">
              <a:lnSpc>
                <a:spcPts val="3888"/>
              </a:lnSpc>
            </a:pPr>
          </a:p>
          <a:p>
            <a:pPr algn="l">
              <a:lnSpc>
                <a:spcPts val="3888"/>
              </a:lnSpc>
            </a:pPr>
          </a:p>
          <a:p>
            <a:pPr algn="l" marL="488294" indent="-244147" lvl="1">
              <a:lnSpc>
                <a:spcPts val="2916"/>
              </a:lnSpc>
              <a:buFont typeface="Arial"/>
              <a:buChar char="•"/>
            </a:pPr>
            <a:r>
              <a:rPr lang="en-US" sz="27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In linguistics, people believe that instead sentences are best understood by combining into higher level concepts</a:t>
            </a:r>
          </a:p>
          <a:p>
            <a:pPr algn="l">
              <a:lnSpc>
                <a:spcPts val="3888"/>
              </a:lnSpc>
            </a:pPr>
          </a:p>
          <a:p>
            <a:pPr algn="l" marL="651510" indent="-325755" lvl="1">
              <a:lnSpc>
                <a:spcPts val="3888"/>
              </a:lnSpc>
            </a:pPr>
          </a:p>
          <a:p>
            <a:pPr algn="l" marL="651510" indent="-325755" lvl="1">
              <a:lnSpc>
                <a:spcPts val="3888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4070124" y="2825763"/>
            <a:ext cx="1163256" cy="659757"/>
            <a:chOff x="0" y="0"/>
            <a:chExt cx="1551008" cy="87967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51051" cy="879729"/>
            </a:xfrm>
            <a:custGeom>
              <a:avLst/>
              <a:gdLst/>
              <a:ahLst/>
              <a:cxnLst/>
              <a:rect r="r" b="b" t="t" l="l"/>
              <a:pathLst>
                <a:path h="879729" w="1551051">
                  <a:moveTo>
                    <a:pt x="0" y="0"/>
                  </a:moveTo>
                  <a:lnTo>
                    <a:pt x="1551051" y="0"/>
                  </a:lnTo>
                  <a:lnTo>
                    <a:pt x="1551051" y="879729"/>
                  </a:lnTo>
                  <a:lnTo>
                    <a:pt x="0" y="879729"/>
                  </a:lnTo>
                  <a:close/>
                </a:path>
              </a:pathLst>
            </a:custGeom>
            <a:solidFill>
              <a:srgbClr val="A166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6243270" y="2825763"/>
            <a:ext cx="1163256" cy="659757"/>
            <a:chOff x="0" y="0"/>
            <a:chExt cx="1551008" cy="8796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51051" cy="879729"/>
            </a:xfrm>
            <a:custGeom>
              <a:avLst/>
              <a:gdLst/>
              <a:ahLst/>
              <a:cxnLst/>
              <a:rect r="r" b="b" t="t" l="l"/>
              <a:pathLst>
                <a:path h="879729" w="1551051">
                  <a:moveTo>
                    <a:pt x="0" y="0"/>
                  </a:moveTo>
                  <a:lnTo>
                    <a:pt x="1551051" y="0"/>
                  </a:lnTo>
                  <a:lnTo>
                    <a:pt x="1551051" y="879729"/>
                  </a:lnTo>
                  <a:lnTo>
                    <a:pt x="0" y="879729"/>
                  </a:lnTo>
                  <a:close/>
                </a:path>
              </a:pathLst>
            </a:custGeom>
            <a:solidFill>
              <a:srgbClr val="A166F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416416" y="2825763"/>
            <a:ext cx="1163256" cy="659757"/>
            <a:chOff x="0" y="0"/>
            <a:chExt cx="1551008" cy="87967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51051" cy="879729"/>
            </a:xfrm>
            <a:custGeom>
              <a:avLst/>
              <a:gdLst/>
              <a:ahLst/>
              <a:cxnLst/>
              <a:rect r="r" b="b" t="t" l="l"/>
              <a:pathLst>
                <a:path h="879729" w="1551051">
                  <a:moveTo>
                    <a:pt x="0" y="0"/>
                  </a:moveTo>
                  <a:lnTo>
                    <a:pt x="1551051" y="0"/>
                  </a:lnTo>
                  <a:lnTo>
                    <a:pt x="1551051" y="879729"/>
                  </a:lnTo>
                  <a:lnTo>
                    <a:pt x="0" y="879729"/>
                  </a:lnTo>
                  <a:close/>
                </a:path>
              </a:pathLst>
            </a:custGeom>
            <a:solidFill>
              <a:srgbClr val="A166F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0589562" y="2825763"/>
            <a:ext cx="1163256" cy="659757"/>
            <a:chOff x="0" y="0"/>
            <a:chExt cx="1551008" cy="87967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51051" cy="879729"/>
            </a:xfrm>
            <a:custGeom>
              <a:avLst/>
              <a:gdLst/>
              <a:ahLst/>
              <a:cxnLst/>
              <a:rect r="r" b="b" t="t" l="l"/>
              <a:pathLst>
                <a:path h="879729" w="1551051">
                  <a:moveTo>
                    <a:pt x="0" y="0"/>
                  </a:moveTo>
                  <a:lnTo>
                    <a:pt x="1551051" y="0"/>
                  </a:lnTo>
                  <a:lnTo>
                    <a:pt x="1551051" y="879729"/>
                  </a:lnTo>
                  <a:lnTo>
                    <a:pt x="0" y="879729"/>
                  </a:lnTo>
                  <a:close/>
                </a:path>
              </a:pathLst>
            </a:custGeom>
            <a:solidFill>
              <a:srgbClr val="A166FF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4318986" y="4011713"/>
            <a:ext cx="683568" cy="70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spc="39">
                <a:solidFill>
                  <a:srgbClr val="37373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026792" y="4011706"/>
            <a:ext cx="1621034" cy="70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spc="39">
                <a:solidFill>
                  <a:srgbClr val="37373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kicked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332983" y="4011710"/>
            <a:ext cx="1499560" cy="70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spc="39">
                <a:solidFill>
                  <a:srgbClr val="37373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402881" y="4011695"/>
            <a:ext cx="1591023" cy="70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spc="39">
                <a:solidFill>
                  <a:srgbClr val="37373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ball</a:t>
            </a:r>
          </a:p>
        </p:txBody>
      </p:sp>
      <p:sp>
        <p:nvSpPr>
          <p:cNvPr name="AutoShape 18" id="18"/>
          <p:cNvSpPr/>
          <p:nvPr/>
        </p:nvSpPr>
        <p:spPr>
          <a:xfrm>
            <a:off x="5233358" y="3155642"/>
            <a:ext cx="1014697" cy="9525"/>
          </a:xfrm>
          <a:prstGeom prst="line">
            <a:avLst/>
          </a:prstGeom>
          <a:ln cap="rnd" w="9525">
            <a:solidFill>
              <a:srgbClr val="008DC4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9" id="19"/>
          <p:cNvSpPr/>
          <p:nvPr/>
        </p:nvSpPr>
        <p:spPr>
          <a:xfrm rot="32119">
            <a:off x="7401741" y="3155642"/>
            <a:ext cx="1019459" cy="0"/>
          </a:xfrm>
          <a:prstGeom prst="line">
            <a:avLst/>
          </a:prstGeom>
          <a:ln cap="rnd" w="9525">
            <a:solidFill>
              <a:srgbClr val="008DC4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0" id="20"/>
          <p:cNvSpPr/>
          <p:nvPr/>
        </p:nvSpPr>
        <p:spPr>
          <a:xfrm rot="32119">
            <a:off x="9574887" y="3155642"/>
            <a:ext cx="1019459" cy="0"/>
          </a:xfrm>
          <a:prstGeom prst="line">
            <a:avLst/>
          </a:prstGeom>
          <a:ln cap="rnd" w="9525">
            <a:solidFill>
              <a:srgbClr val="008DC4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1" id="21"/>
          <p:cNvSpPr/>
          <p:nvPr/>
        </p:nvSpPr>
        <p:spPr>
          <a:xfrm rot="32119">
            <a:off x="11748033" y="3155642"/>
            <a:ext cx="1019459" cy="0"/>
          </a:xfrm>
          <a:prstGeom prst="line">
            <a:avLst/>
          </a:prstGeom>
          <a:ln cap="rnd" w="9525">
            <a:solidFill>
              <a:srgbClr val="008DC4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2" id="22"/>
          <p:cNvSpPr/>
          <p:nvPr/>
        </p:nvSpPr>
        <p:spPr>
          <a:xfrm rot="32119">
            <a:off x="3055449" y="3155642"/>
            <a:ext cx="1019459" cy="0"/>
          </a:xfrm>
          <a:prstGeom prst="line">
            <a:avLst/>
          </a:prstGeom>
          <a:ln cap="rnd" w="9525">
            <a:solidFill>
              <a:srgbClr val="008DC4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3" id="23"/>
          <p:cNvSpPr/>
          <p:nvPr/>
        </p:nvSpPr>
        <p:spPr>
          <a:xfrm>
            <a:off x="4388364" y="3748616"/>
            <a:ext cx="535793" cy="9525"/>
          </a:xfrm>
          <a:prstGeom prst="line">
            <a:avLst/>
          </a:prstGeom>
          <a:ln cap="rnd" w="9525">
            <a:solidFill>
              <a:srgbClr val="008DC4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4" id="24"/>
          <p:cNvSpPr/>
          <p:nvPr/>
        </p:nvSpPr>
        <p:spPr>
          <a:xfrm rot="-5334456">
            <a:off x="6586665" y="3730513"/>
            <a:ext cx="499613" cy="0"/>
          </a:xfrm>
          <a:prstGeom prst="line">
            <a:avLst/>
          </a:prstGeom>
          <a:ln cap="rnd" w="9525">
            <a:solidFill>
              <a:srgbClr val="008DC4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5" id="25"/>
          <p:cNvSpPr/>
          <p:nvPr/>
        </p:nvSpPr>
        <p:spPr>
          <a:xfrm rot="-5334456">
            <a:off x="8771385" y="3730507"/>
            <a:ext cx="499613" cy="0"/>
          </a:xfrm>
          <a:prstGeom prst="line">
            <a:avLst/>
          </a:prstGeom>
          <a:ln cap="rnd" w="9525">
            <a:solidFill>
              <a:srgbClr val="008DC4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6" id="26"/>
          <p:cNvSpPr/>
          <p:nvPr/>
        </p:nvSpPr>
        <p:spPr>
          <a:xfrm rot="-5334456">
            <a:off x="10956105" y="3730501"/>
            <a:ext cx="499613" cy="0"/>
          </a:xfrm>
          <a:prstGeom prst="line">
            <a:avLst/>
          </a:prstGeom>
          <a:ln cap="rnd" w="9525">
            <a:solidFill>
              <a:srgbClr val="008DC4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7" id="27"/>
          <p:cNvSpPr txBox="true"/>
          <p:nvPr/>
        </p:nvSpPr>
        <p:spPr>
          <a:xfrm rot="0">
            <a:off x="4259079" y="7829371"/>
            <a:ext cx="546327" cy="70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spc="39">
                <a:solidFill>
                  <a:srgbClr val="37373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022250" y="7829366"/>
            <a:ext cx="1583706" cy="70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spc="39">
                <a:solidFill>
                  <a:srgbClr val="37373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kicked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370146" y="7829369"/>
            <a:ext cx="1221504" cy="70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spc="39">
                <a:solidFill>
                  <a:srgbClr val="37373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823982" y="7829367"/>
            <a:ext cx="940814" cy="70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spc="39">
                <a:solidFill>
                  <a:srgbClr val="37373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ball</a:t>
            </a:r>
          </a:p>
        </p:txBody>
      </p:sp>
      <p:sp>
        <p:nvSpPr>
          <p:cNvPr name="AutoShape 31" id="31"/>
          <p:cNvSpPr/>
          <p:nvPr/>
        </p:nvSpPr>
        <p:spPr>
          <a:xfrm>
            <a:off x="4334584" y="6611555"/>
            <a:ext cx="410253" cy="9525"/>
          </a:xfrm>
          <a:prstGeom prst="line">
            <a:avLst/>
          </a:prstGeom>
          <a:ln cap="rnd" w="9525">
            <a:solidFill>
              <a:srgbClr val="008DC4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2" id="32"/>
          <p:cNvSpPr/>
          <p:nvPr/>
        </p:nvSpPr>
        <p:spPr>
          <a:xfrm>
            <a:off x="4795430" y="6187849"/>
            <a:ext cx="1651731" cy="9525"/>
          </a:xfrm>
          <a:prstGeom prst="line">
            <a:avLst/>
          </a:prstGeom>
          <a:ln cap="rnd" w="9525">
            <a:solidFill>
              <a:srgbClr val="008DC4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3" id="33"/>
          <p:cNvSpPr/>
          <p:nvPr/>
        </p:nvSpPr>
        <p:spPr>
          <a:xfrm>
            <a:off x="7183723" y="6684504"/>
            <a:ext cx="2631136" cy="9525"/>
          </a:xfrm>
          <a:prstGeom prst="line">
            <a:avLst/>
          </a:prstGeom>
          <a:ln cap="rnd" w="9525">
            <a:solidFill>
              <a:srgbClr val="008DC4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4" id="34"/>
          <p:cNvSpPr/>
          <p:nvPr/>
        </p:nvSpPr>
        <p:spPr>
          <a:xfrm>
            <a:off x="4377439" y="7672035"/>
            <a:ext cx="324542" cy="9525"/>
          </a:xfrm>
          <a:prstGeom prst="line">
            <a:avLst/>
          </a:prstGeom>
          <a:ln cap="rnd" w="9525">
            <a:solidFill>
              <a:srgbClr val="008DC4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5" id="35"/>
          <p:cNvSpPr/>
          <p:nvPr/>
        </p:nvSpPr>
        <p:spPr>
          <a:xfrm>
            <a:off x="6327337" y="7344579"/>
            <a:ext cx="979114" cy="9525"/>
          </a:xfrm>
          <a:prstGeom prst="line">
            <a:avLst/>
          </a:prstGeom>
          <a:ln cap="rnd" w="9525">
            <a:solidFill>
              <a:srgbClr val="008DC4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6" id="36"/>
          <p:cNvSpPr/>
          <p:nvPr/>
        </p:nvSpPr>
        <p:spPr>
          <a:xfrm>
            <a:off x="8908244" y="7573384"/>
            <a:ext cx="1008453" cy="9525"/>
          </a:xfrm>
          <a:prstGeom prst="line">
            <a:avLst/>
          </a:prstGeom>
          <a:ln cap="rnd" w="9525">
            <a:solidFill>
              <a:srgbClr val="008DC4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7" id="37"/>
          <p:cNvSpPr/>
          <p:nvPr/>
        </p:nvSpPr>
        <p:spPr>
          <a:xfrm>
            <a:off x="10487344" y="7573384"/>
            <a:ext cx="891288" cy="9525"/>
          </a:xfrm>
          <a:prstGeom prst="line">
            <a:avLst/>
          </a:prstGeom>
          <a:ln cap="rnd" w="9525">
            <a:solidFill>
              <a:srgbClr val="008DC4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38" id="38"/>
          <p:cNvSpPr txBox="true"/>
          <p:nvPr/>
        </p:nvSpPr>
        <p:spPr>
          <a:xfrm rot="0">
            <a:off x="9831285" y="6778662"/>
            <a:ext cx="801466" cy="70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spc="39">
                <a:solidFill>
                  <a:srgbClr val="37373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NP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4133673" y="6811783"/>
            <a:ext cx="827010" cy="70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spc="39">
                <a:solidFill>
                  <a:srgbClr val="37373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NP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6443798" y="6156877"/>
            <a:ext cx="751775" cy="70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spc="39">
                <a:solidFill>
                  <a:srgbClr val="37373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VP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4259079" y="5708412"/>
            <a:ext cx="546327" cy="70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spc="39">
                <a:solidFill>
                  <a:srgbClr val="373737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</a:t>
            </a:r>
          </a:p>
        </p:txBody>
      </p:sp>
      <p:grpSp>
        <p:nvGrpSpPr>
          <p:cNvPr name="Group 42" id="42"/>
          <p:cNvGrpSpPr/>
          <p:nvPr/>
        </p:nvGrpSpPr>
        <p:grpSpPr>
          <a:xfrm rot="0">
            <a:off x="12947097" y="6047496"/>
            <a:ext cx="4299591" cy="2087017"/>
            <a:chOff x="0" y="0"/>
            <a:chExt cx="5732788" cy="278269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6350" y="6350"/>
              <a:ext cx="5720080" cy="2769997"/>
            </a:xfrm>
            <a:custGeom>
              <a:avLst/>
              <a:gdLst/>
              <a:ahLst/>
              <a:cxnLst/>
              <a:rect r="r" b="b" t="t" l="l"/>
              <a:pathLst>
                <a:path h="2769997" w="5720080">
                  <a:moveTo>
                    <a:pt x="0" y="0"/>
                  </a:moveTo>
                  <a:lnTo>
                    <a:pt x="5720080" y="0"/>
                  </a:lnTo>
                  <a:lnTo>
                    <a:pt x="5720080" y="2769997"/>
                  </a:lnTo>
                  <a:lnTo>
                    <a:pt x="0" y="276999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5732780" cy="2782697"/>
            </a:xfrm>
            <a:custGeom>
              <a:avLst/>
              <a:gdLst/>
              <a:ahLst/>
              <a:cxnLst/>
              <a:rect r="r" b="b" t="t" l="l"/>
              <a:pathLst>
                <a:path h="2782697" w="5732780">
                  <a:moveTo>
                    <a:pt x="6350" y="0"/>
                  </a:moveTo>
                  <a:lnTo>
                    <a:pt x="5726430" y="0"/>
                  </a:lnTo>
                  <a:cubicBezTo>
                    <a:pt x="5729986" y="0"/>
                    <a:pt x="5732780" y="2794"/>
                    <a:pt x="5732780" y="6350"/>
                  </a:cubicBezTo>
                  <a:lnTo>
                    <a:pt x="5732780" y="2776347"/>
                  </a:lnTo>
                  <a:cubicBezTo>
                    <a:pt x="5732780" y="2779903"/>
                    <a:pt x="5729986" y="2782697"/>
                    <a:pt x="5726430" y="2782697"/>
                  </a:cubicBezTo>
                  <a:lnTo>
                    <a:pt x="6350" y="2782697"/>
                  </a:lnTo>
                  <a:cubicBezTo>
                    <a:pt x="2794" y="2782697"/>
                    <a:pt x="0" y="2779903"/>
                    <a:pt x="0" y="2776347"/>
                  </a:cubicBezTo>
                  <a:lnTo>
                    <a:pt x="0" y="6350"/>
                  </a:lnTo>
                  <a:cubicBezTo>
                    <a:pt x="0" y="2794"/>
                    <a:pt x="2794" y="0"/>
                    <a:pt x="6350" y="0"/>
                  </a:cubicBez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2776347"/>
                  </a:lnTo>
                  <a:lnTo>
                    <a:pt x="6350" y="2776347"/>
                  </a:lnTo>
                  <a:lnTo>
                    <a:pt x="6350" y="2769997"/>
                  </a:lnTo>
                  <a:lnTo>
                    <a:pt x="5726430" y="2769997"/>
                  </a:lnTo>
                  <a:lnTo>
                    <a:pt x="5726430" y="2776347"/>
                  </a:lnTo>
                  <a:lnTo>
                    <a:pt x="5720080" y="2776347"/>
                  </a:lnTo>
                  <a:lnTo>
                    <a:pt x="5720080" y="6350"/>
                  </a:lnTo>
                  <a:lnTo>
                    <a:pt x="5726430" y="6350"/>
                  </a:lnTo>
                  <a:lnTo>
                    <a:pt x="5726430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373737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9525"/>
              <a:ext cx="5732788" cy="2792215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>
                <a:lnSpc>
                  <a:spcPts val="5040"/>
                </a:lnSpc>
              </a:pPr>
              <a:r>
                <a:rPr lang="en-US" sz="4200" spc="39">
                  <a:solidFill>
                    <a:srgbClr val="37373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S: Sentence</a:t>
              </a:r>
            </a:p>
            <a:p>
              <a:pPr algn="l">
                <a:lnSpc>
                  <a:spcPts val="5040"/>
                </a:lnSpc>
              </a:pPr>
              <a:r>
                <a:rPr lang="en-US" sz="4200" spc="39">
                  <a:solidFill>
                    <a:srgbClr val="37373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VP: Verb Phrase</a:t>
              </a:r>
            </a:p>
            <a:p>
              <a:pPr algn="l">
                <a:lnSpc>
                  <a:spcPts val="5040"/>
                </a:lnSpc>
              </a:pPr>
              <a:r>
                <a:rPr lang="en-US" sz="4200" spc="39">
                  <a:solidFill>
                    <a:srgbClr val="373737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NP: Noun Phrase</a:t>
              </a:r>
            </a:p>
          </p:txBody>
        </p:sp>
      </p:grpSp>
      <p:sp>
        <p:nvSpPr>
          <p:cNvPr name="TextBox 46" id="46"/>
          <p:cNvSpPr txBox="true"/>
          <p:nvPr/>
        </p:nvSpPr>
        <p:spPr>
          <a:xfrm rot="0">
            <a:off x="573111" y="8614195"/>
            <a:ext cx="7457962" cy="472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b="true" sz="2700" spc="25">
                <a:solidFill>
                  <a:srgbClr val="FF99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Can we make a model that mirrors this philosophy?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8575" y="9247436"/>
            <a:ext cx="18345150" cy="102941"/>
            <a:chOff x="0" y="0"/>
            <a:chExt cx="24460200" cy="1372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434800" cy="111887"/>
            </a:xfrm>
            <a:custGeom>
              <a:avLst/>
              <a:gdLst/>
              <a:ahLst/>
              <a:cxnLst/>
              <a:rect r="r" b="b" t="t" l="l"/>
              <a:pathLst>
                <a:path h="111887" w="24434800">
                  <a:moveTo>
                    <a:pt x="0" y="0"/>
                  </a:moveTo>
                  <a:lnTo>
                    <a:pt x="24434800" y="0"/>
                  </a:lnTo>
                  <a:lnTo>
                    <a:pt x="24434800" y="111887"/>
                  </a:lnTo>
                  <a:lnTo>
                    <a:pt x="0" y="111887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666923" y="281320"/>
            <a:ext cx="15590520" cy="851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2"/>
              </a:lnSpc>
            </a:pPr>
            <a:r>
              <a:rPr lang="en-US" sz="59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Single Headed Attention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37038" y="1609034"/>
            <a:ext cx="16081065" cy="7191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6"/>
              </a:lnSpc>
            </a:pPr>
            <a:r>
              <a:rPr lang="en-US" sz="42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The </a:t>
            </a:r>
            <a:r>
              <a:rPr lang="en-US" sz="4200" b="true">
                <a:solidFill>
                  <a:srgbClr val="FF9900"/>
                </a:solidFill>
                <a:latin typeface="Arimo Bold"/>
                <a:ea typeface="Arimo Bold"/>
                <a:cs typeface="Arimo Bold"/>
                <a:sym typeface="Arimo Bold"/>
              </a:rPr>
              <a:t>key</a:t>
            </a:r>
            <a:r>
              <a:rPr lang="en-US" sz="42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lang="en-US" sz="4200" b="true">
                <a:solidFill>
                  <a:srgbClr val="FF9900"/>
                </a:solidFill>
                <a:latin typeface="Arimo Bold"/>
                <a:ea typeface="Arimo Bold"/>
                <a:cs typeface="Arimo Bold"/>
                <a:sym typeface="Arimo Bold"/>
              </a:rPr>
              <a:t>query</a:t>
            </a:r>
            <a:r>
              <a:rPr lang="en-US" sz="42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, and </a:t>
            </a:r>
            <a:r>
              <a:rPr lang="en-US" sz="4200" b="true">
                <a:solidFill>
                  <a:srgbClr val="FF9900"/>
                </a:solidFill>
                <a:latin typeface="Arimo Bold"/>
                <a:ea typeface="Arimo Bold"/>
                <a:cs typeface="Arimo Bold"/>
                <a:sym typeface="Arimo Bold"/>
              </a:rPr>
              <a:t>value</a:t>
            </a:r>
            <a:r>
              <a:rPr lang="en-US" sz="42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 will all be vectors of numbers.</a:t>
            </a:r>
          </a:p>
          <a:p>
            <a:pPr algn="l">
              <a:lnSpc>
                <a:spcPts val="4536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45598" y="3023014"/>
            <a:ext cx="9538617" cy="4937760"/>
          </a:xfrm>
          <a:custGeom>
            <a:avLst/>
            <a:gdLst/>
            <a:ahLst/>
            <a:cxnLst/>
            <a:rect r="r" b="b" t="t" l="l"/>
            <a:pathLst>
              <a:path h="4937760" w="9538617">
                <a:moveTo>
                  <a:pt x="0" y="0"/>
                </a:moveTo>
                <a:lnTo>
                  <a:pt x="9538617" y="0"/>
                </a:lnTo>
                <a:lnTo>
                  <a:pt x="9538617" y="4937760"/>
                </a:lnTo>
                <a:lnTo>
                  <a:pt x="0" y="49377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8575" y="9247436"/>
            <a:ext cx="18345150" cy="102941"/>
            <a:chOff x="0" y="0"/>
            <a:chExt cx="24460200" cy="1372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434800" cy="111887"/>
            </a:xfrm>
            <a:custGeom>
              <a:avLst/>
              <a:gdLst/>
              <a:ahLst/>
              <a:cxnLst/>
              <a:rect r="r" b="b" t="t" l="l"/>
              <a:pathLst>
                <a:path h="111887" w="24434800">
                  <a:moveTo>
                    <a:pt x="0" y="0"/>
                  </a:moveTo>
                  <a:lnTo>
                    <a:pt x="24434800" y="0"/>
                  </a:lnTo>
                  <a:lnTo>
                    <a:pt x="24434800" y="111887"/>
                  </a:lnTo>
                  <a:lnTo>
                    <a:pt x="0" y="111887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666923" y="281320"/>
            <a:ext cx="15590520" cy="851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2"/>
              </a:lnSpc>
            </a:pPr>
            <a:r>
              <a:rPr lang="en-US" sz="59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Single Headed Attention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58363" y="1609034"/>
            <a:ext cx="16081065" cy="7191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6"/>
              </a:lnSpc>
            </a:pPr>
            <a:r>
              <a:rPr lang="en-US" sz="42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Similarity is commonly given by the </a:t>
            </a:r>
            <a:r>
              <a:rPr lang="en-US" sz="4200" b="true">
                <a:solidFill>
                  <a:srgbClr val="373737"/>
                </a:solidFill>
                <a:latin typeface="Arimo Bold"/>
                <a:ea typeface="Arimo Bold"/>
                <a:cs typeface="Arimo Bold"/>
                <a:sym typeface="Arimo Bold"/>
              </a:rPr>
              <a:t>dot product</a:t>
            </a:r>
            <a:r>
              <a:rPr lang="en-US" sz="4200" b="true">
                <a:solidFill>
                  <a:srgbClr val="0090C3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42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.  </a:t>
            </a:r>
          </a:p>
          <a:p>
            <a:pPr algn="l">
              <a:lnSpc>
                <a:spcPts val="4536"/>
              </a:lnSpc>
            </a:pPr>
            <a:r>
              <a:rPr lang="en-US" sz="42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Large positive dot products are similar.</a:t>
            </a:r>
          </a:p>
          <a:p>
            <a:pPr algn="l">
              <a:lnSpc>
                <a:spcPts val="4536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666923" y="3270295"/>
            <a:ext cx="9864620" cy="4937760"/>
          </a:xfrm>
          <a:custGeom>
            <a:avLst/>
            <a:gdLst/>
            <a:ahLst/>
            <a:cxnLst/>
            <a:rect r="r" b="b" t="t" l="l"/>
            <a:pathLst>
              <a:path h="4937760" w="9864620">
                <a:moveTo>
                  <a:pt x="0" y="0"/>
                </a:moveTo>
                <a:lnTo>
                  <a:pt x="9864620" y="0"/>
                </a:lnTo>
                <a:lnTo>
                  <a:pt x="9864620" y="4937760"/>
                </a:lnTo>
                <a:lnTo>
                  <a:pt x="0" y="49377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8575" y="9247436"/>
            <a:ext cx="18345150" cy="102941"/>
            <a:chOff x="0" y="0"/>
            <a:chExt cx="24460200" cy="1372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434800" cy="111887"/>
            </a:xfrm>
            <a:custGeom>
              <a:avLst/>
              <a:gdLst/>
              <a:ahLst/>
              <a:cxnLst/>
              <a:rect r="r" b="b" t="t" l="l"/>
              <a:pathLst>
                <a:path h="111887" w="24434800">
                  <a:moveTo>
                    <a:pt x="0" y="0"/>
                  </a:moveTo>
                  <a:lnTo>
                    <a:pt x="24434800" y="0"/>
                  </a:lnTo>
                  <a:lnTo>
                    <a:pt x="24434800" y="111887"/>
                  </a:lnTo>
                  <a:lnTo>
                    <a:pt x="0" y="111887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666923" y="281320"/>
            <a:ext cx="15590520" cy="851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2"/>
              </a:lnSpc>
            </a:pPr>
            <a:r>
              <a:rPr lang="en-US" sz="59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Single Headed Attention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58363" y="1609034"/>
            <a:ext cx="16081065" cy="7191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6"/>
              </a:lnSpc>
            </a:pPr>
            <a:r>
              <a:rPr lang="en-US" sz="42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At each token, compute the </a:t>
            </a:r>
            <a:r>
              <a:rPr lang="en-US" sz="4200" b="true">
                <a:solidFill>
                  <a:srgbClr val="FF9900"/>
                </a:solidFill>
                <a:latin typeface="Arimo Bold"/>
                <a:ea typeface="Arimo Bold"/>
                <a:cs typeface="Arimo Bold"/>
                <a:sym typeface="Arimo Bold"/>
              </a:rPr>
              <a:t>softmax</a:t>
            </a:r>
            <a:r>
              <a:rPr lang="en-US" sz="42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 of the dot products to get a collection of weights </a:t>
            </a:r>
            <a:r>
              <a:rPr lang="en-US" sz="4200" b="true">
                <a:solidFill>
                  <a:srgbClr val="373737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42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that sum to one </a:t>
            </a:r>
          </a:p>
          <a:p>
            <a:pPr algn="l">
              <a:lnSpc>
                <a:spcPts val="4536"/>
              </a:lnSpc>
            </a:pPr>
            <a:r>
              <a:rPr lang="en-US" sz="42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The larger  are corresponding to the </a:t>
            </a:r>
            <a:r>
              <a:rPr lang="en-US" sz="4200" b="true">
                <a:solidFill>
                  <a:srgbClr val="373737"/>
                </a:solidFill>
                <a:latin typeface="Arimo Bold"/>
                <a:ea typeface="Arimo Bold"/>
                <a:cs typeface="Arimo Bold"/>
                <a:sym typeface="Arimo Bold"/>
              </a:rPr>
              <a:t>larger dot products</a:t>
            </a:r>
            <a:r>
              <a:rPr lang="en-US" sz="42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  <a:p>
            <a:pPr algn="l">
              <a:lnSpc>
                <a:spcPts val="4536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666923" y="3776282"/>
            <a:ext cx="10363620" cy="4937760"/>
          </a:xfrm>
          <a:custGeom>
            <a:avLst/>
            <a:gdLst/>
            <a:ahLst/>
            <a:cxnLst/>
            <a:rect r="r" b="b" t="t" l="l"/>
            <a:pathLst>
              <a:path h="4937760" w="10363620">
                <a:moveTo>
                  <a:pt x="0" y="0"/>
                </a:moveTo>
                <a:lnTo>
                  <a:pt x="10363620" y="0"/>
                </a:lnTo>
                <a:lnTo>
                  <a:pt x="10363620" y="4937760"/>
                </a:lnTo>
                <a:lnTo>
                  <a:pt x="0" y="49377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8575" y="9247436"/>
            <a:ext cx="18345150" cy="102941"/>
            <a:chOff x="0" y="0"/>
            <a:chExt cx="24460200" cy="1372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434800" cy="111887"/>
            </a:xfrm>
            <a:custGeom>
              <a:avLst/>
              <a:gdLst/>
              <a:ahLst/>
              <a:cxnLst/>
              <a:rect r="r" b="b" t="t" l="l"/>
              <a:pathLst>
                <a:path h="111887" w="24434800">
                  <a:moveTo>
                    <a:pt x="0" y="0"/>
                  </a:moveTo>
                  <a:lnTo>
                    <a:pt x="24434800" y="0"/>
                  </a:lnTo>
                  <a:lnTo>
                    <a:pt x="24434800" y="111887"/>
                  </a:lnTo>
                  <a:lnTo>
                    <a:pt x="0" y="111887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666923" y="281320"/>
            <a:ext cx="15590520" cy="851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2"/>
              </a:lnSpc>
            </a:pPr>
            <a:r>
              <a:rPr lang="en-US" sz="59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Single Headed Attention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93724" y="1816062"/>
            <a:ext cx="16081065" cy="7191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6"/>
              </a:lnSpc>
            </a:pPr>
            <a:r>
              <a:rPr lang="en-US" sz="42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The final lookup is obtained by </a:t>
            </a:r>
            <a:r>
              <a:rPr lang="en-US" sz="4200" b="true">
                <a:solidFill>
                  <a:srgbClr val="373737"/>
                </a:solidFill>
                <a:latin typeface="Arimo Bold"/>
                <a:ea typeface="Arimo Bold"/>
                <a:cs typeface="Arimo Bold"/>
                <a:sym typeface="Arimo Bold"/>
              </a:rPr>
              <a:t>weighted averaging</a:t>
            </a:r>
            <a:r>
              <a:rPr lang="en-US" sz="42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 the values:</a:t>
            </a:r>
          </a:p>
          <a:p>
            <a:pPr algn="ctr">
              <a:lnSpc>
                <a:spcPts val="4536"/>
              </a:lnSpc>
            </a:pPr>
            <a:r>
              <a:rPr lang="en-US" sz="42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  <a:p>
            <a:pPr algn="l">
              <a:lnSpc>
                <a:spcPts val="4536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02284" y="3741933"/>
            <a:ext cx="10387500" cy="4937760"/>
          </a:xfrm>
          <a:custGeom>
            <a:avLst/>
            <a:gdLst/>
            <a:ahLst/>
            <a:cxnLst/>
            <a:rect r="r" b="b" t="t" l="l"/>
            <a:pathLst>
              <a:path h="4937760" w="10387500">
                <a:moveTo>
                  <a:pt x="0" y="0"/>
                </a:moveTo>
                <a:lnTo>
                  <a:pt x="10387500" y="0"/>
                </a:lnTo>
                <a:lnTo>
                  <a:pt x="10387500" y="4937760"/>
                </a:lnTo>
                <a:lnTo>
                  <a:pt x="0" y="49377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8575" y="9247436"/>
            <a:ext cx="18345150" cy="102941"/>
            <a:chOff x="0" y="0"/>
            <a:chExt cx="24460200" cy="1372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434800" cy="111887"/>
            </a:xfrm>
            <a:custGeom>
              <a:avLst/>
              <a:gdLst/>
              <a:ahLst/>
              <a:cxnLst/>
              <a:rect r="r" b="b" t="t" l="l"/>
              <a:pathLst>
                <a:path h="111887" w="24434800">
                  <a:moveTo>
                    <a:pt x="0" y="0"/>
                  </a:moveTo>
                  <a:lnTo>
                    <a:pt x="24434800" y="0"/>
                  </a:lnTo>
                  <a:lnTo>
                    <a:pt x="24434800" y="111887"/>
                  </a:lnTo>
                  <a:lnTo>
                    <a:pt x="0" y="111887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666923" y="281320"/>
            <a:ext cx="15590520" cy="851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2"/>
              </a:lnSpc>
            </a:pPr>
            <a:r>
              <a:rPr lang="en-US" sz="59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Single Headed Attention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70178" y="2010975"/>
            <a:ext cx="16081065" cy="7191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6"/>
              </a:lnSpc>
            </a:pPr>
            <a:r>
              <a:rPr lang="en-US" sz="42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This process is repeated for every token in the network.</a:t>
            </a:r>
          </a:p>
          <a:p>
            <a:pPr algn="l">
              <a:lnSpc>
                <a:spcPts val="4536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78738" y="3133892"/>
            <a:ext cx="10668002" cy="5486400"/>
          </a:xfrm>
          <a:custGeom>
            <a:avLst/>
            <a:gdLst/>
            <a:ahLst/>
            <a:cxnLst/>
            <a:rect r="r" b="b" t="t" l="l"/>
            <a:pathLst>
              <a:path h="5486400" w="10668002">
                <a:moveTo>
                  <a:pt x="0" y="0"/>
                </a:moveTo>
                <a:lnTo>
                  <a:pt x="10668002" y="0"/>
                </a:lnTo>
                <a:lnTo>
                  <a:pt x="10668002" y="5486400"/>
                </a:lnTo>
                <a:lnTo>
                  <a:pt x="0" y="54864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743388"/>
            <a:ext cx="18345150" cy="102941"/>
            <a:chOff x="0" y="0"/>
            <a:chExt cx="24460200" cy="1372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434800" cy="111887"/>
            </a:xfrm>
            <a:custGeom>
              <a:avLst/>
              <a:gdLst/>
              <a:ahLst/>
              <a:cxnLst/>
              <a:rect r="r" b="b" t="t" l="l"/>
              <a:pathLst>
                <a:path h="111887" w="24434800">
                  <a:moveTo>
                    <a:pt x="0" y="0"/>
                  </a:moveTo>
                  <a:lnTo>
                    <a:pt x="24434800" y="0"/>
                  </a:lnTo>
                  <a:lnTo>
                    <a:pt x="24434800" y="111887"/>
                  </a:lnTo>
                  <a:lnTo>
                    <a:pt x="0" y="111887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9172575" y="2840542"/>
          <a:ext cx="7315200" cy="6648450"/>
        </p:xfrm>
        <a:graphic>
          <a:graphicData uri="http://schemas.openxmlformats.org/drawingml/2006/table">
            <a:tbl>
              <a:tblPr/>
              <a:tblGrid>
                <a:gridCol w="2438400"/>
                <a:gridCol w="2438400"/>
                <a:gridCol w="2438400"/>
              </a:tblGrid>
              <a:tr h="55403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Word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POS Tag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Entity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55403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Apple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Noun (NNP)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Organization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03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Inc.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Noun (NNP)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Organization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03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was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Verb (VBD)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-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03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founded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Verb (VBD)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-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03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by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Preposition (IN)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-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03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Steve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Noun (NNP)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Person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03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Jobs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Noun (NNP)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Person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03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in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Preposition (IN)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-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03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Cupertino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Noun (NNP)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Location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03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in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Preposition (IN)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-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03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1976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Noun (CD)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Date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666923" y="281320"/>
            <a:ext cx="15590520" cy="851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2"/>
              </a:lnSpc>
            </a:pPr>
            <a:r>
              <a:rPr lang="en-US" sz="59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Usecase and Example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63956" y="1153019"/>
            <a:ext cx="7255065" cy="7878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35"/>
              </a:lnSpc>
            </a:pPr>
          </a:p>
          <a:p>
            <a:pPr algn="l" marL="561339" indent="-280669" lvl="1">
              <a:lnSpc>
                <a:spcPts val="4835"/>
              </a:lnSpc>
              <a:buFont typeface="Arial"/>
              <a:buChar char="•"/>
            </a:pPr>
            <a:r>
              <a:rPr lang="en-US" b="true" sz="25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Sentence Parsing:</a:t>
            </a: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Helps break down the sentence structure for syntactic analysis.</a:t>
            </a:r>
          </a:p>
          <a:p>
            <a:pPr algn="l" marL="561339" indent="-280669" lvl="1">
              <a:lnSpc>
                <a:spcPts val="4835"/>
              </a:lnSpc>
              <a:buFont typeface="Arial"/>
              <a:buChar char="•"/>
            </a:pPr>
            <a:r>
              <a:rPr lang="en-US" b="true" sz="25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Named Entity Recognition (NER):</a:t>
            </a: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Identifying names, organizations, locations, etc., which often depend on POS tags.</a:t>
            </a:r>
          </a:p>
          <a:p>
            <a:pPr algn="l" marL="561339" indent="-280669" lvl="1">
              <a:lnSpc>
                <a:spcPts val="4835"/>
              </a:lnSpc>
              <a:buFont typeface="Arial"/>
              <a:buChar char="•"/>
            </a:pPr>
            <a:r>
              <a:rPr lang="en-US" b="true" sz="25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Machine Translation: </a:t>
            </a: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Mapping POS tags helps in translating sentence structures from one language to another.</a:t>
            </a:r>
          </a:p>
          <a:p>
            <a:pPr algn="l" marL="561339" indent="-280669" lvl="1">
              <a:lnSpc>
                <a:spcPts val="4835"/>
              </a:lnSpc>
              <a:buFont typeface="Arial"/>
              <a:buChar char="•"/>
            </a:pPr>
            <a:r>
              <a:rPr lang="en-US" b="true" sz="25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Sentiment Analysis:</a:t>
            </a: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Adjectives, verbs, and nouns help determine the sentiment of a sentence (positive, negative, neutral).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72575" y="1413428"/>
            <a:ext cx="8678929" cy="1172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35"/>
              </a:lnSpc>
            </a:pPr>
            <a:r>
              <a:rPr lang="en-US" sz="25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Sentence: "Apple Inc. was founded by Steve Jobs in Cupertino in 1976."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8575" y="9247436"/>
            <a:ext cx="18345150" cy="102941"/>
            <a:chOff x="0" y="0"/>
            <a:chExt cx="24460200" cy="1372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434800" cy="111887"/>
            </a:xfrm>
            <a:custGeom>
              <a:avLst/>
              <a:gdLst/>
              <a:ahLst/>
              <a:cxnLst/>
              <a:rect r="r" b="b" t="t" l="l"/>
              <a:pathLst>
                <a:path h="111887" w="24434800">
                  <a:moveTo>
                    <a:pt x="0" y="0"/>
                  </a:moveTo>
                  <a:lnTo>
                    <a:pt x="24434800" y="0"/>
                  </a:lnTo>
                  <a:lnTo>
                    <a:pt x="24434800" y="111887"/>
                  </a:lnTo>
                  <a:lnTo>
                    <a:pt x="0" y="111887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666923" y="281320"/>
            <a:ext cx="15590520" cy="851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2"/>
              </a:lnSpc>
            </a:pPr>
            <a:r>
              <a:rPr lang="en-US" sz="59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Single Headed Attention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66923" y="1571723"/>
            <a:ext cx="16592377" cy="5568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4333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At each token:</a:t>
            </a:r>
          </a:p>
          <a:p>
            <a:pPr algn="l" marL="728244" indent="-364122" lvl="1">
              <a:lnSpc>
                <a:spcPts val="4345"/>
              </a:lnSpc>
              <a:buFont typeface="Arial"/>
              <a:buChar char="•"/>
            </a:pPr>
            <a:r>
              <a:rPr lang="en-US" sz="4024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The </a:t>
            </a:r>
            <a:r>
              <a:rPr lang="en-US" b="true" sz="4024">
                <a:solidFill>
                  <a:srgbClr val="373737"/>
                </a:solidFill>
                <a:latin typeface="Arimo Bold"/>
                <a:ea typeface="Arimo Bold"/>
                <a:cs typeface="Arimo Bold"/>
                <a:sym typeface="Arimo Bold"/>
              </a:rPr>
              <a:t>key</a:t>
            </a:r>
            <a:r>
              <a:rPr lang="en-US" sz="4024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lang="en-US" b="true" sz="4024">
                <a:solidFill>
                  <a:srgbClr val="373737"/>
                </a:solidFill>
                <a:latin typeface="Arimo Bold"/>
                <a:ea typeface="Arimo Bold"/>
                <a:cs typeface="Arimo Bold"/>
                <a:sym typeface="Arimo Bold"/>
              </a:rPr>
              <a:t>query</a:t>
            </a:r>
            <a:r>
              <a:rPr lang="en-US" sz="4024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, and </a:t>
            </a:r>
            <a:r>
              <a:rPr lang="en-US" b="true" sz="4024">
                <a:solidFill>
                  <a:srgbClr val="373737"/>
                </a:solidFill>
                <a:latin typeface="Arimo Bold"/>
                <a:ea typeface="Arimo Bold"/>
                <a:cs typeface="Arimo Bold"/>
                <a:sym typeface="Arimo Bold"/>
              </a:rPr>
              <a:t>value</a:t>
            </a:r>
            <a:r>
              <a:rPr lang="en-US" sz="4024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 are represented by vectors of numbers.</a:t>
            </a:r>
          </a:p>
          <a:p>
            <a:pPr algn="l" marL="728244" indent="-364122" lvl="1">
              <a:lnSpc>
                <a:spcPts val="4345"/>
              </a:lnSpc>
              <a:buFont typeface="Arial"/>
              <a:buChar char="•"/>
            </a:pPr>
            <a:r>
              <a:rPr lang="en-US" sz="4024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The query and (other token’s) key </a:t>
            </a:r>
            <a:r>
              <a:rPr lang="en-US" b="true" sz="4024">
                <a:solidFill>
                  <a:srgbClr val="373737"/>
                </a:solidFill>
                <a:latin typeface="Arimo Bold"/>
                <a:ea typeface="Arimo Bold"/>
                <a:cs typeface="Arimo Bold"/>
                <a:sym typeface="Arimo Bold"/>
              </a:rPr>
              <a:t>similarity</a:t>
            </a:r>
            <a:r>
              <a:rPr lang="en-US" sz="4024">
                <a:solidFill>
                  <a:srgbClr val="FF99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4024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is commonly given by the </a:t>
            </a:r>
            <a:r>
              <a:rPr lang="en-US" b="true" sz="4024">
                <a:solidFill>
                  <a:srgbClr val="FF9900"/>
                </a:solidFill>
                <a:latin typeface="Arimo Bold"/>
                <a:ea typeface="Arimo Bold"/>
                <a:cs typeface="Arimo Bold"/>
                <a:sym typeface="Arimo Bold"/>
              </a:rPr>
              <a:t>dot product</a:t>
            </a:r>
            <a:r>
              <a:rPr lang="en-US" b="true" sz="4024">
                <a:solidFill>
                  <a:srgbClr val="0090C3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4024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.  Large positive dot products are similar.</a:t>
            </a:r>
          </a:p>
          <a:p>
            <a:pPr algn="l" marL="728244" indent="-364122" lvl="1">
              <a:lnSpc>
                <a:spcPts val="4345"/>
              </a:lnSpc>
              <a:buFont typeface="Arial"/>
              <a:buChar char="•"/>
            </a:pPr>
            <a:r>
              <a:rPr lang="en-US" sz="4024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The query and all (other token’s) key </a:t>
            </a:r>
            <a:r>
              <a:rPr lang="en-US" b="true" sz="4024">
                <a:solidFill>
                  <a:srgbClr val="373737"/>
                </a:solidFill>
                <a:latin typeface="Arimo Bold"/>
                <a:ea typeface="Arimo Bold"/>
                <a:cs typeface="Arimo Bold"/>
                <a:sym typeface="Arimo Bold"/>
              </a:rPr>
              <a:t>similarities are normalized by  </a:t>
            </a:r>
            <a:r>
              <a:rPr lang="en-US" sz="4024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the </a:t>
            </a:r>
            <a:r>
              <a:rPr lang="en-US" b="true" sz="4024">
                <a:solidFill>
                  <a:srgbClr val="373737"/>
                </a:solidFill>
                <a:latin typeface="Arimo Bold"/>
                <a:ea typeface="Arimo Bold"/>
                <a:cs typeface="Arimo Bold"/>
                <a:sym typeface="Arimo Bold"/>
              </a:rPr>
              <a:t>softmax</a:t>
            </a:r>
            <a:r>
              <a:rPr lang="en-US" sz="4024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 of the dot products to get the weights </a:t>
            </a:r>
          </a:p>
          <a:p>
            <a:pPr algn="l" marL="728244" indent="-364122" lvl="1">
              <a:lnSpc>
                <a:spcPts val="4345"/>
              </a:lnSpc>
              <a:buFont typeface="Arial"/>
              <a:buChar char="•"/>
            </a:pPr>
            <a:r>
              <a:rPr lang="en-US" sz="4024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The output value of the query is the </a:t>
            </a:r>
            <a:r>
              <a:rPr lang="en-US" b="true" sz="4024">
                <a:solidFill>
                  <a:srgbClr val="FF9900"/>
                </a:solidFill>
                <a:latin typeface="Arimo Bold"/>
                <a:ea typeface="Arimo Bold"/>
                <a:cs typeface="Arimo Bold"/>
                <a:sym typeface="Arimo Bold"/>
              </a:rPr>
              <a:t>weighted average of</a:t>
            </a:r>
            <a:r>
              <a:rPr lang="en-US" sz="4024">
                <a:solidFill>
                  <a:srgbClr val="FF99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4024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the (other token’s) values:</a:t>
            </a:r>
          </a:p>
          <a:p>
            <a:pPr algn="ctr" marL="728244" indent="-364122" lvl="1">
              <a:lnSpc>
                <a:spcPts val="4345"/>
              </a:lnSpc>
            </a:pPr>
            <a:r>
              <a:rPr lang="en-US" sz="4024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  <a:p>
            <a:pPr algn="l" marL="728244" indent="-364122" lvl="1">
              <a:lnSpc>
                <a:spcPts val="4345"/>
              </a:lnSpc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8575" y="9247436"/>
            <a:ext cx="18345150" cy="102941"/>
            <a:chOff x="0" y="0"/>
            <a:chExt cx="24460200" cy="1372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434800" cy="111887"/>
            </a:xfrm>
            <a:custGeom>
              <a:avLst/>
              <a:gdLst/>
              <a:ahLst/>
              <a:cxnLst/>
              <a:rect r="r" b="b" t="t" l="l"/>
              <a:pathLst>
                <a:path h="111887" w="24434800">
                  <a:moveTo>
                    <a:pt x="0" y="0"/>
                  </a:moveTo>
                  <a:lnTo>
                    <a:pt x="24434800" y="0"/>
                  </a:lnTo>
                  <a:lnTo>
                    <a:pt x="24434800" y="111887"/>
                  </a:lnTo>
                  <a:lnTo>
                    <a:pt x="0" y="111887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666923" y="281320"/>
            <a:ext cx="15590520" cy="851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2"/>
              </a:lnSpc>
            </a:pPr>
            <a:r>
              <a:rPr lang="en-US" sz="59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Single Headed Attention - Challenges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782223" y="1262062"/>
            <a:ext cx="8477077" cy="7762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799" spc="26">
                <a:solidFill>
                  <a:srgbClr val="373737"/>
                </a:solidFill>
                <a:latin typeface="Canva Sans"/>
                <a:ea typeface="Canva Sans"/>
                <a:cs typeface="Canva Sans"/>
                <a:sym typeface="Canva Sans"/>
              </a:rPr>
              <a:t>verb: to fasten or attach 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799" spc="25">
                <a:solidFill>
                  <a:srgbClr val="373737"/>
                </a:solidFill>
                <a:latin typeface="Canva Sans"/>
                <a:ea typeface="Canva Sans"/>
                <a:cs typeface="Canva Sans"/>
                <a:sym typeface="Canva Sans"/>
              </a:rPr>
              <a:t>“I tied the bag closed.”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799" spc="26">
                <a:solidFill>
                  <a:srgbClr val="373737"/>
                </a:solidFill>
                <a:latin typeface="Canva Sans"/>
                <a:ea typeface="Canva Sans"/>
                <a:cs typeface="Canva Sans"/>
                <a:sym typeface="Canva Sans"/>
              </a:rPr>
              <a:t>verb: to establish in relationship 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799" spc="25">
                <a:solidFill>
                  <a:srgbClr val="373737"/>
                </a:solidFill>
                <a:latin typeface="Canva Sans"/>
                <a:ea typeface="Canva Sans"/>
                <a:cs typeface="Canva Sans"/>
                <a:sym typeface="Canva Sans"/>
              </a:rPr>
              <a:t>“We tied the criminal to the scene of the crime.”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799" spc="26">
                <a:solidFill>
                  <a:srgbClr val="373737"/>
                </a:solidFill>
                <a:latin typeface="Canva Sans"/>
                <a:ea typeface="Canva Sans"/>
                <a:cs typeface="Canva Sans"/>
                <a:sym typeface="Canva Sans"/>
              </a:rPr>
              <a:t>noun: railway supports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799" spc="25">
                <a:solidFill>
                  <a:srgbClr val="373737"/>
                </a:solidFill>
                <a:latin typeface="Canva Sans"/>
                <a:ea typeface="Canva Sans"/>
                <a:cs typeface="Canva Sans"/>
                <a:sym typeface="Canva Sans"/>
              </a:rPr>
              <a:t>“She hammered the rail to the tie.”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799" spc="25">
                <a:solidFill>
                  <a:srgbClr val="373737"/>
                </a:solidFill>
                <a:latin typeface="Canva Sans"/>
                <a:ea typeface="Canva Sans"/>
                <a:cs typeface="Canva Sans"/>
                <a:sym typeface="Canva Sans"/>
              </a:rPr>
              <a:t>noun: equality in a contest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799" spc="25">
                <a:solidFill>
                  <a:srgbClr val="373737"/>
                </a:solidFill>
                <a:latin typeface="Canva Sans"/>
                <a:ea typeface="Canva Sans"/>
                <a:cs typeface="Canva Sans"/>
                <a:sym typeface="Canva Sans"/>
              </a:rPr>
              <a:t>“The game ended in a tie.”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799" spc="25">
                <a:solidFill>
                  <a:srgbClr val="373737"/>
                </a:solidFill>
                <a:latin typeface="Canva Sans"/>
                <a:ea typeface="Canva Sans"/>
                <a:cs typeface="Canva Sans"/>
                <a:sym typeface="Canva Sans"/>
              </a:rPr>
              <a:t>noun: sustained tone in music: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799" spc="25">
                <a:solidFill>
                  <a:srgbClr val="373737"/>
                </a:solidFill>
                <a:latin typeface="Canva Sans"/>
                <a:ea typeface="Canva Sans"/>
                <a:cs typeface="Canva Sans"/>
                <a:sym typeface="Canva Sans"/>
              </a:rPr>
              <a:t>“The tie holds the note into the next measure.”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799" spc="25">
                <a:solidFill>
                  <a:srgbClr val="373737"/>
                </a:solidFill>
                <a:latin typeface="Canva Sans"/>
                <a:ea typeface="Canva Sans"/>
                <a:cs typeface="Canva Sans"/>
                <a:sym typeface="Canva Sans"/>
              </a:rPr>
              <a:t>noun: Something knotted when worn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799" spc="26">
                <a:solidFill>
                  <a:srgbClr val="373737"/>
                </a:solidFill>
                <a:latin typeface="Canva Sans"/>
                <a:ea typeface="Canva Sans"/>
                <a:cs typeface="Canva Sans"/>
                <a:sym typeface="Canva Sans"/>
              </a:rPr>
              <a:t>“He put on his favorite tie for the job interview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893701" y="3753694"/>
            <a:ext cx="5347232" cy="3200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4200" spc="37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Issue of Polysemy</a:t>
            </a:r>
          </a:p>
          <a:p>
            <a:pPr algn="ctr">
              <a:lnSpc>
                <a:spcPts val="5040"/>
              </a:lnSpc>
            </a:pPr>
          </a:p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b="true" sz="4200" spc="3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Consider some of the meanings of the word ”tie”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8575" y="9247436"/>
            <a:ext cx="18345150" cy="102941"/>
            <a:chOff x="0" y="0"/>
            <a:chExt cx="24460200" cy="1372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434800" cy="111887"/>
            </a:xfrm>
            <a:custGeom>
              <a:avLst/>
              <a:gdLst/>
              <a:ahLst/>
              <a:cxnLst/>
              <a:rect r="r" b="b" t="t" l="l"/>
              <a:pathLst>
                <a:path h="111887" w="24434800">
                  <a:moveTo>
                    <a:pt x="0" y="0"/>
                  </a:moveTo>
                  <a:lnTo>
                    <a:pt x="24434800" y="0"/>
                  </a:lnTo>
                  <a:lnTo>
                    <a:pt x="24434800" y="111887"/>
                  </a:lnTo>
                  <a:lnTo>
                    <a:pt x="0" y="111887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666923" y="281320"/>
            <a:ext cx="15590520" cy="851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2"/>
              </a:lnSpc>
            </a:pPr>
            <a:r>
              <a:rPr lang="en-US" sz="59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Multi Headed Attention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66923" y="1609034"/>
            <a:ext cx="16081065" cy="7191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6"/>
              </a:lnSpc>
            </a:pPr>
            <a:r>
              <a:rPr lang="en-US" sz="42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To solve the issue of polysemy, every token (and every subsequent layer) will emit </a:t>
            </a:r>
            <a:r>
              <a:rPr lang="en-US" sz="4200" b="true">
                <a:solidFill>
                  <a:srgbClr val="373737"/>
                </a:solidFill>
                <a:latin typeface="Arimo Bold"/>
                <a:ea typeface="Arimo Bold"/>
                <a:cs typeface="Arimo Bold"/>
                <a:sym typeface="Arimo Bold"/>
              </a:rPr>
              <a:t>multiple keys, multiple values, and multiple queries</a:t>
            </a:r>
            <a:r>
              <a:rPr lang="en-US" sz="42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!  This is called </a:t>
            </a:r>
            <a:r>
              <a:rPr lang="en-US" sz="4200" b="true">
                <a:solidFill>
                  <a:srgbClr val="373737"/>
                </a:solidFill>
                <a:latin typeface="Arimo Bold"/>
                <a:ea typeface="Arimo Bold"/>
                <a:cs typeface="Arimo Bold"/>
                <a:sym typeface="Arimo Bold"/>
              </a:rPr>
              <a:t>multi-headed attention</a:t>
            </a:r>
            <a:r>
              <a:rPr lang="en-US" sz="42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3479428" y="3733568"/>
            <a:ext cx="9124187" cy="5212080"/>
          </a:xfrm>
          <a:custGeom>
            <a:avLst/>
            <a:gdLst/>
            <a:ahLst/>
            <a:cxnLst/>
            <a:rect r="r" b="b" t="t" l="l"/>
            <a:pathLst>
              <a:path h="5212080" w="9124187">
                <a:moveTo>
                  <a:pt x="0" y="0"/>
                </a:moveTo>
                <a:lnTo>
                  <a:pt x="9124187" y="0"/>
                </a:lnTo>
                <a:lnTo>
                  <a:pt x="9124187" y="5212080"/>
                </a:lnTo>
                <a:lnTo>
                  <a:pt x="0" y="52120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8575" y="9247436"/>
            <a:ext cx="18345150" cy="102941"/>
            <a:chOff x="0" y="0"/>
            <a:chExt cx="24460200" cy="1372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434800" cy="111887"/>
            </a:xfrm>
            <a:custGeom>
              <a:avLst/>
              <a:gdLst/>
              <a:ahLst/>
              <a:cxnLst/>
              <a:rect r="r" b="b" t="t" l="l"/>
              <a:pathLst>
                <a:path h="111887" w="24434800">
                  <a:moveTo>
                    <a:pt x="0" y="0"/>
                  </a:moveTo>
                  <a:lnTo>
                    <a:pt x="24434800" y="0"/>
                  </a:lnTo>
                  <a:lnTo>
                    <a:pt x="24434800" y="111887"/>
                  </a:lnTo>
                  <a:lnTo>
                    <a:pt x="0" y="111887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666923" y="281320"/>
            <a:ext cx="15590520" cy="851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2"/>
              </a:lnSpc>
            </a:pPr>
            <a:r>
              <a:rPr lang="en-US" sz="59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Transformers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701905"/>
            <a:ext cx="8624660" cy="7191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6"/>
              </a:lnSpc>
            </a:pPr>
            <a:r>
              <a:rPr lang="en-US" sz="42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The full architecture contains:</a:t>
            </a:r>
          </a:p>
          <a:p>
            <a:pPr algn="l" marL="760095" indent="-380048" lvl="1">
              <a:lnSpc>
                <a:spcPts val="4536"/>
              </a:lnSpc>
              <a:buFont typeface="Arial"/>
              <a:buChar char="•"/>
            </a:pPr>
            <a:r>
              <a:rPr lang="en-US" sz="42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Transformer block</a:t>
            </a:r>
          </a:p>
          <a:p>
            <a:pPr algn="l" marL="760095" indent="-380048" lvl="1">
              <a:lnSpc>
                <a:spcPts val="4536"/>
              </a:lnSpc>
              <a:buFont typeface="Arial"/>
              <a:buChar char="•"/>
            </a:pPr>
            <a:r>
              <a:rPr lang="en-US" sz="42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Add and norm</a:t>
            </a:r>
          </a:p>
          <a:p>
            <a:pPr algn="l" marL="760095" indent="-380048" lvl="1">
              <a:lnSpc>
                <a:spcPts val="4536"/>
              </a:lnSpc>
              <a:buFont typeface="Arial"/>
              <a:buChar char="•"/>
            </a:pPr>
            <a:r>
              <a:rPr lang="en-US" sz="42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Position encoding</a:t>
            </a:r>
          </a:p>
          <a:p>
            <a:pPr algn="l" marL="760095" indent="-380048" lvl="1">
              <a:lnSpc>
                <a:spcPts val="4536"/>
              </a:lnSpc>
            </a:pPr>
          </a:p>
          <a:p>
            <a:pPr algn="l" marL="760095" indent="-380048" lvl="1">
              <a:lnSpc>
                <a:spcPts val="4536"/>
              </a:lnSpc>
            </a:pPr>
          </a:p>
          <a:p>
            <a:pPr algn="l" marL="760095" indent="-380048" lvl="1">
              <a:lnSpc>
                <a:spcPts val="4536"/>
              </a:lnSpc>
            </a:pPr>
            <a:r>
              <a:rPr lang="en-US" sz="4200" u="sng">
                <a:solidFill>
                  <a:srgbClr val="A066FF"/>
                </a:solidFill>
                <a:latin typeface="Arimo"/>
                <a:ea typeface="Arimo"/>
                <a:cs typeface="Arimo"/>
                <a:sym typeface="Arimo"/>
                <a:hlinkClick r:id="rId3" tooltip="https://d2l.ai/chapter_attention-mechanisms/transformer.html"/>
              </a:rPr>
              <a:t>More details</a:t>
            </a:r>
            <a:r>
              <a:rPr lang="en-US" sz="42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 of transformer.</a:t>
            </a:r>
          </a:p>
          <a:p>
            <a:pPr algn="l" marL="760095" indent="-380048" lvl="1">
              <a:lnSpc>
                <a:spcPts val="4536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418811" y="1393916"/>
            <a:ext cx="5983100" cy="6881026"/>
          </a:xfrm>
          <a:custGeom>
            <a:avLst/>
            <a:gdLst/>
            <a:ahLst/>
            <a:cxnLst/>
            <a:rect r="r" b="b" t="t" l="l"/>
            <a:pathLst>
              <a:path h="6881026" w="5983100">
                <a:moveTo>
                  <a:pt x="0" y="0"/>
                </a:moveTo>
                <a:lnTo>
                  <a:pt x="5983099" y="0"/>
                </a:lnTo>
                <a:lnTo>
                  <a:pt x="5983099" y="6881027"/>
                </a:lnTo>
                <a:lnTo>
                  <a:pt x="0" y="68810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82598" t="0" r="0" b="-79"/>
            </a:stretch>
          </a:blipFill>
        </p:spPr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8575" y="9247436"/>
            <a:ext cx="18345150" cy="102941"/>
            <a:chOff x="0" y="0"/>
            <a:chExt cx="24460200" cy="1372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434800" cy="111887"/>
            </a:xfrm>
            <a:custGeom>
              <a:avLst/>
              <a:gdLst/>
              <a:ahLst/>
              <a:cxnLst/>
              <a:rect r="r" b="b" t="t" l="l"/>
              <a:pathLst>
                <a:path h="111887" w="24434800">
                  <a:moveTo>
                    <a:pt x="0" y="0"/>
                  </a:moveTo>
                  <a:lnTo>
                    <a:pt x="24434800" y="0"/>
                  </a:lnTo>
                  <a:lnTo>
                    <a:pt x="24434800" y="111887"/>
                  </a:lnTo>
                  <a:lnTo>
                    <a:pt x="0" y="111887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666923" y="281320"/>
            <a:ext cx="15590520" cy="851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2"/>
              </a:lnSpc>
            </a:pPr>
            <a:r>
              <a:rPr lang="en-US" sz="59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Using Pre-trained Model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794405"/>
            <a:ext cx="16081065" cy="5060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0095" indent="-380048" lvl="1">
              <a:lnSpc>
                <a:spcPts val="4536"/>
              </a:lnSpc>
              <a:buFont typeface="Arial"/>
              <a:buChar char="•"/>
            </a:pPr>
            <a:r>
              <a:rPr lang="en-US" sz="42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Transformers take a long time to train</a:t>
            </a:r>
          </a:p>
          <a:p>
            <a:pPr algn="l" marL="1337310" indent="-445770" lvl="2">
              <a:lnSpc>
                <a:spcPts val="3888"/>
              </a:lnSpc>
              <a:buFont typeface="Arial"/>
              <a:buChar char="⚬"/>
            </a:pPr>
            <a:r>
              <a:rPr lang="en-US" sz="36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GPT (240 GPU days)</a:t>
            </a:r>
          </a:p>
          <a:p>
            <a:pPr algn="l" marL="1337310" indent="-445770" lvl="2">
              <a:lnSpc>
                <a:spcPts val="3888"/>
              </a:lnSpc>
              <a:buFont typeface="Arial"/>
              <a:buChar char="⚬"/>
            </a:pPr>
            <a:r>
              <a:rPr lang="en-US" sz="36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BERT (256 TPU days)</a:t>
            </a:r>
          </a:p>
          <a:p>
            <a:pPr algn="l" marL="1336853" indent="-445618" lvl="2">
              <a:lnSpc>
                <a:spcPts val="3888"/>
              </a:lnSpc>
              <a:buFont typeface="Arial"/>
              <a:buChar char="⚬"/>
            </a:pPr>
            <a:r>
              <a:rPr lang="en-US" sz="36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GPT-2 (2048 TPU days)</a:t>
            </a:r>
          </a:p>
          <a:p>
            <a:pPr algn="l">
              <a:lnSpc>
                <a:spcPts val="3888"/>
              </a:lnSpc>
            </a:pPr>
          </a:p>
          <a:p>
            <a:pPr algn="l" marL="760095" indent="-380048" lvl="1">
              <a:lnSpc>
                <a:spcPts val="4536"/>
              </a:lnSpc>
              <a:buFont typeface="Arial"/>
              <a:buChar char="•"/>
            </a:pPr>
            <a:r>
              <a:rPr lang="en-US" sz="42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Directly use pre-trained models</a:t>
            </a:r>
          </a:p>
          <a:p>
            <a:pPr algn="l" marL="1337310" indent="-445770" lvl="2">
              <a:lnSpc>
                <a:spcPts val="3888"/>
              </a:lnSpc>
              <a:buFont typeface="Arial"/>
              <a:buChar char="⚬"/>
            </a:pPr>
            <a:r>
              <a:rPr lang="en-US" sz="36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The Hugging Face contains a large number of pretrained transformer models (BERT, RoBERTa, BioBERT, ClinicalBERT, etc., LLAMA) on a varied of corpus.</a:t>
            </a:r>
          </a:p>
          <a:p>
            <a:pPr algn="l" marL="1337310" indent="-445770" lvl="2">
              <a:lnSpc>
                <a:spcPts val="3888"/>
              </a:lnSpc>
            </a:pP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8575" y="9247436"/>
            <a:ext cx="18345150" cy="102941"/>
            <a:chOff x="0" y="0"/>
            <a:chExt cx="24460200" cy="1372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434800" cy="111887"/>
            </a:xfrm>
            <a:custGeom>
              <a:avLst/>
              <a:gdLst/>
              <a:ahLst/>
              <a:cxnLst/>
              <a:rect r="r" b="b" t="t" l="l"/>
              <a:pathLst>
                <a:path h="111887" w="24434800">
                  <a:moveTo>
                    <a:pt x="0" y="0"/>
                  </a:moveTo>
                  <a:lnTo>
                    <a:pt x="24434800" y="0"/>
                  </a:lnTo>
                  <a:lnTo>
                    <a:pt x="24434800" y="111887"/>
                  </a:lnTo>
                  <a:lnTo>
                    <a:pt x="0" y="111887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666923" y="281320"/>
            <a:ext cx="15590520" cy="851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2"/>
              </a:lnSpc>
            </a:pPr>
            <a:r>
              <a:rPr lang="en-US" sz="59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Using Pre-Trained Models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66923" y="1575533"/>
            <a:ext cx="14111060" cy="7200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12"/>
              </a:lnSpc>
            </a:pPr>
            <a:r>
              <a:rPr lang="en-US" sz="39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There are multiple ways to use these pre-trained models:</a:t>
            </a:r>
          </a:p>
          <a:p>
            <a:pPr algn="l" marL="705802" indent="-352901" lvl="1">
              <a:lnSpc>
                <a:spcPts val="4212"/>
              </a:lnSpc>
              <a:buFont typeface="Arial"/>
              <a:buChar char="•"/>
            </a:pPr>
            <a:r>
              <a:rPr lang="en-US" sz="39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Use it as a </a:t>
            </a:r>
            <a:r>
              <a:rPr lang="en-US" b="true" sz="3900">
                <a:solidFill>
                  <a:srgbClr val="FF9900"/>
                </a:solidFill>
                <a:latin typeface="Arimo Bold"/>
                <a:ea typeface="Arimo Bold"/>
                <a:cs typeface="Arimo Bold"/>
                <a:sym typeface="Arimo Bold"/>
              </a:rPr>
              <a:t>fixed embedding</a:t>
            </a:r>
            <a:r>
              <a:rPr lang="en-US" b="true" sz="3900">
                <a:solidFill>
                  <a:srgbClr val="A166FF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39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(no training cost).  We investigate this in a notebook example.</a:t>
            </a:r>
          </a:p>
          <a:p>
            <a:pPr algn="l" marL="705802" indent="-352901" lvl="1">
              <a:lnSpc>
                <a:spcPts val="4212"/>
              </a:lnSpc>
              <a:buFont typeface="Arial"/>
              <a:buChar char="•"/>
            </a:pPr>
            <a:r>
              <a:rPr lang="en-US" sz="39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The model can be </a:t>
            </a:r>
            <a:r>
              <a:rPr lang="en-US" b="true" sz="3900">
                <a:solidFill>
                  <a:srgbClr val="FF9900"/>
                </a:solidFill>
                <a:latin typeface="Arimo Bold"/>
                <a:ea typeface="Arimo Bold"/>
                <a:cs typeface="Arimo Bold"/>
                <a:sym typeface="Arimo Bold"/>
              </a:rPr>
              <a:t>fine-tuned end-to-end </a:t>
            </a:r>
            <a:r>
              <a:rPr lang="en-US" sz="39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as a classifier.</a:t>
            </a:r>
          </a:p>
          <a:p>
            <a:pPr algn="l" marL="705802" indent="-352901" lvl="1">
              <a:lnSpc>
                <a:spcPts val="4212"/>
              </a:lnSpc>
              <a:buFont typeface="Arial"/>
              <a:buChar char="•"/>
            </a:pPr>
            <a:r>
              <a:rPr lang="en-US" sz="39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The model can be </a:t>
            </a:r>
            <a:r>
              <a:rPr lang="en-US" b="true" sz="3900">
                <a:solidFill>
                  <a:srgbClr val="FF9900"/>
                </a:solidFill>
                <a:latin typeface="Arimo Bold"/>
                <a:ea typeface="Arimo Bold"/>
                <a:cs typeface="Arimo Bold"/>
                <a:sym typeface="Arimo Bold"/>
              </a:rPr>
              <a:t>fine-tuned as a language model </a:t>
            </a:r>
            <a:r>
              <a:rPr lang="en-US" sz="39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on your specific dataset, then used as an encoder or fine-tuned on the classification task.</a:t>
            </a:r>
          </a:p>
          <a:p>
            <a:pPr algn="l" marL="705802" indent="-352901" lvl="1">
              <a:lnSpc>
                <a:spcPts val="4212"/>
              </a:lnSpc>
              <a:buFont typeface="Arial"/>
              <a:buChar char="•"/>
            </a:pPr>
            <a:r>
              <a:rPr lang="en-US" sz="39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The model can be </a:t>
            </a:r>
            <a:r>
              <a:rPr lang="en-US" b="true" sz="3900">
                <a:solidFill>
                  <a:srgbClr val="FF9900"/>
                </a:solidFill>
                <a:latin typeface="Arimo Bold"/>
                <a:ea typeface="Arimo Bold"/>
                <a:cs typeface="Arimo Bold"/>
                <a:sym typeface="Arimo Bold"/>
              </a:rPr>
              <a:t>trained from scratch</a:t>
            </a:r>
            <a:r>
              <a:rPr lang="en-US" sz="39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. This is very intensive, and should only be done with </a:t>
            </a:r>
            <a:r>
              <a:rPr lang="en-US" b="true" sz="3900">
                <a:solidFill>
                  <a:srgbClr val="FF9900"/>
                </a:solidFill>
                <a:latin typeface="Arimo Bold"/>
                <a:ea typeface="Arimo Bold"/>
                <a:cs typeface="Arimo Bold"/>
                <a:sym typeface="Arimo Bold"/>
              </a:rPr>
              <a:t>50GB+ of text</a:t>
            </a:r>
            <a:r>
              <a:rPr lang="en-US" sz="39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  <a:p>
            <a:pPr algn="l" marL="705802" indent="-352901" lvl="1">
              <a:lnSpc>
                <a:spcPts val="4212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5400000">
            <a:off x="12523307" y="3921863"/>
            <a:ext cx="6193798" cy="1371600"/>
            <a:chOff x="0" y="0"/>
            <a:chExt cx="8258398" cy="182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258429" cy="1828800"/>
            </a:xfrm>
            <a:custGeom>
              <a:avLst/>
              <a:gdLst/>
              <a:ahLst/>
              <a:cxnLst/>
              <a:rect r="r" b="b" t="t" l="l"/>
              <a:pathLst>
                <a:path h="1828800" w="8258429">
                  <a:moveTo>
                    <a:pt x="0" y="457200"/>
                  </a:moveTo>
                  <a:lnTo>
                    <a:pt x="7344029" y="457200"/>
                  </a:lnTo>
                  <a:lnTo>
                    <a:pt x="7344029" y="0"/>
                  </a:lnTo>
                  <a:lnTo>
                    <a:pt x="8258429" y="914400"/>
                  </a:lnTo>
                  <a:lnTo>
                    <a:pt x="7344029" y="1828800"/>
                  </a:lnTo>
                  <a:lnTo>
                    <a:pt x="7344029" y="137160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008DC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8258398" cy="1838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040"/>
                </a:lnSpc>
              </a:pPr>
              <a:r>
                <a:rPr lang="en-US" sz="4200" spc="39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INCREASING COST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8575" y="9247436"/>
            <a:ext cx="18345150" cy="102941"/>
            <a:chOff x="0" y="0"/>
            <a:chExt cx="24460200" cy="1372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434800" cy="111887"/>
            </a:xfrm>
            <a:custGeom>
              <a:avLst/>
              <a:gdLst/>
              <a:ahLst/>
              <a:cxnLst/>
              <a:rect r="r" b="b" t="t" l="l"/>
              <a:pathLst>
                <a:path h="111887" w="24434800">
                  <a:moveTo>
                    <a:pt x="0" y="0"/>
                  </a:moveTo>
                  <a:lnTo>
                    <a:pt x="24434800" y="0"/>
                  </a:lnTo>
                  <a:lnTo>
                    <a:pt x="24434800" y="111887"/>
                  </a:lnTo>
                  <a:lnTo>
                    <a:pt x="0" y="111887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3655592" y="3876385"/>
            <a:ext cx="8961888" cy="851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2"/>
              </a:lnSpc>
            </a:pPr>
            <a:r>
              <a:rPr lang="en-US" sz="59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Demo 3 - BERT Model 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8575" y="9247436"/>
            <a:ext cx="18345150" cy="102941"/>
            <a:chOff x="0" y="0"/>
            <a:chExt cx="24460200" cy="1372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434800" cy="111887"/>
            </a:xfrm>
            <a:custGeom>
              <a:avLst/>
              <a:gdLst/>
              <a:ahLst/>
              <a:cxnLst/>
              <a:rect r="r" b="b" t="t" l="l"/>
              <a:pathLst>
                <a:path h="111887" w="24434800">
                  <a:moveTo>
                    <a:pt x="0" y="0"/>
                  </a:moveTo>
                  <a:lnTo>
                    <a:pt x="24434800" y="0"/>
                  </a:lnTo>
                  <a:lnTo>
                    <a:pt x="24434800" y="111887"/>
                  </a:lnTo>
                  <a:lnTo>
                    <a:pt x="0" y="111887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502465" y="488637"/>
            <a:ext cx="16869027" cy="1762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04"/>
              </a:lnSpc>
            </a:pPr>
            <a:r>
              <a:rPr lang="en-US" sz="63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Office Hours Week2  </a:t>
            </a:r>
          </a:p>
          <a:p>
            <a:pPr algn="ctr">
              <a:lnSpc>
                <a:spcPts val="6804"/>
              </a:lnSpc>
            </a:pPr>
            <a:r>
              <a:rPr lang="en-US" sz="63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Discussion - Exercise  - Day 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193134" y="8003765"/>
            <a:ext cx="10231514" cy="341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91"/>
              </a:lnSpc>
            </a:pPr>
            <a:r>
              <a:rPr lang="en-US" sz="23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https://www.kaggle.com/datasets/prakharrathi25/google-play-store-reviews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676420" y="4982337"/>
            <a:ext cx="9009290" cy="341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92"/>
              </a:lnSpc>
            </a:pPr>
            <a:r>
              <a:rPr lang="en-US" sz="24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https://www.kaggle.com/datasets/pawankumargunjan/imdb-review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8575" y="9247436"/>
            <a:ext cx="18345150" cy="102941"/>
            <a:chOff x="0" y="0"/>
            <a:chExt cx="24460200" cy="1372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434800" cy="111887"/>
            </a:xfrm>
            <a:custGeom>
              <a:avLst/>
              <a:gdLst/>
              <a:ahLst/>
              <a:cxnLst/>
              <a:rect r="r" b="b" t="t" l="l"/>
              <a:pathLst>
                <a:path h="111887" w="24434800">
                  <a:moveTo>
                    <a:pt x="0" y="0"/>
                  </a:moveTo>
                  <a:lnTo>
                    <a:pt x="24434800" y="0"/>
                  </a:lnTo>
                  <a:lnTo>
                    <a:pt x="24434800" y="111887"/>
                  </a:lnTo>
                  <a:lnTo>
                    <a:pt x="0" y="111887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3749366" y="3374020"/>
            <a:ext cx="9552909" cy="2620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04"/>
              </a:lnSpc>
            </a:pPr>
            <a:r>
              <a:rPr lang="en-US" sz="63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Quick Demo -1</a:t>
            </a:r>
          </a:p>
          <a:p>
            <a:pPr algn="ctr">
              <a:lnSpc>
                <a:spcPts val="6804"/>
              </a:lnSpc>
            </a:pPr>
          </a:p>
          <a:p>
            <a:pPr algn="ctr" marL="1360170" indent="-680085" lvl="1">
              <a:lnSpc>
                <a:spcPts val="6804"/>
              </a:lnSpc>
              <a:buFont typeface="Arial"/>
              <a:buChar char="•"/>
            </a:pPr>
            <a:r>
              <a:rPr lang="en-US" sz="6300">
                <a:solidFill>
                  <a:srgbClr val="373737"/>
                </a:solidFill>
                <a:latin typeface="Arimo"/>
                <a:ea typeface="Arimo"/>
                <a:cs typeface="Arimo"/>
                <a:sym typeface="Arimo"/>
              </a:rPr>
              <a:t>POS Tagging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8575" y="9247436"/>
            <a:ext cx="18345150" cy="102941"/>
            <a:chOff x="0" y="0"/>
            <a:chExt cx="24460200" cy="1372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434800" cy="111887"/>
            </a:xfrm>
            <a:custGeom>
              <a:avLst/>
              <a:gdLst/>
              <a:ahLst/>
              <a:cxnLst/>
              <a:rect r="r" b="b" t="t" l="l"/>
              <a:pathLst>
                <a:path h="111887" w="24434800">
                  <a:moveTo>
                    <a:pt x="0" y="0"/>
                  </a:moveTo>
                  <a:lnTo>
                    <a:pt x="24434800" y="0"/>
                  </a:lnTo>
                  <a:lnTo>
                    <a:pt x="24434800" y="111887"/>
                  </a:lnTo>
                  <a:lnTo>
                    <a:pt x="0" y="111887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894528" y="1360082"/>
            <a:ext cx="16702216" cy="7246215"/>
          </a:xfrm>
          <a:custGeom>
            <a:avLst/>
            <a:gdLst/>
            <a:ahLst/>
            <a:cxnLst/>
            <a:rect r="r" b="b" t="t" l="l"/>
            <a:pathLst>
              <a:path h="7246215" w="16702216">
                <a:moveTo>
                  <a:pt x="0" y="0"/>
                </a:moveTo>
                <a:lnTo>
                  <a:pt x="16702216" y="0"/>
                </a:lnTo>
                <a:lnTo>
                  <a:pt x="16702216" y="7246215"/>
                </a:lnTo>
                <a:lnTo>
                  <a:pt x="0" y="72462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8993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66923" y="281320"/>
            <a:ext cx="15590520" cy="851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2"/>
              </a:lnSpc>
            </a:pPr>
            <a:r>
              <a:rPr lang="en-US" sz="59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Neural Network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2593834" y="4486961"/>
            <a:ext cx="12968626" cy="1033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76"/>
              </a:lnSpc>
            </a:pPr>
            <a:r>
              <a:rPr lang="en-US" sz="7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Neural Network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8575" y="9247436"/>
            <a:ext cx="18345150" cy="102941"/>
            <a:chOff x="0" y="0"/>
            <a:chExt cx="24460200" cy="1372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434800" cy="111887"/>
            </a:xfrm>
            <a:custGeom>
              <a:avLst/>
              <a:gdLst/>
              <a:ahLst/>
              <a:cxnLst/>
              <a:rect r="r" b="b" t="t" l="l"/>
              <a:pathLst>
                <a:path h="111887" w="24434800">
                  <a:moveTo>
                    <a:pt x="0" y="0"/>
                  </a:moveTo>
                  <a:lnTo>
                    <a:pt x="24434800" y="0"/>
                  </a:lnTo>
                  <a:lnTo>
                    <a:pt x="24434800" y="111887"/>
                  </a:lnTo>
                  <a:lnTo>
                    <a:pt x="0" y="111887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666923" y="281320"/>
            <a:ext cx="15590520" cy="851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2"/>
              </a:lnSpc>
            </a:pPr>
            <a:r>
              <a:rPr lang="en-US" sz="59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Build and Train Neural Network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973158"/>
            <a:ext cx="11359609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How to build and use these ML models?</a:t>
            </a:r>
          </a:p>
          <a:p>
            <a:pPr algn="l">
              <a:lnSpc>
                <a:spcPts val="432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Can it be this simple?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28700" y="3783582"/>
            <a:ext cx="15659663" cy="2719836"/>
          </a:xfrm>
          <a:custGeom>
            <a:avLst/>
            <a:gdLst/>
            <a:ahLst/>
            <a:cxnLst/>
            <a:rect r="r" b="b" t="t" l="l"/>
            <a:pathLst>
              <a:path h="2719836" w="15659663">
                <a:moveTo>
                  <a:pt x="0" y="0"/>
                </a:moveTo>
                <a:lnTo>
                  <a:pt x="15659663" y="0"/>
                </a:lnTo>
                <a:lnTo>
                  <a:pt x="15659663" y="2719836"/>
                </a:lnTo>
                <a:lnTo>
                  <a:pt x="0" y="27198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083141" y="7713069"/>
            <a:ext cx="11359609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What is Activation, Dense 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8575" y="9247436"/>
            <a:ext cx="18345150" cy="102941"/>
            <a:chOff x="0" y="0"/>
            <a:chExt cx="24460200" cy="1372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434800" cy="111887"/>
            </a:xfrm>
            <a:custGeom>
              <a:avLst/>
              <a:gdLst/>
              <a:ahLst/>
              <a:cxnLst/>
              <a:rect r="r" b="b" t="t" l="l"/>
              <a:pathLst>
                <a:path h="111887" w="24434800">
                  <a:moveTo>
                    <a:pt x="0" y="0"/>
                  </a:moveTo>
                  <a:lnTo>
                    <a:pt x="24434800" y="0"/>
                  </a:lnTo>
                  <a:lnTo>
                    <a:pt x="24434800" y="111887"/>
                  </a:lnTo>
                  <a:lnTo>
                    <a:pt x="0" y="111887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666923" y="1711900"/>
            <a:ext cx="17329426" cy="6671829"/>
          </a:xfrm>
          <a:custGeom>
            <a:avLst/>
            <a:gdLst/>
            <a:ahLst/>
            <a:cxnLst/>
            <a:rect r="r" b="b" t="t" l="l"/>
            <a:pathLst>
              <a:path h="6671829" w="17329426">
                <a:moveTo>
                  <a:pt x="0" y="0"/>
                </a:moveTo>
                <a:lnTo>
                  <a:pt x="17329426" y="0"/>
                </a:lnTo>
                <a:lnTo>
                  <a:pt x="17329426" y="6671829"/>
                </a:lnTo>
                <a:lnTo>
                  <a:pt x="0" y="66718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66923" y="281320"/>
            <a:ext cx="15590520" cy="851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2"/>
              </a:lnSpc>
            </a:pPr>
            <a:r>
              <a:rPr lang="en-US" sz="59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Activation Function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8575" y="9247436"/>
            <a:ext cx="18345150" cy="102941"/>
            <a:chOff x="0" y="0"/>
            <a:chExt cx="24460200" cy="1372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434800" cy="111887"/>
            </a:xfrm>
            <a:custGeom>
              <a:avLst/>
              <a:gdLst/>
              <a:ahLst/>
              <a:cxnLst/>
              <a:rect r="r" b="b" t="t" l="l"/>
              <a:pathLst>
                <a:path h="111887" w="24434800">
                  <a:moveTo>
                    <a:pt x="0" y="0"/>
                  </a:moveTo>
                  <a:lnTo>
                    <a:pt x="24434800" y="0"/>
                  </a:lnTo>
                  <a:lnTo>
                    <a:pt x="24434800" y="111887"/>
                  </a:lnTo>
                  <a:lnTo>
                    <a:pt x="0" y="111887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666923" y="281320"/>
            <a:ext cx="15590520" cy="851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2"/>
              </a:lnSpc>
            </a:pPr>
            <a:r>
              <a:rPr lang="en-US" sz="59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Output Activations / Cost Functions </a:t>
            </a:r>
          </a:p>
        </p:txBody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1028700" y="2122579"/>
          <a:ext cx="16500912" cy="6683352"/>
        </p:xfrm>
        <a:graphic>
          <a:graphicData uri="http://schemas.openxmlformats.org/drawingml/2006/table">
            <a:tbl>
              <a:tblPr/>
              <a:tblGrid>
                <a:gridCol w="2621005"/>
                <a:gridCol w="7736295"/>
                <a:gridCol w="3071806"/>
                <a:gridCol w="3071806"/>
              </a:tblGrid>
              <a:tr h="164012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319"/>
                        </a:lnSpc>
                        <a:defRPr/>
                      </a:pPr>
                      <a:r>
                        <a:rPr lang="en-US" sz="3599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Problem</a:t>
                      </a:r>
                      <a:endParaRPr lang="en-US" sz="1100"/>
                    </a:p>
                  </a:txBody>
                  <a:tcPr marL="63887" marR="63887" marT="63887" marB="63887" anchor="ctr">
                    <a:lnL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319"/>
                        </a:lnSpc>
                        <a:defRPr/>
                      </a:pPr>
                      <a:r>
                        <a:rPr lang="en-US" sz="3599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Decription</a:t>
                      </a:r>
                      <a:endParaRPr lang="en-US" sz="1100"/>
                    </a:p>
                  </a:txBody>
                  <a:tcPr marL="63887" marR="63887" marT="63887" marB="63887" anchor="ctr">
                    <a:lnL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319"/>
                        </a:lnSpc>
                        <a:defRPr/>
                      </a:pPr>
                      <a:r>
                        <a:rPr lang="en-US" sz="3599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Name</a:t>
                      </a:r>
                      <a:endParaRPr lang="en-US" sz="1100"/>
                    </a:p>
                  </a:txBody>
                  <a:tcPr marL="63887" marR="63887" marT="63887" marB="63887" anchor="ctr">
                    <a:lnL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319"/>
                        </a:lnSpc>
                        <a:defRPr/>
                      </a:pPr>
                      <a:r>
                        <a:rPr lang="en-US" sz="3599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Cost Functions</a:t>
                      </a:r>
                      <a:endParaRPr lang="en-US" sz="1100"/>
                    </a:p>
                  </a:txBody>
                  <a:tcPr marL="63887" marR="63887" marT="63887" marB="63887" anchor="ctr">
                    <a:lnL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64012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37373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Binary classification</a:t>
                      </a:r>
                      <a:endParaRPr lang="en-US" sz="1100"/>
                    </a:p>
                  </a:txBody>
                  <a:tcPr marL="63887" marR="63887" marT="63887" marB="63887" anchor="ctr">
                    <a:lnL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488632" indent="-244316" lvl="1">
                        <a:lnSpc>
                          <a:spcPts val="324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700">
                          <a:solidFill>
                            <a:srgbClr val="37373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Output probability for each class, in (0,1)</a:t>
                      </a:r>
                      <a:endParaRPr lang="en-US" sz="1100"/>
                    </a:p>
                    <a:p>
                      <a:pPr algn="l" marL="488632" indent="-244316" lvl="1">
                        <a:lnSpc>
                          <a:spcPts val="3240"/>
                        </a:lnSpc>
                        <a:buFont typeface="Arial"/>
                        <a:buChar char="•"/>
                      </a:pPr>
                      <a:r>
                        <a:rPr lang="en-US" sz="2700">
                          <a:solidFill>
                            <a:srgbClr val="37373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Logistic regression of output of last layer</a:t>
                      </a:r>
                    </a:p>
                  </a:txBody>
                  <a:tcPr marL="63887" marR="63887" marT="63887" marB="63887" anchor="ctr">
                    <a:lnL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00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3600"/>
                        </a:lnSpc>
                      </a:pPr>
                      <a:r>
                        <a:rPr lang="en-US" sz="3000">
                          <a:solidFill>
                            <a:srgbClr val="37373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Sigmoid</a:t>
                      </a:r>
                    </a:p>
                  </a:txBody>
                  <a:tcPr marL="63887" marR="63887" marT="63887" marB="63887" anchor="ctr">
                    <a:lnL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Cross Entropy for Logistic</a:t>
                      </a:r>
                      <a:endParaRPr lang="en-US" sz="1100"/>
                    </a:p>
                  </a:txBody>
                  <a:tcPr marL="63887" marR="63887" marT="63887" marB="63887" anchor="ctr">
                    <a:lnL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77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37373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Multi-class classification</a:t>
                      </a:r>
                      <a:endParaRPr lang="en-US" sz="1100"/>
                    </a:p>
                  </a:txBody>
                  <a:tcPr marL="63887" marR="63887" marT="63887" marB="63887" anchor="ctr">
                    <a:lnL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488632" indent="-244316" lvl="1">
                        <a:lnSpc>
                          <a:spcPts val="324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700">
                          <a:solidFill>
                            <a:srgbClr val="37373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Output probability for each class, in (0,1)</a:t>
                      </a:r>
                      <a:endParaRPr lang="en-US" sz="1100"/>
                    </a:p>
                    <a:p>
                      <a:pPr algn="l" marL="488632" indent="-244316" lvl="1">
                        <a:lnSpc>
                          <a:spcPts val="3240"/>
                        </a:lnSpc>
                        <a:buFont typeface="Arial"/>
                        <a:buChar char="•"/>
                      </a:pPr>
                      <a:r>
                        <a:rPr lang="en-US" sz="2700">
                          <a:solidFill>
                            <a:srgbClr val="37373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Sum of outputs to be 1 (probability distribution)</a:t>
                      </a:r>
                    </a:p>
                    <a:p>
                      <a:pPr algn="l" marL="488632" indent="-244316" lvl="1">
                        <a:lnSpc>
                          <a:spcPts val="3240"/>
                        </a:lnSpc>
                        <a:buFont typeface="Arial"/>
                        <a:buChar char="•"/>
                      </a:pPr>
                      <a:r>
                        <a:rPr lang="en-US" sz="2700">
                          <a:solidFill>
                            <a:srgbClr val="37373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Training drives target class values up, others down</a:t>
                      </a:r>
                    </a:p>
                  </a:txBody>
                  <a:tcPr marL="63887" marR="63887" marT="63887" marB="63887" anchor="ctr">
                    <a:lnL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00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3600"/>
                        </a:lnSpc>
                      </a:pPr>
                      <a:r>
                        <a:rPr lang="en-US" sz="3000">
                          <a:solidFill>
                            <a:srgbClr val="37373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Softmax</a:t>
                      </a:r>
                    </a:p>
                  </a:txBody>
                  <a:tcPr marL="63887" marR="63887" marT="63887" marB="63887" anchor="ctr">
                    <a:lnL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Cross Entropy for SoftMax</a:t>
                      </a:r>
                      <a:endParaRPr lang="en-US" sz="1100"/>
                    </a:p>
                  </a:txBody>
                  <a:tcPr marL="63887" marR="63887" marT="63887" marB="63887" anchor="ctr">
                    <a:lnL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539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37373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Regression</a:t>
                      </a:r>
                      <a:endParaRPr lang="en-US" sz="1100"/>
                    </a:p>
                  </a:txBody>
                  <a:tcPr marL="63887" marR="63887" marT="63887" marB="63887" anchor="ctr">
                    <a:lnL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63887" marR="63887" marT="63887" marB="63887" anchor="ctr">
                    <a:lnL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37373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Linear/ ReLU</a:t>
                      </a:r>
                      <a:endParaRPr lang="en-US" sz="1100"/>
                    </a:p>
                  </a:txBody>
                  <a:tcPr marL="63887" marR="63887" marT="63887" marB="63887" anchor="ctr">
                    <a:lnL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373737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Mean Squared Error</a:t>
                      </a:r>
                      <a:endParaRPr lang="en-US" sz="1100"/>
                    </a:p>
                  </a:txBody>
                  <a:tcPr marL="63887" marR="63887" marT="63887" marB="63887" anchor="ctr">
                    <a:lnL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DAGW2TZhLag</dc:identifier>
  <dcterms:modified xsi:type="dcterms:W3CDTF">2011-08-01T06:04:30Z</dcterms:modified>
  <cp:revision>1</cp:revision>
  <dc:title>MLA_NLP_2ndPart</dc:title>
</cp:coreProperties>
</file>