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18288000" cy="10287000"/>
  <p:notesSz cx="6858000" cy="9144000"/>
  <p:embeddedFontLst>
    <p:embeddedFont>
      <p:font typeface="Montserrat Bold" charset="1" panose="00000800000000000000"/>
      <p:regular r:id="rId30"/>
    </p:embeddedFont>
    <p:embeddedFont>
      <p:font typeface="Canva Sans 1 Bold" charset="1" panose="020B0803030501040103"/>
      <p:regular r:id="rId31"/>
    </p:embeddedFont>
    <p:embeddedFont>
      <p:font typeface="Canva Sans 2 Bold" charset="1" panose="020B0803030501040103"/>
      <p:regular r:id="rId32"/>
    </p:embeddedFont>
    <p:embeddedFont>
      <p:font typeface="Codec Pro" charset="1" panose="00000500000000000000"/>
      <p:regular r:id="rId33"/>
    </p:embeddedFont>
    <p:embeddedFont>
      <p:font typeface="Codec Pro Bold" charset="1" panose="00000600000000000000"/>
      <p:regular r:id="rId34"/>
    </p:embeddedFont>
    <p:embeddedFont>
      <p:font typeface="Canva Sans 2" charset="1" panose="020B0503030501040103"/>
      <p:regular r:id="rId35"/>
    </p:embeddedFont>
    <p:embeddedFont>
      <p:font typeface="Montserrat" charset="1" panose="00000500000000000000"/>
      <p:regular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Relationship Id="rId3" Target="../media/image1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277372" y="685546"/>
            <a:ext cx="16112869" cy="1372108"/>
            <a:chOff x="0" y="0"/>
            <a:chExt cx="3019257" cy="25710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0448" y="0"/>
              <a:ext cx="2998361" cy="257108"/>
            </a:xfrm>
            <a:custGeom>
              <a:avLst/>
              <a:gdLst/>
              <a:ahLst/>
              <a:cxnLst/>
              <a:rect r="r" b="b" t="t" l="l"/>
              <a:pathLst>
                <a:path h="257108" w="2998361">
                  <a:moveTo>
                    <a:pt x="214374" y="0"/>
                  </a:moveTo>
                  <a:lnTo>
                    <a:pt x="2987187" y="0"/>
                  </a:lnTo>
                  <a:cubicBezTo>
                    <a:pt x="2991201" y="0"/>
                    <a:pt x="2994862" y="2295"/>
                    <a:pt x="2996611" y="5907"/>
                  </a:cubicBezTo>
                  <a:cubicBezTo>
                    <a:pt x="2998361" y="9520"/>
                    <a:pt x="2997891" y="13814"/>
                    <a:pt x="2995402" y="16963"/>
                  </a:cubicBezTo>
                  <a:lnTo>
                    <a:pt x="2819016" y="240145"/>
                  </a:lnTo>
                  <a:cubicBezTo>
                    <a:pt x="2810548" y="250858"/>
                    <a:pt x="2797643" y="257108"/>
                    <a:pt x="2783987" y="257108"/>
                  </a:cubicBezTo>
                  <a:lnTo>
                    <a:pt x="11174" y="257108"/>
                  </a:lnTo>
                  <a:cubicBezTo>
                    <a:pt x="7160" y="257108"/>
                    <a:pt x="3499" y="254813"/>
                    <a:pt x="1750" y="251201"/>
                  </a:cubicBezTo>
                  <a:cubicBezTo>
                    <a:pt x="0" y="247588"/>
                    <a:pt x="470" y="243294"/>
                    <a:pt x="2959" y="240145"/>
                  </a:cubicBezTo>
                  <a:lnTo>
                    <a:pt x="179345" y="16963"/>
                  </a:lnTo>
                  <a:cubicBezTo>
                    <a:pt x="187813" y="6250"/>
                    <a:pt x="200718" y="0"/>
                    <a:pt x="21437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3825" cap="rnd">
              <a:solidFill>
                <a:srgbClr val="354542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101600" y="-57150"/>
              <a:ext cx="2816057" cy="3142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952500"/>
            <a:ext cx="9537875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500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Agenda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09650" y="3053644"/>
            <a:ext cx="16249650" cy="4162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42007" indent="-421003" lvl="1">
              <a:lnSpc>
                <a:spcPts val="4679"/>
              </a:lnSpc>
              <a:buFont typeface="Arial"/>
              <a:buChar char="•"/>
            </a:pPr>
            <a:r>
              <a:rPr lang="en-US" b="true" sz="3899">
                <a:solidFill>
                  <a:srgbClr val="000000"/>
                </a:solidFill>
                <a:latin typeface="Canva Sans 1 Bold"/>
                <a:ea typeface="Canva Sans 1 Bold"/>
                <a:cs typeface="Canva Sans 1 Bold"/>
                <a:sym typeface="Canva Sans 1 Bold"/>
              </a:rPr>
              <a:t>Kubernetes 101 - Highlevel Overview</a:t>
            </a:r>
          </a:p>
          <a:p>
            <a:pPr algn="just" marL="842007" indent="-421003" lvl="1">
              <a:lnSpc>
                <a:spcPts val="4679"/>
              </a:lnSpc>
              <a:buFont typeface="Arial"/>
              <a:buChar char="•"/>
            </a:pPr>
            <a:r>
              <a:rPr lang="en-US" b="true" sz="3899">
                <a:solidFill>
                  <a:srgbClr val="000000"/>
                </a:solidFill>
                <a:latin typeface="Canva Sans 1 Bold"/>
                <a:ea typeface="Canva Sans 1 Bold"/>
                <a:cs typeface="Canva Sans 1 Bold"/>
                <a:sym typeface="Canva Sans 1 Bold"/>
              </a:rPr>
              <a:t>OpenShift 101 - Highlevel Overview</a:t>
            </a:r>
          </a:p>
          <a:p>
            <a:pPr algn="just" marL="842007" indent="-421003" lvl="1">
              <a:lnSpc>
                <a:spcPts val="4679"/>
              </a:lnSpc>
              <a:buFont typeface="Arial"/>
              <a:buChar char="•"/>
            </a:pPr>
            <a:r>
              <a:rPr lang="en-US" b="true" sz="3899">
                <a:solidFill>
                  <a:srgbClr val="000000"/>
                </a:solidFill>
                <a:latin typeface="Canva Sans 1 Bold"/>
                <a:ea typeface="Canva Sans 1 Bold"/>
                <a:cs typeface="Canva Sans 1 Bold"/>
                <a:sym typeface="Canva Sans 1 Bold"/>
              </a:rPr>
              <a:t>Deployment on OCP (OpenShift Container Platform)</a:t>
            </a:r>
          </a:p>
          <a:p>
            <a:pPr algn="just" marL="842007" indent="-421003" lvl="1">
              <a:lnSpc>
                <a:spcPts val="4679"/>
              </a:lnSpc>
              <a:buFont typeface="Arial"/>
              <a:buChar char="•"/>
            </a:pPr>
            <a:r>
              <a:rPr lang="en-US" b="true" sz="3899">
                <a:solidFill>
                  <a:srgbClr val="000000"/>
                </a:solidFill>
                <a:latin typeface="Canva Sans 1 Bold"/>
                <a:ea typeface="Canva Sans 1 Bold"/>
                <a:cs typeface="Canva Sans 1 Bold"/>
                <a:sym typeface="Canva Sans 1 Bold"/>
              </a:rPr>
              <a:t>Wells Internal Sizing, RACI, Cluster Details</a:t>
            </a:r>
          </a:p>
          <a:p>
            <a:pPr algn="just" marL="842007" indent="-421003" lvl="1">
              <a:lnSpc>
                <a:spcPts val="4679"/>
              </a:lnSpc>
              <a:buFont typeface="Arial"/>
              <a:buChar char="•"/>
            </a:pPr>
            <a:r>
              <a:rPr lang="en-US" b="true" sz="3899">
                <a:solidFill>
                  <a:srgbClr val="000000"/>
                </a:solidFill>
                <a:latin typeface="Canva Sans 1 Bold"/>
                <a:ea typeface="Canva Sans 1 Bold"/>
                <a:cs typeface="Canva Sans 1 Bold"/>
                <a:sym typeface="Canva Sans 1 Bold"/>
              </a:rPr>
              <a:t>OECM on OCP</a:t>
            </a:r>
          </a:p>
          <a:p>
            <a:pPr algn="just" marL="842007" indent="-421003" lvl="1">
              <a:lnSpc>
                <a:spcPts val="4679"/>
              </a:lnSpc>
              <a:buFont typeface="Arial"/>
              <a:buChar char="•"/>
            </a:pPr>
            <a:r>
              <a:rPr lang="en-US" b="true" sz="3899">
                <a:solidFill>
                  <a:srgbClr val="000000"/>
                </a:solidFill>
                <a:latin typeface="Canva Sans 1 Bold"/>
                <a:ea typeface="Canva Sans 1 Bold"/>
                <a:cs typeface="Canva Sans 1 Bold"/>
                <a:sym typeface="Canva Sans 1 Bold"/>
              </a:rPr>
              <a:t>Target Product Status</a:t>
            </a:r>
          </a:p>
          <a:p>
            <a:pPr algn="just" marL="842007" indent="-421003" lvl="1">
              <a:lnSpc>
                <a:spcPts val="4679"/>
              </a:lnSpc>
              <a:buFont typeface="Arial"/>
              <a:buChar char="•"/>
            </a:pPr>
            <a:r>
              <a:rPr lang="en-US" b="true" sz="3899">
                <a:solidFill>
                  <a:srgbClr val="000000"/>
                </a:solidFill>
                <a:latin typeface="Canva Sans 1 Bold"/>
                <a:ea typeface="Canva Sans 1 Bold"/>
                <a:cs typeface="Canva Sans 1 Bold"/>
                <a:sym typeface="Canva Sans 1 Bold"/>
              </a:rPr>
              <a:t>Current Status (WIP)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-2378368" y="-227159"/>
            <a:ext cx="3197518" cy="3197518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24529" y="24529"/>
              <a:ext cx="763743" cy="763743"/>
            </a:xfrm>
            <a:custGeom>
              <a:avLst/>
              <a:gdLst/>
              <a:ahLst/>
              <a:cxnLst/>
              <a:rect r="r" b="b" t="t" l="l"/>
              <a:pathLst>
                <a:path h="763743" w="763743">
                  <a:moveTo>
                    <a:pt x="436657" y="30257"/>
                  </a:moveTo>
                  <a:lnTo>
                    <a:pt x="733485" y="327085"/>
                  </a:lnTo>
                  <a:cubicBezTo>
                    <a:pt x="763742" y="357342"/>
                    <a:pt x="763742" y="406400"/>
                    <a:pt x="733485" y="436657"/>
                  </a:cubicBezTo>
                  <a:lnTo>
                    <a:pt x="436657" y="733485"/>
                  </a:lnTo>
                  <a:cubicBezTo>
                    <a:pt x="406400" y="763742"/>
                    <a:pt x="357342" y="763742"/>
                    <a:pt x="327085" y="733485"/>
                  </a:cubicBezTo>
                  <a:lnTo>
                    <a:pt x="30257" y="436657"/>
                  </a:lnTo>
                  <a:cubicBezTo>
                    <a:pt x="0" y="406400"/>
                    <a:pt x="0" y="357342"/>
                    <a:pt x="30257" y="327085"/>
                  </a:cubicBezTo>
                  <a:lnTo>
                    <a:pt x="327085" y="30257"/>
                  </a:lnTo>
                  <a:cubicBezTo>
                    <a:pt x="357342" y="0"/>
                    <a:pt x="406400" y="0"/>
                    <a:pt x="436657" y="30257"/>
                  </a:cubicBezTo>
                  <a:close/>
                </a:path>
              </a:pathLst>
            </a:custGeom>
            <a:solidFill>
              <a:srgbClr val="FF3131"/>
            </a:solidFill>
            <a:ln cap="rnd">
              <a:noFill/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139700" y="101600"/>
              <a:ext cx="5334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277372" y="184042"/>
            <a:ext cx="20804046" cy="1028954"/>
            <a:chOff x="0" y="0"/>
            <a:chExt cx="3898298" cy="19280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9528" y="0"/>
              <a:ext cx="3879242" cy="192807"/>
            </a:xfrm>
            <a:custGeom>
              <a:avLst/>
              <a:gdLst/>
              <a:ahLst/>
              <a:cxnLst/>
              <a:rect r="r" b="b" t="t" l="l"/>
              <a:pathLst>
                <a:path h="192807" w="3879242">
                  <a:moveTo>
                    <a:pt x="210418" y="0"/>
                  </a:moveTo>
                  <a:lnTo>
                    <a:pt x="3872024" y="0"/>
                  </a:lnTo>
                  <a:cubicBezTo>
                    <a:pt x="3874758" y="0"/>
                    <a:pt x="3877216" y="1666"/>
                    <a:pt x="3878229" y="4205"/>
                  </a:cubicBezTo>
                  <a:cubicBezTo>
                    <a:pt x="3879242" y="6744"/>
                    <a:pt x="3878606" y="9645"/>
                    <a:pt x="3876622" y="11527"/>
                  </a:cubicBezTo>
                  <a:lnTo>
                    <a:pt x="3697718" y="181281"/>
                  </a:lnTo>
                  <a:cubicBezTo>
                    <a:pt x="3689918" y="188681"/>
                    <a:pt x="3679576" y="192807"/>
                    <a:pt x="3668824" y="192807"/>
                  </a:cubicBezTo>
                  <a:lnTo>
                    <a:pt x="7218" y="192807"/>
                  </a:lnTo>
                  <a:cubicBezTo>
                    <a:pt x="4484" y="192807"/>
                    <a:pt x="2026" y="191141"/>
                    <a:pt x="1013" y="188602"/>
                  </a:cubicBezTo>
                  <a:cubicBezTo>
                    <a:pt x="0" y="186063"/>
                    <a:pt x="637" y="183162"/>
                    <a:pt x="2620" y="181281"/>
                  </a:cubicBezTo>
                  <a:lnTo>
                    <a:pt x="181524" y="11527"/>
                  </a:lnTo>
                  <a:cubicBezTo>
                    <a:pt x="189324" y="4126"/>
                    <a:pt x="199666" y="0"/>
                    <a:pt x="21041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3825" cap="rnd">
              <a:solidFill>
                <a:srgbClr val="354542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101600" y="-57150"/>
              <a:ext cx="3695098" cy="2499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2395122" y="-1081624"/>
            <a:ext cx="3197518" cy="3197518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24529" y="24529"/>
              <a:ext cx="763743" cy="763743"/>
            </a:xfrm>
            <a:custGeom>
              <a:avLst/>
              <a:gdLst/>
              <a:ahLst/>
              <a:cxnLst/>
              <a:rect r="r" b="b" t="t" l="l"/>
              <a:pathLst>
                <a:path h="763743" w="763743">
                  <a:moveTo>
                    <a:pt x="436657" y="30257"/>
                  </a:moveTo>
                  <a:lnTo>
                    <a:pt x="733485" y="327085"/>
                  </a:lnTo>
                  <a:cubicBezTo>
                    <a:pt x="763742" y="357342"/>
                    <a:pt x="763742" y="406400"/>
                    <a:pt x="733485" y="436657"/>
                  </a:cubicBezTo>
                  <a:lnTo>
                    <a:pt x="436657" y="733485"/>
                  </a:lnTo>
                  <a:cubicBezTo>
                    <a:pt x="406400" y="763742"/>
                    <a:pt x="357342" y="763742"/>
                    <a:pt x="327085" y="733485"/>
                  </a:cubicBezTo>
                  <a:lnTo>
                    <a:pt x="30257" y="436657"/>
                  </a:lnTo>
                  <a:cubicBezTo>
                    <a:pt x="0" y="406400"/>
                    <a:pt x="0" y="357342"/>
                    <a:pt x="30257" y="327085"/>
                  </a:cubicBezTo>
                  <a:lnTo>
                    <a:pt x="327085" y="30257"/>
                  </a:lnTo>
                  <a:cubicBezTo>
                    <a:pt x="357342" y="0"/>
                    <a:pt x="406400" y="0"/>
                    <a:pt x="436657" y="30257"/>
                  </a:cubicBezTo>
                  <a:close/>
                </a:path>
              </a:pathLst>
            </a:custGeom>
            <a:solidFill>
              <a:srgbClr val="FF3131"/>
            </a:soli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139700" y="101600"/>
              <a:ext cx="5334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928175" y="279419"/>
            <a:ext cx="14681416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500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Kubernetees 101 - Wells Reference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26355" y="2030170"/>
            <a:ext cx="17435291" cy="7032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kind: StorageClass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apiVersion: storage.k8s.io/v1</a:t>
            </a:r>
          </a:p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metadata:</a:t>
            </a:r>
          </a:p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  name: netapp-trident-block  # Name of the StorageClass for block storage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provisioner: netapp.io/trident  # Provisioner specific to NetApp Trident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parameters: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  </a:t>
            </a:r>
            <a:r>
              <a:rPr lang="en-US" sz="2499" b="true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backendType: ontap-san  </a:t>
            </a:r>
            <a:r>
              <a:rPr lang="en-US" sz="2499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       # Backend type for block storage (e.g., ontap-san)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  </a:t>
            </a:r>
            <a:r>
              <a:rPr lang="en-US" sz="2499" b="true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spaceReserve: thin     </a:t>
            </a:r>
            <a:r>
              <a:rPr lang="en-US" sz="2499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        # Optional: Thin or thick provisioning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  </a:t>
            </a:r>
            <a:r>
              <a:rPr lang="en-US" sz="2499" b="true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encryption: true  </a:t>
            </a:r>
            <a:r>
              <a:rPr lang="en-US" sz="2499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             # Optional: Enable encryption for the volume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  fsType: ext4                   # Filesystem type for block storage (e.g., ext4, xfs)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  protocols: iscsi               # Protocol used for block storage (e.g., iscsi, fc)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  snapshotPolicy: default        # Optional: Snapshot policy to use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  igroup: default                # Optional: Specifies the initiator group for access</a:t>
            </a:r>
          </a:p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reclaimPolicy: Retain            # Policy for reclaiming storage after PVC deletion</a:t>
            </a:r>
          </a:p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volumeBindingMode: Immediate     # When the volume should be provisioned (Immediate or WaitForFirstConsumer)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277372" y="184042"/>
            <a:ext cx="20804046" cy="1028954"/>
            <a:chOff x="0" y="0"/>
            <a:chExt cx="3898298" cy="19280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9528" y="0"/>
              <a:ext cx="3879242" cy="192807"/>
            </a:xfrm>
            <a:custGeom>
              <a:avLst/>
              <a:gdLst/>
              <a:ahLst/>
              <a:cxnLst/>
              <a:rect r="r" b="b" t="t" l="l"/>
              <a:pathLst>
                <a:path h="192807" w="3879242">
                  <a:moveTo>
                    <a:pt x="210418" y="0"/>
                  </a:moveTo>
                  <a:lnTo>
                    <a:pt x="3872024" y="0"/>
                  </a:lnTo>
                  <a:cubicBezTo>
                    <a:pt x="3874758" y="0"/>
                    <a:pt x="3877216" y="1666"/>
                    <a:pt x="3878229" y="4205"/>
                  </a:cubicBezTo>
                  <a:cubicBezTo>
                    <a:pt x="3879242" y="6744"/>
                    <a:pt x="3878606" y="9645"/>
                    <a:pt x="3876622" y="11527"/>
                  </a:cubicBezTo>
                  <a:lnTo>
                    <a:pt x="3697718" y="181281"/>
                  </a:lnTo>
                  <a:cubicBezTo>
                    <a:pt x="3689918" y="188681"/>
                    <a:pt x="3679576" y="192807"/>
                    <a:pt x="3668824" y="192807"/>
                  </a:cubicBezTo>
                  <a:lnTo>
                    <a:pt x="7218" y="192807"/>
                  </a:lnTo>
                  <a:cubicBezTo>
                    <a:pt x="4484" y="192807"/>
                    <a:pt x="2026" y="191141"/>
                    <a:pt x="1013" y="188602"/>
                  </a:cubicBezTo>
                  <a:cubicBezTo>
                    <a:pt x="0" y="186063"/>
                    <a:pt x="637" y="183162"/>
                    <a:pt x="2620" y="181281"/>
                  </a:cubicBezTo>
                  <a:lnTo>
                    <a:pt x="181524" y="11527"/>
                  </a:lnTo>
                  <a:cubicBezTo>
                    <a:pt x="189324" y="4126"/>
                    <a:pt x="199666" y="0"/>
                    <a:pt x="21041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3825" cap="rnd">
              <a:solidFill>
                <a:srgbClr val="354542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101600" y="-57150"/>
              <a:ext cx="3695098" cy="2499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2395122" y="-1081624"/>
            <a:ext cx="3197518" cy="3197518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24529" y="24529"/>
              <a:ext cx="763743" cy="763743"/>
            </a:xfrm>
            <a:custGeom>
              <a:avLst/>
              <a:gdLst/>
              <a:ahLst/>
              <a:cxnLst/>
              <a:rect r="r" b="b" t="t" l="l"/>
              <a:pathLst>
                <a:path h="763743" w="763743">
                  <a:moveTo>
                    <a:pt x="436657" y="30257"/>
                  </a:moveTo>
                  <a:lnTo>
                    <a:pt x="733485" y="327085"/>
                  </a:lnTo>
                  <a:cubicBezTo>
                    <a:pt x="763742" y="357342"/>
                    <a:pt x="763742" y="406400"/>
                    <a:pt x="733485" y="436657"/>
                  </a:cubicBezTo>
                  <a:lnTo>
                    <a:pt x="436657" y="733485"/>
                  </a:lnTo>
                  <a:cubicBezTo>
                    <a:pt x="406400" y="763742"/>
                    <a:pt x="357342" y="763742"/>
                    <a:pt x="327085" y="733485"/>
                  </a:cubicBezTo>
                  <a:lnTo>
                    <a:pt x="30257" y="436657"/>
                  </a:lnTo>
                  <a:cubicBezTo>
                    <a:pt x="0" y="406400"/>
                    <a:pt x="0" y="357342"/>
                    <a:pt x="30257" y="327085"/>
                  </a:cubicBezTo>
                  <a:lnTo>
                    <a:pt x="327085" y="30257"/>
                  </a:lnTo>
                  <a:cubicBezTo>
                    <a:pt x="357342" y="0"/>
                    <a:pt x="406400" y="0"/>
                    <a:pt x="436657" y="30257"/>
                  </a:cubicBezTo>
                  <a:close/>
                </a:path>
              </a:pathLst>
            </a:custGeom>
            <a:solidFill>
              <a:srgbClr val="FF3131"/>
            </a:soli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139700" y="101600"/>
              <a:ext cx="5334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376535" y="1628523"/>
            <a:ext cx="14233055" cy="7422316"/>
          </a:xfrm>
          <a:custGeom>
            <a:avLst/>
            <a:gdLst/>
            <a:ahLst/>
            <a:cxnLst/>
            <a:rect r="r" b="b" t="t" l="l"/>
            <a:pathLst>
              <a:path h="7422316" w="14233055">
                <a:moveTo>
                  <a:pt x="0" y="0"/>
                </a:moveTo>
                <a:lnTo>
                  <a:pt x="14233056" y="0"/>
                </a:lnTo>
                <a:lnTo>
                  <a:pt x="14233056" y="7422316"/>
                </a:lnTo>
                <a:lnTo>
                  <a:pt x="0" y="74223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928175" y="279419"/>
            <a:ext cx="14681416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500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Kubernetees 101 -  Deployment / Replicaset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277372" y="184042"/>
            <a:ext cx="20804046" cy="1028954"/>
            <a:chOff x="0" y="0"/>
            <a:chExt cx="3898298" cy="19280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9528" y="0"/>
              <a:ext cx="3879242" cy="192807"/>
            </a:xfrm>
            <a:custGeom>
              <a:avLst/>
              <a:gdLst/>
              <a:ahLst/>
              <a:cxnLst/>
              <a:rect r="r" b="b" t="t" l="l"/>
              <a:pathLst>
                <a:path h="192807" w="3879242">
                  <a:moveTo>
                    <a:pt x="210418" y="0"/>
                  </a:moveTo>
                  <a:lnTo>
                    <a:pt x="3872024" y="0"/>
                  </a:lnTo>
                  <a:cubicBezTo>
                    <a:pt x="3874758" y="0"/>
                    <a:pt x="3877216" y="1666"/>
                    <a:pt x="3878229" y="4205"/>
                  </a:cubicBezTo>
                  <a:cubicBezTo>
                    <a:pt x="3879242" y="6744"/>
                    <a:pt x="3878606" y="9645"/>
                    <a:pt x="3876622" y="11527"/>
                  </a:cubicBezTo>
                  <a:lnTo>
                    <a:pt x="3697718" y="181281"/>
                  </a:lnTo>
                  <a:cubicBezTo>
                    <a:pt x="3689918" y="188681"/>
                    <a:pt x="3679576" y="192807"/>
                    <a:pt x="3668824" y="192807"/>
                  </a:cubicBezTo>
                  <a:lnTo>
                    <a:pt x="7218" y="192807"/>
                  </a:lnTo>
                  <a:cubicBezTo>
                    <a:pt x="4484" y="192807"/>
                    <a:pt x="2026" y="191141"/>
                    <a:pt x="1013" y="188602"/>
                  </a:cubicBezTo>
                  <a:cubicBezTo>
                    <a:pt x="0" y="186063"/>
                    <a:pt x="637" y="183162"/>
                    <a:pt x="2620" y="181281"/>
                  </a:cubicBezTo>
                  <a:lnTo>
                    <a:pt x="181524" y="11527"/>
                  </a:lnTo>
                  <a:cubicBezTo>
                    <a:pt x="189324" y="4126"/>
                    <a:pt x="199666" y="0"/>
                    <a:pt x="21041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3825" cap="rnd">
              <a:solidFill>
                <a:srgbClr val="354542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101600" y="-57150"/>
              <a:ext cx="3695098" cy="2499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2395122" y="-1081624"/>
            <a:ext cx="3197518" cy="3197518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24529" y="24529"/>
              <a:ext cx="763743" cy="763743"/>
            </a:xfrm>
            <a:custGeom>
              <a:avLst/>
              <a:gdLst/>
              <a:ahLst/>
              <a:cxnLst/>
              <a:rect r="r" b="b" t="t" l="l"/>
              <a:pathLst>
                <a:path h="763743" w="763743">
                  <a:moveTo>
                    <a:pt x="436657" y="30257"/>
                  </a:moveTo>
                  <a:lnTo>
                    <a:pt x="733485" y="327085"/>
                  </a:lnTo>
                  <a:cubicBezTo>
                    <a:pt x="763742" y="357342"/>
                    <a:pt x="763742" y="406400"/>
                    <a:pt x="733485" y="436657"/>
                  </a:cubicBezTo>
                  <a:lnTo>
                    <a:pt x="436657" y="733485"/>
                  </a:lnTo>
                  <a:cubicBezTo>
                    <a:pt x="406400" y="763742"/>
                    <a:pt x="357342" y="763742"/>
                    <a:pt x="327085" y="733485"/>
                  </a:cubicBezTo>
                  <a:lnTo>
                    <a:pt x="30257" y="436657"/>
                  </a:lnTo>
                  <a:cubicBezTo>
                    <a:pt x="0" y="406400"/>
                    <a:pt x="0" y="357342"/>
                    <a:pt x="30257" y="327085"/>
                  </a:cubicBezTo>
                  <a:lnTo>
                    <a:pt x="327085" y="30257"/>
                  </a:lnTo>
                  <a:cubicBezTo>
                    <a:pt x="357342" y="0"/>
                    <a:pt x="406400" y="0"/>
                    <a:pt x="436657" y="30257"/>
                  </a:cubicBezTo>
                  <a:close/>
                </a:path>
              </a:pathLst>
            </a:custGeom>
            <a:solidFill>
              <a:srgbClr val="FF3131"/>
            </a:soli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139700" y="101600"/>
              <a:ext cx="5334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928175" y="269894"/>
            <a:ext cx="14681416" cy="738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20"/>
              </a:lnSpc>
            </a:pPr>
            <a:r>
              <a:rPr lang="en-US" sz="4300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Kubernetees 101 -  Deployment / Replicaset - Spec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26355" y="2030170"/>
            <a:ext cx="17435291" cy="7987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apiVersion: apps/v1</a:t>
            </a:r>
          </a:p>
          <a:p>
            <a:pPr algn="l">
              <a:lnSpc>
                <a:spcPts val="3359"/>
              </a:lnSpc>
            </a:pPr>
            <a:r>
              <a:rPr lang="en-US" sz="2399" b="true">
                <a:solidFill>
                  <a:srgbClr val="FF3131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kind: Deployment</a:t>
            </a:r>
          </a:p>
          <a:p>
            <a:pPr algn="l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metadata:</a:t>
            </a:r>
          </a:p>
          <a:p>
            <a:pPr algn="l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  name: deploy-example  # Name of the deployment</a:t>
            </a:r>
          </a:p>
          <a:p>
            <a:pPr algn="l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spec:</a:t>
            </a:r>
          </a:p>
          <a:p>
            <a:pPr algn="l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  </a:t>
            </a:r>
            <a:r>
              <a:rPr lang="en-US" sz="2399" b="true">
                <a:solidFill>
                  <a:srgbClr val="FF3131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replicas: 3</a:t>
            </a:r>
            <a:r>
              <a:rPr lang="en-US" sz="2399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  # Number of Pod replicas</a:t>
            </a:r>
          </a:p>
          <a:p>
            <a:pPr algn="l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  revisionHistoryLimit: 3  # Number of old ReplicaSets to retain</a:t>
            </a:r>
          </a:p>
          <a:p>
            <a:pPr algn="l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  selector:</a:t>
            </a:r>
          </a:p>
          <a:p>
            <a:pPr algn="l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    matchLabels:</a:t>
            </a:r>
          </a:p>
          <a:p>
            <a:pPr algn="l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      app: nginx  # Label to match for Pod selection</a:t>
            </a:r>
          </a:p>
          <a:p>
            <a:pPr algn="l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      env: prod   # Additional label for environment</a:t>
            </a:r>
          </a:p>
          <a:p>
            <a:pPr algn="l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  strategy:</a:t>
            </a:r>
          </a:p>
          <a:p>
            <a:pPr algn="l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   </a:t>
            </a:r>
            <a:r>
              <a:rPr lang="en-US" sz="2399">
                <a:solidFill>
                  <a:srgbClr val="FF3131"/>
                </a:solidFill>
                <a:latin typeface="Codec Pro"/>
                <a:ea typeface="Codec Pro"/>
                <a:cs typeface="Codec Pro"/>
                <a:sym typeface="Codec Pro"/>
              </a:rPr>
              <a:t> type: RollingUpdate </a:t>
            </a:r>
            <a:r>
              <a:rPr lang="en-US" sz="2399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 # Deployment strategy type</a:t>
            </a:r>
          </a:p>
          <a:p>
            <a:pPr algn="l">
              <a:lnSpc>
                <a:spcPts val="3359"/>
              </a:lnSpc>
            </a:pPr>
            <a:r>
              <a:rPr lang="en-US" sz="2399">
                <a:solidFill>
                  <a:srgbClr val="FF3131"/>
                </a:solidFill>
                <a:latin typeface="Codec Pro"/>
                <a:ea typeface="Codec Pro"/>
                <a:cs typeface="Codec Pro"/>
                <a:sym typeface="Codec Pro"/>
              </a:rPr>
              <a:t>    rollingUpdate:</a:t>
            </a:r>
          </a:p>
          <a:p>
            <a:pPr algn="l">
              <a:lnSpc>
                <a:spcPts val="3359"/>
              </a:lnSpc>
            </a:pPr>
            <a:r>
              <a:rPr lang="en-US" sz="2399">
                <a:solidFill>
                  <a:srgbClr val="FF3131"/>
                </a:solidFill>
                <a:latin typeface="Codec Pro"/>
                <a:ea typeface="Codec Pro"/>
                <a:cs typeface="Codec Pro"/>
                <a:sym typeface="Codec Pro"/>
              </a:rPr>
              <a:t>      maxSurge: 1</a:t>
            </a:r>
            <a:r>
              <a:rPr lang="en-US" sz="2399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  # Maximum number of Pods that can be created above the desired number during update</a:t>
            </a:r>
          </a:p>
          <a:p>
            <a:pPr algn="l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      maxUnavailable: 0  # Maximum number of Pods that can be unavailable during the update</a:t>
            </a:r>
          </a:p>
          <a:p>
            <a:pPr algn="l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  template:  # Pod template definition</a:t>
            </a:r>
          </a:p>
          <a:p>
            <a:pPr algn="l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    &lt;pod definition&gt;</a:t>
            </a:r>
          </a:p>
          <a:p>
            <a:pPr algn="l">
              <a:lnSpc>
                <a:spcPts val="3359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277372" y="184042"/>
            <a:ext cx="20804046" cy="1028954"/>
            <a:chOff x="0" y="0"/>
            <a:chExt cx="3898298" cy="19280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9528" y="0"/>
              <a:ext cx="3879242" cy="192807"/>
            </a:xfrm>
            <a:custGeom>
              <a:avLst/>
              <a:gdLst/>
              <a:ahLst/>
              <a:cxnLst/>
              <a:rect r="r" b="b" t="t" l="l"/>
              <a:pathLst>
                <a:path h="192807" w="3879242">
                  <a:moveTo>
                    <a:pt x="210418" y="0"/>
                  </a:moveTo>
                  <a:lnTo>
                    <a:pt x="3872024" y="0"/>
                  </a:lnTo>
                  <a:cubicBezTo>
                    <a:pt x="3874758" y="0"/>
                    <a:pt x="3877216" y="1666"/>
                    <a:pt x="3878229" y="4205"/>
                  </a:cubicBezTo>
                  <a:cubicBezTo>
                    <a:pt x="3879242" y="6744"/>
                    <a:pt x="3878606" y="9645"/>
                    <a:pt x="3876622" y="11527"/>
                  </a:cubicBezTo>
                  <a:lnTo>
                    <a:pt x="3697718" y="181281"/>
                  </a:lnTo>
                  <a:cubicBezTo>
                    <a:pt x="3689918" y="188681"/>
                    <a:pt x="3679576" y="192807"/>
                    <a:pt x="3668824" y="192807"/>
                  </a:cubicBezTo>
                  <a:lnTo>
                    <a:pt x="7218" y="192807"/>
                  </a:lnTo>
                  <a:cubicBezTo>
                    <a:pt x="4484" y="192807"/>
                    <a:pt x="2026" y="191141"/>
                    <a:pt x="1013" y="188602"/>
                  </a:cubicBezTo>
                  <a:cubicBezTo>
                    <a:pt x="0" y="186063"/>
                    <a:pt x="637" y="183162"/>
                    <a:pt x="2620" y="181281"/>
                  </a:cubicBezTo>
                  <a:lnTo>
                    <a:pt x="181524" y="11527"/>
                  </a:lnTo>
                  <a:cubicBezTo>
                    <a:pt x="189324" y="4126"/>
                    <a:pt x="199666" y="0"/>
                    <a:pt x="21041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3825" cap="rnd">
              <a:solidFill>
                <a:srgbClr val="354542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101600" y="-57150"/>
              <a:ext cx="3695098" cy="2499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2395122" y="-1081624"/>
            <a:ext cx="3197518" cy="3197518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24529" y="24529"/>
              <a:ext cx="763743" cy="763743"/>
            </a:xfrm>
            <a:custGeom>
              <a:avLst/>
              <a:gdLst/>
              <a:ahLst/>
              <a:cxnLst/>
              <a:rect r="r" b="b" t="t" l="l"/>
              <a:pathLst>
                <a:path h="763743" w="763743">
                  <a:moveTo>
                    <a:pt x="436657" y="30257"/>
                  </a:moveTo>
                  <a:lnTo>
                    <a:pt x="733485" y="327085"/>
                  </a:lnTo>
                  <a:cubicBezTo>
                    <a:pt x="763742" y="357342"/>
                    <a:pt x="763742" y="406400"/>
                    <a:pt x="733485" y="436657"/>
                  </a:cubicBezTo>
                  <a:lnTo>
                    <a:pt x="436657" y="733485"/>
                  </a:lnTo>
                  <a:cubicBezTo>
                    <a:pt x="406400" y="763742"/>
                    <a:pt x="357342" y="763742"/>
                    <a:pt x="327085" y="733485"/>
                  </a:cubicBezTo>
                  <a:lnTo>
                    <a:pt x="30257" y="436657"/>
                  </a:lnTo>
                  <a:cubicBezTo>
                    <a:pt x="0" y="406400"/>
                    <a:pt x="0" y="357342"/>
                    <a:pt x="30257" y="327085"/>
                  </a:cubicBezTo>
                  <a:lnTo>
                    <a:pt x="327085" y="30257"/>
                  </a:lnTo>
                  <a:cubicBezTo>
                    <a:pt x="357342" y="0"/>
                    <a:pt x="406400" y="0"/>
                    <a:pt x="436657" y="30257"/>
                  </a:cubicBezTo>
                  <a:close/>
                </a:path>
              </a:pathLst>
            </a:custGeom>
            <a:solidFill>
              <a:srgbClr val="FF3131"/>
            </a:soli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139700" y="101600"/>
              <a:ext cx="5334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4125350" y="1341257"/>
            <a:ext cx="10037300" cy="8945743"/>
          </a:xfrm>
          <a:custGeom>
            <a:avLst/>
            <a:gdLst/>
            <a:ahLst/>
            <a:cxnLst/>
            <a:rect r="r" b="b" t="t" l="l"/>
            <a:pathLst>
              <a:path h="8945743" w="10037300">
                <a:moveTo>
                  <a:pt x="0" y="0"/>
                </a:moveTo>
                <a:lnTo>
                  <a:pt x="10037300" y="0"/>
                </a:lnTo>
                <a:lnTo>
                  <a:pt x="10037300" y="8945743"/>
                </a:lnTo>
                <a:lnTo>
                  <a:pt x="0" y="89457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928175" y="279419"/>
            <a:ext cx="14681416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500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Openshift 101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277372" y="184042"/>
            <a:ext cx="20804046" cy="1028954"/>
            <a:chOff x="0" y="0"/>
            <a:chExt cx="3898298" cy="19280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9528" y="0"/>
              <a:ext cx="3879242" cy="192807"/>
            </a:xfrm>
            <a:custGeom>
              <a:avLst/>
              <a:gdLst/>
              <a:ahLst/>
              <a:cxnLst/>
              <a:rect r="r" b="b" t="t" l="l"/>
              <a:pathLst>
                <a:path h="192807" w="3879242">
                  <a:moveTo>
                    <a:pt x="210418" y="0"/>
                  </a:moveTo>
                  <a:lnTo>
                    <a:pt x="3872024" y="0"/>
                  </a:lnTo>
                  <a:cubicBezTo>
                    <a:pt x="3874758" y="0"/>
                    <a:pt x="3877216" y="1666"/>
                    <a:pt x="3878229" y="4205"/>
                  </a:cubicBezTo>
                  <a:cubicBezTo>
                    <a:pt x="3879242" y="6744"/>
                    <a:pt x="3878606" y="9645"/>
                    <a:pt x="3876622" y="11527"/>
                  </a:cubicBezTo>
                  <a:lnTo>
                    <a:pt x="3697718" y="181281"/>
                  </a:lnTo>
                  <a:cubicBezTo>
                    <a:pt x="3689918" y="188681"/>
                    <a:pt x="3679576" y="192807"/>
                    <a:pt x="3668824" y="192807"/>
                  </a:cubicBezTo>
                  <a:lnTo>
                    <a:pt x="7218" y="192807"/>
                  </a:lnTo>
                  <a:cubicBezTo>
                    <a:pt x="4484" y="192807"/>
                    <a:pt x="2026" y="191141"/>
                    <a:pt x="1013" y="188602"/>
                  </a:cubicBezTo>
                  <a:cubicBezTo>
                    <a:pt x="0" y="186063"/>
                    <a:pt x="637" y="183162"/>
                    <a:pt x="2620" y="181281"/>
                  </a:cubicBezTo>
                  <a:lnTo>
                    <a:pt x="181524" y="11527"/>
                  </a:lnTo>
                  <a:cubicBezTo>
                    <a:pt x="189324" y="4126"/>
                    <a:pt x="199666" y="0"/>
                    <a:pt x="21041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3825" cap="rnd">
              <a:solidFill>
                <a:srgbClr val="354542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101600" y="-57150"/>
              <a:ext cx="3695098" cy="2499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2395122" y="-1081624"/>
            <a:ext cx="3197518" cy="3197518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24529" y="24529"/>
              <a:ext cx="763743" cy="763743"/>
            </a:xfrm>
            <a:custGeom>
              <a:avLst/>
              <a:gdLst/>
              <a:ahLst/>
              <a:cxnLst/>
              <a:rect r="r" b="b" t="t" l="l"/>
              <a:pathLst>
                <a:path h="763743" w="763743">
                  <a:moveTo>
                    <a:pt x="436657" y="30257"/>
                  </a:moveTo>
                  <a:lnTo>
                    <a:pt x="733485" y="327085"/>
                  </a:lnTo>
                  <a:cubicBezTo>
                    <a:pt x="763742" y="357342"/>
                    <a:pt x="763742" y="406400"/>
                    <a:pt x="733485" y="436657"/>
                  </a:cubicBezTo>
                  <a:lnTo>
                    <a:pt x="436657" y="733485"/>
                  </a:lnTo>
                  <a:cubicBezTo>
                    <a:pt x="406400" y="763742"/>
                    <a:pt x="357342" y="763742"/>
                    <a:pt x="327085" y="733485"/>
                  </a:cubicBezTo>
                  <a:lnTo>
                    <a:pt x="30257" y="436657"/>
                  </a:lnTo>
                  <a:cubicBezTo>
                    <a:pt x="0" y="406400"/>
                    <a:pt x="0" y="357342"/>
                    <a:pt x="30257" y="327085"/>
                  </a:cubicBezTo>
                  <a:lnTo>
                    <a:pt x="327085" y="30257"/>
                  </a:lnTo>
                  <a:cubicBezTo>
                    <a:pt x="357342" y="0"/>
                    <a:pt x="406400" y="0"/>
                    <a:pt x="436657" y="30257"/>
                  </a:cubicBezTo>
                  <a:close/>
                </a:path>
              </a:pathLst>
            </a:custGeom>
            <a:solidFill>
              <a:srgbClr val="FF3131"/>
            </a:soli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139700" y="101600"/>
              <a:ext cx="5334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992073" y="1304396"/>
            <a:ext cx="3606480" cy="8841651"/>
          </a:xfrm>
          <a:custGeom>
            <a:avLst/>
            <a:gdLst/>
            <a:ahLst/>
            <a:cxnLst/>
            <a:rect r="r" b="b" t="t" l="l"/>
            <a:pathLst>
              <a:path h="8841651" w="3606480">
                <a:moveTo>
                  <a:pt x="0" y="0"/>
                </a:moveTo>
                <a:lnTo>
                  <a:pt x="3606480" y="0"/>
                </a:lnTo>
                <a:lnTo>
                  <a:pt x="3606480" y="8841651"/>
                </a:lnTo>
                <a:lnTo>
                  <a:pt x="0" y="88416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055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841181" y="1346674"/>
            <a:ext cx="3258607" cy="8799373"/>
          </a:xfrm>
          <a:custGeom>
            <a:avLst/>
            <a:gdLst/>
            <a:ahLst/>
            <a:cxnLst/>
            <a:rect r="r" b="b" t="t" l="l"/>
            <a:pathLst>
              <a:path h="8799373" w="3258607">
                <a:moveTo>
                  <a:pt x="0" y="0"/>
                </a:moveTo>
                <a:lnTo>
                  <a:pt x="3258606" y="0"/>
                </a:lnTo>
                <a:lnTo>
                  <a:pt x="3258606" y="8799373"/>
                </a:lnTo>
                <a:lnTo>
                  <a:pt x="0" y="879937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902922" y="1455786"/>
            <a:ext cx="4180863" cy="8496592"/>
          </a:xfrm>
          <a:custGeom>
            <a:avLst/>
            <a:gdLst/>
            <a:ahLst/>
            <a:cxnLst/>
            <a:rect r="r" b="b" t="t" l="l"/>
            <a:pathLst>
              <a:path h="8496592" w="4180863">
                <a:moveTo>
                  <a:pt x="0" y="0"/>
                </a:moveTo>
                <a:lnTo>
                  <a:pt x="4180863" y="0"/>
                </a:lnTo>
                <a:lnTo>
                  <a:pt x="4180863" y="8496593"/>
                </a:lnTo>
                <a:lnTo>
                  <a:pt x="0" y="849659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928175" y="279419"/>
            <a:ext cx="14681416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500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WellsFargo - Openshift Cluster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277372" y="184042"/>
            <a:ext cx="20804046" cy="1028954"/>
            <a:chOff x="0" y="0"/>
            <a:chExt cx="3898298" cy="19280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9528" y="0"/>
              <a:ext cx="3879242" cy="192807"/>
            </a:xfrm>
            <a:custGeom>
              <a:avLst/>
              <a:gdLst/>
              <a:ahLst/>
              <a:cxnLst/>
              <a:rect r="r" b="b" t="t" l="l"/>
              <a:pathLst>
                <a:path h="192807" w="3879242">
                  <a:moveTo>
                    <a:pt x="210418" y="0"/>
                  </a:moveTo>
                  <a:lnTo>
                    <a:pt x="3872024" y="0"/>
                  </a:lnTo>
                  <a:cubicBezTo>
                    <a:pt x="3874758" y="0"/>
                    <a:pt x="3877216" y="1666"/>
                    <a:pt x="3878229" y="4205"/>
                  </a:cubicBezTo>
                  <a:cubicBezTo>
                    <a:pt x="3879242" y="6744"/>
                    <a:pt x="3878606" y="9645"/>
                    <a:pt x="3876622" y="11527"/>
                  </a:cubicBezTo>
                  <a:lnTo>
                    <a:pt x="3697718" y="181281"/>
                  </a:lnTo>
                  <a:cubicBezTo>
                    <a:pt x="3689918" y="188681"/>
                    <a:pt x="3679576" y="192807"/>
                    <a:pt x="3668824" y="192807"/>
                  </a:cubicBezTo>
                  <a:lnTo>
                    <a:pt x="7218" y="192807"/>
                  </a:lnTo>
                  <a:cubicBezTo>
                    <a:pt x="4484" y="192807"/>
                    <a:pt x="2026" y="191141"/>
                    <a:pt x="1013" y="188602"/>
                  </a:cubicBezTo>
                  <a:cubicBezTo>
                    <a:pt x="0" y="186063"/>
                    <a:pt x="637" y="183162"/>
                    <a:pt x="2620" y="181281"/>
                  </a:cubicBezTo>
                  <a:lnTo>
                    <a:pt x="181524" y="11527"/>
                  </a:lnTo>
                  <a:cubicBezTo>
                    <a:pt x="189324" y="4126"/>
                    <a:pt x="199666" y="0"/>
                    <a:pt x="21041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3825" cap="rnd">
              <a:solidFill>
                <a:srgbClr val="354542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101600" y="-57150"/>
              <a:ext cx="3695098" cy="2499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2395122" y="-1081624"/>
            <a:ext cx="3197518" cy="3197518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24529" y="24529"/>
              <a:ext cx="763743" cy="763743"/>
            </a:xfrm>
            <a:custGeom>
              <a:avLst/>
              <a:gdLst/>
              <a:ahLst/>
              <a:cxnLst/>
              <a:rect r="r" b="b" t="t" l="l"/>
              <a:pathLst>
                <a:path h="763743" w="763743">
                  <a:moveTo>
                    <a:pt x="436657" y="30257"/>
                  </a:moveTo>
                  <a:lnTo>
                    <a:pt x="733485" y="327085"/>
                  </a:lnTo>
                  <a:cubicBezTo>
                    <a:pt x="763742" y="357342"/>
                    <a:pt x="763742" y="406400"/>
                    <a:pt x="733485" y="436657"/>
                  </a:cubicBezTo>
                  <a:lnTo>
                    <a:pt x="436657" y="733485"/>
                  </a:lnTo>
                  <a:cubicBezTo>
                    <a:pt x="406400" y="763742"/>
                    <a:pt x="357342" y="763742"/>
                    <a:pt x="327085" y="733485"/>
                  </a:cubicBezTo>
                  <a:lnTo>
                    <a:pt x="30257" y="436657"/>
                  </a:lnTo>
                  <a:cubicBezTo>
                    <a:pt x="0" y="406400"/>
                    <a:pt x="0" y="357342"/>
                    <a:pt x="30257" y="327085"/>
                  </a:cubicBezTo>
                  <a:lnTo>
                    <a:pt x="327085" y="30257"/>
                  </a:lnTo>
                  <a:cubicBezTo>
                    <a:pt x="357342" y="0"/>
                    <a:pt x="406400" y="0"/>
                    <a:pt x="436657" y="30257"/>
                  </a:cubicBezTo>
                  <a:close/>
                </a:path>
              </a:pathLst>
            </a:custGeom>
            <a:solidFill>
              <a:srgbClr val="FF3131"/>
            </a:soli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139700" y="101600"/>
              <a:ext cx="5334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527383" y="2115895"/>
            <a:ext cx="15575929" cy="6191432"/>
          </a:xfrm>
          <a:custGeom>
            <a:avLst/>
            <a:gdLst/>
            <a:ahLst/>
            <a:cxnLst/>
            <a:rect r="r" b="b" t="t" l="l"/>
            <a:pathLst>
              <a:path h="6191432" w="15575929">
                <a:moveTo>
                  <a:pt x="0" y="0"/>
                </a:moveTo>
                <a:lnTo>
                  <a:pt x="15575929" y="0"/>
                </a:lnTo>
                <a:lnTo>
                  <a:pt x="15575929" y="6191431"/>
                </a:lnTo>
                <a:lnTo>
                  <a:pt x="0" y="61914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928175" y="279419"/>
            <a:ext cx="14681416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500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WellsFargo - Openshift Cluster - Operator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277372" y="184042"/>
            <a:ext cx="20804046" cy="1028954"/>
            <a:chOff x="0" y="0"/>
            <a:chExt cx="3898298" cy="19280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9528" y="0"/>
              <a:ext cx="3879242" cy="192807"/>
            </a:xfrm>
            <a:custGeom>
              <a:avLst/>
              <a:gdLst/>
              <a:ahLst/>
              <a:cxnLst/>
              <a:rect r="r" b="b" t="t" l="l"/>
              <a:pathLst>
                <a:path h="192807" w="3879242">
                  <a:moveTo>
                    <a:pt x="210418" y="0"/>
                  </a:moveTo>
                  <a:lnTo>
                    <a:pt x="3872024" y="0"/>
                  </a:lnTo>
                  <a:cubicBezTo>
                    <a:pt x="3874758" y="0"/>
                    <a:pt x="3877216" y="1666"/>
                    <a:pt x="3878229" y="4205"/>
                  </a:cubicBezTo>
                  <a:cubicBezTo>
                    <a:pt x="3879242" y="6744"/>
                    <a:pt x="3878606" y="9645"/>
                    <a:pt x="3876622" y="11527"/>
                  </a:cubicBezTo>
                  <a:lnTo>
                    <a:pt x="3697718" y="181281"/>
                  </a:lnTo>
                  <a:cubicBezTo>
                    <a:pt x="3689918" y="188681"/>
                    <a:pt x="3679576" y="192807"/>
                    <a:pt x="3668824" y="192807"/>
                  </a:cubicBezTo>
                  <a:lnTo>
                    <a:pt x="7218" y="192807"/>
                  </a:lnTo>
                  <a:cubicBezTo>
                    <a:pt x="4484" y="192807"/>
                    <a:pt x="2026" y="191141"/>
                    <a:pt x="1013" y="188602"/>
                  </a:cubicBezTo>
                  <a:cubicBezTo>
                    <a:pt x="0" y="186063"/>
                    <a:pt x="637" y="183162"/>
                    <a:pt x="2620" y="181281"/>
                  </a:cubicBezTo>
                  <a:lnTo>
                    <a:pt x="181524" y="11527"/>
                  </a:lnTo>
                  <a:cubicBezTo>
                    <a:pt x="189324" y="4126"/>
                    <a:pt x="199666" y="0"/>
                    <a:pt x="21041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3825" cap="rnd">
              <a:solidFill>
                <a:srgbClr val="354542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101600" y="-57150"/>
              <a:ext cx="3695098" cy="2499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2395122" y="-1081624"/>
            <a:ext cx="3197518" cy="3197518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24529" y="24529"/>
              <a:ext cx="763743" cy="763743"/>
            </a:xfrm>
            <a:custGeom>
              <a:avLst/>
              <a:gdLst/>
              <a:ahLst/>
              <a:cxnLst/>
              <a:rect r="r" b="b" t="t" l="l"/>
              <a:pathLst>
                <a:path h="763743" w="763743">
                  <a:moveTo>
                    <a:pt x="436657" y="30257"/>
                  </a:moveTo>
                  <a:lnTo>
                    <a:pt x="733485" y="327085"/>
                  </a:lnTo>
                  <a:cubicBezTo>
                    <a:pt x="763742" y="357342"/>
                    <a:pt x="763742" y="406400"/>
                    <a:pt x="733485" y="436657"/>
                  </a:cubicBezTo>
                  <a:lnTo>
                    <a:pt x="436657" y="733485"/>
                  </a:lnTo>
                  <a:cubicBezTo>
                    <a:pt x="406400" y="763742"/>
                    <a:pt x="357342" y="763742"/>
                    <a:pt x="327085" y="733485"/>
                  </a:cubicBezTo>
                  <a:lnTo>
                    <a:pt x="30257" y="436657"/>
                  </a:lnTo>
                  <a:cubicBezTo>
                    <a:pt x="0" y="406400"/>
                    <a:pt x="0" y="357342"/>
                    <a:pt x="30257" y="327085"/>
                  </a:cubicBezTo>
                  <a:lnTo>
                    <a:pt x="327085" y="30257"/>
                  </a:lnTo>
                  <a:cubicBezTo>
                    <a:pt x="357342" y="0"/>
                    <a:pt x="406400" y="0"/>
                    <a:pt x="436657" y="30257"/>
                  </a:cubicBezTo>
                  <a:close/>
                </a:path>
              </a:pathLst>
            </a:custGeom>
            <a:solidFill>
              <a:srgbClr val="FF3131"/>
            </a:soli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139700" y="101600"/>
              <a:ext cx="5334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928175" y="279419"/>
            <a:ext cx="14681416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500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WellsFargo - Openshift Cluster - Wells RACI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277372" y="184042"/>
            <a:ext cx="20804046" cy="1028954"/>
            <a:chOff x="0" y="0"/>
            <a:chExt cx="3898298" cy="19280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9528" y="0"/>
              <a:ext cx="3879242" cy="192807"/>
            </a:xfrm>
            <a:custGeom>
              <a:avLst/>
              <a:gdLst/>
              <a:ahLst/>
              <a:cxnLst/>
              <a:rect r="r" b="b" t="t" l="l"/>
              <a:pathLst>
                <a:path h="192807" w="3879242">
                  <a:moveTo>
                    <a:pt x="210418" y="0"/>
                  </a:moveTo>
                  <a:lnTo>
                    <a:pt x="3872024" y="0"/>
                  </a:lnTo>
                  <a:cubicBezTo>
                    <a:pt x="3874758" y="0"/>
                    <a:pt x="3877216" y="1666"/>
                    <a:pt x="3878229" y="4205"/>
                  </a:cubicBezTo>
                  <a:cubicBezTo>
                    <a:pt x="3879242" y="6744"/>
                    <a:pt x="3878606" y="9645"/>
                    <a:pt x="3876622" y="11527"/>
                  </a:cubicBezTo>
                  <a:lnTo>
                    <a:pt x="3697718" y="181281"/>
                  </a:lnTo>
                  <a:cubicBezTo>
                    <a:pt x="3689918" y="188681"/>
                    <a:pt x="3679576" y="192807"/>
                    <a:pt x="3668824" y="192807"/>
                  </a:cubicBezTo>
                  <a:lnTo>
                    <a:pt x="7218" y="192807"/>
                  </a:lnTo>
                  <a:cubicBezTo>
                    <a:pt x="4484" y="192807"/>
                    <a:pt x="2026" y="191141"/>
                    <a:pt x="1013" y="188602"/>
                  </a:cubicBezTo>
                  <a:cubicBezTo>
                    <a:pt x="0" y="186063"/>
                    <a:pt x="637" y="183162"/>
                    <a:pt x="2620" y="181281"/>
                  </a:cubicBezTo>
                  <a:lnTo>
                    <a:pt x="181524" y="11527"/>
                  </a:lnTo>
                  <a:cubicBezTo>
                    <a:pt x="189324" y="4126"/>
                    <a:pt x="199666" y="0"/>
                    <a:pt x="21041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3825" cap="rnd">
              <a:solidFill>
                <a:srgbClr val="354542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101600" y="-57150"/>
              <a:ext cx="3695098" cy="2499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2395122" y="-1081624"/>
            <a:ext cx="3197518" cy="3197518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24529" y="24529"/>
              <a:ext cx="763743" cy="763743"/>
            </a:xfrm>
            <a:custGeom>
              <a:avLst/>
              <a:gdLst/>
              <a:ahLst/>
              <a:cxnLst/>
              <a:rect r="r" b="b" t="t" l="l"/>
              <a:pathLst>
                <a:path h="763743" w="763743">
                  <a:moveTo>
                    <a:pt x="436657" y="30257"/>
                  </a:moveTo>
                  <a:lnTo>
                    <a:pt x="733485" y="327085"/>
                  </a:lnTo>
                  <a:cubicBezTo>
                    <a:pt x="763742" y="357342"/>
                    <a:pt x="763742" y="406400"/>
                    <a:pt x="733485" y="436657"/>
                  </a:cubicBezTo>
                  <a:lnTo>
                    <a:pt x="436657" y="733485"/>
                  </a:lnTo>
                  <a:cubicBezTo>
                    <a:pt x="406400" y="763742"/>
                    <a:pt x="357342" y="763742"/>
                    <a:pt x="327085" y="733485"/>
                  </a:cubicBezTo>
                  <a:lnTo>
                    <a:pt x="30257" y="436657"/>
                  </a:lnTo>
                  <a:cubicBezTo>
                    <a:pt x="0" y="406400"/>
                    <a:pt x="0" y="357342"/>
                    <a:pt x="30257" y="327085"/>
                  </a:cubicBezTo>
                  <a:lnTo>
                    <a:pt x="327085" y="30257"/>
                  </a:lnTo>
                  <a:cubicBezTo>
                    <a:pt x="357342" y="0"/>
                    <a:pt x="406400" y="0"/>
                    <a:pt x="436657" y="30257"/>
                  </a:cubicBezTo>
                  <a:close/>
                </a:path>
              </a:pathLst>
            </a:custGeom>
            <a:solidFill>
              <a:srgbClr val="FF3131"/>
            </a:soli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139700" y="101600"/>
              <a:ext cx="5334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928175" y="279419"/>
            <a:ext cx="14681416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500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WellsFargo - Openshift Cluster - TCOO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277372" y="184042"/>
            <a:ext cx="20804046" cy="1028954"/>
            <a:chOff x="0" y="0"/>
            <a:chExt cx="3898298" cy="19280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9528" y="0"/>
              <a:ext cx="3879242" cy="192807"/>
            </a:xfrm>
            <a:custGeom>
              <a:avLst/>
              <a:gdLst/>
              <a:ahLst/>
              <a:cxnLst/>
              <a:rect r="r" b="b" t="t" l="l"/>
              <a:pathLst>
                <a:path h="192807" w="3879242">
                  <a:moveTo>
                    <a:pt x="210418" y="0"/>
                  </a:moveTo>
                  <a:lnTo>
                    <a:pt x="3872024" y="0"/>
                  </a:lnTo>
                  <a:cubicBezTo>
                    <a:pt x="3874758" y="0"/>
                    <a:pt x="3877216" y="1666"/>
                    <a:pt x="3878229" y="4205"/>
                  </a:cubicBezTo>
                  <a:cubicBezTo>
                    <a:pt x="3879242" y="6744"/>
                    <a:pt x="3878606" y="9645"/>
                    <a:pt x="3876622" y="11527"/>
                  </a:cubicBezTo>
                  <a:lnTo>
                    <a:pt x="3697718" y="181281"/>
                  </a:lnTo>
                  <a:cubicBezTo>
                    <a:pt x="3689918" y="188681"/>
                    <a:pt x="3679576" y="192807"/>
                    <a:pt x="3668824" y="192807"/>
                  </a:cubicBezTo>
                  <a:lnTo>
                    <a:pt x="7218" y="192807"/>
                  </a:lnTo>
                  <a:cubicBezTo>
                    <a:pt x="4484" y="192807"/>
                    <a:pt x="2026" y="191141"/>
                    <a:pt x="1013" y="188602"/>
                  </a:cubicBezTo>
                  <a:cubicBezTo>
                    <a:pt x="0" y="186063"/>
                    <a:pt x="637" y="183162"/>
                    <a:pt x="2620" y="181281"/>
                  </a:cubicBezTo>
                  <a:lnTo>
                    <a:pt x="181524" y="11527"/>
                  </a:lnTo>
                  <a:cubicBezTo>
                    <a:pt x="189324" y="4126"/>
                    <a:pt x="199666" y="0"/>
                    <a:pt x="21041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3825" cap="rnd">
              <a:solidFill>
                <a:srgbClr val="354542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101600" y="-57150"/>
              <a:ext cx="3695098" cy="2499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2395122" y="-1081624"/>
            <a:ext cx="3197518" cy="3197518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24529" y="24529"/>
              <a:ext cx="763743" cy="763743"/>
            </a:xfrm>
            <a:custGeom>
              <a:avLst/>
              <a:gdLst/>
              <a:ahLst/>
              <a:cxnLst/>
              <a:rect r="r" b="b" t="t" l="l"/>
              <a:pathLst>
                <a:path h="763743" w="763743">
                  <a:moveTo>
                    <a:pt x="436657" y="30257"/>
                  </a:moveTo>
                  <a:lnTo>
                    <a:pt x="733485" y="327085"/>
                  </a:lnTo>
                  <a:cubicBezTo>
                    <a:pt x="763742" y="357342"/>
                    <a:pt x="763742" y="406400"/>
                    <a:pt x="733485" y="436657"/>
                  </a:cubicBezTo>
                  <a:lnTo>
                    <a:pt x="436657" y="733485"/>
                  </a:lnTo>
                  <a:cubicBezTo>
                    <a:pt x="406400" y="763742"/>
                    <a:pt x="357342" y="763742"/>
                    <a:pt x="327085" y="733485"/>
                  </a:cubicBezTo>
                  <a:lnTo>
                    <a:pt x="30257" y="436657"/>
                  </a:lnTo>
                  <a:cubicBezTo>
                    <a:pt x="0" y="406400"/>
                    <a:pt x="0" y="357342"/>
                    <a:pt x="30257" y="327085"/>
                  </a:cubicBezTo>
                  <a:lnTo>
                    <a:pt x="327085" y="30257"/>
                  </a:lnTo>
                  <a:cubicBezTo>
                    <a:pt x="357342" y="0"/>
                    <a:pt x="406400" y="0"/>
                    <a:pt x="436657" y="30257"/>
                  </a:cubicBezTo>
                  <a:close/>
                </a:path>
              </a:pathLst>
            </a:custGeom>
            <a:solidFill>
              <a:srgbClr val="FF3131"/>
            </a:soli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139700" y="101600"/>
              <a:ext cx="5334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928175" y="279419"/>
            <a:ext cx="15602897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500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WellsFargo - Openshift Cluster - DTI Architecture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277372" y="184042"/>
            <a:ext cx="20804046" cy="1028954"/>
            <a:chOff x="0" y="0"/>
            <a:chExt cx="3898298" cy="19280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9528" y="0"/>
              <a:ext cx="3879242" cy="192807"/>
            </a:xfrm>
            <a:custGeom>
              <a:avLst/>
              <a:gdLst/>
              <a:ahLst/>
              <a:cxnLst/>
              <a:rect r="r" b="b" t="t" l="l"/>
              <a:pathLst>
                <a:path h="192807" w="3879242">
                  <a:moveTo>
                    <a:pt x="210418" y="0"/>
                  </a:moveTo>
                  <a:lnTo>
                    <a:pt x="3872024" y="0"/>
                  </a:lnTo>
                  <a:cubicBezTo>
                    <a:pt x="3874758" y="0"/>
                    <a:pt x="3877216" y="1666"/>
                    <a:pt x="3878229" y="4205"/>
                  </a:cubicBezTo>
                  <a:cubicBezTo>
                    <a:pt x="3879242" y="6744"/>
                    <a:pt x="3878606" y="9645"/>
                    <a:pt x="3876622" y="11527"/>
                  </a:cubicBezTo>
                  <a:lnTo>
                    <a:pt x="3697718" y="181281"/>
                  </a:lnTo>
                  <a:cubicBezTo>
                    <a:pt x="3689918" y="188681"/>
                    <a:pt x="3679576" y="192807"/>
                    <a:pt x="3668824" y="192807"/>
                  </a:cubicBezTo>
                  <a:lnTo>
                    <a:pt x="7218" y="192807"/>
                  </a:lnTo>
                  <a:cubicBezTo>
                    <a:pt x="4484" y="192807"/>
                    <a:pt x="2026" y="191141"/>
                    <a:pt x="1013" y="188602"/>
                  </a:cubicBezTo>
                  <a:cubicBezTo>
                    <a:pt x="0" y="186063"/>
                    <a:pt x="637" y="183162"/>
                    <a:pt x="2620" y="181281"/>
                  </a:cubicBezTo>
                  <a:lnTo>
                    <a:pt x="181524" y="11527"/>
                  </a:lnTo>
                  <a:cubicBezTo>
                    <a:pt x="189324" y="4126"/>
                    <a:pt x="199666" y="0"/>
                    <a:pt x="21041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3825" cap="rnd">
              <a:solidFill>
                <a:srgbClr val="354542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101600" y="-57150"/>
              <a:ext cx="3695098" cy="2499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2395122" y="-1081624"/>
            <a:ext cx="3197518" cy="3197518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24529" y="24529"/>
              <a:ext cx="763743" cy="763743"/>
            </a:xfrm>
            <a:custGeom>
              <a:avLst/>
              <a:gdLst/>
              <a:ahLst/>
              <a:cxnLst/>
              <a:rect r="r" b="b" t="t" l="l"/>
              <a:pathLst>
                <a:path h="763743" w="763743">
                  <a:moveTo>
                    <a:pt x="436657" y="30257"/>
                  </a:moveTo>
                  <a:lnTo>
                    <a:pt x="733485" y="327085"/>
                  </a:lnTo>
                  <a:cubicBezTo>
                    <a:pt x="763742" y="357342"/>
                    <a:pt x="763742" y="406400"/>
                    <a:pt x="733485" y="436657"/>
                  </a:cubicBezTo>
                  <a:lnTo>
                    <a:pt x="436657" y="733485"/>
                  </a:lnTo>
                  <a:cubicBezTo>
                    <a:pt x="406400" y="763742"/>
                    <a:pt x="357342" y="763742"/>
                    <a:pt x="327085" y="733485"/>
                  </a:cubicBezTo>
                  <a:lnTo>
                    <a:pt x="30257" y="436657"/>
                  </a:lnTo>
                  <a:cubicBezTo>
                    <a:pt x="0" y="406400"/>
                    <a:pt x="0" y="357342"/>
                    <a:pt x="30257" y="327085"/>
                  </a:cubicBezTo>
                  <a:lnTo>
                    <a:pt x="327085" y="30257"/>
                  </a:lnTo>
                  <a:cubicBezTo>
                    <a:pt x="357342" y="0"/>
                    <a:pt x="406400" y="0"/>
                    <a:pt x="436657" y="30257"/>
                  </a:cubicBezTo>
                  <a:close/>
                </a:path>
              </a:pathLst>
            </a:custGeom>
            <a:solidFill>
              <a:srgbClr val="FF3131"/>
            </a:soli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139700" y="101600"/>
              <a:ext cx="5334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928175" y="279419"/>
            <a:ext cx="15602897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500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WellsFargo - OECM Architecture in Openshift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277372" y="685546"/>
            <a:ext cx="20804046" cy="1372108"/>
            <a:chOff x="0" y="0"/>
            <a:chExt cx="3898298" cy="25710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8092" y="0"/>
              <a:ext cx="3882114" cy="257108"/>
            </a:xfrm>
            <a:custGeom>
              <a:avLst/>
              <a:gdLst/>
              <a:ahLst/>
              <a:cxnLst/>
              <a:rect r="r" b="b" t="t" l="l"/>
              <a:pathLst>
                <a:path h="257108" w="3882114">
                  <a:moveTo>
                    <a:pt x="211854" y="0"/>
                  </a:moveTo>
                  <a:lnTo>
                    <a:pt x="3873460" y="0"/>
                  </a:lnTo>
                  <a:cubicBezTo>
                    <a:pt x="3876569" y="0"/>
                    <a:pt x="3879404" y="1777"/>
                    <a:pt x="3880759" y="4575"/>
                  </a:cubicBezTo>
                  <a:cubicBezTo>
                    <a:pt x="3882114" y="7373"/>
                    <a:pt x="3881750" y="10699"/>
                    <a:pt x="3879823" y="13138"/>
                  </a:cubicBezTo>
                  <a:lnTo>
                    <a:pt x="3697390" y="243970"/>
                  </a:lnTo>
                  <a:cubicBezTo>
                    <a:pt x="3690831" y="252268"/>
                    <a:pt x="3680837" y="257108"/>
                    <a:pt x="3670260" y="257108"/>
                  </a:cubicBezTo>
                  <a:lnTo>
                    <a:pt x="8654" y="257108"/>
                  </a:lnTo>
                  <a:cubicBezTo>
                    <a:pt x="5545" y="257108"/>
                    <a:pt x="2710" y="255331"/>
                    <a:pt x="1355" y="252533"/>
                  </a:cubicBezTo>
                  <a:cubicBezTo>
                    <a:pt x="0" y="249735"/>
                    <a:pt x="364" y="246409"/>
                    <a:pt x="2292" y="243970"/>
                  </a:cubicBezTo>
                  <a:lnTo>
                    <a:pt x="184724" y="13138"/>
                  </a:lnTo>
                  <a:cubicBezTo>
                    <a:pt x="191283" y="4840"/>
                    <a:pt x="201278" y="0"/>
                    <a:pt x="21185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3825" cap="rnd">
              <a:solidFill>
                <a:srgbClr val="354542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101600" y="-57150"/>
              <a:ext cx="3695098" cy="3142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2277843" y="-227159"/>
            <a:ext cx="3197518" cy="3197518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24529" y="24529"/>
              <a:ext cx="763743" cy="763743"/>
            </a:xfrm>
            <a:custGeom>
              <a:avLst/>
              <a:gdLst/>
              <a:ahLst/>
              <a:cxnLst/>
              <a:rect r="r" b="b" t="t" l="l"/>
              <a:pathLst>
                <a:path h="763743" w="763743">
                  <a:moveTo>
                    <a:pt x="436657" y="30257"/>
                  </a:moveTo>
                  <a:lnTo>
                    <a:pt x="733485" y="327085"/>
                  </a:lnTo>
                  <a:cubicBezTo>
                    <a:pt x="763742" y="357342"/>
                    <a:pt x="763742" y="406400"/>
                    <a:pt x="733485" y="436657"/>
                  </a:cubicBezTo>
                  <a:lnTo>
                    <a:pt x="436657" y="733485"/>
                  </a:lnTo>
                  <a:cubicBezTo>
                    <a:pt x="406400" y="763742"/>
                    <a:pt x="357342" y="763742"/>
                    <a:pt x="327085" y="733485"/>
                  </a:cubicBezTo>
                  <a:lnTo>
                    <a:pt x="30257" y="436657"/>
                  </a:lnTo>
                  <a:cubicBezTo>
                    <a:pt x="0" y="406400"/>
                    <a:pt x="0" y="357342"/>
                    <a:pt x="30257" y="327085"/>
                  </a:cubicBezTo>
                  <a:lnTo>
                    <a:pt x="327085" y="30257"/>
                  </a:lnTo>
                  <a:cubicBezTo>
                    <a:pt x="357342" y="0"/>
                    <a:pt x="406400" y="0"/>
                    <a:pt x="436657" y="30257"/>
                  </a:cubicBezTo>
                  <a:close/>
                </a:path>
              </a:pathLst>
            </a:custGeom>
            <a:solidFill>
              <a:srgbClr val="FF3131"/>
            </a:soli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139700" y="101600"/>
              <a:ext cx="5334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2389771" y="2294055"/>
            <a:ext cx="13320345" cy="6964245"/>
          </a:xfrm>
          <a:custGeom>
            <a:avLst/>
            <a:gdLst/>
            <a:ahLst/>
            <a:cxnLst/>
            <a:rect r="r" b="b" t="t" l="l"/>
            <a:pathLst>
              <a:path h="6964245" w="13320345">
                <a:moveTo>
                  <a:pt x="0" y="0"/>
                </a:moveTo>
                <a:lnTo>
                  <a:pt x="13320345" y="0"/>
                </a:lnTo>
                <a:lnTo>
                  <a:pt x="13320345" y="6964245"/>
                </a:lnTo>
                <a:lnTo>
                  <a:pt x="0" y="69642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952500"/>
            <a:ext cx="14681416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500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Evolution of Container Technology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277372" y="184042"/>
            <a:ext cx="20804046" cy="1028954"/>
            <a:chOff x="0" y="0"/>
            <a:chExt cx="3898298" cy="19280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9528" y="0"/>
              <a:ext cx="3879242" cy="192807"/>
            </a:xfrm>
            <a:custGeom>
              <a:avLst/>
              <a:gdLst/>
              <a:ahLst/>
              <a:cxnLst/>
              <a:rect r="r" b="b" t="t" l="l"/>
              <a:pathLst>
                <a:path h="192807" w="3879242">
                  <a:moveTo>
                    <a:pt x="210418" y="0"/>
                  </a:moveTo>
                  <a:lnTo>
                    <a:pt x="3872024" y="0"/>
                  </a:lnTo>
                  <a:cubicBezTo>
                    <a:pt x="3874758" y="0"/>
                    <a:pt x="3877216" y="1666"/>
                    <a:pt x="3878229" y="4205"/>
                  </a:cubicBezTo>
                  <a:cubicBezTo>
                    <a:pt x="3879242" y="6744"/>
                    <a:pt x="3878606" y="9645"/>
                    <a:pt x="3876622" y="11527"/>
                  </a:cubicBezTo>
                  <a:lnTo>
                    <a:pt x="3697718" y="181281"/>
                  </a:lnTo>
                  <a:cubicBezTo>
                    <a:pt x="3689918" y="188681"/>
                    <a:pt x="3679576" y="192807"/>
                    <a:pt x="3668824" y="192807"/>
                  </a:cubicBezTo>
                  <a:lnTo>
                    <a:pt x="7218" y="192807"/>
                  </a:lnTo>
                  <a:cubicBezTo>
                    <a:pt x="4484" y="192807"/>
                    <a:pt x="2026" y="191141"/>
                    <a:pt x="1013" y="188602"/>
                  </a:cubicBezTo>
                  <a:cubicBezTo>
                    <a:pt x="0" y="186063"/>
                    <a:pt x="637" y="183162"/>
                    <a:pt x="2620" y="181281"/>
                  </a:cubicBezTo>
                  <a:lnTo>
                    <a:pt x="181524" y="11527"/>
                  </a:lnTo>
                  <a:cubicBezTo>
                    <a:pt x="189324" y="4126"/>
                    <a:pt x="199666" y="0"/>
                    <a:pt x="21041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3825" cap="rnd">
              <a:solidFill>
                <a:srgbClr val="354542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101600" y="-57150"/>
              <a:ext cx="3695098" cy="2499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2395122" y="-1081624"/>
            <a:ext cx="3197518" cy="3197518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24529" y="24529"/>
              <a:ext cx="763743" cy="763743"/>
            </a:xfrm>
            <a:custGeom>
              <a:avLst/>
              <a:gdLst/>
              <a:ahLst/>
              <a:cxnLst/>
              <a:rect r="r" b="b" t="t" l="l"/>
              <a:pathLst>
                <a:path h="763743" w="763743">
                  <a:moveTo>
                    <a:pt x="436657" y="30257"/>
                  </a:moveTo>
                  <a:lnTo>
                    <a:pt x="733485" y="327085"/>
                  </a:lnTo>
                  <a:cubicBezTo>
                    <a:pt x="763742" y="357342"/>
                    <a:pt x="763742" y="406400"/>
                    <a:pt x="733485" y="436657"/>
                  </a:cubicBezTo>
                  <a:lnTo>
                    <a:pt x="436657" y="733485"/>
                  </a:lnTo>
                  <a:cubicBezTo>
                    <a:pt x="406400" y="763742"/>
                    <a:pt x="357342" y="763742"/>
                    <a:pt x="327085" y="733485"/>
                  </a:cubicBezTo>
                  <a:lnTo>
                    <a:pt x="30257" y="436657"/>
                  </a:lnTo>
                  <a:cubicBezTo>
                    <a:pt x="0" y="406400"/>
                    <a:pt x="0" y="357342"/>
                    <a:pt x="30257" y="327085"/>
                  </a:cubicBezTo>
                  <a:lnTo>
                    <a:pt x="327085" y="30257"/>
                  </a:lnTo>
                  <a:cubicBezTo>
                    <a:pt x="357342" y="0"/>
                    <a:pt x="406400" y="0"/>
                    <a:pt x="436657" y="30257"/>
                  </a:cubicBezTo>
                  <a:close/>
                </a:path>
              </a:pathLst>
            </a:custGeom>
            <a:solidFill>
              <a:srgbClr val="FF3131"/>
            </a:soli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139700" y="101600"/>
              <a:ext cx="5334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928175" y="279419"/>
            <a:ext cx="15602897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500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WellsFargo - Helm Chart - OECM Completed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277372" y="184042"/>
            <a:ext cx="20804046" cy="1028954"/>
            <a:chOff x="0" y="0"/>
            <a:chExt cx="3898298" cy="19280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9528" y="0"/>
              <a:ext cx="3879242" cy="192807"/>
            </a:xfrm>
            <a:custGeom>
              <a:avLst/>
              <a:gdLst/>
              <a:ahLst/>
              <a:cxnLst/>
              <a:rect r="r" b="b" t="t" l="l"/>
              <a:pathLst>
                <a:path h="192807" w="3879242">
                  <a:moveTo>
                    <a:pt x="210418" y="0"/>
                  </a:moveTo>
                  <a:lnTo>
                    <a:pt x="3872024" y="0"/>
                  </a:lnTo>
                  <a:cubicBezTo>
                    <a:pt x="3874758" y="0"/>
                    <a:pt x="3877216" y="1666"/>
                    <a:pt x="3878229" y="4205"/>
                  </a:cubicBezTo>
                  <a:cubicBezTo>
                    <a:pt x="3879242" y="6744"/>
                    <a:pt x="3878606" y="9645"/>
                    <a:pt x="3876622" y="11527"/>
                  </a:cubicBezTo>
                  <a:lnTo>
                    <a:pt x="3697718" y="181281"/>
                  </a:lnTo>
                  <a:cubicBezTo>
                    <a:pt x="3689918" y="188681"/>
                    <a:pt x="3679576" y="192807"/>
                    <a:pt x="3668824" y="192807"/>
                  </a:cubicBezTo>
                  <a:lnTo>
                    <a:pt x="7218" y="192807"/>
                  </a:lnTo>
                  <a:cubicBezTo>
                    <a:pt x="4484" y="192807"/>
                    <a:pt x="2026" y="191141"/>
                    <a:pt x="1013" y="188602"/>
                  </a:cubicBezTo>
                  <a:cubicBezTo>
                    <a:pt x="0" y="186063"/>
                    <a:pt x="637" y="183162"/>
                    <a:pt x="2620" y="181281"/>
                  </a:cubicBezTo>
                  <a:lnTo>
                    <a:pt x="181524" y="11527"/>
                  </a:lnTo>
                  <a:cubicBezTo>
                    <a:pt x="189324" y="4126"/>
                    <a:pt x="199666" y="0"/>
                    <a:pt x="21041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3825" cap="rnd">
              <a:solidFill>
                <a:srgbClr val="354542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101600" y="-57150"/>
              <a:ext cx="3695098" cy="2499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2395122" y="-1081624"/>
            <a:ext cx="3197518" cy="3197518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24529" y="24529"/>
              <a:ext cx="763743" cy="763743"/>
            </a:xfrm>
            <a:custGeom>
              <a:avLst/>
              <a:gdLst/>
              <a:ahLst/>
              <a:cxnLst/>
              <a:rect r="r" b="b" t="t" l="l"/>
              <a:pathLst>
                <a:path h="763743" w="763743">
                  <a:moveTo>
                    <a:pt x="436657" y="30257"/>
                  </a:moveTo>
                  <a:lnTo>
                    <a:pt x="733485" y="327085"/>
                  </a:lnTo>
                  <a:cubicBezTo>
                    <a:pt x="763742" y="357342"/>
                    <a:pt x="763742" y="406400"/>
                    <a:pt x="733485" y="436657"/>
                  </a:cubicBezTo>
                  <a:lnTo>
                    <a:pt x="436657" y="733485"/>
                  </a:lnTo>
                  <a:cubicBezTo>
                    <a:pt x="406400" y="763742"/>
                    <a:pt x="357342" y="763742"/>
                    <a:pt x="327085" y="733485"/>
                  </a:cubicBezTo>
                  <a:lnTo>
                    <a:pt x="30257" y="436657"/>
                  </a:lnTo>
                  <a:cubicBezTo>
                    <a:pt x="0" y="406400"/>
                    <a:pt x="0" y="357342"/>
                    <a:pt x="30257" y="327085"/>
                  </a:cubicBezTo>
                  <a:lnTo>
                    <a:pt x="327085" y="30257"/>
                  </a:lnTo>
                  <a:cubicBezTo>
                    <a:pt x="357342" y="0"/>
                    <a:pt x="406400" y="0"/>
                    <a:pt x="436657" y="30257"/>
                  </a:cubicBezTo>
                  <a:close/>
                </a:path>
              </a:pathLst>
            </a:custGeom>
            <a:solidFill>
              <a:srgbClr val="FF3131"/>
            </a:soli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139700" y="101600"/>
              <a:ext cx="5334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928175" y="279419"/>
            <a:ext cx="15602897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500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WellsFargo - Helm Chart - OECM Ongoing Activity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277372" y="184042"/>
            <a:ext cx="20804046" cy="1028954"/>
            <a:chOff x="0" y="0"/>
            <a:chExt cx="3898298" cy="19280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9528" y="0"/>
              <a:ext cx="3879242" cy="192807"/>
            </a:xfrm>
            <a:custGeom>
              <a:avLst/>
              <a:gdLst/>
              <a:ahLst/>
              <a:cxnLst/>
              <a:rect r="r" b="b" t="t" l="l"/>
              <a:pathLst>
                <a:path h="192807" w="3879242">
                  <a:moveTo>
                    <a:pt x="210418" y="0"/>
                  </a:moveTo>
                  <a:lnTo>
                    <a:pt x="3872024" y="0"/>
                  </a:lnTo>
                  <a:cubicBezTo>
                    <a:pt x="3874758" y="0"/>
                    <a:pt x="3877216" y="1666"/>
                    <a:pt x="3878229" y="4205"/>
                  </a:cubicBezTo>
                  <a:cubicBezTo>
                    <a:pt x="3879242" y="6744"/>
                    <a:pt x="3878606" y="9645"/>
                    <a:pt x="3876622" y="11527"/>
                  </a:cubicBezTo>
                  <a:lnTo>
                    <a:pt x="3697718" y="181281"/>
                  </a:lnTo>
                  <a:cubicBezTo>
                    <a:pt x="3689918" y="188681"/>
                    <a:pt x="3679576" y="192807"/>
                    <a:pt x="3668824" y="192807"/>
                  </a:cubicBezTo>
                  <a:lnTo>
                    <a:pt x="7218" y="192807"/>
                  </a:lnTo>
                  <a:cubicBezTo>
                    <a:pt x="4484" y="192807"/>
                    <a:pt x="2026" y="191141"/>
                    <a:pt x="1013" y="188602"/>
                  </a:cubicBezTo>
                  <a:cubicBezTo>
                    <a:pt x="0" y="186063"/>
                    <a:pt x="637" y="183162"/>
                    <a:pt x="2620" y="181281"/>
                  </a:cubicBezTo>
                  <a:lnTo>
                    <a:pt x="181524" y="11527"/>
                  </a:lnTo>
                  <a:cubicBezTo>
                    <a:pt x="189324" y="4126"/>
                    <a:pt x="199666" y="0"/>
                    <a:pt x="21041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3825" cap="rnd">
              <a:solidFill>
                <a:srgbClr val="354542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101600" y="-57150"/>
              <a:ext cx="3695098" cy="2499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2395122" y="-1081624"/>
            <a:ext cx="3197518" cy="3197518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24529" y="24529"/>
              <a:ext cx="763743" cy="763743"/>
            </a:xfrm>
            <a:custGeom>
              <a:avLst/>
              <a:gdLst/>
              <a:ahLst/>
              <a:cxnLst/>
              <a:rect r="r" b="b" t="t" l="l"/>
              <a:pathLst>
                <a:path h="763743" w="763743">
                  <a:moveTo>
                    <a:pt x="436657" y="30257"/>
                  </a:moveTo>
                  <a:lnTo>
                    <a:pt x="733485" y="327085"/>
                  </a:lnTo>
                  <a:cubicBezTo>
                    <a:pt x="763742" y="357342"/>
                    <a:pt x="763742" y="406400"/>
                    <a:pt x="733485" y="436657"/>
                  </a:cubicBezTo>
                  <a:lnTo>
                    <a:pt x="436657" y="733485"/>
                  </a:lnTo>
                  <a:cubicBezTo>
                    <a:pt x="406400" y="763742"/>
                    <a:pt x="357342" y="763742"/>
                    <a:pt x="327085" y="733485"/>
                  </a:cubicBezTo>
                  <a:lnTo>
                    <a:pt x="30257" y="436657"/>
                  </a:lnTo>
                  <a:cubicBezTo>
                    <a:pt x="0" y="406400"/>
                    <a:pt x="0" y="357342"/>
                    <a:pt x="30257" y="327085"/>
                  </a:cubicBezTo>
                  <a:lnTo>
                    <a:pt x="327085" y="30257"/>
                  </a:lnTo>
                  <a:cubicBezTo>
                    <a:pt x="357342" y="0"/>
                    <a:pt x="406400" y="0"/>
                    <a:pt x="436657" y="30257"/>
                  </a:cubicBezTo>
                  <a:close/>
                </a:path>
              </a:pathLst>
            </a:custGeom>
            <a:solidFill>
              <a:srgbClr val="FF3131"/>
            </a:soli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139700" y="101600"/>
              <a:ext cx="5334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928175" y="279419"/>
            <a:ext cx="15602897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500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WellsFargo - Helm Chart - OECM Apps Ready (Draft)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277372" y="184042"/>
            <a:ext cx="20804046" cy="1028954"/>
            <a:chOff x="0" y="0"/>
            <a:chExt cx="3898298" cy="19280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9528" y="0"/>
              <a:ext cx="3879242" cy="192807"/>
            </a:xfrm>
            <a:custGeom>
              <a:avLst/>
              <a:gdLst/>
              <a:ahLst/>
              <a:cxnLst/>
              <a:rect r="r" b="b" t="t" l="l"/>
              <a:pathLst>
                <a:path h="192807" w="3879242">
                  <a:moveTo>
                    <a:pt x="210418" y="0"/>
                  </a:moveTo>
                  <a:lnTo>
                    <a:pt x="3872024" y="0"/>
                  </a:lnTo>
                  <a:cubicBezTo>
                    <a:pt x="3874758" y="0"/>
                    <a:pt x="3877216" y="1666"/>
                    <a:pt x="3878229" y="4205"/>
                  </a:cubicBezTo>
                  <a:cubicBezTo>
                    <a:pt x="3879242" y="6744"/>
                    <a:pt x="3878606" y="9645"/>
                    <a:pt x="3876622" y="11527"/>
                  </a:cubicBezTo>
                  <a:lnTo>
                    <a:pt x="3697718" y="181281"/>
                  </a:lnTo>
                  <a:cubicBezTo>
                    <a:pt x="3689918" y="188681"/>
                    <a:pt x="3679576" y="192807"/>
                    <a:pt x="3668824" y="192807"/>
                  </a:cubicBezTo>
                  <a:lnTo>
                    <a:pt x="7218" y="192807"/>
                  </a:lnTo>
                  <a:cubicBezTo>
                    <a:pt x="4484" y="192807"/>
                    <a:pt x="2026" y="191141"/>
                    <a:pt x="1013" y="188602"/>
                  </a:cubicBezTo>
                  <a:cubicBezTo>
                    <a:pt x="0" y="186063"/>
                    <a:pt x="637" y="183162"/>
                    <a:pt x="2620" y="181281"/>
                  </a:cubicBezTo>
                  <a:lnTo>
                    <a:pt x="181524" y="11527"/>
                  </a:lnTo>
                  <a:cubicBezTo>
                    <a:pt x="189324" y="4126"/>
                    <a:pt x="199666" y="0"/>
                    <a:pt x="21041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3825" cap="rnd">
              <a:solidFill>
                <a:srgbClr val="354542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101600" y="-57150"/>
              <a:ext cx="3695098" cy="2499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2395122" y="-1081624"/>
            <a:ext cx="3197518" cy="3197518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24529" y="24529"/>
              <a:ext cx="763743" cy="763743"/>
            </a:xfrm>
            <a:custGeom>
              <a:avLst/>
              <a:gdLst/>
              <a:ahLst/>
              <a:cxnLst/>
              <a:rect r="r" b="b" t="t" l="l"/>
              <a:pathLst>
                <a:path h="763743" w="763743">
                  <a:moveTo>
                    <a:pt x="436657" y="30257"/>
                  </a:moveTo>
                  <a:lnTo>
                    <a:pt x="733485" y="327085"/>
                  </a:lnTo>
                  <a:cubicBezTo>
                    <a:pt x="763742" y="357342"/>
                    <a:pt x="763742" y="406400"/>
                    <a:pt x="733485" y="436657"/>
                  </a:cubicBezTo>
                  <a:lnTo>
                    <a:pt x="436657" y="733485"/>
                  </a:lnTo>
                  <a:cubicBezTo>
                    <a:pt x="406400" y="763742"/>
                    <a:pt x="357342" y="763742"/>
                    <a:pt x="327085" y="733485"/>
                  </a:cubicBezTo>
                  <a:lnTo>
                    <a:pt x="30257" y="436657"/>
                  </a:lnTo>
                  <a:cubicBezTo>
                    <a:pt x="0" y="406400"/>
                    <a:pt x="0" y="357342"/>
                    <a:pt x="30257" y="327085"/>
                  </a:cubicBezTo>
                  <a:lnTo>
                    <a:pt x="327085" y="30257"/>
                  </a:lnTo>
                  <a:cubicBezTo>
                    <a:pt x="357342" y="0"/>
                    <a:pt x="406400" y="0"/>
                    <a:pt x="436657" y="30257"/>
                  </a:cubicBezTo>
                  <a:close/>
                </a:path>
              </a:pathLst>
            </a:custGeom>
            <a:solidFill>
              <a:srgbClr val="FF3131"/>
            </a:soli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139700" y="101600"/>
              <a:ext cx="5334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928175" y="279419"/>
            <a:ext cx="15602897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500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WellsFargo - Helm Chart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333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018544" y="470978"/>
            <a:ext cx="8269456" cy="8269456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22104" y="22104"/>
              <a:ext cx="768592" cy="768592"/>
            </a:xfrm>
            <a:custGeom>
              <a:avLst/>
              <a:gdLst/>
              <a:ahLst/>
              <a:cxnLst/>
              <a:rect r="r" b="b" t="t" l="l"/>
              <a:pathLst>
                <a:path h="768592" w="768592">
                  <a:moveTo>
                    <a:pt x="422030" y="15630"/>
                  </a:moveTo>
                  <a:lnTo>
                    <a:pt x="752962" y="346562"/>
                  </a:lnTo>
                  <a:cubicBezTo>
                    <a:pt x="762970" y="356570"/>
                    <a:pt x="768592" y="370143"/>
                    <a:pt x="768592" y="384296"/>
                  </a:cubicBezTo>
                  <a:cubicBezTo>
                    <a:pt x="768592" y="398449"/>
                    <a:pt x="762970" y="412022"/>
                    <a:pt x="752962" y="422030"/>
                  </a:cubicBezTo>
                  <a:lnTo>
                    <a:pt x="422030" y="752962"/>
                  </a:lnTo>
                  <a:cubicBezTo>
                    <a:pt x="412022" y="762970"/>
                    <a:pt x="398449" y="768592"/>
                    <a:pt x="384296" y="768592"/>
                  </a:cubicBezTo>
                  <a:cubicBezTo>
                    <a:pt x="370143" y="768592"/>
                    <a:pt x="356570" y="762970"/>
                    <a:pt x="346562" y="752962"/>
                  </a:cubicBezTo>
                  <a:lnTo>
                    <a:pt x="15630" y="422030"/>
                  </a:lnTo>
                  <a:cubicBezTo>
                    <a:pt x="5622" y="412022"/>
                    <a:pt x="0" y="398449"/>
                    <a:pt x="0" y="384296"/>
                  </a:cubicBezTo>
                  <a:cubicBezTo>
                    <a:pt x="0" y="370143"/>
                    <a:pt x="5622" y="356570"/>
                    <a:pt x="15630" y="346562"/>
                  </a:cubicBezTo>
                  <a:lnTo>
                    <a:pt x="346562" y="15630"/>
                  </a:lnTo>
                  <a:cubicBezTo>
                    <a:pt x="356570" y="5622"/>
                    <a:pt x="370143" y="0"/>
                    <a:pt x="384296" y="0"/>
                  </a:cubicBezTo>
                  <a:cubicBezTo>
                    <a:pt x="398449" y="0"/>
                    <a:pt x="412022" y="5622"/>
                    <a:pt x="422030" y="15630"/>
                  </a:cubicBezTo>
                  <a:close/>
                </a:path>
              </a:pathLst>
            </a:custGeom>
            <a:solidFill>
              <a:srgbClr val="FF3131"/>
            </a:solidFill>
            <a:ln cap="rnd">
              <a:noFill/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139700" y="101600"/>
              <a:ext cx="5334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0553459" y="1005893"/>
            <a:ext cx="7199626" cy="7199626"/>
            <a:chOff x="0" y="0"/>
            <a:chExt cx="40893822" cy="4089382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-307213" y="0"/>
              <a:ext cx="41508298" cy="40893873"/>
            </a:xfrm>
            <a:custGeom>
              <a:avLst/>
              <a:gdLst/>
              <a:ahLst/>
              <a:cxnLst/>
              <a:rect r="r" b="b" t="t" l="l"/>
              <a:pathLst>
                <a:path h="40893873" w="41508298">
                  <a:moveTo>
                    <a:pt x="20754086" y="0"/>
                  </a:moveTo>
                  <a:cubicBezTo>
                    <a:pt x="19948651" y="0"/>
                    <a:pt x="19143218" y="307213"/>
                    <a:pt x="18528665" y="921766"/>
                  </a:cubicBezTo>
                  <a:lnTo>
                    <a:pt x="1228979" y="18221579"/>
                  </a:lnTo>
                  <a:cubicBezTo>
                    <a:pt x="0" y="19450686"/>
                    <a:pt x="0" y="21443314"/>
                    <a:pt x="1228979" y="22672421"/>
                  </a:cubicBezTo>
                  <a:lnTo>
                    <a:pt x="18528665" y="39972106"/>
                  </a:lnTo>
                  <a:cubicBezTo>
                    <a:pt x="19143218" y="40586658"/>
                    <a:pt x="19948653" y="40893873"/>
                    <a:pt x="20754086" y="40893873"/>
                  </a:cubicBezTo>
                  <a:cubicBezTo>
                    <a:pt x="21559519" y="40893873"/>
                    <a:pt x="22364953" y="40586661"/>
                    <a:pt x="22979507" y="39972106"/>
                  </a:cubicBezTo>
                  <a:lnTo>
                    <a:pt x="40279319" y="22672294"/>
                  </a:lnTo>
                  <a:cubicBezTo>
                    <a:pt x="41508298" y="21443187"/>
                    <a:pt x="41508298" y="19450558"/>
                    <a:pt x="40279319" y="18221452"/>
                  </a:cubicBezTo>
                  <a:lnTo>
                    <a:pt x="22979507" y="921766"/>
                  </a:lnTo>
                  <a:cubicBezTo>
                    <a:pt x="22364953" y="307213"/>
                    <a:pt x="21559520" y="0"/>
                    <a:pt x="20754086" y="0"/>
                  </a:cubicBezTo>
                  <a:close/>
                </a:path>
              </a:pathLst>
            </a:custGeom>
            <a:blipFill>
              <a:blip r:embed="rId3"/>
              <a:stretch>
                <a:fillRect l="-30408" t="0" r="-19685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1014087" y="3243676"/>
            <a:ext cx="8724106" cy="17186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194"/>
              </a:lnSpc>
            </a:pPr>
            <a:r>
              <a:rPr lang="en-US" sz="10139" b="true">
                <a:solidFill>
                  <a:srgbClr val="FF313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277372" y="685546"/>
            <a:ext cx="20804046" cy="1372108"/>
            <a:chOff x="0" y="0"/>
            <a:chExt cx="3898298" cy="25710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8092" y="0"/>
              <a:ext cx="3882114" cy="257108"/>
            </a:xfrm>
            <a:custGeom>
              <a:avLst/>
              <a:gdLst/>
              <a:ahLst/>
              <a:cxnLst/>
              <a:rect r="r" b="b" t="t" l="l"/>
              <a:pathLst>
                <a:path h="257108" w="3882114">
                  <a:moveTo>
                    <a:pt x="211854" y="0"/>
                  </a:moveTo>
                  <a:lnTo>
                    <a:pt x="3873460" y="0"/>
                  </a:lnTo>
                  <a:cubicBezTo>
                    <a:pt x="3876569" y="0"/>
                    <a:pt x="3879404" y="1777"/>
                    <a:pt x="3880759" y="4575"/>
                  </a:cubicBezTo>
                  <a:cubicBezTo>
                    <a:pt x="3882114" y="7373"/>
                    <a:pt x="3881750" y="10699"/>
                    <a:pt x="3879823" y="13138"/>
                  </a:cubicBezTo>
                  <a:lnTo>
                    <a:pt x="3697390" y="243970"/>
                  </a:lnTo>
                  <a:cubicBezTo>
                    <a:pt x="3690831" y="252268"/>
                    <a:pt x="3680837" y="257108"/>
                    <a:pt x="3670260" y="257108"/>
                  </a:cubicBezTo>
                  <a:lnTo>
                    <a:pt x="8654" y="257108"/>
                  </a:lnTo>
                  <a:cubicBezTo>
                    <a:pt x="5545" y="257108"/>
                    <a:pt x="2710" y="255331"/>
                    <a:pt x="1355" y="252533"/>
                  </a:cubicBezTo>
                  <a:cubicBezTo>
                    <a:pt x="0" y="249735"/>
                    <a:pt x="364" y="246409"/>
                    <a:pt x="2292" y="243970"/>
                  </a:cubicBezTo>
                  <a:lnTo>
                    <a:pt x="184724" y="13138"/>
                  </a:lnTo>
                  <a:cubicBezTo>
                    <a:pt x="191283" y="4840"/>
                    <a:pt x="201278" y="0"/>
                    <a:pt x="21185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3825" cap="rnd">
              <a:solidFill>
                <a:srgbClr val="354542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101600" y="-57150"/>
              <a:ext cx="3695098" cy="3142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2378368" y="-227159"/>
            <a:ext cx="3197518" cy="3197518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24529" y="24529"/>
              <a:ext cx="763743" cy="763743"/>
            </a:xfrm>
            <a:custGeom>
              <a:avLst/>
              <a:gdLst/>
              <a:ahLst/>
              <a:cxnLst/>
              <a:rect r="r" b="b" t="t" l="l"/>
              <a:pathLst>
                <a:path h="763743" w="763743">
                  <a:moveTo>
                    <a:pt x="436657" y="30257"/>
                  </a:moveTo>
                  <a:lnTo>
                    <a:pt x="733485" y="327085"/>
                  </a:lnTo>
                  <a:cubicBezTo>
                    <a:pt x="763742" y="357342"/>
                    <a:pt x="763742" y="406400"/>
                    <a:pt x="733485" y="436657"/>
                  </a:cubicBezTo>
                  <a:lnTo>
                    <a:pt x="436657" y="733485"/>
                  </a:lnTo>
                  <a:cubicBezTo>
                    <a:pt x="406400" y="763742"/>
                    <a:pt x="357342" y="763742"/>
                    <a:pt x="327085" y="733485"/>
                  </a:cubicBezTo>
                  <a:lnTo>
                    <a:pt x="30257" y="436657"/>
                  </a:lnTo>
                  <a:cubicBezTo>
                    <a:pt x="0" y="406400"/>
                    <a:pt x="0" y="357342"/>
                    <a:pt x="30257" y="327085"/>
                  </a:cubicBezTo>
                  <a:lnTo>
                    <a:pt x="327085" y="30257"/>
                  </a:lnTo>
                  <a:cubicBezTo>
                    <a:pt x="357342" y="0"/>
                    <a:pt x="406400" y="0"/>
                    <a:pt x="436657" y="30257"/>
                  </a:cubicBezTo>
                  <a:close/>
                </a:path>
              </a:pathLst>
            </a:custGeom>
            <a:solidFill>
              <a:srgbClr val="FF3131"/>
            </a:soli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139700" y="101600"/>
              <a:ext cx="5334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631313" y="2359861"/>
            <a:ext cx="10545670" cy="7487426"/>
          </a:xfrm>
          <a:custGeom>
            <a:avLst/>
            <a:gdLst/>
            <a:ahLst/>
            <a:cxnLst/>
            <a:rect r="r" b="b" t="t" l="l"/>
            <a:pathLst>
              <a:path h="7487426" w="10545670">
                <a:moveTo>
                  <a:pt x="0" y="0"/>
                </a:moveTo>
                <a:lnTo>
                  <a:pt x="10545670" y="0"/>
                </a:lnTo>
                <a:lnTo>
                  <a:pt x="10545670" y="7487425"/>
                </a:lnTo>
                <a:lnTo>
                  <a:pt x="0" y="74874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952500"/>
            <a:ext cx="14681416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500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Kubernetees 101 - Highlevel Overview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027972" y="2193561"/>
            <a:ext cx="6498703" cy="7810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99"/>
              </a:lnSpc>
            </a:pPr>
            <a:r>
              <a:rPr lang="en-US" sz="2499" b="true">
                <a:solidFill>
                  <a:srgbClr val="000000"/>
                </a:solidFill>
                <a:latin typeface="Canva Sans 1 Bold"/>
                <a:ea typeface="Canva Sans 1 Bold"/>
                <a:cs typeface="Canva Sans 1 Bold"/>
                <a:sym typeface="Canva Sans 1 Bold"/>
              </a:rPr>
              <a:t>Orchestration of Containers: Kubernetes automates the deployment, scaling, and management of containerized applications, making it easier to handle complex applications spread across multiple environments.</a:t>
            </a:r>
          </a:p>
          <a:p>
            <a:pPr algn="just">
              <a:lnSpc>
                <a:spcPts val="2999"/>
              </a:lnSpc>
            </a:pPr>
          </a:p>
          <a:p>
            <a:pPr algn="just">
              <a:lnSpc>
                <a:spcPts val="2999"/>
              </a:lnSpc>
            </a:pPr>
            <a:r>
              <a:rPr lang="en-US" b="true" sz="2499" u="sng">
                <a:solidFill>
                  <a:srgbClr val="000000"/>
                </a:solidFill>
                <a:latin typeface="Canva Sans 1 Bold"/>
                <a:ea typeface="Canva Sans 1 Bold"/>
                <a:cs typeface="Canva Sans 1 Bold"/>
                <a:sym typeface="Canva Sans 1 Bold"/>
              </a:rPr>
              <a:t>Master Nodes</a:t>
            </a:r>
          </a:p>
          <a:p>
            <a:pPr algn="just">
              <a:lnSpc>
                <a:spcPts val="2999"/>
              </a:lnSpc>
            </a:pPr>
          </a:p>
          <a:p>
            <a:pPr algn="just" marL="539749" indent="-269875" lvl="1">
              <a:lnSpc>
                <a:spcPts val="2999"/>
              </a:lnSpc>
              <a:buFont typeface="Arial"/>
              <a:buChar char="•"/>
            </a:pPr>
            <a:r>
              <a:rPr lang="en-US" b="true" sz="2499">
                <a:solidFill>
                  <a:srgbClr val="000000"/>
                </a:solidFill>
                <a:latin typeface="Canva Sans 1 Bold"/>
                <a:ea typeface="Canva Sans 1 Bold"/>
                <a:cs typeface="Canva Sans 1 Bold"/>
                <a:sym typeface="Canva Sans 1 Bold"/>
              </a:rPr>
              <a:t>API Server</a:t>
            </a:r>
          </a:p>
          <a:p>
            <a:pPr algn="just" marL="539749" indent="-269875" lvl="1">
              <a:lnSpc>
                <a:spcPts val="2999"/>
              </a:lnSpc>
              <a:buFont typeface="Arial"/>
              <a:buChar char="•"/>
            </a:pPr>
            <a:r>
              <a:rPr lang="en-US" b="true" sz="2499">
                <a:solidFill>
                  <a:srgbClr val="000000"/>
                </a:solidFill>
                <a:latin typeface="Canva Sans 1 Bold"/>
                <a:ea typeface="Canva Sans 1 Bold"/>
                <a:cs typeface="Canva Sans 1 Bold"/>
                <a:sym typeface="Canva Sans 1 Bold"/>
              </a:rPr>
              <a:t>ETC</a:t>
            </a:r>
          </a:p>
          <a:p>
            <a:pPr algn="just" marL="539749" indent="-269875" lvl="1">
              <a:lnSpc>
                <a:spcPts val="2999"/>
              </a:lnSpc>
              <a:buFont typeface="Arial"/>
              <a:buChar char="•"/>
            </a:pPr>
            <a:r>
              <a:rPr lang="en-US" b="true" sz="2499">
                <a:solidFill>
                  <a:srgbClr val="000000"/>
                </a:solidFill>
                <a:latin typeface="Canva Sans 1 Bold"/>
                <a:ea typeface="Canva Sans 1 Bold"/>
                <a:cs typeface="Canva Sans 1 Bold"/>
                <a:sym typeface="Canva Sans 1 Bold"/>
              </a:rPr>
              <a:t>Scheduler</a:t>
            </a:r>
          </a:p>
          <a:p>
            <a:pPr algn="just" marL="539749" indent="-269875" lvl="1">
              <a:lnSpc>
                <a:spcPts val="2999"/>
              </a:lnSpc>
              <a:buFont typeface="Arial"/>
              <a:buChar char="•"/>
            </a:pPr>
            <a:r>
              <a:rPr lang="en-US" b="true" sz="2499">
                <a:solidFill>
                  <a:srgbClr val="000000"/>
                </a:solidFill>
                <a:latin typeface="Canva Sans 1 Bold"/>
                <a:ea typeface="Canva Sans 1 Bold"/>
                <a:cs typeface="Canva Sans 1 Bold"/>
                <a:sym typeface="Canva Sans 1 Bold"/>
              </a:rPr>
              <a:t>Control Manager</a:t>
            </a:r>
          </a:p>
          <a:p>
            <a:pPr algn="just">
              <a:lnSpc>
                <a:spcPts val="2999"/>
              </a:lnSpc>
            </a:pPr>
          </a:p>
          <a:p>
            <a:pPr algn="just">
              <a:lnSpc>
                <a:spcPts val="2999"/>
              </a:lnSpc>
            </a:pPr>
            <a:r>
              <a:rPr lang="en-US" b="true" sz="2499" u="sng">
                <a:solidFill>
                  <a:srgbClr val="000000"/>
                </a:solidFill>
                <a:latin typeface="Canva Sans 1 Bold"/>
                <a:ea typeface="Canva Sans 1 Bold"/>
                <a:cs typeface="Canva Sans 1 Bold"/>
                <a:sym typeface="Canva Sans 1 Bold"/>
              </a:rPr>
              <a:t>Worker Node</a:t>
            </a:r>
          </a:p>
          <a:p>
            <a:pPr algn="just">
              <a:lnSpc>
                <a:spcPts val="2999"/>
              </a:lnSpc>
            </a:pPr>
          </a:p>
          <a:p>
            <a:pPr algn="just" marL="539749" indent="-269875" lvl="1">
              <a:lnSpc>
                <a:spcPts val="2999"/>
              </a:lnSpc>
              <a:buFont typeface="Arial"/>
              <a:buChar char="•"/>
            </a:pPr>
            <a:r>
              <a:rPr lang="en-US" b="true" sz="2499">
                <a:solidFill>
                  <a:srgbClr val="000000"/>
                </a:solidFill>
                <a:latin typeface="Canva Sans 1 Bold"/>
                <a:ea typeface="Canva Sans 1 Bold"/>
                <a:cs typeface="Canva Sans 1 Bold"/>
                <a:sym typeface="Canva Sans 1 Bold"/>
              </a:rPr>
              <a:t>Kubelet</a:t>
            </a:r>
          </a:p>
          <a:p>
            <a:pPr algn="just" marL="539749" indent="-269875" lvl="1">
              <a:lnSpc>
                <a:spcPts val="2999"/>
              </a:lnSpc>
              <a:buFont typeface="Arial"/>
              <a:buChar char="•"/>
            </a:pPr>
            <a:r>
              <a:rPr lang="en-US" b="true" sz="2499">
                <a:solidFill>
                  <a:srgbClr val="000000"/>
                </a:solidFill>
                <a:latin typeface="Canva Sans 1 Bold"/>
                <a:ea typeface="Canva Sans 1 Bold"/>
                <a:cs typeface="Canva Sans 1 Bold"/>
                <a:sym typeface="Canva Sans 1 Bold"/>
              </a:rPr>
              <a:t>Kubeproxy</a:t>
            </a:r>
          </a:p>
          <a:p>
            <a:pPr algn="just" marL="539749" indent="-269875" lvl="1">
              <a:lnSpc>
                <a:spcPts val="2999"/>
              </a:lnSpc>
              <a:buFont typeface="Arial"/>
              <a:buChar char="•"/>
            </a:pPr>
            <a:r>
              <a:rPr lang="en-US" b="true" sz="2499">
                <a:solidFill>
                  <a:srgbClr val="000000"/>
                </a:solidFill>
                <a:latin typeface="Canva Sans 1 Bold"/>
                <a:ea typeface="Canva Sans 1 Bold"/>
                <a:cs typeface="Canva Sans 1 Bold"/>
                <a:sym typeface="Canva Sans 1 Bold"/>
              </a:rPr>
              <a:t>Pod</a:t>
            </a:r>
          </a:p>
          <a:p>
            <a:pPr algn="just">
              <a:lnSpc>
                <a:spcPts val="2999"/>
              </a:lnSpc>
            </a:pPr>
          </a:p>
          <a:p>
            <a:pPr algn="just">
              <a:lnSpc>
                <a:spcPts val="2999"/>
              </a:lnSpc>
            </a:pPr>
            <a:r>
              <a:rPr lang="en-US" b="true" sz="2499">
                <a:solidFill>
                  <a:srgbClr val="000000"/>
                </a:solidFill>
                <a:latin typeface="Canva Sans 1 Bold"/>
                <a:ea typeface="Canva Sans 1 Bold"/>
                <a:cs typeface="Canva Sans 1 Bold"/>
                <a:sym typeface="Canva Sans 1 Bold"/>
              </a:rPr>
              <a:t>Client: kubectl</a:t>
            </a:r>
          </a:p>
        </p:txBody>
      </p:sp>
      <p:sp>
        <p:nvSpPr>
          <p:cNvPr name="AutoShape 11" id="11"/>
          <p:cNvSpPr/>
          <p:nvPr/>
        </p:nvSpPr>
        <p:spPr>
          <a:xfrm>
            <a:off x="10522041" y="2660521"/>
            <a:ext cx="0" cy="688610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277372" y="685546"/>
            <a:ext cx="20804046" cy="1372108"/>
            <a:chOff x="0" y="0"/>
            <a:chExt cx="3898298" cy="25710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8092" y="0"/>
              <a:ext cx="3882114" cy="257108"/>
            </a:xfrm>
            <a:custGeom>
              <a:avLst/>
              <a:gdLst/>
              <a:ahLst/>
              <a:cxnLst/>
              <a:rect r="r" b="b" t="t" l="l"/>
              <a:pathLst>
                <a:path h="257108" w="3882114">
                  <a:moveTo>
                    <a:pt x="211854" y="0"/>
                  </a:moveTo>
                  <a:lnTo>
                    <a:pt x="3873460" y="0"/>
                  </a:lnTo>
                  <a:cubicBezTo>
                    <a:pt x="3876569" y="0"/>
                    <a:pt x="3879404" y="1777"/>
                    <a:pt x="3880759" y="4575"/>
                  </a:cubicBezTo>
                  <a:cubicBezTo>
                    <a:pt x="3882114" y="7373"/>
                    <a:pt x="3881750" y="10699"/>
                    <a:pt x="3879823" y="13138"/>
                  </a:cubicBezTo>
                  <a:lnTo>
                    <a:pt x="3697390" y="243970"/>
                  </a:lnTo>
                  <a:cubicBezTo>
                    <a:pt x="3690831" y="252268"/>
                    <a:pt x="3680837" y="257108"/>
                    <a:pt x="3670260" y="257108"/>
                  </a:cubicBezTo>
                  <a:lnTo>
                    <a:pt x="8654" y="257108"/>
                  </a:lnTo>
                  <a:cubicBezTo>
                    <a:pt x="5545" y="257108"/>
                    <a:pt x="2710" y="255331"/>
                    <a:pt x="1355" y="252533"/>
                  </a:cubicBezTo>
                  <a:cubicBezTo>
                    <a:pt x="0" y="249735"/>
                    <a:pt x="364" y="246409"/>
                    <a:pt x="2292" y="243970"/>
                  </a:cubicBezTo>
                  <a:lnTo>
                    <a:pt x="184724" y="13138"/>
                  </a:lnTo>
                  <a:cubicBezTo>
                    <a:pt x="191283" y="4840"/>
                    <a:pt x="201278" y="0"/>
                    <a:pt x="21185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3825" cap="rnd">
              <a:solidFill>
                <a:srgbClr val="354542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101600" y="-57150"/>
              <a:ext cx="3695098" cy="3142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2277843" y="-227159"/>
            <a:ext cx="3197518" cy="3197518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24529" y="24529"/>
              <a:ext cx="763743" cy="763743"/>
            </a:xfrm>
            <a:custGeom>
              <a:avLst/>
              <a:gdLst/>
              <a:ahLst/>
              <a:cxnLst/>
              <a:rect r="r" b="b" t="t" l="l"/>
              <a:pathLst>
                <a:path h="763743" w="763743">
                  <a:moveTo>
                    <a:pt x="436657" y="30257"/>
                  </a:moveTo>
                  <a:lnTo>
                    <a:pt x="733485" y="327085"/>
                  </a:lnTo>
                  <a:cubicBezTo>
                    <a:pt x="763742" y="357342"/>
                    <a:pt x="763742" y="406400"/>
                    <a:pt x="733485" y="436657"/>
                  </a:cubicBezTo>
                  <a:lnTo>
                    <a:pt x="436657" y="733485"/>
                  </a:lnTo>
                  <a:cubicBezTo>
                    <a:pt x="406400" y="763742"/>
                    <a:pt x="357342" y="763742"/>
                    <a:pt x="327085" y="733485"/>
                  </a:cubicBezTo>
                  <a:lnTo>
                    <a:pt x="30257" y="436657"/>
                  </a:lnTo>
                  <a:cubicBezTo>
                    <a:pt x="0" y="406400"/>
                    <a:pt x="0" y="357342"/>
                    <a:pt x="30257" y="327085"/>
                  </a:cubicBezTo>
                  <a:lnTo>
                    <a:pt x="327085" y="30257"/>
                  </a:lnTo>
                  <a:cubicBezTo>
                    <a:pt x="357342" y="0"/>
                    <a:pt x="406400" y="0"/>
                    <a:pt x="436657" y="30257"/>
                  </a:cubicBezTo>
                  <a:close/>
                </a:path>
              </a:pathLst>
            </a:custGeom>
            <a:solidFill>
              <a:srgbClr val="FF3131"/>
            </a:soli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139700" y="101600"/>
              <a:ext cx="5334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028700" y="952500"/>
            <a:ext cx="14681416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500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Kubernetees 101 - Pod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2680970"/>
            <a:ext cx="5337000" cy="5434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000000"/>
                </a:solidFill>
                <a:latin typeface="Canva Sans 2 Bold"/>
                <a:ea typeface="Canva Sans 2 Bold"/>
                <a:cs typeface="Canva Sans 2 Bold"/>
                <a:sym typeface="Canva Sans 2 Bold"/>
              </a:rPr>
              <a:t>Atomic unit or smallest “unit of work” of Kubernetes. </a:t>
            </a:r>
          </a:p>
          <a:p>
            <a:pPr algn="l">
              <a:lnSpc>
                <a:spcPts val="3919"/>
              </a:lnSpc>
            </a:pP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000000"/>
                </a:solidFill>
                <a:latin typeface="Canva Sans 2 Bold"/>
                <a:ea typeface="Canva Sans 2 Bold"/>
                <a:cs typeface="Canva Sans 2 Bold"/>
                <a:sym typeface="Canva Sans 2 Bold"/>
              </a:rPr>
              <a:t>Pods are one or MORE containers that share volumes, a network namespace, and are a part of a single context. </a:t>
            </a:r>
          </a:p>
          <a:p>
            <a:pPr algn="l">
              <a:lnSpc>
                <a:spcPts val="3919"/>
              </a:lnSpc>
            </a:pP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000000"/>
                </a:solidFill>
                <a:latin typeface="Canva Sans 2 Bold"/>
                <a:ea typeface="Canva Sans 2 Bold"/>
                <a:cs typeface="Canva Sans 2 Bold"/>
                <a:sym typeface="Canva Sans 2 Bold"/>
              </a:rPr>
              <a:t> They are also ephemeral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313139" y="2294940"/>
            <a:ext cx="9946161" cy="7452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apiVersion: v1</a:t>
            </a:r>
          </a:p>
          <a:p>
            <a:pPr algn="l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kind: Pod</a:t>
            </a: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metadata:</a:t>
            </a: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  name: multi-container-pod-example  # Name of the Pod</a:t>
            </a: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spec:</a:t>
            </a: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  containers:</a:t>
            </a: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  # Container 1: Apache HTTP Server (httpd)</a:t>
            </a: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  - name: apache-container           # Name of the first container</a:t>
            </a: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   </a:t>
            </a:r>
            <a:r>
              <a:rPr lang="en-US" sz="2100" b="true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 image: httpd:latest     </a:t>
            </a:r>
            <a:r>
              <a:rPr lang="en-US" sz="2100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         # Image for the Apache HTTP server</a:t>
            </a: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    ports:</a:t>
            </a: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    - containerPort: 80              # Port exposed by the Apache server</a:t>
            </a: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    # No custom command is needed; defaults to running httpd service</a:t>
            </a:r>
          </a:p>
          <a:p>
            <a:pPr algn="l">
              <a:lnSpc>
                <a:spcPts val="2940"/>
              </a:lnSpc>
            </a:pP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  # Container 2: Alpine Linux Shell</a:t>
            </a: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  - name: alpine-container           # Name of the second container</a:t>
            </a: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    </a:t>
            </a:r>
            <a:r>
              <a:rPr lang="en-US" sz="2100" b="true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image: alpine:latest   </a:t>
            </a:r>
            <a:r>
              <a:rPr lang="en-US" sz="2100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          # Image for Alpine Linux</a:t>
            </a: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    command: ["/bin/sh"]             # Command to run when the container starts</a:t>
            </a: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    args: ["-c", "while true; do echo 'Hello, Kubernetes from Alpine!'; sleep 5; done"]</a:t>
            </a: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    # The command runs a shell that outputs a message every 5 seconds</a:t>
            </a:r>
          </a:p>
        </p:txBody>
      </p:sp>
      <p:sp>
        <p:nvSpPr>
          <p:cNvPr name="AutoShape 11" id="11"/>
          <p:cNvSpPr/>
          <p:nvPr/>
        </p:nvSpPr>
        <p:spPr>
          <a:xfrm>
            <a:off x="6839419" y="2371140"/>
            <a:ext cx="0" cy="688610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277372" y="685546"/>
            <a:ext cx="20804046" cy="1372108"/>
            <a:chOff x="0" y="0"/>
            <a:chExt cx="3898298" cy="25710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8092" y="0"/>
              <a:ext cx="3882114" cy="257108"/>
            </a:xfrm>
            <a:custGeom>
              <a:avLst/>
              <a:gdLst/>
              <a:ahLst/>
              <a:cxnLst/>
              <a:rect r="r" b="b" t="t" l="l"/>
              <a:pathLst>
                <a:path h="257108" w="3882114">
                  <a:moveTo>
                    <a:pt x="211854" y="0"/>
                  </a:moveTo>
                  <a:lnTo>
                    <a:pt x="3873460" y="0"/>
                  </a:lnTo>
                  <a:cubicBezTo>
                    <a:pt x="3876569" y="0"/>
                    <a:pt x="3879404" y="1777"/>
                    <a:pt x="3880759" y="4575"/>
                  </a:cubicBezTo>
                  <a:cubicBezTo>
                    <a:pt x="3882114" y="7373"/>
                    <a:pt x="3881750" y="10699"/>
                    <a:pt x="3879823" y="13138"/>
                  </a:cubicBezTo>
                  <a:lnTo>
                    <a:pt x="3697390" y="243970"/>
                  </a:lnTo>
                  <a:cubicBezTo>
                    <a:pt x="3690831" y="252268"/>
                    <a:pt x="3680837" y="257108"/>
                    <a:pt x="3670260" y="257108"/>
                  </a:cubicBezTo>
                  <a:lnTo>
                    <a:pt x="8654" y="257108"/>
                  </a:lnTo>
                  <a:cubicBezTo>
                    <a:pt x="5545" y="257108"/>
                    <a:pt x="2710" y="255331"/>
                    <a:pt x="1355" y="252533"/>
                  </a:cubicBezTo>
                  <a:cubicBezTo>
                    <a:pt x="0" y="249735"/>
                    <a:pt x="364" y="246409"/>
                    <a:pt x="2292" y="243970"/>
                  </a:cubicBezTo>
                  <a:lnTo>
                    <a:pt x="184724" y="13138"/>
                  </a:lnTo>
                  <a:cubicBezTo>
                    <a:pt x="191283" y="4840"/>
                    <a:pt x="201278" y="0"/>
                    <a:pt x="21185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3825" cap="rnd">
              <a:solidFill>
                <a:srgbClr val="354542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101600" y="-57150"/>
              <a:ext cx="3695098" cy="3142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2277843" y="-227159"/>
            <a:ext cx="3197518" cy="3197518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24529" y="24529"/>
              <a:ext cx="763743" cy="763743"/>
            </a:xfrm>
            <a:custGeom>
              <a:avLst/>
              <a:gdLst/>
              <a:ahLst/>
              <a:cxnLst/>
              <a:rect r="r" b="b" t="t" l="l"/>
              <a:pathLst>
                <a:path h="763743" w="763743">
                  <a:moveTo>
                    <a:pt x="436657" y="30257"/>
                  </a:moveTo>
                  <a:lnTo>
                    <a:pt x="733485" y="327085"/>
                  </a:lnTo>
                  <a:cubicBezTo>
                    <a:pt x="763742" y="357342"/>
                    <a:pt x="763742" y="406400"/>
                    <a:pt x="733485" y="436657"/>
                  </a:cubicBezTo>
                  <a:lnTo>
                    <a:pt x="436657" y="733485"/>
                  </a:lnTo>
                  <a:cubicBezTo>
                    <a:pt x="406400" y="763742"/>
                    <a:pt x="357342" y="763742"/>
                    <a:pt x="327085" y="733485"/>
                  </a:cubicBezTo>
                  <a:lnTo>
                    <a:pt x="30257" y="436657"/>
                  </a:lnTo>
                  <a:cubicBezTo>
                    <a:pt x="0" y="406400"/>
                    <a:pt x="0" y="357342"/>
                    <a:pt x="30257" y="327085"/>
                  </a:cubicBezTo>
                  <a:lnTo>
                    <a:pt x="327085" y="30257"/>
                  </a:lnTo>
                  <a:cubicBezTo>
                    <a:pt x="357342" y="0"/>
                    <a:pt x="406400" y="0"/>
                    <a:pt x="436657" y="30257"/>
                  </a:cubicBezTo>
                  <a:close/>
                </a:path>
              </a:pathLst>
            </a:custGeom>
            <a:solidFill>
              <a:srgbClr val="FF3131"/>
            </a:soli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139700" y="101600"/>
              <a:ext cx="5334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028700" y="952500"/>
            <a:ext cx="14681416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500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Kubernetees 101 - Storage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19675" y="2276332"/>
            <a:ext cx="15745430" cy="6920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00000"/>
                </a:solidFill>
                <a:latin typeface="Canva Sans 2 Bold"/>
                <a:ea typeface="Canva Sans 2 Bold"/>
                <a:cs typeface="Canva Sans 2 Bold"/>
                <a:sym typeface="Canva Sans 2 Bold"/>
              </a:rPr>
              <a:t>Pods are useful but often need data sharing between containers or data persistence. To enable this, Kubernetes offers: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</a:p>
          <a:p>
            <a:pPr algn="l" marL="604519" indent="-302260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Canva Sans 2"/>
                <a:ea typeface="Canva Sans 2"/>
                <a:cs typeface="Canva Sans 2"/>
                <a:sym typeface="Canva Sans 2"/>
              </a:rPr>
              <a:t>Volumes: Shared, temporary storage tied to a Pod’s lifecycle, persisting across container restarts but deleted with the Pod.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Canva Sans 2"/>
                <a:ea typeface="Canva Sans 2"/>
                <a:cs typeface="Canva Sans 2"/>
                <a:sym typeface="Canva Sans 2"/>
              </a:rPr>
              <a:t>Persistent</a:t>
            </a:r>
            <a:r>
              <a:rPr lang="en-US" sz="2799">
                <a:solidFill>
                  <a:srgbClr val="000000"/>
                </a:solidFill>
                <a:latin typeface="Canva Sans 2"/>
                <a:ea typeface="Canva Sans 2"/>
                <a:cs typeface="Canva Sans 2"/>
                <a:sym typeface="Canva Sans 2"/>
              </a:rPr>
              <a:t>Volumes (PVs): Cluster-wide storage that retains data beyond the Pod’s lifecycle.</a:t>
            </a:r>
          </a:p>
          <a:p>
            <a:pPr algn="l">
              <a:lnSpc>
                <a:spcPts val="3919"/>
              </a:lnSpc>
            </a:pP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Canva Sans 2"/>
                <a:ea typeface="Canva Sans 2"/>
                <a:cs typeface="Canva Sans 2"/>
                <a:sym typeface="Canva Sans 2"/>
              </a:rPr>
              <a:t>PersistentVolumeClaims (PVCs): Requests for storage used by Pods to access PersistentVolumes.</a:t>
            </a:r>
          </a:p>
          <a:p>
            <a:pPr algn="l">
              <a:lnSpc>
                <a:spcPts val="3919"/>
              </a:lnSpc>
            </a:pP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Canva Sans 2"/>
                <a:ea typeface="Canva Sans 2"/>
                <a:cs typeface="Canva Sans 2"/>
                <a:sym typeface="Canva Sans 2"/>
              </a:rPr>
              <a:t>StorageClasses: Define and manage different storage types, enabling dynamic provisioning of PersistentVolumes.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277372" y="184042"/>
            <a:ext cx="20804046" cy="1028954"/>
            <a:chOff x="0" y="0"/>
            <a:chExt cx="3898298" cy="19280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9528" y="0"/>
              <a:ext cx="3879242" cy="192807"/>
            </a:xfrm>
            <a:custGeom>
              <a:avLst/>
              <a:gdLst/>
              <a:ahLst/>
              <a:cxnLst/>
              <a:rect r="r" b="b" t="t" l="l"/>
              <a:pathLst>
                <a:path h="192807" w="3879242">
                  <a:moveTo>
                    <a:pt x="210418" y="0"/>
                  </a:moveTo>
                  <a:lnTo>
                    <a:pt x="3872024" y="0"/>
                  </a:lnTo>
                  <a:cubicBezTo>
                    <a:pt x="3874758" y="0"/>
                    <a:pt x="3877216" y="1666"/>
                    <a:pt x="3878229" y="4205"/>
                  </a:cubicBezTo>
                  <a:cubicBezTo>
                    <a:pt x="3879242" y="6744"/>
                    <a:pt x="3878606" y="9645"/>
                    <a:pt x="3876622" y="11527"/>
                  </a:cubicBezTo>
                  <a:lnTo>
                    <a:pt x="3697718" y="181281"/>
                  </a:lnTo>
                  <a:cubicBezTo>
                    <a:pt x="3689918" y="188681"/>
                    <a:pt x="3679576" y="192807"/>
                    <a:pt x="3668824" y="192807"/>
                  </a:cubicBezTo>
                  <a:lnTo>
                    <a:pt x="7218" y="192807"/>
                  </a:lnTo>
                  <a:cubicBezTo>
                    <a:pt x="4484" y="192807"/>
                    <a:pt x="2026" y="191141"/>
                    <a:pt x="1013" y="188602"/>
                  </a:cubicBezTo>
                  <a:cubicBezTo>
                    <a:pt x="0" y="186063"/>
                    <a:pt x="637" y="183162"/>
                    <a:pt x="2620" y="181281"/>
                  </a:cubicBezTo>
                  <a:lnTo>
                    <a:pt x="181524" y="11527"/>
                  </a:lnTo>
                  <a:cubicBezTo>
                    <a:pt x="189324" y="4126"/>
                    <a:pt x="199666" y="0"/>
                    <a:pt x="21041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3825" cap="rnd">
              <a:solidFill>
                <a:srgbClr val="354542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101600" y="-57150"/>
              <a:ext cx="3695098" cy="2499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2395122" y="-1081624"/>
            <a:ext cx="3197518" cy="3197518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24529" y="24529"/>
              <a:ext cx="763743" cy="763743"/>
            </a:xfrm>
            <a:custGeom>
              <a:avLst/>
              <a:gdLst/>
              <a:ahLst/>
              <a:cxnLst/>
              <a:rect r="r" b="b" t="t" l="l"/>
              <a:pathLst>
                <a:path h="763743" w="763743">
                  <a:moveTo>
                    <a:pt x="436657" y="30257"/>
                  </a:moveTo>
                  <a:lnTo>
                    <a:pt x="733485" y="327085"/>
                  </a:lnTo>
                  <a:cubicBezTo>
                    <a:pt x="763742" y="357342"/>
                    <a:pt x="763742" y="406400"/>
                    <a:pt x="733485" y="436657"/>
                  </a:cubicBezTo>
                  <a:lnTo>
                    <a:pt x="436657" y="733485"/>
                  </a:lnTo>
                  <a:cubicBezTo>
                    <a:pt x="406400" y="763742"/>
                    <a:pt x="357342" y="763742"/>
                    <a:pt x="327085" y="733485"/>
                  </a:cubicBezTo>
                  <a:lnTo>
                    <a:pt x="30257" y="436657"/>
                  </a:lnTo>
                  <a:cubicBezTo>
                    <a:pt x="0" y="406400"/>
                    <a:pt x="0" y="357342"/>
                    <a:pt x="30257" y="327085"/>
                  </a:cubicBezTo>
                  <a:lnTo>
                    <a:pt x="327085" y="30257"/>
                  </a:lnTo>
                  <a:cubicBezTo>
                    <a:pt x="357342" y="0"/>
                    <a:pt x="406400" y="0"/>
                    <a:pt x="436657" y="30257"/>
                  </a:cubicBezTo>
                  <a:close/>
                </a:path>
              </a:pathLst>
            </a:custGeom>
            <a:solidFill>
              <a:srgbClr val="FF3131"/>
            </a:soli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139700" y="101600"/>
              <a:ext cx="5334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928175" y="279419"/>
            <a:ext cx="14681416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500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Kubernetees 101 - Volume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581035" y="1146321"/>
            <a:ext cx="11321618" cy="8822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apiVersion: v1</a:t>
            </a:r>
          </a:p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kind: Pod</a:t>
            </a:r>
          </a:p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metadata:</a:t>
            </a:r>
          </a:p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  name: multi-container-volume-example  # Name of the Pod</a:t>
            </a:r>
          </a:p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spec:</a:t>
            </a:r>
          </a:p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  containers:</a:t>
            </a:r>
          </a:p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  # Container 1: Apache HTTP Server (httpd)</a:t>
            </a:r>
          </a:p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  - name: apache-container              # Name of the first container</a:t>
            </a:r>
          </a:p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    image: httpd:latest                 # Image for the Apache HTTP server</a:t>
            </a:r>
          </a:p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  </a:t>
            </a:r>
            <a:r>
              <a:rPr lang="en-US" sz="1800" b="true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  volumeMounts:</a:t>
            </a:r>
          </a:p>
          <a:p>
            <a:pPr algn="l">
              <a:lnSpc>
                <a:spcPts val="2520"/>
              </a:lnSpc>
            </a:pPr>
            <a:r>
              <a:rPr lang="en-US" sz="1800" b="true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    - name: shared-data                 # Referencing the Pod volume by name</a:t>
            </a:r>
          </a:p>
          <a:p>
            <a:pPr algn="l">
              <a:lnSpc>
                <a:spcPts val="2520"/>
              </a:lnSpc>
            </a:pPr>
            <a:r>
              <a:rPr lang="en-US" sz="1800" b="true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      mountPath: /usr/local/apache2/htdocs  # Path inside the container where the volume is mounted</a:t>
            </a:r>
          </a:p>
          <a:p>
            <a:pPr algn="l">
              <a:lnSpc>
                <a:spcPts val="2520"/>
              </a:lnSpc>
            </a:pPr>
          </a:p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  # Container 2: Alpine container for writing data to the shared volume</a:t>
            </a:r>
          </a:p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  - name: alpine-writer-container       # Name of the second container</a:t>
            </a:r>
          </a:p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    image: alpine:latest                # Image for Alpine Linux</a:t>
            </a:r>
          </a:p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    command: ["/bin/sh", "-c"]          # Command to run when the container starts</a:t>
            </a:r>
          </a:p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    args:</a:t>
            </a:r>
          </a:p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    - while true; do echo "Hello from Alpine at $(date)" &gt;&gt; /data/index.html; sleep 5; done</a:t>
            </a:r>
          </a:p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    # Command writes a timestamped message to the shared file every 5 seconds</a:t>
            </a:r>
          </a:p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  </a:t>
            </a:r>
            <a:r>
              <a:rPr lang="en-US" sz="1800" b="true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  volumeMounts:</a:t>
            </a:r>
          </a:p>
          <a:p>
            <a:pPr algn="l">
              <a:lnSpc>
                <a:spcPts val="2520"/>
              </a:lnSpc>
            </a:pPr>
            <a:r>
              <a:rPr lang="en-US" sz="1800" b="true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    - name: shared-data                 # Referencing the same Pod volume by name</a:t>
            </a:r>
          </a:p>
          <a:p>
            <a:pPr algn="l">
              <a:lnSpc>
                <a:spcPts val="2520"/>
              </a:lnSpc>
            </a:pPr>
            <a:r>
              <a:rPr lang="en-US" sz="1800" b="true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      mountPath: /data                  # Path inside the container where the volume is mounted</a:t>
            </a:r>
          </a:p>
          <a:p>
            <a:pPr algn="l">
              <a:lnSpc>
                <a:spcPts val="2520"/>
              </a:lnSpc>
            </a:pPr>
          </a:p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 </a:t>
            </a:r>
            <a:r>
              <a:rPr lang="en-US" sz="1800" b="true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 volumes:</a:t>
            </a:r>
          </a:p>
          <a:p>
            <a:pPr algn="l">
              <a:lnSpc>
                <a:spcPts val="2520"/>
              </a:lnSpc>
            </a:pPr>
            <a:r>
              <a:rPr lang="en-US" sz="1800" b="true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  - name: shared-data                   # Defining the volume used by both containers</a:t>
            </a:r>
          </a:p>
          <a:p>
            <a:pPr algn="l">
              <a:lnSpc>
                <a:spcPts val="2520"/>
              </a:lnSpc>
            </a:pPr>
            <a:r>
              <a:rPr lang="en-US" sz="1800" b="true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    emptyDir: {} </a:t>
            </a:r>
            <a:r>
              <a:rPr lang="en-US" sz="1800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                       # Type of volume that is created as an empty directory</a:t>
            </a:r>
          </a:p>
          <a:p>
            <a:pPr algn="l">
              <a:lnSpc>
                <a:spcPts val="2520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435609" y="2295623"/>
            <a:ext cx="5337000" cy="6424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000000"/>
                </a:solidFill>
                <a:latin typeface="Canva Sans 2 Bold"/>
                <a:ea typeface="Canva Sans 2 Bold"/>
                <a:cs typeface="Canva Sans 2 Bold"/>
                <a:sym typeface="Canva Sans 2 Bold"/>
              </a:rPr>
              <a:t>Storage linked to the Pod's lifecycle.</a:t>
            </a:r>
          </a:p>
          <a:p>
            <a:pPr algn="l">
              <a:lnSpc>
                <a:spcPts val="3919"/>
              </a:lnSpc>
            </a:pP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000000"/>
                </a:solidFill>
                <a:latin typeface="Canva Sans 2 Bold"/>
                <a:ea typeface="Canva Sans 2 Bold"/>
                <a:cs typeface="Canva Sans 2 Bold"/>
                <a:sym typeface="Canva Sans 2 Bold"/>
              </a:rPr>
              <a:t>A Pod can have multiple types of volumes.</a:t>
            </a:r>
          </a:p>
          <a:p>
            <a:pPr algn="l">
              <a:lnSpc>
                <a:spcPts val="3919"/>
              </a:lnSpc>
            </a:pP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000000"/>
                </a:solidFill>
                <a:latin typeface="Canva Sans 2 Bold"/>
                <a:ea typeface="Canva Sans 2 Bold"/>
                <a:cs typeface="Canva Sans 2 Bold"/>
                <a:sym typeface="Canva Sans 2 Bold"/>
              </a:rPr>
              <a:t>Usable by any container within the Pod.</a:t>
            </a:r>
          </a:p>
          <a:p>
            <a:pPr algn="l">
              <a:lnSpc>
                <a:spcPts val="3919"/>
              </a:lnSpc>
            </a:pP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000000"/>
                </a:solidFill>
                <a:latin typeface="Canva Sans 2 Bold"/>
                <a:ea typeface="Canva Sans 2 Bold"/>
                <a:cs typeface="Canva Sans 2 Bold"/>
                <a:sym typeface="Canva Sans 2 Bold"/>
              </a:rPr>
              <a:t>Survives Pod restarts; durability depends on the volume type.</a:t>
            </a:r>
          </a:p>
          <a:p>
            <a:pPr algn="l">
              <a:lnSpc>
                <a:spcPts val="3919"/>
              </a:lnSpc>
            </a:pPr>
          </a:p>
        </p:txBody>
      </p:sp>
      <p:sp>
        <p:nvSpPr>
          <p:cNvPr name="AutoShape 11" id="11"/>
          <p:cNvSpPr/>
          <p:nvPr/>
        </p:nvSpPr>
        <p:spPr>
          <a:xfrm>
            <a:off x="5981651" y="1876430"/>
            <a:ext cx="0" cy="688610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277372" y="184042"/>
            <a:ext cx="20804046" cy="1028954"/>
            <a:chOff x="0" y="0"/>
            <a:chExt cx="3898298" cy="19280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9528" y="0"/>
              <a:ext cx="3879242" cy="192807"/>
            </a:xfrm>
            <a:custGeom>
              <a:avLst/>
              <a:gdLst/>
              <a:ahLst/>
              <a:cxnLst/>
              <a:rect r="r" b="b" t="t" l="l"/>
              <a:pathLst>
                <a:path h="192807" w="3879242">
                  <a:moveTo>
                    <a:pt x="210418" y="0"/>
                  </a:moveTo>
                  <a:lnTo>
                    <a:pt x="3872024" y="0"/>
                  </a:lnTo>
                  <a:cubicBezTo>
                    <a:pt x="3874758" y="0"/>
                    <a:pt x="3877216" y="1666"/>
                    <a:pt x="3878229" y="4205"/>
                  </a:cubicBezTo>
                  <a:cubicBezTo>
                    <a:pt x="3879242" y="6744"/>
                    <a:pt x="3878606" y="9645"/>
                    <a:pt x="3876622" y="11527"/>
                  </a:cubicBezTo>
                  <a:lnTo>
                    <a:pt x="3697718" y="181281"/>
                  </a:lnTo>
                  <a:cubicBezTo>
                    <a:pt x="3689918" y="188681"/>
                    <a:pt x="3679576" y="192807"/>
                    <a:pt x="3668824" y="192807"/>
                  </a:cubicBezTo>
                  <a:lnTo>
                    <a:pt x="7218" y="192807"/>
                  </a:lnTo>
                  <a:cubicBezTo>
                    <a:pt x="4484" y="192807"/>
                    <a:pt x="2026" y="191141"/>
                    <a:pt x="1013" y="188602"/>
                  </a:cubicBezTo>
                  <a:cubicBezTo>
                    <a:pt x="0" y="186063"/>
                    <a:pt x="637" y="183162"/>
                    <a:pt x="2620" y="181281"/>
                  </a:cubicBezTo>
                  <a:lnTo>
                    <a:pt x="181524" y="11527"/>
                  </a:lnTo>
                  <a:cubicBezTo>
                    <a:pt x="189324" y="4126"/>
                    <a:pt x="199666" y="0"/>
                    <a:pt x="21041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3825" cap="rnd">
              <a:solidFill>
                <a:srgbClr val="354542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101600" y="-57150"/>
              <a:ext cx="3695098" cy="2499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2395122" y="-1081624"/>
            <a:ext cx="3197518" cy="3197518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24529" y="24529"/>
              <a:ext cx="763743" cy="763743"/>
            </a:xfrm>
            <a:custGeom>
              <a:avLst/>
              <a:gdLst/>
              <a:ahLst/>
              <a:cxnLst/>
              <a:rect r="r" b="b" t="t" l="l"/>
              <a:pathLst>
                <a:path h="763743" w="763743">
                  <a:moveTo>
                    <a:pt x="436657" y="30257"/>
                  </a:moveTo>
                  <a:lnTo>
                    <a:pt x="733485" y="327085"/>
                  </a:lnTo>
                  <a:cubicBezTo>
                    <a:pt x="763742" y="357342"/>
                    <a:pt x="763742" y="406400"/>
                    <a:pt x="733485" y="436657"/>
                  </a:cubicBezTo>
                  <a:lnTo>
                    <a:pt x="436657" y="733485"/>
                  </a:lnTo>
                  <a:cubicBezTo>
                    <a:pt x="406400" y="763742"/>
                    <a:pt x="357342" y="763742"/>
                    <a:pt x="327085" y="733485"/>
                  </a:cubicBezTo>
                  <a:lnTo>
                    <a:pt x="30257" y="436657"/>
                  </a:lnTo>
                  <a:cubicBezTo>
                    <a:pt x="0" y="406400"/>
                    <a:pt x="0" y="357342"/>
                    <a:pt x="30257" y="327085"/>
                  </a:cubicBezTo>
                  <a:lnTo>
                    <a:pt x="327085" y="30257"/>
                  </a:lnTo>
                  <a:cubicBezTo>
                    <a:pt x="357342" y="0"/>
                    <a:pt x="406400" y="0"/>
                    <a:pt x="436657" y="30257"/>
                  </a:cubicBezTo>
                  <a:close/>
                </a:path>
              </a:pathLst>
            </a:custGeom>
            <a:solidFill>
              <a:srgbClr val="FF3131"/>
            </a:soli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139700" y="101600"/>
              <a:ext cx="5334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665995" y="1395014"/>
            <a:ext cx="11301259" cy="5099693"/>
          </a:xfrm>
          <a:custGeom>
            <a:avLst/>
            <a:gdLst/>
            <a:ahLst/>
            <a:cxnLst/>
            <a:rect r="r" b="b" t="t" l="l"/>
            <a:pathLst>
              <a:path h="5099693" w="11301259">
                <a:moveTo>
                  <a:pt x="0" y="0"/>
                </a:moveTo>
                <a:lnTo>
                  <a:pt x="11301259" y="0"/>
                </a:lnTo>
                <a:lnTo>
                  <a:pt x="11301259" y="5099693"/>
                </a:lnTo>
                <a:lnTo>
                  <a:pt x="0" y="50996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928175" y="279419"/>
            <a:ext cx="14681416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500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Kubernetees 101 - Persistent Volume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953439" y="6638624"/>
            <a:ext cx="8463240" cy="2956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b="true" sz="21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Persistent Volumes (PVs):</a:t>
            </a:r>
          </a:p>
          <a:p>
            <a:pPr algn="l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Represent a storage resource within a Kubernetes cluster.</a:t>
            </a:r>
          </a:p>
          <a:p>
            <a:pPr algn="l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Linked to a backing storage provider such as NFS, GCEPersistentDisk, or RBD.</a:t>
            </a:r>
          </a:p>
          <a:p>
            <a:pPr algn="l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Typically provisioned by an administrator.</a:t>
            </a:r>
          </a:p>
          <a:p>
            <a:pPr algn="l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Managed independently from Pod lifecycles.</a:t>
            </a:r>
          </a:p>
          <a:p>
            <a:pPr algn="l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Cannot be attached directly to a Pod and must be accessed via a PersistentVolumeClaim (PVC).</a:t>
            </a:r>
          </a:p>
        </p:txBody>
      </p:sp>
      <p:sp>
        <p:nvSpPr>
          <p:cNvPr name="AutoShape 11" id="11"/>
          <p:cNvSpPr/>
          <p:nvPr/>
        </p:nvSpPr>
        <p:spPr>
          <a:xfrm>
            <a:off x="8561799" y="6676724"/>
            <a:ext cx="0" cy="344305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2" id="12"/>
          <p:cNvSpPr txBox="true"/>
          <p:nvPr/>
        </p:nvSpPr>
        <p:spPr>
          <a:xfrm rot="0">
            <a:off x="215838" y="6809032"/>
            <a:ext cx="8170324" cy="3070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38"/>
              </a:lnSpc>
              <a:spcBef>
                <a:spcPct val="0"/>
              </a:spcBef>
            </a:pPr>
            <a:r>
              <a:rPr lang="en-US" b="true" sz="2027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PersistentVolumeClaims (PVCs):</a:t>
            </a:r>
          </a:p>
          <a:p>
            <a:pPr algn="l" marL="480877" indent="-240438" lvl="1">
              <a:lnSpc>
                <a:spcPts val="3118"/>
              </a:lnSpc>
              <a:buFont typeface="Arial"/>
              <a:buChar char="•"/>
            </a:pPr>
            <a:r>
              <a:rPr lang="en-US" sz="222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Nam</a:t>
            </a:r>
            <a:r>
              <a:rPr lang="en-US" sz="222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espaced requests for storage within a Kubernetes cluster.</a:t>
            </a:r>
          </a:p>
          <a:p>
            <a:pPr algn="l" marL="480877" indent="-240438" lvl="1">
              <a:lnSpc>
                <a:spcPts val="3118"/>
              </a:lnSpc>
              <a:buFont typeface="Arial"/>
              <a:buChar char="•"/>
            </a:pPr>
            <a:r>
              <a:rPr lang="en-US" sz="222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Specify requirements rather than directly mapping to a specific storage resource.</a:t>
            </a:r>
          </a:p>
          <a:p>
            <a:pPr algn="l" marL="480877" indent="-240438" lvl="1">
              <a:lnSpc>
                <a:spcPts val="3118"/>
              </a:lnSpc>
              <a:buFont typeface="Arial"/>
              <a:buChar char="•"/>
            </a:pPr>
            <a:r>
              <a:rPr lang="en-US" sz="222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Ensure portability of storage claims, allowing applications to access storage across various backends or providers.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277372" y="184042"/>
            <a:ext cx="20804046" cy="1028954"/>
            <a:chOff x="0" y="0"/>
            <a:chExt cx="3898298" cy="19280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9528" y="0"/>
              <a:ext cx="3879242" cy="192807"/>
            </a:xfrm>
            <a:custGeom>
              <a:avLst/>
              <a:gdLst/>
              <a:ahLst/>
              <a:cxnLst/>
              <a:rect r="r" b="b" t="t" l="l"/>
              <a:pathLst>
                <a:path h="192807" w="3879242">
                  <a:moveTo>
                    <a:pt x="210418" y="0"/>
                  </a:moveTo>
                  <a:lnTo>
                    <a:pt x="3872024" y="0"/>
                  </a:lnTo>
                  <a:cubicBezTo>
                    <a:pt x="3874758" y="0"/>
                    <a:pt x="3877216" y="1666"/>
                    <a:pt x="3878229" y="4205"/>
                  </a:cubicBezTo>
                  <a:cubicBezTo>
                    <a:pt x="3879242" y="6744"/>
                    <a:pt x="3878606" y="9645"/>
                    <a:pt x="3876622" y="11527"/>
                  </a:cubicBezTo>
                  <a:lnTo>
                    <a:pt x="3697718" y="181281"/>
                  </a:lnTo>
                  <a:cubicBezTo>
                    <a:pt x="3689918" y="188681"/>
                    <a:pt x="3679576" y="192807"/>
                    <a:pt x="3668824" y="192807"/>
                  </a:cubicBezTo>
                  <a:lnTo>
                    <a:pt x="7218" y="192807"/>
                  </a:lnTo>
                  <a:cubicBezTo>
                    <a:pt x="4484" y="192807"/>
                    <a:pt x="2026" y="191141"/>
                    <a:pt x="1013" y="188602"/>
                  </a:cubicBezTo>
                  <a:cubicBezTo>
                    <a:pt x="0" y="186063"/>
                    <a:pt x="637" y="183162"/>
                    <a:pt x="2620" y="181281"/>
                  </a:cubicBezTo>
                  <a:lnTo>
                    <a:pt x="181524" y="11527"/>
                  </a:lnTo>
                  <a:cubicBezTo>
                    <a:pt x="189324" y="4126"/>
                    <a:pt x="199666" y="0"/>
                    <a:pt x="21041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3825" cap="rnd">
              <a:solidFill>
                <a:srgbClr val="354542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101600" y="-57150"/>
              <a:ext cx="3695098" cy="2499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2395122" y="-1081624"/>
            <a:ext cx="3197518" cy="3197518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24529" y="24529"/>
              <a:ext cx="763743" cy="763743"/>
            </a:xfrm>
            <a:custGeom>
              <a:avLst/>
              <a:gdLst/>
              <a:ahLst/>
              <a:cxnLst/>
              <a:rect r="r" b="b" t="t" l="l"/>
              <a:pathLst>
                <a:path h="763743" w="763743">
                  <a:moveTo>
                    <a:pt x="436657" y="30257"/>
                  </a:moveTo>
                  <a:lnTo>
                    <a:pt x="733485" y="327085"/>
                  </a:lnTo>
                  <a:cubicBezTo>
                    <a:pt x="763742" y="357342"/>
                    <a:pt x="763742" y="406400"/>
                    <a:pt x="733485" y="436657"/>
                  </a:cubicBezTo>
                  <a:lnTo>
                    <a:pt x="436657" y="733485"/>
                  </a:lnTo>
                  <a:cubicBezTo>
                    <a:pt x="406400" y="763742"/>
                    <a:pt x="357342" y="763742"/>
                    <a:pt x="327085" y="733485"/>
                  </a:cubicBezTo>
                  <a:lnTo>
                    <a:pt x="30257" y="436657"/>
                  </a:lnTo>
                  <a:cubicBezTo>
                    <a:pt x="0" y="406400"/>
                    <a:pt x="0" y="357342"/>
                    <a:pt x="30257" y="327085"/>
                  </a:cubicBezTo>
                  <a:lnTo>
                    <a:pt x="327085" y="30257"/>
                  </a:lnTo>
                  <a:cubicBezTo>
                    <a:pt x="357342" y="0"/>
                    <a:pt x="406400" y="0"/>
                    <a:pt x="436657" y="30257"/>
                  </a:cubicBezTo>
                  <a:close/>
                </a:path>
              </a:pathLst>
            </a:custGeom>
            <a:solidFill>
              <a:srgbClr val="FF3131"/>
            </a:soli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139700" y="101600"/>
              <a:ext cx="5334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928175" y="279419"/>
            <a:ext cx="14681416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500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Kubernetees 101 - PV/PVC Spec File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02530" y="1840473"/>
            <a:ext cx="8741470" cy="8566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# PersistentVolume (PV) Specification</a:t>
            </a: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apiVersion: v1</a:t>
            </a:r>
          </a:p>
          <a:p>
            <a:pPr algn="l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kind: PersistentVolume</a:t>
            </a: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metadata:</a:t>
            </a: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  name: nfsserver  # Name of the PersistentVolume</a:t>
            </a: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spec:</a:t>
            </a: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  capacity:</a:t>
            </a: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    storage: 50Gi  # Total available storage capacity</a:t>
            </a: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  </a:t>
            </a:r>
            <a:r>
              <a:rPr lang="en-US" sz="2100" b="true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volumeMode: Filesystem </a:t>
            </a:r>
            <a:r>
              <a:rPr lang="en-US" sz="2100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 # Type of volume (Filesystem or Block)</a:t>
            </a: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  </a:t>
            </a:r>
            <a:r>
              <a:rPr lang="en-US" sz="2100" b="true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accessModes:</a:t>
            </a:r>
          </a:p>
          <a:p>
            <a:pPr algn="l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    - ReadWriteOnce  </a:t>
            </a:r>
          </a:p>
          <a:p>
            <a:pPr algn="l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    - ReadWriteMany </a:t>
            </a: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  persistentVolumeReclaimPolicy: Delete  # Behavior when PVC is deleted (Delete or Retain)</a:t>
            </a: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  </a:t>
            </a:r>
            <a:r>
              <a:rPr lang="en-US" sz="2100" b="true">
                <a:solidFill>
                  <a:srgbClr val="FF3131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storageClassName: silver</a:t>
            </a:r>
            <a:r>
              <a:rPr lang="en-US" sz="2100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  # Storage class name for PVCs to reference</a:t>
            </a: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 </a:t>
            </a:r>
            <a:r>
              <a:rPr lang="en-US" sz="2100" b="true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 mountOptions:</a:t>
            </a:r>
          </a:p>
          <a:p>
            <a:pPr algn="l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    - hard  # Ensures hard mount for stability</a:t>
            </a:r>
          </a:p>
          <a:p>
            <a:pPr algn="l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    - nfsvers=4.1  # Specifies NFS version</a:t>
            </a:r>
          </a:p>
          <a:p>
            <a:pPr algn="l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  nfs:</a:t>
            </a:r>
          </a:p>
          <a:p>
            <a:pPr algn="l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    path: /exports  # Path on the NFS server</a:t>
            </a:r>
          </a:p>
          <a:p>
            <a:pPr algn="l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    server: 172.22.0.42  # NFS server IP address</a:t>
            </a:r>
          </a:p>
          <a:p>
            <a:pPr algn="l">
              <a:lnSpc>
                <a:spcPts val="2940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9702297" y="1412560"/>
            <a:ext cx="7334117" cy="8536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# PersistentVolumeClaim (PVC) Specification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apiVersion: v1</a:t>
            </a:r>
          </a:p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kind: PersistentVolumeClaim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metadata: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  </a:t>
            </a:r>
            <a:r>
              <a:rPr lang="en-US" sz="2499" b="true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name: pvc-sc-example </a:t>
            </a:r>
            <a:r>
              <a:rPr lang="en-US" sz="2499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 # Name of the PersistentVolumeClaim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spec: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  accessModes: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    - ReadWriteOnce  # Access mode requested by the PVC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  resources: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    requests: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      storage: 1Gi  # Storage size requested by the PVC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  </a:t>
            </a:r>
            <a:r>
              <a:rPr lang="en-US" sz="2499" b="true">
                <a:solidFill>
                  <a:srgbClr val="FF3131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storageClassName: silver </a:t>
            </a:r>
            <a:r>
              <a:rPr lang="en-US" sz="2499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 # References the storage class defined in the PV</a:t>
            </a:r>
          </a:p>
          <a:p>
            <a:pPr algn="l">
              <a:lnSpc>
                <a:spcPts val="2520"/>
              </a:lnSpc>
            </a:pPr>
          </a:p>
        </p:txBody>
      </p:sp>
      <p:sp>
        <p:nvSpPr>
          <p:cNvPr name="AutoShape 11" id="11"/>
          <p:cNvSpPr/>
          <p:nvPr/>
        </p:nvSpPr>
        <p:spPr>
          <a:xfrm>
            <a:off x="9423148" y="1700447"/>
            <a:ext cx="0" cy="708565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277372" y="184042"/>
            <a:ext cx="20804046" cy="1028954"/>
            <a:chOff x="0" y="0"/>
            <a:chExt cx="3898298" cy="19280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9528" y="0"/>
              <a:ext cx="3879242" cy="192807"/>
            </a:xfrm>
            <a:custGeom>
              <a:avLst/>
              <a:gdLst/>
              <a:ahLst/>
              <a:cxnLst/>
              <a:rect r="r" b="b" t="t" l="l"/>
              <a:pathLst>
                <a:path h="192807" w="3879242">
                  <a:moveTo>
                    <a:pt x="210418" y="0"/>
                  </a:moveTo>
                  <a:lnTo>
                    <a:pt x="3872024" y="0"/>
                  </a:lnTo>
                  <a:cubicBezTo>
                    <a:pt x="3874758" y="0"/>
                    <a:pt x="3877216" y="1666"/>
                    <a:pt x="3878229" y="4205"/>
                  </a:cubicBezTo>
                  <a:cubicBezTo>
                    <a:pt x="3879242" y="6744"/>
                    <a:pt x="3878606" y="9645"/>
                    <a:pt x="3876622" y="11527"/>
                  </a:cubicBezTo>
                  <a:lnTo>
                    <a:pt x="3697718" y="181281"/>
                  </a:lnTo>
                  <a:cubicBezTo>
                    <a:pt x="3689918" y="188681"/>
                    <a:pt x="3679576" y="192807"/>
                    <a:pt x="3668824" y="192807"/>
                  </a:cubicBezTo>
                  <a:lnTo>
                    <a:pt x="7218" y="192807"/>
                  </a:lnTo>
                  <a:cubicBezTo>
                    <a:pt x="4484" y="192807"/>
                    <a:pt x="2026" y="191141"/>
                    <a:pt x="1013" y="188602"/>
                  </a:cubicBezTo>
                  <a:cubicBezTo>
                    <a:pt x="0" y="186063"/>
                    <a:pt x="637" y="183162"/>
                    <a:pt x="2620" y="181281"/>
                  </a:cubicBezTo>
                  <a:lnTo>
                    <a:pt x="181524" y="11527"/>
                  </a:lnTo>
                  <a:cubicBezTo>
                    <a:pt x="189324" y="4126"/>
                    <a:pt x="199666" y="0"/>
                    <a:pt x="21041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3825" cap="rnd">
              <a:solidFill>
                <a:srgbClr val="354542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101600" y="-57150"/>
              <a:ext cx="3695098" cy="2499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2395122" y="-1081624"/>
            <a:ext cx="3197518" cy="3197518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24529" y="24529"/>
              <a:ext cx="763743" cy="763743"/>
            </a:xfrm>
            <a:custGeom>
              <a:avLst/>
              <a:gdLst/>
              <a:ahLst/>
              <a:cxnLst/>
              <a:rect r="r" b="b" t="t" l="l"/>
              <a:pathLst>
                <a:path h="763743" w="763743">
                  <a:moveTo>
                    <a:pt x="436657" y="30257"/>
                  </a:moveTo>
                  <a:lnTo>
                    <a:pt x="733485" y="327085"/>
                  </a:lnTo>
                  <a:cubicBezTo>
                    <a:pt x="763742" y="357342"/>
                    <a:pt x="763742" y="406400"/>
                    <a:pt x="733485" y="436657"/>
                  </a:cubicBezTo>
                  <a:lnTo>
                    <a:pt x="436657" y="733485"/>
                  </a:lnTo>
                  <a:cubicBezTo>
                    <a:pt x="406400" y="763742"/>
                    <a:pt x="357342" y="763742"/>
                    <a:pt x="327085" y="733485"/>
                  </a:cubicBezTo>
                  <a:lnTo>
                    <a:pt x="30257" y="436657"/>
                  </a:lnTo>
                  <a:cubicBezTo>
                    <a:pt x="0" y="406400"/>
                    <a:pt x="0" y="357342"/>
                    <a:pt x="30257" y="327085"/>
                  </a:cubicBezTo>
                  <a:lnTo>
                    <a:pt x="327085" y="30257"/>
                  </a:lnTo>
                  <a:cubicBezTo>
                    <a:pt x="357342" y="0"/>
                    <a:pt x="406400" y="0"/>
                    <a:pt x="436657" y="30257"/>
                  </a:cubicBezTo>
                  <a:close/>
                </a:path>
              </a:pathLst>
            </a:custGeom>
            <a:solidFill>
              <a:srgbClr val="FF3131"/>
            </a:soli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139700" y="101600"/>
              <a:ext cx="5334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712530" y="1212996"/>
            <a:ext cx="11301259" cy="4873668"/>
          </a:xfrm>
          <a:custGeom>
            <a:avLst/>
            <a:gdLst/>
            <a:ahLst/>
            <a:cxnLst/>
            <a:rect r="r" b="b" t="t" l="l"/>
            <a:pathLst>
              <a:path h="4873668" w="11301259">
                <a:moveTo>
                  <a:pt x="0" y="0"/>
                </a:moveTo>
                <a:lnTo>
                  <a:pt x="11301259" y="0"/>
                </a:lnTo>
                <a:lnTo>
                  <a:pt x="11301259" y="4873668"/>
                </a:lnTo>
                <a:lnTo>
                  <a:pt x="0" y="48736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928175" y="279419"/>
            <a:ext cx="14681416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500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Kubernetees 101 - Storage Classes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12530" y="6297831"/>
            <a:ext cx="13112706" cy="3737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kind: StorageClass</a:t>
            </a: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apiVersion: storage.k8s.io/v1</a:t>
            </a: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metadata:</a:t>
            </a: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  </a:t>
            </a:r>
            <a:r>
              <a:rPr lang="en-US" sz="2100" b="true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name: standard  # Name of the storage class</a:t>
            </a:r>
          </a:p>
          <a:p>
            <a:pPr algn="l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provisioner: kubernetes.io/gce-pd </a:t>
            </a:r>
            <a:r>
              <a:rPr lang="en-US" sz="2100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 # The driver used for external storage provisioning</a:t>
            </a: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parameters:</a:t>
            </a: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  </a:t>
            </a:r>
            <a:r>
              <a:rPr lang="en-US" sz="2100" b="true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type: pd-standard </a:t>
            </a:r>
            <a:r>
              <a:rPr lang="en-US" sz="2100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 # Type of persistent disk (e.g., pd-standard, pd-ssd)</a:t>
            </a: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  zones: us-central1-a, us-central1-b  # Availability zones for the storage</a:t>
            </a: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reclaimPolicy: Delete  # Policy for reclaiming the storage asset after PVC deletion</a:t>
            </a:r>
          </a:p>
          <a:p>
            <a:pPr algn="l">
              <a:lnSpc>
                <a:spcPts val="2940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DAGSnekLj4o</dc:identifier>
  <dcterms:modified xsi:type="dcterms:W3CDTF">2011-08-01T06:04:30Z</dcterms:modified>
  <cp:revision>1</cp:revision>
  <dc:title>K8S_Wells</dc:title>
</cp:coreProperties>
</file>