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Arimo" charset="1" panose="020B0604020202020204"/>
      <p:regular r:id="rId38"/>
    </p:embeddedFont>
    <p:embeddedFont>
      <p:font typeface="Arimo Bold" charset="1" panose="020B0704020202020204"/>
      <p:regular r:id="rId40"/>
    </p:embeddedFont>
    <p:embeddedFont>
      <p:font typeface="Canva Sans" charset="1" panose="020B0503030501040103"/>
      <p:regular r:id="rId42"/>
    </p:embeddedFont>
    <p:embeddedFont>
      <p:font typeface="Canva Sans Bold" charset="1" panose="020B0803030501040103"/>
      <p:regular r:id="rId43"/>
    </p:embeddedFont>
    <p:embeddedFont>
      <p:font typeface="TT Rounds Condensed Bold" charset="1" panose="02000806030000020003"/>
      <p:regular r:id="rId46"/>
    </p:embeddedFont>
    <p:embeddedFont>
      <p:font typeface="TT Rounds Condensed" charset="1" panose="02000506030000020003"/>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notesMasters/notesMaster1.xml" Type="http://schemas.openxmlformats.org/officeDocument/2006/relationships/notesMaster"/><Relationship Id="rId36" Target="theme/theme2.xml" Type="http://schemas.openxmlformats.org/officeDocument/2006/relationships/theme"/><Relationship Id="rId37" Target="notesSlides/notesSlide1.xml" Type="http://schemas.openxmlformats.org/officeDocument/2006/relationships/notesSlide"/><Relationship Id="rId38" Target="fonts/font38.fntdata" Type="http://schemas.openxmlformats.org/officeDocument/2006/relationships/font"/><Relationship Id="rId39" Target="notesSlides/notesSlide2.xml" Type="http://schemas.openxmlformats.org/officeDocument/2006/relationships/notesSlide"/><Relationship Id="rId4" Target="theme/theme1.xml" Type="http://schemas.openxmlformats.org/officeDocument/2006/relationships/theme"/><Relationship Id="rId40" Target="fonts/font40.fntdata" Type="http://schemas.openxmlformats.org/officeDocument/2006/relationships/font"/><Relationship Id="rId41" Target="notesSlides/notesSlide3.xml" Type="http://schemas.openxmlformats.org/officeDocument/2006/relationships/notesSlide"/><Relationship Id="rId42" Target="fonts/font42.fntdata" Type="http://schemas.openxmlformats.org/officeDocument/2006/relationships/font"/><Relationship Id="rId43" Target="fonts/font43.fntdata" Type="http://schemas.openxmlformats.org/officeDocument/2006/relationships/font"/><Relationship Id="rId44" Target="notesSlides/notesSlide4.xml" Type="http://schemas.openxmlformats.org/officeDocument/2006/relationships/notesSlide"/><Relationship Id="rId45" Target="notesSlides/notesSlide5.xml" Type="http://schemas.openxmlformats.org/officeDocument/2006/relationships/notesSlide"/><Relationship Id="rId46" Target="fonts/font46.fntdata" Type="http://schemas.openxmlformats.org/officeDocument/2006/relationships/font"/><Relationship Id="rId47" Target="notesSlides/notesSlide6.xml" Type="http://schemas.openxmlformats.org/officeDocument/2006/relationships/notesSlide"/><Relationship Id="rId48" Target="notesSlides/notesSlide7.xml" Type="http://schemas.openxmlformats.org/officeDocument/2006/relationships/notesSlide"/><Relationship Id="rId49" Target="notesSlides/notesSlide8.xml" Type="http://schemas.openxmlformats.org/officeDocument/2006/relationships/notesSlide"/><Relationship Id="rId5" Target="tableStyles.xml" Type="http://schemas.openxmlformats.org/officeDocument/2006/relationships/tableStyles"/><Relationship Id="rId50" Target="fonts/font50.fntdata" Type="http://schemas.openxmlformats.org/officeDocument/2006/relationships/font"/><Relationship Id="rId51" Target="notesSlides/notesSlide9.xml" Type="http://schemas.openxmlformats.org/officeDocument/2006/relationships/notesSlide"/><Relationship Id="rId52" Target="notesSlides/notesSlide10.xml" Type="http://schemas.openxmlformats.org/officeDocument/2006/relationships/notesSlide"/><Relationship Id="rId53" Target="notesSlides/notesSlide11.xml" Type="http://schemas.openxmlformats.org/officeDocument/2006/relationships/notesSlide"/><Relationship Id="rId54" Target="notesSlides/notesSlide12.xml" Type="http://schemas.openxmlformats.org/officeDocument/2006/relationships/notesSlide"/><Relationship Id="rId55" Target="notesSlides/notesSlide13.xml" Type="http://schemas.openxmlformats.org/officeDocument/2006/relationships/notesSlide"/><Relationship Id="rId56" Target="notesSlides/notesSlide14.xml" Type="http://schemas.openxmlformats.org/officeDocument/2006/relationships/notesSlide"/><Relationship Id="rId57" Target="notesSlides/notesSlide15.xml" Type="http://schemas.openxmlformats.org/officeDocument/2006/relationships/notesSlide"/><Relationship Id="rId58" Target="notesSlides/notesSlide16.xml" Type="http://schemas.openxmlformats.org/officeDocument/2006/relationships/notesSlide"/><Relationship Id="rId59" Target="notesSlides/notesSlide17.xml" Type="http://schemas.openxmlformats.org/officeDocument/2006/relationships/notesSlide"/><Relationship Id="rId6" Target="slides/slide1.xml" Type="http://schemas.openxmlformats.org/officeDocument/2006/relationships/slide"/><Relationship Id="rId60" Target="notesSlides/notesSlide18.xml" Type="http://schemas.openxmlformats.org/officeDocument/2006/relationships/notesSlide"/><Relationship Id="rId61" Target="notesSlides/notesSlide19.xml" Type="http://schemas.openxmlformats.org/officeDocument/2006/relationships/notesSlide"/><Relationship Id="rId62" Target="notesSlides/notesSlide20.xml" Type="http://schemas.openxmlformats.org/officeDocument/2006/relationships/notesSlide"/><Relationship Id="rId63" Target="notesSlides/notesSlide21.xml" Type="http://schemas.openxmlformats.org/officeDocument/2006/relationships/notesSlide"/><Relationship Id="rId64" Target="notesSlides/notesSlide22.xml" Type="http://schemas.openxmlformats.org/officeDocument/2006/relationships/notesSlide"/><Relationship Id="rId65" Target="notesSlides/notesSlide23.xml" Type="http://schemas.openxmlformats.org/officeDocument/2006/relationships/notesSlide"/><Relationship Id="rId66" Target="notesSlides/notesSlide24.xml" Type="http://schemas.openxmlformats.org/officeDocument/2006/relationships/notesSlide"/><Relationship Id="rId67" Target="notesSlides/notesSlide25.xml" Type="http://schemas.openxmlformats.org/officeDocument/2006/relationships/notesSlide"/><Relationship Id="rId68" Target="notesSlides/notesSlide26.xml" Type="http://schemas.openxmlformats.org/officeDocument/2006/relationships/notesSlide"/><Relationship Id="rId69" Target="notesSlides/notesSlide27.xml" Type="http://schemas.openxmlformats.org/officeDocument/2006/relationships/notesSlide"/><Relationship Id="rId7" Target="slides/slide2.xml" Type="http://schemas.openxmlformats.org/officeDocument/2006/relationships/slide"/><Relationship Id="rId70" Target="notesSlides/notesSlide28.xml" Type="http://schemas.openxmlformats.org/officeDocument/2006/relationships/note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Welcome to Machine Learning Accelerator – the TABular Data course</a:t>
            </a:r>
          </a:p>
          <a:p>
            <a:r>
              <a:rPr lang="en-US"/>
              <a:t>Day 3</a:t>
            </a:r>
          </a:p>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course provides a fundamental understanding of Machine Learning, in particular working with Tabular Data</a:t>
            </a:r>
          </a:p>
          <a:p>
            <a:r>
              <a:rPr lang="en-US"/>
              <a:t>You will gain familiarity with standard Machine Learning tools and data preprocessing libraries</a:t>
            </a:r>
          </a:p>
          <a:p>
            <a:r>
              <a:rPr lang="en-US"/>
              <a:t>to benefit future work in Machine Learning, such as</a:t>
            </a:r>
          </a:p>
          <a:p>
            <a:r>
              <a:rPr lang="en-US"/>
              <a:t>Identifying and exploring Machine Learning opportunities</a:t>
            </a:r>
          </a:p>
          <a:p>
            <a:r>
              <a:rPr lang="en-US"/>
              <a:t>Start your own Machine Learning projects or work with scientist to build Machine Learning solutions for business</a:t>
            </a:r>
          </a:p>
          <a:p>
            <a:r>
              <a:rPr lang="en-US"/>
              <a:t/>
            </a:r>
          </a:p>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course is split in three parts. </a:t>
            </a:r>
          </a:p>
          <a:p>
            <a:r>
              <a:rPr lang="en-US"/>
              <a:t>Let’s have a quick overview &amp; see what to expect from each:</a:t>
            </a:r>
          </a:p>
          <a:p>
            <a:r>
              <a:rPr lang="en-US"/>
              <a:t>we first introduce key ML concepts, </a:t>
            </a:r>
          </a:p>
          <a:p>
            <a:r>
              <a:rPr lang="en-US"/>
              <a:t>train our first ML model on a classification task (on some toy dataset) use the model to make predictions on new data</a:t>
            </a:r>
          </a:p>
          <a:p>
            <a:r>
              <a:rPr lang="en-US"/>
              <a:t>question how good of a model we just built and discuss metrics to evaluate model performance, </a:t>
            </a:r>
          </a:p>
          <a:p>
            <a:r>
              <a:rPr lang="en-US"/>
              <a:t>While touching upon the trickiest/most common problem in ML Overffiting</a:t>
            </a:r>
          </a:p>
          <a:p>
            <a:r>
              <a:rPr lang="en-US"/>
              <a:t>we discuss a few steps to explore larger real-life datasets – how much data is there, what type of data, how to deal with missing values or outliers,</a:t>
            </a:r>
          </a:p>
          <a:p>
            <a:r>
              <a:rPr lang="en-US"/>
              <a:t>and we ‘put it all together’ building a KNN model on this dataset</a:t>
            </a:r>
          </a:p>
          <a:p>
            <a:r>
              <a:rPr lang="en-US"/>
              <a:t>best way to learn is by doing it, so aside from in-class practice, we open an ML competition </a:t>
            </a:r>
          </a:p>
          <a:p>
            <a:r>
              <a:rPr lang="en-US"/>
              <a:t>use all ML techniques of the day, to win this competition over the next three days</a:t>
            </a:r>
          </a:p>
          <a:p>
            <a:r>
              <a:rPr lang="en-US"/>
              <a:t/>
            </a:r>
          </a:p>
          <a:p>
            <a:r>
              <a:rPr lang="en-US"/>
              <a:t>we next dig deeper into real-life datasets, discussing more ML techniques to handle numerical, categorical, and text features </a:t>
            </a:r>
          </a:p>
          <a:p>
            <a:r>
              <a:rPr lang="en-US"/>
              <a:t>We also introduce more advanced ML models, tree-based models like: decision trees and random forests</a:t>
            </a:r>
          </a:p>
          <a:p>
            <a:r>
              <a:rPr lang="en-US"/>
              <a:t>as ML models get more sophisticated, there are more architectural decisions to be made, and we discuss tuning ML models for best performance</a:t>
            </a:r>
          </a:p>
          <a:p>
            <a:r>
              <a:rPr lang="en-US"/>
              <a:t>To speed up building, training and deploying ML models we introduce you to a few AWS AI/ML services, </a:t>
            </a:r>
          </a:p>
          <a:p>
            <a:r>
              <a:rPr lang="en-US"/>
              <a:t>Getting you experimenting with ML on AWS beyond Jupiter notebooks</a:t>
            </a:r>
          </a:p>
          <a:p>
            <a:r>
              <a:rPr lang="en-US"/>
              <a:t>and again, use all these new techniques, to improve your scores and win our ML competition</a:t>
            </a:r>
          </a:p>
          <a:p>
            <a:r>
              <a:rPr lang="en-US"/>
              <a:t/>
            </a:r>
          </a:p>
          <a:p>
            <a:r>
              <a:rPr lang="en-US"/>
              <a:t>we walk further down the path of ML models stepping into the DL territory</a:t>
            </a:r>
          </a:p>
          <a:p>
            <a:r>
              <a:rPr lang="en-US"/>
              <a:t>by looking at ML models that learn by some version of gradient descent optimization</a:t>
            </a:r>
          </a:p>
          <a:p>
            <a:r>
              <a:rPr lang="en-US"/>
              <a:t>regression models (so called linear models), and neural networks </a:t>
            </a:r>
          </a:p>
          <a:p>
            <a:r>
              <a:rPr lang="en-US"/>
              <a:t>we close the course learning about ML technique that’s gaining more traction lately AutoML  and how it works on AWS</a:t>
            </a:r>
          </a:p>
          <a:p>
            <a:r>
              <a:rPr lang="en-US"/>
              <a:t>and again, encouraging you to apply all learning to improve performance in the final project competition</a:t>
            </a:r>
          </a:p>
          <a:p>
            <a:r>
              <a:rPr lang="en-US"/>
              <a:t/>
            </a:r>
          </a:p>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course provides a fundamental understanding of Machine Learning, in particular working with Tabular Data</a:t>
            </a:r>
          </a:p>
          <a:p>
            <a:r>
              <a:rPr lang="en-US"/>
              <a:t>You will gain familiarity with standard Machine Learning tools and data preprocessing libraries</a:t>
            </a:r>
          </a:p>
          <a:p>
            <a:r>
              <a:rPr lang="en-US"/>
              <a:t>to benefit future work in Machine Learning, such as</a:t>
            </a:r>
          </a:p>
          <a:p>
            <a:r>
              <a:rPr lang="en-US"/>
              <a:t>Identifying and exploring Machine Learning opportunities</a:t>
            </a:r>
          </a:p>
          <a:p>
            <a:r>
              <a:rPr lang="en-US"/>
              <a:t>Start your own Machine Learning projects or work with scientist to build Machine Learning solutions for business</a:t>
            </a:r>
          </a:p>
          <a:p>
            <a:r>
              <a:rPr lang="en-US"/>
              <a:t/>
            </a:r>
          </a:p>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course is split in three parts. </a:t>
            </a:r>
          </a:p>
          <a:p>
            <a:r>
              <a:rPr lang="en-US"/>
              <a:t>Let’s have a quick overview &amp; see what to expect from each:</a:t>
            </a:r>
          </a:p>
          <a:p>
            <a:r>
              <a:rPr lang="en-US"/>
              <a:t>we first introduce key ML concepts, </a:t>
            </a:r>
          </a:p>
          <a:p>
            <a:r>
              <a:rPr lang="en-US"/>
              <a:t>train our first ML model on a classification task (on some toy dataset) use the model to make predictions on new data</a:t>
            </a:r>
          </a:p>
          <a:p>
            <a:r>
              <a:rPr lang="en-US"/>
              <a:t>question how good of a model we just built and discuss metrics to evaluate model performance, </a:t>
            </a:r>
          </a:p>
          <a:p>
            <a:r>
              <a:rPr lang="en-US"/>
              <a:t>While touching upon the trickiest/most common problem in ML Overffiting</a:t>
            </a:r>
          </a:p>
          <a:p>
            <a:r>
              <a:rPr lang="en-US"/>
              <a:t>we discuss a few steps to explore larger real-life datasets – how much data is there, what type of data, how to deal with missing values or outliers,</a:t>
            </a:r>
          </a:p>
          <a:p>
            <a:r>
              <a:rPr lang="en-US"/>
              <a:t>and we ‘put it all together’ building a KNN model on this dataset</a:t>
            </a:r>
          </a:p>
          <a:p>
            <a:r>
              <a:rPr lang="en-US"/>
              <a:t>best way to learn is by doing it, so aside from in-class practice, we open an ML competition </a:t>
            </a:r>
          </a:p>
          <a:p>
            <a:r>
              <a:rPr lang="en-US"/>
              <a:t>use all ML techniques of the day, to win this competition over the next three days</a:t>
            </a:r>
          </a:p>
          <a:p>
            <a:r>
              <a:rPr lang="en-US"/>
              <a:t/>
            </a:r>
          </a:p>
          <a:p>
            <a:r>
              <a:rPr lang="en-US"/>
              <a:t>we next dig deeper into real-life datasets, discussing more ML techniques to handle numerical, categorical, and text features </a:t>
            </a:r>
          </a:p>
          <a:p>
            <a:r>
              <a:rPr lang="en-US"/>
              <a:t>We also introduce more advanced ML models, tree-based models like: decision trees and random forests</a:t>
            </a:r>
          </a:p>
          <a:p>
            <a:r>
              <a:rPr lang="en-US"/>
              <a:t>as ML models get more sophisticated, there are more architectural decisions to be made, and we discuss tuning ML models for best performance</a:t>
            </a:r>
          </a:p>
          <a:p>
            <a:r>
              <a:rPr lang="en-US"/>
              <a:t>To speed up building, training and deploying ML models we introduce you to a few AWS AI/ML services, </a:t>
            </a:r>
          </a:p>
          <a:p>
            <a:r>
              <a:rPr lang="en-US"/>
              <a:t>Getting you experimenting with ML on AWS beyond Jupiter notebooks</a:t>
            </a:r>
          </a:p>
          <a:p>
            <a:r>
              <a:rPr lang="en-US"/>
              <a:t>and again, use all these new techniques, to improve your scores and win our ML competition</a:t>
            </a:r>
          </a:p>
          <a:p>
            <a:r>
              <a:rPr lang="en-US"/>
              <a:t/>
            </a:r>
          </a:p>
          <a:p>
            <a:r>
              <a:rPr lang="en-US"/>
              <a:t>we walk further down the path of ML models stepping into the DL territory</a:t>
            </a:r>
          </a:p>
          <a:p>
            <a:r>
              <a:rPr lang="en-US"/>
              <a:t>by looking at ML models that learn by some version of gradient descent optimization</a:t>
            </a:r>
          </a:p>
          <a:p>
            <a:r>
              <a:rPr lang="en-US"/>
              <a:t>regression models (so called linear models), and neural networks </a:t>
            </a:r>
          </a:p>
          <a:p>
            <a:r>
              <a:rPr lang="en-US"/>
              <a:t>we close the course learning about ML technique that’s gaining more traction lately AutoML  and how it works on AWS</a:t>
            </a:r>
          </a:p>
          <a:p>
            <a:r>
              <a:rPr lang="en-US"/>
              <a:t>and again, encouraging you to apply all learning to improve performance in the final project competition</a:t>
            </a:r>
          </a:p>
          <a:p>
            <a:r>
              <a:rPr lang="en-US"/>
              <a:t/>
            </a:r>
          </a:p>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2.png" Type="http://schemas.openxmlformats.org/officeDocument/2006/relationships/image"/><Relationship Id="rId4" Target="http://aws.amazon.com/de/datasets/common-crawl-corpus/" TargetMode="External" Type="http://schemas.openxmlformats.org/officeDocument/2006/relationships/hyperlink"/><Relationship Id="rId5" Target="https://www.reddit.com/r/datasets/comments/3mg812/full_reddit_submission_corpus_now_available_2006/" TargetMode="External" Type="http://schemas.openxmlformats.org/officeDocument/2006/relationships/hyperlink"/><Relationship Id="rId6" Target="http://aws.amazon.com/de/datasets/wikipedia-xml-data/" TargetMode="External" Type="http://schemas.openxmlformats.org/officeDocument/2006/relationships/hyperlink"/></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5.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6.xml" Type="http://schemas.openxmlformats.org/officeDocument/2006/relationships/notesSlide"/><Relationship Id="rId3" Target="../media/image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7.xml" Type="http://schemas.openxmlformats.org/officeDocument/2006/relationships/notesSlid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8.xml" Type="http://schemas.openxmlformats.org/officeDocument/2006/relationships/notesSlid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664421" cy="10287000"/>
            <a:chOff x="0" y="0"/>
            <a:chExt cx="12885894" cy="13716000"/>
          </a:xfrm>
        </p:grpSpPr>
        <p:sp>
          <p:nvSpPr>
            <p:cNvPr name="Freeform 3" id="3"/>
            <p:cNvSpPr/>
            <p:nvPr/>
          </p:nvSpPr>
          <p:spPr>
            <a:xfrm flipH="false" flipV="false" rot="0">
              <a:off x="0" y="0"/>
              <a:ext cx="12885895" cy="13716000"/>
            </a:xfrm>
            <a:custGeom>
              <a:avLst/>
              <a:gdLst/>
              <a:ahLst/>
              <a:cxnLst/>
              <a:rect r="r" b="b" t="t" l="l"/>
              <a:pathLst>
                <a:path h="13716000" w="12885895">
                  <a:moveTo>
                    <a:pt x="0" y="0"/>
                  </a:moveTo>
                  <a:lnTo>
                    <a:pt x="12885895" y="0"/>
                  </a:lnTo>
                  <a:lnTo>
                    <a:pt x="12885895" y="13716000"/>
                  </a:lnTo>
                  <a:lnTo>
                    <a:pt x="0" y="13716000"/>
                  </a:lnTo>
                  <a:close/>
                </a:path>
              </a:pathLst>
            </a:custGeom>
            <a:solidFill>
              <a:srgbClr val="FF0000"/>
            </a:solidFill>
          </p:spPr>
        </p:sp>
      </p:grpSp>
      <p:sp>
        <p:nvSpPr>
          <p:cNvPr name="Freeform 4" id="4"/>
          <p:cNvSpPr/>
          <p:nvPr/>
        </p:nvSpPr>
        <p:spPr>
          <a:xfrm flipH="false" flipV="false" rot="0">
            <a:off x="9664421" y="3075760"/>
            <a:ext cx="8413999" cy="4547820"/>
          </a:xfrm>
          <a:custGeom>
            <a:avLst/>
            <a:gdLst/>
            <a:ahLst/>
            <a:cxnLst/>
            <a:rect r="r" b="b" t="t" l="l"/>
            <a:pathLst>
              <a:path h="4547820" w="8413999">
                <a:moveTo>
                  <a:pt x="0" y="0"/>
                </a:moveTo>
                <a:lnTo>
                  <a:pt x="8413999" y="0"/>
                </a:lnTo>
                <a:lnTo>
                  <a:pt x="8413999" y="4547820"/>
                </a:lnTo>
                <a:lnTo>
                  <a:pt x="0" y="4547820"/>
                </a:lnTo>
                <a:lnTo>
                  <a:pt x="0" y="0"/>
                </a:lnTo>
                <a:close/>
              </a:path>
            </a:pathLst>
          </a:custGeom>
          <a:blipFill>
            <a:blip r:embed="rId3"/>
            <a:stretch>
              <a:fillRect l="0" t="0" r="0" b="0"/>
            </a:stretch>
          </a:blipFill>
        </p:spPr>
      </p:sp>
      <p:sp>
        <p:nvSpPr>
          <p:cNvPr name="TextBox 5" id="5"/>
          <p:cNvSpPr txBox="true"/>
          <p:nvPr/>
        </p:nvSpPr>
        <p:spPr>
          <a:xfrm rot="0">
            <a:off x="552825" y="5022581"/>
            <a:ext cx="8591175" cy="692278"/>
          </a:xfrm>
          <a:prstGeom prst="rect">
            <a:avLst/>
          </a:prstGeom>
        </p:spPr>
        <p:txBody>
          <a:bodyPr anchor="t" rtlCol="false" tIns="0" lIns="0" bIns="0" rIns="0">
            <a:spAutoFit/>
          </a:bodyPr>
          <a:lstStyle/>
          <a:p>
            <a:pPr algn="ctr">
              <a:lnSpc>
                <a:spcPts val="5184"/>
              </a:lnSpc>
            </a:pPr>
            <a:r>
              <a:rPr lang="en-US" sz="4800">
                <a:solidFill>
                  <a:srgbClr val="FFFFFF"/>
                </a:solidFill>
                <a:latin typeface="Arimo"/>
                <a:ea typeface="Arimo"/>
                <a:cs typeface="Arimo"/>
                <a:sym typeface="Arimo"/>
              </a:rPr>
              <a:t>Natural Language Processing</a:t>
            </a:r>
          </a:p>
        </p:txBody>
      </p:sp>
      <p:sp>
        <p:nvSpPr>
          <p:cNvPr name="TextBox 6" id="6"/>
          <p:cNvSpPr txBox="true"/>
          <p:nvPr/>
        </p:nvSpPr>
        <p:spPr>
          <a:xfrm rot="0">
            <a:off x="1845182" y="713767"/>
            <a:ext cx="5120454" cy="2014728"/>
          </a:xfrm>
          <a:prstGeom prst="rect">
            <a:avLst/>
          </a:prstGeom>
        </p:spPr>
        <p:txBody>
          <a:bodyPr anchor="t" rtlCol="false" tIns="0" lIns="0" bIns="0" rIns="0">
            <a:spAutoFit/>
          </a:bodyPr>
          <a:lstStyle/>
          <a:p>
            <a:pPr algn="ctr">
              <a:lnSpc>
                <a:spcPts val="7776"/>
              </a:lnSpc>
            </a:pPr>
            <a:r>
              <a:rPr lang="en-US" sz="7200">
                <a:solidFill>
                  <a:srgbClr val="FFFFFF"/>
                </a:solidFill>
                <a:latin typeface="Arimo"/>
                <a:ea typeface="Arimo"/>
                <a:cs typeface="Arimo"/>
                <a:sym typeface="Arimo"/>
              </a:rPr>
              <a:t>AI/ML Accelerator</a:t>
            </a:r>
          </a:p>
        </p:txBody>
      </p:sp>
      <p:sp>
        <p:nvSpPr>
          <p:cNvPr name="TextBox 7" id="7"/>
          <p:cNvSpPr txBox="true"/>
          <p:nvPr/>
        </p:nvSpPr>
        <p:spPr>
          <a:xfrm rot="0">
            <a:off x="1845182" y="8419169"/>
            <a:ext cx="6708870" cy="1157860"/>
          </a:xfrm>
          <a:prstGeom prst="rect">
            <a:avLst/>
          </a:prstGeom>
        </p:spPr>
        <p:txBody>
          <a:bodyPr anchor="t" rtlCol="false" tIns="0" lIns="0" bIns="0" rIns="0">
            <a:spAutoFit/>
          </a:bodyPr>
          <a:lstStyle/>
          <a:p>
            <a:pPr algn="l">
              <a:lnSpc>
                <a:spcPts val="4428"/>
              </a:lnSpc>
            </a:pPr>
            <a:r>
              <a:rPr lang="en-US" sz="4100">
                <a:solidFill>
                  <a:srgbClr val="FFFFFF"/>
                </a:solidFill>
                <a:latin typeface="Arimo"/>
                <a:ea typeface="Arimo"/>
                <a:cs typeface="Arimo"/>
                <a:sym typeface="Arimo"/>
              </a:rPr>
              <a:t>Ayyanar Jeyakrishnan</a:t>
            </a:r>
          </a:p>
          <a:p>
            <a:pPr algn="l">
              <a:lnSpc>
                <a:spcPts val="4428"/>
              </a:lnSpc>
            </a:pPr>
            <a:r>
              <a:rPr lang="en-US" sz="4100">
                <a:solidFill>
                  <a:srgbClr val="FFFFFF"/>
                </a:solidFill>
                <a:latin typeface="Arimo"/>
                <a:ea typeface="Arimo"/>
                <a:cs typeface="Arimo"/>
                <a:sym typeface="Arimo"/>
              </a:rPr>
              <a:t>WellsFargo</a:t>
            </a:r>
          </a:p>
        </p:txBody>
      </p:sp>
      <p:sp>
        <p:nvSpPr>
          <p:cNvPr name="TextBox 8" id="8"/>
          <p:cNvSpPr txBox="true"/>
          <p:nvPr/>
        </p:nvSpPr>
        <p:spPr>
          <a:xfrm rot="0">
            <a:off x="2237311" y="2699920"/>
            <a:ext cx="3964112" cy="571500"/>
          </a:xfrm>
          <a:prstGeom prst="rect">
            <a:avLst/>
          </a:prstGeom>
        </p:spPr>
        <p:txBody>
          <a:bodyPr anchor="t" rtlCol="false" tIns="0" lIns="0" bIns="0" rIns="0">
            <a:spAutoFit/>
          </a:bodyPr>
          <a:lstStyle/>
          <a:p>
            <a:pPr algn="ctr">
              <a:lnSpc>
                <a:spcPts val="4320"/>
              </a:lnSpc>
              <a:spcBef>
                <a:spcPct val="0"/>
              </a:spcBef>
            </a:pPr>
            <a:r>
              <a:rPr lang="en-US" sz="3600">
                <a:solidFill>
                  <a:srgbClr val="000000"/>
                </a:solidFill>
                <a:latin typeface="Arimo"/>
                <a:ea typeface="Arimo"/>
                <a:cs typeface="Arimo"/>
                <a:sym typeface="Arimo"/>
              </a:rPr>
              <a:t>Session 4 - Week 1</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3749366" y="3374020"/>
            <a:ext cx="9552909" cy="2620137"/>
          </a:xfrm>
          <a:prstGeom prst="rect">
            <a:avLst/>
          </a:prstGeom>
        </p:spPr>
        <p:txBody>
          <a:bodyPr anchor="t" rtlCol="false" tIns="0" lIns="0" bIns="0" rIns="0">
            <a:spAutoFit/>
          </a:bodyPr>
          <a:lstStyle/>
          <a:p>
            <a:pPr algn="ctr">
              <a:lnSpc>
                <a:spcPts val="6804"/>
              </a:lnSpc>
            </a:pPr>
            <a:r>
              <a:rPr lang="en-US" sz="6300">
                <a:solidFill>
                  <a:srgbClr val="373737"/>
                </a:solidFill>
                <a:latin typeface="Arimo"/>
                <a:ea typeface="Arimo"/>
                <a:cs typeface="Arimo"/>
                <a:sym typeface="Arimo"/>
              </a:rPr>
              <a:t>Quick Demo -1</a:t>
            </a:r>
          </a:p>
          <a:p>
            <a:pPr algn="ctr">
              <a:lnSpc>
                <a:spcPts val="6804"/>
              </a:lnSpc>
            </a:pPr>
          </a:p>
          <a:p>
            <a:pPr algn="ctr" marL="1360170" indent="-680085" lvl="1">
              <a:lnSpc>
                <a:spcPts val="6804"/>
              </a:lnSpc>
              <a:buFont typeface="Arial"/>
              <a:buChar char="•"/>
            </a:pPr>
            <a:r>
              <a:rPr lang="en-US" sz="6300">
                <a:solidFill>
                  <a:srgbClr val="373737"/>
                </a:solidFill>
                <a:latin typeface="Arimo"/>
                <a:ea typeface="Arimo"/>
                <a:cs typeface="Arimo"/>
                <a:sym typeface="Arimo"/>
              </a:rPr>
              <a:t>Stop Word Removal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666923" y="290845"/>
            <a:ext cx="15590520" cy="905637"/>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Stemming</a:t>
            </a:r>
          </a:p>
        </p:txBody>
      </p:sp>
      <p:sp>
        <p:nvSpPr>
          <p:cNvPr name="TextBox 5" id="5"/>
          <p:cNvSpPr txBox="true"/>
          <p:nvPr/>
        </p:nvSpPr>
        <p:spPr>
          <a:xfrm rot="0">
            <a:off x="346281" y="1973878"/>
            <a:ext cx="7456877" cy="6090955"/>
          </a:xfrm>
          <a:prstGeom prst="rect">
            <a:avLst/>
          </a:prstGeom>
        </p:spPr>
        <p:txBody>
          <a:bodyPr anchor="t" rtlCol="false" tIns="0" lIns="0" bIns="0" rIns="0">
            <a:spAutoFit/>
          </a:bodyPr>
          <a:lstStyle/>
          <a:p>
            <a:pPr algn="ctr">
              <a:lnSpc>
                <a:spcPts val="3840"/>
              </a:lnSpc>
              <a:spcBef>
                <a:spcPct val="0"/>
              </a:spcBef>
            </a:pPr>
            <a:r>
              <a:rPr lang="en-US" b="true" sz="3200" spc="28">
                <a:solidFill>
                  <a:srgbClr val="373737"/>
                </a:solidFill>
                <a:latin typeface="TT Rounds Condensed Bold"/>
                <a:ea typeface="TT Rounds Condensed Bold"/>
                <a:cs typeface="TT Rounds Condensed Bold"/>
                <a:sym typeface="TT Rounds Condensed Bold"/>
              </a:rPr>
              <a:t>What is Stop Words Removal in NLP?</a:t>
            </a:r>
          </a:p>
          <a:p>
            <a:pPr algn="ctr">
              <a:lnSpc>
                <a:spcPts val="3359"/>
              </a:lnSpc>
              <a:spcBef>
                <a:spcPct val="0"/>
              </a:spcBef>
            </a:pPr>
          </a:p>
          <a:p>
            <a:pPr algn="l" marL="604519" indent="-302260" lvl="1">
              <a:lnSpc>
                <a:spcPts val="4199"/>
              </a:lnSpc>
              <a:spcBef>
                <a:spcPct val="0"/>
              </a:spcBef>
              <a:buFont typeface="Arial"/>
              <a:buChar char="•"/>
            </a:pPr>
            <a:r>
              <a:rPr lang="en-US" sz="2799" spc="25">
                <a:solidFill>
                  <a:srgbClr val="373737"/>
                </a:solidFill>
                <a:latin typeface="TT Rounds Condensed"/>
                <a:ea typeface="TT Rounds Condensed"/>
                <a:cs typeface="TT Rounds Condensed"/>
                <a:sym typeface="TT Rounds Condensed"/>
              </a:rPr>
              <a:t>Stemming is the process of reducing words to their base or root form by removing suffixes and prefixes. The root form obtained may not always be a valid word but serves as a representation of the original word group.</a:t>
            </a:r>
          </a:p>
          <a:p>
            <a:pPr algn="l">
              <a:lnSpc>
                <a:spcPts val="4199"/>
              </a:lnSpc>
              <a:spcBef>
                <a:spcPct val="0"/>
              </a:spcBef>
            </a:pPr>
          </a:p>
          <a:p>
            <a:pPr algn="l" marL="604519" indent="-302260" lvl="1">
              <a:lnSpc>
                <a:spcPts val="4199"/>
              </a:lnSpc>
              <a:spcBef>
                <a:spcPct val="0"/>
              </a:spcBef>
              <a:buFont typeface="Arial"/>
              <a:buChar char="•"/>
            </a:pPr>
            <a:r>
              <a:rPr lang="en-US" sz="2799" spc="25">
                <a:solidFill>
                  <a:srgbClr val="373737"/>
                </a:solidFill>
                <a:latin typeface="TT Rounds Condensed"/>
                <a:ea typeface="TT Rounds Condensed"/>
                <a:cs typeface="TT Rounds Condensed"/>
                <a:sym typeface="TT Rounds Condensed"/>
              </a:rPr>
              <a:t>Original: ["cats", "running", "jumping", "happily"]</a:t>
            </a:r>
          </a:p>
          <a:p>
            <a:pPr algn="l" marL="604519" indent="-302260" lvl="1">
              <a:lnSpc>
                <a:spcPts val="4199"/>
              </a:lnSpc>
              <a:spcBef>
                <a:spcPct val="0"/>
              </a:spcBef>
              <a:buFont typeface="Arial"/>
              <a:buChar char="•"/>
            </a:pPr>
            <a:r>
              <a:rPr lang="en-US" sz="2799" spc="25">
                <a:solidFill>
                  <a:srgbClr val="373737"/>
                </a:solidFill>
                <a:latin typeface="TT Rounds Condensed"/>
                <a:ea typeface="TT Rounds Condensed"/>
                <a:cs typeface="TT Rounds Condensed"/>
                <a:sym typeface="TT Rounds Condensed"/>
              </a:rPr>
              <a:t>Stemmed: ["cat", "run", "jump", "happi"]</a:t>
            </a:r>
          </a:p>
          <a:p>
            <a:pPr algn="l">
              <a:lnSpc>
                <a:spcPts val="4199"/>
              </a:lnSpc>
            </a:pPr>
          </a:p>
        </p:txBody>
      </p:sp>
      <p:sp>
        <p:nvSpPr>
          <p:cNvPr name="TextBox 6" id="6"/>
          <p:cNvSpPr txBox="true"/>
          <p:nvPr/>
        </p:nvSpPr>
        <p:spPr>
          <a:xfrm rot="0">
            <a:off x="8255859" y="1169142"/>
            <a:ext cx="9249366" cy="4219054"/>
          </a:xfrm>
          <a:prstGeom prst="rect">
            <a:avLst/>
          </a:prstGeom>
        </p:spPr>
        <p:txBody>
          <a:bodyPr anchor="t" rtlCol="false" tIns="0" lIns="0" bIns="0" rIns="0">
            <a:spAutoFit/>
          </a:bodyPr>
          <a:lstStyle/>
          <a:p>
            <a:pPr algn="ctr">
              <a:lnSpc>
                <a:spcPts val="3840"/>
              </a:lnSpc>
            </a:pPr>
          </a:p>
          <a:p>
            <a:pPr algn="ctr">
              <a:lnSpc>
                <a:spcPts val="2520"/>
              </a:lnSpc>
              <a:spcBef>
                <a:spcPct val="0"/>
              </a:spcBef>
            </a:pPr>
          </a:p>
          <a:p>
            <a:pPr algn="ctr">
              <a:lnSpc>
                <a:spcPts val="3840"/>
              </a:lnSpc>
              <a:spcBef>
                <a:spcPct val="0"/>
              </a:spcBef>
            </a:pPr>
            <a:r>
              <a:rPr lang="en-US" b="true" sz="3200" spc="28">
                <a:solidFill>
                  <a:srgbClr val="373737"/>
                </a:solidFill>
                <a:latin typeface="TT Rounds Condensed Bold"/>
                <a:ea typeface="TT Rounds Condensed Bold"/>
                <a:cs typeface="TT Rounds Condensed Bold"/>
                <a:sym typeface="TT Rounds Condensed Bold"/>
              </a:rPr>
              <a:t>Use Cases:</a:t>
            </a:r>
          </a:p>
          <a:p>
            <a:pPr algn="l">
              <a:lnSpc>
                <a:spcPts val="3360"/>
              </a:lnSpc>
              <a:spcBef>
                <a:spcPct val="0"/>
              </a:spcBef>
            </a:pPr>
          </a:p>
          <a:p>
            <a:pPr algn="l" marL="604523" indent="-302261" lvl="1">
              <a:lnSpc>
                <a:spcPts val="3360"/>
              </a:lnSpc>
              <a:spcBef>
                <a:spcPct val="0"/>
              </a:spcBef>
              <a:buFont typeface="Arial"/>
              <a:buChar char="•"/>
            </a:pPr>
            <a:r>
              <a:rPr lang="en-US" sz="2800" spc="25">
                <a:solidFill>
                  <a:srgbClr val="373737"/>
                </a:solidFill>
                <a:latin typeface="TT Rounds Condensed"/>
                <a:ea typeface="TT Rounds Condensed"/>
                <a:cs typeface="TT Rounds Condensed"/>
                <a:sym typeface="TT Rounds Condensed"/>
              </a:rPr>
              <a:t>Search Engines: Stemming helps match queries with relevant documents by matching different forms of a word.</a:t>
            </a:r>
          </a:p>
          <a:p>
            <a:pPr algn="l" marL="604523" indent="-302261" lvl="1">
              <a:lnSpc>
                <a:spcPts val="3360"/>
              </a:lnSpc>
              <a:spcBef>
                <a:spcPct val="0"/>
              </a:spcBef>
              <a:buFont typeface="Arial"/>
              <a:buChar char="•"/>
            </a:pPr>
            <a:r>
              <a:rPr lang="en-US" sz="2800" spc="25">
                <a:solidFill>
                  <a:srgbClr val="373737"/>
                </a:solidFill>
                <a:latin typeface="TT Rounds Condensed"/>
                <a:ea typeface="TT Rounds Condensed"/>
                <a:cs typeface="TT Rounds Condensed"/>
                <a:sym typeface="TT Rounds Condensed"/>
              </a:rPr>
              <a:t>Text Classification: It reduces vocabulary size and helps algorithms identify related terms as the same.</a:t>
            </a:r>
          </a:p>
          <a:p>
            <a:pPr algn="l" marL="604523" indent="-302261" lvl="1">
              <a:lnSpc>
                <a:spcPts val="3360"/>
              </a:lnSpc>
              <a:buFont typeface="Arial"/>
              <a:buChar char="•"/>
            </a:pPr>
            <a:r>
              <a:rPr lang="en-US" sz="2800" spc="26">
                <a:solidFill>
                  <a:srgbClr val="373737"/>
                </a:solidFill>
                <a:latin typeface="TT Rounds Condensed"/>
                <a:ea typeface="TT Rounds Condensed"/>
                <a:cs typeface="TT Rounds Condensed"/>
                <a:sym typeface="TT Rounds Condensed"/>
              </a:rPr>
              <a:t>Sentiment Analysis: Ensures consistency when analyzing words like "happy," "happily," and "happiest."</a:t>
            </a:r>
          </a:p>
        </p:txBody>
      </p:sp>
      <p:sp>
        <p:nvSpPr>
          <p:cNvPr name="TextBox 7" id="7"/>
          <p:cNvSpPr txBox="true"/>
          <p:nvPr/>
        </p:nvSpPr>
        <p:spPr>
          <a:xfrm rot="0">
            <a:off x="8362297" y="5774244"/>
            <a:ext cx="9249366" cy="3576132"/>
          </a:xfrm>
          <a:prstGeom prst="rect">
            <a:avLst/>
          </a:prstGeom>
        </p:spPr>
        <p:txBody>
          <a:bodyPr anchor="t" rtlCol="false" tIns="0" lIns="0" bIns="0" rIns="0">
            <a:spAutoFit/>
          </a:bodyPr>
          <a:lstStyle/>
          <a:p>
            <a:pPr algn="ctr">
              <a:lnSpc>
                <a:spcPts val="3840"/>
              </a:lnSpc>
            </a:pPr>
            <a:r>
              <a:rPr lang="en-US" b="true" sz="3200" spc="29">
                <a:solidFill>
                  <a:srgbClr val="373737"/>
                </a:solidFill>
                <a:latin typeface="TT Rounds Condensed Bold"/>
                <a:ea typeface="TT Rounds Condensed Bold"/>
                <a:cs typeface="TT Rounds Condensed Bold"/>
                <a:sym typeface="TT Rounds Condensed Bold"/>
              </a:rPr>
              <a:t>Challenges</a:t>
            </a:r>
          </a:p>
          <a:p>
            <a:pPr algn="l" marL="604519" indent="-302260" lvl="1">
              <a:lnSpc>
                <a:spcPts val="4199"/>
              </a:lnSpc>
              <a:buFont typeface="Arial"/>
              <a:buChar char="•"/>
            </a:pPr>
            <a:r>
              <a:rPr lang="en-US" b="true" sz="2799" spc="25">
                <a:solidFill>
                  <a:srgbClr val="373737"/>
                </a:solidFill>
                <a:latin typeface="TT Rounds Condensed Bold"/>
                <a:ea typeface="TT Rounds Condensed Bold"/>
                <a:cs typeface="TT Rounds Condensed Bold"/>
                <a:sym typeface="TT Rounds Condensed Bold"/>
              </a:rPr>
              <a:t>Over-Stemming:</a:t>
            </a:r>
            <a:r>
              <a:rPr lang="en-US" sz="2799" spc="25">
                <a:solidFill>
                  <a:srgbClr val="373737"/>
                </a:solidFill>
                <a:latin typeface="TT Rounds Condensed"/>
                <a:ea typeface="TT Rounds Condensed"/>
                <a:cs typeface="TT Rounds Condensed"/>
                <a:sym typeface="TT Rounds Condensed"/>
              </a:rPr>
              <a:t> This occurs when words are reduced too much, resulting in unrelated terms being matched (e.g., "universe" and "university" could be reduced to "univers").</a:t>
            </a:r>
          </a:p>
          <a:p>
            <a:pPr algn="l" marL="604519" indent="-302260" lvl="1">
              <a:lnSpc>
                <a:spcPts val="4199"/>
              </a:lnSpc>
              <a:buFont typeface="Arial"/>
              <a:buChar char="•"/>
            </a:pPr>
            <a:r>
              <a:rPr lang="en-US" b="true" sz="2799" spc="25">
                <a:solidFill>
                  <a:srgbClr val="373737"/>
                </a:solidFill>
                <a:latin typeface="TT Rounds Condensed Bold"/>
                <a:ea typeface="TT Rounds Condensed Bold"/>
                <a:cs typeface="TT Rounds Condensed Bold"/>
                <a:sym typeface="TT Rounds Condensed Bold"/>
              </a:rPr>
              <a:t>Under-Stemming: </a:t>
            </a:r>
            <a:r>
              <a:rPr lang="en-US" sz="2799" spc="25">
                <a:solidFill>
                  <a:srgbClr val="373737"/>
                </a:solidFill>
                <a:latin typeface="TT Rounds Condensed"/>
                <a:ea typeface="TT Rounds Condensed"/>
                <a:cs typeface="TT Rounds Condensed"/>
                <a:sym typeface="TT Rounds Condensed"/>
              </a:rPr>
              <a:t>This happens when words are not sufficiently reduced, and similar words remain separate.</a:t>
            </a:r>
          </a:p>
          <a:p>
            <a:pPr algn="l">
              <a:lnSpc>
                <a:spcPts val="4199"/>
              </a:lnSpc>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6236214" y="3374020"/>
            <a:ext cx="6391003" cy="2620137"/>
          </a:xfrm>
          <a:prstGeom prst="rect">
            <a:avLst/>
          </a:prstGeom>
        </p:spPr>
        <p:txBody>
          <a:bodyPr anchor="t" rtlCol="false" tIns="0" lIns="0" bIns="0" rIns="0">
            <a:spAutoFit/>
          </a:bodyPr>
          <a:lstStyle/>
          <a:p>
            <a:pPr algn="l">
              <a:lnSpc>
                <a:spcPts val="6804"/>
              </a:lnSpc>
            </a:pPr>
            <a:r>
              <a:rPr lang="en-US" sz="6300">
                <a:solidFill>
                  <a:srgbClr val="373737"/>
                </a:solidFill>
                <a:latin typeface="Arimo"/>
                <a:ea typeface="Arimo"/>
                <a:cs typeface="Arimo"/>
                <a:sym typeface="Arimo"/>
              </a:rPr>
              <a:t>Quick Demo -2</a:t>
            </a:r>
          </a:p>
          <a:p>
            <a:pPr algn="l">
              <a:lnSpc>
                <a:spcPts val="6804"/>
              </a:lnSpc>
            </a:pPr>
          </a:p>
          <a:p>
            <a:pPr algn="l" marL="1360170" indent="-680085" lvl="1">
              <a:lnSpc>
                <a:spcPts val="6804"/>
              </a:lnSpc>
              <a:buFont typeface="Arial"/>
              <a:buChar char="•"/>
            </a:pPr>
            <a:r>
              <a:rPr lang="en-US" sz="6300">
                <a:solidFill>
                  <a:srgbClr val="373737"/>
                </a:solidFill>
                <a:latin typeface="Arimo"/>
                <a:ea typeface="Arimo"/>
                <a:cs typeface="Arimo"/>
                <a:sym typeface="Arimo"/>
              </a:rPr>
              <a:t>Stemming </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836757" y="812476"/>
            <a:ext cx="15590520" cy="1349209"/>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Bag of Words (BoW)</a:t>
            </a:r>
          </a:p>
        </p:txBody>
      </p:sp>
      <p:sp>
        <p:nvSpPr>
          <p:cNvPr name="TextBox 5" id="5"/>
          <p:cNvSpPr txBox="true"/>
          <p:nvPr/>
        </p:nvSpPr>
        <p:spPr>
          <a:xfrm rot="0">
            <a:off x="1370178" y="2010975"/>
            <a:ext cx="16081065" cy="7191179"/>
          </a:xfrm>
          <a:prstGeom prst="rect">
            <a:avLst/>
          </a:prstGeom>
        </p:spPr>
        <p:txBody>
          <a:bodyPr anchor="t" rtlCol="false" tIns="0" lIns="0" bIns="0" rIns="0">
            <a:spAutoFit/>
          </a:bodyPr>
          <a:lstStyle/>
          <a:p>
            <a:pPr algn="l">
              <a:lnSpc>
                <a:spcPts val="4536"/>
              </a:lnSpc>
            </a:pPr>
            <a:r>
              <a:rPr lang="en-US" sz="4200">
                <a:solidFill>
                  <a:srgbClr val="373737"/>
                </a:solidFill>
                <a:latin typeface="Arimo"/>
                <a:ea typeface="Arimo"/>
                <a:cs typeface="Arimo"/>
                <a:sym typeface="Arimo"/>
              </a:rPr>
              <a:t>Simple example using </a:t>
            </a:r>
            <a:r>
              <a:rPr lang="en-US" b="true" sz="4200" u="sng">
                <a:solidFill>
                  <a:srgbClr val="373737"/>
                </a:solidFill>
                <a:latin typeface="Arimo Bold"/>
                <a:ea typeface="Arimo Bold"/>
                <a:cs typeface="Arimo Bold"/>
                <a:sym typeface="Arimo Bold"/>
              </a:rPr>
              <a:t>word counts</a:t>
            </a:r>
            <a:r>
              <a:rPr lang="en-US" sz="4200">
                <a:solidFill>
                  <a:srgbClr val="373737"/>
                </a:solidFill>
                <a:latin typeface="Arimo"/>
                <a:ea typeface="Arimo"/>
                <a:cs typeface="Arimo"/>
                <a:sym typeface="Arimo"/>
              </a:rPr>
              <a:t>:</a:t>
            </a:r>
          </a:p>
          <a:p>
            <a:pPr algn="l">
              <a:lnSpc>
                <a:spcPts val="4536"/>
              </a:lnSpc>
            </a:pPr>
          </a:p>
        </p:txBody>
      </p:sp>
      <p:graphicFrame>
        <p:nvGraphicFramePr>
          <p:cNvPr name="Table 6" id="6"/>
          <p:cNvGraphicFramePr>
            <a:graphicFrameLocks noGrp="true"/>
          </p:cNvGraphicFramePr>
          <p:nvPr/>
        </p:nvGraphicFramePr>
        <p:xfrm>
          <a:off x="1051562" y="3715959"/>
          <a:ext cx="14497050" cy="3962400"/>
        </p:xfrm>
        <a:graphic>
          <a:graphicData uri="http://schemas.openxmlformats.org/drawingml/2006/table">
            <a:tbl>
              <a:tblPr/>
              <a:tblGrid>
                <a:gridCol w="3095014"/>
                <a:gridCol w="1095516"/>
                <a:gridCol w="1339514"/>
                <a:gridCol w="1228054"/>
                <a:gridCol w="1289825"/>
                <a:gridCol w="1289825"/>
                <a:gridCol w="1289825"/>
                <a:gridCol w="1289825"/>
                <a:gridCol w="1289825"/>
                <a:gridCol w="1289825"/>
              </a:tblGrid>
              <a:tr h="990600">
                <a:tc>
                  <a:txBody>
                    <a:bodyPr anchor="t" rtlCol="false"/>
                    <a:lstStyle/>
                    <a:p>
                      <a:pPr algn="l">
                        <a:lnSpc>
                          <a:spcPts val="1679"/>
                        </a:lnSpc>
                        <a:defRPr/>
                      </a:pPr>
                      <a:endParaRPr lang="en-US" sz="1100"/>
                    </a:p>
                  </a:txBody>
                  <a:tcPr marL="91440" marR="91440" marT="91440" marB="91440" anchor="ctr">
                    <a:lnL cmpd="sng" algn="ctr" cap="flat" w="12700">
                      <a:solidFill>
                        <a:srgbClr val="000000"/>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a</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cat</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dog</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is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it</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my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not</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old</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wolf</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r>
              <a:tr h="990600">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“It is a dog.”</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FF0000"/>
                    </a:solidFill>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990600">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“my cat is old”</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FF0000"/>
                    </a:solidFill>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990600">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“It is not a dog, it a is wolf.”</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FF0000"/>
                    </a:solidFill>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2</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2</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2</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836757" y="812476"/>
            <a:ext cx="15590520" cy="1349209"/>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Term Frequency (TF)</a:t>
            </a:r>
          </a:p>
        </p:txBody>
      </p:sp>
      <p:sp>
        <p:nvSpPr>
          <p:cNvPr name="TextBox 5" id="5"/>
          <p:cNvSpPr txBox="true"/>
          <p:nvPr/>
        </p:nvSpPr>
        <p:spPr>
          <a:xfrm rot="0">
            <a:off x="1360752" y="2212304"/>
            <a:ext cx="15933678" cy="601058"/>
          </a:xfrm>
          <a:prstGeom prst="rect">
            <a:avLst/>
          </a:prstGeom>
        </p:spPr>
        <p:txBody>
          <a:bodyPr anchor="t" rtlCol="false" tIns="0" lIns="0" bIns="0" rIns="0">
            <a:spAutoFit/>
          </a:bodyPr>
          <a:lstStyle/>
          <a:p>
            <a:pPr algn="l">
              <a:lnSpc>
                <a:spcPts val="4320"/>
              </a:lnSpc>
            </a:pPr>
            <a:r>
              <a:rPr lang="en-US" b="true" sz="3600" spc="33">
                <a:solidFill>
                  <a:srgbClr val="373737"/>
                </a:solidFill>
                <a:latin typeface="TT Rounds Condensed Bold"/>
                <a:ea typeface="TT Rounds Condensed Bold"/>
                <a:cs typeface="TT Rounds Condensed Bold"/>
                <a:sym typeface="TT Rounds Condensed Bold"/>
              </a:rPr>
              <a:t>Term frequency (TF): Increases</a:t>
            </a:r>
            <a:r>
              <a:rPr lang="en-US" sz="3600" spc="33">
                <a:solidFill>
                  <a:srgbClr val="373737"/>
                </a:solidFill>
                <a:latin typeface="TT Rounds Condensed"/>
                <a:ea typeface="TT Rounds Condensed"/>
                <a:cs typeface="TT Rounds Condensed"/>
                <a:sym typeface="TT Rounds Condensed"/>
              </a:rPr>
              <a:t> the weight for </a:t>
            </a:r>
            <a:r>
              <a:rPr lang="en-US" b="true" sz="3600" spc="33">
                <a:solidFill>
                  <a:srgbClr val="373737"/>
                </a:solidFill>
                <a:latin typeface="TT Rounds Condensed Bold"/>
                <a:ea typeface="TT Rounds Condensed Bold"/>
                <a:cs typeface="TT Rounds Condensed Bold"/>
                <a:sym typeface="TT Rounds Condensed Bold"/>
              </a:rPr>
              <a:t>common</a:t>
            </a:r>
            <a:r>
              <a:rPr lang="en-US" sz="3600" spc="33">
                <a:solidFill>
                  <a:srgbClr val="373737"/>
                </a:solidFill>
                <a:latin typeface="TT Rounds Condensed"/>
                <a:ea typeface="TT Rounds Condensed"/>
                <a:cs typeface="TT Rounds Condensed"/>
                <a:sym typeface="TT Rounds Condensed"/>
              </a:rPr>
              <a:t> words in a </a:t>
            </a:r>
            <a:r>
              <a:rPr lang="en-US" sz="3600" spc="33" u="sng">
                <a:solidFill>
                  <a:srgbClr val="373737"/>
                </a:solidFill>
                <a:latin typeface="TT Rounds Condensed"/>
                <a:ea typeface="TT Rounds Condensed"/>
                <a:cs typeface="TT Rounds Condensed"/>
                <a:sym typeface="TT Rounds Condensed"/>
              </a:rPr>
              <a:t>document</a:t>
            </a:r>
            <a:r>
              <a:rPr lang="en-US" sz="3600" spc="33">
                <a:solidFill>
                  <a:srgbClr val="373737"/>
                </a:solidFill>
                <a:latin typeface="TT Rounds Condensed"/>
                <a:ea typeface="TT Rounds Condensed"/>
                <a:cs typeface="TT Rounds Condensed"/>
                <a:sym typeface="TT Rounds Condensed"/>
              </a:rPr>
              <a:t>. </a:t>
            </a:r>
          </a:p>
        </p:txBody>
      </p:sp>
      <p:graphicFrame>
        <p:nvGraphicFramePr>
          <p:cNvPr name="Table 6" id="6"/>
          <p:cNvGraphicFramePr>
            <a:graphicFrameLocks noGrp="true"/>
          </p:cNvGraphicFramePr>
          <p:nvPr/>
        </p:nvGraphicFramePr>
        <p:xfrm>
          <a:off x="1676685" y="4442799"/>
          <a:ext cx="14497050" cy="3962400"/>
        </p:xfrm>
        <a:graphic>
          <a:graphicData uri="http://schemas.openxmlformats.org/drawingml/2006/table">
            <a:tbl>
              <a:tblPr/>
              <a:tblGrid>
                <a:gridCol w="3095014"/>
                <a:gridCol w="1095516"/>
                <a:gridCol w="1339514"/>
                <a:gridCol w="1228054"/>
                <a:gridCol w="1289825"/>
                <a:gridCol w="1289825"/>
                <a:gridCol w="1289825"/>
                <a:gridCol w="1289825"/>
                <a:gridCol w="1289825"/>
                <a:gridCol w="1289825"/>
              </a:tblGrid>
              <a:tr h="990600">
                <a:tc>
                  <a:txBody>
                    <a:bodyPr anchor="t" rtlCol="false"/>
                    <a:lstStyle/>
                    <a:p>
                      <a:pPr algn="l">
                        <a:lnSpc>
                          <a:spcPts val="1679"/>
                        </a:lnSpc>
                        <a:defRPr/>
                      </a:pPr>
                      <a:endParaRPr lang="en-US" sz="1100"/>
                    </a:p>
                  </a:txBody>
                  <a:tcPr marL="91440" marR="91440" marT="91440" marB="91440" anchor="ctr">
                    <a:lnL cmpd="sng" algn="ctr" cap="flat" w="12700">
                      <a:solidFill>
                        <a:srgbClr val="000000"/>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a</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cat</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dog</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is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it</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my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not</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old</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wolf</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r>
              <a:tr h="990600">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“It is a dog.”</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FF0000"/>
                    </a:solidFill>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0.25</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990600">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“my cat is old”</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FF0000"/>
                    </a:solidFill>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0.25</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990600">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“It is not a dog, it a is wolf.”</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FF0000"/>
                    </a:solidFill>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0.22</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0.11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0.22</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0.22</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0.11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0.11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836757" y="812476"/>
            <a:ext cx="15590520" cy="1349209"/>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Inverse Document Frequency (IDF)</a:t>
            </a:r>
          </a:p>
        </p:txBody>
      </p:sp>
      <p:graphicFrame>
        <p:nvGraphicFramePr>
          <p:cNvPr name="Table 5" id="5"/>
          <p:cNvGraphicFramePr>
            <a:graphicFrameLocks noGrp="true"/>
          </p:cNvGraphicFramePr>
          <p:nvPr/>
        </p:nvGraphicFramePr>
        <p:xfrm>
          <a:off x="1043871" y="2382742"/>
          <a:ext cx="6038850" cy="5905500"/>
        </p:xfrm>
        <a:graphic>
          <a:graphicData uri="http://schemas.openxmlformats.org/drawingml/2006/table">
            <a:tbl>
              <a:tblPr/>
              <a:tblGrid>
                <a:gridCol w="2670273"/>
                <a:gridCol w="3368577"/>
              </a:tblGrid>
              <a:tr h="590550">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term</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FF0000"/>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idf</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FF0000"/>
                    </a:solidFill>
                  </a:tcPr>
                </a:tc>
              </a:tr>
              <a:tr h="590550">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a</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log(3/3)+1=</a:t>
                      </a: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r>
              <a:tr h="590550">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cat</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log(3/2)+1=</a:t>
                      </a:r>
                      <a:r>
                        <a:rPr lang="en-US" b="true" sz="2700" spc="25">
                          <a:solidFill>
                            <a:srgbClr val="373737"/>
                          </a:solidFill>
                          <a:latin typeface="TT Rounds Condensed Bold"/>
                          <a:ea typeface="TT Rounds Condensed Bold"/>
                          <a:cs typeface="TT Rounds Condensed Bold"/>
                          <a:sym typeface="TT Rounds Condensed Bold"/>
                        </a:rPr>
                        <a:t>1.18</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r>
              <a:tr h="590550">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dog</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log(3/3)+1=</a:t>
                      </a: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r>
              <a:tr h="590550">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is</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log(3/4)+1=</a:t>
                      </a:r>
                      <a:r>
                        <a:rPr lang="en-US" b="true" sz="2700" spc="25">
                          <a:solidFill>
                            <a:srgbClr val="373737"/>
                          </a:solidFill>
                          <a:latin typeface="TT Rounds Condensed Bold"/>
                          <a:ea typeface="TT Rounds Condensed Bold"/>
                          <a:cs typeface="TT Rounds Condensed Bold"/>
                          <a:sym typeface="TT Rounds Condensed Bold"/>
                        </a:rPr>
                        <a:t>0.87</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r>
              <a:tr h="590550">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it</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log(3/3)+1=</a:t>
                      </a:r>
                      <a:r>
                        <a:rPr lang="en-US" b="true" sz="2700" spc="25">
                          <a:solidFill>
                            <a:srgbClr val="373737"/>
                          </a:solidFill>
                          <a:latin typeface="TT Rounds Condensed Bold"/>
                          <a:ea typeface="TT Rounds Condensed Bold"/>
                          <a:cs typeface="TT Rounds Condensed Bold"/>
                          <a:sym typeface="TT Rounds Condensed Bold"/>
                        </a:rPr>
                        <a:t>1</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r>
              <a:tr h="590550">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my</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log(3/2)+1=</a:t>
                      </a:r>
                      <a:r>
                        <a:rPr lang="en-US" b="true" sz="2700" spc="25">
                          <a:solidFill>
                            <a:srgbClr val="373737"/>
                          </a:solidFill>
                          <a:latin typeface="TT Rounds Condensed Bold"/>
                          <a:ea typeface="TT Rounds Condensed Bold"/>
                          <a:cs typeface="TT Rounds Condensed Bold"/>
                          <a:sym typeface="TT Rounds Condensed Bold"/>
                        </a:rPr>
                        <a:t>1.18</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r>
              <a:tr h="590550">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not</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log(3/2)+1=</a:t>
                      </a:r>
                      <a:r>
                        <a:rPr lang="en-US" b="true" sz="2700" spc="25">
                          <a:solidFill>
                            <a:srgbClr val="373737"/>
                          </a:solidFill>
                          <a:latin typeface="TT Rounds Condensed Bold"/>
                          <a:ea typeface="TT Rounds Condensed Bold"/>
                          <a:cs typeface="TT Rounds Condensed Bold"/>
                          <a:sym typeface="TT Rounds Condensed Bold"/>
                        </a:rPr>
                        <a:t>1.18</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r>
              <a:tr h="590550">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old</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log(3/2)+1=</a:t>
                      </a:r>
                      <a:r>
                        <a:rPr lang="en-US" b="true" sz="2700" spc="25">
                          <a:solidFill>
                            <a:srgbClr val="373737"/>
                          </a:solidFill>
                          <a:latin typeface="TT Rounds Condensed Bold"/>
                          <a:ea typeface="TT Rounds Condensed Bold"/>
                          <a:cs typeface="TT Rounds Condensed Bold"/>
                          <a:sym typeface="TT Rounds Condensed Bold"/>
                        </a:rPr>
                        <a:t>1.18</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r>
              <a:tr h="590550">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wolf</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log(3/2)+1=</a:t>
                      </a:r>
                      <a:r>
                        <a:rPr lang="en-US" b="true" sz="2700" spc="25">
                          <a:solidFill>
                            <a:srgbClr val="373737"/>
                          </a:solidFill>
                          <a:latin typeface="TT Rounds Condensed Bold"/>
                          <a:ea typeface="TT Rounds Condensed Bold"/>
                          <a:cs typeface="TT Rounds Condensed Bold"/>
                          <a:sym typeface="TT Rounds Condensed Bold"/>
                        </a:rPr>
                        <a:t>1.18</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r>
            </a:tbl>
          </a:graphicData>
        </a:graphic>
      </p:graphicFrame>
      <p:sp>
        <p:nvSpPr>
          <p:cNvPr name="TextBox 6" id="6"/>
          <p:cNvSpPr txBox="true"/>
          <p:nvPr/>
        </p:nvSpPr>
        <p:spPr>
          <a:xfrm rot="0">
            <a:off x="7765716" y="2817930"/>
            <a:ext cx="9906027" cy="1709054"/>
          </a:xfrm>
          <a:prstGeom prst="rect">
            <a:avLst/>
          </a:prstGeom>
        </p:spPr>
        <p:txBody>
          <a:bodyPr anchor="t" rtlCol="false" tIns="0" lIns="0" bIns="0" rIns="0">
            <a:spAutoFit/>
          </a:bodyPr>
          <a:lstStyle/>
          <a:p>
            <a:pPr algn="ctr">
              <a:lnSpc>
                <a:spcPts val="4320"/>
              </a:lnSpc>
            </a:pPr>
            <a:r>
              <a:rPr lang="en-US" b="true" sz="3600" spc="33">
                <a:solidFill>
                  <a:srgbClr val="373737"/>
                </a:solidFill>
                <a:latin typeface="TT Rounds Condensed Bold"/>
                <a:ea typeface="TT Rounds Condensed Bold"/>
                <a:cs typeface="TT Rounds Condensed Bold"/>
                <a:sym typeface="TT Rounds Condensed Bold"/>
              </a:rPr>
              <a:t>Inverse document frequency (IDF): Decreases</a:t>
            </a:r>
            <a:r>
              <a:rPr lang="en-US" sz="3600" spc="33">
                <a:solidFill>
                  <a:srgbClr val="373737"/>
                </a:solidFill>
                <a:latin typeface="TT Rounds Condensed"/>
                <a:ea typeface="TT Rounds Condensed"/>
                <a:cs typeface="TT Rounds Condensed"/>
                <a:sym typeface="TT Rounds Condensed"/>
              </a:rPr>
              <a:t> the weights for </a:t>
            </a:r>
            <a:r>
              <a:rPr lang="en-US" b="true" sz="3600" spc="33">
                <a:solidFill>
                  <a:srgbClr val="373737"/>
                </a:solidFill>
                <a:latin typeface="TT Rounds Condensed Bold"/>
                <a:ea typeface="TT Rounds Condensed Bold"/>
                <a:cs typeface="TT Rounds Condensed Bold"/>
                <a:sym typeface="TT Rounds Condensed Bold"/>
              </a:rPr>
              <a:t>commonly</a:t>
            </a:r>
            <a:r>
              <a:rPr lang="en-US" sz="3600" spc="33">
                <a:solidFill>
                  <a:srgbClr val="373737"/>
                </a:solidFill>
                <a:latin typeface="TT Rounds Condensed"/>
                <a:ea typeface="TT Rounds Condensed"/>
                <a:cs typeface="TT Rounds Condensed"/>
                <a:sym typeface="TT Rounds Condensed"/>
              </a:rPr>
              <a:t> used words and </a:t>
            </a:r>
            <a:r>
              <a:rPr lang="en-US" b="true" sz="3600" spc="33">
                <a:solidFill>
                  <a:srgbClr val="373737"/>
                </a:solidFill>
                <a:latin typeface="TT Rounds Condensed Bold"/>
                <a:ea typeface="TT Rounds Condensed Bold"/>
                <a:cs typeface="TT Rounds Condensed Bold"/>
                <a:sym typeface="TT Rounds Condensed Bold"/>
              </a:rPr>
              <a:t>increases</a:t>
            </a:r>
            <a:r>
              <a:rPr lang="en-US" sz="3600" spc="33">
                <a:solidFill>
                  <a:srgbClr val="373737"/>
                </a:solidFill>
                <a:latin typeface="TT Rounds Condensed"/>
                <a:ea typeface="TT Rounds Condensed"/>
                <a:cs typeface="TT Rounds Condensed"/>
                <a:sym typeface="TT Rounds Condensed"/>
              </a:rPr>
              <a:t> weights for </a:t>
            </a:r>
            <a:r>
              <a:rPr lang="en-US" b="true" sz="3600" spc="33">
                <a:solidFill>
                  <a:srgbClr val="373737"/>
                </a:solidFill>
                <a:latin typeface="TT Rounds Condensed Bold"/>
                <a:ea typeface="TT Rounds Condensed Bold"/>
                <a:cs typeface="TT Rounds Condensed Bold"/>
                <a:sym typeface="TT Rounds Condensed Bold"/>
              </a:rPr>
              <a:t>rare</a:t>
            </a:r>
            <a:r>
              <a:rPr lang="en-US" sz="3600" spc="33">
                <a:solidFill>
                  <a:srgbClr val="373737"/>
                </a:solidFill>
                <a:latin typeface="TT Rounds Condensed"/>
                <a:ea typeface="TT Rounds Condensed"/>
                <a:cs typeface="TT Rounds Condensed"/>
                <a:sym typeface="TT Rounds Condensed"/>
              </a:rPr>
              <a:t> words in the </a:t>
            </a:r>
            <a:r>
              <a:rPr lang="en-US" sz="3600" spc="33" u="sng">
                <a:solidFill>
                  <a:srgbClr val="373737"/>
                </a:solidFill>
                <a:latin typeface="TT Rounds Condensed"/>
                <a:ea typeface="TT Rounds Condensed"/>
                <a:cs typeface="TT Rounds Condensed"/>
                <a:sym typeface="TT Rounds Condensed"/>
              </a:rPr>
              <a:t>vocabulary</a:t>
            </a:r>
            <a:r>
              <a:rPr lang="en-US" sz="3600" spc="33">
                <a:solidFill>
                  <a:srgbClr val="373737"/>
                </a:solidFill>
                <a:latin typeface="TT Rounds Condensed"/>
                <a:ea typeface="TT Rounds Condensed"/>
                <a:cs typeface="TT Rounds Condensed"/>
                <a:sym typeface="TT Rounds Condensed"/>
              </a:rPr>
              <a:t>.</a:t>
            </a:r>
            <a:r>
              <a:rPr lang="en-US" b="true" sz="3600" spc="33">
                <a:solidFill>
                  <a:srgbClr val="373737"/>
                </a:solidFill>
                <a:latin typeface="TT Rounds Condensed Bold"/>
                <a:ea typeface="TT Rounds Condensed Bold"/>
                <a:cs typeface="TT Rounds Condensed Bold"/>
                <a:sym typeface="TT Rounds Condensed Bold"/>
              </a:rPr>
              <a:t> </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836757" y="812477"/>
            <a:ext cx="15590520" cy="905637"/>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Term Freq.-Inverse Doc. Freq (TF-IDF)</a:t>
            </a:r>
          </a:p>
        </p:txBody>
      </p:sp>
      <p:sp>
        <p:nvSpPr>
          <p:cNvPr name="TextBox 5" id="5"/>
          <p:cNvSpPr txBox="true"/>
          <p:nvPr/>
        </p:nvSpPr>
        <p:spPr>
          <a:xfrm rot="0">
            <a:off x="1360752" y="2212304"/>
            <a:ext cx="15933678" cy="1155056"/>
          </a:xfrm>
          <a:prstGeom prst="rect">
            <a:avLst/>
          </a:prstGeom>
        </p:spPr>
        <p:txBody>
          <a:bodyPr anchor="t" rtlCol="false" tIns="0" lIns="0" bIns="0" rIns="0">
            <a:spAutoFit/>
          </a:bodyPr>
          <a:lstStyle/>
          <a:p>
            <a:pPr algn="l">
              <a:lnSpc>
                <a:spcPts val="4320"/>
              </a:lnSpc>
            </a:pPr>
            <a:r>
              <a:rPr lang="en-US" b="true" sz="3600" spc="33">
                <a:solidFill>
                  <a:srgbClr val="373737"/>
                </a:solidFill>
                <a:latin typeface="TT Rounds Condensed Bold"/>
                <a:ea typeface="TT Rounds Condensed Bold"/>
                <a:cs typeface="TT Rounds Condensed Bold"/>
                <a:sym typeface="TT Rounds Condensed Bold"/>
              </a:rPr>
              <a:t>Term Freq. Inverse Doc. Freq (TF-IDF): </a:t>
            </a:r>
            <a:r>
              <a:rPr lang="en-US" sz="3600" spc="33">
                <a:solidFill>
                  <a:srgbClr val="373737"/>
                </a:solidFill>
                <a:latin typeface="TT Rounds Condensed"/>
                <a:ea typeface="TT Rounds Condensed"/>
                <a:cs typeface="TT Rounds Condensed"/>
                <a:sym typeface="TT Rounds Condensed"/>
              </a:rPr>
              <a:t>Combines term frequency and inverse document frequency. </a:t>
            </a:r>
          </a:p>
        </p:txBody>
      </p:sp>
      <p:graphicFrame>
        <p:nvGraphicFramePr>
          <p:cNvPr name="Table 6" id="6"/>
          <p:cNvGraphicFramePr>
            <a:graphicFrameLocks noGrp="true"/>
          </p:cNvGraphicFramePr>
          <p:nvPr/>
        </p:nvGraphicFramePr>
        <p:xfrm>
          <a:off x="1676685" y="4796100"/>
          <a:ext cx="14497050" cy="3962400"/>
        </p:xfrm>
        <a:graphic>
          <a:graphicData uri="http://schemas.openxmlformats.org/drawingml/2006/table">
            <a:tbl>
              <a:tblPr/>
              <a:tblGrid>
                <a:gridCol w="3095014"/>
                <a:gridCol w="1095516"/>
                <a:gridCol w="1339514"/>
                <a:gridCol w="1228054"/>
                <a:gridCol w="1289825"/>
                <a:gridCol w="1289825"/>
                <a:gridCol w="1289825"/>
                <a:gridCol w="1289825"/>
                <a:gridCol w="1289825"/>
                <a:gridCol w="1289825"/>
              </a:tblGrid>
              <a:tr h="990600">
                <a:tc>
                  <a:txBody>
                    <a:bodyPr anchor="t" rtlCol="false"/>
                    <a:lstStyle/>
                    <a:p>
                      <a:pPr algn="l">
                        <a:lnSpc>
                          <a:spcPts val="1679"/>
                        </a:lnSpc>
                        <a:defRPr/>
                      </a:pPr>
                      <a:endParaRPr lang="en-US" sz="1100"/>
                    </a:p>
                  </a:txBody>
                  <a:tcPr marL="91440" marR="91440" marT="91440" marB="91440" anchor="ctr">
                    <a:lnL cmpd="sng" algn="ctr" cap="flat" w="12700">
                      <a:solidFill>
                        <a:srgbClr val="000000"/>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a</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cat</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dog</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is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it</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my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not</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old</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wolf</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373737"/>
                    </a:solidFill>
                  </a:tcPr>
                </a:tc>
              </a:tr>
              <a:tr h="990600">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“It is a dog.”</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FF0000"/>
                    </a:solidFill>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0.25</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0.22</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990600">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“my cat is old”</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FF0000"/>
                    </a:solidFill>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0.3</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0.22</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0.3</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0.3</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990600">
                <a:tc>
                  <a:txBody>
                    <a:bodyPr anchor="t" rtlCol="false"/>
                    <a:lstStyle/>
                    <a:p>
                      <a:pPr algn="ctr">
                        <a:lnSpc>
                          <a:spcPts val="3240"/>
                        </a:lnSpc>
                        <a:defRPr/>
                      </a:pPr>
                      <a:r>
                        <a:rPr lang="en-US" b="true" sz="2700" spc="25">
                          <a:solidFill>
                            <a:srgbClr val="FFFFFF"/>
                          </a:solidFill>
                          <a:latin typeface="TT Rounds Condensed Bold"/>
                          <a:ea typeface="TT Rounds Condensed Bold"/>
                          <a:cs typeface="TT Rounds Condensed Bold"/>
                          <a:sym typeface="TT Rounds Condensed Bold"/>
                        </a:rPr>
                        <a:t>“It is not a dog, it a is wolf.”</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solidFill>
                      <a:srgbClr val="FF0000"/>
                    </a:solidFill>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0.22</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12700">
                      <a:solidFill>
                        <a:srgbClr val="373737"/>
                      </a:solidFill>
                      <a:prstDash val="solid"/>
                      <a:round/>
                      <a:headEnd type="none" w="med" len="med"/>
                      <a:tailEnd type="none" w="med" len="med"/>
                    </a:lnR>
                    <a:lnT cmpd="sng" algn="ctr" cap="flat" w="12700">
                      <a:solidFill>
                        <a:srgbClr val="373737"/>
                      </a:solidFill>
                      <a:prstDash val="solid"/>
                      <a:round/>
                      <a:headEnd type="none" w="med" len="med"/>
                      <a:tailEnd type="none" w="med" len="med"/>
                    </a:lnT>
                    <a:lnB cmpd="sng" algn="ctr" cap="flat" w="12700">
                      <a:solidFill>
                        <a:srgbClr val="373737"/>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12700">
                      <a:solidFill>
                        <a:srgbClr val="373737"/>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0.11</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0.19</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0.22</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0.13</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spc="25">
                          <a:solidFill>
                            <a:srgbClr val="373737"/>
                          </a:solidFill>
                          <a:latin typeface="TT Rounds Condensed"/>
                          <a:ea typeface="TT Rounds Condensed"/>
                          <a:cs typeface="TT Rounds Condensed"/>
                          <a:sym typeface="TT Rounds Condensed"/>
                        </a:rPr>
                        <a:t>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spc="25">
                          <a:solidFill>
                            <a:srgbClr val="373737"/>
                          </a:solidFill>
                          <a:latin typeface="TT Rounds Condensed Bold"/>
                          <a:ea typeface="TT Rounds Condensed Bold"/>
                          <a:cs typeface="TT Rounds Condensed Bold"/>
                          <a:sym typeface="TT Rounds Condensed Bold"/>
                        </a:rPr>
                        <a:t>0.13</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836757" y="812476"/>
            <a:ext cx="15590520" cy="1349209"/>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N-gram</a:t>
            </a:r>
          </a:p>
        </p:txBody>
      </p:sp>
      <p:sp>
        <p:nvSpPr>
          <p:cNvPr name="TextBox 5" id="5"/>
          <p:cNvSpPr txBox="true"/>
          <p:nvPr/>
        </p:nvSpPr>
        <p:spPr>
          <a:xfrm rot="0">
            <a:off x="1370178" y="2001450"/>
            <a:ext cx="16081065" cy="7200704"/>
          </a:xfrm>
          <a:prstGeom prst="rect">
            <a:avLst/>
          </a:prstGeom>
        </p:spPr>
        <p:txBody>
          <a:bodyPr anchor="t" rtlCol="false" tIns="0" lIns="0" bIns="0" rIns="0">
            <a:spAutoFit/>
          </a:bodyPr>
          <a:lstStyle/>
          <a:p>
            <a:pPr algn="l" marL="705802" indent="-352901" lvl="1">
              <a:lnSpc>
                <a:spcPts val="4212"/>
              </a:lnSpc>
              <a:buFont typeface="Arial"/>
              <a:buChar char="•"/>
            </a:pPr>
            <a:r>
              <a:rPr lang="en-US" sz="3900">
                <a:solidFill>
                  <a:srgbClr val="373737"/>
                </a:solidFill>
                <a:latin typeface="Arimo"/>
                <a:ea typeface="Arimo"/>
                <a:cs typeface="Arimo"/>
                <a:sym typeface="Arimo"/>
              </a:rPr>
              <a:t>An n-gram is a sequence of n tokens from a given sample of text or speech. </a:t>
            </a:r>
          </a:p>
          <a:p>
            <a:pPr algn="l" marL="705802" indent="-352901" lvl="1">
              <a:lnSpc>
                <a:spcPts val="4212"/>
              </a:lnSpc>
              <a:buFont typeface="Arial"/>
              <a:buChar char="•"/>
            </a:pPr>
            <a:r>
              <a:rPr lang="en-US" sz="3900">
                <a:solidFill>
                  <a:srgbClr val="373737"/>
                </a:solidFill>
                <a:latin typeface="Arimo"/>
                <a:ea typeface="Arimo"/>
                <a:cs typeface="Arimo"/>
                <a:sym typeface="Arimo"/>
              </a:rPr>
              <a:t>We can include n-grams in our term frequencies too.</a:t>
            </a:r>
          </a:p>
        </p:txBody>
      </p:sp>
      <p:graphicFrame>
        <p:nvGraphicFramePr>
          <p:cNvPr name="Table 6" id="6"/>
          <p:cNvGraphicFramePr>
            <a:graphicFrameLocks noGrp="true"/>
          </p:cNvGraphicFramePr>
          <p:nvPr/>
        </p:nvGraphicFramePr>
        <p:xfrm>
          <a:off x="538157" y="4962758"/>
          <a:ext cx="17335500" cy="3408842"/>
        </p:xfrm>
        <a:graphic>
          <a:graphicData uri="http://schemas.openxmlformats.org/drawingml/2006/table">
            <a:tbl>
              <a:tblPr/>
              <a:tblGrid>
                <a:gridCol w="5086894"/>
                <a:gridCol w="5480732"/>
                <a:gridCol w="6767874"/>
              </a:tblGrid>
              <a:tr h="1091029">
                <a:tc>
                  <a:txBody>
                    <a:bodyPr anchor="t" rtlCol="false"/>
                    <a:lstStyle/>
                    <a:p>
                      <a:pPr algn="ctr">
                        <a:lnSpc>
                          <a:spcPts val="5040"/>
                        </a:lnSpc>
                        <a:defRPr/>
                      </a:pPr>
                      <a:r>
                        <a:rPr lang="en-US" sz="4200" spc="39">
                          <a:solidFill>
                            <a:srgbClr val="FFFFFF"/>
                          </a:solidFill>
                          <a:latin typeface="TT Rounds Condensed"/>
                          <a:ea typeface="TT Rounds Condensed"/>
                          <a:cs typeface="TT Rounds Condensed"/>
                          <a:sym typeface="TT Rounds Condensed"/>
                        </a:rPr>
                        <a:t>Sentence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FF0000"/>
                    </a:solidFill>
                  </a:tcPr>
                </a:tc>
                <a:tc>
                  <a:txBody>
                    <a:bodyPr anchor="t" rtlCol="false"/>
                    <a:lstStyle/>
                    <a:p>
                      <a:pPr algn="ctr">
                        <a:lnSpc>
                          <a:spcPts val="5040"/>
                        </a:lnSpc>
                        <a:defRPr/>
                      </a:pPr>
                      <a:r>
                        <a:rPr lang="en-US" sz="4200" spc="39">
                          <a:solidFill>
                            <a:srgbClr val="FFFFFF"/>
                          </a:solidFill>
                          <a:latin typeface="TT Rounds Condensed"/>
                          <a:ea typeface="TT Rounds Condensed"/>
                          <a:cs typeface="TT Rounds Condensed"/>
                          <a:sym typeface="TT Rounds Condensed"/>
                        </a:rPr>
                        <a:t>1-gram (uni-gram):</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FF0000"/>
                    </a:solidFill>
                  </a:tcPr>
                </a:tc>
                <a:tc>
                  <a:txBody>
                    <a:bodyPr anchor="t" rtlCol="false"/>
                    <a:lstStyle/>
                    <a:p>
                      <a:pPr algn="ctr">
                        <a:lnSpc>
                          <a:spcPts val="5040"/>
                        </a:lnSpc>
                        <a:defRPr/>
                      </a:pPr>
                      <a:r>
                        <a:rPr lang="en-US" sz="4200" spc="39">
                          <a:solidFill>
                            <a:srgbClr val="FFFFFF"/>
                          </a:solidFill>
                          <a:latin typeface="TT Rounds Condensed"/>
                          <a:ea typeface="TT Rounds Condensed"/>
                          <a:cs typeface="TT Rounds Condensed"/>
                          <a:sym typeface="TT Rounds Condensed"/>
                        </a:rPr>
                        <a:t>2-gram (bi-gram):</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FF0000"/>
                    </a:solidFill>
                  </a:tcPr>
                </a:tc>
              </a:tr>
              <a:tr h="2317813">
                <a:tc>
                  <a:txBody>
                    <a:bodyPr anchor="t" rtlCol="false"/>
                    <a:lstStyle/>
                    <a:p>
                      <a:pPr algn="l">
                        <a:lnSpc>
                          <a:spcPts val="5040"/>
                        </a:lnSpc>
                        <a:defRPr/>
                      </a:pPr>
                      <a:r>
                        <a:rPr lang="en-US" sz="4200" spc="39">
                          <a:solidFill>
                            <a:srgbClr val="373737"/>
                          </a:solidFill>
                          <a:latin typeface="TT Rounds Condensed"/>
                          <a:ea typeface="TT Rounds Condensed"/>
                          <a:cs typeface="TT Rounds Condensed"/>
                          <a:sym typeface="TT Rounds Condensed"/>
                        </a:rPr>
                        <a:t>It is not a dog, it is a wolf</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5040"/>
                        </a:lnSpc>
                        <a:defRPr/>
                      </a:pPr>
                      <a:r>
                        <a:rPr lang="en-US" sz="4200" spc="39">
                          <a:solidFill>
                            <a:srgbClr val="373737"/>
                          </a:solidFill>
                          <a:latin typeface="TT Rounds Condensed"/>
                          <a:ea typeface="TT Rounds Condensed"/>
                          <a:cs typeface="TT Rounds Condensed"/>
                          <a:sym typeface="TT Rounds Condensed"/>
                        </a:rPr>
                        <a:t>“it”, “is”, “not”, “a”, “dog”, “it”, “is”, “a”, “wolf”</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5040"/>
                        </a:lnSpc>
                        <a:defRPr/>
                      </a:pPr>
                      <a:r>
                        <a:rPr lang="en-US" sz="4200" spc="39">
                          <a:solidFill>
                            <a:srgbClr val="373737"/>
                          </a:solidFill>
                          <a:latin typeface="TT Rounds Condensed"/>
                          <a:ea typeface="TT Rounds Condensed"/>
                          <a:cs typeface="TT Rounds Condensed"/>
                          <a:sym typeface="TT Rounds Condensed"/>
                        </a:rPr>
                        <a:t>“it is”, “is not”, “not a”, “a dog”, “dog it”, “it is”, “is a”, “a wolf”</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9892498"/>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565071" y="254820"/>
            <a:ext cx="15857550" cy="606933"/>
          </a:xfrm>
          <a:prstGeom prst="rect">
            <a:avLst/>
          </a:prstGeom>
        </p:spPr>
        <p:txBody>
          <a:bodyPr anchor="t" rtlCol="false" tIns="0" lIns="0" bIns="0" rIns="0">
            <a:spAutoFit/>
          </a:bodyPr>
          <a:lstStyle/>
          <a:p>
            <a:pPr algn="l">
              <a:lnSpc>
                <a:spcPts val="4536"/>
              </a:lnSpc>
            </a:pPr>
            <a:r>
              <a:rPr lang="en-US" sz="4200">
                <a:solidFill>
                  <a:srgbClr val="FF0000"/>
                </a:solidFill>
                <a:latin typeface="Arimo"/>
                <a:ea typeface="Arimo"/>
                <a:cs typeface="Arimo"/>
                <a:sym typeface="Arimo"/>
              </a:rPr>
              <a:t>Bag-of-Words (BoW) and Term Freq.-Inverse Doc. Freq (TF-IDF)</a:t>
            </a:r>
          </a:p>
        </p:txBody>
      </p:sp>
      <p:graphicFrame>
        <p:nvGraphicFramePr>
          <p:cNvPr name="Table 5" id="5"/>
          <p:cNvGraphicFramePr>
            <a:graphicFrameLocks noGrp="true"/>
          </p:cNvGraphicFramePr>
          <p:nvPr/>
        </p:nvGraphicFramePr>
        <p:xfrm>
          <a:off x="422670" y="1633800"/>
          <a:ext cx="17323833" cy="7486650"/>
        </p:xfrm>
        <a:graphic>
          <a:graphicData uri="http://schemas.openxmlformats.org/drawingml/2006/table">
            <a:tbl>
              <a:tblPr/>
              <a:tblGrid>
                <a:gridCol w="2205193"/>
                <a:gridCol w="6850271"/>
                <a:gridCol w="8268369"/>
              </a:tblGrid>
              <a:tr h="870096">
                <a:tc>
                  <a:txBody>
                    <a:bodyPr anchor="t" rtlCol="false"/>
                    <a:lstStyle/>
                    <a:p>
                      <a:pPr algn="l">
                        <a:lnSpc>
                          <a:spcPts val="3080"/>
                        </a:lnSpc>
                        <a:defRPr/>
                      </a:pPr>
                      <a:r>
                        <a:rPr lang="en-US" sz="2200">
                          <a:solidFill>
                            <a:srgbClr val="000000"/>
                          </a:solidFill>
                          <a:latin typeface="Arimo"/>
                          <a:ea typeface="Arimo"/>
                          <a:cs typeface="Arimo"/>
                          <a:sym typeface="Arimo"/>
                        </a:rPr>
                        <a:t>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solidFill>
                      <a:srgbClr val="FF0000"/>
                    </a:solidFill>
                  </a:tcPr>
                </a:tc>
                <a:tc>
                  <a:txBody>
                    <a:bodyPr anchor="t" rtlCol="false"/>
                    <a:lstStyle/>
                    <a:p>
                      <a:pPr algn="l">
                        <a:lnSpc>
                          <a:spcPts val="3080"/>
                        </a:lnSpc>
                        <a:defRPr/>
                      </a:pPr>
                      <a:r>
                        <a:rPr lang="en-US" sz="2200" b="true">
                          <a:solidFill>
                            <a:srgbClr val="FFFFFF"/>
                          </a:solidFill>
                          <a:latin typeface="Arimo Bold"/>
                          <a:ea typeface="Arimo Bold"/>
                          <a:cs typeface="Arimo Bold"/>
                          <a:sym typeface="Arimo Bold"/>
                        </a:rPr>
                        <a:t>Bag of Words (BoW)</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solidFill>
                      <a:srgbClr val="FF0000"/>
                    </a:solidFill>
                  </a:tcPr>
                </a:tc>
                <a:tc>
                  <a:txBody>
                    <a:bodyPr anchor="t" rtlCol="false"/>
                    <a:lstStyle/>
                    <a:p>
                      <a:pPr algn="l">
                        <a:lnSpc>
                          <a:spcPts val="3080"/>
                        </a:lnSpc>
                        <a:defRPr/>
                      </a:pPr>
                      <a:r>
                        <a:rPr lang="en-US" sz="2200" b="true">
                          <a:solidFill>
                            <a:srgbClr val="FFFFFF"/>
                          </a:solidFill>
                          <a:latin typeface="Arimo Bold"/>
                          <a:ea typeface="Arimo Bold"/>
                          <a:cs typeface="Arimo Bold"/>
                          <a:sym typeface="Arimo Bold"/>
                        </a:rPr>
                        <a:t>TF-IDF (Term Frequency-Inverse Document Frequency)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solidFill>
                      <a:srgbClr val="FF0000"/>
                    </a:solidFill>
                  </a:tcPr>
                </a:tc>
              </a:tr>
              <a:tr h="1662263">
                <a:tc>
                  <a:txBody>
                    <a:bodyPr anchor="t" rtlCol="false"/>
                    <a:lstStyle/>
                    <a:p>
                      <a:pPr algn="l">
                        <a:lnSpc>
                          <a:spcPts val="3080"/>
                        </a:lnSpc>
                        <a:defRPr/>
                      </a:pPr>
                      <a:r>
                        <a:rPr lang="en-US" sz="2200">
                          <a:solidFill>
                            <a:srgbClr val="000000"/>
                          </a:solidFill>
                          <a:latin typeface="Arimo"/>
                          <a:ea typeface="Arimo"/>
                          <a:cs typeface="Arimo"/>
                          <a:sym typeface="Arimo"/>
                        </a:rPr>
                        <a:t>Definition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80"/>
                        </a:lnSpc>
                        <a:defRPr/>
                      </a:pPr>
                      <a:r>
                        <a:rPr lang="en-US" sz="2200">
                          <a:solidFill>
                            <a:srgbClr val="000000"/>
                          </a:solidFill>
                          <a:latin typeface="Arimo"/>
                          <a:ea typeface="Arimo"/>
                          <a:cs typeface="Arimo"/>
                          <a:sym typeface="Arimo"/>
                        </a:rPr>
                        <a:t>Counts occurrences of each word in a document, creating a sparse matrix.</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80"/>
                        </a:lnSpc>
                        <a:defRPr/>
                      </a:pPr>
                      <a:r>
                        <a:rPr lang="en-US" sz="2200">
                          <a:solidFill>
                            <a:srgbClr val="000000"/>
                          </a:solidFill>
                          <a:latin typeface="Arimo"/>
                          <a:ea typeface="Arimo"/>
                          <a:cs typeface="Arimo"/>
                          <a:sym typeface="Arimo"/>
                        </a:rPr>
                        <a:t>Weighs words based on frequency in a document and uniqueness across documents.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646014">
                <a:tc>
                  <a:txBody>
                    <a:bodyPr anchor="t" rtlCol="false"/>
                    <a:lstStyle/>
                    <a:p>
                      <a:pPr algn="l">
                        <a:lnSpc>
                          <a:spcPts val="3080"/>
                        </a:lnSpc>
                        <a:defRPr/>
                      </a:pPr>
                      <a:r>
                        <a:rPr lang="en-US" sz="2200">
                          <a:solidFill>
                            <a:srgbClr val="000000"/>
                          </a:solidFill>
                          <a:latin typeface="Arimo"/>
                          <a:ea typeface="Arimo"/>
                          <a:cs typeface="Arimo"/>
                          <a:sym typeface="Arimo"/>
                        </a:rPr>
                        <a:t>Purpose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80"/>
                        </a:lnSpc>
                        <a:defRPr/>
                      </a:pPr>
                      <a:r>
                        <a:rPr lang="en-US" sz="2200">
                          <a:solidFill>
                            <a:srgbClr val="000000"/>
                          </a:solidFill>
                          <a:latin typeface="Arimo"/>
                          <a:ea typeface="Arimo"/>
                          <a:cs typeface="Arimo"/>
                          <a:sym typeface="Arimo"/>
                        </a:rPr>
                        <a:t>Captures word presence and frequency, useful for basic text representation.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80"/>
                        </a:lnSpc>
                        <a:defRPr/>
                      </a:pPr>
                      <a:r>
                        <a:rPr lang="en-US" sz="2200">
                          <a:solidFill>
                            <a:srgbClr val="000000"/>
                          </a:solidFill>
                          <a:latin typeface="Arimo"/>
                          <a:ea typeface="Arimo"/>
                          <a:cs typeface="Arimo"/>
                          <a:sym typeface="Arimo"/>
                        </a:rPr>
                        <a:t>Emphasizes unique words, reducing the impact of commonly used ones.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46160">
                <a:tc>
                  <a:txBody>
                    <a:bodyPr anchor="t" rtlCol="false"/>
                    <a:lstStyle/>
                    <a:p>
                      <a:pPr algn="l">
                        <a:lnSpc>
                          <a:spcPts val="3080"/>
                        </a:lnSpc>
                        <a:defRPr/>
                      </a:pPr>
                      <a:r>
                        <a:rPr lang="en-US" sz="2200">
                          <a:solidFill>
                            <a:srgbClr val="000000"/>
                          </a:solidFill>
                          <a:latin typeface="Arimo"/>
                          <a:ea typeface="Arimo"/>
                          <a:cs typeface="Arimo"/>
                          <a:sym typeface="Arimo"/>
                        </a:rPr>
                        <a:t>Use Case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80"/>
                        </a:lnSpc>
                        <a:defRPr/>
                      </a:pPr>
                      <a:r>
                        <a:rPr lang="en-US" sz="2200" b="true">
                          <a:solidFill>
                            <a:srgbClr val="000000"/>
                          </a:solidFill>
                          <a:latin typeface="Arimo Bold"/>
                          <a:ea typeface="Arimo Bold"/>
                          <a:cs typeface="Arimo Bold"/>
                          <a:sym typeface="Arimo Bold"/>
                        </a:rPr>
                        <a:t>Sentiment Analysis:</a:t>
                      </a:r>
                      <a:r>
                        <a:rPr lang="en-US" sz="2200">
                          <a:solidFill>
                            <a:srgbClr val="000000"/>
                          </a:solidFill>
                          <a:latin typeface="Arimo"/>
                          <a:ea typeface="Arimo"/>
                          <a:cs typeface="Arimo"/>
                          <a:sym typeface="Arimo"/>
                        </a:rPr>
                        <a:t> Determines positivity/negativity by word frequency.</a:t>
                      </a:r>
                      <a:endParaRPr lang="en-US" sz="1100"/>
                    </a:p>
                    <a:p>
                      <a:pPr algn="l">
                        <a:lnSpc>
                          <a:spcPts val="3080"/>
                        </a:lnSpc>
                      </a:pPr>
                      <a:r>
                        <a:rPr lang="en-US" sz="2200" b="true">
                          <a:solidFill>
                            <a:srgbClr val="000000"/>
                          </a:solidFill>
                          <a:latin typeface="Arimo Bold"/>
                          <a:ea typeface="Arimo Bold"/>
                          <a:cs typeface="Arimo Bold"/>
                          <a:sym typeface="Arimo Bold"/>
                        </a:rPr>
                        <a:t>Topic Modeling:</a:t>
                      </a:r>
                      <a:r>
                        <a:rPr lang="en-US" sz="2200">
                          <a:solidFill>
                            <a:srgbClr val="000000"/>
                          </a:solidFill>
                          <a:latin typeface="Arimo"/>
                          <a:ea typeface="Arimo"/>
                          <a:cs typeface="Arimo"/>
                          <a:sym typeface="Arimo"/>
                        </a:rPr>
                        <a:t> Finds common themes by identifying frequent words.</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80"/>
                        </a:lnSpc>
                        <a:defRPr/>
                      </a:pPr>
                      <a:r>
                        <a:rPr lang="en-US" sz="2200" b="true">
                          <a:solidFill>
                            <a:srgbClr val="000000"/>
                          </a:solidFill>
                          <a:latin typeface="Arimo Bold"/>
                          <a:ea typeface="Arimo Bold"/>
                          <a:cs typeface="Arimo Bold"/>
                          <a:sym typeface="Arimo Bold"/>
                        </a:rPr>
                        <a:t>Document Similarity:</a:t>
                      </a:r>
                      <a:r>
                        <a:rPr lang="en-US" sz="2200">
                          <a:solidFill>
                            <a:srgbClr val="000000"/>
                          </a:solidFill>
                          <a:latin typeface="Arimo"/>
                          <a:ea typeface="Arimo"/>
                          <a:cs typeface="Arimo"/>
                          <a:sym typeface="Arimo"/>
                        </a:rPr>
                        <a:t> Measures similarity between documents based on unique terms.</a:t>
                      </a:r>
                      <a:endParaRPr lang="en-US" sz="1100"/>
                    </a:p>
                    <a:p>
                      <a:pPr algn="l">
                        <a:lnSpc>
                          <a:spcPts val="3080"/>
                        </a:lnSpc>
                      </a:pPr>
                      <a:r>
                        <a:rPr lang="en-US" sz="2200" b="true">
                          <a:solidFill>
                            <a:srgbClr val="000000"/>
                          </a:solidFill>
                          <a:latin typeface="Arimo Bold"/>
                          <a:ea typeface="Arimo Bold"/>
                          <a:cs typeface="Arimo Bold"/>
                          <a:sym typeface="Arimo Bold"/>
                        </a:rPr>
                        <a:t>Information Retrieval:</a:t>
                      </a:r>
                      <a:r>
                        <a:rPr lang="en-US" sz="2200">
                          <a:solidFill>
                            <a:srgbClr val="000000"/>
                          </a:solidFill>
                          <a:latin typeface="Arimo"/>
                          <a:ea typeface="Arimo"/>
                          <a:cs typeface="Arimo"/>
                          <a:sym typeface="Arimo"/>
                        </a:rPr>
                        <a:t> Helps match queries with relevant documents based on term importance.</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62117">
                <a:tc>
                  <a:txBody>
                    <a:bodyPr anchor="t" rtlCol="false"/>
                    <a:lstStyle/>
                    <a:p>
                      <a:pPr algn="l">
                        <a:lnSpc>
                          <a:spcPts val="3080"/>
                        </a:lnSpc>
                        <a:defRPr/>
                      </a:pPr>
                      <a:r>
                        <a:rPr lang="en-US" sz="2200">
                          <a:solidFill>
                            <a:srgbClr val="000000"/>
                          </a:solidFill>
                          <a:latin typeface="Arimo"/>
                          <a:ea typeface="Arimo"/>
                          <a:cs typeface="Arimo"/>
                          <a:sym typeface="Arimo"/>
                        </a:rPr>
                        <a:t>Calculation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80"/>
                        </a:lnSpc>
                        <a:defRPr/>
                      </a:pPr>
                      <a:r>
                        <a:rPr lang="en-US" sz="2200">
                          <a:solidFill>
                            <a:srgbClr val="000000"/>
                          </a:solidFill>
                          <a:latin typeface="Arimo"/>
                          <a:ea typeface="Arimo"/>
                          <a:cs typeface="Arimo"/>
                          <a:sym typeface="Arimo"/>
                        </a:rPr>
                        <a:t>Counts number of times each word appears (frequency).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80"/>
                        </a:lnSpc>
                        <a:defRPr/>
                      </a:pPr>
                      <a:r>
                        <a:rPr lang="en-US" sz="2200">
                          <a:solidFill>
                            <a:srgbClr val="000000"/>
                          </a:solidFill>
                          <a:latin typeface="Arimo"/>
                          <a:ea typeface="Arimo"/>
                          <a:cs typeface="Arimo"/>
                          <a:sym typeface="Arimo"/>
                        </a:rPr>
                        <a:t>Calculates TF-IDF weight as TF (Term Frequency) x IDF (Inverse Document Frequency).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9892498"/>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565071" y="254820"/>
            <a:ext cx="15857550" cy="606933"/>
          </a:xfrm>
          <a:prstGeom prst="rect">
            <a:avLst/>
          </a:prstGeom>
        </p:spPr>
        <p:txBody>
          <a:bodyPr anchor="t" rtlCol="false" tIns="0" lIns="0" bIns="0" rIns="0">
            <a:spAutoFit/>
          </a:bodyPr>
          <a:lstStyle/>
          <a:p>
            <a:pPr algn="l">
              <a:lnSpc>
                <a:spcPts val="4536"/>
              </a:lnSpc>
            </a:pPr>
            <a:r>
              <a:rPr lang="en-US" sz="4200">
                <a:solidFill>
                  <a:srgbClr val="FF0000"/>
                </a:solidFill>
                <a:latin typeface="Arimo"/>
                <a:ea typeface="Arimo"/>
                <a:cs typeface="Arimo"/>
                <a:sym typeface="Arimo"/>
              </a:rPr>
              <a:t>Bag-of-Words (BoW) and Term Freq.-Inverse Doc. Freq (TF-IDF)</a:t>
            </a:r>
          </a:p>
        </p:txBody>
      </p:sp>
      <p:graphicFrame>
        <p:nvGraphicFramePr>
          <p:cNvPr name="Table 5" id="5"/>
          <p:cNvGraphicFramePr>
            <a:graphicFrameLocks noGrp="true"/>
          </p:cNvGraphicFramePr>
          <p:nvPr/>
        </p:nvGraphicFramePr>
        <p:xfrm>
          <a:off x="422670" y="1633800"/>
          <a:ext cx="17595438" cy="7026586"/>
        </p:xfrm>
        <a:graphic>
          <a:graphicData uri="http://schemas.openxmlformats.org/drawingml/2006/table">
            <a:tbl>
              <a:tblPr/>
              <a:tblGrid>
                <a:gridCol w="2205136"/>
                <a:gridCol w="6754110"/>
                <a:gridCol w="8636191"/>
              </a:tblGrid>
              <a:tr h="870314">
                <a:tc>
                  <a:txBody>
                    <a:bodyPr anchor="t" rtlCol="false"/>
                    <a:lstStyle/>
                    <a:p>
                      <a:pPr algn="l">
                        <a:lnSpc>
                          <a:spcPts val="3080"/>
                        </a:lnSpc>
                        <a:defRPr/>
                      </a:pPr>
                      <a:r>
                        <a:rPr lang="en-US" sz="2200">
                          <a:solidFill>
                            <a:srgbClr val="000000"/>
                          </a:solidFill>
                          <a:latin typeface="Arimo"/>
                          <a:ea typeface="Arimo"/>
                          <a:cs typeface="Arimo"/>
                          <a:sym typeface="Arimo"/>
                        </a:rPr>
                        <a:t>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solidFill>
                      <a:srgbClr val="FF0000"/>
                    </a:solidFill>
                  </a:tcPr>
                </a:tc>
                <a:tc>
                  <a:txBody>
                    <a:bodyPr anchor="t" rtlCol="false"/>
                    <a:lstStyle/>
                    <a:p>
                      <a:pPr algn="l">
                        <a:lnSpc>
                          <a:spcPts val="3080"/>
                        </a:lnSpc>
                        <a:defRPr/>
                      </a:pPr>
                      <a:r>
                        <a:rPr lang="en-US" sz="2200" b="true">
                          <a:solidFill>
                            <a:srgbClr val="FFFFFF"/>
                          </a:solidFill>
                          <a:latin typeface="Arimo Bold"/>
                          <a:ea typeface="Arimo Bold"/>
                          <a:cs typeface="Arimo Bold"/>
                          <a:sym typeface="Arimo Bold"/>
                        </a:rPr>
                        <a:t>Bag of Words (BoW)</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solidFill>
                      <a:srgbClr val="FF0000"/>
                    </a:solidFill>
                  </a:tcPr>
                </a:tc>
                <a:tc>
                  <a:txBody>
                    <a:bodyPr anchor="t" rtlCol="false"/>
                    <a:lstStyle/>
                    <a:p>
                      <a:pPr algn="l">
                        <a:lnSpc>
                          <a:spcPts val="3080"/>
                        </a:lnSpc>
                        <a:defRPr/>
                      </a:pPr>
                      <a:r>
                        <a:rPr lang="en-US" sz="2200" b="true">
                          <a:solidFill>
                            <a:srgbClr val="FFFFFF"/>
                          </a:solidFill>
                          <a:latin typeface="Arimo Bold"/>
                          <a:ea typeface="Arimo Bold"/>
                          <a:cs typeface="Arimo Bold"/>
                          <a:sym typeface="Arimo Bold"/>
                        </a:rPr>
                        <a:t>TF-IDF (Term Frequency-Inverse Document Frequency)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solidFill>
                      <a:srgbClr val="FF0000"/>
                    </a:solidFill>
                  </a:tcPr>
                </a:tc>
              </a:tr>
              <a:tr h="1662680">
                <a:tc>
                  <a:txBody>
                    <a:bodyPr anchor="t" rtlCol="false"/>
                    <a:lstStyle/>
                    <a:p>
                      <a:pPr algn="l">
                        <a:lnSpc>
                          <a:spcPts val="3080"/>
                        </a:lnSpc>
                        <a:defRPr/>
                      </a:pPr>
                      <a:r>
                        <a:rPr lang="en-US" sz="2200">
                          <a:solidFill>
                            <a:srgbClr val="000000"/>
                          </a:solidFill>
                          <a:latin typeface="Arimo"/>
                          <a:ea typeface="Arimo"/>
                          <a:cs typeface="Arimo"/>
                          <a:sym typeface="Arimo"/>
                        </a:rPr>
                        <a:t>Handling Common Words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80"/>
                        </a:lnSpc>
                        <a:defRPr/>
                      </a:pPr>
                      <a:r>
                        <a:rPr lang="en-US" sz="2200">
                          <a:solidFill>
                            <a:srgbClr val="000000"/>
                          </a:solidFill>
                          <a:latin typeface="Arimo"/>
                          <a:ea typeface="Arimo"/>
                          <a:cs typeface="Arimo"/>
                          <a:sym typeface="Arimo"/>
                        </a:rPr>
                        <a:t>Cannot differentiate importance of common vs. unique words; frequent words dominate.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80"/>
                        </a:lnSpc>
                        <a:defRPr/>
                      </a:pPr>
                      <a:r>
                        <a:rPr lang="en-US" sz="2200">
                          <a:solidFill>
                            <a:srgbClr val="000000"/>
                          </a:solidFill>
                          <a:latin typeface="Arimo"/>
                          <a:ea typeface="Arimo"/>
                          <a:cs typeface="Arimo"/>
                          <a:sym typeface="Arimo"/>
                        </a:rPr>
                        <a:t>Reduces weight of common words, giving unique terms greater importance.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830912">
                <a:tc>
                  <a:txBody>
                    <a:bodyPr anchor="t" rtlCol="false"/>
                    <a:lstStyle/>
                    <a:p>
                      <a:pPr algn="l">
                        <a:lnSpc>
                          <a:spcPts val="3080"/>
                        </a:lnSpc>
                        <a:defRPr/>
                      </a:pPr>
                      <a:r>
                        <a:rPr lang="en-US" sz="2200">
                          <a:solidFill>
                            <a:srgbClr val="000000"/>
                          </a:solidFill>
                          <a:latin typeface="Arimo"/>
                          <a:ea typeface="Arimo"/>
                          <a:cs typeface="Arimo"/>
                          <a:sym typeface="Arimo"/>
                        </a:rPr>
                        <a:t>Challenges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marL="474986" indent="-237493" lvl="1">
                        <a:lnSpc>
                          <a:spcPts val="3080"/>
                        </a:lnSpc>
                        <a:buFont typeface="Arial"/>
                        <a:buChar char="•"/>
                        <a:defRPr/>
                      </a:pPr>
                      <a:r>
                        <a:rPr lang="en-US" sz="2200">
                          <a:solidFill>
                            <a:srgbClr val="000000"/>
                          </a:solidFill>
                          <a:latin typeface="Arimo"/>
                          <a:ea typeface="Arimo"/>
                          <a:cs typeface="Arimo"/>
                          <a:sym typeface="Arimo"/>
                        </a:rPr>
                        <a:t>Leads to high-dimensional, sparse matrix with many zeros.</a:t>
                      </a:r>
                      <a:endParaRPr lang="en-US" sz="1100"/>
                    </a:p>
                    <a:p>
                      <a:pPr algn="l" marL="474986" indent="-237493" lvl="1">
                        <a:lnSpc>
                          <a:spcPts val="3080"/>
                        </a:lnSpc>
                        <a:buFont typeface="Arial"/>
                        <a:buChar char="•"/>
                      </a:pPr>
                      <a:r>
                        <a:rPr lang="en-US" sz="2200">
                          <a:solidFill>
                            <a:srgbClr val="000000"/>
                          </a:solidFill>
                          <a:latin typeface="Arimo"/>
                          <a:ea typeface="Arimo"/>
                          <a:cs typeface="Arimo"/>
                          <a:sym typeface="Arimo"/>
                        </a:rPr>
                        <a:t>High memory usage, especially for large datasets.</a:t>
                      </a:r>
                    </a:p>
                    <a:p>
                      <a:pPr algn="l" marL="474986" indent="-237493" lvl="1">
                        <a:lnSpc>
                          <a:spcPts val="3080"/>
                        </a:lnSpc>
                        <a:buFont typeface="Arial"/>
                        <a:buChar char="•"/>
                      </a:pPr>
                      <a:r>
                        <a:rPr lang="en-US" sz="2200">
                          <a:solidFill>
                            <a:srgbClr val="000000"/>
                          </a:solidFill>
                          <a:latin typeface="Arimo"/>
                          <a:ea typeface="Arimo"/>
                          <a:cs typeface="Arimo"/>
                          <a:sym typeface="Arimo"/>
                        </a:rPr>
                        <a:t>Often overemphasizes common words without distinguishing relevance.</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marL="474986" indent="-237493" lvl="1">
                        <a:lnSpc>
                          <a:spcPts val="3080"/>
                        </a:lnSpc>
                        <a:buFont typeface="Arial"/>
                        <a:buChar char="•"/>
                        <a:defRPr/>
                      </a:pPr>
                      <a:r>
                        <a:rPr lang="en-US" sz="2200">
                          <a:solidFill>
                            <a:srgbClr val="000000"/>
                          </a:solidFill>
                          <a:latin typeface="Arimo"/>
                          <a:ea typeface="Arimo"/>
                          <a:cs typeface="Arimo"/>
                          <a:sym typeface="Arimo"/>
                        </a:rPr>
                        <a:t>Can ignore context by isolating term importance per document.</a:t>
                      </a:r>
                      <a:endParaRPr lang="en-US" sz="1100"/>
                    </a:p>
                    <a:p>
                      <a:pPr algn="l" marL="474986" indent="-237493" lvl="1">
                        <a:lnSpc>
                          <a:spcPts val="3080"/>
                        </a:lnSpc>
                        <a:buFont typeface="Arial"/>
                        <a:buChar char="•"/>
                      </a:pPr>
                      <a:r>
                        <a:rPr lang="en-US" sz="2200">
                          <a:solidFill>
                            <a:srgbClr val="000000"/>
                          </a:solidFill>
                          <a:latin typeface="Arimo"/>
                          <a:ea typeface="Arimo"/>
                          <a:cs typeface="Arimo"/>
                          <a:sym typeface="Arimo"/>
                        </a:rPr>
                        <a:t>Sensitive to dataset size; rare words may be underweighted.</a:t>
                      </a:r>
                    </a:p>
                    <a:p>
                      <a:pPr algn="l" marL="474986" indent="-237493" lvl="1">
                        <a:lnSpc>
                          <a:spcPts val="3080"/>
                        </a:lnSpc>
                        <a:buFont typeface="Arial"/>
                        <a:buChar char="•"/>
                      </a:pPr>
                      <a:r>
                        <a:rPr lang="en-US" sz="2200">
                          <a:solidFill>
                            <a:srgbClr val="000000"/>
                          </a:solidFill>
                          <a:latin typeface="Arimo"/>
                          <a:ea typeface="Arimo"/>
                          <a:cs typeface="Arimo"/>
                          <a:sym typeface="Arimo"/>
                        </a:rPr>
                        <a:t>High computational cost for calculating IDF on large corpora.</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662680">
                <a:tc>
                  <a:txBody>
                    <a:bodyPr anchor="t" rtlCol="false"/>
                    <a:lstStyle/>
                    <a:p>
                      <a:pPr algn="l">
                        <a:lnSpc>
                          <a:spcPts val="3080"/>
                        </a:lnSpc>
                        <a:defRPr/>
                      </a:pPr>
                      <a:r>
                        <a:rPr lang="en-US" sz="2200">
                          <a:solidFill>
                            <a:srgbClr val="000000"/>
                          </a:solidFill>
                          <a:latin typeface="Arimo"/>
                          <a:ea typeface="Arimo"/>
                          <a:cs typeface="Arimo"/>
                          <a:sym typeface="Arimo"/>
                        </a:rPr>
                        <a:t>Benefits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marL="474986" indent="-237493" lvl="1">
                        <a:lnSpc>
                          <a:spcPts val="3080"/>
                        </a:lnSpc>
                        <a:buFont typeface="Arial"/>
                        <a:buChar char="•"/>
                        <a:defRPr/>
                      </a:pPr>
                      <a:r>
                        <a:rPr lang="en-US" sz="2200">
                          <a:solidFill>
                            <a:srgbClr val="000000"/>
                          </a:solidFill>
                          <a:latin typeface="Arimo"/>
                          <a:ea typeface="Arimo"/>
                          <a:cs typeface="Arimo"/>
                          <a:sym typeface="Arimo"/>
                        </a:rPr>
                        <a:t>Simple and easy to implement.</a:t>
                      </a:r>
                      <a:endParaRPr lang="en-US" sz="1100"/>
                    </a:p>
                    <a:p>
                      <a:pPr algn="l" marL="474986" indent="-237493" lvl="1">
                        <a:lnSpc>
                          <a:spcPts val="3080"/>
                        </a:lnSpc>
                        <a:buFont typeface="Arial"/>
                        <a:buChar char="•"/>
                      </a:pPr>
                      <a:r>
                        <a:rPr lang="en-US" sz="2200">
                          <a:solidFill>
                            <a:srgbClr val="000000"/>
                          </a:solidFill>
                          <a:latin typeface="Arimo"/>
                          <a:ea typeface="Arimo"/>
                          <a:cs typeface="Arimo"/>
                          <a:sym typeface="Arimo"/>
                        </a:rPr>
                        <a:t>Effective for tasks where high frequency signals importance.</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marL="474986" indent="-237493" lvl="1">
                        <a:lnSpc>
                          <a:spcPts val="3080"/>
                        </a:lnSpc>
                        <a:buFont typeface="Arial"/>
                        <a:buChar char="•"/>
                        <a:defRPr/>
                      </a:pPr>
                      <a:r>
                        <a:rPr lang="en-US" sz="2200">
                          <a:solidFill>
                            <a:srgbClr val="000000"/>
                          </a:solidFill>
                          <a:latin typeface="Arimo"/>
                          <a:ea typeface="Arimo"/>
                          <a:cs typeface="Arimo"/>
                          <a:sym typeface="Arimo"/>
                        </a:rPr>
                        <a:t>Provides a balanced representation by highlighting unique terms.</a:t>
                      </a:r>
                      <a:endParaRPr lang="en-US" sz="1100"/>
                    </a:p>
                    <a:p>
                      <a:pPr algn="l" marL="474986" indent="-237493" lvl="1">
                        <a:lnSpc>
                          <a:spcPts val="3080"/>
                        </a:lnSpc>
                        <a:buFont typeface="Arial"/>
                        <a:buChar char="•"/>
                      </a:pPr>
                      <a:r>
                        <a:rPr lang="en-US" sz="2200">
                          <a:solidFill>
                            <a:srgbClr val="000000"/>
                          </a:solidFill>
                          <a:latin typeface="Arimo"/>
                          <a:ea typeface="Arimo"/>
                          <a:cs typeface="Arimo"/>
                          <a:sym typeface="Arimo"/>
                        </a:rPr>
                        <a:t>Improves accuracy in tasks requiring term specificity.</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Freeform 4" id="4" descr="Image"/>
          <p:cNvSpPr/>
          <p:nvPr/>
        </p:nvSpPr>
        <p:spPr>
          <a:xfrm flipH="false" flipV="false" rot="0">
            <a:off x="15750047" y="9576055"/>
            <a:ext cx="2370808" cy="482091"/>
          </a:xfrm>
          <a:custGeom>
            <a:avLst/>
            <a:gdLst/>
            <a:ahLst/>
            <a:cxnLst/>
            <a:rect r="r" b="b" t="t" l="l"/>
            <a:pathLst>
              <a:path h="482091" w="2370808">
                <a:moveTo>
                  <a:pt x="0" y="0"/>
                </a:moveTo>
                <a:lnTo>
                  <a:pt x="2370808" y="0"/>
                </a:lnTo>
                <a:lnTo>
                  <a:pt x="2370808" y="482091"/>
                </a:lnTo>
                <a:lnTo>
                  <a:pt x="0" y="482091"/>
                </a:lnTo>
                <a:lnTo>
                  <a:pt x="0" y="0"/>
                </a:lnTo>
                <a:close/>
              </a:path>
            </a:pathLst>
          </a:custGeom>
          <a:blipFill>
            <a:blip r:embed="rId3"/>
            <a:stretch>
              <a:fillRect l="-1334" t="0" r="-1334" b="0"/>
            </a:stretch>
          </a:blipFill>
        </p:spPr>
      </p:sp>
      <p:sp>
        <p:nvSpPr>
          <p:cNvPr name="TextBox 5" id="5"/>
          <p:cNvSpPr txBox="true"/>
          <p:nvPr/>
        </p:nvSpPr>
        <p:spPr>
          <a:xfrm rot="0">
            <a:off x="836757" y="812477"/>
            <a:ext cx="15590520" cy="1349209"/>
          </a:xfrm>
          <a:prstGeom prst="rect">
            <a:avLst/>
          </a:prstGeom>
        </p:spPr>
        <p:txBody>
          <a:bodyPr anchor="t" rtlCol="false" tIns="0" lIns="0" bIns="0" rIns="0">
            <a:spAutoFit/>
          </a:bodyPr>
          <a:lstStyle/>
          <a:p>
            <a:pPr algn="l">
              <a:lnSpc>
                <a:spcPts val="6804"/>
              </a:lnSpc>
            </a:pPr>
            <a:r>
              <a:rPr lang="en-US" sz="6300" b="true">
                <a:solidFill>
                  <a:srgbClr val="FF0000"/>
                </a:solidFill>
                <a:latin typeface="Arimo Bold"/>
                <a:ea typeface="Arimo Bold"/>
                <a:cs typeface="Arimo Bold"/>
                <a:sym typeface="Arimo Bold"/>
              </a:rPr>
              <a:t>Learning Outcomes</a:t>
            </a:r>
          </a:p>
        </p:txBody>
      </p:sp>
      <p:sp>
        <p:nvSpPr>
          <p:cNvPr name="TextBox 6" id="6"/>
          <p:cNvSpPr txBox="true"/>
          <p:nvPr/>
        </p:nvSpPr>
        <p:spPr>
          <a:xfrm rot="0">
            <a:off x="1370178" y="2010975"/>
            <a:ext cx="16081065" cy="3464433"/>
          </a:xfrm>
          <a:prstGeom prst="rect">
            <a:avLst/>
          </a:prstGeom>
        </p:spPr>
        <p:txBody>
          <a:bodyPr anchor="t" rtlCol="false" tIns="0" lIns="0" bIns="0" rIns="0">
            <a:spAutoFit/>
          </a:bodyPr>
          <a:lstStyle/>
          <a:p>
            <a:pPr algn="l">
              <a:lnSpc>
                <a:spcPts val="4536"/>
              </a:lnSpc>
            </a:pPr>
          </a:p>
          <a:p>
            <a:pPr algn="l" marL="760095" indent="-380048" lvl="1">
              <a:lnSpc>
                <a:spcPts val="4536"/>
              </a:lnSpc>
              <a:buFont typeface="Arial"/>
              <a:buChar char="•"/>
            </a:pPr>
            <a:r>
              <a:rPr lang="en-US" sz="4200">
                <a:solidFill>
                  <a:srgbClr val="373737"/>
                </a:solidFill>
                <a:latin typeface="Arimo"/>
                <a:ea typeface="Arimo"/>
                <a:cs typeface="Arimo"/>
                <a:sym typeface="Arimo"/>
              </a:rPr>
              <a:t>Practical knowledge of natural language processing (NLP) specific model training and applications</a:t>
            </a:r>
          </a:p>
          <a:p>
            <a:pPr algn="l" marL="760095" indent="-380048" lvl="1">
              <a:lnSpc>
                <a:spcPts val="4536"/>
              </a:lnSpc>
              <a:buFont typeface="Arial"/>
              <a:buChar char="•"/>
            </a:pPr>
            <a:r>
              <a:rPr lang="en-US" sz="4200">
                <a:solidFill>
                  <a:srgbClr val="373737"/>
                </a:solidFill>
                <a:latin typeface="Arimo"/>
                <a:ea typeface="Arimo"/>
                <a:cs typeface="Arimo"/>
                <a:sym typeface="Arimo"/>
              </a:rPr>
              <a:t>Be comfortable talking with NLP Terminology</a:t>
            </a:r>
          </a:p>
          <a:p>
            <a:pPr algn="l">
              <a:lnSpc>
                <a:spcPts val="4536"/>
              </a:lnSpc>
            </a:pPr>
          </a:p>
          <a:p>
            <a:pPr algn="l" marL="760095" indent="-380048" lvl="1">
              <a:lnSpc>
                <a:spcPts val="4536"/>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Image"/>
          <p:cNvSpPr/>
          <p:nvPr/>
        </p:nvSpPr>
        <p:spPr>
          <a:xfrm flipH="false" flipV="false" rot="0">
            <a:off x="15750047" y="9576055"/>
            <a:ext cx="2370808" cy="482091"/>
          </a:xfrm>
          <a:custGeom>
            <a:avLst/>
            <a:gdLst/>
            <a:ahLst/>
            <a:cxnLst/>
            <a:rect r="r" b="b" t="t" l="l"/>
            <a:pathLst>
              <a:path h="482091" w="2370808">
                <a:moveTo>
                  <a:pt x="0" y="0"/>
                </a:moveTo>
                <a:lnTo>
                  <a:pt x="2370808" y="0"/>
                </a:lnTo>
                <a:lnTo>
                  <a:pt x="2370808" y="482091"/>
                </a:lnTo>
                <a:lnTo>
                  <a:pt x="0" y="482091"/>
                </a:lnTo>
                <a:lnTo>
                  <a:pt x="0" y="0"/>
                </a:lnTo>
                <a:close/>
              </a:path>
            </a:pathLst>
          </a:custGeom>
          <a:blipFill>
            <a:blip r:embed="rId3"/>
            <a:stretch>
              <a:fillRect l="-1334" t="0" r="-1334" b="0"/>
            </a:stretch>
          </a:blipFill>
        </p:spPr>
      </p:sp>
      <p:sp>
        <p:nvSpPr>
          <p:cNvPr name="TextBox 3" id="3"/>
          <p:cNvSpPr txBox="true"/>
          <p:nvPr/>
        </p:nvSpPr>
        <p:spPr>
          <a:xfrm rot="0">
            <a:off x="836757" y="812477"/>
            <a:ext cx="15590520" cy="1349209"/>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Some NLP Terms</a:t>
            </a:r>
          </a:p>
        </p:txBody>
      </p:sp>
      <p:sp>
        <p:nvSpPr>
          <p:cNvPr name="TextBox 4" id="4"/>
          <p:cNvSpPr txBox="true"/>
          <p:nvPr/>
        </p:nvSpPr>
        <p:spPr>
          <a:xfrm rot="0">
            <a:off x="1370178" y="2010975"/>
            <a:ext cx="16081065" cy="6031611"/>
          </a:xfrm>
          <a:prstGeom prst="rect">
            <a:avLst/>
          </a:prstGeom>
        </p:spPr>
        <p:txBody>
          <a:bodyPr anchor="t" rtlCol="false" tIns="0" lIns="0" bIns="0" rIns="0">
            <a:spAutoFit/>
          </a:bodyPr>
          <a:lstStyle/>
          <a:p>
            <a:pPr algn="l" marL="760095" indent="-380048" lvl="1">
              <a:lnSpc>
                <a:spcPts val="4536"/>
              </a:lnSpc>
              <a:buFont typeface="Arial"/>
              <a:buChar char="•"/>
            </a:pPr>
            <a:r>
              <a:rPr lang="en-US" b="true" sz="4200">
                <a:solidFill>
                  <a:srgbClr val="373737"/>
                </a:solidFill>
                <a:latin typeface="Arimo Bold"/>
                <a:ea typeface="Arimo Bold"/>
                <a:cs typeface="Arimo Bold"/>
                <a:sym typeface="Arimo Bold"/>
              </a:rPr>
              <a:t>Corpus</a:t>
            </a:r>
            <a:r>
              <a:rPr lang="en-US" sz="4200">
                <a:solidFill>
                  <a:srgbClr val="373737"/>
                </a:solidFill>
                <a:latin typeface="Arimo"/>
                <a:ea typeface="Arimo"/>
                <a:cs typeface="Arimo"/>
                <a:sym typeface="Arimo"/>
              </a:rPr>
              <a:t>: Large collection of words or phrases - can come from different sources: documents, web sources, database</a:t>
            </a:r>
          </a:p>
          <a:p>
            <a:pPr algn="l" marL="1337310" indent="-445770" lvl="2">
              <a:lnSpc>
                <a:spcPts val="3888"/>
              </a:lnSpc>
              <a:buFont typeface="Arial"/>
              <a:buChar char="⚬"/>
            </a:pPr>
            <a:r>
              <a:rPr lang="en-US" sz="3600" u="sng">
                <a:solidFill>
                  <a:srgbClr val="A066FF"/>
                </a:solidFill>
                <a:latin typeface="Arimo"/>
                <a:ea typeface="Arimo"/>
                <a:cs typeface="Arimo"/>
                <a:sym typeface="Arimo"/>
                <a:hlinkClick r:id="rId4" tooltip="http://aws.amazon.com/de/datasets/common-crawl-corpus/"/>
              </a:rPr>
              <a:t>Common Crawl Corpus</a:t>
            </a:r>
            <a:r>
              <a:rPr lang="en-US" sz="3600">
                <a:solidFill>
                  <a:srgbClr val="373737"/>
                </a:solidFill>
                <a:latin typeface="Arimo"/>
                <a:ea typeface="Arimo"/>
                <a:cs typeface="Arimo"/>
                <a:sym typeface="Arimo"/>
              </a:rPr>
              <a:t>: web crawl data composed of over 5 billion web pages (541 TB)</a:t>
            </a:r>
          </a:p>
          <a:p>
            <a:pPr algn="l" marL="1337310" indent="-445770" lvl="2">
              <a:lnSpc>
                <a:spcPts val="3888"/>
              </a:lnSpc>
              <a:buFont typeface="Arial"/>
              <a:buChar char="⚬"/>
            </a:pPr>
            <a:r>
              <a:rPr lang="en-US" sz="3600" u="sng">
                <a:solidFill>
                  <a:srgbClr val="A066FF"/>
                </a:solidFill>
                <a:latin typeface="Arimo"/>
                <a:ea typeface="Arimo"/>
                <a:cs typeface="Arimo"/>
                <a:sym typeface="Arimo"/>
                <a:hlinkClick r:id="rId5" tooltip="https://www.reddit.com/r/datasets/comments/3mg812/full_reddit_submission_corpus_now_available_2006/"/>
              </a:rPr>
              <a:t>Reddit Submission Corpus</a:t>
            </a:r>
            <a:r>
              <a:rPr lang="en-US" sz="3600">
                <a:solidFill>
                  <a:srgbClr val="373737"/>
                </a:solidFill>
                <a:latin typeface="Arimo"/>
                <a:ea typeface="Arimo"/>
                <a:cs typeface="Arimo"/>
                <a:sym typeface="Arimo"/>
              </a:rPr>
              <a:t>: publicly available Reddit submissions (42 GB)</a:t>
            </a:r>
          </a:p>
          <a:p>
            <a:pPr algn="l" marL="1337310" indent="-445770" lvl="2">
              <a:lnSpc>
                <a:spcPts val="3888"/>
              </a:lnSpc>
              <a:buFont typeface="Arial"/>
              <a:buChar char="⚬"/>
            </a:pPr>
            <a:r>
              <a:rPr lang="en-US" sz="3600" u="sng">
                <a:solidFill>
                  <a:srgbClr val="A066FF"/>
                </a:solidFill>
                <a:latin typeface="Arimo"/>
                <a:ea typeface="Arimo"/>
                <a:cs typeface="Arimo"/>
                <a:sym typeface="Arimo"/>
                <a:hlinkClick r:id="rId6" tooltip="http://aws.amazon.com/de/datasets/wikipedia-xml-data/"/>
              </a:rPr>
              <a:t>Wikipedia XML Data</a:t>
            </a:r>
            <a:r>
              <a:rPr lang="en-US" sz="3600">
                <a:solidFill>
                  <a:srgbClr val="373737"/>
                </a:solidFill>
                <a:latin typeface="Arimo"/>
                <a:ea typeface="Arimo"/>
                <a:cs typeface="Arimo"/>
                <a:sym typeface="Arimo"/>
              </a:rPr>
              <a:t>: complete copy of all Wikimedia wikis, in the form of wikitext source and metadata embedded in XML. (500 GB)</a:t>
            </a:r>
          </a:p>
          <a:p>
            <a:pPr algn="l" marL="1337310" indent="-445770" lvl="2">
              <a:lnSpc>
                <a:spcPts val="3888"/>
              </a:lnSpc>
              <a:buFont typeface="Arial"/>
              <a:buChar char="⚬"/>
            </a:pPr>
            <a:r>
              <a:rPr lang="en-US" b="true" sz="3600">
                <a:solidFill>
                  <a:srgbClr val="373737"/>
                </a:solidFill>
                <a:latin typeface="Arimo Bold"/>
                <a:ea typeface="Arimo Bold"/>
                <a:cs typeface="Arimo Bold"/>
                <a:sym typeface="Arimo Bold"/>
              </a:rPr>
              <a:t>en_core_web_md </a:t>
            </a:r>
            <a:r>
              <a:rPr lang="en-US" sz="3600">
                <a:solidFill>
                  <a:srgbClr val="373737"/>
                </a:solidFill>
                <a:latin typeface="Arimo"/>
                <a:ea typeface="Arimo"/>
                <a:cs typeface="Arimo"/>
                <a:sym typeface="Arimo"/>
              </a:rPr>
              <a:t>is a medium-sized pre-trained NLP model provided by spaCy, offering robust word vectors, tokenization, and linguistic features for tasks such as named entity recognition, part-of-speech tagging, and word embeddings.</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4574272" y="3374020"/>
            <a:ext cx="10377815" cy="4334637"/>
          </a:xfrm>
          <a:prstGeom prst="rect">
            <a:avLst/>
          </a:prstGeom>
        </p:spPr>
        <p:txBody>
          <a:bodyPr anchor="t" rtlCol="false" tIns="0" lIns="0" bIns="0" rIns="0">
            <a:spAutoFit/>
          </a:bodyPr>
          <a:lstStyle/>
          <a:p>
            <a:pPr algn="l">
              <a:lnSpc>
                <a:spcPts val="6804"/>
              </a:lnSpc>
            </a:pPr>
            <a:r>
              <a:rPr lang="en-US" sz="6300">
                <a:solidFill>
                  <a:srgbClr val="373737"/>
                </a:solidFill>
                <a:latin typeface="Arimo"/>
                <a:ea typeface="Arimo"/>
                <a:cs typeface="Arimo"/>
                <a:sym typeface="Arimo"/>
              </a:rPr>
              <a:t>Quick Demo - 3</a:t>
            </a:r>
          </a:p>
          <a:p>
            <a:pPr algn="l">
              <a:lnSpc>
                <a:spcPts val="6804"/>
              </a:lnSpc>
            </a:pPr>
          </a:p>
          <a:p>
            <a:pPr algn="l" marL="1360170" indent="-680085" lvl="1">
              <a:lnSpc>
                <a:spcPts val="6804"/>
              </a:lnSpc>
              <a:buFont typeface="Arial"/>
              <a:buChar char="•"/>
            </a:pPr>
            <a:r>
              <a:rPr lang="en-US" sz="6300">
                <a:solidFill>
                  <a:srgbClr val="373737"/>
                </a:solidFill>
                <a:latin typeface="Arimo"/>
                <a:ea typeface="Arimo"/>
                <a:cs typeface="Arimo"/>
                <a:sym typeface="Arimo"/>
              </a:rPr>
              <a:t>Bag of Words</a:t>
            </a:r>
          </a:p>
          <a:p>
            <a:pPr algn="l" marL="1360170" indent="-680085" lvl="1">
              <a:lnSpc>
                <a:spcPts val="6804"/>
              </a:lnSpc>
              <a:buFont typeface="Arial"/>
              <a:buChar char="•"/>
            </a:pPr>
            <a:r>
              <a:rPr lang="en-US" sz="6300">
                <a:solidFill>
                  <a:srgbClr val="373737"/>
                </a:solidFill>
                <a:latin typeface="Arimo"/>
                <a:ea typeface="Arimo"/>
                <a:cs typeface="Arimo"/>
                <a:sym typeface="Arimo"/>
              </a:rPr>
              <a:t>TF-IDF</a:t>
            </a:r>
          </a:p>
          <a:p>
            <a:pPr algn="l">
              <a:lnSpc>
                <a:spcPts val="6804"/>
              </a:lnSpc>
            </a:pPr>
            <a:r>
              <a:rPr lang="en-US" sz="6300">
                <a:solidFill>
                  <a:srgbClr val="373737"/>
                </a:solidFill>
                <a:latin typeface="Arimo"/>
                <a:ea typeface="Arimo"/>
                <a:cs typeface="Arimo"/>
                <a:sym typeface="Arimo"/>
              </a:rPr>
              <a:t> </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666923" y="290845"/>
            <a:ext cx="5332845" cy="905637"/>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Tokenization</a:t>
            </a:r>
          </a:p>
        </p:txBody>
      </p:sp>
      <p:sp>
        <p:nvSpPr>
          <p:cNvPr name="TextBox 5" id="5"/>
          <p:cNvSpPr txBox="true"/>
          <p:nvPr/>
        </p:nvSpPr>
        <p:spPr>
          <a:xfrm rot="0">
            <a:off x="355366" y="1640625"/>
            <a:ext cx="8142027" cy="3052182"/>
          </a:xfrm>
          <a:prstGeom prst="rect">
            <a:avLst/>
          </a:prstGeom>
        </p:spPr>
        <p:txBody>
          <a:bodyPr anchor="t" rtlCol="false" tIns="0" lIns="0" bIns="0" rIns="0">
            <a:spAutoFit/>
          </a:bodyPr>
          <a:lstStyle/>
          <a:p>
            <a:pPr algn="ctr">
              <a:lnSpc>
                <a:spcPts val="3840"/>
              </a:lnSpc>
              <a:spcBef>
                <a:spcPct val="0"/>
              </a:spcBef>
            </a:pPr>
            <a:r>
              <a:rPr lang="en-US" b="true" sz="3200" spc="29">
                <a:solidFill>
                  <a:srgbClr val="373737"/>
                </a:solidFill>
                <a:latin typeface="TT Rounds Condensed Bold"/>
                <a:ea typeface="TT Rounds Condensed Bold"/>
                <a:cs typeface="TT Rounds Condensed Bold"/>
                <a:sym typeface="TT Rounds Condensed Bold"/>
              </a:rPr>
              <a:t>What </a:t>
            </a:r>
          </a:p>
          <a:p>
            <a:pPr algn="l">
              <a:lnSpc>
                <a:spcPts val="4199"/>
              </a:lnSpc>
              <a:spcBef>
                <a:spcPct val="0"/>
              </a:spcBef>
            </a:pPr>
            <a:r>
              <a:rPr lang="en-US" sz="2799" spc="25">
                <a:solidFill>
                  <a:srgbClr val="373737"/>
                </a:solidFill>
                <a:latin typeface="TT Rounds Condensed"/>
                <a:ea typeface="TT Rounds Condensed"/>
                <a:cs typeface="TT Rounds Condensed"/>
                <a:sym typeface="TT Rounds Condensed"/>
              </a:rPr>
              <a:t>Tokenization is the process of breaking down a larger body of text into smaller units called tokens. These tokens can be words, subwords, or sentences, serving as the basic building blocks for further text analysis</a:t>
            </a:r>
          </a:p>
          <a:p>
            <a:pPr algn="l">
              <a:lnSpc>
                <a:spcPts val="4199"/>
              </a:lnSpc>
            </a:pPr>
          </a:p>
        </p:txBody>
      </p:sp>
      <p:sp>
        <p:nvSpPr>
          <p:cNvPr name="TextBox 6" id="6"/>
          <p:cNvSpPr txBox="true"/>
          <p:nvPr/>
        </p:nvSpPr>
        <p:spPr>
          <a:xfrm rot="0">
            <a:off x="355366" y="5136601"/>
            <a:ext cx="8142027" cy="3422461"/>
          </a:xfrm>
          <a:prstGeom prst="rect">
            <a:avLst/>
          </a:prstGeom>
        </p:spPr>
        <p:txBody>
          <a:bodyPr anchor="t" rtlCol="false" tIns="0" lIns="0" bIns="0" rIns="0">
            <a:spAutoFit/>
          </a:bodyPr>
          <a:lstStyle/>
          <a:p>
            <a:pPr algn="ctr">
              <a:lnSpc>
                <a:spcPts val="3840"/>
              </a:lnSpc>
              <a:spcBef>
                <a:spcPct val="0"/>
              </a:spcBef>
            </a:pPr>
            <a:r>
              <a:rPr lang="en-US" b="true" sz="3200" spc="28">
                <a:solidFill>
                  <a:srgbClr val="373737"/>
                </a:solidFill>
                <a:latin typeface="TT Rounds Condensed Bold"/>
                <a:ea typeface="TT Rounds Condensed Bold"/>
                <a:cs typeface="TT Rounds Condensed Bold"/>
                <a:sym typeface="TT Rounds Condensed Bold"/>
              </a:rPr>
              <a:t>Purpose</a:t>
            </a:r>
          </a:p>
          <a:p>
            <a:pPr algn="l" marL="604523" indent="-302261" lvl="1">
              <a:lnSpc>
                <a:spcPts val="3920"/>
              </a:lnSpc>
              <a:buFont typeface="Arial"/>
              <a:buChar char="•"/>
            </a:pPr>
            <a:r>
              <a:rPr lang="en-US" sz="2800" spc="25">
                <a:solidFill>
                  <a:srgbClr val="373737"/>
                </a:solidFill>
                <a:latin typeface="TT Rounds Condensed"/>
                <a:ea typeface="TT Rounds Condensed"/>
                <a:cs typeface="TT Rounds Condensed"/>
                <a:sym typeface="TT Rounds Condensed"/>
              </a:rPr>
              <a:t>Text Processing: Simplifies and structures raw text to make it analyzable for NLP tasks.</a:t>
            </a:r>
          </a:p>
          <a:p>
            <a:pPr algn="l" marL="604523" indent="-302261" lvl="1">
              <a:lnSpc>
                <a:spcPts val="3920"/>
              </a:lnSpc>
              <a:buFont typeface="Arial"/>
              <a:buChar char="•"/>
            </a:pPr>
            <a:r>
              <a:rPr lang="en-US" sz="2800" spc="25">
                <a:solidFill>
                  <a:srgbClr val="373737"/>
                </a:solidFill>
                <a:latin typeface="TT Rounds Condensed"/>
                <a:ea typeface="TT Rounds Condensed"/>
                <a:cs typeface="TT Rounds Condensed"/>
                <a:sym typeface="TT Rounds Condensed"/>
              </a:rPr>
              <a:t>Feature Extraction: Enables feature creation for models by isolating words or phrases.</a:t>
            </a:r>
          </a:p>
          <a:p>
            <a:pPr algn="l" marL="604523" indent="-302261" lvl="1">
              <a:lnSpc>
                <a:spcPts val="3920"/>
              </a:lnSpc>
              <a:buFont typeface="Arial"/>
              <a:buChar char="•"/>
            </a:pPr>
            <a:r>
              <a:rPr lang="en-US" sz="2800" spc="26">
                <a:solidFill>
                  <a:srgbClr val="373737"/>
                </a:solidFill>
                <a:latin typeface="TT Rounds Condensed"/>
                <a:ea typeface="TT Rounds Condensed"/>
                <a:cs typeface="TT Rounds Condensed"/>
                <a:sym typeface="TT Rounds Condensed"/>
              </a:rPr>
              <a:t>Understanding Language: Helps capture the distribution and sequence of words.</a:t>
            </a:r>
          </a:p>
        </p:txBody>
      </p:sp>
      <p:sp>
        <p:nvSpPr>
          <p:cNvPr name="TextBox 7" id="7"/>
          <p:cNvSpPr txBox="true"/>
          <p:nvPr/>
        </p:nvSpPr>
        <p:spPr>
          <a:xfrm rot="0">
            <a:off x="9081930" y="1640625"/>
            <a:ext cx="8690147" cy="2913192"/>
          </a:xfrm>
          <a:prstGeom prst="rect">
            <a:avLst/>
          </a:prstGeom>
        </p:spPr>
        <p:txBody>
          <a:bodyPr anchor="t" rtlCol="false" tIns="0" lIns="0" bIns="0" rIns="0">
            <a:spAutoFit/>
          </a:bodyPr>
          <a:lstStyle/>
          <a:p>
            <a:pPr algn="ctr">
              <a:lnSpc>
                <a:spcPts val="3840"/>
              </a:lnSpc>
              <a:spcBef>
                <a:spcPct val="0"/>
              </a:spcBef>
            </a:pPr>
            <a:r>
              <a:rPr lang="en-US" b="true" sz="3200" spc="29">
                <a:solidFill>
                  <a:srgbClr val="373737"/>
                </a:solidFill>
                <a:latin typeface="TT Rounds Condensed Bold"/>
                <a:ea typeface="TT Rounds Condensed Bold"/>
                <a:cs typeface="TT Rounds Condensed Bold"/>
                <a:sym typeface="TT Rounds Condensed Bold"/>
              </a:rPr>
              <a:t>Types of Tokenization:</a:t>
            </a:r>
          </a:p>
          <a:p>
            <a:pPr algn="l" marL="604519" indent="-302260" lvl="1">
              <a:lnSpc>
                <a:spcPts val="4199"/>
              </a:lnSpc>
              <a:spcBef>
                <a:spcPct val="0"/>
              </a:spcBef>
              <a:buFont typeface="Arial"/>
              <a:buChar char="•"/>
            </a:pPr>
            <a:r>
              <a:rPr lang="en-US" sz="2799" spc="25">
                <a:solidFill>
                  <a:srgbClr val="373737"/>
                </a:solidFill>
                <a:latin typeface="TT Rounds Condensed"/>
                <a:ea typeface="TT Rounds Condensed"/>
                <a:cs typeface="TT Rounds Condensed"/>
                <a:sym typeface="TT Rounds Condensed"/>
              </a:rPr>
              <a:t>Word Tokenization:Breaks down text into individual words.</a:t>
            </a:r>
          </a:p>
          <a:p>
            <a:pPr algn="l">
              <a:lnSpc>
                <a:spcPts val="2399"/>
              </a:lnSpc>
              <a:spcBef>
                <a:spcPct val="0"/>
              </a:spcBef>
            </a:pPr>
            <a:r>
              <a:rPr lang="en-US" sz="1599" spc="14">
                <a:solidFill>
                  <a:srgbClr val="373737"/>
                </a:solidFill>
                <a:latin typeface="TT Rounds Condensed"/>
                <a:ea typeface="TT Rounds Condensed"/>
                <a:cs typeface="TT Rounds Condensed"/>
                <a:sym typeface="TT Rounds Condensed"/>
              </a:rPr>
              <a:t>                </a:t>
            </a:r>
            <a:r>
              <a:rPr lang="en-US" sz="1599" spc="14">
                <a:solidFill>
                  <a:srgbClr val="373737"/>
                </a:solidFill>
                <a:latin typeface="TT Rounds Condensed"/>
                <a:ea typeface="TT Rounds Condensed"/>
                <a:cs typeface="TT Rounds Condensed"/>
                <a:sym typeface="TT Rounds Condensed"/>
              </a:rPr>
              <a:t>Example: “The travel backpack is spacious.” → ['The', 'travel', 'backpack', 'is', 'spacious']</a:t>
            </a:r>
          </a:p>
          <a:p>
            <a:pPr algn="l" marL="604519" indent="-302260" lvl="1">
              <a:lnSpc>
                <a:spcPts val="4199"/>
              </a:lnSpc>
              <a:spcBef>
                <a:spcPct val="0"/>
              </a:spcBef>
              <a:buFont typeface="Arial"/>
              <a:buChar char="•"/>
            </a:pPr>
            <a:r>
              <a:rPr lang="en-US" sz="2799" spc="25">
                <a:solidFill>
                  <a:srgbClr val="373737"/>
                </a:solidFill>
                <a:latin typeface="TT Rounds Condensed"/>
                <a:ea typeface="TT Rounds Condensed"/>
                <a:cs typeface="TT Rounds Condensed"/>
                <a:sym typeface="TT Rounds Condensed"/>
              </a:rPr>
              <a:t>Sentence Tokenization: Splits text into sentences.</a:t>
            </a:r>
          </a:p>
          <a:p>
            <a:pPr algn="l">
              <a:lnSpc>
                <a:spcPts val="2399"/>
              </a:lnSpc>
            </a:pPr>
            <a:r>
              <a:rPr lang="en-US" sz="1599" spc="14">
                <a:solidFill>
                  <a:srgbClr val="373737"/>
                </a:solidFill>
                <a:latin typeface="TT Rounds Condensed"/>
                <a:ea typeface="TT Rounds Condensed"/>
                <a:cs typeface="TT Rounds Condensed"/>
                <a:sym typeface="TT Rounds Condensed"/>
              </a:rPr>
              <a:t>                 </a:t>
            </a:r>
            <a:r>
              <a:rPr lang="en-US" sz="1599" spc="14">
                <a:solidFill>
                  <a:srgbClr val="373737"/>
                </a:solidFill>
                <a:latin typeface="TT Rounds Condensed"/>
                <a:ea typeface="TT Rounds Condensed"/>
                <a:cs typeface="TT Rounds Condensed"/>
                <a:sym typeface="TT Rounds Condensed"/>
              </a:rPr>
              <a:t>Example: “The travel backpack is spacious. It fits all my essentials.” → ['The travel backpack is       spacious.', 'It fits all my essentials.']</a:t>
            </a:r>
          </a:p>
        </p:txBody>
      </p:sp>
      <p:sp>
        <p:nvSpPr>
          <p:cNvPr name="TextBox 8" id="8"/>
          <p:cNvSpPr txBox="true"/>
          <p:nvPr/>
        </p:nvSpPr>
        <p:spPr>
          <a:xfrm rot="0">
            <a:off x="9162873" y="5223914"/>
            <a:ext cx="8769761" cy="3422461"/>
          </a:xfrm>
          <a:prstGeom prst="rect">
            <a:avLst/>
          </a:prstGeom>
        </p:spPr>
        <p:txBody>
          <a:bodyPr anchor="t" rtlCol="false" tIns="0" lIns="0" bIns="0" rIns="0">
            <a:spAutoFit/>
          </a:bodyPr>
          <a:lstStyle/>
          <a:p>
            <a:pPr algn="ctr">
              <a:lnSpc>
                <a:spcPts val="3840"/>
              </a:lnSpc>
              <a:spcBef>
                <a:spcPct val="0"/>
              </a:spcBef>
            </a:pPr>
            <a:r>
              <a:rPr lang="en-US" b="true" sz="3200" spc="28">
                <a:solidFill>
                  <a:srgbClr val="373737"/>
                </a:solidFill>
                <a:latin typeface="TT Rounds Condensed Bold"/>
                <a:ea typeface="TT Rounds Condensed Bold"/>
                <a:cs typeface="TT Rounds Condensed Bold"/>
                <a:sym typeface="TT Rounds Condensed Bold"/>
              </a:rPr>
              <a:t>Challenges</a:t>
            </a:r>
          </a:p>
          <a:p>
            <a:pPr algn="l" marL="604523" indent="-302261" lvl="1">
              <a:lnSpc>
                <a:spcPts val="3920"/>
              </a:lnSpc>
              <a:spcBef>
                <a:spcPct val="0"/>
              </a:spcBef>
              <a:buFont typeface="Arial"/>
              <a:buChar char="•"/>
            </a:pPr>
            <a:r>
              <a:rPr lang="en-US" sz="2800" spc="25">
                <a:solidFill>
                  <a:srgbClr val="373737"/>
                </a:solidFill>
                <a:latin typeface="TT Rounds Condensed"/>
                <a:ea typeface="TT Rounds Condensed"/>
                <a:cs typeface="TT Rounds Condensed"/>
                <a:sym typeface="TT Rounds Condensed"/>
              </a:rPr>
              <a:t>Handling Punctuation: Deciding whether punctuation should be retained as separate tokens.</a:t>
            </a:r>
          </a:p>
          <a:p>
            <a:pPr algn="l" marL="604523" indent="-302261" lvl="1">
              <a:lnSpc>
                <a:spcPts val="3920"/>
              </a:lnSpc>
              <a:spcBef>
                <a:spcPct val="0"/>
              </a:spcBef>
              <a:buFont typeface="Arial"/>
              <a:buChar char="•"/>
            </a:pPr>
            <a:r>
              <a:rPr lang="en-US" sz="2800" spc="25">
                <a:solidFill>
                  <a:srgbClr val="373737"/>
                </a:solidFill>
                <a:latin typeface="TT Rounds Condensed"/>
                <a:ea typeface="TT Rounds Condensed"/>
                <a:cs typeface="TT Rounds Condensed"/>
                <a:sym typeface="TT Rounds Condensed"/>
              </a:rPr>
              <a:t>Compound Words: Maintaining words like “New York” as a single token.</a:t>
            </a:r>
          </a:p>
          <a:p>
            <a:pPr algn="l" marL="604523" indent="-302261" lvl="1">
              <a:lnSpc>
                <a:spcPts val="3920"/>
              </a:lnSpc>
              <a:buFont typeface="Arial"/>
              <a:buChar char="•"/>
            </a:pPr>
            <a:r>
              <a:rPr lang="en-US" sz="2800" spc="26">
                <a:solidFill>
                  <a:srgbClr val="373737"/>
                </a:solidFill>
                <a:latin typeface="TT Rounds Condensed"/>
                <a:ea typeface="TT Rounds Condensed"/>
                <a:cs typeface="TT Rounds Condensed"/>
                <a:sym typeface="TT Rounds Condensed"/>
              </a:rPr>
              <a:t>Language Complexity: Adapting tokenization rules for languages without spaces (e.g., Chinese).</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4574272" y="3374020"/>
            <a:ext cx="10377815" cy="4334637"/>
          </a:xfrm>
          <a:prstGeom prst="rect">
            <a:avLst/>
          </a:prstGeom>
        </p:spPr>
        <p:txBody>
          <a:bodyPr anchor="t" rtlCol="false" tIns="0" lIns="0" bIns="0" rIns="0">
            <a:spAutoFit/>
          </a:bodyPr>
          <a:lstStyle/>
          <a:p>
            <a:pPr algn="l">
              <a:lnSpc>
                <a:spcPts val="6804"/>
              </a:lnSpc>
            </a:pPr>
            <a:r>
              <a:rPr lang="en-US" sz="6300">
                <a:solidFill>
                  <a:srgbClr val="373737"/>
                </a:solidFill>
                <a:latin typeface="Arimo"/>
                <a:ea typeface="Arimo"/>
                <a:cs typeface="Arimo"/>
                <a:sym typeface="Arimo"/>
              </a:rPr>
              <a:t>Quick Demo - 4</a:t>
            </a:r>
          </a:p>
          <a:p>
            <a:pPr algn="l">
              <a:lnSpc>
                <a:spcPts val="6804"/>
              </a:lnSpc>
            </a:pPr>
          </a:p>
          <a:p>
            <a:pPr algn="l" marL="1360170" indent="-680085" lvl="1">
              <a:lnSpc>
                <a:spcPts val="6804"/>
              </a:lnSpc>
              <a:buFont typeface="Arial"/>
              <a:buChar char="•"/>
            </a:pPr>
            <a:r>
              <a:rPr lang="en-US" sz="6300">
                <a:solidFill>
                  <a:srgbClr val="373737"/>
                </a:solidFill>
                <a:latin typeface="Arimo"/>
                <a:ea typeface="Arimo"/>
                <a:cs typeface="Arimo"/>
                <a:sym typeface="Arimo"/>
              </a:rPr>
              <a:t>Word Embedding</a:t>
            </a:r>
          </a:p>
          <a:p>
            <a:pPr algn="l" marL="1360170" indent="-680085" lvl="1">
              <a:lnSpc>
                <a:spcPts val="6804"/>
              </a:lnSpc>
              <a:buFont typeface="Arial"/>
              <a:buChar char="•"/>
            </a:pPr>
            <a:r>
              <a:rPr lang="en-US" sz="6300">
                <a:solidFill>
                  <a:srgbClr val="373737"/>
                </a:solidFill>
                <a:latin typeface="Arimo"/>
                <a:ea typeface="Arimo"/>
                <a:cs typeface="Arimo"/>
                <a:sym typeface="Arimo"/>
              </a:rPr>
              <a:t>Sentence Embedding</a:t>
            </a:r>
          </a:p>
          <a:p>
            <a:pPr algn="l">
              <a:lnSpc>
                <a:spcPts val="6804"/>
              </a:lnSpc>
            </a:pPr>
            <a:r>
              <a:rPr lang="en-US" sz="6300">
                <a:solidFill>
                  <a:srgbClr val="373737"/>
                </a:solidFill>
                <a:latin typeface="Arimo"/>
                <a:ea typeface="Arimo"/>
                <a:cs typeface="Arimo"/>
                <a:sym typeface="Arimo"/>
              </a:rPr>
              <a:t> </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666923" y="290845"/>
            <a:ext cx="13464028" cy="905637"/>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K-Nearest Neighbors (KNN)</a:t>
            </a:r>
          </a:p>
        </p:txBody>
      </p:sp>
      <p:sp>
        <p:nvSpPr>
          <p:cNvPr name="TextBox 5" id="5"/>
          <p:cNvSpPr txBox="true"/>
          <p:nvPr/>
        </p:nvSpPr>
        <p:spPr>
          <a:xfrm rot="0">
            <a:off x="355366" y="1564425"/>
            <a:ext cx="16903934" cy="1541145"/>
          </a:xfrm>
          <a:prstGeom prst="rect">
            <a:avLst/>
          </a:prstGeom>
        </p:spPr>
        <p:txBody>
          <a:bodyPr anchor="t" rtlCol="false" tIns="0" lIns="0" bIns="0" rIns="0">
            <a:spAutoFit/>
          </a:bodyPr>
          <a:lstStyle/>
          <a:p>
            <a:pPr algn="l">
              <a:lnSpc>
                <a:spcPts val="4199"/>
              </a:lnSpc>
            </a:pPr>
            <a:r>
              <a:rPr lang="en-US" b="true" sz="2799" spc="26">
                <a:solidFill>
                  <a:srgbClr val="373737"/>
                </a:solidFill>
                <a:latin typeface="Canva Sans Bold"/>
                <a:ea typeface="Canva Sans Bold"/>
                <a:cs typeface="Canva Sans Bold"/>
                <a:sym typeface="Canva Sans Bold"/>
              </a:rPr>
              <a:t>K-Nearest Neighbors (KNN) is a simple, non-parametric, and supervised learning algorithm used for both classification and regression tasks. KNN classifies new data points based on the "distance" from other points in the dataset.</a:t>
            </a:r>
          </a:p>
        </p:txBody>
      </p:sp>
      <p:sp>
        <p:nvSpPr>
          <p:cNvPr name="TextBox 6" id="6"/>
          <p:cNvSpPr txBox="true"/>
          <p:nvPr/>
        </p:nvSpPr>
        <p:spPr>
          <a:xfrm rot="0">
            <a:off x="235018" y="3383492"/>
            <a:ext cx="17817964" cy="2228850"/>
          </a:xfrm>
          <a:prstGeom prst="rect">
            <a:avLst/>
          </a:prstGeom>
        </p:spPr>
        <p:txBody>
          <a:bodyPr anchor="t" rtlCol="false" tIns="0" lIns="0" bIns="0" rIns="0">
            <a:spAutoFit/>
          </a:bodyPr>
          <a:lstStyle/>
          <a:p>
            <a:pPr algn="ctr">
              <a:lnSpc>
                <a:spcPts val="3840"/>
              </a:lnSpc>
            </a:pPr>
            <a:r>
              <a:rPr lang="en-US" b="true" sz="3200" spc="28">
                <a:solidFill>
                  <a:srgbClr val="373737"/>
                </a:solidFill>
                <a:latin typeface="TT Rounds Condensed Bold"/>
                <a:ea typeface="TT Rounds Condensed Bold"/>
                <a:cs typeface="TT Rounds Condensed Bold"/>
                <a:sym typeface="TT Rounds Condensed Bold"/>
              </a:rPr>
              <a:t>A</a:t>
            </a:r>
            <a:r>
              <a:rPr lang="en-US" b="true" sz="3200" spc="28">
                <a:solidFill>
                  <a:srgbClr val="373737"/>
                </a:solidFill>
                <a:latin typeface="TT Rounds Condensed Bold"/>
                <a:ea typeface="TT Rounds Condensed Bold"/>
                <a:cs typeface="TT Rounds Condensed Bold"/>
                <a:sym typeface="TT Rounds Condensed Bold"/>
              </a:rPr>
              <a:t>pplications</a:t>
            </a:r>
            <a:r>
              <a:rPr lang="en-US" b="true" sz="3200" spc="28">
                <a:solidFill>
                  <a:srgbClr val="373737"/>
                </a:solidFill>
                <a:latin typeface="TT Rounds Condensed Bold"/>
                <a:ea typeface="TT Rounds Condensed Bold"/>
                <a:cs typeface="TT Rounds Condensed Bold"/>
                <a:sym typeface="TT Rounds Condensed Bold"/>
              </a:rPr>
              <a:t> of KNN</a:t>
            </a:r>
          </a:p>
          <a:p>
            <a:pPr algn="ctr">
              <a:lnSpc>
                <a:spcPts val="3840"/>
              </a:lnSpc>
            </a:pPr>
          </a:p>
          <a:p>
            <a:pPr algn="just" marL="604519" indent="-302260" lvl="1">
              <a:lnSpc>
                <a:spcPts val="3359"/>
              </a:lnSpc>
              <a:buFont typeface="Arial"/>
              <a:buChar char="•"/>
            </a:pPr>
            <a:r>
              <a:rPr lang="en-US" sz="2799" spc="25">
                <a:solidFill>
                  <a:srgbClr val="373737"/>
                </a:solidFill>
                <a:latin typeface="Canva Sans"/>
                <a:ea typeface="Canva Sans"/>
                <a:cs typeface="Canva Sans"/>
                <a:sym typeface="Canva Sans"/>
              </a:rPr>
              <a:t>Sentiment Analysis: Classifying text data (e.g., reviews) into posi</a:t>
            </a:r>
            <a:r>
              <a:rPr lang="en-US" sz="2799" spc="25">
                <a:solidFill>
                  <a:srgbClr val="373737"/>
                </a:solidFill>
                <a:latin typeface="Canva Sans"/>
                <a:ea typeface="Canva Sans"/>
                <a:cs typeface="Canva Sans"/>
                <a:sym typeface="Canva Sans"/>
              </a:rPr>
              <a:t>tive or negative sentiment.</a:t>
            </a:r>
          </a:p>
          <a:p>
            <a:pPr algn="just" marL="604519" indent="-302260" lvl="1">
              <a:lnSpc>
                <a:spcPts val="3359"/>
              </a:lnSpc>
              <a:buFont typeface="Arial"/>
              <a:buChar char="•"/>
            </a:pPr>
            <a:r>
              <a:rPr lang="en-US" sz="2799" spc="25">
                <a:solidFill>
                  <a:srgbClr val="373737"/>
                </a:solidFill>
                <a:latin typeface="Canva Sans"/>
                <a:ea typeface="Canva Sans"/>
                <a:cs typeface="Canva Sans"/>
                <a:sym typeface="Canva Sans"/>
              </a:rPr>
              <a:t>Recommender Systems: Finding similar items or users for personalized recommendations.</a:t>
            </a:r>
          </a:p>
          <a:p>
            <a:pPr algn="just" marL="604519" indent="-302260" lvl="1">
              <a:lnSpc>
                <a:spcPts val="3359"/>
              </a:lnSpc>
              <a:buFont typeface="Arial"/>
              <a:buChar char="•"/>
            </a:pPr>
            <a:r>
              <a:rPr lang="en-US" sz="2799" spc="25">
                <a:solidFill>
                  <a:srgbClr val="373737"/>
                </a:solidFill>
                <a:latin typeface="Canva Sans"/>
                <a:ea typeface="Canva Sans"/>
                <a:cs typeface="Canva Sans"/>
                <a:sym typeface="Canva Sans"/>
              </a:rPr>
              <a:t>A</a:t>
            </a:r>
            <a:r>
              <a:rPr lang="en-US" sz="2799" spc="25">
                <a:solidFill>
                  <a:srgbClr val="373737"/>
                </a:solidFill>
                <a:latin typeface="Canva Sans"/>
                <a:ea typeface="Canva Sans"/>
                <a:cs typeface="Canva Sans"/>
                <a:sym typeface="Canva Sans"/>
              </a:rPr>
              <a:t>nomaly Detection: Identifying unusual patterns in data, such as fraud detection.</a:t>
            </a:r>
          </a:p>
        </p:txBody>
      </p:sp>
      <p:sp>
        <p:nvSpPr>
          <p:cNvPr name="TextBox 7" id="7"/>
          <p:cNvSpPr txBox="true"/>
          <p:nvPr/>
        </p:nvSpPr>
        <p:spPr>
          <a:xfrm rot="0">
            <a:off x="235018" y="6050492"/>
            <a:ext cx="17817964" cy="2914650"/>
          </a:xfrm>
          <a:prstGeom prst="rect">
            <a:avLst/>
          </a:prstGeom>
        </p:spPr>
        <p:txBody>
          <a:bodyPr anchor="t" rtlCol="false" tIns="0" lIns="0" bIns="0" rIns="0">
            <a:spAutoFit/>
          </a:bodyPr>
          <a:lstStyle/>
          <a:p>
            <a:pPr algn="ctr">
              <a:lnSpc>
                <a:spcPts val="3120"/>
              </a:lnSpc>
            </a:pPr>
            <a:r>
              <a:rPr lang="en-US" b="true" sz="2600" spc="23">
                <a:solidFill>
                  <a:srgbClr val="373737"/>
                </a:solidFill>
                <a:latin typeface="Canva Sans Bold"/>
                <a:ea typeface="Canva Sans Bold"/>
                <a:cs typeface="Canva Sans Bold"/>
                <a:sym typeface="Canva Sans Bold"/>
              </a:rPr>
              <a:t>How KNN Works</a:t>
            </a:r>
          </a:p>
          <a:p>
            <a:pPr algn="l" marL="604523" indent="-302261" lvl="1">
              <a:lnSpc>
                <a:spcPts val="3360"/>
              </a:lnSpc>
              <a:buAutoNum type="arabicPeriod" startAt="1"/>
            </a:pPr>
            <a:r>
              <a:rPr lang="en-US" sz="2800" spc="25">
                <a:solidFill>
                  <a:srgbClr val="373737"/>
                </a:solidFill>
                <a:latin typeface="Canva Sans"/>
                <a:ea typeface="Canva Sans"/>
                <a:cs typeface="Canva Sans"/>
                <a:sym typeface="Canva Sans"/>
              </a:rPr>
              <a:t>D</a:t>
            </a:r>
            <a:r>
              <a:rPr lang="en-US" sz="2800" spc="25">
                <a:solidFill>
                  <a:srgbClr val="373737"/>
                </a:solidFill>
                <a:latin typeface="Canva Sans"/>
                <a:ea typeface="Canva Sans"/>
                <a:cs typeface="Canva Sans"/>
                <a:sym typeface="Canva Sans"/>
              </a:rPr>
              <a:t>istance Calculation: Measures</a:t>
            </a:r>
            <a:r>
              <a:rPr lang="en-US" sz="2800" spc="25">
                <a:solidFill>
                  <a:srgbClr val="373737"/>
                </a:solidFill>
                <a:latin typeface="Canva Sans"/>
                <a:ea typeface="Canva Sans"/>
                <a:cs typeface="Canva Sans"/>
                <a:sym typeface="Canva Sans"/>
              </a:rPr>
              <a:t> the s</a:t>
            </a:r>
            <a:r>
              <a:rPr lang="en-US" sz="2800" spc="25">
                <a:solidFill>
                  <a:srgbClr val="373737"/>
                </a:solidFill>
                <a:latin typeface="Canva Sans"/>
                <a:ea typeface="Canva Sans"/>
                <a:cs typeface="Canva Sans"/>
                <a:sym typeface="Canva Sans"/>
              </a:rPr>
              <a:t>imilarity between data points using distance metrics (e.g., Euclidean, Cosine).</a:t>
            </a:r>
          </a:p>
          <a:p>
            <a:pPr algn="l" marL="604523" indent="-302261" lvl="1">
              <a:lnSpc>
                <a:spcPts val="3360"/>
              </a:lnSpc>
              <a:buAutoNum type="arabicPeriod" startAt="1"/>
            </a:pPr>
            <a:r>
              <a:rPr lang="en-US" sz="2800" spc="25">
                <a:solidFill>
                  <a:srgbClr val="373737"/>
                </a:solidFill>
                <a:latin typeface="Canva Sans"/>
                <a:ea typeface="Canva Sans"/>
                <a:cs typeface="Canva Sans"/>
                <a:sym typeface="Canva Sans"/>
              </a:rPr>
              <a:t>Neighbor Selection: Selects </a:t>
            </a:r>
            <a:r>
              <a:rPr lang="en-US" sz="2800" spc="25">
                <a:solidFill>
                  <a:srgbClr val="373737"/>
                </a:solidFill>
                <a:latin typeface="Canva Sans"/>
                <a:ea typeface="Canva Sans"/>
                <a:cs typeface="Canva Sans"/>
                <a:sym typeface="Canva Sans"/>
              </a:rPr>
              <a:t>the 'k' nearest neighbors of the data point.</a:t>
            </a:r>
          </a:p>
          <a:p>
            <a:pPr algn="l" marL="604523" indent="-302261" lvl="1">
              <a:lnSpc>
                <a:spcPts val="3360"/>
              </a:lnSpc>
              <a:buAutoNum type="arabicPeriod" startAt="1"/>
            </a:pPr>
            <a:r>
              <a:rPr lang="en-US" sz="2800" spc="25">
                <a:solidFill>
                  <a:srgbClr val="373737"/>
                </a:solidFill>
                <a:latin typeface="Canva Sans"/>
                <a:ea typeface="Canva Sans"/>
                <a:cs typeface="Canva Sans"/>
                <a:sym typeface="Canva Sans"/>
              </a:rPr>
              <a:t>Classifi</a:t>
            </a:r>
            <a:r>
              <a:rPr lang="en-US" sz="2800" spc="25">
                <a:solidFill>
                  <a:srgbClr val="373737"/>
                </a:solidFill>
                <a:latin typeface="Canva Sans"/>
                <a:ea typeface="Canva Sans"/>
                <a:cs typeface="Canva Sans"/>
                <a:sym typeface="Canva Sans"/>
              </a:rPr>
              <a:t>cation/Prediction:</a:t>
            </a:r>
          </a:p>
          <a:p>
            <a:pPr algn="l" marL="1209045" indent="-403015" lvl="2">
              <a:lnSpc>
                <a:spcPts val="3360"/>
              </a:lnSpc>
              <a:buFont typeface="Arial"/>
              <a:buChar char="⚬"/>
            </a:pPr>
            <a:r>
              <a:rPr lang="en-US" sz="2800" spc="25">
                <a:solidFill>
                  <a:srgbClr val="373737"/>
                </a:solidFill>
                <a:latin typeface="Canva Sans"/>
                <a:ea typeface="Canva Sans"/>
                <a:cs typeface="Canva Sans"/>
                <a:sym typeface="Canva Sans"/>
              </a:rPr>
              <a:t>Classification: The class with the majority among the k-neighbors is assigned to the data point.</a:t>
            </a:r>
          </a:p>
          <a:p>
            <a:pPr algn="l" marL="1209045" indent="-403015" lvl="2">
              <a:lnSpc>
                <a:spcPts val="3360"/>
              </a:lnSpc>
              <a:buFont typeface="Arial"/>
              <a:buChar char="⚬"/>
            </a:pPr>
            <a:r>
              <a:rPr lang="en-US" sz="2800" spc="25">
                <a:solidFill>
                  <a:srgbClr val="373737"/>
                </a:solidFill>
                <a:latin typeface="Canva Sans"/>
                <a:ea typeface="Canva Sans"/>
                <a:cs typeface="Canva Sans"/>
                <a:sym typeface="Canva Sans"/>
              </a:rPr>
              <a:t>R</a:t>
            </a:r>
            <a:r>
              <a:rPr lang="en-US" sz="2800" spc="25">
                <a:solidFill>
                  <a:srgbClr val="373737"/>
                </a:solidFill>
                <a:latin typeface="Canva Sans"/>
                <a:ea typeface="Canva Sans"/>
                <a:cs typeface="Canva Sans"/>
                <a:sym typeface="Canva Sans"/>
              </a:rPr>
              <a:t>egression: Takes the average (or weighted average) of neighbors’ values to predict.</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4557297" y="3713527"/>
            <a:ext cx="10377815" cy="905637"/>
          </a:xfrm>
          <a:prstGeom prst="rect">
            <a:avLst/>
          </a:prstGeom>
        </p:spPr>
        <p:txBody>
          <a:bodyPr anchor="t" rtlCol="false" tIns="0" lIns="0" bIns="0" rIns="0">
            <a:spAutoFit/>
          </a:bodyPr>
          <a:lstStyle/>
          <a:p>
            <a:pPr algn="l">
              <a:lnSpc>
                <a:spcPts val="6804"/>
              </a:lnSpc>
            </a:pPr>
            <a:r>
              <a:rPr lang="en-US" sz="6300">
                <a:solidFill>
                  <a:srgbClr val="373737"/>
                </a:solidFill>
                <a:latin typeface="Arimo"/>
                <a:ea typeface="Arimo"/>
                <a:cs typeface="Arimo"/>
                <a:sym typeface="Arimo"/>
              </a:rPr>
              <a:t>Quick Demo - 5 - </a:t>
            </a:r>
            <a:r>
              <a:rPr lang="en-US" sz="6300">
                <a:solidFill>
                  <a:srgbClr val="373737"/>
                </a:solidFill>
                <a:latin typeface="Arimo"/>
                <a:ea typeface="Arimo"/>
                <a:cs typeface="Arimo"/>
                <a:sym typeface="Arimo"/>
              </a:rPr>
              <a:t>KNN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836757" y="812477"/>
            <a:ext cx="15590520" cy="905637"/>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Recap of the Day</a:t>
            </a:r>
          </a:p>
        </p:txBody>
      </p:sp>
      <p:grpSp>
        <p:nvGrpSpPr>
          <p:cNvPr name="Group 5" id="5"/>
          <p:cNvGrpSpPr/>
          <p:nvPr/>
        </p:nvGrpSpPr>
        <p:grpSpPr>
          <a:xfrm rot="0">
            <a:off x="745317" y="4355758"/>
            <a:ext cx="2511183" cy="1775178"/>
            <a:chOff x="0" y="0"/>
            <a:chExt cx="3348244" cy="2366904"/>
          </a:xfrm>
        </p:grpSpPr>
        <p:sp>
          <p:nvSpPr>
            <p:cNvPr name="Freeform 6" id="6"/>
            <p:cNvSpPr/>
            <p:nvPr/>
          </p:nvSpPr>
          <p:spPr>
            <a:xfrm flipH="false" flipV="false" rot="0">
              <a:off x="0" y="0"/>
              <a:ext cx="3348228" cy="2366899"/>
            </a:xfrm>
            <a:custGeom>
              <a:avLst/>
              <a:gdLst/>
              <a:ahLst/>
              <a:cxnLst/>
              <a:rect r="r" b="b" t="t" l="l"/>
              <a:pathLst>
                <a:path h="2366899" w="3348228">
                  <a:moveTo>
                    <a:pt x="0" y="0"/>
                  </a:moveTo>
                  <a:lnTo>
                    <a:pt x="3348228" y="0"/>
                  </a:lnTo>
                  <a:lnTo>
                    <a:pt x="3348228" y="2366899"/>
                  </a:lnTo>
                  <a:lnTo>
                    <a:pt x="0" y="2366899"/>
                  </a:lnTo>
                  <a:close/>
                </a:path>
              </a:pathLst>
            </a:custGeom>
            <a:solidFill>
              <a:srgbClr val="FF0000"/>
            </a:solidFill>
          </p:spPr>
        </p:sp>
        <p:sp>
          <p:nvSpPr>
            <p:cNvPr name="TextBox 7" id="7"/>
            <p:cNvSpPr txBox="true"/>
            <p:nvPr/>
          </p:nvSpPr>
          <p:spPr>
            <a:xfrm>
              <a:off x="0" y="-28575"/>
              <a:ext cx="3348244" cy="2395479"/>
            </a:xfrm>
            <a:prstGeom prst="rect">
              <a:avLst/>
            </a:prstGeom>
          </p:spPr>
          <p:txBody>
            <a:bodyPr anchor="ctr" rtlCol="false" tIns="50800" lIns="50800" bIns="50800" rIns="50800"/>
            <a:lstStyle/>
            <a:p>
              <a:pPr algn="ctr">
                <a:lnSpc>
                  <a:spcPts val="4320"/>
                </a:lnSpc>
              </a:pPr>
              <a:r>
                <a:rPr lang="en-US" sz="3600">
                  <a:solidFill>
                    <a:srgbClr val="FFFFFF"/>
                  </a:solidFill>
                  <a:latin typeface="Arimo"/>
                  <a:ea typeface="Arimo"/>
                  <a:cs typeface="Arimo"/>
                  <a:sym typeface="Arimo"/>
                </a:rPr>
                <a:t>Text data</a:t>
              </a:r>
            </a:p>
          </p:txBody>
        </p:sp>
      </p:grpSp>
      <p:grpSp>
        <p:nvGrpSpPr>
          <p:cNvPr name="Group 8" id="8"/>
          <p:cNvGrpSpPr/>
          <p:nvPr/>
        </p:nvGrpSpPr>
        <p:grpSpPr>
          <a:xfrm rot="0">
            <a:off x="9170990" y="4351350"/>
            <a:ext cx="3326130" cy="1778445"/>
            <a:chOff x="0" y="0"/>
            <a:chExt cx="4434840" cy="2371260"/>
          </a:xfrm>
        </p:grpSpPr>
        <p:sp>
          <p:nvSpPr>
            <p:cNvPr name="Freeform 9" id="9"/>
            <p:cNvSpPr/>
            <p:nvPr/>
          </p:nvSpPr>
          <p:spPr>
            <a:xfrm flipH="false" flipV="false" rot="0">
              <a:off x="0" y="0"/>
              <a:ext cx="4434840" cy="2371217"/>
            </a:xfrm>
            <a:custGeom>
              <a:avLst/>
              <a:gdLst/>
              <a:ahLst/>
              <a:cxnLst/>
              <a:rect r="r" b="b" t="t" l="l"/>
              <a:pathLst>
                <a:path h="2371217" w="4434840">
                  <a:moveTo>
                    <a:pt x="0" y="0"/>
                  </a:moveTo>
                  <a:lnTo>
                    <a:pt x="4434840" y="0"/>
                  </a:lnTo>
                  <a:lnTo>
                    <a:pt x="4434840" y="2371217"/>
                  </a:lnTo>
                  <a:lnTo>
                    <a:pt x="0" y="2371217"/>
                  </a:lnTo>
                  <a:close/>
                </a:path>
              </a:pathLst>
            </a:custGeom>
            <a:solidFill>
              <a:srgbClr val="FF0000"/>
            </a:solidFill>
          </p:spPr>
        </p:sp>
        <p:sp>
          <p:nvSpPr>
            <p:cNvPr name="TextBox 10" id="10"/>
            <p:cNvSpPr txBox="true"/>
            <p:nvPr/>
          </p:nvSpPr>
          <p:spPr>
            <a:xfrm>
              <a:off x="0" y="-28575"/>
              <a:ext cx="4434840" cy="2399835"/>
            </a:xfrm>
            <a:prstGeom prst="rect">
              <a:avLst/>
            </a:prstGeom>
          </p:spPr>
          <p:txBody>
            <a:bodyPr anchor="ctr" rtlCol="false" tIns="50800" lIns="50800" bIns="50800" rIns="50800"/>
            <a:lstStyle/>
            <a:p>
              <a:pPr algn="ctr">
                <a:lnSpc>
                  <a:spcPts val="4320"/>
                </a:lnSpc>
              </a:pPr>
              <a:r>
                <a:rPr lang="en-US" sz="3600">
                  <a:solidFill>
                    <a:srgbClr val="FFFFFF"/>
                  </a:solidFill>
                  <a:latin typeface="Arimo"/>
                  <a:ea typeface="Arimo"/>
                  <a:cs typeface="Arimo"/>
                  <a:sym typeface="Arimo"/>
                </a:rPr>
                <a:t>Vectorization</a:t>
              </a:r>
            </a:p>
            <a:p>
              <a:pPr algn="ctr">
                <a:lnSpc>
                  <a:spcPts val="4320"/>
                </a:lnSpc>
              </a:pPr>
              <a:r>
                <a:rPr lang="en-US" sz="3600">
                  <a:solidFill>
                    <a:srgbClr val="FFFFFF"/>
                  </a:solidFill>
                  <a:latin typeface="Arimo"/>
                  <a:ea typeface="Arimo"/>
                  <a:cs typeface="Arimo"/>
                  <a:sym typeface="Arimo"/>
                </a:rPr>
                <a:t>(Convert to numbers)</a:t>
              </a:r>
            </a:p>
          </p:txBody>
        </p:sp>
      </p:grpSp>
      <p:grpSp>
        <p:nvGrpSpPr>
          <p:cNvPr name="Group 11" id="11"/>
          <p:cNvGrpSpPr/>
          <p:nvPr/>
        </p:nvGrpSpPr>
        <p:grpSpPr>
          <a:xfrm rot="0">
            <a:off x="13536300" y="4354617"/>
            <a:ext cx="3472962" cy="1775178"/>
            <a:chOff x="0" y="0"/>
            <a:chExt cx="4630616" cy="2366904"/>
          </a:xfrm>
        </p:grpSpPr>
        <p:sp>
          <p:nvSpPr>
            <p:cNvPr name="Freeform 12" id="12"/>
            <p:cNvSpPr/>
            <p:nvPr/>
          </p:nvSpPr>
          <p:spPr>
            <a:xfrm flipH="false" flipV="false" rot="0">
              <a:off x="0" y="0"/>
              <a:ext cx="4630674" cy="2366899"/>
            </a:xfrm>
            <a:custGeom>
              <a:avLst/>
              <a:gdLst/>
              <a:ahLst/>
              <a:cxnLst/>
              <a:rect r="r" b="b" t="t" l="l"/>
              <a:pathLst>
                <a:path h="2366899" w="4630674">
                  <a:moveTo>
                    <a:pt x="0" y="0"/>
                  </a:moveTo>
                  <a:lnTo>
                    <a:pt x="4630674" y="0"/>
                  </a:lnTo>
                  <a:lnTo>
                    <a:pt x="4630674" y="2366899"/>
                  </a:lnTo>
                  <a:lnTo>
                    <a:pt x="0" y="2366899"/>
                  </a:lnTo>
                  <a:close/>
                </a:path>
              </a:pathLst>
            </a:custGeom>
            <a:solidFill>
              <a:srgbClr val="FF0000"/>
            </a:solidFill>
          </p:spPr>
        </p:sp>
        <p:sp>
          <p:nvSpPr>
            <p:cNvPr name="TextBox 13" id="13"/>
            <p:cNvSpPr txBox="true"/>
            <p:nvPr/>
          </p:nvSpPr>
          <p:spPr>
            <a:xfrm>
              <a:off x="0" y="-28575"/>
              <a:ext cx="4630616" cy="2395479"/>
            </a:xfrm>
            <a:prstGeom prst="rect">
              <a:avLst/>
            </a:prstGeom>
          </p:spPr>
          <p:txBody>
            <a:bodyPr anchor="ctr" rtlCol="false" tIns="50800" lIns="50800" bIns="50800" rIns="50800"/>
            <a:lstStyle/>
            <a:p>
              <a:pPr algn="ctr">
                <a:lnSpc>
                  <a:spcPts val="4320"/>
                </a:lnSpc>
              </a:pPr>
              <a:r>
                <a:rPr lang="en-US" sz="3600">
                  <a:solidFill>
                    <a:srgbClr val="FFFFFF"/>
                  </a:solidFill>
                  <a:latin typeface="Arimo"/>
                  <a:ea typeface="Arimo"/>
                  <a:cs typeface="Arimo"/>
                  <a:sym typeface="Arimo"/>
                </a:rPr>
                <a:t>Train ML Model using numerical data</a:t>
              </a:r>
            </a:p>
          </p:txBody>
        </p:sp>
      </p:grpSp>
      <p:sp>
        <p:nvSpPr>
          <p:cNvPr name="AutoShape 14" id="14"/>
          <p:cNvSpPr/>
          <p:nvPr/>
        </p:nvSpPr>
        <p:spPr>
          <a:xfrm rot="112053">
            <a:off x="12480166" y="5231864"/>
            <a:ext cx="1073088" cy="0"/>
          </a:xfrm>
          <a:prstGeom prst="line">
            <a:avLst/>
          </a:prstGeom>
          <a:ln cap="rnd" w="19050">
            <a:solidFill>
              <a:srgbClr val="FFFFFF"/>
            </a:solidFill>
            <a:prstDash val="solid"/>
            <a:headEnd type="none" len="sm" w="sm"/>
            <a:tailEnd type="triangle" len="med" w="lg"/>
          </a:ln>
        </p:spPr>
      </p:sp>
      <p:grpSp>
        <p:nvGrpSpPr>
          <p:cNvPr name="Group 15" id="15"/>
          <p:cNvGrpSpPr/>
          <p:nvPr/>
        </p:nvGrpSpPr>
        <p:grpSpPr>
          <a:xfrm rot="0">
            <a:off x="4175798" y="4352493"/>
            <a:ext cx="4371832" cy="1778445"/>
            <a:chOff x="0" y="0"/>
            <a:chExt cx="5829110" cy="2371260"/>
          </a:xfrm>
        </p:grpSpPr>
        <p:sp>
          <p:nvSpPr>
            <p:cNvPr name="Freeform 16" id="16"/>
            <p:cNvSpPr/>
            <p:nvPr/>
          </p:nvSpPr>
          <p:spPr>
            <a:xfrm flipH="false" flipV="false" rot="0">
              <a:off x="0" y="0"/>
              <a:ext cx="5829173" cy="2371217"/>
            </a:xfrm>
            <a:custGeom>
              <a:avLst/>
              <a:gdLst/>
              <a:ahLst/>
              <a:cxnLst/>
              <a:rect r="r" b="b" t="t" l="l"/>
              <a:pathLst>
                <a:path h="2371217" w="5829173">
                  <a:moveTo>
                    <a:pt x="0" y="0"/>
                  </a:moveTo>
                  <a:lnTo>
                    <a:pt x="5829173" y="0"/>
                  </a:lnTo>
                  <a:lnTo>
                    <a:pt x="5829173" y="2371217"/>
                  </a:lnTo>
                  <a:lnTo>
                    <a:pt x="0" y="2371217"/>
                  </a:lnTo>
                  <a:close/>
                </a:path>
              </a:pathLst>
            </a:custGeom>
            <a:solidFill>
              <a:srgbClr val="FF0000"/>
            </a:solidFill>
          </p:spPr>
        </p:sp>
        <p:sp>
          <p:nvSpPr>
            <p:cNvPr name="TextBox 17" id="17"/>
            <p:cNvSpPr txBox="true"/>
            <p:nvPr/>
          </p:nvSpPr>
          <p:spPr>
            <a:xfrm>
              <a:off x="0" y="-28575"/>
              <a:ext cx="5829110" cy="2399835"/>
            </a:xfrm>
            <a:prstGeom prst="rect">
              <a:avLst/>
            </a:prstGeom>
          </p:spPr>
          <p:txBody>
            <a:bodyPr anchor="ctr" rtlCol="false" tIns="50800" lIns="50800" bIns="50800" rIns="50800"/>
            <a:lstStyle/>
            <a:p>
              <a:pPr algn="ctr">
                <a:lnSpc>
                  <a:spcPts val="4320"/>
                </a:lnSpc>
              </a:pPr>
              <a:r>
                <a:rPr lang="en-US" sz="3600">
                  <a:solidFill>
                    <a:srgbClr val="FFFFFF"/>
                  </a:solidFill>
                  <a:latin typeface="Arimo"/>
                  <a:ea typeface="Arimo"/>
                  <a:cs typeface="Arimo"/>
                  <a:sym typeface="Arimo"/>
                </a:rPr>
                <a:t>Text preprocessing</a:t>
              </a:r>
            </a:p>
            <a:p>
              <a:pPr algn="ctr">
                <a:lnSpc>
                  <a:spcPts val="4320"/>
                </a:lnSpc>
              </a:pPr>
              <a:r>
                <a:rPr lang="en-US" sz="3600">
                  <a:solidFill>
                    <a:srgbClr val="FFFFFF"/>
                  </a:solidFill>
                  <a:latin typeface="Arimo"/>
                  <a:ea typeface="Arimo"/>
                  <a:cs typeface="Arimo"/>
                  <a:sym typeface="Arimo"/>
                </a:rPr>
                <a:t> (Cleaning and formatting)</a:t>
              </a:r>
            </a:p>
          </p:txBody>
        </p:sp>
      </p:grpSp>
      <p:sp>
        <p:nvSpPr>
          <p:cNvPr name="AutoShape 18" id="18"/>
          <p:cNvSpPr/>
          <p:nvPr/>
        </p:nvSpPr>
        <p:spPr>
          <a:xfrm rot="-126136">
            <a:off x="3239510" y="5233006"/>
            <a:ext cx="953277" cy="0"/>
          </a:xfrm>
          <a:prstGeom prst="line">
            <a:avLst/>
          </a:prstGeom>
          <a:ln cap="rnd" w="19050">
            <a:solidFill>
              <a:srgbClr val="FFFFFF"/>
            </a:solidFill>
            <a:prstDash val="solid"/>
            <a:headEnd type="none" len="sm" w="sm"/>
            <a:tailEnd type="triangle" len="med" w="lg"/>
          </a:ln>
        </p:spPr>
      </p:sp>
      <p:sp>
        <p:nvSpPr>
          <p:cNvPr name="AutoShape 19" id="19"/>
          <p:cNvSpPr/>
          <p:nvPr/>
        </p:nvSpPr>
        <p:spPr>
          <a:xfrm rot="-180336">
            <a:off x="8530509" y="5231619"/>
            <a:ext cx="657602" cy="0"/>
          </a:xfrm>
          <a:prstGeom prst="line">
            <a:avLst/>
          </a:prstGeom>
          <a:ln cap="rnd" w="19050">
            <a:solidFill>
              <a:srgbClr val="FFFFFF"/>
            </a:solidFill>
            <a:prstDash val="solid"/>
            <a:headEnd type="none" len="sm" w="sm"/>
            <a:tailEnd type="triangle" len="med" w="lg"/>
          </a:ln>
        </p:spPr>
      </p:sp>
      <p:sp>
        <p:nvSpPr>
          <p:cNvPr name="Freeform 20" id="20"/>
          <p:cNvSpPr/>
          <p:nvPr/>
        </p:nvSpPr>
        <p:spPr>
          <a:xfrm flipH="false" flipV="false" rot="0">
            <a:off x="2812960" y="3723897"/>
            <a:ext cx="853743" cy="744891"/>
          </a:xfrm>
          <a:custGeom>
            <a:avLst/>
            <a:gdLst/>
            <a:ahLst/>
            <a:cxnLst/>
            <a:rect r="r" b="b" t="t" l="l"/>
            <a:pathLst>
              <a:path h="744891" w="853743">
                <a:moveTo>
                  <a:pt x="0" y="0"/>
                </a:moveTo>
                <a:lnTo>
                  <a:pt x="853743" y="0"/>
                </a:lnTo>
                <a:lnTo>
                  <a:pt x="853743" y="744891"/>
                </a:lnTo>
                <a:lnTo>
                  <a:pt x="0" y="7448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1" id="21"/>
          <p:cNvSpPr txBox="true"/>
          <p:nvPr/>
        </p:nvSpPr>
        <p:spPr>
          <a:xfrm rot="0">
            <a:off x="9848036" y="6446484"/>
            <a:ext cx="1972038" cy="425916"/>
          </a:xfrm>
          <a:prstGeom prst="rect">
            <a:avLst/>
          </a:prstGeom>
        </p:spPr>
        <p:txBody>
          <a:bodyPr anchor="t" rtlCol="false" tIns="0" lIns="0" bIns="0" rIns="0">
            <a:spAutoFit/>
          </a:bodyPr>
          <a:lstStyle/>
          <a:p>
            <a:pPr algn="l">
              <a:lnSpc>
                <a:spcPts val="2879"/>
              </a:lnSpc>
            </a:pPr>
            <a:r>
              <a:rPr lang="en-US" sz="2400">
                <a:solidFill>
                  <a:srgbClr val="373737"/>
                </a:solidFill>
                <a:latin typeface="Arimo"/>
                <a:ea typeface="Arimo"/>
                <a:cs typeface="Arimo"/>
                <a:sym typeface="Arimo"/>
              </a:rPr>
              <a:t>Bag of Words</a:t>
            </a:r>
          </a:p>
        </p:txBody>
      </p:sp>
      <p:sp>
        <p:nvSpPr>
          <p:cNvPr name="TextBox 22" id="22"/>
          <p:cNvSpPr txBox="true"/>
          <p:nvPr/>
        </p:nvSpPr>
        <p:spPr>
          <a:xfrm rot="0">
            <a:off x="4466792" y="6261817"/>
            <a:ext cx="3789843" cy="733499"/>
          </a:xfrm>
          <a:prstGeom prst="rect">
            <a:avLst/>
          </a:prstGeom>
        </p:spPr>
        <p:txBody>
          <a:bodyPr anchor="t" rtlCol="false" tIns="0" lIns="0" bIns="0" rIns="0">
            <a:spAutoFit/>
          </a:bodyPr>
          <a:lstStyle/>
          <a:p>
            <a:pPr algn="ctr">
              <a:lnSpc>
                <a:spcPts val="2879"/>
              </a:lnSpc>
            </a:pPr>
            <a:r>
              <a:rPr lang="en-US" sz="2400">
                <a:solidFill>
                  <a:srgbClr val="373737"/>
                </a:solidFill>
                <a:latin typeface="Arimo"/>
                <a:ea typeface="Arimo"/>
                <a:cs typeface="Arimo"/>
                <a:sym typeface="Arimo"/>
              </a:rPr>
              <a:t>Stop words removal,</a:t>
            </a:r>
          </a:p>
          <a:p>
            <a:pPr algn="ctr">
              <a:lnSpc>
                <a:spcPts val="2879"/>
              </a:lnSpc>
            </a:pPr>
            <a:r>
              <a:rPr lang="en-US" sz="2400">
                <a:solidFill>
                  <a:srgbClr val="373737"/>
                </a:solidFill>
                <a:latin typeface="Arimo"/>
                <a:ea typeface="Arimo"/>
                <a:cs typeface="Arimo"/>
                <a:sym typeface="Arimo"/>
              </a:rPr>
              <a:t>Stemming, Lemmatization</a:t>
            </a:r>
          </a:p>
        </p:txBody>
      </p:sp>
      <p:sp>
        <p:nvSpPr>
          <p:cNvPr name="TextBox 23" id="23"/>
          <p:cNvSpPr txBox="true"/>
          <p:nvPr/>
        </p:nvSpPr>
        <p:spPr>
          <a:xfrm rot="0">
            <a:off x="13309330" y="6261819"/>
            <a:ext cx="3926900" cy="795247"/>
          </a:xfrm>
          <a:prstGeom prst="rect">
            <a:avLst/>
          </a:prstGeom>
        </p:spPr>
        <p:txBody>
          <a:bodyPr anchor="t" rtlCol="false" tIns="0" lIns="0" bIns="0" rIns="0">
            <a:spAutoFit/>
          </a:bodyPr>
          <a:lstStyle/>
          <a:p>
            <a:pPr algn="ctr">
              <a:lnSpc>
                <a:spcPts val="2879"/>
              </a:lnSpc>
            </a:pPr>
            <a:r>
              <a:rPr lang="en-US" sz="2400">
                <a:solidFill>
                  <a:srgbClr val="373737"/>
                </a:solidFill>
                <a:latin typeface="Arimo"/>
                <a:ea typeface="Arimo"/>
                <a:cs typeface="Arimo"/>
                <a:sym typeface="Arimo"/>
              </a:rPr>
              <a:t>K Nearest Neighbors (KNN),</a:t>
            </a:r>
          </a:p>
          <a:p>
            <a:pPr algn="ctr">
              <a:lnSpc>
                <a:spcPts val="2879"/>
              </a:lnSpc>
            </a:pPr>
            <a:r>
              <a:rPr lang="en-US" sz="2400">
                <a:solidFill>
                  <a:srgbClr val="373737"/>
                </a:solidFill>
                <a:latin typeface="Arimo"/>
                <a:ea typeface="Arimo"/>
                <a:cs typeface="Arimo"/>
                <a:sym typeface="Arimo"/>
              </a:rPr>
              <a:t>Neural Network, etc.</a:t>
            </a:r>
          </a:p>
        </p:txBody>
      </p:sp>
      <p:sp>
        <p:nvSpPr>
          <p:cNvPr name="Freeform 24" id="24"/>
          <p:cNvSpPr/>
          <p:nvPr/>
        </p:nvSpPr>
        <p:spPr>
          <a:xfrm flipH="false" flipV="false" rot="0">
            <a:off x="8064671" y="3723897"/>
            <a:ext cx="853743" cy="744891"/>
          </a:xfrm>
          <a:custGeom>
            <a:avLst/>
            <a:gdLst/>
            <a:ahLst/>
            <a:cxnLst/>
            <a:rect r="r" b="b" t="t" l="l"/>
            <a:pathLst>
              <a:path h="744891" w="853743">
                <a:moveTo>
                  <a:pt x="0" y="0"/>
                </a:moveTo>
                <a:lnTo>
                  <a:pt x="853743" y="0"/>
                </a:lnTo>
                <a:lnTo>
                  <a:pt x="853743" y="744891"/>
                </a:lnTo>
                <a:lnTo>
                  <a:pt x="0" y="7448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2218054" y="3826127"/>
            <a:ext cx="853743" cy="744891"/>
          </a:xfrm>
          <a:custGeom>
            <a:avLst/>
            <a:gdLst/>
            <a:ahLst/>
            <a:cxnLst/>
            <a:rect r="r" b="b" t="t" l="l"/>
            <a:pathLst>
              <a:path h="744891" w="853743">
                <a:moveTo>
                  <a:pt x="0" y="0"/>
                </a:moveTo>
                <a:lnTo>
                  <a:pt x="853743" y="0"/>
                </a:lnTo>
                <a:lnTo>
                  <a:pt x="853743" y="744891"/>
                </a:lnTo>
                <a:lnTo>
                  <a:pt x="0" y="7448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6809358" y="3826127"/>
            <a:ext cx="853743" cy="744891"/>
          </a:xfrm>
          <a:custGeom>
            <a:avLst/>
            <a:gdLst/>
            <a:ahLst/>
            <a:cxnLst/>
            <a:rect r="r" b="b" t="t" l="l"/>
            <a:pathLst>
              <a:path h="744891" w="853743">
                <a:moveTo>
                  <a:pt x="0" y="0"/>
                </a:moveTo>
                <a:lnTo>
                  <a:pt x="853744" y="0"/>
                </a:lnTo>
                <a:lnTo>
                  <a:pt x="853744" y="744891"/>
                </a:lnTo>
                <a:lnTo>
                  <a:pt x="0" y="7448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Freeform 4" id="4"/>
          <p:cNvSpPr/>
          <p:nvPr/>
        </p:nvSpPr>
        <p:spPr>
          <a:xfrm flipH="false" flipV="false" rot="0">
            <a:off x="2158248" y="1355057"/>
            <a:ext cx="14220496" cy="7661292"/>
          </a:xfrm>
          <a:custGeom>
            <a:avLst/>
            <a:gdLst/>
            <a:ahLst/>
            <a:cxnLst/>
            <a:rect r="r" b="b" t="t" l="l"/>
            <a:pathLst>
              <a:path h="7661292" w="14220496">
                <a:moveTo>
                  <a:pt x="0" y="0"/>
                </a:moveTo>
                <a:lnTo>
                  <a:pt x="14220496" y="0"/>
                </a:lnTo>
                <a:lnTo>
                  <a:pt x="14220496" y="7661292"/>
                </a:lnTo>
                <a:lnTo>
                  <a:pt x="0" y="7661292"/>
                </a:lnTo>
                <a:lnTo>
                  <a:pt x="0" y="0"/>
                </a:lnTo>
                <a:close/>
              </a:path>
            </a:pathLst>
          </a:custGeom>
          <a:blipFill>
            <a:blip r:embed="rId3"/>
            <a:stretch>
              <a:fillRect l="0" t="0" r="0" b="0"/>
            </a:stretch>
          </a:blipFill>
        </p:spPr>
      </p:sp>
      <p:sp>
        <p:nvSpPr>
          <p:cNvPr name="TextBox 5" id="5"/>
          <p:cNvSpPr txBox="true"/>
          <p:nvPr/>
        </p:nvSpPr>
        <p:spPr>
          <a:xfrm rot="0">
            <a:off x="332254" y="208829"/>
            <a:ext cx="16869027" cy="905637"/>
          </a:xfrm>
          <a:prstGeom prst="rect">
            <a:avLst/>
          </a:prstGeom>
        </p:spPr>
        <p:txBody>
          <a:bodyPr anchor="t" rtlCol="false" tIns="0" lIns="0" bIns="0" rIns="0">
            <a:spAutoFit/>
          </a:bodyPr>
          <a:lstStyle/>
          <a:p>
            <a:pPr algn="ctr">
              <a:lnSpc>
                <a:spcPts val="6804"/>
              </a:lnSpc>
            </a:pPr>
            <a:r>
              <a:rPr lang="en-US" sz="6300">
                <a:solidFill>
                  <a:srgbClr val="FF0000"/>
                </a:solidFill>
                <a:latin typeface="Arimo"/>
                <a:ea typeface="Arimo"/>
                <a:cs typeface="Arimo"/>
                <a:sym typeface="Arimo"/>
              </a:rPr>
              <a:t>Quiz Time</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332254" y="208829"/>
            <a:ext cx="16869027" cy="1762887"/>
          </a:xfrm>
          <a:prstGeom prst="rect">
            <a:avLst/>
          </a:prstGeom>
        </p:spPr>
        <p:txBody>
          <a:bodyPr anchor="t" rtlCol="false" tIns="0" lIns="0" bIns="0" rIns="0">
            <a:spAutoFit/>
          </a:bodyPr>
          <a:lstStyle/>
          <a:p>
            <a:pPr algn="ctr">
              <a:lnSpc>
                <a:spcPts val="6804"/>
              </a:lnSpc>
            </a:pPr>
            <a:r>
              <a:rPr lang="en-US" sz="6300">
                <a:solidFill>
                  <a:srgbClr val="FF0000"/>
                </a:solidFill>
                <a:latin typeface="Arimo"/>
                <a:ea typeface="Arimo"/>
                <a:cs typeface="Arimo"/>
                <a:sym typeface="Arimo"/>
              </a:rPr>
              <a:t>Office Hours  Week 1</a:t>
            </a:r>
          </a:p>
          <a:p>
            <a:pPr algn="ctr">
              <a:lnSpc>
                <a:spcPts val="6804"/>
              </a:lnSpc>
            </a:pPr>
            <a:r>
              <a:rPr lang="en-US" sz="6300">
                <a:solidFill>
                  <a:srgbClr val="FF0000"/>
                </a:solidFill>
                <a:latin typeface="Arimo"/>
                <a:ea typeface="Arimo"/>
                <a:cs typeface="Arimo"/>
                <a:sym typeface="Arimo"/>
              </a:rPr>
              <a:t>Discussion - Exercise  - Day 2</a:t>
            </a:r>
          </a:p>
        </p:txBody>
      </p:sp>
      <p:sp>
        <p:nvSpPr>
          <p:cNvPr name="TextBox 5" id="5"/>
          <p:cNvSpPr txBox="true"/>
          <p:nvPr/>
        </p:nvSpPr>
        <p:spPr>
          <a:xfrm rot="0">
            <a:off x="2632948" y="8125594"/>
            <a:ext cx="11402811" cy="341376"/>
          </a:xfrm>
          <a:prstGeom prst="rect">
            <a:avLst/>
          </a:prstGeom>
        </p:spPr>
        <p:txBody>
          <a:bodyPr anchor="t" rtlCol="false" tIns="0" lIns="0" bIns="0" rIns="0">
            <a:spAutoFit/>
          </a:bodyPr>
          <a:lstStyle/>
          <a:p>
            <a:pPr algn="l">
              <a:lnSpc>
                <a:spcPts val="2591"/>
              </a:lnSpc>
            </a:pPr>
            <a:r>
              <a:rPr lang="en-US" sz="2399">
                <a:solidFill>
                  <a:srgbClr val="000000"/>
                </a:solidFill>
                <a:latin typeface="Arimo"/>
                <a:ea typeface="Arimo"/>
                <a:cs typeface="Arimo"/>
                <a:sym typeface="Arimo"/>
              </a:rPr>
              <a:t>https://www.kaggle.com/datasets/shivrajguvi/e-commerce-dataset-for-practice</a:t>
            </a:r>
          </a:p>
        </p:txBody>
      </p:sp>
      <p:sp>
        <p:nvSpPr>
          <p:cNvPr name="TextBox 6" id="6"/>
          <p:cNvSpPr txBox="true"/>
          <p:nvPr/>
        </p:nvSpPr>
        <p:spPr>
          <a:xfrm rot="0">
            <a:off x="1961965" y="4879316"/>
            <a:ext cx="13609604" cy="341376"/>
          </a:xfrm>
          <a:prstGeom prst="rect">
            <a:avLst/>
          </a:prstGeom>
        </p:spPr>
        <p:txBody>
          <a:bodyPr anchor="t" rtlCol="false" tIns="0" lIns="0" bIns="0" rIns="0">
            <a:spAutoFit/>
          </a:bodyPr>
          <a:lstStyle/>
          <a:p>
            <a:pPr algn="l">
              <a:lnSpc>
                <a:spcPts val="2592"/>
              </a:lnSpc>
            </a:pPr>
            <a:r>
              <a:rPr lang="en-US" sz="2400">
                <a:solidFill>
                  <a:srgbClr val="000000"/>
                </a:solidFill>
                <a:latin typeface="Arimo"/>
                <a:ea typeface="Arimo"/>
                <a:cs typeface="Arimo"/>
                <a:sym typeface="Arimo"/>
              </a:rPr>
              <a:t>https://www.kaggle.com/datasets/mansithummar67/171k-product-review-with-sentiment-dataset?</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Freeform 4" id="4" descr="Image"/>
          <p:cNvSpPr/>
          <p:nvPr/>
        </p:nvSpPr>
        <p:spPr>
          <a:xfrm flipH="false" flipV="false" rot="0">
            <a:off x="15750047" y="9576055"/>
            <a:ext cx="2370808" cy="482091"/>
          </a:xfrm>
          <a:custGeom>
            <a:avLst/>
            <a:gdLst/>
            <a:ahLst/>
            <a:cxnLst/>
            <a:rect r="r" b="b" t="t" l="l"/>
            <a:pathLst>
              <a:path h="482091" w="2370808">
                <a:moveTo>
                  <a:pt x="0" y="0"/>
                </a:moveTo>
                <a:lnTo>
                  <a:pt x="2370808" y="0"/>
                </a:lnTo>
                <a:lnTo>
                  <a:pt x="2370808" y="482091"/>
                </a:lnTo>
                <a:lnTo>
                  <a:pt x="0" y="482091"/>
                </a:lnTo>
                <a:lnTo>
                  <a:pt x="0" y="0"/>
                </a:lnTo>
                <a:close/>
              </a:path>
            </a:pathLst>
          </a:custGeom>
          <a:blipFill>
            <a:blip r:embed="rId3"/>
            <a:stretch>
              <a:fillRect l="-1334" t="0" r="-1334" b="0"/>
            </a:stretch>
          </a:blipFill>
        </p:spPr>
      </p:sp>
      <p:grpSp>
        <p:nvGrpSpPr>
          <p:cNvPr name="Group 5" id="5"/>
          <p:cNvGrpSpPr/>
          <p:nvPr/>
        </p:nvGrpSpPr>
        <p:grpSpPr>
          <a:xfrm rot="0">
            <a:off x="1289914" y="1965158"/>
            <a:ext cx="6471645" cy="6633083"/>
            <a:chOff x="0" y="0"/>
            <a:chExt cx="8628860" cy="8844111"/>
          </a:xfrm>
        </p:grpSpPr>
        <p:sp>
          <p:nvSpPr>
            <p:cNvPr name="Freeform 6" id="6"/>
            <p:cNvSpPr/>
            <p:nvPr/>
          </p:nvSpPr>
          <p:spPr>
            <a:xfrm flipH="false" flipV="false" rot="0">
              <a:off x="31264" y="24285"/>
              <a:ext cx="8585651" cy="8795530"/>
            </a:xfrm>
            <a:custGeom>
              <a:avLst/>
              <a:gdLst/>
              <a:ahLst/>
              <a:cxnLst/>
              <a:rect r="r" b="b" t="t" l="l"/>
              <a:pathLst>
                <a:path h="8795530" w="8585651">
                  <a:moveTo>
                    <a:pt x="0" y="218204"/>
                  </a:moveTo>
                  <a:cubicBezTo>
                    <a:pt x="0" y="97749"/>
                    <a:pt x="125836" y="0"/>
                    <a:pt x="281061" y="0"/>
                  </a:cubicBezTo>
                  <a:lnTo>
                    <a:pt x="8304590" y="0"/>
                  </a:lnTo>
                  <a:cubicBezTo>
                    <a:pt x="8459814" y="0"/>
                    <a:pt x="8585650" y="97749"/>
                    <a:pt x="8585650" y="218204"/>
                  </a:cubicBezTo>
                  <a:lnTo>
                    <a:pt x="8585650" y="8577205"/>
                  </a:lnTo>
                  <a:cubicBezTo>
                    <a:pt x="8585650" y="8697783"/>
                    <a:pt x="8459814" y="8795409"/>
                    <a:pt x="8304590" y="8795409"/>
                  </a:cubicBezTo>
                  <a:lnTo>
                    <a:pt x="281061" y="8795409"/>
                  </a:lnTo>
                  <a:cubicBezTo>
                    <a:pt x="125836" y="8795530"/>
                    <a:pt x="0" y="8697782"/>
                    <a:pt x="0" y="8577327"/>
                  </a:cubicBezTo>
                  <a:close/>
                </a:path>
              </a:pathLst>
            </a:custGeom>
            <a:solidFill>
              <a:srgbClr val="FFFFFF"/>
            </a:solidFill>
          </p:spPr>
        </p:sp>
        <p:sp>
          <p:nvSpPr>
            <p:cNvPr name="Freeform 7" id="7"/>
            <p:cNvSpPr/>
            <p:nvPr/>
          </p:nvSpPr>
          <p:spPr>
            <a:xfrm flipH="false" flipV="false" rot="0">
              <a:off x="0" y="0"/>
              <a:ext cx="8644555" cy="8844100"/>
            </a:xfrm>
            <a:custGeom>
              <a:avLst/>
              <a:gdLst/>
              <a:ahLst/>
              <a:cxnLst/>
              <a:rect r="r" b="b" t="t" l="l"/>
              <a:pathLst>
                <a:path h="8844100" w="8644555">
                  <a:moveTo>
                    <a:pt x="0" y="242489"/>
                  </a:moveTo>
                  <a:cubicBezTo>
                    <a:pt x="0" y="108555"/>
                    <a:pt x="139905" y="0"/>
                    <a:pt x="312325" y="0"/>
                  </a:cubicBezTo>
                  <a:lnTo>
                    <a:pt x="8335854" y="0"/>
                  </a:lnTo>
                  <a:lnTo>
                    <a:pt x="8335854" y="24285"/>
                  </a:lnTo>
                  <a:lnTo>
                    <a:pt x="8335854" y="0"/>
                  </a:lnTo>
                  <a:cubicBezTo>
                    <a:pt x="8508274" y="0"/>
                    <a:pt x="8644555" y="108555"/>
                    <a:pt x="8644555" y="242489"/>
                  </a:cubicBezTo>
                  <a:lnTo>
                    <a:pt x="8616914" y="242489"/>
                  </a:lnTo>
                  <a:lnTo>
                    <a:pt x="8644555" y="242489"/>
                  </a:lnTo>
                  <a:lnTo>
                    <a:pt x="8644555" y="8601490"/>
                  </a:lnTo>
                  <a:lnTo>
                    <a:pt x="8616914" y="8601490"/>
                  </a:lnTo>
                  <a:lnTo>
                    <a:pt x="8644555" y="8601490"/>
                  </a:lnTo>
                  <a:cubicBezTo>
                    <a:pt x="8644555" y="8735424"/>
                    <a:pt x="8508274" y="8843980"/>
                    <a:pt x="8335854" y="8843980"/>
                  </a:cubicBezTo>
                  <a:lnTo>
                    <a:pt x="8335854" y="8819694"/>
                  </a:lnTo>
                  <a:lnTo>
                    <a:pt x="8335854" y="8843980"/>
                  </a:lnTo>
                  <a:lnTo>
                    <a:pt x="312325" y="8843980"/>
                  </a:lnTo>
                  <a:lnTo>
                    <a:pt x="312325" y="8819694"/>
                  </a:lnTo>
                  <a:lnTo>
                    <a:pt x="312325" y="8843980"/>
                  </a:lnTo>
                  <a:cubicBezTo>
                    <a:pt x="139905" y="8844100"/>
                    <a:pt x="0" y="8735545"/>
                    <a:pt x="0" y="8601612"/>
                  </a:cubicBezTo>
                  <a:lnTo>
                    <a:pt x="0" y="242489"/>
                  </a:lnTo>
                  <a:lnTo>
                    <a:pt x="31264" y="242489"/>
                  </a:lnTo>
                  <a:lnTo>
                    <a:pt x="0" y="242489"/>
                  </a:lnTo>
                  <a:moveTo>
                    <a:pt x="62528" y="242489"/>
                  </a:moveTo>
                  <a:lnTo>
                    <a:pt x="62528" y="8601490"/>
                  </a:lnTo>
                  <a:lnTo>
                    <a:pt x="31264" y="8601490"/>
                  </a:lnTo>
                  <a:lnTo>
                    <a:pt x="62528" y="8601490"/>
                  </a:lnTo>
                  <a:cubicBezTo>
                    <a:pt x="62528" y="8708589"/>
                    <a:pt x="174295" y="8795409"/>
                    <a:pt x="312325" y="8795409"/>
                  </a:cubicBezTo>
                  <a:lnTo>
                    <a:pt x="8335854" y="8795409"/>
                  </a:lnTo>
                  <a:cubicBezTo>
                    <a:pt x="8473884" y="8795409"/>
                    <a:pt x="8585651" y="8708589"/>
                    <a:pt x="8585651" y="8601490"/>
                  </a:cubicBezTo>
                  <a:lnTo>
                    <a:pt x="8585651" y="242489"/>
                  </a:lnTo>
                  <a:cubicBezTo>
                    <a:pt x="8585651" y="135391"/>
                    <a:pt x="8473884" y="48571"/>
                    <a:pt x="8335854" y="48571"/>
                  </a:cubicBezTo>
                  <a:lnTo>
                    <a:pt x="312325" y="48571"/>
                  </a:lnTo>
                  <a:lnTo>
                    <a:pt x="312325" y="24285"/>
                  </a:lnTo>
                  <a:lnTo>
                    <a:pt x="312325" y="48571"/>
                  </a:lnTo>
                  <a:cubicBezTo>
                    <a:pt x="174295" y="48571"/>
                    <a:pt x="62528" y="135391"/>
                    <a:pt x="62528" y="242489"/>
                  </a:cubicBezTo>
                  <a:close/>
                </a:path>
              </a:pathLst>
            </a:custGeom>
            <a:solidFill>
              <a:srgbClr val="373737"/>
            </a:solidFill>
          </p:spPr>
        </p:sp>
        <p:sp>
          <p:nvSpPr>
            <p:cNvPr name="TextBox 8" id="8"/>
            <p:cNvSpPr txBox="true"/>
            <p:nvPr/>
          </p:nvSpPr>
          <p:spPr>
            <a:xfrm>
              <a:off x="0" y="-19050"/>
              <a:ext cx="8628860" cy="8863161"/>
            </a:xfrm>
            <a:prstGeom prst="rect">
              <a:avLst/>
            </a:prstGeom>
          </p:spPr>
          <p:txBody>
            <a:bodyPr anchor="t" rtlCol="false" tIns="50800" lIns="50800" bIns="50800" rIns="50800"/>
            <a:lstStyle/>
            <a:p>
              <a:pPr algn="l">
                <a:lnSpc>
                  <a:spcPts val="3600"/>
                </a:lnSpc>
              </a:pPr>
            </a:p>
            <a:p>
              <a:pPr algn="l">
                <a:lnSpc>
                  <a:spcPts val="3600"/>
                </a:lnSpc>
              </a:pPr>
            </a:p>
            <a:p>
              <a:pPr algn="l" marL="647700" indent="-323850" lvl="1">
                <a:lnSpc>
                  <a:spcPts val="3600"/>
                </a:lnSpc>
                <a:buFont typeface="Arial"/>
                <a:buChar char="•"/>
              </a:pPr>
              <a:r>
                <a:rPr lang="en-US" sz="3000">
                  <a:solidFill>
                    <a:srgbClr val="373737"/>
                  </a:solidFill>
                  <a:latin typeface="Arimo"/>
                  <a:ea typeface="Arimo"/>
                  <a:cs typeface="Arimo"/>
                  <a:sym typeface="Arimo"/>
                </a:rPr>
                <a:t>Parts of Speech (POS) Tagging and Demo</a:t>
              </a:r>
            </a:p>
            <a:p>
              <a:pPr algn="l" marL="647700" indent="-323850" lvl="1">
                <a:lnSpc>
                  <a:spcPts val="3600"/>
                </a:lnSpc>
                <a:buFont typeface="Arial"/>
                <a:buChar char="•"/>
              </a:pPr>
              <a:r>
                <a:rPr lang="en-US" sz="3000">
                  <a:solidFill>
                    <a:srgbClr val="373737"/>
                  </a:solidFill>
                  <a:latin typeface="Arimo"/>
                  <a:ea typeface="Arimo"/>
                  <a:cs typeface="Arimo"/>
                  <a:sym typeface="Arimo"/>
                </a:rPr>
                <a:t>Grammar, Syntax, and Parsing Techniques </a:t>
              </a:r>
            </a:p>
            <a:p>
              <a:pPr algn="l" marL="647700" indent="-323850" lvl="1">
                <a:lnSpc>
                  <a:spcPts val="3600"/>
                </a:lnSpc>
                <a:buFont typeface="Arial"/>
                <a:buChar char="•"/>
              </a:pPr>
              <a:r>
                <a:rPr lang="en-US" sz="3000">
                  <a:solidFill>
                    <a:srgbClr val="373737"/>
                  </a:solidFill>
                  <a:latin typeface="Arimo"/>
                  <a:ea typeface="Arimo"/>
                  <a:cs typeface="Arimo"/>
                  <a:sym typeface="Arimo"/>
                </a:rPr>
                <a:t>Parsing Demo: Dependency Parsing with Spacy </a:t>
              </a:r>
            </a:p>
            <a:p>
              <a:pPr algn="l" marL="647700" indent="-323850" lvl="1">
                <a:lnSpc>
                  <a:spcPts val="3600"/>
                </a:lnSpc>
                <a:buFont typeface="Arial"/>
                <a:buChar char="•"/>
              </a:pPr>
              <a:r>
                <a:rPr lang="en-US" sz="3000">
                  <a:solidFill>
                    <a:srgbClr val="373737"/>
                  </a:solidFill>
                  <a:latin typeface="Arimo"/>
                  <a:ea typeface="Arimo"/>
                  <a:cs typeface="Arimo"/>
                  <a:sym typeface="Arimo"/>
                </a:rPr>
                <a:t>Introduction to Encoder-Decoder Models </a:t>
              </a:r>
            </a:p>
            <a:p>
              <a:pPr algn="l" marL="647700" indent="-323850" lvl="1">
                <a:lnSpc>
                  <a:spcPts val="3600"/>
                </a:lnSpc>
                <a:buFont typeface="Arial"/>
                <a:buChar char="•"/>
              </a:pPr>
              <a:r>
                <a:rPr lang="en-US" sz="3000">
                  <a:solidFill>
                    <a:srgbClr val="373737"/>
                  </a:solidFill>
                  <a:latin typeface="Arimo"/>
                  <a:ea typeface="Arimo"/>
                  <a:cs typeface="Arimo"/>
                  <a:sym typeface="Arimo"/>
                </a:rPr>
                <a:t>Short Coming of Transformer Architecture</a:t>
              </a:r>
            </a:p>
            <a:p>
              <a:pPr algn="l" marL="647700" indent="-323850" lvl="1">
                <a:lnSpc>
                  <a:spcPts val="3600"/>
                </a:lnSpc>
                <a:buFont typeface="Arial"/>
                <a:buChar char="•"/>
              </a:pPr>
              <a:r>
                <a:rPr lang="en-US" sz="3000">
                  <a:solidFill>
                    <a:srgbClr val="373737"/>
                  </a:solidFill>
                  <a:latin typeface="Arimo"/>
                  <a:ea typeface="Arimo"/>
                  <a:cs typeface="Arimo"/>
                  <a:sym typeface="Arimo"/>
                </a:rPr>
                <a:t>Hands-On: Building a Simple Encoder-Decoder</a:t>
              </a:r>
            </a:p>
          </p:txBody>
        </p:sp>
      </p:grpSp>
      <p:grpSp>
        <p:nvGrpSpPr>
          <p:cNvPr name="Group 9" id="9"/>
          <p:cNvGrpSpPr/>
          <p:nvPr/>
        </p:nvGrpSpPr>
        <p:grpSpPr>
          <a:xfrm rot="0">
            <a:off x="1289911" y="1767841"/>
            <a:ext cx="6471648" cy="931645"/>
            <a:chOff x="0" y="0"/>
            <a:chExt cx="8628864" cy="1242194"/>
          </a:xfrm>
        </p:grpSpPr>
        <p:sp>
          <p:nvSpPr>
            <p:cNvPr name="Freeform 10" id="10"/>
            <p:cNvSpPr/>
            <p:nvPr/>
          </p:nvSpPr>
          <p:spPr>
            <a:xfrm flipH="false" flipV="false" rot="0">
              <a:off x="31264" y="25400"/>
              <a:ext cx="8585655" cy="1191387"/>
            </a:xfrm>
            <a:custGeom>
              <a:avLst/>
              <a:gdLst/>
              <a:ahLst/>
              <a:cxnLst/>
              <a:rect r="r" b="b" t="t" l="l"/>
              <a:pathLst>
                <a:path h="1191387" w="8585655">
                  <a:moveTo>
                    <a:pt x="0" y="0"/>
                  </a:moveTo>
                  <a:lnTo>
                    <a:pt x="8585655" y="0"/>
                  </a:lnTo>
                  <a:lnTo>
                    <a:pt x="8585655" y="1191387"/>
                  </a:lnTo>
                  <a:lnTo>
                    <a:pt x="0" y="1191387"/>
                  </a:lnTo>
                  <a:close/>
                </a:path>
              </a:pathLst>
            </a:custGeom>
            <a:solidFill>
              <a:srgbClr val="FFFFFF"/>
            </a:solidFill>
          </p:spPr>
        </p:sp>
        <p:sp>
          <p:nvSpPr>
            <p:cNvPr name="Freeform 11" id="11"/>
            <p:cNvSpPr/>
            <p:nvPr/>
          </p:nvSpPr>
          <p:spPr>
            <a:xfrm flipH="false" flipV="false" rot="0">
              <a:off x="0" y="0"/>
              <a:ext cx="8644559" cy="1242187"/>
            </a:xfrm>
            <a:custGeom>
              <a:avLst/>
              <a:gdLst/>
              <a:ahLst/>
              <a:cxnLst/>
              <a:rect r="r" b="b" t="t" l="l"/>
              <a:pathLst>
                <a:path h="1242187" w="8644559">
                  <a:moveTo>
                    <a:pt x="31264" y="0"/>
                  </a:moveTo>
                  <a:lnTo>
                    <a:pt x="8616919" y="0"/>
                  </a:lnTo>
                  <a:cubicBezTo>
                    <a:pt x="8633129" y="0"/>
                    <a:pt x="8644559" y="11430"/>
                    <a:pt x="8644559" y="25400"/>
                  </a:cubicBezTo>
                  <a:lnTo>
                    <a:pt x="8644559" y="1216787"/>
                  </a:lnTo>
                  <a:cubicBezTo>
                    <a:pt x="8644559" y="1230757"/>
                    <a:pt x="8633129" y="1242187"/>
                    <a:pt x="8616919" y="1242187"/>
                  </a:cubicBezTo>
                  <a:lnTo>
                    <a:pt x="31264" y="1242187"/>
                  </a:lnTo>
                  <a:cubicBezTo>
                    <a:pt x="14069" y="1242187"/>
                    <a:pt x="0" y="1230757"/>
                    <a:pt x="0" y="1216787"/>
                  </a:cubicBezTo>
                  <a:lnTo>
                    <a:pt x="0" y="25400"/>
                  </a:lnTo>
                  <a:cubicBezTo>
                    <a:pt x="0" y="11430"/>
                    <a:pt x="14069" y="0"/>
                    <a:pt x="31264" y="0"/>
                  </a:cubicBezTo>
                  <a:moveTo>
                    <a:pt x="31264" y="50800"/>
                  </a:moveTo>
                  <a:lnTo>
                    <a:pt x="31264" y="25400"/>
                  </a:lnTo>
                  <a:lnTo>
                    <a:pt x="62528" y="25400"/>
                  </a:lnTo>
                  <a:lnTo>
                    <a:pt x="62528" y="1216787"/>
                  </a:lnTo>
                  <a:lnTo>
                    <a:pt x="31264" y="1216787"/>
                  </a:lnTo>
                  <a:lnTo>
                    <a:pt x="31264" y="1191387"/>
                  </a:lnTo>
                  <a:lnTo>
                    <a:pt x="8616919" y="1191387"/>
                  </a:lnTo>
                  <a:lnTo>
                    <a:pt x="8616919" y="1216787"/>
                  </a:lnTo>
                  <a:lnTo>
                    <a:pt x="8585655" y="1216787"/>
                  </a:lnTo>
                  <a:lnTo>
                    <a:pt x="8585655" y="25400"/>
                  </a:lnTo>
                  <a:lnTo>
                    <a:pt x="8616919" y="25400"/>
                  </a:lnTo>
                  <a:lnTo>
                    <a:pt x="8616919" y="50800"/>
                  </a:lnTo>
                  <a:lnTo>
                    <a:pt x="31264" y="50800"/>
                  </a:lnTo>
                  <a:close/>
                </a:path>
              </a:pathLst>
            </a:custGeom>
            <a:solidFill>
              <a:srgbClr val="000000"/>
            </a:solidFill>
          </p:spPr>
        </p:sp>
        <p:sp>
          <p:nvSpPr>
            <p:cNvPr name="TextBox 12" id="12"/>
            <p:cNvSpPr txBox="true"/>
            <p:nvPr/>
          </p:nvSpPr>
          <p:spPr>
            <a:xfrm>
              <a:off x="0" y="-28575"/>
              <a:ext cx="8628864" cy="1270769"/>
            </a:xfrm>
            <a:prstGeom prst="rect">
              <a:avLst/>
            </a:prstGeom>
          </p:spPr>
          <p:txBody>
            <a:bodyPr anchor="ctr" rtlCol="false" tIns="50800" lIns="50800" bIns="50800" rIns="50800"/>
            <a:lstStyle/>
            <a:p>
              <a:pPr algn="ctr">
                <a:lnSpc>
                  <a:spcPts val="4320"/>
                </a:lnSpc>
              </a:pPr>
              <a:r>
                <a:rPr lang="en-US" sz="3600">
                  <a:solidFill>
                    <a:srgbClr val="000000"/>
                  </a:solidFill>
                  <a:latin typeface="Arimo"/>
                  <a:ea typeface="Arimo"/>
                  <a:cs typeface="Arimo"/>
                  <a:sym typeface="Arimo"/>
                </a:rPr>
                <a:t>Session 2</a:t>
              </a:r>
            </a:p>
          </p:txBody>
        </p:sp>
      </p:grpSp>
      <p:sp>
        <p:nvSpPr>
          <p:cNvPr name="TextBox 13" id="13"/>
          <p:cNvSpPr txBox="true"/>
          <p:nvPr/>
        </p:nvSpPr>
        <p:spPr>
          <a:xfrm rot="0">
            <a:off x="826642" y="599694"/>
            <a:ext cx="15590520" cy="905637"/>
          </a:xfrm>
          <a:prstGeom prst="rect">
            <a:avLst/>
          </a:prstGeom>
        </p:spPr>
        <p:txBody>
          <a:bodyPr anchor="t" rtlCol="false" tIns="0" lIns="0" bIns="0" rIns="0">
            <a:spAutoFit/>
          </a:bodyPr>
          <a:lstStyle/>
          <a:p>
            <a:pPr algn="l">
              <a:lnSpc>
                <a:spcPts val="6804"/>
              </a:lnSpc>
            </a:pPr>
            <a:r>
              <a:rPr lang="en-US" sz="6300" b="true">
                <a:solidFill>
                  <a:srgbClr val="FF0000"/>
                </a:solidFill>
                <a:latin typeface="Arimo Bold"/>
                <a:ea typeface="Arimo Bold"/>
                <a:cs typeface="Arimo Bold"/>
                <a:sym typeface="Arimo Bold"/>
              </a:rPr>
              <a:t>NLP Sessions</a:t>
            </a:r>
            <a:r>
              <a:rPr lang="en-US" sz="6300" b="true">
                <a:solidFill>
                  <a:srgbClr val="FF0000"/>
                </a:solidFill>
                <a:latin typeface="Arimo Bold"/>
                <a:ea typeface="Arimo Bold"/>
                <a:cs typeface="Arimo Bold"/>
                <a:sym typeface="Arimo Bold"/>
              </a:rPr>
              <a:t> Overview - Week 2</a:t>
            </a:r>
          </a:p>
        </p:txBody>
      </p:sp>
      <p:grpSp>
        <p:nvGrpSpPr>
          <p:cNvPr name="Group 14" id="14"/>
          <p:cNvGrpSpPr/>
          <p:nvPr/>
        </p:nvGrpSpPr>
        <p:grpSpPr>
          <a:xfrm rot="0">
            <a:off x="9686075" y="1965158"/>
            <a:ext cx="6471645" cy="6501961"/>
            <a:chOff x="0" y="0"/>
            <a:chExt cx="8628860" cy="8669281"/>
          </a:xfrm>
        </p:grpSpPr>
        <p:sp>
          <p:nvSpPr>
            <p:cNvPr name="Freeform 15" id="15"/>
            <p:cNvSpPr/>
            <p:nvPr/>
          </p:nvSpPr>
          <p:spPr>
            <a:xfrm flipH="false" flipV="false" rot="0">
              <a:off x="31264" y="23805"/>
              <a:ext cx="8585651" cy="8621660"/>
            </a:xfrm>
            <a:custGeom>
              <a:avLst/>
              <a:gdLst/>
              <a:ahLst/>
              <a:cxnLst/>
              <a:rect r="r" b="b" t="t" l="l"/>
              <a:pathLst>
                <a:path h="8621660" w="8585651">
                  <a:moveTo>
                    <a:pt x="0" y="213890"/>
                  </a:moveTo>
                  <a:cubicBezTo>
                    <a:pt x="0" y="95816"/>
                    <a:pt x="125836" y="0"/>
                    <a:pt x="281061" y="0"/>
                  </a:cubicBezTo>
                  <a:lnTo>
                    <a:pt x="8304590" y="0"/>
                  </a:lnTo>
                  <a:cubicBezTo>
                    <a:pt x="8459814" y="0"/>
                    <a:pt x="8585650" y="95816"/>
                    <a:pt x="8585650" y="213890"/>
                  </a:cubicBezTo>
                  <a:lnTo>
                    <a:pt x="8585650" y="8407651"/>
                  </a:lnTo>
                  <a:cubicBezTo>
                    <a:pt x="8585650" y="8525844"/>
                    <a:pt x="8459814" y="8621542"/>
                    <a:pt x="8304590" y="8621542"/>
                  </a:cubicBezTo>
                  <a:lnTo>
                    <a:pt x="281061" y="8621542"/>
                  </a:lnTo>
                  <a:cubicBezTo>
                    <a:pt x="125836" y="8621660"/>
                    <a:pt x="0" y="8525844"/>
                    <a:pt x="0" y="8407770"/>
                  </a:cubicBezTo>
                  <a:close/>
                </a:path>
              </a:pathLst>
            </a:custGeom>
            <a:solidFill>
              <a:srgbClr val="FFFFFF"/>
            </a:solidFill>
          </p:spPr>
        </p:sp>
        <p:sp>
          <p:nvSpPr>
            <p:cNvPr name="Freeform 16" id="16"/>
            <p:cNvSpPr/>
            <p:nvPr/>
          </p:nvSpPr>
          <p:spPr>
            <a:xfrm flipH="false" flipV="false" rot="0">
              <a:off x="0" y="0"/>
              <a:ext cx="8644555" cy="8669270"/>
            </a:xfrm>
            <a:custGeom>
              <a:avLst/>
              <a:gdLst/>
              <a:ahLst/>
              <a:cxnLst/>
              <a:rect r="r" b="b" t="t" l="l"/>
              <a:pathLst>
                <a:path h="8669270" w="8644555">
                  <a:moveTo>
                    <a:pt x="0" y="237695"/>
                  </a:moveTo>
                  <a:cubicBezTo>
                    <a:pt x="0" y="106409"/>
                    <a:pt x="139905" y="0"/>
                    <a:pt x="312325" y="0"/>
                  </a:cubicBezTo>
                  <a:lnTo>
                    <a:pt x="8335854" y="0"/>
                  </a:lnTo>
                  <a:lnTo>
                    <a:pt x="8335854" y="23805"/>
                  </a:lnTo>
                  <a:lnTo>
                    <a:pt x="8335854" y="0"/>
                  </a:lnTo>
                  <a:cubicBezTo>
                    <a:pt x="8508274" y="0"/>
                    <a:pt x="8644555" y="106409"/>
                    <a:pt x="8644555" y="237695"/>
                  </a:cubicBezTo>
                  <a:lnTo>
                    <a:pt x="8616914" y="237695"/>
                  </a:lnTo>
                  <a:lnTo>
                    <a:pt x="8644555" y="237695"/>
                  </a:lnTo>
                  <a:lnTo>
                    <a:pt x="8644555" y="8431456"/>
                  </a:lnTo>
                  <a:lnTo>
                    <a:pt x="8616914" y="8431456"/>
                  </a:lnTo>
                  <a:lnTo>
                    <a:pt x="8644555" y="8431456"/>
                  </a:lnTo>
                  <a:cubicBezTo>
                    <a:pt x="8644555" y="8562742"/>
                    <a:pt x="8508274" y="8669151"/>
                    <a:pt x="8335854" y="8669151"/>
                  </a:cubicBezTo>
                  <a:lnTo>
                    <a:pt x="8335854" y="8645347"/>
                  </a:lnTo>
                  <a:lnTo>
                    <a:pt x="8335854" y="8669151"/>
                  </a:lnTo>
                  <a:lnTo>
                    <a:pt x="312325" y="8669151"/>
                  </a:lnTo>
                  <a:lnTo>
                    <a:pt x="312325" y="8645347"/>
                  </a:lnTo>
                  <a:lnTo>
                    <a:pt x="312325" y="8669151"/>
                  </a:lnTo>
                  <a:cubicBezTo>
                    <a:pt x="139905" y="8669270"/>
                    <a:pt x="0" y="8562861"/>
                    <a:pt x="0" y="8431575"/>
                  </a:cubicBezTo>
                  <a:lnTo>
                    <a:pt x="0" y="237695"/>
                  </a:lnTo>
                  <a:lnTo>
                    <a:pt x="31264" y="237695"/>
                  </a:lnTo>
                  <a:lnTo>
                    <a:pt x="0" y="237695"/>
                  </a:lnTo>
                  <a:moveTo>
                    <a:pt x="62528" y="237695"/>
                  </a:moveTo>
                  <a:lnTo>
                    <a:pt x="62528" y="8431456"/>
                  </a:lnTo>
                  <a:lnTo>
                    <a:pt x="31264" y="8431456"/>
                  </a:lnTo>
                  <a:lnTo>
                    <a:pt x="62528" y="8431456"/>
                  </a:lnTo>
                  <a:cubicBezTo>
                    <a:pt x="62528" y="8536437"/>
                    <a:pt x="174295" y="8621541"/>
                    <a:pt x="312325" y="8621541"/>
                  </a:cubicBezTo>
                  <a:lnTo>
                    <a:pt x="8335854" y="8621541"/>
                  </a:lnTo>
                  <a:cubicBezTo>
                    <a:pt x="8473884" y="8621541"/>
                    <a:pt x="8585651" y="8536437"/>
                    <a:pt x="8585651" y="8431456"/>
                  </a:cubicBezTo>
                  <a:lnTo>
                    <a:pt x="8585651" y="237695"/>
                  </a:lnTo>
                  <a:cubicBezTo>
                    <a:pt x="8585651" y="132714"/>
                    <a:pt x="8473884" y="47610"/>
                    <a:pt x="8335854" y="47610"/>
                  </a:cubicBezTo>
                  <a:lnTo>
                    <a:pt x="312325" y="47610"/>
                  </a:lnTo>
                  <a:lnTo>
                    <a:pt x="312325" y="23805"/>
                  </a:lnTo>
                  <a:lnTo>
                    <a:pt x="312325" y="47610"/>
                  </a:lnTo>
                  <a:cubicBezTo>
                    <a:pt x="174295" y="47610"/>
                    <a:pt x="62528" y="132714"/>
                    <a:pt x="62528" y="237695"/>
                  </a:cubicBezTo>
                  <a:close/>
                </a:path>
              </a:pathLst>
            </a:custGeom>
            <a:solidFill>
              <a:srgbClr val="373737"/>
            </a:solidFill>
          </p:spPr>
        </p:sp>
        <p:sp>
          <p:nvSpPr>
            <p:cNvPr name="TextBox 17" id="17"/>
            <p:cNvSpPr txBox="true"/>
            <p:nvPr/>
          </p:nvSpPr>
          <p:spPr>
            <a:xfrm>
              <a:off x="0" y="-19050"/>
              <a:ext cx="8628860" cy="8688331"/>
            </a:xfrm>
            <a:prstGeom prst="rect">
              <a:avLst/>
            </a:prstGeom>
          </p:spPr>
          <p:txBody>
            <a:bodyPr anchor="t" rtlCol="false" tIns="50800" lIns="50800" bIns="50800" rIns="50800"/>
            <a:lstStyle/>
            <a:p>
              <a:pPr algn="l">
                <a:lnSpc>
                  <a:spcPts val="3600"/>
                </a:lnSpc>
              </a:pPr>
            </a:p>
            <a:p>
              <a:pPr algn="l">
                <a:lnSpc>
                  <a:spcPts val="3600"/>
                </a:lnSpc>
              </a:pPr>
            </a:p>
            <a:p>
              <a:pPr algn="l" marL="647700" indent="-323850" lvl="1">
                <a:lnSpc>
                  <a:spcPts val="3600"/>
                </a:lnSpc>
                <a:buFont typeface="Arial"/>
                <a:buChar char="•"/>
              </a:pPr>
              <a:r>
                <a:rPr lang="en-US" sz="3000">
                  <a:solidFill>
                    <a:srgbClr val="373737"/>
                  </a:solidFill>
                  <a:latin typeface="Arimo"/>
                  <a:ea typeface="Arimo"/>
                  <a:cs typeface="Arimo"/>
                  <a:sym typeface="Arimo"/>
                </a:rPr>
                <a:t>Recap and Discussion on Parsing and Encoder-Decoder Models </a:t>
              </a:r>
            </a:p>
            <a:p>
              <a:pPr algn="l" marL="647700" indent="-323850" lvl="1">
                <a:lnSpc>
                  <a:spcPts val="3600"/>
                </a:lnSpc>
                <a:buFont typeface="Arial"/>
                <a:buChar char="•"/>
              </a:pPr>
              <a:r>
                <a:rPr lang="en-US" sz="3000">
                  <a:solidFill>
                    <a:srgbClr val="373737"/>
                  </a:solidFill>
                  <a:latin typeface="Arimo"/>
                  <a:ea typeface="Arimo"/>
                  <a:cs typeface="Arimo"/>
                  <a:sym typeface="Arimo"/>
                </a:rPr>
                <a:t>Review Exercises (Hugging Face, Kaggle) </a:t>
              </a:r>
            </a:p>
          </p:txBody>
        </p:sp>
      </p:grpSp>
      <p:grpSp>
        <p:nvGrpSpPr>
          <p:cNvPr name="Group 18" id="18"/>
          <p:cNvGrpSpPr/>
          <p:nvPr/>
        </p:nvGrpSpPr>
        <p:grpSpPr>
          <a:xfrm rot="0">
            <a:off x="9686072" y="1767841"/>
            <a:ext cx="6471648" cy="931645"/>
            <a:chOff x="0" y="0"/>
            <a:chExt cx="8628864" cy="1242194"/>
          </a:xfrm>
        </p:grpSpPr>
        <p:sp>
          <p:nvSpPr>
            <p:cNvPr name="Freeform 19" id="19"/>
            <p:cNvSpPr/>
            <p:nvPr/>
          </p:nvSpPr>
          <p:spPr>
            <a:xfrm flipH="false" flipV="false" rot="0">
              <a:off x="31264" y="25400"/>
              <a:ext cx="8585655" cy="1191387"/>
            </a:xfrm>
            <a:custGeom>
              <a:avLst/>
              <a:gdLst/>
              <a:ahLst/>
              <a:cxnLst/>
              <a:rect r="r" b="b" t="t" l="l"/>
              <a:pathLst>
                <a:path h="1191387" w="8585655">
                  <a:moveTo>
                    <a:pt x="0" y="0"/>
                  </a:moveTo>
                  <a:lnTo>
                    <a:pt x="8585655" y="0"/>
                  </a:lnTo>
                  <a:lnTo>
                    <a:pt x="8585655" y="1191387"/>
                  </a:lnTo>
                  <a:lnTo>
                    <a:pt x="0" y="1191387"/>
                  </a:lnTo>
                  <a:close/>
                </a:path>
              </a:pathLst>
            </a:custGeom>
            <a:solidFill>
              <a:srgbClr val="FFFFFF"/>
            </a:solidFill>
          </p:spPr>
        </p:sp>
        <p:sp>
          <p:nvSpPr>
            <p:cNvPr name="Freeform 20" id="20"/>
            <p:cNvSpPr/>
            <p:nvPr/>
          </p:nvSpPr>
          <p:spPr>
            <a:xfrm flipH="false" flipV="false" rot="0">
              <a:off x="0" y="0"/>
              <a:ext cx="8644559" cy="1242187"/>
            </a:xfrm>
            <a:custGeom>
              <a:avLst/>
              <a:gdLst/>
              <a:ahLst/>
              <a:cxnLst/>
              <a:rect r="r" b="b" t="t" l="l"/>
              <a:pathLst>
                <a:path h="1242187" w="8644559">
                  <a:moveTo>
                    <a:pt x="31264" y="0"/>
                  </a:moveTo>
                  <a:lnTo>
                    <a:pt x="8616919" y="0"/>
                  </a:lnTo>
                  <a:cubicBezTo>
                    <a:pt x="8633129" y="0"/>
                    <a:pt x="8644559" y="11430"/>
                    <a:pt x="8644559" y="25400"/>
                  </a:cubicBezTo>
                  <a:lnTo>
                    <a:pt x="8644559" y="1216787"/>
                  </a:lnTo>
                  <a:cubicBezTo>
                    <a:pt x="8644559" y="1230757"/>
                    <a:pt x="8633129" y="1242187"/>
                    <a:pt x="8616919" y="1242187"/>
                  </a:cubicBezTo>
                  <a:lnTo>
                    <a:pt x="31264" y="1242187"/>
                  </a:lnTo>
                  <a:cubicBezTo>
                    <a:pt x="14069" y="1242187"/>
                    <a:pt x="0" y="1230757"/>
                    <a:pt x="0" y="1216787"/>
                  </a:cubicBezTo>
                  <a:lnTo>
                    <a:pt x="0" y="25400"/>
                  </a:lnTo>
                  <a:cubicBezTo>
                    <a:pt x="0" y="11430"/>
                    <a:pt x="14069" y="0"/>
                    <a:pt x="31264" y="0"/>
                  </a:cubicBezTo>
                  <a:moveTo>
                    <a:pt x="31264" y="50800"/>
                  </a:moveTo>
                  <a:lnTo>
                    <a:pt x="31264" y="25400"/>
                  </a:lnTo>
                  <a:lnTo>
                    <a:pt x="62528" y="25400"/>
                  </a:lnTo>
                  <a:lnTo>
                    <a:pt x="62528" y="1216787"/>
                  </a:lnTo>
                  <a:lnTo>
                    <a:pt x="31264" y="1216787"/>
                  </a:lnTo>
                  <a:lnTo>
                    <a:pt x="31264" y="1191387"/>
                  </a:lnTo>
                  <a:lnTo>
                    <a:pt x="8616919" y="1191387"/>
                  </a:lnTo>
                  <a:lnTo>
                    <a:pt x="8616919" y="1216787"/>
                  </a:lnTo>
                  <a:lnTo>
                    <a:pt x="8585655" y="1216787"/>
                  </a:lnTo>
                  <a:lnTo>
                    <a:pt x="8585655" y="25400"/>
                  </a:lnTo>
                  <a:lnTo>
                    <a:pt x="8616919" y="25400"/>
                  </a:lnTo>
                  <a:lnTo>
                    <a:pt x="8616919" y="50800"/>
                  </a:lnTo>
                  <a:lnTo>
                    <a:pt x="31264" y="50800"/>
                  </a:lnTo>
                  <a:close/>
                </a:path>
              </a:pathLst>
            </a:custGeom>
            <a:solidFill>
              <a:srgbClr val="000000"/>
            </a:solidFill>
          </p:spPr>
        </p:sp>
        <p:sp>
          <p:nvSpPr>
            <p:cNvPr name="TextBox 21" id="21"/>
            <p:cNvSpPr txBox="true"/>
            <p:nvPr/>
          </p:nvSpPr>
          <p:spPr>
            <a:xfrm>
              <a:off x="0" y="-28575"/>
              <a:ext cx="8628864" cy="1270769"/>
            </a:xfrm>
            <a:prstGeom prst="rect">
              <a:avLst/>
            </a:prstGeom>
          </p:spPr>
          <p:txBody>
            <a:bodyPr anchor="ctr" rtlCol="false" tIns="50800" lIns="50800" bIns="50800" rIns="50800"/>
            <a:lstStyle/>
            <a:p>
              <a:pPr algn="ctr">
                <a:lnSpc>
                  <a:spcPts val="4320"/>
                </a:lnSpc>
              </a:pPr>
              <a:r>
                <a:rPr lang="en-US" sz="3600">
                  <a:solidFill>
                    <a:srgbClr val="000000"/>
                  </a:solidFill>
                  <a:latin typeface="Arimo"/>
                  <a:ea typeface="Arimo"/>
                  <a:cs typeface="Arimo"/>
                  <a:sym typeface="Arimo"/>
                </a:rPr>
                <a:t>Office Hours 2</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Freeform 4" id="4" descr="Image"/>
          <p:cNvSpPr/>
          <p:nvPr/>
        </p:nvSpPr>
        <p:spPr>
          <a:xfrm flipH="false" flipV="false" rot="0">
            <a:off x="15750047" y="9576055"/>
            <a:ext cx="2370808" cy="482091"/>
          </a:xfrm>
          <a:custGeom>
            <a:avLst/>
            <a:gdLst/>
            <a:ahLst/>
            <a:cxnLst/>
            <a:rect r="r" b="b" t="t" l="l"/>
            <a:pathLst>
              <a:path h="482091" w="2370808">
                <a:moveTo>
                  <a:pt x="0" y="0"/>
                </a:moveTo>
                <a:lnTo>
                  <a:pt x="2370808" y="0"/>
                </a:lnTo>
                <a:lnTo>
                  <a:pt x="2370808" y="482091"/>
                </a:lnTo>
                <a:lnTo>
                  <a:pt x="0" y="482091"/>
                </a:lnTo>
                <a:lnTo>
                  <a:pt x="0" y="0"/>
                </a:lnTo>
                <a:close/>
              </a:path>
            </a:pathLst>
          </a:custGeom>
          <a:blipFill>
            <a:blip r:embed="rId3"/>
            <a:stretch>
              <a:fillRect l="-1334" t="0" r="-1334" b="0"/>
            </a:stretch>
          </a:blipFill>
        </p:spPr>
      </p:sp>
      <p:graphicFrame>
        <p:nvGraphicFramePr>
          <p:cNvPr name="Table 5" id="5"/>
          <p:cNvGraphicFramePr>
            <a:graphicFrameLocks noGrp="true"/>
          </p:cNvGraphicFramePr>
          <p:nvPr/>
        </p:nvGraphicFramePr>
        <p:xfrm>
          <a:off x="1065771" y="5506266"/>
          <a:ext cx="15361506" cy="3543300"/>
        </p:xfrm>
        <a:graphic>
          <a:graphicData uri="http://schemas.openxmlformats.org/drawingml/2006/table">
            <a:tbl>
              <a:tblPr/>
              <a:tblGrid>
                <a:gridCol w="11437931"/>
                <a:gridCol w="3923575"/>
              </a:tblGrid>
              <a:tr h="885825">
                <a:tc>
                  <a:txBody>
                    <a:bodyPr anchor="t" rtlCol="false"/>
                    <a:lstStyle/>
                    <a:p>
                      <a:pPr algn="ctr">
                        <a:lnSpc>
                          <a:spcPts val="3079"/>
                        </a:lnSpc>
                        <a:defRPr/>
                      </a:pPr>
                      <a:r>
                        <a:rPr lang="en-US" sz="2199">
                          <a:solidFill>
                            <a:srgbClr val="000000"/>
                          </a:solidFill>
                          <a:latin typeface="Arimo"/>
                          <a:ea typeface="Arimo"/>
                          <a:cs typeface="Arimo"/>
                          <a:sym typeface="Arimo"/>
                        </a:rPr>
                        <a:t>Review</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Sentiment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85825">
                <a:tc>
                  <a:txBody>
                    <a:bodyPr anchor="t" rtlCol="false"/>
                    <a:lstStyle/>
                    <a:p>
                      <a:pPr algn="ctr">
                        <a:lnSpc>
                          <a:spcPts val="3079"/>
                        </a:lnSpc>
                        <a:defRPr/>
                      </a:pPr>
                      <a:r>
                        <a:rPr lang="en-US" sz="2199">
                          <a:solidFill>
                            <a:srgbClr val="000000"/>
                          </a:solidFill>
                          <a:latin typeface="Arimo"/>
                          <a:ea typeface="Arimo"/>
                          <a:cs typeface="Arimo"/>
                          <a:sym typeface="Arimo"/>
                        </a:rPr>
                        <a:t>1. "This water bottle keeps drinks cold for hours and is perfect for long hikes."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Positive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85825">
                <a:tc>
                  <a:txBody>
                    <a:bodyPr anchor="t" rtlCol="false"/>
                    <a:lstStyle/>
                    <a:p>
                      <a:pPr algn="ctr">
                        <a:lnSpc>
                          <a:spcPts val="3079"/>
                        </a:lnSpc>
                        <a:defRPr/>
                      </a:pPr>
                      <a:r>
                        <a:rPr lang="en-US" sz="2199">
                          <a:solidFill>
                            <a:srgbClr val="000000"/>
                          </a:solidFill>
                          <a:latin typeface="Arimo"/>
                          <a:ea typeface="Arimo"/>
                          <a:cs typeface="Arimo"/>
                          <a:sym typeface="Arimo"/>
                        </a:rPr>
                        <a:t>2. "The suitcase is a bit heavy and not very easy to carry, especially when full."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Negative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85825">
                <a:tc>
                  <a:txBody>
                    <a:bodyPr anchor="t" rtlCol="false"/>
                    <a:lstStyle/>
                    <a:p>
                      <a:pPr algn="ctr">
                        <a:lnSpc>
                          <a:spcPts val="3079"/>
                        </a:lnSpc>
                        <a:defRPr/>
                      </a:pPr>
                      <a:r>
                        <a:rPr lang="en-US" sz="2199">
                          <a:solidFill>
                            <a:srgbClr val="000000"/>
                          </a:solidFill>
                          <a:latin typeface="Arimo"/>
                          <a:ea typeface="Arimo"/>
                          <a:cs typeface="Arimo"/>
                          <a:sym typeface="Arimo"/>
                        </a:rPr>
                        <a:t>3. "The seat cushion was comfortable but didn't offer much back support over long trips."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Neutral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836757" y="812477"/>
            <a:ext cx="15590520" cy="905637"/>
          </a:xfrm>
          <a:prstGeom prst="rect">
            <a:avLst/>
          </a:prstGeom>
        </p:spPr>
        <p:txBody>
          <a:bodyPr anchor="t" rtlCol="false" tIns="0" lIns="0" bIns="0" rIns="0">
            <a:spAutoFit/>
          </a:bodyPr>
          <a:lstStyle/>
          <a:p>
            <a:pPr algn="l">
              <a:lnSpc>
                <a:spcPts val="6804"/>
              </a:lnSpc>
            </a:pPr>
            <a:r>
              <a:rPr lang="en-US" sz="6300" b="true">
                <a:solidFill>
                  <a:srgbClr val="FF0000"/>
                </a:solidFill>
                <a:latin typeface="Arimo Bold"/>
                <a:ea typeface="Arimo Bold"/>
                <a:cs typeface="Arimo Bold"/>
                <a:sym typeface="Arimo Bold"/>
              </a:rPr>
              <a:t>Use Case Summary</a:t>
            </a:r>
          </a:p>
        </p:txBody>
      </p:sp>
      <p:sp>
        <p:nvSpPr>
          <p:cNvPr name="TextBox 7" id="7"/>
          <p:cNvSpPr txBox="true"/>
          <p:nvPr/>
        </p:nvSpPr>
        <p:spPr>
          <a:xfrm rot="0">
            <a:off x="874301" y="2031927"/>
            <a:ext cx="16539399" cy="2950464"/>
          </a:xfrm>
          <a:prstGeom prst="rect">
            <a:avLst/>
          </a:prstGeom>
        </p:spPr>
        <p:txBody>
          <a:bodyPr anchor="t" rtlCol="false" tIns="0" lIns="0" bIns="0" rIns="0">
            <a:spAutoFit/>
          </a:bodyPr>
          <a:lstStyle/>
          <a:p>
            <a:pPr algn="l">
              <a:lnSpc>
                <a:spcPts val="3888"/>
              </a:lnSpc>
            </a:pPr>
            <a:r>
              <a:rPr lang="en-US" b="true" sz="3600">
                <a:solidFill>
                  <a:srgbClr val="373737"/>
                </a:solidFill>
                <a:latin typeface="Arimo Bold"/>
                <a:ea typeface="Arimo Bold"/>
                <a:cs typeface="Arimo Bold"/>
                <a:sym typeface="Arimo Bold"/>
              </a:rPr>
              <a:t>For this course, we’ll apply sentiment analysis to product reviews from a travel accessories retailer, Oceanwave15 Retails. By analyzing customer reviews, we aim to identify patterns in customer satisfaction, highlight popular products, and detect potential issues with product quality or usability. This analysis can guide strategic decisions in marketing, product improvement, and customer support.</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25293" y="2100551"/>
            <a:ext cx="5982244" cy="462154"/>
          </a:xfrm>
          <a:prstGeom prst="rect">
            <a:avLst/>
          </a:prstGeom>
        </p:spPr>
        <p:txBody>
          <a:bodyPr anchor="t" rtlCol="false" tIns="0" lIns="0" bIns="0" rIns="0">
            <a:spAutoFit/>
          </a:bodyPr>
          <a:lstStyle/>
          <a:p>
            <a:pPr algn="ctr">
              <a:lnSpc>
                <a:spcPts val="3456"/>
              </a:lnSpc>
            </a:pPr>
            <a:r>
              <a:rPr lang="en-US" sz="3600" spc="-39">
                <a:solidFill>
                  <a:srgbClr val="FFFFFF"/>
                </a:solidFill>
                <a:latin typeface="Canva Sans"/>
                <a:ea typeface="Canva Sans"/>
                <a:cs typeface="Canva Sans"/>
                <a:sym typeface="Canva Sans"/>
              </a:rPr>
              <a:t>Question 1</a:t>
            </a:r>
          </a:p>
        </p:txBody>
      </p:sp>
      <p:grpSp>
        <p:nvGrpSpPr>
          <p:cNvPr name="Group 3" id="3"/>
          <p:cNvGrpSpPr/>
          <p:nvPr/>
        </p:nvGrpSpPr>
        <p:grpSpPr>
          <a:xfrm rot="0">
            <a:off x="3553418" y="6705600"/>
            <a:ext cx="5143751" cy="725510"/>
            <a:chOff x="0" y="0"/>
            <a:chExt cx="1354733" cy="191081"/>
          </a:xfrm>
        </p:grpSpPr>
        <p:sp>
          <p:nvSpPr>
            <p:cNvPr name="Freeform 4" id="4"/>
            <p:cNvSpPr/>
            <p:nvPr/>
          </p:nvSpPr>
          <p:spPr>
            <a:xfrm flipH="false" flipV="false" rot="0">
              <a:off x="0" y="0"/>
              <a:ext cx="1354733" cy="191081"/>
            </a:xfrm>
            <a:custGeom>
              <a:avLst/>
              <a:gdLst/>
              <a:ahLst/>
              <a:cxnLst/>
              <a:rect r="r" b="b" t="t" l="l"/>
              <a:pathLst>
                <a:path h="191081" w="1354733">
                  <a:moveTo>
                    <a:pt x="95540" y="0"/>
                  </a:moveTo>
                  <a:lnTo>
                    <a:pt x="1259192" y="0"/>
                  </a:lnTo>
                  <a:cubicBezTo>
                    <a:pt x="1284531" y="0"/>
                    <a:pt x="1308832" y="10066"/>
                    <a:pt x="1326750" y="27983"/>
                  </a:cubicBezTo>
                  <a:cubicBezTo>
                    <a:pt x="1344667" y="45900"/>
                    <a:pt x="1354733" y="70202"/>
                    <a:pt x="1354733" y="95540"/>
                  </a:cubicBezTo>
                  <a:lnTo>
                    <a:pt x="1354733" y="95540"/>
                  </a:lnTo>
                  <a:cubicBezTo>
                    <a:pt x="1354733" y="148306"/>
                    <a:pt x="1311958" y="191081"/>
                    <a:pt x="1259192" y="191081"/>
                  </a:cubicBezTo>
                  <a:lnTo>
                    <a:pt x="95540" y="191081"/>
                  </a:lnTo>
                  <a:cubicBezTo>
                    <a:pt x="70202" y="191081"/>
                    <a:pt x="45900" y="181015"/>
                    <a:pt x="27983" y="163098"/>
                  </a:cubicBezTo>
                  <a:cubicBezTo>
                    <a:pt x="10066" y="145180"/>
                    <a:pt x="0" y="120879"/>
                    <a:pt x="0" y="95540"/>
                  </a:cubicBezTo>
                  <a:lnTo>
                    <a:pt x="0" y="95540"/>
                  </a:lnTo>
                  <a:cubicBezTo>
                    <a:pt x="0" y="70202"/>
                    <a:pt x="10066" y="45900"/>
                    <a:pt x="27983" y="27983"/>
                  </a:cubicBezTo>
                  <a:cubicBezTo>
                    <a:pt x="45900" y="10066"/>
                    <a:pt x="70202" y="0"/>
                    <a:pt x="95540" y="0"/>
                  </a:cubicBezTo>
                  <a:close/>
                </a:path>
              </a:pathLst>
            </a:custGeom>
            <a:solidFill>
              <a:srgbClr val="2D446E"/>
            </a:solidFill>
            <a:ln cap="rnd">
              <a:noFill/>
              <a:prstDash val="dash"/>
              <a:round/>
            </a:ln>
          </p:spPr>
        </p:sp>
        <p:sp>
          <p:nvSpPr>
            <p:cNvPr name="TextBox 5" id="5"/>
            <p:cNvSpPr txBox="true"/>
            <p:nvPr/>
          </p:nvSpPr>
          <p:spPr>
            <a:xfrm>
              <a:off x="0" y="-28575"/>
              <a:ext cx="1354733" cy="219656"/>
            </a:xfrm>
            <a:prstGeom prst="rect">
              <a:avLst/>
            </a:prstGeom>
          </p:spPr>
          <p:txBody>
            <a:bodyPr anchor="ctr" rtlCol="false" tIns="50800" lIns="50800" bIns="50800" rIns="50800"/>
            <a:lstStyle/>
            <a:p>
              <a:pPr algn="ctr">
                <a:lnSpc>
                  <a:spcPts val="3249"/>
                </a:lnSpc>
              </a:pPr>
              <a:r>
                <a:rPr lang="en-US" b="true" sz="2499">
                  <a:solidFill>
                    <a:srgbClr val="FFFFFF"/>
                  </a:solidFill>
                  <a:latin typeface="Canva Sans Bold"/>
                  <a:ea typeface="Canva Sans Bold"/>
                  <a:cs typeface="Canva Sans Bold"/>
                  <a:sym typeface="Canva Sans Bold"/>
                </a:rPr>
                <a:t>Open AI 4o ChatGPT</a:t>
              </a:r>
            </a:p>
          </p:txBody>
        </p:sp>
      </p:grpSp>
      <p:grpSp>
        <p:nvGrpSpPr>
          <p:cNvPr name="Group 6" id="6"/>
          <p:cNvGrpSpPr/>
          <p:nvPr/>
        </p:nvGrpSpPr>
        <p:grpSpPr>
          <a:xfrm rot="0">
            <a:off x="3553418" y="7636349"/>
            <a:ext cx="5143751" cy="725510"/>
            <a:chOff x="0" y="0"/>
            <a:chExt cx="1354733" cy="191081"/>
          </a:xfrm>
        </p:grpSpPr>
        <p:sp>
          <p:nvSpPr>
            <p:cNvPr name="Freeform 7" id="7"/>
            <p:cNvSpPr/>
            <p:nvPr/>
          </p:nvSpPr>
          <p:spPr>
            <a:xfrm flipH="false" flipV="false" rot="0">
              <a:off x="0" y="0"/>
              <a:ext cx="1354733" cy="191081"/>
            </a:xfrm>
            <a:custGeom>
              <a:avLst/>
              <a:gdLst/>
              <a:ahLst/>
              <a:cxnLst/>
              <a:rect r="r" b="b" t="t" l="l"/>
              <a:pathLst>
                <a:path h="191081" w="1354733">
                  <a:moveTo>
                    <a:pt x="95540" y="0"/>
                  </a:moveTo>
                  <a:lnTo>
                    <a:pt x="1259192" y="0"/>
                  </a:lnTo>
                  <a:cubicBezTo>
                    <a:pt x="1284531" y="0"/>
                    <a:pt x="1308832" y="10066"/>
                    <a:pt x="1326750" y="27983"/>
                  </a:cubicBezTo>
                  <a:cubicBezTo>
                    <a:pt x="1344667" y="45900"/>
                    <a:pt x="1354733" y="70202"/>
                    <a:pt x="1354733" y="95540"/>
                  </a:cubicBezTo>
                  <a:lnTo>
                    <a:pt x="1354733" y="95540"/>
                  </a:lnTo>
                  <a:cubicBezTo>
                    <a:pt x="1354733" y="148306"/>
                    <a:pt x="1311958" y="191081"/>
                    <a:pt x="1259192" y="191081"/>
                  </a:cubicBezTo>
                  <a:lnTo>
                    <a:pt x="95540" y="191081"/>
                  </a:lnTo>
                  <a:cubicBezTo>
                    <a:pt x="70202" y="191081"/>
                    <a:pt x="45900" y="181015"/>
                    <a:pt x="27983" y="163098"/>
                  </a:cubicBezTo>
                  <a:cubicBezTo>
                    <a:pt x="10066" y="145180"/>
                    <a:pt x="0" y="120879"/>
                    <a:pt x="0" y="95540"/>
                  </a:cubicBezTo>
                  <a:lnTo>
                    <a:pt x="0" y="95540"/>
                  </a:lnTo>
                  <a:cubicBezTo>
                    <a:pt x="0" y="70202"/>
                    <a:pt x="10066" y="45900"/>
                    <a:pt x="27983" y="27983"/>
                  </a:cubicBezTo>
                  <a:cubicBezTo>
                    <a:pt x="45900" y="10066"/>
                    <a:pt x="70202" y="0"/>
                    <a:pt x="95540" y="0"/>
                  </a:cubicBezTo>
                  <a:close/>
                </a:path>
              </a:pathLst>
            </a:custGeom>
            <a:solidFill>
              <a:srgbClr val="2D446E"/>
            </a:solidFill>
            <a:ln cap="rnd">
              <a:noFill/>
              <a:prstDash val="dash"/>
              <a:round/>
            </a:ln>
          </p:spPr>
        </p:sp>
        <p:sp>
          <p:nvSpPr>
            <p:cNvPr name="TextBox 8" id="8"/>
            <p:cNvSpPr txBox="true"/>
            <p:nvPr/>
          </p:nvSpPr>
          <p:spPr>
            <a:xfrm>
              <a:off x="0" y="-28575"/>
              <a:ext cx="1354733" cy="219656"/>
            </a:xfrm>
            <a:prstGeom prst="rect">
              <a:avLst/>
            </a:prstGeom>
          </p:spPr>
          <p:txBody>
            <a:bodyPr anchor="ctr" rtlCol="false" tIns="50800" lIns="50800" bIns="50800" rIns="50800"/>
            <a:lstStyle/>
            <a:p>
              <a:pPr algn="ctr" marL="0" indent="0" lvl="0">
                <a:lnSpc>
                  <a:spcPts val="3249"/>
                </a:lnSpc>
                <a:spcBef>
                  <a:spcPct val="0"/>
                </a:spcBef>
              </a:pPr>
              <a:r>
                <a:rPr lang="en-US" b="true" sz="2499">
                  <a:solidFill>
                    <a:srgbClr val="FFFFFF"/>
                  </a:solidFill>
                  <a:latin typeface="Canva Sans Bold"/>
                  <a:ea typeface="Canva Sans Bold"/>
                  <a:cs typeface="Canva Sans Bold"/>
                  <a:sym typeface="Canva Sans Bold"/>
                </a:rPr>
                <a:t>Gemini</a:t>
              </a:r>
            </a:p>
          </p:txBody>
        </p:sp>
      </p:grpSp>
      <p:grpSp>
        <p:nvGrpSpPr>
          <p:cNvPr name="Group 9" id="9"/>
          <p:cNvGrpSpPr/>
          <p:nvPr/>
        </p:nvGrpSpPr>
        <p:grpSpPr>
          <a:xfrm rot="0">
            <a:off x="10927638" y="6705600"/>
            <a:ext cx="5143751" cy="725510"/>
            <a:chOff x="0" y="0"/>
            <a:chExt cx="1354733" cy="191081"/>
          </a:xfrm>
        </p:grpSpPr>
        <p:sp>
          <p:nvSpPr>
            <p:cNvPr name="Freeform 10" id="10"/>
            <p:cNvSpPr/>
            <p:nvPr/>
          </p:nvSpPr>
          <p:spPr>
            <a:xfrm flipH="false" flipV="false" rot="0">
              <a:off x="0" y="0"/>
              <a:ext cx="1354733" cy="191081"/>
            </a:xfrm>
            <a:custGeom>
              <a:avLst/>
              <a:gdLst/>
              <a:ahLst/>
              <a:cxnLst/>
              <a:rect r="r" b="b" t="t" l="l"/>
              <a:pathLst>
                <a:path h="191081" w="1354733">
                  <a:moveTo>
                    <a:pt x="95540" y="0"/>
                  </a:moveTo>
                  <a:lnTo>
                    <a:pt x="1259192" y="0"/>
                  </a:lnTo>
                  <a:cubicBezTo>
                    <a:pt x="1284531" y="0"/>
                    <a:pt x="1308832" y="10066"/>
                    <a:pt x="1326750" y="27983"/>
                  </a:cubicBezTo>
                  <a:cubicBezTo>
                    <a:pt x="1344667" y="45900"/>
                    <a:pt x="1354733" y="70202"/>
                    <a:pt x="1354733" y="95540"/>
                  </a:cubicBezTo>
                  <a:lnTo>
                    <a:pt x="1354733" y="95540"/>
                  </a:lnTo>
                  <a:cubicBezTo>
                    <a:pt x="1354733" y="148306"/>
                    <a:pt x="1311958" y="191081"/>
                    <a:pt x="1259192" y="191081"/>
                  </a:cubicBezTo>
                  <a:lnTo>
                    <a:pt x="95540" y="191081"/>
                  </a:lnTo>
                  <a:cubicBezTo>
                    <a:pt x="70202" y="191081"/>
                    <a:pt x="45900" y="181015"/>
                    <a:pt x="27983" y="163098"/>
                  </a:cubicBezTo>
                  <a:cubicBezTo>
                    <a:pt x="10066" y="145180"/>
                    <a:pt x="0" y="120879"/>
                    <a:pt x="0" y="95540"/>
                  </a:cubicBezTo>
                  <a:lnTo>
                    <a:pt x="0" y="95540"/>
                  </a:lnTo>
                  <a:cubicBezTo>
                    <a:pt x="0" y="70202"/>
                    <a:pt x="10066" y="45900"/>
                    <a:pt x="27983" y="27983"/>
                  </a:cubicBezTo>
                  <a:cubicBezTo>
                    <a:pt x="45900" y="10066"/>
                    <a:pt x="70202" y="0"/>
                    <a:pt x="95540" y="0"/>
                  </a:cubicBezTo>
                  <a:close/>
                </a:path>
              </a:pathLst>
            </a:custGeom>
            <a:solidFill>
              <a:srgbClr val="2D446E"/>
            </a:solidFill>
            <a:ln cap="rnd">
              <a:noFill/>
              <a:prstDash val="dash"/>
              <a:round/>
            </a:ln>
          </p:spPr>
        </p:sp>
        <p:sp>
          <p:nvSpPr>
            <p:cNvPr name="TextBox 11" id="11"/>
            <p:cNvSpPr txBox="true"/>
            <p:nvPr/>
          </p:nvSpPr>
          <p:spPr>
            <a:xfrm>
              <a:off x="0" y="-28575"/>
              <a:ext cx="1354733" cy="219656"/>
            </a:xfrm>
            <a:prstGeom prst="rect">
              <a:avLst/>
            </a:prstGeom>
          </p:spPr>
          <p:txBody>
            <a:bodyPr anchor="ctr" rtlCol="false" tIns="50800" lIns="50800" bIns="50800" rIns="50800"/>
            <a:lstStyle/>
            <a:p>
              <a:pPr algn="ctr" marL="0" indent="0" lvl="0">
                <a:lnSpc>
                  <a:spcPts val="3249"/>
                </a:lnSpc>
                <a:spcBef>
                  <a:spcPct val="0"/>
                </a:spcBef>
              </a:pPr>
              <a:r>
                <a:rPr lang="en-US" b="true" sz="2499">
                  <a:solidFill>
                    <a:srgbClr val="FFFFFF"/>
                  </a:solidFill>
                  <a:latin typeface="Canva Sans Bold"/>
                  <a:ea typeface="Canva Sans Bold"/>
                  <a:cs typeface="Canva Sans Bold"/>
                  <a:sym typeface="Canva Sans Bold"/>
                </a:rPr>
                <a:t>Open AI 3.5 ChatGPT</a:t>
              </a:r>
            </a:p>
          </p:txBody>
        </p:sp>
      </p:grpSp>
      <p:grpSp>
        <p:nvGrpSpPr>
          <p:cNvPr name="Group 12" id="12"/>
          <p:cNvGrpSpPr/>
          <p:nvPr/>
        </p:nvGrpSpPr>
        <p:grpSpPr>
          <a:xfrm rot="0">
            <a:off x="10927638" y="7636349"/>
            <a:ext cx="5143751" cy="725510"/>
            <a:chOff x="0" y="0"/>
            <a:chExt cx="1354733" cy="191081"/>
          </a:xfrm>
        </p:grpSpPr>
        <p:sp>
          <p:nvSpPr>
            <p:cNvPr name="Freeform 13" id="13"/>
            <p:cNvSpPr/>
            <p:nvPr/>
          </p:nvSpPr>
          <p:spPr>
            <a:xfrm flipH="false" flipV="false" rot="0">
              <a:off x="0" y="0"/>
              <a:ext cx="1354733" cy="191081"/>
            </a:xfrm>
            <a:custGeom>
              <a:avLst/>
              <a:gdLst/>
              <a:ahLst/>
              <a:cxnLst/>
              <a:rect r="r" b="b" t="t" l="l"/>
              <a:pathLst>
                <a:path h="191081" w="1354733">
                  <a:moveTo>
                    <a:pt x="95540" y="0"/>
                  </a:moveTo>
                  <a:lnTo>
                    <a:pt x="1259192" y="0"/>
                  </a:lnTo>
                  <a:cubicBezTo>
                    <a:pt x="1284531" y="0"/>
                    <a:pt x="1308832" y="10066"/>
                    <a:pt x="1326750" y="27983"/>
                  </a:cubicBezTo>
                  <a:cubicBezTo>
                    <a:pt x="1344667" y="45900"/>
                    <a:pt x="1354733" y="70202"/>
                    <a:pt x="1354733" y="95540"/>
                  </a:cubicBezTo>
                  <a:lnTo>
                    <a:pt x="1354733" y="95540"/>
                  </a:lnTo>
                  <a:cubicBezTo>
                    <a:pt x="1354733" y="148306"/>
                    <a:pt x="1311958" y="191081"/>
                    <a:pt x="1259192" y="191081"/>
                  </a:cubicBezTo>
                  <a:lnTo>
                    <a:pt x="95540" y="191081"/>
                  </a:lnTo>
                  <a:cubicBezTo>
                    <a:pt x="70202" y="191081"/>
                    <a:pt x="45900" y="181015"/>
                    <a:pt x="27983" y="163098"/>
                  </a:cubicBezTo>
                  <a:cubicBezTo>
                    <a:pt x="10066" y="145180"/>
                    <a:pt x="0" y="120879"/>
                    <a:pt x="0" y="95540"/>
                  </a:cubicBezTo>
                  <a:lnTo>
                    <a:pt x="0" y="95540"/>
                  </a:lnTo>
                  <a:cubicBezTo>
                    <a:pt x="0" y="70202"/>
                    <a:pt x="10066" y="45900"/>
                    <a:pt x="27983" y="27983"/>
                  </a:cubicBezTo>
                  <a:cubicBezTo>
                    <a:pt x="45900" y="10066"/>
                    <a:pt x="70202" y="0"/>
                    <a:pt x="95540" y="0"/>
                  </a:cubicBezTo>
                  <a:close/>
                </a:path>
              </a:pathLst>
            </a:custGeom>
            <a:solidFill>
              <a:srgbClr val="2D446E"/>
            </a:solidFill>
            <a:ln cap="rnd">
              <a:noFill/>
              <a:prstDash val="dash"/>
              <a:round/>
            </a:ln>
          </p:spPr>
        </p:sp>
        <p:sp>
          <p:nvSpPr>
            <p:cNvPr name="TextBox 14" id="14"/>
            <p:cNvSpPr txBox="true"/>
            <p:nvPr/>
          </p:nvSpPr>
          <p:spPr>
            <a:xfrm>
              <a:off x="0" y="-28575"/>
              <a:ext cx="1354733" cy="219656"/>
            </a:xfrm>
            <a:prstGeom prst="rect">
              <a:avLst/>
            </a:prstGeom>
          </p:spPr>
          <p:txBody>
            <a:bodyPr anchor="ctr" rtlCol="false" tIns="50800" lIns="50800" bIns="50800" rIns="50800"/>
            <a:lstStyle/>
            <a:p>
              <a:pPr algn="ctr" marL="0" indent="0" lvl="0">
                <a:lnSpc>
                  <a:spcPts val="3249"/>
                </a:lnSpc>
                <a:spcBef>
                  <a:spcPct val="0"/>
                </a:spcBef>
              </a:pPr>
              <a:r>
                <a:rPr lang="en-US" b="true" sz="2499">
                  <a:solidFill>
                    <a:srgbClr val="FFFFFF"/>
                  </a:solidFill>
                  <a:latin typeface="Canva Sans Bold"/>
                  <a:ea typeface="Canva Sans Bold"/>
                  <a:cs typeface="Canva Sans Bold"/>
                  <a:sym typeface="Canva Sans Bold"/>
                </a:rPr>
                <a:t>Simple NLP Technique</a:t>
              </a:r>
            </a:p>
          </p:txBody>
        </p:sp>
      </p:grpSp>
      <p:sp>
        <p:nvSpPr>
          <p:cNvPr name="TextBox 15" id="15"/>
          <p:cNvSpPr txBox="true"/>
          <p:nvPr/>
        </p:nvSpPr>
        <p:spPr>
          <a:xfrm rot="0">
            <a:off x="1028700" y="4125214"/>
            <a:ext cx="16834726" cy="1018286"/>
          </a:xfrm>
          <a:prstGeom prst="rect">
            <a:avLst/>
          </a:prstGeom>
        </p:spPr>
        <p:txBody>
          <a:bodyPr anchor="t" rtlCol="false" tIns="0" lIns="0" bIns="0" rIns="0">
            <a:spAutoFit/>
          </a:bodyPr>
          <a:lstStyle/>
          <a:p>
            <a:pPr algn="ctr">
              <a:lnSpc>
                <a:spcPts val="4012"/>
              </a:lnSpc>
            </a:pPr>
            <a:r>
              <a:rPr lang="en-US" sz="3400">
                <a:solidFill>
                  <a:srgbClr val="000000"/>
                </a:solidFill>
                <a:latin typeface="Canva Sans"/>
                <a:ea typeface="Canva Sans"/>
                <a:cs typeface="Canva Sans"/>
                <a:sym typeface="Canva Sans"/>
              </a:rPr>
              <a:t>How to Solve this Problem in Least Effort in Scalable of Million Review Records in Secured Environment - Cost Efficiently - Accuracy doesn’t matter a lot</a:t>
            </a:r>
          </a:p>
        </p:txBody>
      </p:sp>
      <p:sp>
        <p:nvSpPr>
          <p:cNvPr name="TextBox 16" id="16"/>
          <p:cNvSpPr txBox="true"/>
          <p:nvPr/>
        </p:nvSpPr>
        <p:spPr>
          <a:xfrm rot="0">
            <a:off x="2773514" y="6803070"/>
            <a:ext cx="555968" cy="493060"/>
          </a:xfrm>
          <a:prstGeom prst="rect">
            <a:avLst/>
          </a:prstGeom>
        </p:spPr>
        <p:txBody>
          <a:bodyPr anchor="t" rtlCol="false" tIns="0" lIns="0" bIns="0" rIns="0">
            <a:spAutoFit/>
          </a:bodyPr>
          <a:lstStyle/>
          <a:p>
            <a:pPr algn="ctr">
              <a:lnSpc>
                <a:spcPts val="3978"/>
              </a:lnSpc>
            </a:pPr>
            <a:r>
              <a:rPr lang="en-US" sz="3371">
                <a:solidFill>
                  <a:srgbClr val="000000"/>
                </a:solidFill>
                <a:latin typeface="Canva Sans"/>
                <a:ea typeface="Canva Sans"/>
                <a:cs typeface="Canva Sans"/>
                <a:sym typeface="Canva Sans"/>
              </a:rPr>
              <a:t>a</a:t>
            </a:r>
          </a:p>
        </p:txBody>
      </p:sp>
      <p:sp>
        <p:nvSpPr>
          <p:cNvPr name="TextBox 17" id="17"/>
          <p:cNvSpPr txBox="true"/>
          <p:nvPr/>
        </p:nvSpPr>
        <p:spPr>
          <a:xfrm rot="0">
            <a:off x="2773514" y="7757337"/>
            <a:ext cx="555968" cy="493060"/>
          </a:xfrm>
          <a:prstGeom prst="rect">
            <a:avLst/>
          </a:prstGeom>
        </p:spPr>
        <p:txBody>
          <a:bodyPr anchor="t" rtlCol="false" tIns="0" lIns="0" bIns="0" rIns="0">
            <a:spAutoFit/>
          </a:bodyPr>
          <a:lstStyle/>
          <a:p>
            <a:pPr algn="ctr">
              <a:lnSpc>
                <a:spcPts val="3978"/>
              </a:lnSpc>
            </a:pPr>
            <a:r>
              <a:rPr lang="en-US" sz="3371">
                <a:solidFill>
                  <a:srgbClr val="000000"/>
                </a:solidFill>
                <a:latin typeface="Canva Sans"/>
                <a:ea typeface="Canva Sans"/>
                <a:cs typeface="Canva Sans"/>
                <a:sym typeface="Canva Sans"/>
              </a:rPr>
              <a:t>b</a:t>
            </a:r>
          </a:p>
        </p:txBody>
      </p:sp>
      <p:grpSp>
        <p:nvGrpSpPr>
          <p:cNvPr name="Group 18" id="18"/>
          <p:cNvGrpSpPr/>
          <p:nvPr/>
        </p:nvGrpSpPr>
        <p:grpSpPr>
          <a:xfrm rot="0">
            <a:off x="10174380" y="6805304"/>
            <a:ext cx="555968" cy="1456852"/>
            <a:chOff x="0" y="0"/>
            <a:chExt cx="741291" cy="1942469"/>
          </a:xfrm>
        </p:grpSpPr>
        <p:sp>
          <p:nvSpPr>
            <p:cNvPr name="TextBox 19" id="19"/>
            <p:cNvSpPr txBox="true"/>
            <p:nvPr/>
          </p:nvSpPr>
          <p:spPr>
            <a:xfrm rot="0">
              <a:off x="0" y="9525"/>
              <a:ext cx="741291" cy="660588"/>
            </a:xfrm>
            <a:prstGeom prst="rect">
              <a:avLst/>
            </a:prstGeom>
          </p:spPr>
          <p:txBody>
            <a:bodyPr anchor="t" rtlCol="false" tIns="0" lIns="0" bIns="0" rIns="0">
              <a:spAutoFit/>
            </a:bodyPr>
            <a:lstStyle/>
            <a:p>
              <a:pPr algn="ctr">
                <a:lnSpc>
                  <a:spcPts val="3978"/>
                </a:lnSpc>
              </a:pPr>
              <a:r>
                <a:rPr lang="en-US" sz="3371">
                  <a:solidFill>
                    <a:srgbClr val="000000"/>
                  </a:solidFill>
                  <a:latin typeface="Canva Sans"/>
                  <a:ea typeface="Canva Sans"/>
                  <a:cs typeface="Canva Sans"/>
                  <a:sym typeface="Canva Sans"/>
                </a:rPr>
                <a:t>c</a:t>
              </a:r>
            </a:p>
          </p:txBody>
        </p:sp>
        <p:sp>
          <p:nvSpPr>
            <p:cNvPr name="TextBox 20" id="20"/>
            <p:cNvSpPr txBox="true"/>
            <p:nvPr/>
          </p:nvSpPr>
          <p:spPr>
            <a:xfrm rot="0">
              <a:off x="0" y="1281881"/>
              <a:ext cx="741291" cy="660588"/>
            </a:xfrm>
            <a:prstGeom prst="rect">
              <a:avLst/>
            </a:prstGeom>
          </p:spPr>
          <p:txBody>
            <a:bodyPr anchor="t" rtlCol="false" tIns="0" lIns="0" bIns="0" rIns="0">
              <a:spAutoFit/>
            </a:bodyPr>
            <a:lstStyle/>
            <a:p>
              <a:pPr algn="ctr">
                <a:lnSpc>
                  <a:spcPts val="3978"/>
                </a:lnSpc>
              </a:pPr>
              <a:r>
                <a:rPr lang="en-US" sz="3371">
                  <a:solidFill>
                    <a:srgbClr val="000000"/>
                  </a:solidFill>
                  <a:latin typeface="Canva Sans"/>
                  <a:ea typeface="Canva Sans"/>
                  <a:cs typeface="Canva Sans"/>
                  <a:sym typeface="Canva Sans"/>
                </a:rPr>
                <a:t>d</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Freeform 4" id="4" descr="Image"/>
          <p:cNvSpPr/>
          <p:nvPr/>
        </p:nvSpPr>
        <p:spPr>
          <a:xfrm flipH="false" flipV="false" rot="0">
            <a:off x="15750047" y="9576055"/>
            <a:ext cx="2370808" cy="482091"/>
          </a:xfrm>
          <a:custGeom>
            <a:avLst/>
            <a:gdLst/>
            <a:ahLst/>
            <a:cxnLst/>
            <a:rect r="r" b="b" t="t" l="l"/>
            <a:pathLst>
              <a:path h="482091" w="2370808">
                <a:moveTo>
                  <a:pt x="0" y="0"/>
                </a:moveTo>
                <a:lnTo>
                  <a:pt x="2370808" y="0"/>
                </a:lnTo>
                <a:lnTo>
                  <a:pt x="2370808" y="482091"/>
                </a:lnTo>
                <a:lnTo>
                  <a:pt x="0" y="482091"/>
                </a:lnTo>
                <a:lnTo>
                  <a:pt x="0" y="0"/>
                </a:lnTo>
                <a:close/>
              </a:path>
            </a:pathLst>
          </a:custGeom>
          <a:blipFill>
            <a:blip r:embed="rId3"/>
            <a:stretch>
              <a:fillRect l="-1334" t="0" r="-1334" b="0"/>
            </a:stretch>
          </a:blipFill>
        </p:spPr>
      </p:sp>
      <p:grpSp>
        <p:nvGrpSpPr>
          <p:cNvPr name="Group 5" id="5"/>
          <p:cNvGrpSpPr/>
          <p:nvPr/>
        </p:nvGrpSpPr>
        <p:grpSpPr>
          <a:xfrm rot="0">
            <a:off x="1289914" y="1965158"/>
            <a:ext cx="6471645" cy="6501961"/>
            <a:chOff x="0" y="0"/>
            <a:chExt cx="8628860" cy="8669281"/>
          </a:xfrm>
        </p:grpSpPr>
        <p:sp>
          <p:nvSpPr>
            <p:cNvPr name="Freeform 6" id="6"/>
            <p:cNvSpPr/>
            <p:nvPr/>
          </p:nvSpPr>
          <p:spPr>
            <a:xfrm flipH="false" flipV="false" rot="0">
              <a:off x="31264" y="23805"/>
              <a:ext cx="8585651" cy="8621660"/>
            </a:xfrm>
            <a:custGeom>
              <a:avLst/>
              <a:gdLst/>
              <a:ahLst/>
              <a:cxnLst/>
              <a:rect r="r" b="b" t="t" l="l"/>
              <a:pathLst>
                <a:path h="8621660" w="8585651">
                  <a:moveTo>
                    <a:pt x="0" y="213890"/>
                  </a:moveTo>
                  <a:cubicBezTo>
                    <a:pt x="0" y="95816"/>
                    <a:pt x="125836" y="0"/>
                    <a:pt x="281061" y="0"/>
                  </a:cubicBezTo>
                  <a:lnTo>
                    <a:pt x="8304590" y="0"/>
                  </a:lnTo>
                  <a:cubicBezTo>
                    <a:pt x="8459814" y="0"/>
                    <a:pt x="8585650" y="95816"/>
                    <a:pt x="8585650" y="213890"/>
                  </a:cubicBezTo>
                  <a:lnTo>
                    <a:pt x="8585650" y="8407651"/>
                  </a:lnTo>
                  <a:cubicBezTo>
                    <a:pt x="8585650" y="8525844"/>
                    <a:pt x="8459814" y="8621542"/>
                    <a:pt x="8304590" y="8621542"/>
                  </a:cubicBezTo>
                  <a:lnTo>
                    <a:pt x="281061" y="8621542"/>
                  </a:lnTo>
                  <a:cubicBezTo>
                    <a:pt x="125836" y="8621660"/>
                    <a:pt x="0" y="8525844"/>
                    <a:pt x="0" y="8407770"/>
                  </a:cubicBezTo>
                  <a:close/>
                </a:path>
              </a:pathLst>
            </a:custGeom>
            <a:solidFill>
              <a:srgbClr val="FFFFFF"/>
            </a:solidFill>
          </p:spPr>
        </p:sp>
        <p:sp>
          <p:nvSpPr>
            <p:cNvPr name="Freeform 7" id="7"/>
            <p:cNvSpPr/>
            <p:nvPr/>
          </p:nvSpPr>
          <p:spPr>
            <a:xfrm flipH="false" flipV="false" rot="0">
              <a:off x="0" y="0"/>
              <a:ext cx="8644555" cy="8669270"/>
            </a:xfrm>
            <a:custGeom>
              <a:avLst/>
              <a:gdLst/>
              <a:ahLst/>
              <a:cxnLst/>
              <a:rect r="r" b="b" t="t" l="l"/>
              <a:pathLst>
                <a:path h="8669270" w="8644555">
                  <a:moveTo>
                    <a:pt x="0" y="237695"/>
                  </a:moveTo>
                  <a:cubicBezTo>
                    <a:pt x="0" y="106409"/>
                    <a:pt x="139905" y="0"/>
                    <a:pt x="312325" y="0"/>
                  </a:cubicBezTo>
                  <a:lnTo>
                    <a:pt x="8335854" y="0"/>
                  </a:lnTo>
                  <a:lnTo>
                    <a:pt x="8335854" y="23805"/>
                  </a:lnTo>
                  <a:lnTo>
                    <a:pt x="8335854" y="0"/>
                  </a:lnTo>
                  <a:cubicBezTo>
                    <a:pt x="8508274" y="0"/>
                    <a:pt x="8644555" y="106409"/>
                    <a:pt x="8644555" y="237695"/>
                  </a:cubicBezTo>
                  <a:lnTo>
                    <a:pt x="8616914" y="237695"/>
                  </a:lnTo>
                  <a:lnTo>
                    <a:pt x="8644555" y="237695"/>
                  </a:lnTo>
                  <a:lnTo>
                    <a:pt x="8644555" y="8431456"/>
                  </a:lnTo>
                  <a:lnTo>
                    <a:pt x="8616914" y="8431456"/>
                  </a:lnTo>
                  <a:lnTo>
                    <a:pt x="8644555" y="8431456"/>
                  </a:lnTo>
                  <a:cubicBezTo>
                    <a:pt x="8644555" y="8562742"/>
                    <a:pt x="8508274" y="8669151"/>
                    <a:pt x="8335854" y="8669151"/>
                  </a:cubicBezTo>
                  <a:lnTo>
                    <a:pt x="8335854" y="8645347"/>
                  </a:lnTo>
                  <a:lnTo>
                    <a:pt x="8335854" y="8669151"/>
                  </a:lnTo>
                  <a:lnTo>
                    <a:pt x="312325" y="8669151"/>
                  </a:lnTo>
                  <a:lnTo>
                    <a:pt x="312325" y="8645347"/>
                  </a:lnTo>
                  <a:lnTo>
                    <a:pt x="312325" y="8669151"/>
                  </a:lnTo>
                  <a:cubicBezTo>
                    <a:pt x="139905" y="8669270"/>
                    <a:pt x="0" y="8562861"/>
                    <a:pt x="0" y="8431575"/>
                  </a:cubicBezTo>
                  <a:lnTo>
                    <a:pt x="0" y="237695"/>
                  </a:lnTo>
                  <a:lnTo>
                    <a:pt x="31264" y="237695"/>
                  </a:lnTo>
                  <a:lnTo>
                    <a:pt x="0" y="237695"/>
                  </a:lnTo>
                  <a:moveTo>
                    <a:pt x="62528" y="237695"/>
                  </a:moveTo>
                  <a:lnTo>
                    <a:pt x="62528" y="8431456"/>
                  </a:lnTo>
                  <a:lnTo>
                    <a:pt x="31264" y="8431456"/>
                  </a:lnTo>
                  <a:lnTo>
                    <a:pt x="62528" y="8431456"/>
                  </a:lnTo>
                  <a:cubicBezTo>
                    <a:pt x="62528" y="8536437"/>
                    <a:pt x="174295" y="8621541"/>
                    <a:pt x="312325" y="8621541"/>
                  </a:cubicBezTo>
                  <a:lnTo>
                    <a:pt x="8335854" y="8621541"/>
                  </a:lnTo>
                  <a:cubicBezTo>
                    <a:pt x="8473884" y="8621541"/>
                    <a:pt x="8585651" y="8536437"/>
                    <a:pt x="8585651" y="8431456"/>
                  </a:cubicBezTo>
                  <a:lnTo>
                    <a:pt x="8585651" y="237695"/>
                  </a:lnTo>
                  <a:cubicBezTo>
                    <a:pt x="8585651" y="132714"/>
                    <a:pt x="8473884" y="47610"/>
                    <a:pt x="8335854" y="47610"/>
                  </a:cubicBezTo>
                  <a:lnTo>
                    <a:pt x="312325" y="47610"/>
                  </a:lnTo>
                  <a:lnTo>
                    <a:pt x="312325" y="23805"/>
                  </a:lnTo>
                  <a:lnTo>
                    <a:pt x="312325" y="47610"/>
                  </a:lnTo>
                  <a:cubicBezTo>
                    <a:pt x="174295" y="47610"/>
                    <a:pt x="62528" y="132714"/>
                    <a:pt x="62528" y="237695"/>
                  </a:cubicBezTo>
                  <a:close/>
                </a:path>
              </a:pathLst>
            </a:custGeom>
            <a:solidFill>
              <a:srgbClr val="373737"/>
            </a:solidFill>
          </p:spPr>
        </p:sp>
        <p:sp>
          <p:nvSpPr>
            <p:cNvPr name="TextBox 8" id="8"/>
            <p:cNvSpPr txBox="true"/>
            <p:nvPr/>
          </p:nvSpPr>
          <p:spPr>
            <a:xfrm>
              <a:off x="0" y="-19050"/>
              <a:ext cx="8628860" cy="8688331"/>
            </a:xfrm>
            <a:prstGeom prst="rect">
              <a:avLst/>
            </a:prstGeom>
          </p:spPr>
          <p:txBody>
            <a:bodyPr anchor="t" rtlCol="false" tIns="50800" lIns="50800" bIns="50800" rIns="50800"/>
            <a:lstStyle/>
            <a:p>
              <a:pPr algn="l">
                <a:lnSpc>
                  <a:spcPts val="3600"/>
                </a:lnSpc>
              </a:pPr>
            </a:p>
            <a:p>
              <a:pPr algn="l">
                <a:lnSpc>
                  <a:spcPts val="3600"/>
                </a:lnSpc>
              </a:pPr>
            </a:p>
            <a:p>
              <a:pPr algn="l" marL="647700" indent="-323850" lvl="1">
                <a:lnSpc>
                  <a:spcPts val="3600"/>
                </a:lnSpc>
                <a:buFont typeface="Arial"/>
                <a:buChar char="•"/>
              </a:pPr>
              <a:r>
                <a:rPr lang="en-US" sz="3000">
                  <a:solidFill>
                    <a:srgbClr val="373737"/>
                  </a:solidFill>
                  <a:latin typeface="Arimo"/>
                  <a:ea typeface="Arimo"/>
                  <a:cs typeface="Arimo"/>
                  <a:sym typeface="Arimo"/>
                </a:rPr>
                <a:t>Introduction to NLP and Applications Text Preprocessing (Stemming, Stop Words) </a:t>
              </a:r>
            </a:p>
            <a:p>
              <a:pPr algn="l" marL="647700" indent="-323850" lvl="1">
                <a:lnSpc>
                  <a:spcPts val="3600"/>
                </a:lnSpc>
                <a:buFont typeface="Arial"/>
                <a:buChar char="•"/>
              </a:pPr>
              <a:r>
                <a:rPr lang="en-US" sz="3000">
                  <a:solidFill>
                    <a:srgbClr val="373737"/>
                  </a:solidFill>
                  <a:latin typeface="Arimo"/>
                  <a:ea typeface="Arimo"/>
                  <a:cs typeface="Arimo"/>
                  <a:sym typeface="Arimo"/>
                </a:rPr>
                <a:t>Basic Text Representations (BoW, TF-IDF) </a:t>
              </a:r>
            </a:p>
            <a:p>
              <a:pPr algn="l" marL="647700" indent="-323850" lvl="1">
                <a:lnSpc>
                  <a:spcPts val="3600"/>
                </a:lnSpc>
                <a:buFont typeface="Arial"/>
                <a:buChar char="•"/>
              </a:pPr>
              <a:r>
                <a:rPr lang="en-US" sz="3000">
                  <a:solidFill>
                    <a:srgbClr val="373737"/>
                  </a:solidFill>
                  <a:latin typeface="Arimo"/>
                  <a:ea typeface="Arimo"/>
                  <a:cs typeface="Arimo"/>
                  <a:sym typeface="Arimo"/>
                </a:rPr>
                <a:t>N-Gram Language Modeling and Probabilities </a:t>
              </a:r>
            </a:p>
            <a:p>
              <a:pPr algn="l" marL="647700" indent="-323850" lvl="1">
                <a:lnSpc>
                  <a:spcPts val="3600"/>
                </a:lnSpc>
                <a:buFont typeface="Arial"/>
                <a:buChar char="•"/>
              </a:pPr>
              <a:r>
                <a:rPr lang="en-US" sz="3000">
                  <a:solidFill>
                    <a:srgbClr val="373737"/>
                  </a:solidFill>
                  <a:latin typeface="Arimo"/>
                  <a:ea typeface="Arimo"/>
                  <a:cs typeface="Arimo"/>
                  <a:sym typeface="Arimo"/>
                </a:rPr>
                <a:t>Hands-On Demo: Building Bigram/Trigram Model</a:t>
              </a:r>
            </a:p>
            <a:p>
              <a:pPr algn="l" marL="647700" indent="-323850" lvl="1">
                <a:lnSpc>
                  <a:spcPts val="3600"/>
                </a:lnSpc>
                <a:buFont typeface="Arial"/>
                <a:buChar char="•"/>
              </a:pPr>
              <a:r>
                <a:rPr lang="en-US" sz="3000">
                  <a:solidFill>
                    <a:srgbClr val="373737"/>
                  </a:solidFill>
                  <a:latin typeface="Arimo"/>
                  <a:ea typeface="Arimo"/>
                  <a:cs typeface="Arimo"/>
                  <a:sym typeface="Arimo"/>
                </a:rPr>
                <a:t>Tokenization and Embedding</a:t>
              </a:r>
            </a:p>
          </p:txBody>
        </p:sp>
      </p:grpSp>
      <p:grpSp>
        <p:nvGrpSpPr>
          <p:cNvPr name="Group 9" id="9"/>
          <p:cNvGrpSpPr/>
          <p:nvPr/>
        </p:nvGrpSpPr>
        <p:grpSpPr>
          <a:xfrm rot="0">
            <a:off x="1289911" y="1767841"/>
            <a:ext cx="6471648" cy="931645"/>
            <a:chOff x="0" y="0"/>
            <a:chExt cx="8628864" cy="1242194"/>
          </a:xfrm>
        </p:grpSpPr>
        <p:sp>
          <p:nvSpPr>
            <p:cNvPr name="Freeform 10" id="10"/>
            <p:cNvSpPr/>
            <p:nvPr/>
          </p:nvSpPr>
          <p:spPr>
            <a:xfrm flipH="false" flipV="false" rot="0">
              <a:off x="31264" y="25400"/>
              <a:ext cx="8585655" cy="1191387"/>
            </a:xfrm>
            <a:custGeom>
              <a:avLst/>
              <a:gdLst/>
              <a:ahLst/>
              <a:cxnLst/>
              <a:rect r="r" b="b" t="t" l="l"/>
              <a:pathLst>
                <a:path h="1191387" w="8585655">
                  <a:moveTo>
                    <a:pt x="0" y="0"/>
                  </a:moveTo>
                  <a:lnTo>
                    <a:pt x="8585655" y="0"/>
                  </a:lnTo>
                  <a:lnTo>
                    <a:pt x="8585655" y="1191387"/>
                  </a:lnTo>
                  <a:lnTo>
                    <a:pt x="0" y="1191387"/>
                  </a:lnTo>
                  <a:close/>
                </a:path>
              </a:pathLst>
            </a:custGeom>
            <a:solidFill>
              <a:srgbClr val="FFFFFF"/>
            </a:solidFill>
          </p:spPr>
        </p:sp>
        <p:sp>
          <p:nvSpPr>
            <p:cNvPr name="Freeform 11" id="11"/>
            <p:cNvSpPr/>
            <p:nvPr/>
          </p:nvSpPr>
          <p:spPr>
            <a:xfrm flipH="false" flipV="false" rot="0">
              <a:off x="0" y="0"/>
              <a:ext cx="8644559" cy="1242187"/>
            </a:xfrm>
            <a:custGeom>
              <a:avLst/>
              <a:gdLst/>
              <a:ahLst/>
              <a:cxnLst/>
              <a:rect r="r" b="b" t="t" l="l"/>
              <a:pathLst>
                <a:path h="1242187" w="8644559">
                  <a:moveTo>
                    <a:pt x="31264" y="0"/>
                  </a:moveTo>
                  <a:lnTo>
                    <a:pt x="8616919" y="0"/>
                  </a:lnTo>
                  <a:cubicBezTo>
                    <a:pt x="8633129" y="0"/>
                    <a:pt x="8644559" y="11430"/>
                    <a:pt x="8644559" y="25400"/>
                  </a:cubicBezTo>
                  <a:lnTo>
                    <a:pt x="8644559" y="1216787"/>
                  </a:lnTo>
                  <a:cubicBezTo>
                    <a:pt x="8644559" y="1230757"/>
                    <a:pt x="8633129" y="1242187"/>
                    <a:pt x="8616919" y="1242187"/>
                  </a:cubicBezTo>
                  <a:lnTo>
                    <a:pt x="31264" y="1242187"/>
                  </a:lnTo>
                  <a:cubicBezTo>
                    <a:pt x="14069" y="1242187"/>
                    <a:pt x="0" y="1230757"/>
                    <a:pt x="0" y="1216787"/>
                  </a:cubicBezTo>
                  <a:lnTo>
                    <a:pt x="0" y="25400"/>
                  </a:lnTo>
                  <a:cubicBezTo>
                    <a:pt x="0" y="11430"/>
                    <a:pt x="14069" y="0"/>
                    <a:pt x="31264" y="0"/>
                  </a:cubicBezTo>
                  <a:moveTo>
                    <a:pt x="31264" y="50800"/>
                  </a:moveTo>
                  <a:lnTo>
                    <a:pt x="31264" y="25400"/>
                  </a:lnTo>
                  <a:lnTo>
                    <a:pt x="62528" y="25400"/>
                  </a:lnTo>
                  <a:lnTo>
                    <a:pt x="62528" y="1216787"/>
                  </a:lnTo>
                  <a:lnTo>
                    <a:pt x="31264" y="1216787"/>
                  </a:lnTo>
                  <a:lnTo>
                    <a:pt x="31264" y="1191387"/>
                  </a:lnTo>
                  <a:lnTo>
                    <a:pt x="8616919" y="1191387"/>
                  </a:lnTo>
                  <a:lnTo>
                    <a:pt x="8616919" y="1216787"/>
                  </a:lnTo>
                  <a:lnTo>
                    <a:pt x="8585655" y="1216787"/>
                  </a:lnTo>
                  <a:lnTo>
                    <a:pt x="8585655" y="25400"/>
                  </a:lnTo>
                  <a:lnTo>
                    <a:pt x="8616919" y="25400"/>
                  </a:lnTo>
                  <a:lnTo>
                    <a:pt x="8616919" y="50800"/>
                  </a:lnTo>
                  <a:lnTo>
                    <a:pt x="31264" y="50800"/>
                  </a:lnTo>
                  <a:close/>
                </a:path>
              </a:pathLst>
            </a:custGeom>
            <a:solidFill>
              <a:srgbClr val="000000"/>
            </a:solidFill>
          </p:spPr>
        </p:sp>
        <p:sp>
          <p:nvSpPr>
            <p:cNvPr name="TextBox 12" id="12"/>
            <p:cNvSpPr txBox="true"/>
            <p:nvPr/>
          </p:nvSpPr>
          <p:spPr>
            <a:xfrm>
              <a:off x="0" y="-28575"/>
              <a:ext cx="8628864" cy="1270769"/>
            </a:xfrm>
            <a:prstGeom prst="rect">
              <a:avLst/>
            </a:prstGeom>
          </p:spPr>
          <p:txBody>
            <a:bodyPr anchor="ctr" rtlCol="false" tIns="50800" lIns="50800" bIns="50800" rIns="50800"/>
            <a:lstStyle/>
            <a:p>
              <a:pPr algn="ctr">
                <a:lnSpc>
                  <a:spcPts val="4320"/>
                </a:lnSpc>
              </a:pPr>
              <a:r>
                <a:rPr lang="en-US" sz="3600">
                  <a:solidFill>
                    <a:srgbClr val="000000"/>
                  </a:solidFill>
                  <a:latin typeface="Arimo"/>
                  <a:ea typeface="Arimo"/>
                  <a:cs typeface="Arimo"/>
                  <a:sym typeface="Arimo"/>
                </a:rPr>
                <a:t>Day 1 - BootCamp</a:t>
              </a:r>
            </a:p>
          </p:txBody>
        </p:sp>
      </p:grpSp>
      <p:sp>
        <p:nvSpPr>
          <p:cNvPr name="TextBox 13" id="13"/>
          <p:cNvSpPr txBox="true"/>
          <p:nvPr/>
        </p:nvSpPr>
        <p:spPr>
          <a:xfrm rot="0">
            <a:off x="826642" y="599694"/>
            <a:ext cx="15590520" cy="905637"/>
          </a:xfrm>
          <a:prstGeom prst="rect">
            <a:avLst/>
          </a:prstGeom>
        </p:spPr>
        <p:txBody>
          <a:bodyPr anchor="t" rtlCol="false" tIns="0" lIns="0" bIns="0" rIns="0">
            <a:spAutoFit/>
          </a:bodyPr>
          <a:lstStyle/>
          <a:p>
            <a:pPr algn="l">
              <a:lnSpc>
                <a:spcPts val="6804"/>
              </a:lnSpc>
            </a:pPr>
            <a:r>
              <a:rPr lang="en-US" sz="6300" b="true">
                <a:solidFill>
                  <a:srgbClr val="373737"/>
                </a:solidFill>
                <a:latin typeface="Arimo Bold"/>
                <a:ea typeface="Arimo Bold"/>
                <a:cs typeface="Arimo Bold"/>
                <a:sym typeface="Arimo Bold"/>
              </a:rPr>
              <a:t>NLP Sessions</a:t>
            </a:r>
            <a:r>
              <a:rPr lang="en-US" sz="6300" b="true">
                <a:solidFill>
                  <a:srgbClr val="373737"/>
                </a:solidFill>
                <a:latin typeface="Arimo Bold"/>
                <a:ea typeface="Arimo Bold"/>
                <a:cs typeface="Arimo Bold"/>
                <a:sym typeface="Arimo Bold"/>
              </a:rPr>
              <a:t> Overview - Week 1</a:t>
            </a:r>
          </a:p>
        </p:txBody>
      </p:sp>
      <p:grpSp>
        <p:nvGrpSpPr>
          <p:cNvPr name="Group 14" id="14"/>
          <p:cNvGrpSpPr/>
          <p:nvPr/>
        </p:nvGrpSpPr>
        <p:grpSpPr>
          <a:xfrm rot="0">
            <a:off x="9686075" y="1965158"/>
            <a:ext cx="6471645" cy="6501961"/>
            <a:chOff x="0" y="0"/>
            <a:chExt cx="8628860" cy="8669281"/>
          </a:xfrm>
        </p:grpSpPr>
        <p:sp>
          <p:nvSpPr>
            <p:cNvPr name="Freeform 15" id="15"/>
            <p:cNvSpPr/>
            <p:nvPr/>
          </p:nvSpPr>
          <p:spPr>
            <a:xfrm flipH="false" flipV="false" rot="0">
              <a:off x="31264" y="23805"/>
              <a:ext cx="8585651" cy="8621660"/>
            </a:xfrm>
            <a:custGeom>
              <a:avLst/>
              <a:gdLst/>
              <a:ahLst/>
              <a:cxnLst/>
              <a:rect r="r" b="b" t="t" l="l"/>
              <a:pathLst>
                <a:path h="8621660" w="8585651">
                  <a:moveTo>
                    <a:pt x="0" y="213890"/>
                  </a:moveTo>
                  <a:cubicBezTo>
                    <a:pt x="0" y="95816"/>
                    <a:pt x="125836" y="0"/>
                    <a:pt x="281061" y="0"/>
                  </a:cubicBezTo>
                  <a:lnTo>
                    <a:pt x="8304590" y="0"/>
                  </a:lnTo>
                  <a:cubicBezTo>
                    <a:pt x="8459814" y="0"/>
                    <a:pt x="8585650" y="95816"/>
                    <a:pt x="8585650" y="213890"/>
                  </a:cubicBezTo>
                  <a:lnTo>
                    <a:pt x="8585650" y="8407651"/>
                  </a:lnTo>
                  <a:cubicBezTo>
                    <a:pt x="8585650" y="8525844"/>
                    <a:pt x="8459814" y="8621542"/>
                    <a:pt x="8304590" y="8621542"/>
                  </a:cubicBezTo>
                  <a:lnTo>
                    <a:pt x="281061" y="8621542"/>
                  </a:lnTo>
                  <a:cubicBezTo>
                    <a:pt x="125836" y="8621660"/>
                    <a:pt x="0" y="8525844"/>
                    <a:pt x="0" y="8407770"/>
                  </a:cubicBezTo>
                  <a:close/>
                </a:path>
              </a:pathLst>
            </a:custGeom>
            <a:solidFill>
              <a:srgbClr val="FFFFFF"/>
            </a:solidFill>
          </p:spPr>
        </p:sp>
        <p:sp>
          <p:nvSpPr>
            <p:cNvPr name="Freeform 16" id="16"/>
            <p:cNvSpPr/>
            <p:nvPr/>
          </p:nvSpPr>
          <p:spPr>
            <a:xfrm flipH="false" flipV="false" rot="0">
              <a:off x="0" y="0"/>
              <a:ext cx="8644555" cy="8669270"/>
            </a:xfrm>
            <a:custGeom>
              <a:avLst/>
              <a:gdLst/>
              <a:ahLst/>
              <a:cxnLst/>
              <a:rect r="r" b="b" t="t" l="l"/>
              <a:pathLst>
                <a:path h="8669270" w="8644555">
                  <a:moveTo>
                    <a:pt x="0" y="237695"/>
                  </a:moveTo>
                  <a:cubicBezTo>
                    <a:pt x="0" y="106409"/>
                    <a:pt x="139905" y="0"/>
                    <a:pt x="312325" y="0"/>
                  </a:cubicBezTo>
                  <a:lnTo>
                    <a:pt x="8335854" y="0"/>
                  </a:lnTo>
                  <a:lnTo>
                    <a:pt x="8335854" y="23805"/>
                  </a:lnTo>
                  <a:lnTo>
                    <a:pt x="8335854" y="0"/>
                  </a:lnTo>
                  <a:cubicBezTo>
                    <a:pt x="8508274" y="0"/>
                    <a:pt x="8644555" y="106409"/>
                    <a:pt x="8644555" y="237695"/>
                  </a:cubicBezTo>
                  <a:lnTo>
                    <a:pt x="8616914" y="237695"/>
                  </a:lnTo>
                  <a:lnTo>
                    <a:pt x="8644555" y="237695"/>
                  </a:lnTo>
                  <a:lnTo>
                    <a:pt x="8644555" y="8431456"/>
                  </a:lnTo>
                  <a:lnTo>
                    <a:pt x="8616914" y="8431456"/>
                  </a:lnTo>
                  <a:lnTo>
                    <a:pt x="8644555" y="8431456"/>
                  </a:lnTo>
                  <a:cubicBezTo>
                    <a:pt x="8644555" y="8562742"/>
                    <a:pt x="8508274" y="8669151"/>
                    <a:pt x="8335854" y="8669151"/>
                  </a:cubicBezTo>
                  <a:lnTo>
                    <a:pt x="8335854" y="8645347"/>
                  </a:lnTo>
                  <a:lnTo>
                    <a:pt x="8335854" y="8669151"/>
                  </a:lnTo>
                  <a:lnTo>
                    <a:pt x="312325" y="8669151"/>
                  </a:lnTo>
                  <a:lnTo>
                    <a:pt x="312325" y="8645347"/>
                  </a:lnTo>
                  <a:lnTo>
                    <a:pt x="312325" y="8669151"/>
                  </a:lnTo>
                  <a:cubicBezTo>
                    <a:pt x="139905" y="8669270"/>
                    <a:pt x="0" y="8562861"/>
                    <a:pt x="0" y="8431575"/>
                  </a:cubicBezTo>
                  <a:lnTo>
                    <a:pt x="0" y="237695"/>
                  </a:lnTo>
                  <a:lnTo>
                    <a:pt x="31264" y="237695"/>
                  </a:lnTo>
                  <a:lnTo>
                    <a:pt x="0" y="237695"/>
                  </a:lnTo>
                  <a:moveTo>
                    <a:pt x="62528" y="237695"/>
                  </a:moveTo>
                  <a:lnTo>
                    <a:pt x="62528" y="8431456"/>
                  </a:lnTo>
                  <a:lnTo>
                    <a:pt x="31264" y="8431456"/>
                  </a:lnTo>
                  <a:lnTo>
                    <a:pt x="62528" y="8431456"/>
                  </a:lnTo>
                  <a:cubicBezTo>
                    <a:pt x="62528" y="8536437"/>
                    <a:pt x="174295" y="8621541"/>
                    <a:pt x="312325" y="8621541"/>
                  </a:cubicBezTo>
                  <a:lnTo>
                    <a:pt x="8335854" y="8621541"/>
                  </a:lnTo>
                  <a:cubicBezTo>
                    <a:pt x="8473884" y="8621541"/>
                    <a:pt x="8585651" y="8536437"/>
                    <a:pt x="8585651" y="8431456"/>
                  </a:cubicBezTo>
                  <a:lnTo>
                    <a:pt x="8585651" y="237695"/>
                  </a:lnTo>
                  <a:cubicBezTo>
                    <a:pt x="8585651" y="132714"/>
                    <a:pt x="8473884" y="47610"/>
                    <a:pt x="8335854" y="47610"/>
                  </a:cubicBezTo>
                  <a:lnTo>
                    <a:pt x="312325" y="47610"/>
                  </a:lnTo>
                  <a:lnTo>
                    <a:pt x="312325" y="23805"/>
                  </a:lnTo>
                  <a:lnTo>
                    <a:pt x="312325" y="47610"/>
                  </a:lnTo>
                  <a:cubicBezTo>
                    <a:pt x="174295" y="47610"/>
                    <a:pt x="62528" y="132714"/>
                    <a:pt x="62528" y="237695"/>
                  </a:cubicBezTo>
                  <a:close/>
                </a:path>
              </a:pathLst>
            </a:custGeom>
            <a:solidFill>
              <a:srgbClr val="373737"/>
            </a:solidFill>
          </p:spPr>
        </p:sp>
        <p:sp>
          <p:nvSpPr>
            <p:cNvPr name="TextBox 17" id="17"/>
            <p:cNvSpPr txBox="true"/>
            <p:nvPr/>
          </p:nvSpPr>
          <p:spPr>
            <a:xfrm>
              <a:off x="0" y="-19050"/>
              <a:ext cx="8628860" cy="8688331"/>
            </a:xfrm>
            <a:prstGeom prst="rect">
              <a:avLst/>
            </a:prstGeom>
          </p:spPr>
          <p:txBody>
            <a:bodyPr anchor="t" rtlCol="false" tIns="50800" lIns="50800" bIns="50800" rIns="50800"/>
            <a:lstStyle/>
            <a:p>
              <a:pPr algn="l">
                <a:lnSpc>
                  <a:spcPts val="3600"/>
                </a:lnSpc>
              </a:pPr>
            </a:p>
            <a:p>
              <a:pPr algn="l">
                <a:lnSpc>
                  <a:spcPts val="3600"/>
                </a:lnSpc>
              </a:pPr>
            </a:p>
            <a:p>
              <a:pPr algn="l" marL="647700" indent="-323850" lvl="1">
                <a:lnSpc>
                  <a:spcPts val="3600"/>
                </a:lnSpc>
                <a:buFont typeface="Arial"/>
                <a:buChar char="•"/>
              </a:pPr>
              <a:r>
                <a:rPr lang="en-US" sz="3000">
                  <a:solidFill>
                    <a:srgbClr val="373737"/>
                  </a:solidFill>
                  <a:latin typeface="Arimo"/>
                  <a:ea typeface="Arimo"/>
                  <a:cs typeface="Arimo"/>
                  <a:sym typeface="Arimo"/>
                </a:rPr>
                <a:t>Recap and Discussion of NLP Basics &amp; N-Gram Modeling </a:t>
              </a:r>
            </a:p>
            <a:p>
              <a:pPr algn="l" marL="647700" indent="-323850" lvl="1">
                <a:lnSpc>
                  <a:spcPts val="3600"/>
                </a:lnSpc>
                <a:buFont typeface="Arial"/>
                <a:buChar char="•"/>
              </a:pPr>
              <a:r>
                <a:rPr lang="en-US" sz="3000">
                  <a:solidFill>
                    <a:srgbClr val="373737"/>
                  </a:solidFill>
                  <a:latin typeface="Arimo"/>
                  <a:ea typeface="Arimo"/>
                  <a:cs typeface="Arimo"/>
                  <a:sym typeface="Arimo"/>
                </a:rPr>
                <a:t>Review Kaggle Exercises</a:t>
              </a:r>
            </a:p>
          </p:txBody>
        </p:sp>
      </p:grpSp>
      <p:grpSp>
        <p:nvGrpSpPr>
          <p:cNvPr name="Group 18" id="18"/>
          <p:cNvGrpSpPr/>
          <p:nvPr/>
        </p:nvGrpSpPr>
        <p:grpSpPr>
          <a:xfrm rot="0">
            <a:off x="9686072" y="1767841"/>
            <a:ext cx="6471648" cy="931645"/>
            <a:chOff x="0" y="0"/>
            <a:chExt cx="8628864" cy="1242194"/>
          </a:xfrm>
        </p:grpSpPr>
        <p:sp>
          <p:nvSpPr>
            <p:cNvPr name="Freeform 19" id="19"/>
            <p:cNvSpPr/>
            <p:nvPr/>
          </p:nvSpPr>
          <p:spPr>
            <a:xfrm flipH="false" flipV="false" rot="0">
              <a:off x="31264" y="25400"/>
              <a:ext cx="8585655" cy="1191387"/>
            </a:xfrm>
            <a:custGeom>
              <a:avLst/>
              <a:gdLst/>
              <a:ahLst/>
              <a:cxnLst/>
              <a:rect r="r" b="b" t="t" l="l"/>
              <a:pathLst>
                <a:path h="1191387" w="8585655">
                  <a:moveTo>
                    <a:pt x="0" y="0"/>
                  </a:moveTo>
                  <a:lnTo>
                    <a:pt x="8585655" y="0"/>
                  </a:lnTo>
                  <a:lnTo>
                    <a:pt x="8585655" y="1191387"/>
                  </a:lnTo>
                  <a:lnTo>
                    <a:pt x="0" y="1191387"/>
                  </a:lnTo>
                  <a:close/>
                </a:path>
              </a:pathLst>
            </a:custGeom>
            <a:solidFill>
              <a:srgbClr val="FFFFFF"/>
            </a:solidFill>
          </p:spPr>
        </p:sp>
        <p:sp>
          <p:nvSpPr>
            <p:cNvPr name="Freeform 20" id="20"/>
            <p:cNvSpPr/>
            <p:nvPr/>
          </p:nvSpPr>
          <p:spPr>
            <a:xfrm flipH="false" flipV="false" rot="0">
              <a:off x="0" y="0"/>
              <a:ext cx="8644559" cy="1242187"/>
            </a:xfrm>
            <a:custGeom>
              <a:avLst/>
              <a:gdLst/>
              <a:ahLst/>
              <a:cxnLst/>
              <a:rect r="r" b="b" t="t" l="l"/>
              <a:pathLst>
                <a:path h="1242187" w="8644559">
                  <a:moveTo>
                    <a:pt x="31264" y="0"/>
                  </a:moveTo>
                  <a:lnTo>
                    <a:pt x="8616919" y="0"/>
                  </a:lnTo>
                  <a:cubicBezTo>
                    <a:pt x="8633129" y="0"/>
                    <a:pt x="8644559" y="11430"/>
                    <a:pt x="8644559" y="25400"/>
                  </a:cubicBezTo>
                  <a:lnTo>
                    <a:pt x="8644559" y="1216787"/>
                  </a:lnTo>
                  <a:cubicBezTo>
                    <a:pt x="8644559" y="1230757"/>
                    <a:pt x="8633129" y="1242187"/>
                    <a:pt x="8616919" y="1242187"/>
                  </a:cubicBezTo>
                  <a:lnTo>
                    <a:pt x="31264" y="1242187"/>
                  </a:lnTo>
                  <a:cubicBezTo>
                    <a:pt x="14069" y="1242187"/>
                    <a:pt x="0" y="1230757"/>
                    <a:pt x="0" y="1216787"/>
                  </a:cubicBezTo>
                  <a:lnTo>
                    <a:pt x="0" y="25400"/>
                  </a:lnTo>
                  <a:cubicBezTo>
                    <a:pt x="0" y="11430"/>
                    <a:pt x="14069" y="0"/>
                    <a:pt x="31264" y="0"/>
                  </a:cubicBezTo>
                  <a:moveTo>
                    <a:pt x="31264" y="50800"/>
                  </a:moveTo>
                  <a:lnTo>
                    <a:pt x="31264" y="25400"/>
                  </a:lnTo>
                  <a:lnTo>
                    <a:pt x="62528" y="25400"/>
                  </a:lnTo>
                  <a:lnTo>
                    <a:pt x="62528" y="1216787"/>
                  </a:lnTo>
                  <a:lnTo>
                    <a:pt x="31264" y="1216787"/>
                  </a:lnTo>
                  <a:lnTo>
                    <a:pt x="31264" y="1191387"/>
                  </a:lnTo>
                  <a:lnTo>
                    <a:pt x="8616919" y="1191387"/>
                  </a:lnTo>
                  <a:lnTo>
                    <a:pt x="8616919" y="1216787"/>
                  </a:lnTo>
                  <a:lnTo>
                    <a:pt x="8585655" y="1216787"/>
                  </a:lnTo>
                  <a:lnTo>
                    <a:pt x="8585655" y="25400"/>
                  </a:lnTo>
                  <a:lnTo>
                    <a:pt x="8616919" y="25400"/>
                  </a:lnTo>
                  <a:lnTo>
                    <a:pt x="8616919" y="50800"/>
                  </a:lnTo>
                  <a:lnTo>
                    <a:pt x="31264" y="50800"/>
                  </a:lnTo>
                  <a:close/>
                </a:path>
              </a:pathLst>
            </a:custGeom>
            <a:solidFill>
              <a:srgbClr val="000000"/>
            </a:solidFill>
          </p:spPr>
        </p:sp>
        <p:sp>
          <p:nvSpPr>
            <p:cNvPr name="TextBox 21" id="21"/>
            <p:cNvSpPr txBox="true"/>
            <p:nvPr/>
          </p:nvSpPr>
          <p:spPr>
            <a:xfrm>
              <a:off x="0" y="-28575"/>
              <a:ext cx="8628864" cy="1270769"/>
            </a:xfrm>
            <a:prstGeom prst="rect">
              <a:avLst/>
            </a:prstGeom>
          </p:spPr>
          <p:txBody>
            <a:bodyPr anchor="ctr" rtlCol="false" tIns="50800" lIns="50800" bIns="50800" rIns="50800"/>
            <a:lstStyle/>
            <a:p>
              <a:pPr algn="ctr">
                <a:lnSpc>
                  <a:spcPts val="4320"/>
                </a:lnSpc>
              </a:pPr>
              <a:r>
                <a:rPr lang="en-US" sz="3600">
                  <a:solidFill>
                    <a:srgbClr val="000000"/>
                  </a:solidFill>
                  <a:latin typeface="Arimo"/>
                  <a:ea typeface="Arimo"/>
                  <a:cs typeface="Arimo"/>
                  <a:sym typeface="Arimo"/>
                </a:rPr>
                <a:t>Day 2 - Office Hours</a:t>
              </a:r>
            </a:p>
          </p:txBody>
        </p:sp>
      </p:grpSp>
    </p:spTree>
  </p:cSld>
  <p:clrMapOvr>
    <a:masterClrMapping/>
  </p:clrMapOvr>
  <p:transition spd="fast">
    <p:push dir="l"/>
  </p:transition>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1668780" y="3794291"/>
            <a:ext cx="2388207" cy="905637"/>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Good</a:t>
            </a:r>
          </a:p>
        </p:txBody>
      </p:sp>
      <p:sp>
        <p:nvSpPr>
          <p:cNvPr name="TextBox 5" id="5"/>
          <p:cNvSpPr txBox="true"/>
          <p:nvPr/>
        </p:nvSpPr>
        <p:spPr>
          <a:xfrm rot="0">
            <a:off x="4189961" y="3881349"/>
            <a:ext cx="11896741" cy="588646"/>
          </a:xfrm>
          <a:prstGeom prst="rect">
            <a:avLst/>
          </a:prstGeom>
        </p:spPr>
        <p:txBody>
          <a:bodyPr anchor="t" rtlCol="false" tIns="0" lIns="0" bIns="0" rIns="0">
            <a:spAutoFit/>
          </a:bodyPr>
          <a:lstStyle/>
          <a:p>
            <a:pPr algn="l">
              <a:lnSpc>
                <a:spcPts val="4949"/>
              </a:lnSpc>
            </a:pPr>
            <a:r>
              <a:rPr lang="en-US" b="true" sz="3299" spc="30">
                <a:solidFill>
                  <a:srgbClr val="373737"/>
                </a:solidFill>
                <a:latin typeface="TT Rounds Condensed Bold"/>
                <a:ea typeface="TT Rounds Condensed Bold"/>
                <a:cs typeface="TT Rounds Condensed Bold"/>
                <a:sym typeface="TT Rounds Condensed Bold"/>
              </a:rPr>
              <a:t>[77,111,114,110,105,110,103,32,69,118,101,114,121,111,110,101]</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4557170" y="4028849"/>
            <a:ext cx="9173660" cy="905637"/>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Good Morning Everyone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836757" y="812477"/>
            <a:ext cx="15590520" cy="1349209"/>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Machine Learning with Text Data</a:t>
            </a:r>
          </a:p>
        </p:txBody>
      </p:sp>
      <p:sp>
        <p:nvSpPr>
          <p:cNvPr name="TextBox 5" id="5"/>
          <p:cNvSpPr txBox="true"/>
          <p:nvPr/>
        </p:nvSpPr>
        <p:spPr>
          <a:xfrm rot="0">
            <a:off x="1370178" y="2001450"/>
            <a:ext cx="16081065" cy="7200704"/>
          </a:xfrm>
          <a:prstGeom prst="rect">
            <a:avLst/>
          </a:prstGeom>
        </p:spPr>
        <p:txBody>
          <a:bodyPr anchor="t" rtlCol="false" tIns="0" lIns="0" bIns="0" rIns="0">
            <a:spAutoFit/>
          </a:bodyPr>
          <a:lstStyle/>
          <a:p>
            <a:pPr algn="l">
              <a:lnSpc>
                <a:spcPts val="3888"/>
              </a:lnSpc>
            </a:pPr>
          </a:p>
          <a:p>
            <a:pPr algn="l">
              <a:lnSpc>
                <a:spcPts val="3888"/>
              </a:lnSpc>
            </a:pPr>
            <a:r>
              <a:rPr lang="en-US" sz="3600">
                <a:solidFill>
                  <a:srgbClr val="373737"/>
                </a:solidFill>
                <a:latin typeface="Arimo"/>
                <a:ea typeface="Arimo"/>
                <a:cs typeface="Arimo"/>
                <a:sym typeface="Arimo"/>
              </a:rPr>
              <a:t>ML models need </a:t>
            </a:r>
            <a:r>
              <a:rPr lang="en-US" sz="3600" b="true">
                <a:solidFill>
                  <a:srgbClr val="373737"/>
                </a:solidFill>
                <a:latin typeface="Arimo Bold"/>
                <a:ea typeface="Arimo Bold"/>
                <a:cs typeface="Arimo Bold"/>
                <a:sym typeface="Arimo Bold"/>
              </a:rPr>
              <a:t>well-defined numerical data.</a:t>
            </a:r>
          </a:p>
          <a:p>
            <a:pPr algn="l">
              <a:lnSpc>
                <a:spcPts val="3888"/>
              </a:lnSpc>
            </a:pPr>
          </a:p>
        </p:txBody>
      </p:sp>
      <p:grpSp>
        <p:nvGrpSpPr>
          <p:cNvPr name="Group 6" id="6"/>
          <p:cNvGrpSpPr/>
          <p:nvPr/>
        </p:nvGrpSpPr>
        <p:grpSpPr>
          <a:xfrm rot="0">
            <a:off x="745317" y="4355758"/>
            <a:ext cx="2511183" cy="1775178"/>
            <a:chOff x="0" y="0"/>
            <a:chExt cx="3348244" cy="2366904"/>
          </a:xfrm>
        </p:grpSpPr>
        <p:sp>
          <p:nvSpPr>
            <p:cNvPr name="Freeform 7" id="7"/>
            <p:cNvSpPr/>
            <p:nvPr/>
          </p:nvSpPr>
          <p:spPr>
            <a:xfrm flipH="false" flipV="false" rot="0">
              <a:off x="0" y="0"/>
              <a:ext cx="3348228" cy="2366899"/>
            </a:xfrm>
            <a:custGeom>
              <a:avLst/>
              <a:gdLst/>
              <a:ahLst/>
              <a:cxnLst/>
              <a:rect r="r" b="b" t="t" l="l"/>
              <a:pathLst>
                <a:path h="2366899" w="3348228">
                  <a:moveTo>
                    <a:pt x="0" y="0"/>
                  </a:moveTo>
                  <a:lnTo>
                    <a:pt x="3348228" y="0"/>
                  </a:lnTo>
                  <a:lnTo>
                    <a:pt x="3348228" y="2366899"/>
                  </a:lnTo>
                  <a:lnTo>
                    <a:pt x="0" y="2366899"/>
                  </a:lnTo>
                  <a:close/>
                </a:path>
              </a:pathLst>
            </a:custGeom>
            <a:solidFill>
              <a:srgbClr val="FF0000"/>
            </a:solidFill>
          </p:spPr>
        </p:sp>
        <p:sp>
          <p:nvSpPr>
            <p:cNvPr name="TextBox 8" id="8"/>
            <p:cNvSpPr txBox="true"/>
            <p:nvPr/>
          </p:nvSpPr>
          <p:spPr>
            <a:xfrm>
              <a:off x="0" y="-28575"/>
              <a:ext cx="3348244" cy="2395479"/>
            </a:xfrm>
            <a:prstGeom prst="rect">
              <a:avLst/>
            </a:prstGeom>
          </p:spPr>
          <p:txBody>
            <a:bodyPr anchor="ctr" rtlCol="false" tIns="50800" lIns="50800" bIns="50800" rIns="50800"/>
            <a:lstStyle/>
            <a:p>
              <a:pPr algn="ctr">
                <a:lnSpc>
                  <a:spcPts val="4320"/>
                </a:lnSpc>
              </a:pPr>
              <a:r>
                <a:rPr lang="en-US" sz="3600">
                  <a:solidFill>
                    <a:srgbClr val="FFFFFF"/>
                  </a:solidFill>
                  <a:latin typeface="Arimo"/>
                  <a:ea typeface="Arimo"/>
                  <a:cs typeface="Arimo"/>
                  <a:sym typeface="Arimo"/>
                </a:rPr>
                <a:t>Text data</a:t>
              </a:r>
            </a:p>
          </p:txBody>
        </p:sp>
      </p:grpSp>
      <p:grpSp>
        <p:nvGrpSpPr>
          <p:cNvPr name="Group 9" id="9"/>
          <p:cNvGrpSpPr/>
          <p:nvPr/>
        </p:nvGrpSpPr>
        <p:grpSpPr>
          <a:xfrm rot="0">
            <a:off x="9170990" y="4351350"/>
            <a:ext cx="3326130" cy="1778445"/>
            <a:chOff x="0" y="0"/>
            <a:chExt cx="4434840" cy="2371260"/>
          </a:xfrm>
        </p:grpSpPr>
        <p:sp>
          <p:nvSpPr>
            <p:cNvPr name="Freeform 10" id="10"/>
            <p:cNvSpPr/>
            <p:nvPr/>
          </p:nvSpPr>
          <p:spPr>
            <a:xfrm flipH="false" flipV="false" rot="0">
              <a:off x="0" y="0"/>
              <a:ext cx="4434840" cy="2371217"/>
            </a:xfrm>
            <a:custGeom>
              <a:avLst/>
              <a:gdLst/>
              <a:ahLst/>
              <a:cxnLst/>
              <a:rect r="r" b="b" t="t" l="l"/>
              <a:pathLst>
                <a:path h="2371217" w="4434840">
                  <a:moveTo>
                    <a:pt x="0" y="0"/>
                  </a:moveTo>
                  <a:lnTo>
                    <a:pt x="4434840" y="0"/>
                  </a:lnTo>
                  <a:lnTo>
                    <a:pt x="4434840" y="2371217"/>
                  </a:lnTo>
                  <a:lnTo>
                    <a:pt x="0" y="2371217"/>
                  </a:lnTo>
                  <a:close/>
                </a:path>
              </a:pathLst>
            </a:custGeom>
            <a:solidFill>
              <a:srgbClr val="FF0000"/>
            </a:solidFill>
          </p:spPr>
        </p:sp>
        <p:sp>
          <p:nvSpPr>
            <p:cNvPr name="TextBox 11" id="11"/>
            <p:cNvSpPr txBox="true"/>
            <p:nvPr/>
          </p:nvSpPr>
          <p:spPr>
            <a:xfrm>
              <a:off x="0" y="-28575"/>
              <a:ext cx="4434840" cy="2399835"/>
            </a:xfrm>
            <a:prstGeom prst="rect">
              <a:avLst/>
            </a:prstGeom>
          </p:spPr>
          <p:txBody>
            <a:bodyPr anchor="ctr" rtlCol="false" tIns="50800" lIns="50800" bIns="50800" rIns="50800"/>
            <a:lstStyle/>
            <a:p>
              <a:pPr algn="ctr">
                <a:lnSpc>
                  <a:spcPts val="4320"/>
                </a:lnSpc>
              </a:pPr>
              <a:r>
                <a:rPr lang="en-US" sz="3600">
                  <a:solidFill>
                    <a:srgbClr val="FFFFFF"/>
                  </a:solidFill>
                  <a:latin typeface="Arimo"/>
                  <a:ea typeface="Arimo"/>
                  <a:cs typeface="Arimo"/>
                  <a:sym typeface="Arimo"/>
                </a:rPr>
                <a:t>Vectorization</a:t>
              </a:r>
            </a:p>
            <a:p>
              <a:pPr algn="ctr">
                <a:lnSpc>
                  <a:spcPts val="4320"/>
                </a:lnSpc>
              </a:pPr>
              <a:r>
                <a:rPr lang="en-US" sz="3600">
                  <a:solidFill>
                    <a:srgbClr val="FFFFFF"/>
                  </a:solidFill>
                  <a:latin typeface="Arimo"/>
                  <a:ea typeface="Arimo"/>
                  <a:cs typeface="Arimo"/>
                  <a:sym typeface="Arimo"/>
                </a:rPr>
                <a:t>(Convert to numbers)</a:t>
              </a:r>
            </a:p>
          </p:txBody>
        </p:sp>
      </p:grpSp>
      <p:grpSp>
        <p:nvGrpSpPr>
          <p:cNvPr name="Group 12" id="12"/>
          <p:cNvGrpSpPr/>
          <p:nvPr/>
        </p:nvGrpSpPr>
        <p:grpSpPr>
          <a:xfrm rot="0">
            <a:off x="13536300" y="4354617"/>
            <a:ext cx="3472962" cy="1775178"/>
            <a:chOff x="0" y="0"/>
            <a:chExt cx="4630616" cy="2366904"/>
          </a:xfrm>
        </p:grpSpPr>
        <p:sp>
          <p:nvSpPr>
            <p:cNvPr name="Freeform 13" id="13"/>
            <p:cNvSpPr/>
            <p:nvPr/>
          </p:nvSpPr>
          <p:spPr>
            <a:xfrm flipH="false" flipV="false" rot="0">
              <a:off x="0" y="0"/>
              <a:ext cx="4630674" cy="2366899"/>
            </a:xfrm>
            <a:custGeom>
              <a:avLst/>
              <a:gdLst/>
              <a:ahLst/>
              <a:cxnLst/>
              <a:rect r="r" b="b" t="t" l="l"/>
              <a:pathLst>
                <a:path h="2366899" w="4630674">
                  <a:moveTo>
                    <a:pt x="0" y="0"/>
                  </a:moveTo>
                  <a:lnTo>
                    <a:pt x="4630674" y="0"/>
                  </a:lnTo>
                  <a:lnTo>
                    <a:pt x="4630674" y="2366899"/>
                  </a:lnTo>
                  <a:lnTo>
                    <a:pt x="0" y="2366899"/>
                  </a:lnTo>
                  <a:close/>
                </a:path>
              </a:pathLst>
            </a:custGeom>
            <a:solidFill>
              <a:srgbClr val="FF0000"/>
            </a:solidFill>
          </p:spPr>
        </p:sp>
        <p:sp>
          <p:nvSpPr>
            <p:cNvPr name="TextBox 14" id="14"/>
            <p:cNvSpPr txBox="true"/>
            <p:nvPr/>
          </p:nvSpPr>
          <p:spPr>
            <a:xfrm>
              <a:off x="0" y="-28575"/>
              <a:ext cx="4630616" cy="2395479"/>
            </a:xfrm>
            <a:prstGeom prst="rect">
              <a:avLst/>
            </a:prstGeom>
          </p:spPr>
          <p:txBody>
            <a:bodyPr anchor="ctr" rtlCol="false" tIns="50800" lIns="50800" bIns="50800" rIns="50800"/>
            <a:lstStyle/>
            <a:p>
              <a:pPr algn="ctr">
                <a:lnSpc>
                  <a:spcPts val="4320"/>
                </a:lnSpc>
              </a:pPr>
              <a:r>
                <a:rPr lang="en-US" sz="3600">
                  <a:solidFill>
                    <a:srgbClr val="FFFFFF"/>
                  </a:solidFill>
                  <a:latin typeface="Arimo"/>
                  <a:ea typeface="Arimo"/>
                  <a:cs typeface="Arimo"/>
                  <a:sym typeface="Arimo"/>
                </a:rPr>
                <a:t>Train ML Model using numerical data</a:t>
              </a:r>
            </a:p>
          </p:txBody>
        </p:sp>
      </p:grpSp>
      <p:sp>
        <p:nvSpPr>
          <p:cNvPr name="AutoShape 15" id="15"/>
          <p:cNvSpPr/>
          <p:nvPr/>
        </p:nvSpPr>
        <p:spPr>
          <a:xfrm rot="112053">
            <a:off x="12480166" y="5231864"/>
            <a:ext cx="1073088" cy="0"/>
          </a:xfrm>
          <a:prstGeom prst="line">
            <a:avLst/>
          </a:prstGeom>
          <a:ln cap="rnd" w="19050">
            <a:solidFill>
              <a:srgbClr val="FFFFFF"/>
            </a:solidFill>
            <a:prstDash val="solid"/>
            <a:headEnd type="none" len="sm" w="sm"/>
            <a:tailEnd type="triangle" len="med" w="lg"/>
          </a:ln>
        </p:spPr>
      </p:sp>
      <p:grpSp>
        <p:nvGrpSpPr>
          <p:cNvPr name="Group 16" id="16"/>
          <p:cNvGrpSpPr/>
          <p:nvPr/>
        </p:nvGrpSpPr>
        <p:grpSpPr>
          <a:xfrm rot="0">
            <a:off x="4175798" y="4352493"/>
            <a:ext cx="4371832" cy="1778445"/>
            <a:chOff x="0" y="0"/>
            <a:chExt cx="5829110" cy="2371260"/>
          </a:xfrm>
        </p:grpSpPr>
        <p:sp>
          <p:nvSpPr>
            <p:cNvPr name="Freeform 17" id="17"/>
            <p:cNvSpPr/>
            <p:nvPr/>
          </p:nvSpPr>
          <p:spPr>
            <a:xfrm flipH="false" flipV="false" rot="0">
              <a:off x="0" y="0"/>
              <a:ext cx="5829173" cy="2371217"/>
            </a:xfrm>
            <a:custGeom>
              <a:avLst/>
              <a:gdLst/>
              <a:ahLst/>
              <a:cxnLst/>
              <a:rect r="r" b="b" t="t" l="l"/>
              <a:pathLst>
                <a:path h="2371217" w="5829173">
                  <a:moveTo>
                    <a:pt x="0" y="0"/>
                  </a:moveTo>
                  <a:lnTo>
                    <a:pt x="5829173" y="0"/>
                  </a:lnTo>
                  <a:lnTo>
                    <a:pt x="5829173" y="2371217"/>
                  </a:lnTo>
                  <a:lnTo>
                    <a:pt x="0" y="2371217"/>
                  </a:lnTo>
                  <a:close/>
                </a:path>
              </a:pathLst>
            </a:custGeom>
            <a:solidFill>
              <a:srgbClr val="FF0000"/>
            </a:solidFill>
          </p:spPr>
        </p:sp>
        <p:sp>
          <p:nvSpPr>
            <p:cNvPr name="TextBox 18" id="18"/>
            <p:cNvSpPr txBox="true"/>
            <p:nvPr/>
          </p:nvSpPr>
          <p:spPr>
            <a:xfrm>
              <a:off x="0" y="-28575"/>
              <a:ext cx="5829110" cy="2399835"/>
            </a:xfrm>
            <a:prstGeom prst="rect">
              <a:avLst/>
            </a:prstGeom>
          </p:spPr>
          <p:txBody>
            <a:bodyPr anchor="ctr" rtlCol="false" tIns="50800" lIns="50800" bIns="50800" rIns="50800"/>
            <a:lstStyle/>
            <a:p>
              <a:pPr algn="ctr">
                <a:lnSpc>
                  <a:spcPts val="4320"/>
                </a:lnSpc>
              </a:pPr>
              <a:r>
                <a:rPr lang="en-US" sz="3600">
                  <a:solidFill>
                    <a:srgbClr val="FFFFFF"/>
                  </a:solidFill>
                  <a:latin typeface="Arimo"/>
                  <a:ea typeface="Arimo"/>
                  <a:cs typeface="Arimo"/>
                  <a:sym typeface="Arimo"/>
                </a:rPr>
                <a:t>Text preprocessing</a:t>
              </a:r>
            </a:p>
            <a:p>
              <a:pPr algn="ctr">
                <a:lnSpc>
                  <a:spcPts val="4320"/>
                </a:lnSpc>
              </a:pPr>
              <a:r>
                <a:rPr lang="en-US" sz="3600">
                  <a:solidFill>
                    <a:srgbClr val="FFFFFF"/>
                  </a:solidFill>
                  <a:latin typeface="Arimo"/>
                  <a:ea typeface="Arimo"/>
                  <a:cs typeface="Arimo"/>
                  <a:sym typeface="Arimo"/>
                </a:rPr>
                <a:t> (Cleaning and formatting)</a:t>
              </a:r>
            </a:p>
          </p:txBody>
        </p:sp>
      </p:grpSp>
      <p:sp>
        <p:nvSpPr>
          <p:cNvPr name="AutoShape 19" id="19"/>
          <p:cNvSpPr/>
          <p:nvPr/>
        </p:nvSpPr>
        <p:spPr>
          <a:xfrm rot="-126136">
            <a:off x="3239510" y="5233006"/>
            <a:ext cx="953277" cy="0"/>
          </a:xfrm>
          <a:prstGeom prst="line">
            <a:avLst/>
          </a:prstGeom>
          <a:ln cap="rnd" w="19050">
            <a:solidFill>
              <a:srgbClr val="FFFFFF"/>
            </a:solidFill>
            <a:prstDash val="solid"/>
            <a:headEnd type="none" len="sm" w="sm"/>
            <a:tailEnd type="triangle" len="med" w="lg"/>
          </a:ln>
        </p:spPr>
      </p:sp>
      <p:sp>
        <p:nvSpPr>
          <p:cNvPr name="AutoShape 20" id="20"/>
          <p:cNvSpPr/>
          <p:nvPr/>
        </p:nvSpPr>
        <p:spPr>
          <a:xfrm rot="-180336">
            <a:off x="8530509" y="5231619"/>
            <a:ext cx="657602" cy="0"/>
          </a:xfrm>
          <a:prstGeom prst="line">
            <a:avLst/>
          </a:prstGeom>
          <a:ln cap="rnd" w="19050">
            <a:solidFill>
              <a:srgbClr val="FFFFFF"/>
            </a:solidFill>
            <a:prstDash val="solid"/>
            <a:headEnd type="none" len="sm" w="sm"/>
            <a:tailEnd type="triangle" len="med" w="lg"/>
          </a:ln>
        </p:spPr>
      </p:sp>
      <p:sp>
        <p:nvSpPr>
          <p:cNvPr name="TextBox 21" id="21"/>
          <p:cNvSpPr txBox="true"/>
          <p:nvPr/>
        </p:nvSpPr>
        <p:spPr>
          <a:xfrm rot="0">
            <a:off x="9848036" y="6446484"/>
            <a:ext cx="1972038" cy="425916"/>
          </a:xfrm>
          <a:prstGeom prst="rect">
            <a:avLst/>
          </a:prstGeom>
        </p:spPr>
        <p:txBody>
          <a:bodyPr anchor="t" rtlCol="false" tIns="0" lIns="0" bIns="0" rIns="0">
            <a:spAutoFit/>
          </a:bodyPr>
          <a:lstStyle/>
          <a:p>
            <a:pPr algn="l">
              <a:lnSpc>
                <a:spcPts val="2879"/>
              </a:lnSpc>
            </a:pPr>
            <a:r>
              <a:rPr lang="en-US" sz="2400">
                <a:solidFill>
                  <a:srgbClr val="373737"/>
                </a:solidFill>
                <a:latin typeface="Arimo"/>
                <a:ea typeface="Arimo"/>
                <a:cs typeface="Arimo"/>
                <a:sym typeface="Arimo"/>
              </a:rPr>
              <a:t>Bag of Words</a:t>
            </a:r>
          </a:p>
        </p:txBody>
      </p:sp>
      <p:sp>
        <p:nvSpPr>
          <p:cNvPr name="TextBox 22" id="22"/>
          <p:cNvSpPr txBox="true"/>
          <p:nvPr/>
        </p:nvSpPr>
        <p:spPr>
          <a:xfrm rot="0">
            <a:off x="4466792" y="6261817"/>
            <a:ext cx="3789843" cy="733499"/>
          </a:xfrm>
          <a:prstGeom prst="rect">
            <a:avLst/>
          </a:prstGeom>
        </p:spPr>
        <p:txBody>
          <a:bodyPr anchor="t" rtlCol="false" tIns="0" lIns="0" bIns="0" rIns="0">
            <a:spAutoFit/>
          </a:bodyPr>
          <a:lstStyle/>
          <a:p>
            <a:pPr algn="ctr">
              <a:lnSpc>
                <a:spcPts val="2879"/>
              </a:lnSpc>
            </a:pPr>
            <a:r>
              <a:rPr lang="en-US" sz="2400">
                <a:solidFill>
                  <a:srgbClr val="373737"/>
                </a:solidFill>
                <a:latin typeface="Arimo"/>
                <a:ea typeface="Arimo"/>
                <a:cs typeface="Arimo"/>
                <a:sym typeface="Arimo"/>
              </a:rPr>
              <a:t>Stop words removal,</a:t>
            </a:r>
          </a:p>
          <a:p>
            <a:pPr algn="ctr">
              <a:lnSpc>
                <a:spcPts val="2879"/>
              </a:lnSpc>
            </a:pPr>
            <a:r>
              <a:rPr lang="en-US" sz="2400">
                <a:solidFill>
                  <a:srgbClr val="373737"/>
                </a:solidFill>
                <a:latin typeface="Arimo"/>
                <a:ea typeface="Arimo"/>
                <a:cs typeface="Arimo"/>
                <a:sym typeface="Arimo"/>
              </a:rPr>
              <a:t>Stemming, Lemmatization</a:t>
            </a:r>
          </a:p>
        </p:txBody>
      </p:sp>
      <p:sp>
        <p:nvSpPr>
          <p:cNvPr name="TextBox 23" id="23"/>
          <p:cNvSpPr txBox="true"/>
          <p:nvPr/>
        </p:nvSpPr>
        <p:spPr>
          <a:xfrm rot="0">
            <a:off x="13309330" y="6261819"/>
            <a:ext cx="3926900" cy="795247"/>
          </a:xfrm>
          <a:prstGeom prst="rect">
            <a:avLst/>
          </a:prstGeom>
        </p:spPr>
        <p:txBody>
          <a:bodyPr anchor="t" rtlCol="false" tIns="0" lIns="0" bIns="0" rIns="0">
            <a:spAutoFit/>
          </a:bodyPr>
          <a:lstStyle/>
          <a:p>
            <a:pPr algn="ctr">
              <a:lnSpc>
                <a:spcPts val="2879"/>
              </a:lnSpc>
            </a:pPr>
            <a:r>
              <a:rPr lang="en-US" sz="2400">
                <a:solidFill>
                  <a:srgbClr val="373737"/>
                </a:solidFill>
                <a:latin typeface="Arimo"/>
                <a:ea typeface="Arimo"/>
                <a:cs typeface="Arimo"/>
                <a:sym typeface="Arimo"/>
              </a:rPr>
              <a:t>K Nearest Neighbors (KNN),</a:t>
            </a:r>
          </a:p>
          <a:p>
            <a:pPr algn="ctr">
              <a:lnSpc>
                <a:spcPts val="2879"/>
              </a:lnSpc>
            </a:pPr>
            <a:r>
              <a:rPr lang="en-US" sz="2400">
                <a:solidFill>
                  <a:srgbClr val="373737"/>
                </a:solidFill>
                <a:latin typeface="Arimo"/>
                <a:ea typeface="Arimo"/>
                <a:cs typeface="Arimo"/>
                <a:sym typeface="Arimo"/>
              </a:rPr>
              <a:t>Neural Network, etc.</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575" y="9247436"/>
            <a:ext cx="18345150" cy="102941"/>
            <a:chOff x="0" y="0"/>
            <a:chExt cx="24460200" cy="137254"/>
          </a:xfrm>
        </p:grpSpPr>
        <p:sp>
          <p:nvSpPr>
            <p:cNvPr name="Freeform 3" id="3"/>
            <p:cNvSpPr/>
            <p:nvPr/>
          </p:nvSpPr>
          <p:spPr>
            <a:xfrm flipH="false" flipV="false" rot="0">
              <a:off x="12700" y="12700"/>
              <a:ext cx="24434800" cy="111887"/>
            </a:xfrm>
            <a:custGeom>
              <a:avLst/>
              <a:gdLst/>
              <a:ahLst/>
              <a:cxnLst/>
              <a:rect r="r" b="b" t="t" l="l"/>
              <a:pathLst>
                <a:path h="111887" w="24434800">
                  <a:moveTo>
                    <a:pt x="0" y="0"/>
                  </a:moveTo>
                  <a:lnTo>
                    <a:pt x="24434800" y="0"/>
                  </a:lnTo>
                  <a:lnTo>
                    <a:pt x="24434800" y="111887"/>
                  </a:lnTo>
                  <a:lnTo>
                    <a:pt x="0" y="111887"/>
                  </a:lnTo>
                  <a:close/>
                </a:path>
              </a:pathLst>
            </a:custGeom>
            <a:solidFill>
              <a:srgbClr val="FF0000"/>
            </a:solidFill>
          </p:spPr>
        </p:sp>
      </p:grpSp>
      <p:sp>
        <p:nvSpPr>
          <p:cNvPr name="TextBox 4" id="4"/>
          <p:cNvSpPr txBox="true"/>
          <p:nvPr/>
        </p:nvSpPr>
        <p:spPr>
          <a:xfrm rot="0">
            <a:off x="666923" y="290845"/>
            <a:ext cx="15590520" cy="905637"/>
          </a:xfrm>
          <a:prstGeom prst="rect">
            <a:avLst/>
          </a:prstGeom>
        </p:spPr>
        <p:txBody>
          <a:bodyPr anchor="t" rtlCol="false" tIns="0" lIns="0" bIns="0" rIns="0">
            <a:spAutoFit/>
          </a:bodyPr>
          <a:lstStyle/>
          <a:p>
            <a:pPr algn="l">
              <a:lnSpc>
                <a:spcPts val="6804"/>
              </a:lnSpc>
            </a:pPr>
            <a:r>
              <a:rPr lang="en-US" sz="6300">
                <a:solidFill>
                  <a:srgbClr val="FF0000"/>
                </a:solidFill>
                <a:latin typeface="Arimo"/>
                <a:ea typeface="Arimo"/>
                <a:cs typeface="Arimo"/>
                <a:sym typeface="Arimo"/>
              </a:rPr>
              <a:t>Stop Words Removal</a:t>
            </a:r>
          </a:p>
        </p:txBody>
      </p:sp>
      <p:sp>
        <p:nvSpPr>
          <p:cNvPr name="TextBox 5" id="5"/>
          <p:cNvSpPr txBox="true"/>
          <p:nvPr/>
        </p:nvSpPr>
        <p:spPr>
          <a:xfrm rot="0">
            <a:off x="336494" y="2443695"/>
            <a:ext cx="7456877" cy="5042275"/>
          </a:xfrm>
          <a:prstGeom prst="rect">
            <a:avLst/>
          </a:prstGeom>
        </p:spPr>
        <p:txBody>
          <a:bodyPr anchor="t" rtlCol="false" tIns="0" lIns="0" bIns="0" rIns="0">
            <a:spAutoFit/>
          </a:bodyPr>
          <a:lstStyle/>
          <a:p>
            <a:pPr algn="ctr">
              <a:lnSpc>
                <a:spcPts val="3840"/>
              </a:lnSpc>
              <a:spcBef>
                <a:spcPct val="0"/>
              </a:spcBef>
            </a:pPr>
            <a:r>
              <a:rPr lang="en-US" b="true" sz="3200" spc="28">
                <a:solidFill>
                  <a:srgbClr val="373737"/>
                </a:solidFill>
                <a:latin typeface="TT Rounds Condensed Bold"/>
                <a:ea typeface="TT Rounds Condensed Bold"/>
                <a:cs typeface="TT Rounds Condensed Bold"/>
                <a:sym typeface="TT Rounds Condensed Bold"/>
              </a:rPr>
              <a:t>What is Stop Words Removal in NLP?</a:t>
            </a:r>
          </a:p>
          <a:p>
            <a:pPr algn="ctr">
              <a:lnSpc>
                <a:spcPts val="3359"/>
              </a:lnSpc>
              <a:spcBef>
                <a:spcPct val="0"/>
              </a:spcBef>
            </a:pPr>
          </a:p>
          <a:p>
            <a:pPr algn="l" marL="604519" indent="-302260" lvl="1">
              <a:lnSpc>
                <a:spcPts val="4199"/>
              </a:lnSpc>
              <a:buFont typeface="Arial"/>
              <a:buChar char="•"/>
            </a:pPr>
            <a:r>
              <a:rPr lang="en-US" sz="2799" spc="26">
                <a:solidFill>
                  <a:srgbClr val="373737"/>
                </a:solidFill>
                <a:latin typeface="TT Rounds Condensed"/>
                <a:ea typeface="TT Rounds Condensed"/>
                <a:cs typeface="TT Rounds Condensed"/>
                <a:sym typeface="TT Rounds Condensed"/>
              </a:rPr>
              <a:t>Stop words are common words in a language (e.g., "and," "the," "is") that:</a:t>
            </a:r>
          </a:p>
          <a:p>
            <a:pPr algn="l" marL="604519" indent="-302260" lvl="1">
              <a:lnSpc>
                <a:spcPts val="4199"/>
              </a:lnSpc>
              <a:buFont typeface="Arial"/>
              <a:buChar char="•"/>
            </a:pPr>
            <a:r>
              <a:rPr lang="en-US" sz="2799" spc="26">
                <a:solidFill>
                  <a:srgbClr val="373737"/>
                </a:solidFill>
                <a:latin typeface="TT Rounds Condensed"/>
                <a:ea typeface="TT Rounds Condensed"/>
                <a:cs typeface="TT Rounds Condensed"/>
                <a:sym typeface="TT Rounds Condensed"/>
              </a:rPr>
              <a:t>Appear frequently in text but add little meaning.</a:t>
            </a:r>
          </a:p>
          <a:p>
            <a:pPr algn="l" marL="604519" indent="-302260" lvl="1">
              <a:lnSpc>
                <a:spcPts val="4199"/>
              </a:lnSpc>
              <a:buFont typeface="Arial"/>
              <a:buChar char="•"/>
            </a:pPr>
            <a:r>
              <a:rPr lang="en-US" sz="2799" spc="26">
                <a:solidFill>
                  <a:srgbClr val="373737"/>
                </a:solidFill>
                <a:latin typeface="TT Rounds Condensed"/>
                <a:ea typeface="TT Rounds Condensed"/>
                <a:cs typeface="TT Rounds Condensed"/>
                <a:sym typeface="TT Rounds Condensed"/>
              </a:rPr>
              <a:t>Contribute minimal value to NLP tasks like classification or topic modeling.</a:t>
            </a:r>
          </a:p>
          <a:p>
            <a:pPr algn="l" marL="604519" indent="-302260" lvl="1">
              <a:lnSpc>
                <a:spcPts val="4199"/>
              </a:lnSpc>
              <a:buFont typeface="Arial"/>
              <a:buChar char="•"/>
            </a:pPr>
            <a:r>
              <a:rPr lang="en-US" sz="2799" spc="26">
                <a:solidFill>
                  <a:srgbClr val="373737"/>
                </a:solidFill>
                <a:latin typeface="TT Rounds Condensed"/>
                <a:ea typeface="TT Rounds Condensed"/>
                <a:cs typeface="TT Rounds Condensed"/>
                <a:sym typeface="TT Rounds Condensed"/>
              </a:rPr>
              <a:t>Are removed to reduce noise and improve processing efficiency.</a:t>
            </a:r>
          </a:p>
        </p:txBody>
      </p:sp>
      <p:sp>
        <p:nvSpPr>
          <p:cNvPr name="TextBox 6" id="6"/>
          <p:cNvSpPr txBox="true"/>
          <p:nvPr/>
        </p:nvSpPr>
        <p:spPr>
          <a:xfrm rot="0">
            <a:off x="8363526" y="1566919"/>
            <a:ext cx="9249366" cy="6432850"/>
          </a:xfrm>
          <a:prstGeom prst="rect">
            <a:avLst/>
          </a:prstGeom>
        </p:spPr>
        <p:txBody>
          <a:bodyPr anchor="t" rtlCol="false" tIns="0" lIns="0" bIns="0" rIns="0">
            <a:spAutoFit/>
          </a:bodyPr>
          <a:lstStyle/>
          <a:p>
            <a:pPr algn="ctr">
              <a:lnSpc>
                <a:spcPts val="3840"/>
              </a:lnSpc>
            </a:pPr>
          </a:p>
          <a:p>
            <a:pPr algn="ctr">
              <a:lnSpc>
                <a:spcPts val="2520"/>
              </a:lnSpc>
              <a:spcBef>
                <a:spcPct val="0"/>
              </a:spcBef>
            </a:pPr>
          </a:p>
          <a:p>
            <a:pPr algn="ctr">
              <a:lnSpc>
                <a:spcPts val="3840"/>
              </a:lnSpc>
              <a:spcBef>
                <a:spcPct val="0"/>
              </a:spcBef>
            </a:pPr>
            <a:r>
              <a:rPr lang="en-US" b="true" sz="3200" spc="28">
                <a:solidFill>
                  <a:srgbClr val="373737"/>
                </a:solidFill>
                <a:latin typeface="TT Rounds Condensed Bold"/>
                <a:ea typeface="TT Rounds Condensed Bold"/>
                <a:cs typeface="TT Rounds Condensed Bold"/>
                <a:sym typeface="TT Rounds Condensed Bold"/>
              </a:rPr>
              <a:t>Why Do We Need Stop Words Removal?</a:t>
            </a:r>
          </a:p>
          <a:p>
            <a:pPr algn="ctr">
              <a:lnSpc>
                <a:spcPts val="3840"/>
              </a:lnSpc>
              <a:spcBef>
                <a:spcPct val="0"/>
              </a:spcBef>
            </a:pPr>
          </a:p>
          <a:p>
            <a:pPr algn="l" marL="604519" indent="-302260" lvl="1">
              <a:lnSpc>
                <a:spcPts val="4199"/>
              </a:lnSpc>
              <a:buFont typeface="Arial"/>
              <a:buChar char="•"/>
            </a:pPr>
            <a:r>
              <a:rPr lang="en-US" sz="2799" spc="26">
                <a:solidFill>
                  <a:srgbClr val="373737"/>
                </a:solidFill>
                <a:latin typeface="TT Rounds Condensed"/>
                <a:ea typeface="TT Rounds Condensed"/>
                <a:cs typeface="TT Rounds Condensed"/>
                <a:sym typeface="TT Rounds Condensed"/>
              </a:rPr>
              <a:t>Reduces Dimensionality: By filtering out common words, the model processes a smaller, more relevant set of words.</a:t>
            </a:r>
          </a:p>
          <a:p>
            <a:pPr algn="l" marL="604519" indent="-302260" lvl="1">
              <a:lnSpc>
                <a:spcPts val="4199"/>
              </a:lnSpc>
              <a:buFont typeface="Arial"/>
              <a:buChar char="•"/>
            </a:pPr>
            <a:r>
              <a:rPr lang="en-US" sz="2799" spc="26">
                <a:solidFill>
                  <a:srgbClr val="373737"/>
                </a:solidFill>
                <a:latin typeface="TT Rounds Condensed"/>
                <a:ea typeface="TT Rounds Condensed"/>
                <a:cs typeface="TT Rounds Condensed"/>
                <a:sym typeface="TT Rounds Condensed"/>
              </a:rPr>
              <a:t>Enhances Model Performance: Focusing on significant words can lead to better results in tasks like text classification.</a:t>
            </a:r>
          </a:p>
          <a:p>
            <a:pPr algn="l" marL="604519" indent="-302260" lvl="1">
              <a:lnSpc>
                <a:spcPts val="4199"/>
              </a:lnSpc>
              <a:buFont typeface="Arial"/>
              <a:buChar char="•"/>
            </a:pPr>
            <a:r>
              <a:rPr lang="en-US" sz="2799" spc="26">
                <a:solidFill>
                  <a:srgbClr val="373737"/>
                </a:solidFill>
                <a:latin typeface="TT Rounds Condensed"/>
                <a:ea typeface="TT Rounds Condensed"/>
                <a:cs typeface="TT Rounds Condensed"/>
                <a:sym typeface="TT Rounds Condensed"/>
              </a:rPr>
              <a:t>Speeds Up Processing: Fewer words mean quicker analysis and computation.</a:t>
            </a:r>
          </a:p>
          <a:p>
            <a:pPr algn="l" marL="604519" indent="-302260" lvl="1">
              <a:lnSpc>
                <a:spcPts val="4199"/>
              </a:lnSpc>
              <a:buFont typeface="Arial"/>
              <a:buChar char="•"/>
            </a:pPr>
            <a:r>
              <a:rPr lang="en-US" sz="2799" spc="26">
                <a:solidFill>
                  <a:srgbClr val="373737"/>
                </a:solidFill>
                <a:latin typeface="TT Rounds Condensed"/>
                <a:ea typeface="TT Rounds Condensed"/>
                <a:cs typeface="TT Rounds Condensed"/>
                <a:sym typeface="TT Rounds Condensed"/>
              </a:rPr>
              <a:t>Customizable: Stop words can be tailored for specific tasks to include or exclude certain words based on the context.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DAGTtWBtzPw</dc:identifier>
  <dcterms:modified xsi:type="dcterms:W3CDTF">2011-08-01T06:04:30Z</dcterms:modified>
  <cp:revision>1</cp:revision>
  <dc:title>MLA-NLP-ETP-Week1</dc:title>
</cp:coreProperties>
</file>