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y Grotesk Key" charset="1" panose="00000500000000000000"/>
      <p:regular r:id="rId10"/>
    </p:embeddedFont>
    <p:embeddedFont>
      <p:font typeface="Cy Grotesk Key Bold" charset="1" panose="000008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63814" cy="10287000"/>
            <a:chOff x="0" y="0"/>
            <a:chExt cx="149170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170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1704">
                  <a:moveTo>
                    <a:pt x="0" y="0"/>
                  </a:moveTo>
                  <a:lnTo>
                    <a:pt x="1491704" y="0"/>
                  </a:lnTo>
                  <a:lnTo>
                    <a:pt x="14917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D0D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491704" cy="28045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110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50305" y="3488832"/>
            <a:ext cx="3305047" cy="330504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0D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Onboarding</a:t>
              </a:r>
            </a:p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SPARQ Agentic QA Usecase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323923" y="833297"/>
            <a:ext cx="3178190" cy="1165666"/>
            <a:chOff x="0" y="0"/>
            <a:chExt cx="672944" cy="2468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944" cy="246816"/>
            </a:xfrm>
            <a:custGeom>
              <a:avLst/>
              <a:gdLst/>
              <a:ahLst/>
              <a:cxnLst/>
              <a:rect r="r" b="b" t="t" l="l"/>
              <a:pathLst>
                <a:path h="246816" w="672944">
                  <a:moveTo>
                    <a:pt x="24360" y="0"/>
                  </a:moveTo>
                  <a:lnTo>
                    <a:pt x="648585" y="0"/>
                  </a:lnTo>
                  <a:cubicBezTo>
                    <a:pt x="655045" y="0"/>
                    <a:pt x="661241" y="2566"/>
                    <a:pt x="665810" y="7135"/>
                  </a:cubicBezTo>
                  <a:cubicBezTo>
                    <a:pt x="670378" y="11703"/>
                    <a:pt x="672944" y="17899"/>
                    <a:pt x="672944" y="24360"/>
                  </a:cubicBezTo>
                  <a:lnTo>
                    <a:pt x="672944" y="222456"/>
                  </a:lnTo>
                  <a:cubicBezTo>
                    <a:pt x="672944" y="235910"/>
                    <a:pt x="662038" y="246816"/>
                    <a:pt x="648585" y="246816"/>
                  </a:cubicBezTo>
                  <a:lnTo>
                    <a:pt x="24360" y="246816"/>
                  </a:lnTo>
                  <a:cubicBezTo>
                    <a:pt x="17899" y="246816"/>
                    <a:pt x="11703" y="244250"/>
                    <a:pt x="7135" y="239681"/>
                  </a:cubicBezTo>
                  <a:cubicBezTo>
                    <a:pt x="2566" y="235113"/>
                    <a:pt x="0" y="228917"/>
                    <a:pt x="0" y="222456"/>
                  </a:cubicBezTo>
                  <a:lnTo>
                    <a:pt x="0" y="24360"/>
                  </a:lnTo>
                  <a:cubicBezTo>
                    <a:pt x="0" y="17899"/>
                    <a:pt x="2566" y="11703"/>
                    <a:pt x="7135" y="7135"/>
                  </a:cubicBezTo>
                  <a:cubicBezTo>
                    <a:pt x="11703" y="2566"/>
                    <a:pt x="17899" y="0"/>
                    <a:pt x="24360" y="0"/>
                  </a:cubicBezTo>
                  <a:close/>
                </a:path>
              </a:pathLst>
            </a:custGeom>
            <a:solidFill>
              <a:srgbClr val="6422B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944" cy="27539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340"/>
                </a:lnSpc>
              </a:pPr>
              <a:r>
                <a:rPr lang="en-US" sz="1800" b="true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Step 1:</a:t>
              </a:r>
            </a:p>
            <a:p>
              <a:pPr algn="ctr">
                <a:lnSpc>
                  <a:spcPts val="2340"/>
                </a:lnSpc>
              </a:pPr>
              <a:r>
                <a:rPr lang="en-US" sz="1800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Fill the Intake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07473" y="5406889"/>
            <a:ext cx="3178190" cy="1246556"/>
            <a:chOff x="0" y="0"/>
            <a:chExt cx="672944" cy="2639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944" cy="263944"/>
            </a:xfrm>
            <a:custGeom>
              <a:avLst/>
              <a:gdLst/>
              <a:ahLst/>
              <a:cxnLst/>
              <a:rect r="r" b="b" t="t" l="l"/>
              <a:pathLst>
                <a:path h="263944" w="672944">
                  <a:moveTo>
                    <a:pt x="24360" y="0"/>
                  </a:moveTo>
                  <a:lnTo>
                    <a:pt x="648585" y="0"/>
                  </a:lnTo>
                  <a:cubicBezTo>
                    <a:pt x="655045" y="0"/>
                    <a:pt x="661241" y="2566"/>
                    <a:pt x="665810" y="7135"/>
                  </a:cubicBezTo>
                  <a:cubicBezTo>
                    <a:pt x="670378" y="11703"/>
                    <a:pt x="672944" y="17899"/>
                    <a:pt x="672944" y="24360"/>
                  </a:cubicBezTo>
                  <a:lnTo>
                    <a:pt x="672944" y="239584"/>
                  </a:lnTo>
                  <a:cubicBezTo>
                    <a:pt x="672944" y="246045"/>
                    <a:pt x="670378" y="252241"/>
                    <a:pt x="665810" y="256809"/>
                  </a:cubicBezTo>
                  <a:cubicBezTo>
                    <a:pt x="661241" y="261377"/>
                    <a:pt x="655045" y="263944"/>
                    <a:pt x="648585" y="263944"/>
                  </a:cubicBezTo>
                  <a:lnTo>
                    <a:pt x="24360" y="263944"/>
                  </a:lnTo>
                  <a:cubicBezTo>
                    <a:pt x="17899" y="263944"/>
                    <a:pt x="11703" y="261377"/>
                    <a:pt x="7135" y="256809"/>
                  </a:cubicBezTo>
                  <a:cubicBezTo>
                    <a:pt x="2566" y="252241"/>
                    <a:pt x="0" y="246045"/>
                    <a:pt x="0" y="239584"/>
                  </a:cubicBezTo>
                  <a:lnTo>
                    <a:pt x="0" y="24360"/>
                  </a:lnTo>
                  <a:cubicBezTo>
                    <a:pt x="0" y="17899"/>
                    <a:pt x="2566" y="11703"/>
                    <a:pt x="7135" y="7135"/>
                  </a:cubicBezTo>
                  <a:cubicBezTo>
                    <a:pt x="11703" y="2566"/>
                    <a:pt x="17899" y="0"/>
                    <a:pt x="24360" y="0"/>
                  </a:cubicBezTo>
                  <a:close/>
                </a:path>
              </a:pathLst>
            </a:custGeom>
            <a:solidFill>
              <a:srgbClr val="C3ED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72944" cy="29251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340"/>
                </a:lnSpc>
              </a:pPr>
              <a:r>
                <a:rPr lang="en-US" sz="1800" b="true">
                  <a:solidFill>
                    <a:srgbClr val="2D0D57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Step 6: </a:t>
              </a:r>
            </a:p>
            <a:p>
              <a:pPr algn="ctr">
                <a:lnSpc>
                  <a:spcPts val="2340"/>
                </a:lnSpc>
              </a:pPr>
              <a:r>
                <a:rPr lang="en-US" sz="1800">
                  <a:solidFill>
                    <a:srgbClr val="2D0D57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Validate with Business Team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505142" y="8243463"/>
            <a:ext cx="3869616" cy="1246556"/>
            <a:chOff x="0" y="0"/>
            <a:chExt cx="819345" cy="2639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9346" cy="263944"/>
            </a:xfrm>
            <a:custGeom>
              <a:avLst/>
              <a:gdLst/>
              <a:ahLst/>
              <a:cxnLst/>
              <a:rect r="r" b="b" t="t" l="l"/>
              <a:pathLst>
                <a:path h="263944" w="819346">
                  <a:moveTo>
                    <a:pt x="20007" y="0"/>
                  </a:moveTo>
                  <a:lnTo>
                    <a:pt x="799339" y="0"/>
                  </a:lnTo>
                  <a:cubicBezTo>
                    <a:pt x="804645" y="0"/>
                    <a:pt x="809734" y="2108"/>
                    <a:pt x="813486" y="5860"/>
                  </a:cubicBezTo>
                  <a:cubicBezTo>
                    <a:pt x="817238" y="9612"/>
                    <a:pt x="819346" y="14701"/>
                    <a:pt x="819346" y="20007"/>
                  </a:cubicBezTo>
                  <a:lnTo>
                    <a:pt x="819346" y="243937"/>
                  </a:lnTo>
                  <a:cubicBezTo>
                    <a:pt x="819346" y="254986"/>
                    <a:pt x="810388" y="263944"/>
                    <a:pt x="799339" y="263944"/>
                  </a:cubicBezTo>
                  <a:lnTo>
                    <a:pt x="20007" y="263944"/>
                  </a:lnTo>
                  <a:cubicBezTo>
                    <a:pt x="8957" y="263944"/>
                    <a:pt x="0" y="254986"/>
                    <a:pt x="0" y="243937"/>
                  </a:cubicBezTo>
                  <a:lnTo>
                    <a:pt x="0" y="20007"/>
                  </a:lnTo>
                  <a:cubicBezTo>
                    <a:pt x="0" y="8957"/>
                    <a:pt x="8957" y="0"/>
                    <a:pt x="20007" y="0"/>
                  </a:cubicBezTo>
                  <a:close/>
                </a:path>
              </a:pathLst>
            </a:custGeom>
            <a:solidFill>
              <a:srgbClr val="C3ED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19345" cy="29251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340"/>
                </a:lnSpc>
              </a:pPr>
              <a:r>
                <a:rPr lang="en-US" sz="1800" b="true">
                  <a:solidFill>
                    <a:srgbClr val="2D0D57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Step 5: </a:t>
              </a:r>
            </a:p>
            <a:p>
              <a:pPr algn="ctr">
                <a:lnSpc>
                  <a:spcPts val="2340"/>
                </a:lnSpc>
              </a:pPr>
              <a:r>
                <a:rPr lang="en-US" sz="1800">
                  <a:solidFill>
                    <a:srgbClr val="2D0D57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Peform the Proof of Concept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081110" y="3216048"/>
            <a:ext cx="3178190" cy="1173924"/>
            <a:chOff x="0" y="0"/>
            <a:chExt cx="672944" cy="2485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2944" cy="248565"/>
            </a:xfrm>
            <a:custGeom>
              <a:avLst/>
              <a:gdLst/>
              <a:ahLst/>
              <a:cxnLst/>
              <a:rect r="r" b="b" t="t" l="l"/>
              <a:pathLst>
                <a:path h="248565" w="672944">
                  <a:moveTo>
                    <a:pt x="24360" y="0"/>
                  </a:moveTo>
                  <a:lnTo>
                    <a:pt x="648585" y="0"/>
                  </a:lnTo>
                  <a:cubicBezTo>
                    <a:pt x="655045" y="0"/>
                    <a:pt x="661241" y="2566"/>
                    <a:pt x="665810" y="7135"/>
                  </a:cubicBezTo>
                  <a:cubicBezTo>
                    <a:pt x="670378" y="11703"/>
                    <a:pt x="672944" y="17899"/>
                    <a:pt x="672944" y="24360"/>
                  </a:cubicBezTo>
                  <a:lnTo>
                    <a:pt x="672944" y="224205"/>
                  </a:lnTo>
                  <a:cubicBezTo>
                    <a:pt x="672944" y="237659"/>
                    <a:pt x="662038" y="248565"/>
                    <a:pt x="648585" y="248565"/>
                  </a:cubicBezTo>
                  <a:lnTo>
                    <a:pt x="24360" y="248565"/>
                  </a:lnTo>
                  <a:cubicBezTo>
                    <a:pt x="17899" y="248565"/>
                    <a:pt x="11703" y="245998"/>
                    <a:pt x="7135" y="241430"/>
                  </a:cubicBezTo>
                  <a:cubicBezTo>
                    <a:pt x="2566" y="236862"/>
                    <a:pt x="0" y="230666"/>
                    <a:pt x="0" y="224205"/>
                  </a:cubicBezTo>
                  <a:lnTo>
                    <a:pt x="0" y="24360"/>
                  </a:lnTo>
                  <a:cubicBezTo>
                    <a:pt x="0" y="17899"/>
                    <a:pt x="2566" y="11703"/>
                    <a:pt x="7135" y="7135"/>
                  </a:cubicBezTo>
                  <a:cubicBezTo>
                    <a:pt x="11703" y="2566"/>
                    <a:pt x="17899" y="0"/>
                    <a:pt x="24360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2944" cy="277140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340"/>
                </a:lnSpc>
              </a:pPr>
              <a:r>
                <a:rPr lang="en-US" sz="1800" b="true">
                  <a:solidFill>
                    <a:srgbClr val="2D0D57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Step 2:</a:t>
              </a:r>
            </a:p>
            <a:p>
              <a:pPr algn="ctr">
                <a:lnSpc>
                  <a:spcPts val="2340"/>
                </a:lnSpc>
              </a:pPr>
              <a:r>
                <a:rPr lang="en-US" sz="1800">
                  <a:solidFill>
                    <a:srgbClr val="2D0D57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Formulate the SOP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081110" y="5372387"/>
            <a:ext cx="3178190" cy="1173924"/>
            <a:chOff x="0" y="0"/>
            <a:chExt cx="672944" cy="2485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72944" cy="248565"/>
            </a:xfrm>
            <a:custGeom>
              <a:avLst/>
              <a:gdLst/>
              <a:ahLst/>
              <a:cxnLst/>
              <a:rect r="r" b="b" t="t" l="l"/>
              <a:pathLst>
                <a:path h="248565" w="672944">
                  <a:moveTo>
                    <a:pt x="24360" y="0"/>
                  </a:moveTo>
                  <a:lnTo>
                    <a:pt x="648585" y="0"/>
                  </a:lnTo>
                  <a:cubicBezTo>
                    <a:pt x="655045" y="0"/>
                    <a:pt x="661241" y="2566"/>
                    <a:pt x="665810" y="7135"/>
                  </a:cubicBezTo>
                  <a:cubicBezTo>
                    <a:pt x="670378" y="11703"/>
                    <a:pt x="672944" y="17899"/>
                    <a:pt x="672944" y="24360"/>
                  </a:cubicBezTo>
                  <a:lnTo>
                    <a:pt x="672944" y="224205"/>
                  </a:lnTo>
                  <a:cubicBezTo>
                    <a:pt x="672944" y="237659"/>
                    <a:pt x="662038" y="248565"/>
                    <a:pt x="648585" y="248565"/>
                  </a:cubicBezTo>
                  <a:lnTo>
                    <a:pt x="24360" y="248565"/>
                  </a:lnTo>
                  <a:cubicBezTo>
                    <a:pt x="17899" y="248565"/>
                    <a:pt x="11703" y="245998"/>
                    <a:pt x="7135" y="241430"/>
                  </a:cubicBezTo>
                  <a:cubicBezTo>
                    <a:pt x="2566" y="236862"/>
                    <a:pt x="0" y="230666"/>
                    <a:pt x="0" y="224205"/>
                  </a:cubicBezTo>
                  <a:lnTo>
                    <a:pt x="0" y="24360"/>
                  </a:lnTo>
                  <a:cubicBezTo>
                    <a:pt x="0" y="17899"/>
                    <a:pt x="2566" y="11703"/>
                    <a:pt x="7135" y="7135"/>
                  </a:cubicBezTo>
                  <a:cubicBezTo>
                    <a:pt x="11703" y="2566"/>
                    <a:pt x="17899" y="0"/>
                    <a:pt x="24360" y="0"/>
                  </a:cubicBezTo>
                  <a:close/>
                </a:path>
              </a:pathLst>
            </a:custGeom>
            <a:solidFill>
              <a:srgbClr val="C3ED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672944" cy="277140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340"/>
                </a:lnSpc>
              </a:pPr>
              <a:r>
                <a:rPr lang="en-US" b="true" sz="1800">
                  <a:solidFill>
                    <a:srgbClr val="2D0D57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Step 3:</a:t>
              </a:r>
              <a:r>
                <a:rPr lang="en-US" sz="1800">
                  <a:solidFill>
                    <a:srgbClr val="2D0D57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Understanding the Data Source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402534" y="8279779"/>
            <a:ext cx="3178190" cy="1173924"/>
            <a:chOff x="0" y="0"/>
            <a:chExt cx="672944" cy="2485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2944" cy="248565"/>
            </a:xfrm>
            <a:custGeom>
              <a:avLst/>
              <a:gdLst/>
              <a:ahLst/>
              <a:cxnLst/>
              <a:rect r="r" b="b" t="t" l="l"/>
              <a:pathLst>
                <a:path h="248565" w="672944">
                  <a:moveTo>
                    <a:pt x="24360" y="0"/>
                  </a:moveTo>
                  <a:lnTo>
                    <a:pt x="648585" y="0"/>
                  </a:lnTo>
                  <a:cubicBezTo>
                    <a:pt x="655045" y="0"/>
                    <a:pt x="661241" y="2566"/>
                    <a:pt x="665810" y="7135"/>
                  </a:cubicBezTo>
                  <a:cubicBezTo>
                    <a:pt x="670378" y="11703"/>
                    <a:pt x="672944" y="17899"/>
                    <a:pt x="672944" y="24360"/>
                  </a:cubicBezTo>
                  <a:lnTo>
                    <a:pt x="672944" y="224205"/>
                  </a:lnTo>
                  <a:cubicBezTo>
                    <a:pt x="672944" y="237659"/>
                    <a:pt x="662038" y="248565"/>
                    <a:pt x="648585" y="248565"/>
                  </a:cubicBezTo>
                  <a:lnTo>
                    <a:pt x="24360" y="248565"/>
                  </a:lnTo>
                  <a:cubicBezTo>
                    <a:pt x="17899" y="248565"/>
                    <a:pt x="11703" y="245998"/>
                    <a:pt x="7135" y="241430"/>
                  </a:cubicBezTo>
                  <a:cubicBezTo>
                    <a:pt x="2566" y="236862"/>
                    <a:pt x="0" y="230666"/>
                    <a:pt x="0" y="224205"/>
                  </a:cubicBezTo>
                  <a:lnTo>
                    <a:pt x="0" y="24360"/>
                  </a:lnTo>
                  <a:cubicBezTo>
                    <a:pt x="0" y="17899"/>
                    <a:pt x="2566" y="11703"/>
                    <a:pt x="7135" y="7135"/>
                  </a:cubicBezTo>
                  <a:cubicBezTo>
                    <a:pt x="11703" y="2566"/>
                    <a:pt x="17899" y="0"/>
                    <a:pt x="24360" y="0"/>
                  </a:cubicBezTo>
                  <a:close/>
                </a:path>
              </a:pathLst>
            </a:custGeom>
            <a:solidFill>
              <a:srgbClr val="C3EDE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72944" cy="277140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340"/>
                </a:lnSpc>
              </a:pPr>
              <a:r>
                <a:rPr lang="en-US" b="true" sz="1800">
                  <a:solidFill>
                    <a:srgbClr val="2D0D57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Step 4: </a:t>
              </a:r>
              <a:r>
                <a:rPr lang="en-US" sz="1800">
                  <a:solidFill>
                    <a:srgbClr val="2D0D57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Identify the Common Data Agent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607473" y="2604190"/>
            <a:ext cx="3178190" cy="1246556"/>
            <a:chOff x="0" y="0"/>
            <a:chExt cx="672944" cy="26394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72944" cy="263944"/>
            </a:xfrm>
            <a:custGeom>
              <a:avLst/>
              <a:gdLst/>
              <a:ahLst/>
              <a:cxnLst/>
              <a:rect r="r" b="b" t="t" l="l"/>
              <a:pathLst>
                <a:path h="263944" w="672944">
                  <a:moveTo>
                    <a:pt x="24360" y="0"/>
                  </a:moveTo>
                  <a:lnTo>
                    <a:pt x="648585" y="0"/>
                  </a:lnTo>
                  <a:cubicBezTo>
                    <a:pt x="655045" y="0"/>
                    <a:pt x="661241" y="2566"/>
                    <a:pt x="665810" y="7135"/>
                  </a:cubicBezTo>
                  <a:cubicBezTo>
                    <a:pt x="670378" y="11703"/>
                    <a:pt x="672944" y="17899"/>
                    <a:pt x="672944" y="24360"/>
                  </a:cubicBezTo>
                  <a:lnTo>
                    <a:pt x="672944" y="239584"/>
                  </a:lnTo>
                  <a:cubicBezTo>
                    <a:pt x="672944" y="246045"/>
                    <a:pt x="670378" y="252241"/>
                    <a:pt x="665810" y="256809"/>
                  </a:cubicBezTo>
                  <a:cubicBezTo>
                    <a:pt x="661241" y="261377"/>
                    <a:pt x="655045" y="263944"/>
                    <a:pt x="648585" y="263944"/>
                  </a:cubicBezTo>
                  <a:lnTo>
                    <a:pt x="24360" y="263944"/>
                  </a:lnTo>
                  <a:cubicBezTo>
                    <a:pt x="17899" y="263944"/>
                    <a:pt x="11703" y="261377"/>
                    <a:pt x="7135" y="256809"/>
                  </a:cubicBezTo>
                  <a:cubicBezTo>
                    <a:pt x="2566" y="252241"/>
                    <a:pt x="0" y="246045"/>
                    <a:pt x="0" y="239584"/>
                  </a:cubicBezTo>
                  <a:lnTo>
                    <a:pt x="0" y="24360"/>
                  </a:lnTo>
                  <a:cubicBezTo>
                    <a:pt x="0" y="17899"/>
                    <a:pt x="2566" y="11703"/>
                    <a:pt x="7135" y="7135"/>
                  </a:cubicBezTo>
                  <a:cubicBezTo>
                    <a:pt x="11703" y="2566"/>
                    <a:pt x="17899" y="0"/>
                    <a:pt x="24360" y="0"/>
                  </a:cubicBezTo>
                  <a:close/>
                </a:path>
              </a:pathLst>
            </a:custGeom>
            <a:solidFill>
              <a:srgbClr val="6422B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672944" cy="292519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2340"/>
                </a:lnSpc>
              </a:pPr>
              <a:r>
                <a:rPr lang="en-US" b="true" sz="1800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Step 7: </a:t>
              </a:r>
              <a:r>
                <a:rPr lang="en-US" sz="1800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Create Repo and EPLX pipeline to Deploy to Dev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13502113" y="1416129"/>
            <a:ext cx="2168092" cy="1799918"/>
          </a:xfrm>
          <a:prstGeom prst="line">
            <a:avLst/>
          </a:prstGeom>
          <a:ln cap="flat" w="38100">
            <a:solidFill>
              <a:srgbClr val="A548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15670205" y="4389972"/>
            <a:ext cx="0" cy="982415"/>
          </a:xfrm>
          <a:prstGeom prst="line">
            <a:avLst/>
          </a:prstGeom>
          <a:ln cap="flat" w="38100">
            <a:solidFill>
              <a:srgbClr val="A548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H="true">
            <a:off x="13991630" y="6546312"/>
            <a:ext cx="1678575" cy="1733467"/>
          </a:xfrm>
          <a:prstGeom prst="line">
            <a:avLst/>
          </a:prstGeom>
          <a:ln cap="flat" w="38100">
            <a:solidFill>
              <a:srgbClr val="A548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2" id="32"/>
          <p:cNvSpPr/>
          <p:nvPr/>
        </p:nvSpPr>
        <p:spPr>
          <a:xfrm flipH="true">
            <a:off x="11374758" y="8866741"/>
            <a:ext cx="1027776" cy="0"/>
          </a:xfrm>
          <a:prstGeom prst="line">
            <a:avLst/>
          </a:prstGeom>
          <a:ln cap="flat" w="38100">
            <a:solidFill>
              <a:srgbClr val="A548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8196568" y="6653446"/>
            <a:ext cx="1243382" cy="1590017"/>
          </a:xfrm>
          <a:prstGeom prst="line">
            <a:avLst/>
          </a:prstGeom>
          <a:ln cap="flat" w="38100">
            <a:solidFill>
              <a:srgbClr val="A548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4" id="34"/>
          <p:cNvSpPr/>
          <p:nvPr/>
        </p:nvSpPr>
        <p:spPr>
          <a:xfrm flipV="true">
            <a:off x="8196568" y="3850746"/>
            <a:ext cx="0" cy="1556143"/>
          </a:xfrm>
          <a:prstGeom prst="line">
            <a:avLst/>
          </a:prstGeom>
          <a:ln cap="flat" w="38100">
            <a:solidFill>
              <a:srgbClr val="A548FF"/>
            </a:solidFill>
            <a:prstDash val="solid"/>
            <a:headEnd type="none" len="sm" w="sm"/>
            <a:tailEnd type="triangle" len="med" w="lg"/>
          </a:ln>
        </p:spPr>
      </p:sp>
      <p:graphicFrame>
        <p:nvGraphicFramePr>
          <p:cNvPr name="Table 35" id="35"/>
          <p:cNvGraphicFramePr>
            <a:graphicFrameLocks noGrp="true"/>
          </p:cNvGraphicFramePr>
          <p:nvPr/>
        </p:nvGraphicFramePr>
        <p:xfrm>
          <a:off x="0" y="833297"/>
          <a:ext cx="5663814" cy="8229600"/>
        </p:xfrm>
        <a:graphic>
          <a:graphicData uri="http://schemas.openxmlformats.org/drawingml/2006/table">
            <a:tbl>
              <a:tblPr/>
              <a:tblGrid>
                <a:gridCol w="1171032"/>
                <a:gridCol w="4492783"/>
              </a:tblGrid>
              <a:tr h="1819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0D5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FFFFFF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User Interface</a:t>
                      </a:r>
                      <a:endParaRPr lang="en-US" sz="1100"/>
                    </a:p>
                    <a:p>
                      <a:pPr algn="l">
                        <a:lnSpc>
                          <a:spcPts val="2240"/>
                        </a:lnSpc>
                      </a:pPr>
                    </a:p>
                    <a:p>
                      <a:pPr algn="l" marL="345444" indent="-172722" lvl="1">
                        <a:lnSpc>
                          <a:spcPts val="2240"/>
                        </a:lnSpc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Dashboards, audit trails, and reporting — all centralized QA Processes and explainable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0D57"/>
                    </a:solidFill>
                  </a:tcPr>
                </a:tc>
              </a:tr>
              <a:tr h="37623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0D5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FFFFFF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Pluggable Integration Layer</a:t>
                      </a:r>
                      <a:endParaRPr lang="en-US" sz="1100"/>
                    </a:p>
                    <a:p>
                      <a:pPr algn="l">
                        <a:lnSpc>
                          <a:spcPts val="2240"/>
                        </a:lnSpc>
                      </a:pPr>
                    </a:p>
                    <a:p>
                      <a:pPr algn="l">
                        <a:lnSpc>
                          <a:spcPts val="2240"/>
                        </a:lnSpc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A robust integration framework connects to:</a:t>
                      </a:r>
                    </a:p>
                    <a:p>
                      <a:pPr algn="l" marL="345444" indent="-172722" lvl="1">
                        <a:lnSpc>
                          <a:spcPts val="2240"/>
                        </a:lnSpc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Databases, APIs, file systems, BI tools, ICMP. Leverage MCP</a:t>
                      </a:r>
                    </a:p>
                    <a:p>
                      <a:pPr algn="l" marL="345444" indent="-172722" lvl="1">
                        <a:lnSpc>
                          <a:spcPts val="2240"/>
                        </a:lnSpc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S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cheduled QA flows</a:t>
                      </a:r>
                    </a:p>
                    <a:p>
                      <a:pPr algn="l" marL="345444" indent="-172722" lvl="1">
                        <a:lnSpc>
                          <a:spcPts val="2240"/>
                        </a:lnSpc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Makes the platform extensible to any enterprise system,</a:t>
                      </a:r>
                    </a:p>
                    <a:p>
                      <a:pPr algn="l" marL="345444" indent="-172722" lvl="1">
                        <a:lnSpc>
                          <a:spcPts val="2240"/>
                        </a:lnSpc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Update to the Downstream system from the Platform (MVP2)</a:t>
                      </a:r>
                    </a:p>
                    <a:p>
                      <a:pPr algn="l">
                        <a:lnSpc>
                          <a:spcPts val="22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0D57"/>
                    </a:solidFill>
                  </a:tcPr>
                </a:tc>
              </a:tr>
              <a:tr h="2647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FFFFFF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0D5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40"/>
                        </a:lnSpc>
                        <a:defRPr/>
                      </a:pPr>
                      <a:r>
                        <a:rPr lang="en-US" sz="1600" b="true">
                          <a:solidFill>
                            <a:srgbClr val="FFFFFF"/>
                          </a:solidFill>
                          <a:latin typeface="Cy Grotesk Key Bold"/>
                          <a:ea typeface="Cy Grotesk Key Bold"/>
                          <a:cs typeface="Cy Grotesk Key Bold"/>
                          <a:sym typeface="Cy Grotesk Key Bold"/>
                        </a:rPr>
                        <a:t>Data Layer</a:t>
                      </a:r>
                      <a:endParaRPr lang="en-US" sz="1100"/>
                    </a:p>
                    <a:p>
                      <a:pPr algn="l">
                        <a:lnSpc>
                          <a:spcPts val="2240"/>
                        </a:lnSpc>
                      </a:pPr>
                    </a:p>
                    <a:p>
                      <a:pPr algn="l">
                        <a:lnSpc>
                          <a:spcPts val="2240"/>
                        </a:lnSpc>
                      </a:pPr>
                    </a:p>
                    <a:p>
                      <a:pPr algn="l" marL="345444" indent="-172722" lvl="1">
                        <a:lnSpc>
                          <a:spcPts val="2240"/>
                        </a:lnSpc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Store the QA Process transaction for lineage.</a:t>
                      </a:r>
                    </a:p>
                    <a:p>
                      <a:pPr algn="l" marL="345444" indent="-172722" lvl="1">
                        <a:lnSpc>
                          <a:spcPts val="2240"/>
                        </a:lnSpc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Build </a:t>
                      </a:r>
                      <a:r>
                        <a:rPr lang="en-US" sz="1600">
                          <a:solidFill>
                            <a:srgbClr val="FFFFFF"/>
                          </a:solidFill>
                          <a:latin typeface="Cy Grotesk Key"/>
                          <a:ea typeface="Cy Grotesk Key"/>
                          <a:cs typeface="Cy Grotesk Key"/>
                          <a:sym typeface="Cy Grotesk Key"/>
                        </a:rPr>
                        <a:t>a Datalayer which will act as centralized Chat Interface for any QA process results (MVP2).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3ED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D0D57"/>
                    </a:solidFill>
                  </a:tcPr>
                </a:tc>
              </a:tr>
            </a:tbl>
          </a:graphicData>
        </a:graphic>
      </p:graphicFrame>
      <p:grpSp>
        <p:nvGrpSpPr>
          <p:cNvPr name="Group 36" id="36"/>
          <p:cNvGrpSpPr/>
          <p:nvPr/>
        </p:nvGrpSpPr>
        <p:grpSpPr>
          <a:xfrm rot="0">
            <a:off x="0" y="0"/>
            <a:ext cx="5663814" cy="788162"/>
            <a:chOff x="0" y="0"/>
            <a:chExt cx="1491704" cy="20758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91704" cy="207582"/>
            </a:xfrm>
            <a:custGeom>
              <a:avLst/>
              <a:gdLst/>
              <a:ahLst/>
              <a:cxnLst/>
              <a:rect r="r" b="b" t="t" l="l"/>
              <a:pathLst>
                <a:path h="207582" w="1491704">
                  <a:moveTo>
                    <a:pt x="0" y="0"/>
                  </a:moveTo>
                  <a:lnTo>
                    <a:pt x="1491704" y="0"/>
                  </a:lnTo>
                  <a:lnTo>
                    <a:pt x="1491704" y="207582"/>
                  </a:lnTo>
                  <a:lnTo>
                    <a:pt x="0" y="207582"/>
                  </a:lnTo>
                  <a:close/>
                </a:path>
              </a:pathLst>
            </a:custGeom>
            <a:solidFill>
              <a:srgbClr val="00C4C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491704" cy="24568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Platform Capabilities  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6193234" y="8279779"/>
            <a:ext cx="1711018" cy="489332"/>
            <a:chOff x="0" y="0"/>
            <a:chExt cx="362288" cy="10361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62288" cy="103610"/>
            </a:xfrm>
            <a:custGeom>
              <a:avLst/>
              <a:gdLst/>
              <a:ahLst/>
              <a:cxnLst/>
              <a:rect r="r" b="b" t="t" l="l"/>
              <a:pathLst>
                <a:path h="103610" w="362288">
                  <a:moveTo>
                    <a:pt x="45247" y="0"/>
                  </a:moveTo>
                  <a:lnTo>
                    <a:pt x="317041" y="0"/>
                  </a:lnTo>
                  <a:cubicBezTo>
                    <a:pt x="329041" y="0"/>
                    <a:pt x="340550" y="4767"/>
                    <a:pt x="349035" y="13253"/>
                  </a:cubicBezTo>
                  <a:cubicBezTo>
                    <a:pt x="357521" y="21738"/>
                    <a:pt x="362288" y="33247"/>
                    <a:pt x="362288" y="45247"/>
                  </a:cubicBezTo>
                  <a:lnTo>
                    <a:pt x="362288" y="58363"/>
                  </a:lnTo>
                  <a:cubicBezTo>
                    <a:pt x="362288" y="83352"/>
                    <a:pt x="342030" y="103610"/>
                    <a:pt x="317041" y="103610"/>
                  </a:cubicBezTo>
                  <a:lnTo>
                    <a:pt x="45247" y="103610"/>
                  </a:lnTo>
                  <a:cubicBezTo>
                    <a:pt x="20258" y="103610"/>
                    <a:pt x="0" y="83352"/>
                    <a:pt x="0" y="58363"/>
                  </a:cubicBezTo>
                  <a:lnTo>
                    <a:pt x="0" y="45247"/>
                  </a:lnTo>
                  <a:cubicBezTo>
                    <a:pt x="0" y="20258"/>
                    <a:pt x="20258" y="0"/>
                    <a:pt x="45247" y="0"/>
                  </a:cubicBezTo>
                  <a:close/>
                </a:path>
              </a:pathLst>
            </a:custGeom>
            <a:solidFill>
              <a:srgbClr val="6422B8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362288" cy="13218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13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QA Team Ownership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6193234" y="8866741"/>
            <a:ext cx="1711018" cy="489332"/>
            <a:chOff x="0" y="0"/>
            <a:chExt cx="362288" cy="10361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62288" cy="103610"/>
            </a:xfrm>
            <a:custGeom>
              <a:avLst/>
              <a:gdLst/>
              <a:ahLst/>
              <a:cxnLst/>
              <a:rect r="r" b="b" t="t" l="l"/>
              <a:pathLst>
                <a:path h="103610" w="362288">
                  <a:moveTo>
                    <a:pt x="45247" y="0"/>
                  </a:moveTo>
                  <a:lnTo>
                    <a:pt x="317041" y="0"/>
                  </a:lnTo>
                  <a:cubicBezTo>
                    <a:pt x="329041" y="0"/>
                    <a:pt x="340550" y="4767"/>
                    <a:pt x="349035" y="13253"/>
                  </a:cubicBezTo>
                  <a:cubicBezTo>
                    <a:pt x="357521" y="21738"/>
                    <a:pt x="362288" y="33247"/>
                    <a:pt x="362288" y="45247"/>
                  </a:cubicBezTo>
                  <a:lnTo>
                    <a:pt x="362288" y="58363"/>
                  </a:lnTo>
                  <a:cubicBezTo>
                    <a:pt x="362288" y="83352"/>
                    <a:pt x="342030" y="103610"/>
                    <a:pt x="317041" y="103610"/>
                  </a:cubicBezTo>
                  <a:lnTo>
                    <a:pt x="45247" y="103610"/>
                  </a:lnTo>
                  <a:cubicBezTo>
                    <a:pt x="20258" y="103610"/>
                    <a:pt x="0" y="83352"/>
                    <a:pt x="0" y="58363"/>
                  </a:cubicBezTo>
                  <a:lnTo>
                    <a:pt x="0" y="45247"/>
                  </a:lnTo>
                  <a:cubicBezTo>
                    <a:pt x="0" y="20258"/>
                    <a:pt x="20258" y="0"/>
                    <a:pt x="4524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362288" cy="13218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1300"/>
                </a:lnSpc>
              </a:pPr>
              <a:r>
                <a:rPr lang="en-US" b="true" sz="1000">
                  <a:solidFill>
                    <a:srgbClr val="FFFFFF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Combined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6193234" y="7695196"/>
            <a:ext cx="1711018" cy="489332"/>
            <a:chOff x="0" y="0"/>
            <a:chExt cx="362288" cy="10361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62288" cy="103610"/>
            </a:xfrm>
            <a:custGeom>
              <a:avLst/>
              <a:gdLst/>
              <a:ahLst/>
              <a:cxnLst/>
              <a:rect r="r" b="b" t="t" l="l"/>
              <a:pathLst>
                <a:path h="103610" w="362288">
                  <a:moveTo>
                    <a:pt x="45247" y="0"/>
                  </a:moveTo>
                  <a:lnTo>
                    <a:pt x="317041" y="0"/>
                  </a:lnTo>
                  <a:cubicBezTo>
                    <a:pt x="329041" y="0"/>
                    <a:pt x="340550" y="4767"/>
                    <a:pt x="349035" y="13253"/>
                  </a:cubicBezTo>
                  <a:cubicBezTo>
                    <a:pt x="357521" y="21738"/>
                    <a:pt x="362288" y="33247"/>
                    <a:pt x="362288" y="45247"/>
                  </a:cubicBezTo>
                  <a:lnTo>
                    <a:pt x="362288" y="58363"/>
                  </a:lnTo>
                  <a:cubicBezTo>
                    <a:pt x="362288" y="83352"/>
                    <a:pt x="342030" y="103610"/>
                    <a:pt x="317041" y="103610"/>
                  </a:cubicBezTo>
                  <a:lnTo>
                    <a:pt x="45247" y="103610"/>
                  </a:lnTo>
                  <a:cubicBezTo>
                    <a:pt x="20258" y="103610"/>
                    <a:pt x="0" y="83352"/>
                    <a:pt x="0" y="58363"/>
                  </a:cubicBezTo>
                  <a:lnTo>
                    <a:pt x="0" y="45247"/>
                  </a:lnTo>
                  <a:cubicBezTo>
                    <a:pt x="0" y="20258"/>
                    <a:pt x="20258" y="0"/>
                    <a:pt x="45247" y="0"/>
                  </a:cubicBezTo>
                  <a:close/>
                </a:path>
              </a:pathLst>
            </a:custGeom>
            <a:solidFill>
              <a:srgbClr val="C3EDE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362288" cy="13218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1300"/>
                </a:lnSpc>
              </a:pPr>
              <a:r>
                <a:rPr lang="en-US" b="true" sz="1000">
                  <a:solidFill>
                    <a:srgbClr val="2D0D57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SPARQ Team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0" y="0"/>
          <a:ext cx="9439275" cy="5029200"/>
        </p:xfrm>
        <a:graphic>
          <a:graphicData uri="http://schemas.openxmlformats.org/presentationml/2006/ole">
            <p:oleObj imgW="11315700" imgH="6908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3153576" y="674562"/>
          <a:ext cx="5448300" cy="2514600"/>
        </p:xfrm>
        <a:graphic>
          <a:graphicData uri="http://schemas.openxmlformats.org/presentationml/2006/ole">
            <p:oleObj imgW="6527800" imgH="35941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411846" y="6130056"/>
            <a:ext cx="14975250" cy="3035508"/>
            <a:chOff x="0" y="0"/>
            <a:chExt cx="3944099" cy="7994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44099" cy="799475"/>
            </a:xfrm>
            <a:custGeom>
              <a:avLst/>
              <a:gdLst/>
              <a:ahLst/>
              <a:cxnLst/>
              <a:rect r="r" b="b" t="t" l="l"/>
              <a:pathLst>
                <a:path h="799475" w="3944099">
                  <a:moveTo>
                    <a:pt x="0" y="0"/>
                  </a:moveTo>
                  <a:lnTo>
                    <a:pt x="3944099" y="0"/>
                  </a:lnTo>
                  <a:lnTo>
                    <a:pt x="3944099" y="799475"/>
                  </a:lnTo>
                  <a:lnTo>
                    <a:pt x="0" y="799475"/>
                  </a:lnTo>
                  <a:close/>
                </a:path>
              </a:pathLst>
            </a:custGeom>
            <a:solidFill>
              <a:srgbClr val="A4C2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944099" cy="82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44244" y="6479309"/>
            <a:ext cx="14419971" cy="20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Volume and cognitive depth drive complexity — low-volume, rule-based responses are lightweight; high-volume, interpretive tasks require scalable reasoning via LLM.</a:t>
            </a:r>
          </a:p>
          <a:p>
            <a:pPr algn="l">
              <a:lnSpc>
                <a:spcPts val="2340"/>
              </a:lnSpc>
            </a:pPr>
          </a:p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This model helps prioritize LLM resource allocation, agent orchestration, and SLA expectations based on operational load and intelligence demands.</a:t>
            </a:r>
          </a:p>
          <a:p>
            <a:pPr algn="l">
              <a:lnSpc>
                <a:spcPts val="2340"/>
              </a:lnSpc>
            </a:pPr>
          </a:p>
          <a:p>
            <a:pPr algn="l" marL="388623" indent="-194312" lvl="1">
              <a:lnSpc>
                <a:spcPts val="234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Enables a policy-driven approach to manage how and when reasoning agents are triggered across business workflows.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165666"/>
            <a:chOff x="0" y="0"/>
            <a:chExt cx="3872268" cy="246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2268" cy="246816"/>
            </a:xfrm>
            <a:custGeom>
              <a:avLst/>
              <a:gdLst/>
              <a:ahLst/>
              <a:cxnLst/>
              <a:rect r="r" b="b" t="t" l="l"/>
              <a:pathLst>
                <a:path h="246816" w="3872268">
                  <a:moveTo>
                    <a:pt x="4233" y="0"/>
                  </a:moveTo>
                  <a:lnTo>
                    <a:pt x="3868035" y="0"/>
                  </a:lnTo>
                  <a:cubicBezTo>
                    <a:pt x="3869158" y="0"/>
                    <a:pt x="3870234" y="446"/>
                    <a:pt x="3871028" y="1240"/>
                  </a:cubicBezTo>
                  <a:cubicBezTo>
                    <a:pt x="3871822" y="2034"/>
                    <a:pt x="3872268" y="3111"/>
                    <a:pt x="3872268" y="4233"/>
                  </a:cubicBezTo>
                  <a:lnTo>
                    <a:pt x="3872268" y="242583"/>
                  </a:lnTo>
                  <a:cubicBezTo>
                    <a:pt x="3872268" y="243705"/>
                    <a:pt x="3871822" y="244782"/>
                    <a:pt x="3871028" y="245576"/>
                  </a:cubicBezTo>
                  <a:cubicBezTo>
                    <a:pt x="3870234" y="246370"/>
                    <a:pt x="3869158" y="246816"/>
                    <a:pt x="3868035" y="246816"/>
                  </a:cubicBezTo>
                  <a:lnTo>
                    <a:pt x="4233" y="246816"/>
                  </a:lnTo>
                  <a:cubicBezTo>
                    <a:pt x="3111" y="246816"/>
                    <a:pt x="2034" y="246370"/>
                    <a:pt x="1240" y="245576"/>
                  </a:cubicBezTo>
                  <a:cubicBezTo>
                    <a:pt x="446" y="244782"/>
                    <a:pt x="0" y="243705"/>
                    <a:pt x="0" y="242583"/>
                  </a:cubicBezTo>
                  <a:lnTo>
                    <a:pt x="0" y="4233"/>
                  </a:lnTo>
                  <a:cubicBezTo>
                    <a:pt x="0" y="3111"/>
                    <a:pt x="446" y="2034"/>
                    <a:pt x="1240" y="1240"/>
                  </a:cubicBezTo>
                  <a:cubicBezTo>
                    <a:pt x="2034" y="446"/>
                    <a:pt x="3111" y="0"/>
                    <a:pt x="4233" y="0"/>
                  </a:cubicBezTo>
                  <a:close/>
                </a:path>
              </a:pathLst>
            </a:custGeom>
            <a:solidFill>
              <a:srgbClr val="6422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72268" cy="294441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4419"/>
                </a:lnSpc>
              </a:pPr>
              <a:r>
                <a:rPr lang="en-US" sz="3399">
                  <a:solidFill>
                    <a:srgbClr val="FFFFFF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What is Agentic QA Library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93702" y="3199813"/>
            <a:ext cx="7122352" cy="6213116"/>
          </a:xfrm>
          <a:custGeom>
            <a:avLst/>
            <a:gdLst/>
            <a:ahLst/>
            <a:cxnLst/>
            <a:rect r="r" b="b" t="t" l="l"/>
            <a:pathLst>
              <a:path h="6213116" w="7122352">
                <a:moveTo>
                  <a:pt x="0" y="0"/>
                </a:moveTo>
                <a:lnTo>
                  <a:pt x="7122353" y="0"/>
                </a:lnTo>
                <a:lnTo>
                  <a:pt x="7122353" y="6213116"/>
                </a:lnTo>
                <a:lnTo>
                  <a:pt x="0" y="6213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0033" y="1545638"/>
            <a:ext cx="17455498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499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Th</a:t>
            </a:r>
            <a:r>
              <a:rPr lang="en-US" sz="2499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 Agentic QA Process Library transforms traditional QA logic into an automated, intelligent module that knows how to validate, where to look, and how to explain — combining SOPs, data connectivity, and AI-driven reasoning in one reusable unit.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DAGt-g6tjdw</dc:identifier>
  <dcterms:modified xsi:type="dcterms:W3CDTF">2011-08-01T06:04:30Z</dcterms:modified>
  <cp:revision>1</cp:revision>
  <dc:title>Onboarding QA Agent</dc:title>
</cp:coreProperties>
</file>