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3"/>
  </p:notesMasterIdLst>
  <p:handoutMasterIdLst>
    <p:handoutMasterId r:id="rId34"/>
  </p:handoutMasterIdLst>
  <p:sldIdLst>
    <p:sldId id="256" r:id="rId2"/>
    <p:sldId id="257" r:id="rId3"/>
    <p:sldId id="285" r:id="rId4"/>
    <p:sldId id="258" r:id="rId5"/>
    <p:sldId id="259" r:id="rId6"/>
    <p:sldId id="260" r:id="rId7"/>
    <p:sldId id="261" r:id="rId8"/>
    <p:sldId id="262" r:id="rId9"/>
    <p:sldId id="263" r:id="rId10"/>
    <p:sldId id="286" r:id="rId11"/>
    <p:sldId id="264" r:id="rId12"/>
    <p:sldId id="265" r:id="rId13"/>
    <p:sldId id="266" r:id="rId14"/>
    <p:sldId id="267" r:id="rId15"/>
    <p:sldId id="268" r:id="rId16"/>
    <p:sldId id="269" r:id="rId17"/>
    <p:sldId id="287" r:id="rId18"/>
    <p:sldId id="270" r:id="rId19"/>
    <p:sldId id="271" r:id="rId20"/>
    <p:sldId id="272" r:id="rId21"/>
    <p:sldId id="282" r:id="rId22"/>
    <p:sldId id="283" r:id="rId23"/>
    <p:sldId id="284" r:id="rId24"/>
    <p:sldId id="273" r:id="rId25"/>
    <p:sldId id="288" r:id="rId26"/>
    <p:sldId id="274" r:id="rId27"/>
    <p:sldId id="275" r:id="rId28"/>
    <p:sldId id="276" r:id="rId29"/>
    <p:sldId id="277" r:id="rId30"/>
    <p:sldId id="278" r:id="rId31"/>
    <p:sldId id="281" r:id="rId32"/>
  </p:sldIdLst>
  <p:sldSz cx="9144000" cy="6858000" type="screen4x3"/>
  <p:notesSz cx="6991350" cy="9282113"/>
  <p:defaultTextStyle>
    <a:defPPr>
      <a:defRPr lang="en-US"/>
    </a:defPPr>
    <a:lvl1pPr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60">
          <p15:clr>
            <a:srgbClr val="A4A3A4"/>
          </p15:clr>
        </p15:guide>
        <p15:guide id="3" orient="horz" pos="528">
          <p15:clr>
            <a:srgbClr val="A4A3A4"/>
          </p15:clr>
        </p15:guide>
        <p15:guide id="4" pos="2880">
          <p15:clr>
            <a:srgbClr val="A4A3A4"/>
          </p15:clr>
        </p15:guide>
        <p15:guide id="5" pos="384">
          <p15:clr>
            <a:srgbClr val="A4A3A4"/>
          </p15:clr>
        </p15:guide>
        <p15:guide id="6" pos="480">
          <p15:clr>
            <a:srgbClr val="A4A3A4"/>
          </p15:clr>
        </p15:guide>
        <p15:guide id="7" pos="624">
          <p15:clr>
            <a:srgbClr val="A4A3A4"/>
          </p15:clr>
        </p15:guide>
        <p15:guide id="8" pos="5376">
          <p15:clr>
            <a:srgbClr val="A4A3A4"/>
          </p15:clr>
        </p15:guide>
      </p15:sldGuideLst>
    </p:ext>
    <p:ext uri="{2D200454-40CA-4A62-9FC3-DE9A4176ACB9}">
      <p15:notesGuideLst xmlns:p15="http://schemas.microsoft.com/office/powerpoint/2012/main">
        <p15:guide id="1" orient="horz" pos="288">
          <p15:clr>
            <a:srgbClr val="A4A3A4"/>
          </p15:clr>
        </p15:guide>
        <p15:guide id="2" orient="horz" pos="3456">
          <p15:clr>
            <a:srgbClr val="A4A3A4"/>
          </p15:clr>
        </p15:guide>
        <p15:guide id="3" orient="horz" pos="3312">
          <p15:clr>
            <a:srgbClr val="A4A3A4"/>
          </p15:clr>
        </p15:guide>
        <p15:guide id="4" pos="2202">
          <p15:clr>
            <a:srgbClr val="A4A3A4"/>
          </p15:clr>
        </p15:guide>
        <p15:guide id="5" pos="288">
          <p15:clr>
            <a:srgbClr val="A4A3A4"/>
          </p15:clr>
        </p15:guide>
        <p15:guide id="6" pos="384">
          <p15:clr>
            <a:srgbClr val="A4A3A4"/>
          </p15:clr>
        </p15:guide>
        <p15:guide id="7" pos="432">
          <p15:clr>
            <a:srgbClr val="A4A3A4"/>
          </p15:clr>
        </p15:guide>
        <p15:guide id="8" pos="5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09" autoAdjust="0"/>
    <p:restoredTop sz="71091" autoAdjust="0"/>
  </p:normalViewPr>
  <p:slideViewPr>
    <p:cSldViewPr>
      <p:cViewPr>
        <p:scale>
          <a:sx n="120" d="100"/>
          <a:sy n="120" d="100"/>
        </p:scale>
        <p:origin x="84" y="84"/>
      </p:cViewPr>
      <p:guideLst>
        <p:guide orient="horz" pos="2160"/>
        <p:guide orient="horz" pos="960"/>
        <p:guide orient="horz" pos="528"/>
        <p:guide pos="2880"/>
        <p:guide pos="384"/>
        <p:guide pos="480"/>
        <p:guide pos="624"/>
        <p:guide pos="537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38" y="48"/>
      </p:cViewPr>
      <p:guideLst>
        <p:guide orient="horz" pos="288"/>
        <p:guide orient="horz" pos="3456"/>
        <p:guide orient="horz" pos="3312"/>
        <p:guide pos="2202"/>
        <p:guide pos="288"/>
        <p:guide pos="384"/>
        <p:guide pos="432"/>
        <p:guide pos="57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27.xml"/><Relationship Id="rId3" Type="http://schemas.openxmlformats.org/officeDocument/2006/relationships/slide" Target="slides/slide4.xml"/><Relationship Id="rId7" Type="http://schemas.openxmlformats.org/officeDocument/2006/relationships/slide" Target="slides/slide15.xml"/><Relationship Id="rId12" Type="http://schemas.openxmlformats.org/officeDocument/2006/relationships/slide" Target="slides/slide26.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3.xml"/><Relationship Id="rId11" Type="http://schemas.openxmlformats.org/officeDocument/2006/relationships/slide" Target="slides/slide24.xml"/><Relationship Id="rId5" Type="http://schemas.openxmlformats.org/officeDocument/2006/relationships/slide" Target="slides/slide9.xml"/><Relationship Id="rId15" Type="http://schemas.openxmlformats.org/officeDocument/2006/relationships/slide" Target="slides/slide29.xml"/><Relationship Id="rId10" Type="http://schemas.openxmlformats.org/officeDocument/2006/relationships/slide" Target="slides/slide19.xml"/><Relationship Id="rId4" Type="http://schemas.openxmlformats.org/officeDocument/2006/relationships/slide" Target="slides/slide5.xml"/><Relationship Id="rId9" Type="http://schemas.openxmlformats.org/officeDocument/2006/relationships/slide" Target="slides/slide18.xml"/><Relationship Id="rId14"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defRPr sz="1200"/>
            </a:lvl1pPr>
          </a:lstStyle>
          <a:p>
            <a:endParaRPr lang="en-US" altLang="es-MX"/>
          </a:p>
        </p:txBody>
      </p:sp>
      <p:sp>
        <p:nvSpPr>
          <p:cNvPr id="115715" name="Rectangle 3"/>
          <p:cNvSpPr>
            <a:spLocks noGrp="1" noChangeArrowheads="1"/>
          </p:cNvSpPr>
          <p:nvPr>
            <p:ph type="dt" sz="quarter" idx="1"/>
          </p:nvPr>
        </p:nvSpPr>
        <p:spPr bwMode="auto">
          <a:xfrm>
            <a:off x="3962400" y="0"/>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defRPr sz="1200"/>
            </a:lvl1pPr>
          </a:lstStyle>
          <a:p>
            <a:endParaRPr lang="en-US" altLang="es-MX"/>
          </a:p>
        </p:txBody>
      </p:sp>
      <p:sp>
        <p:nvSpPr>
          <p:cNvPr id="115716" name="Rectangle 4"/>
          <p:cNvSpPr>
            <a:spLocks noGrp="1" noChangeArrowheads="1"/>
          </p:cNvSpPr>
          <p:nvPr>
            <p:ph type="ftr" sz="quarter" idx="2"/>
          </p:nvPr>
        </p:nvSpPr>
        <p:spPr bwMode="auto">
          <a:xfrm>
            <a:off x="0" y="8818563"/>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defRPr sz="1200"/>
            </a:lvl1pPr>
          </a:lstStyle>
          <a:p>
            <a:endParaRPr lang="en-US" altLang="es-MX"/>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sz="1200"/>
            </a:lvl1pPr>
          </a:lstStyle>
          <a:p>
            <a:fld id="{6C60DCF0-3DEB-46F3-9EAF-2A69F7CE05F3}" type="slidenum">
              <a:rPr lang="en-US" altLang="es-MX"/>
              <a:pPr/>
              <a:t>‹#›</a:t>
            </a:fld>
            <a:endParaRPr lang="en-US" altLang="es-MX"/>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Grp="1" noRot="1" noChangeAspect="1"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Notes_TextBox_Placeholder"/>
          <p:cNvSpPr>
            <a:spLocks noGrp="1" noChangeArrowheads="1"/>
          </p:cNvSpPr>
          <p:nvPr>
            <p:ph type="body" sz="quarter" idx="3"/>
          </p:nvPr>
        </p:nvSpPr>
        <p:spPr bwMode="auto">
          <a:xfrm>
            <a:off x="457200" y="5221288"/>
            <a:ext cx="6076950" cy="365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15" tIns="12915" rIns="12915" bIns="12915" numCol="1" anchor="t" anchorCtr="0" compatLnSpc="1">
            <a:prstTxWarp prst="textNoShape">
              <a:avLst/>
            </a:prstTxWarp>
          </a:bodyPr>
          <a:lstStyle/>
          <a:p>
            <a:pPr lvl="0"/>
            <a:r>
              <a:rPr lang="en-US" altLang="es-MX" smtClean="0"/>
              <a:t>Click to edit Master text styles</a:t>
            </a:r>
          </a:p>
          <a:p>
            <a:pPr lvl="1"/>
            <a:r>
              <a:rPr lang="en-US" altLang="es-MX" smtClean="0"/>
              <a:t>Second level</a:t>
            </a:r>
          </a:p>
          <a:p>
            <a:pPr lvl="2"/>
            <a:r>
              <a:rPr lang="en-US" altLang="es-MX" smtClean="0"/>
              <a:t>Third level</a:t>
            </a:r>
          </a:p>
          <a:p>
            <a:pPr lvl="3"/>
            <a:r>
              <a:rPr lang="en-US" altLang="es-MX" smtClean="0"/>
              <a:t>Fourth level</a:t>
            </a:r>
          </a:p>
          <a:p>
            <a:pPr lvl="4"/>
            <a:r>
              <a:rPr lang="en-US" altLang="es-MX" smtClean="0"/>
              <a:t>Fifth level</a:t>
            </a:r>
          </a:p>
        </p:txBody>
      </p:sp>
      <p:sp>
        <p:nvSpPr>
          <p:cNvPr id="4106" name="Rectangle 10"/>
          <p:cNvSpPr>
            <a:spLocks noGrp="1" noChangeArrowheads="1"/>
          </p:cNvSpPr>
          <p:nvPr>
            <p:ph type="ftr" sz="quarter" idx="4"/>
          </p:nvPr>
        </p:nvSpPr>
        <p:spPr bwMode="auto">
          <a:xfrm>
            <a:off x="457200" y="9001125"/>
            <a:ext cx="6076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100">
                <a:solidFill>
                  <a:srgbClr val="000000"/>
                </a:solidFill>
                <a:cs typeface="Arial" panose="020B0604020202020204" pitchFamily="34" charset="0"/>
              </a:defRPr>
            </a:lvl1pPr>
          </a:lstStyle>
          <a:p>
            <a:r>
              <a:rPr lang="en-US" altLang="es-MX"/>
              <a:t>Oracle Database 11</a:t>
            </a:r>
            <a:r>
              <a:rPr lang="en-US" altLang="es-MX" i="1"/>
              <a:t>g</a:t>
            </a:r>
            <a:r>
              <a:rPr lang="en-US" altLang="es-MX"/>
              <a:t>: SQL Fundamentals II</a:t>
            </a:r>
            <a:r>
              <a:rPr lang="en-US" altLang="es-MX">
                <a:solidFill>
                  <a:schemeClr val="tx1"/>
                </a:solidFill>
                <a:cs typeface="+mn-cs"/>
              </a:rPr>
              <a:t>   3 - </a:t>
            </a:r>
            <a:fld id="{1C830266-E075-49C6-BED7-C3F79DABF186}" type="slidenum">
              <a:rPr lang="en-US" altLang="es-MX">
                <a:solidFill>
                  <a:schemeClr val="tx1"/>
                </a:solidFill>
                <a:cs typeface="+mn-cs"/>
              </a:rPr>
              <a:pPr/>
              <a:t>‹#›</a:t>
            </a:fld>
            <a:endParaRPr lang="en-US" altLang="es-MX">
              <a:solidFill>
                <a:schemeClr val="tx1"/>
              </a:solidFill>
              <a:cs typeface="+mn-cs"/>
            </a:endParaRPr>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panose="020B0604020202020204" pitchFamily="34" charset="0"/>
      <a:defRPr sz="1200" b="1" kern="1200">
        <a:solidFill>
          <a:schemeClr val="tx1"/>
        </a:solidFill>
        <a:latin typeface="Arial" panose="020B0604020202020204" pitchFamily="34" charset="0"/>
        <a:ea typeface="+mn-ea"/>
        <a:cs typeface="+mn-cs"/>
      </a:defRPr>
    </a:lvl1pPr>
    <a:lvl2pPr marL="114300" algn="l" defTabSz="457200" rtl="0" fontAlgn="base">
      <a:spcBef>
        <a:spcPct val="25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400050" indent="-171450" algn="l" defTabSz="457200" rtl="0" fontAlgn="base">
      <a:spcBef>
        <a:spcPct val="0"/>
      </a:spcBef>
      <a:spcAft>
        <a:spcPct val="0"/>
      </a:spcAft>
      <a:buSzPct val="100000"/>
      <a:buFont typeface="Times New Roman" panose="02020603050405020304" pitchFamily="18" charset="0"/>
      <a:buChar char="•"/>
      <a:defRPr sz="1200" kern="1200">
        <a:solidFill>
          <a:srgbClr val="000000"/>
        </a:solidFill>
        <a:latin typeface="Times New Roman" panose="02020603050405020304" pitchFamily="18" charset="0"/>
        <a:ea typeface="+mn-ea"/>
        <a:cs typeface="+mn-cs"/>
      </a:defRPr>
    </a:lvl3pPr>
    <a:lvl4pPr marL="685800" indent="-171450" algn="l" defTabSz="457200" rtl="0" fontAlgn="base">
      <a:spcBef>
        <a:spcPct val="0"/>
      </a:spcBef>
      <a:spcAft>
        <a:spcPct val="0"/>
      </a:spcAft>
      <a:buSzPct val="100000"/>
      <a:buFont typeface="Times New Roman" panose="02020603050405020304" pitchFamily="18" charset="0"/>
      <a:buChar char="-"/>
      <a:defRPr sz="1200" kern="1200">
        <a:solidFill>
          <a:srgbClr val="000000"/>
        </a:solidFill>
        <a:latin typeface="Times New Roman" panose="02020603050405020304" pitchFamily="18" charset="0"/>
        <a:ea typeface="+mn-ea"/>
        <a:cs typeface="+mn-cs"/>
      </a:defRPr>
    </a:lvl4pPr>
    <a:lvl5pPr marL="857250" algn="l" defTabSz="457200" rtl="0" fontAlgn="base">
      <a:spcBef>
        <a:spcPct val="0"/>
      </a:spcBef>
      <a:spcAft>
        <a:spcPct val="0"/>
      </a:spcAft>
      <a:buSzPct val="100000"/>
      <a:buFont typeface="Times New Roman" panose="02020603050405020304" pitchFamily="18" charset="0"/>
      <a:defRPr sz="1100" kern="1200">
        <a:solidFill>
          <a:srgbClr val="000000"/>
        </a:solidFill>
        <a:latin typeface="Courier New" panose="02070309020205020404"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notesSlides/_rels/notesSlide3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slide" Target="../slides/slide31.xml"/><Relationship Id="rId7" Type="http://schemas.openxmlformats.org/officeDocument/2006/relationships/oleObject" Target="../embeddings/oleObject1.bin"/><Relationship Id="rId2" Type="http://schemas.openxmlformats.org/officeDocument/2006/relationships/notesMaster" Target="../notesMasters/notesMaster1.xml"/><Relationship Id="rId1" Type="http://schemas.openxmlformats.org/officeDocument/2006/relationships/vmlDrawing" Target="../drawings/vmlDrawing1.v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1.png"/></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2" name="Rectangle 1026"/>
          <p:cNvSpPr>
            <a:spLocks noGrp="1" noRot="1" noChangeAspect="1" noChangeArrowheads="1" noTextEdit="1"/>
          </p:cNvSpPr>
          <p:nvPr>
            <p:ph type="sldImg"/>
          </p:nvPr>
        </p:nvSpPr>
        <p:spPr>
          <a:ln/>
        </p:spPr>
      </p:sp>
      <p:sp>
        <p:nvSpPr>
          <p:cNvPr id="307203" name="Rectangle 1027"/>
          <p:cNvSpPr>
            <a:spLocks noGrp="1" noChangeArrowheads="1"/>
          </p:cNvSpPr>
          <p:nvPr>
            <p:ph type="body" idx="1"/>
          </p:nvPr>
        </p:nvSpPr>
        <p:spPr>
          <a:xfrm>
            <a:off x="457200" y="5221288"/>
            <a:ext cx="6076950" cy="3541712"/>
          </a:xfrm>
        </p:spPr>
        <p:txBody>
          <a:bodyPr/>
          <a:lstStyle/>
          <a:p>
            <a:endParaRPr lang="es-MX" alt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DC38E2F6-52EA-44A0-B91D-7FAA4FAC6B1D}" type="slidenum">
              <a:rPr lang="en-US" altLang="es-MX">
                <a:solidFill>
                  <a:schemeClr val="tx1"/>
                </a:solidFill>
              </a:rPr>
              <a:pPr/>
              <a:t>10</a:t>
            </a:fld>
            <a:endParaRPr lang="en-US" altLang="es-MX">
              <a:solidFill>
                <a:schemeClr val="tx1"/>
              </a:solidFill>
            </a:endParaRPr>
          </a:p>
        </p:txBody>
      </p:sp>
      <p:sp>
        <p:nvSpPr>
          <p:cNvPr id="388098"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endParaRPr lang="es-MX" alt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2F3B5784-AD7E-460A-BC60-5018997F7EA3}" type="slidenum">
              <a:rPr lang="en-US" altLang="es-MX">
                <a:solidFill>
                  <a:schemeClr val="tx1"/>
                </a:solidFill>
              </a:rPr>
              <a:pPr/>
              <a:t>11</a:t>
            </a:fld>
            <a:endParaRPr lang="en-US" altLang="es-MX">
              <a:solidFill>
                <a:schemeClr val="tx1"/>
              </a:solidFill>
            </a:endParaRPr>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457200" y="5221288"/>
            <a:ext cx="6076950" cy="3541712"/>
          </a:xfrm>
        </p:spPr>
        <p:txBody>
          <a:bodyPr/>
          <a:lstStyle/>
          <a:p>
            <a:r>
              <a:rPr lang="en-US" altLang="es-MX"/>
              <a:t>Table Information</a:t>
            </a:r>
          </a:p>
          <a:p>
            <a:pPr lvl="1"/>
            <a:r>
              <a:rPr lang="en-US" altLang="es-MX"/>
              <a:t>You can use the </a:t>
            </a:r>
            <a:r>
              <a:rPr lang="en-US" altLang="es-MX">
                <a:latin typeface="Courier New" panose="02070309020205020404" pitchFamily="49" charset="0"/>
              </a:rPr>
              <a:t>USER_TABLES</a:t>
            </a:r>
            <a:r>
              <a:rPr lang="en-US" altLang="es-MX"/>
              <a:t> view to obtain the names of all your tables. The </a:t>
            </a:r>
            <a:r>
              <a:rPr lang="en-US" altLang="es-MX">
                <a:latin typeface="Courier New" panose="02070309020205020404" pitchFamily="49" charset="0"/>
              </a:rPr>
              <a:t>USER_TABLES</a:t>
            </a:r>
            <a:r>
              <a:rPr lang="en-US" altLang="es-MX"/>
              <a:t> view contains information about your tables. In addition to providing the table name, it contains detailed information about the storage. </a:t>
            </a:r>
          </a:p>
          <a:p>
            <a:pPr lvl="1"/>
            <a:r>
              <a:rPr lang="en-US" altLang="es-MX"/>
              <a:t>The </a:t>
            </a:r>
            <a:r>
              <a:rPr lang="en-US" altLang="es-MX">
                <a:latin typeface="Courier New" panose="02070309020205020404" pitchFamily="49" charset="0"/>
              </a:rPr>
              <a:t>TABS</a:t>
            </a:r>
            <a:r>
              <a:rPr lang="en-US" altLang="es-MX"/>
              <a:t> view is a synonym of the </a:t>
            </a:r>
            <a:r>
              <a:rPr lang="en-US" altLang="es-MX">
                <a:latin typeface="Courier New" panose="02070309020205020404" pitchFamily="49" charset="0"/>
              </a:rPr>
              <a:t>USER_TABLES</a:t>
            </a:r>
            <a:r>
              <a:rPr lang="en-US" altLang="es-MX"/>
              <a:t> view. You can query it to see a listing of tables that you own:</a:t>
            </a:r>
          </a:p>
          <a:p>
            <a:pPr lvl="4"/>
            <a:r>
              <a:rPr lang="en-US" altLang="es-MX"/>
              <a:t>SELECT table_name </a:t>
            </a:r>
          </a:p>
          <a:p>
            <a:pPr lvl="4"/>
            <a:r>
              <a:rPr lang="en-US" altLang="es-MX"/>
              <a:t>FROM  tabs;</a:t>
            </a:r>
          </a:p>
          <a:p>
            <a:pPr lvl="1"/>
            <a:r>
              <a:rPr lang="en-US" altLang="es-MX" b="1"/>
              <a:t>Note:</a:t>
            </a:r>
            <a:r>
              <a:rPr lang="en-US" altLang="es-MX"/>
              <a:t> For a complete listing of the columns in the </a:t>
            </a:r>
            <a:r>
              <a:rPr lang="en-US" altLang="es-MX">
                <a:latin typeface="Courier New" panose="02070309020205020404" pitchFamily="49" charset="0"/>
              </a:rPr>
              <a:t>USER_TABLES</a:t>
            </a:r>
            <a:r>
              <a:rPr lang="en-US" altLang="es-MX"/>
              <a:t> view, see “</a:t>
            </a:r>
            <a:r>
              <a:rPr lang="en-US" altLang="es-MX">
                <a:latin typeface="Courier New" panose="02070309020205020404" pitchFamily="49" charset="0"/>
              </a:rPr>
              <a:t>USER_TABLES</a:t>
            </a:r>
            <a:r>
              <a:rPr lang="en-US" altLang="es-MX"/>
              <a:t>” in the </a:t>
            </a:r>
            <a:r>
              <a:rPr lang="en-US" altLang="es-MX" i="1"/>
              <a:t>Oracle Database Reference</a:t>
            </a:r>
            <a:r>
              <a:rPr lang="en-US" altLang="es-MX"/>
              <a:t>. </a:t>
            </a:r>
          </a:p>
          <a:p>
            <a:pPr lvl="1"/>
            <a:r>
              <a:rPr lang="en-US" altLang="es-MX"/>
              <a:t>You can also query the </a:t>
            </a:r>
            <a:r>
              <a:rPr lang="en-US" altLang="es-MX">
                <a:latin typeface="Courier New" panose="02070309020205020404" pitchFamily="49" charset="0"/>
              </a:rPr>
              <a:t>ALL_TABLES</a:t>
            </a:r>
            <a:r>
              <a:rPr lang="en-US" altLang="es-MX"/>
              <a:t> view to see a listing of all tables to which you have access.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D59D5E52-CE68-499F-96B2-8A242F971808}" type="slidenum">
              <a:rPr lang="en-US" altLang="es-MX">
                <a:solidFill>
                  <a:schemeClr val="tx1"/>
                </a:solidFill>
              </a:rPr>
              <a:pPr/>
              <a:t>12</a:t>
            </a:fld>
            <a:endParaRPr lang="en-US" altLang="es-MX">
              <a:solidFill>
                <a:schemeClr val="tx1"/>
              </a:solidFill>
            </a:endParaRPr>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xfrm>
            <a:off x="457200" y="5221288"/>
            <a:ext cx="6076950" cy="3541712"/>
          </a:xfrm>
        </p:spPr>
        <p:txBody>
          <a:bodyPr/>
          <a:lstStyle/>
          <a:p>
            <a:r>
              <a:rPr lang="en-US" altLang="es-MX"/>
              <a:t>Column Information</a:t>
            </a:r>
          </a:p>
          <a:p>
            <a:pPr lvl="1"/>
            <a:r>
              <a:rPr lang="en-US" altLang="es-MX"/>
              <a:t>You can query the </a:t>
            </a:r>
            <a:r>
              <a:rPr lang="en-US" altLang="es-MX">
                <a:latin typeface="Courier New" panose="02070309020205020404" pitchFamily="49" charset="0"/>
              </a:rPr>
              <a:t>USER_TAB_COLUMNS</a:t>
            </a:r>
            <a:r>
              <a:rPr lang="en-US" altLang="es-MX"/>
              <a:t> view to find detailed information about the columns in your tables. Although the </a:t>
            </a:r>
            <a:r>
              <a:rPr lang="en-US" altLang="es-MX">
                <a:latin typeface="Courier New" panose="02070309020205020404" pitchFamily="49" charset="0"/>
              </a:rPr>
              <a:t>USER_TABLES</a:t>
            </a:r>
            <a:r>
              <a:rPr lang="en-US" altLang="es-MX"/>
              <a:t> view provides information about your table names and storage, detailed column information is found in the </a:t>
            </a:r>
            <a:r>
              <a:rPr lang="en-US" altLang="es-MX">
                <a:latin typeface="Courier New" panose="02070309020205020404" pitchFamily="49" charset="0"/>
              </a:rPr>
              <a:t>USER_TAB_COLUMNS</a:t>
            </a:r>
            <a:r>
              <a:rPr lang="en-US" altLang="es-MX"/>
              <a:t> view. </a:t>
            </a:r>
          </a:p>
          <a:p>
            <a:pPr lvl="1"/>
            <a:r>
              <a:rPr lang="en-US" altLang="es-MX"/>
              <a:t>This view contains information such as:</a:t>
            </a:r>
          </a:p>
          <a:p>
            <a:pPr lvl="2"/>
            <a:r>
              <a:rPr lang="en-US" altLang="es-MX"/>
              <a:t>Column names</a:t>
            </a:r>
          </a:p>
          <a:p>
            <a:pPr lvl="2"/>
            <a:r>
              <a:rPr lang="en-US" altLang="es-MX"/>
              <a:t>Column data types</a:t>
            </a:r>
          </a:p>
          <a:p>
            <a:pPr lvl="2"/>
            <a:r>
              <a:rPr lang="en-US" altLang="es-MX"/>
              <a:t>Length of data types</a:t>
            </a:r>
          </a:p>
          <a:p>
            <a:pPr lvl="2"/>
            <a:r>
              <a:rPr lang="en-US" altLang="es-MX"/>
              <a:t>Precision and scale for </a:t>
            </a:r>
            <a:r>
              <a:rPr lang="en-US" altLang="es-MX">
                <a:latin typeface="Courier New" panose="02070309020205020404" pitchFamily="49" charset="0"/>
              </a:rPr>
              <a:t>NUMBER</a:t>
            </a:r>
            <a:r>
              <a:rPr lang="en-US" altLang="es-MX"/>
              <a:t> columns</a:t>
            </a:r>
          </a:p>
          <a:p>
            <a:pPr lvl="2"/>
            <a:r>
              <a:rPr lang="en-US" altLang="es-MX"/>
              <a:t>Whether nulls are allowed (Is there a </a:t>
            </a:r>
            <a:r>
              <a:rPr lang="en-US" altLang="es-MX">
                <a:latin typeface="Courier New" panose="02070309020205020404" pitchFamily="49" charset="0"/>
              </a:rPr>
              <a:t>NOT</a:t>
            </a:r>
            <a:r>
              <a:rPr lang="en-US" altLang="es-MX"/>
              <a:t> </a:t>
            </a:r>
            <a:r>
              <a:rPr lang="en-US" altLang="es-MX">
                <a:latin typeface="Courier New" panose="02070309020205020404" pitchFamily="49" charset="0"/>
              </a:rPr>
              <a:t>NULL</a:t>
            </a:r>
            <a:r>
              <a:rPr lang="en-US" altLang="es-MX"/>
              <a:t> constraint on the column?)</a:t>
            </a:r>
          </a:p>
          <a:p>
            <a:pPr lvl="2"/>
            <a:r>
              <a:rPr lang="en-US" altLang="es-MX"/>
              <a:t>Default value</a:t>
            </a:r>
          </a:p>
          <a:p>
            <a:pPr lvl="1"/>
            <a:r>
              <a:rPr lang="en-US" altLang="es-MX" b="1"/>
              <a:t>Note:</a:t>
            </a:r>
            <a:r>
              <a:rPr lang="en-US" altLang="es-MX"/>
              <a:t> For a complete listing and description of the columns in the </a:t>
            </a:r>
            <a:r>
              <a:rPr lang="en-US" altLang="es-MX">
                <a:latin typeface="Courier New" panose="02070309020205020404" pitchFamily="49" charset="0"/>
              </a:rPr>
              <a:t>USER_TAB_COLUMNS</a:t>
            </a:r>
            <a:r>
              <a:rPr lang="en-US" altLang="es-MX"/>
              <a:t> view, see “</a:t>
            </a:r>
            <a:r>
              <a:rPr lang="en-US" altLang="es-MX">
                <a:latin typeface="Courier New" panose="02070309020205020404" pitchFamily="49" charset="0"/>
              </a:rPr>
              <a:t>USER_TAB_COLUMNS</a:t>
            </a:r>
            <a:r>
              <a:rPr lang="en-US" altLang="es-MX"/>
              <a:t>” in the </a:t>
            </a:r>
            <a:r>
              <a:rPr lang="en-US" altLang="es-MX" i="1"/>
              <a:t>Oracle Database Reference</a:t>
            </a:r>
            <a:r>
              <a:rPr lang="en-US" altLang="es-MX"/>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FD308AC8-8575-4018-99F8-37D761E63D63}" type="slidenum">
              <a:rPr lang="en-US" altLang="es-MX">
                <a:solidFill>
                  <a:schemeClr val="tx1"/>
                </a:solidFill>
              </a:rPr>
              <a:pPr/>
              <a:t>13</a:t>
            </a:fld>
            <a:endParaRPr lang="en-US" altLang="es-MX">
              <a:solidFill>
                <a:schemeClr val="tx1"/>
              </a:solidFill>
            </a:endParaRPr>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a:xfrm>
            <a:off x="457200" y="5221288"/>
            <a:ext cx="6076950" cy="3541712"/>
          </a:xfrm>
        </p:spPr>
        <p:txBody>
          <a:bodyPr/>
          <a:lstStyle/>
          <a:p>
            <a:r>
              <a:rPr lang="en-US" altLang="es-MX"/>
              <a:t>Column Information (continued)</a:t>
            </a:r>
          </a:p>
          <a:p>
            <a:pPr lvl="1"/>
            <a:r>
              <a:rPr lang="en-US" altLang="es-MX"/>
              <a:t>By querying the </a:t>
            </a:r>
            <a:r>
              <a:rPr lang="en-US" altLang="es-MX">
                <a:latin typeface="Courier New" panose="02070309020205020404" pitchFamily="49" charset="0"/>
              </a:rPr>
              <a:t>USER_TAB_COLUMNS</a:t>
            </a:r>
            <a:r>
              <a:rPr lang="en-US" altLang="es-MX"/>
              <a:t> table, you can find details about your columns such as the names, data types, data type lengths, null constraints, and default value for a column. </a:t>
            </a:r>
          </a:p>
          <a:p>
            <a:pPr lvl="1"/>
            <a:r>
              <a:rPr lang="en-US" altLang="es-MX"/>
              <a:t>The example shown displays the columns, data types, data lengths, and null constraints for the </a:t>
            </a:r>
            <a:r>
              <a:rPr lang="en-US" altLang="es-MX">
                <a:latin typeface="Courier New" panose="02070309020205020404" pitchFamily="49" charset="0"/>
              </a:rPr>
              <a:t>EMPLOYEES</a:t>
            </a:r>
            <a:r>
              <a:rPr lang="en-US" altLang="es-MX"/>
              <a:t> table. Note that this information is similar to the output from the </a:t>
            </a:r>
            <a:r>
              <a:rPr lang="en-US" altLang="es-MX">
                <a:latin typeface="Courier New" panose="02070309020205020404" pitchFamily="49" charset="0"/>
              </a:rPr>
              <a:t>DESCRIBE</a:t>
            </a:r>
            <a:r>
              <a:rPr lang="en-US" altLang="es-MX"/>
              <a:t> command.</a:t>
            </a:r>
          </a:p>
          <a:p>
            <a:pPr lvl="1"/>
            <a:r>
              <a:rPr lang="en-US" altLang="es-MX"/>
              <a:t>To view information about columns set as unused, you use the </a:t>
            </a:r>
            <a:r>
              <a:rPr lang="en-US" altLang="es-MX">
                <a:latin typeface="Courier New" panose="02070309020205020404" pitchFamily="49" charset="0"/>
              </a:rPr>
              <a:t>USER_UNUSED_COL_TABS</a:t>
            </a:r>
            <a:r>
              <a:rPr lang="en-US" altLang="es-MX"/>
              <a:t> dictionary view.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47D116E5-6BB9-43DB-90E9-AF06567409E2}" type="slidenum">
              <a:rPr lang="en-US" altLang="es-MX">
                <a:solidFill>
                  <a:schemeClr val="tx1"/>
                </a:solidFill>
              </a:rPr>
              <a:pPr/>
              <a:t>14</a:t>
            </a:fld>
            <a:endParaRPr lang="en-US" altLang="es-MX">
              <a:solidFill>
                <a:schemeClr val="tx1"/>
              </a:solidFill>
            </a:endParaRPr>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a:xfrm>
            <a:off x="457200" y="5221288"/>
            <a:ext cx="6076950" cy="3541712"/>
          </a:xfrm>
        </p:spPr>
        <p:txBody>
          <a:bodyPr/>
          <a:lstStyle/>
          <a:p>
            <a:r>
              <a:rPr lang="en-US" altLang="es-MX"/>
              <a:t>Constraint Information</a:t>
            </a:r>
          </a:p>
          <a:p>
            <a:pPr lvl="1"/>
            <a:r>
              <a:rPr lang="en-US" altLang="es-MX"/>
              <a:t>You can find out the names of your constraints, the type of constraint, the table name to which the constraint applies, the condition for check constraints, foreign key constraint information, deletion rule for foreign key constraints, the status, and many other types of information about your constraints.</a:t>
            </a:r>
          </a:p>
          <a:p>
            <a:pPr lvl="1"/>
            <a:r>
              <a:rPr lang="en-US" altLang="es-MX" b="1"/>
              <a:t>Note:</a:t>
            </a:r>
            <a:r>
              <a:rPr lang="en-US" altLang="es-MX"/>
              <a:t> For a complete listing and description of the columns in the </a:t>
            </a:r>
            <a:r>
              <a:rPr lang="en-US" altLang="es-MX">
                <a:latin typeface="Courier New" panose="02070309020205020404" pitchFamily="49" charset="0"/>
              </a:rPr>
              <a:t>USER_CONSTRAINTS</a:t>
            </a:r>
            <a:r>
              <a:rPr lang="en-US" altLang="es-MX"/>
              <a:t> view, see “</a:t>
            </a:r>
            <a:r>
              <a:rPr lang="en-US" altLang="es-MX">
                <a:latin typeface="Courier New" panose="02070309020205020404" pitchFamily="49" charset="0"/>
              </a:rPr>
              <a:t>USER_CONSTRAINTS</a:t>
            </a:r>
            <a:r>
              <a:rPr lang="en-US" altLang="es-MX"/>
              <a:t>” in the </a:t>
            </a:r>
            <a:r>
              <a:rPr lang="en-US" altLang="es-MX" i="1"/>
              <a:t>Oracle Database Reference</a:t>
            </a:r>
            <a:r>
              <a:rPr lang="en-US" altLang="es-MX"/>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98D42A02-96AB-496F-A737-C9FB1F4984C5}" type="slidenum">
              <a:rPr lang="en-US" altLang="es-MX">
                <a:solidFill>
                  <a:schemeClr val="tx1"/>
                </a:solidFill>
              </a:rPr>
              <a:pPr/>
              <a:t>15</a:t>
            </a:fld>
            <a:endParaRPr lang="en-US" altLang="es-MX">
              <a:solidFill>
                <a:schemeClr val="tx1"/>
              </a:solidFill>
            </a:endParaRPr>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a:xfrm>
            <a:off x="457200" y="5221288"/>
            <a:ext cx="6076950" cy="3541712"/>
          </a:xfrm>
        </p:spPr>
        <p:txBody>
          <a:bodyPr/>
          <a:lstStyle/>
          <a:p>
            <a:r>
              <a:rPr lang="en-US" altLang="es-MX">
                <a:latin typeface="Courier New" panose="02070309020205020404" pitchFamily="49" charset="0"/>
              </a:rPr>
              <a:t>USER_CONSTRAINTS</a:t>
            </a:r>
            <a:r>
              <a:rPr lang="en-US" altLang="es-MX"/>
              <a:t>: Example</a:t>
            </a:r>
          </a:p>
          <a:p>
            <a:pPr lvl="1"/>
            <a:r>
              <a:rPr lang="en-US" altLang="es-MX"/>
              <a:t>In the example shown, the </a:t>
            </a:r>
            <a:r>
              <a:rPr lang="en-US" altLang="es-MX">
                <a:latin typeface="Courier New" panose="02070309020205020404" pitchFamily="49" charset="0"/>
              </a:rPr>
              <a:t>USER_CONSTRAINTS</a:t>
            </a:r>
            <a:r>
              <a:rPr lang="en-US" altLang="es-MX"/>
              <a:t> view is queried to find the names, types, check conditions, name of the unique constraint that the foreign key references, deletion rule for a foreign key, and status for constraints on the </a:t>
            </a:r>
            <a:r>
              <a:rPr lang="en-US" altLang="es-MX">
                <a:latin typeface="Courier New" panose="02070309020205020404" pitchFamily="49" charset="0"/>
              </a:rPr>
              <a:t>EMPLOYEES</a:t>
            </a:r>
            <a:r>
              <a:rPr lang="en-US" altLang="es-MX"/>
              <a:t> table.</a:t>
            </a:r>
          </a:p>
          <a:p>
            <a:pPr lvl="1"/>
            <a:r>
              <a:rPr lang="en-US" altLang="es-MX"/>
              <a:t>The </a:t>
            </a:r>
            <a:r>
              <a:rPr lang="en-US" altLang="es-MX">
                <a:latin typeface="Courier New" panose="02070309020205020404" pitchFamily="49" charset="0"/>
              </a:rPr>
              <a:t>CONSTRAINT_TYPE</a:t>
            </a:r>
            <a:r>
              <a:rPr lang="en-US" altLang="es-MX"/>
              <a:t> can be:</a:t>
            </a:r>
          </a:p>
          <a:p>
            <a:pPr lvl="2">
              <a:buSzPct val="70000"/>
              <a:buFont typeface="Courier New" panose="02070309020205020404" pitchFamily="49" charset="0"/>
              <a:buChar char="•"/>
            </a:pPr>
            <a:r>
              <a:rPr lang="en-US" altLang="es-MX">
                <a:latin typeface="Courier New" panose="02070309020205020404" pitchFamily="49" charset="0"/>
              </a:rPr>
              <a:t>C</a:t>
            </a:r>
            <a:r>
              <a:rPr lang="en-US" altLang="es-MX"/>
              <a:t> (check constraint on a table)</a:t>
            </a:r>
          </a:p>
          <a:p>
            <a:pPr lvl="2">
              <a:buSzPct val="70000"/>
              <a:buFont typeface="Courier New" panose="02070309020205020404" pitchFamily="49" charset="0"/>
              <a:buChar char="•"/>
            </a:pPr>
            <a:r>
              <a:rPr lang="en-US" altLang="es-MX">
                <a:latin typeface="Courier New" panose="02070309020205020404" pitchFamily="49" charset="0"/>
              </a:rPr>
              <a:t>P</a:t>
            </a:r>
            <a:r>
              <a:rPr lang="en-US" altLang="es-MX"/>
              <a:t> (primary key)</a:t>
            </a:r>
          </a:p>
          <a:p>
            <a:pPr lvl="2">
              <a:buSzPct val="70000"/>
              <a:buFont typeface="Courier New" panose="02070309020205020404" pitchFamily="49" charset="0"/>
              <a:buChar char="•"/>
            </a:pPr>
            <a:r>
              <a:rPr lang="en-US" altLang="es-MX">
                <a:latin typeface="Courier New" panose="02070309020205020404" pitchFamily="49" charset="0"/>
              </a:rPr>
              <a:t>U</a:t>
            </a:r>
            <a:r>
              <a:rPr lang="en-US" altLang="es-MX"/>
              <a:t> (unique key)</a:t>
            </a:r>
          </a:p>
          <a:p>
            <a:pPr lvl="2">
              <a:buSzPct val="70000"/>
              <a:buFont typeface="Courier New" panose="02070309020205020404" pitchFamily="49" charset="0"/>
              <a:buChar char="•"/>
            </a:pPr>
            <a:r>
              <a:rPr lang="en-US" altLang="es-MX">
                <a:latin typeface="Courier New" panose="02070309020205020404" pitchFamily="49" charset="0"/>
              </a:rPr>
              <a:t>R</a:t>
            </a:r>
            <a:r>
              <a:rPr lang="en-US" altLang="es-MX"/>
              <a:t> (referential integrity)</a:t>
            </a:r>
          </a:p>
          <a:p>
            <a:pPr lvl="2">
              <a:buSzPct val="70000"/>
              <a:buFont typeface="Courier New" panose="02070309020205020404" pitchFamily="49" charset="0"/>
              <a:buChar char="•"/>
            </a:pPr>
            <a:r>
              <a:rPr lang="en-US" altLang="es-MX">
                <a:latin typeface="Courier New" panose="02070309020205020404" pitchFamily="49" charset="0"/>
              </a:rPr>
              <a:t>V</a:t>
            </a:r>
            <a:r>
              <a:rPr lang="en-US" altLang="es-MX"/>
              <a:t> (with check option, on a view)</a:t>
            </a:r>
          </a:p>
          <a:p>
            <a:pPr lvl="2">
              <a:buSzPct val="70000"/>
              <a:buFont typeface="Courier New" panose="02070309020205020404" pitchFamily="49" charset="0"/>
              <a:buChar char="•"/>
            </a:pPr>
            <a:r>
              <a:rPr lang="en-US" altLang="es-MX">
                <a:latin typeface="Courier New" panose="02070309020205020404" pitchFamily="49" charset="0"/>
              </a:rPr>
              <a:t>O</a:t>
            </a:r>
            <a:r>
              <a:rPr lang="en-US" altLang="es-MX"/>
              <a:t> (with read-only, on a view)</a:t>
            </a:r>
          </a:p>
          <a:p>
            <a:pPr lvl="1"/>
            <a:r>
              <a:rPr lang="en-US" altLang="es-MX"/>
              <a:t>The </a:t>
            </a:r>
            <a:r>
              <a:rPr lang="en-US" altLang="es-MX">
                <a:latin typeface="Courier New" panose="02070309020205020404" pitchFamily="49" charset="0"/>
              </a:rPr>
              <a:t>DELETE_RULE</a:t>
            </a:r>
            <a:r>
              <a:rPr lang="en-US" altLang="es-MX"/>
              <a:t> can be:</a:t>
            </a:r>
          </a:p>
          <a:p>
            <a:pPr lvl="2">
              <a:buSzPct val="70000"/>
              <a:buFont typeface="Courier New" panose="02070309020205020404" pitchFamily="49" charset="0"/>
              <a:buChar char="•"/>
            </a:pPr>
            <a:r>
              <a:rPr lang="en-US" altLang="es-MX" b="1">
                <a:latin typeface="Courier New" panose="02070309020205020404" pitchFamily="49" charset="0"/>
              </a:rPr>
              <a:t>CASCADE</a:t>
            </a:r>
            <a:r>
              <a:rPr lang="en-US" altLang="es-MX" b="1"/>
              <a:t>:</a:t>
            </a:r>
            <a:r>
              <a:rPr lang="en-US" altLang="es-MX"/>
              <a:t> If the parent record is deleted, the child records are deleted too.</a:t>
            </a:r>
          </a:p>
          <a:p>
            <a:pPr lvl="2">
              <a:buSzPct val="70000"/>
              <a:buFont typeface="Courier New" panose="02070309020205020404" pitchFamily="49" charset="0"/>
              <a:buChar char="•"/>
            </a:pPr>
            <a:r>
              <a:rPr lang="en-US" altLang="es-MX" b="1">
                <a:latin typeface="Courier New" panose="02070309020205020404" pitchFamily="49" charset="0"/>
              </a:rPr>
              <a:t>NO ACTION</a:t>
            </a:r>
            <a:r>
              <a:rPr lang="en-US" altLang="es-MX" b="1"/>
              <a:t>:</a:t>
            </a:r>
            <a:r>
              <a:rPr lang="en-US" altLang="es-MX"/>
              <a:t> A parent record can be deleted only if no child records exist. </a:t>
            </a:r>
          </a:p>
          <a:p>
            <a:pPr lvl="1"/>
            <a:r>
              <a:rPr lang="en-US" altLang="es-MX"/>
              <a:t>The </a:t>
            </a:r>
            <a:r>
              <a:rPr lang="en-US" altLang="es-MX">
                <a:latin typeface="Courier New" panose="02070309020205020404" pitchFamily="49" charset="0"/>
              </a:rPr>
              <a:t>STATUS</a:t>
            </a:r>
            <a:r>
              <a:rPr lang="en-US" altLang="es-MX"/>
              <a:t> can be:</a:t>
            </a:r>
          </a:p>
          <a:p>
            <a:pPr lvl="2">
              <a:buSzPct val="70000"/>
              <a:buFont typeface="Courier New" panose="02070309020205020404" pitchFamily="49" charset="0"/>
              <a:buChar char="•"/>
            </a:pPr>
            <a:r>
              <a:rPr lang="en-US" altLang="es-MX" b="1">
                <a:latin typeface="Courier New" panose="02070309020205020404" pitchFamily="49" charset="0"/>
              </a:rPr>
              <a:t>ENABLED</a:t>
            </a:r>
            <a:r>
              <a:rPr lang="en-US" altLang="es-MX" b="1"/>
              <a:t>:</a:t>
            </a:r>
            <a:r>
              <a:rPr lang="en-US" altLang="es-MX"/>
              <a:t> Constraint is active.</a:t>
            </a:r>
          </a:p>
          <a:p>
            <a:pPr lvl="2">
              <a:buSzPct val="70000"/>
              <a:buFont typeface="Courier New" panose="02070309020205020404" pitchFamily="49" charset="0"/>
              <a:buChar char="•"/>
            </a:pPr>
            <a:r>
              <a:rPr lang="en-US" altLang="es-MX" b="1">
                <a:latin typeface="Courier New" panose="02070309020205020404" pitchFamily="49" charset="0"/>
              </a:rPr>
              <a:t>DISABLED</a:t>
            </a:r>
            <a:r>
              <a:rPr lang="en-US" altLang="es-MX" b="1"/>
              <a:t>:</a:t>
            </a:r>
            <a:r>
              <a:rPr lang="en-US" altLang="es-MX"/>
              <a:t> Constraint is made not active.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AA284D33-E984-4248-B445-973AEA27FCD9}" type="slidenum">
              <a:rPr lang="en-US" altLang="es-MX">
                <a:solidFill>
                  <a:schemeClr val="tx1"/>
                </a:solidFill>
              </a:rPr>
              <a:pPr/>
              <a:t>16</a:t>
            </a:fld>
            <a:endParaRPr lang="en-US" altLang="es-MX">
              <a:solidFill>
                <a:schemeClr val="tx1"/>
              </a:solidFill>
            </a:endParaRPr>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a:xfrm>
            <a:off x="457200" y="5221288"/>
            <a:ext cx="6076950" cy="3541712"/>
          </a:xfrm>
        </p:spPr>
        <p:txBody>
          <a:bodyPr/>
          <a:lstStyle/>
          <a:p>
            <a:r>
              <a:rPr lang="en-US" altLang="es-MX"/>
              <a:t>Querying </a:t>
            </a:r>
            <a:r>
              <a:rPr lang="en-US" altLang="es-MX">
                <a:latin typeface="Courier New" panose="02070309020205020404" pitchFamily="49" charset="0"/>
              </a:rPr>
              <a:t>USER_CONS_COLUMNS</a:t>
            </a:r>
          </a:p>
          <a:p>
            <a:pPr lvl="1"/>
            <a:r>
              <a:rPr lang="en-US" altLang="es-MX"/>
              <a:t>To find the names of the columns to which a constraint applies, query the</a:t>
            </a:r>
            <a:r>
              <a:rPr lang="en-US" altLang="es-MX">
                <a:latin typeface="Courier New" panose="02070309020205020404" pitchFamily="49" charset="0"/>
              </a:rPr>
              <a:t> USER_CONS_COLUMNS</a:t>
            </a:r>
            <a:r>
              <a:rPr lang="en-US" altLang="es-MX"/>
              <a:t> dictionary view. This view tells you the name of the owner of a constraint, the name of the constraint, the table that the constraint is on, the names of the columns with the constraint, and the original position of column or attribute in the definition of the object. </a:t>
            </a:r>
          </a:p>
          <a:p>
            <a:pPr lvl="1"/>
            <a:r>
              <a:rPr lang="en-US" altLang="es-MX" b="1"/>
              <a:t>Note:</a:t>
            </a:r>
            <a:r>
              <a:rPr lang="en-US" altLang="es-MX"/>
              <a:t> A constraint may apply to more than one column.</a:t>
            </a:r>
          </a:p>
          <a:p>
            <a:pPr lvl="1"/>
            <a:r>
              <a:rPr lang="en-US" altLang="es-MX"/>
              <a:t>You can also write a join between </a:t>
            </a:r>
            <a:r>
              <a:rPr lang="en-US" altLang="es-MX">
                <a:latin typeface="Courier New" panose="02070309020205020404" pitchFamily="49" charset="0"/>
              </a:rPr>
              <a:t>USER_CONSTRAINTS</a:t>
            </a:r>
            <a:r>
              <a:rPr lang="en-US" altLang="es-MX"/>
              <a:t> and </a:t>
            </a:r>
            <a:r>
              <a:rPr lang="en-US" altLang="es-MX">
                <a:latin typeface="Courier New" panose="02070309020205020404" pitchFamily="49" charset="0"/>
              </a:rPr>
              <a:t>USER_CONS_COLUMNS</a:t>
            </a:r>
            <a:r>
              <a:rPr lang="en-US" altLang="es-MX"/>
              <a:t> to create customized output from both tables.</a:t>
            </a:r>
          </a:p>
          <a:p>
            <a:endParaRPr lang="en-US" altLang="es-MX"/>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D6B6CC74-B7ED-4855-B2A0-E530EF917BF1}" type="slidenum">
              <a:rPr lang="en-US" altLang="es-MX">
                <a:solidFill>
                  <a:schemeClr val="tx1"/>
                </a:solidFill>
              </a:rPr>
              <a:pPr/>
              <a:t>17</a:t>
            </a:fld>
            <a:endParaRPr lang="en-US" altLang="es-MX">
              <a:solidFill>
                <a:schemeClr val="tx1"/>
              </a:solidFill>
            </a:endParaRPr>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s-MX" alt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EBE46D40-3D4F-4029-A198-7CB1EFA98D97}" type="slidenum">
              <a:rPr lang="en-US" altLang="es-MX">
                <a:solidFill>
                  <a:schemeClr val="tx1"/>
                </a:solidFill>
              </a:rPr>
              <a:pPr/>
              <a:t>18</a:t>
            </a:fld>
            <a:endParaRPr lang="en-US" altLang="es-MX">
              <a:solidFill>
                <a:schemeClr val="tx1"/>
              </a:solidFill>
            </a:endParaRPr>
          </a:p>
        </p:txBody>
      </p:sp>
      <p:sp>
        <p:nvSpPr>
          <p:cNvPr id="335876" name="Rectangle 4"/>
          <p:cNvSpPr>
            <a:spLocks noGrp="1" noRot="1" noChangeAspect="1" noChangeArrowheads="1" noTextEdit="1"/>
          </p:cNvSpPr>
          <p:nvPr>
            <p:ph type="sldImg"/>
          </p:nvPr>
        </p:nvSpPr>
        <p:spPr>
          <a:ln/>
        </p:spPr>
      </p:sp>
      <p:sp>
        <p:nvSpPr>
          <p:cNvPr id="335877" name="Rectangle 5"/>
          <p:cNvSpPr>
            <a:spLocks noGrp="1" noChangeArrowheads="1"/>
          </p:cNvSpPr>
          <p:nvPr>
            <p:ph type="body" idx="1"/>
          </p:nvPr>
        </p:nvSpPr>
        <p:spPr/>
        <p:txBody>
          <a:bodyPr/>
          <a:lstStyle/>
          <a:p>
            <a:pPr eaLnBrk="0" hangingPunct="0">
              <a:buSzTx/>
              <a:buFontTx/>
              <a:buNone/>
            </a:pPr>
            <a:r>
              <a:rPr lang="en-US" altLang="es-MX"/>
              <a:t>View Information</a:t>
            </a:r>
          </a:p>
          <a:p>
            <a:pPr lvl="1" eaLnBrk="0" hangingPunct="0">
              <a:spcBef>
                <a:spcPct val="20000"/>
              </a:spcBef>
              <a:buSzTx/>
              <a:buFontTx/>
              <a:buNone/>
            </a:pPr>
            <a:r>
              <a:rPr lang="en-US" altLang="es-MX">
                <a:solidFill>
                  <a:schemeClr val="tx1"/>
                </a:solidFill>
              </a:rPr>
              <a:t>After your view is created, you can query the data dictionary view called </a:t>
            </a:r>
            <a:r>
              <a:rPr lang="en-US" altLang="es-MX">
                <a:solidFill>
                  <a:schemeClr val="tx1"/>
                </a:solidFill>
                <a:latin typeface="Courier New" panose="02070309020205020404" pitchFamily="49" charset="0"/>
              </a:rPr>
              <a:t>USER_VIEWS</a:t>
            </a:r>
            <a:r>
              <a:rPr lang="en-US" altLang="es-MX">
                <a:solidFill>
                  <a:schemeClr val="tx1"/>
                </a:solidFill>
              </a:rPr>
              <a:t> to see the name of the view and the view definition. The text of the </a:t>
            </a:r>
            <a:r>
              <a:rPr lang="en-US" altLang="es-MX">
                <a:solidFill>
                  <a:schemeClr val="tx1"/>
                </a:solidFill>
                <a:latin typeface="Courier New" panose="02070309020205020404" pitchFamily="49" charset="0"/>
              </a:rPr>
              <a:t>SELECT</a:t>
            </a:r>
            <a:r>
              <a:rPr lang="en-US" altLang="es-MX">
                <a:solidFill>
                  <a:schemeClr val="tx1"/>
                </a:solidFill>
              </a:rPr>
              <a:t> statement that constitutes your view is stored in a </a:t>
            </a:r>
            <a:r>
              <a:rPr lang="en-US" altLang="es-MX">
                <a:solidFill>
                  <a:schemeClr val="tx1"/>
                </a:solidFill>
                <a:latin typeface="Courier New" panose="02070309020205020404" pitchFamily="49" charset="0"/>
              </a:rPr>
              <a:t>LONG</a:t>
            </a:r>
            <a:r>
              <a:rPr lang="en-US" altLang="es-MX">
                <a:solidFill>
                  <a:schemeClr val="tx1"/>
                </a:solidFill>
              </a:rPr>
              <a:t> column. The </a:t>
            </a:r>
            <a:r>
              <a:rPr lang="en-US" altLang="es-MX">
                <a:solidFill>
                  <a:schemeClr val="tx1"/>
                </a:solidFill>
                <a:latin typeface="Courier New" panose="02070309020205020404" pitchFamily="49" charset="0"/>
              </a:rPr>
              <a:t>LENGTH</a:t>
            </a:r>
            <a:r>
              <a:rPr lang="en-US" altLang="es-MX">
                <a:solidFill>
                  <a:schemeClr val="tx1"/>
                </a:solidFill>
              </a:rPr>
              <a:t> column is the number of characters in the </a:t>
            </a:r>
            <a:r>
              <a:rPr lang="en-US" altLang="es-MX">
                <a:solidFill>
                  <a:schemeClr val="tx1"/>
                </a:solidFill>
                <a:latin typeface="Courier New" panose="02070309020205020404" pitchFamily="49" charset="0"/>
              </a:rPr>
              <a:t>SELECT</a:t>
            </a:r>
            <a:r>
              <a:rPr lang="en-US" altLang="es-MX">
                <a:solidFill>
                  <a:schemeClr val="tx1"/>
                </a:solidFill>
              </a:rPr>
              <a:t> statement. By default, when you select from a </a:t>
            </a:r>
            <a:r>
              <a:rPr lang="en-US" altLang="es-MX">
                <a:solidFill>
                  <a:schemeClr val="tx1"/>
                </a:solidFill>
                <a:latin typeface="Courier New" panose="02070309020205020404" pitchFamily="49" charset="0"/>
              </a:rPr>
              <a:t>LONG</a:t>
            </a:r>
            <a:r>
              <a:rPr lang="en-US" altLang="es-MX">
                <a:solidFill>
                  <a:schemeClr val="tx1"/>
                </a:solidFill>
              </a:rPr>
              <a:t> column, only the first 80 characters of the column’s value are displayed. To see more than 80 characters in SQL*Plus, use the </a:t>
            </a:r>
            <a:r>
              <a:rPr lang="en-US" altLang="es-MX">
                <a:solidFill>
                  <a:schemeClr val="tx1"/>
                </a:solidFill>
                <a:latin typeface="Courier New" panose="02070309020205020404" pitchFamily="49" charset="0"/>
              </a:rPr>
              <a:t>SET</a:t>
            </a:r>
            <a:r>
              <a:rPr lang="en-US" altLang="es-MX"/>
              <a:t> </a:t>
            </a:r>
            <a:r>
              <a:rPr lang="en-US" altLang="es-MX">
                <a:solidFill>
                  <a:schemeClr val="tx1"/>
                </a:solidFill>
                <a:latin typeface="Courier New" panose="02070309020205020404" pitchFamily="49" charset="0"/>
              </a:rPr>
              <a:t>LONG</a:t>
            </a:r>
            <a:r>
              <a:rPr lang="en-US" altLang="es-MX">
                <a:solidFill>
                  <a:schemeClr val="tx1"/>
                </a:solidFill>
              </a:rPr>
              <a:t> command:</a:t>
            </a:r>
          </a:p>
          <a:p>
            <a:pPr lvl="4" eaLnBrk="0" hangingPunct="0">
              <a:buSzTx/>
            </a:pPr>
            <a:r>
              <a:rPr lang="en-US" altLang="es-MX">
                <a:solidFill>
                  <a:schemeClr val="tx1"/>
                </a:solidFill>
              </a:rPr>
              <a:t>SET LONG 1000</a:t>
            </a:r>
          </a:p>
          <a:p>
            <a:pPr lvl="1" eaLnBrk="0" hangingPunct="0">
              <a:buSzTx/>
              <a:buFontTx/>
              <a:buNone/>
            </a:pPr>
            <a:r>
              <a:rPr lang="en-US" altLang="es-MX">
                <a:solidFill>
                  <a:schemeClr val="tx1"/>
                </a:solidFill>
              </a:rPr>
              <a:t>In the examples in the slide:</a:t>
            </a:r>
          </a:p>
          <a:p>
            <a:pPr lvl="2" eaLnBrk="0" hangingPunct="0">
              <a:buSzTx/>
              <a:buFont typeface="Times New Roman" panose="02020603050405020304" pitchFamily="18" charset="0"/>
              <a:buNone/>
            </a:pPr>
            <a:r>
              <a:rPr lang="en-US" altLang="es-MX">
                <a:solidFill>
                  <a:schemeClr val="tx1"/>
                </a:solidFill>
              </a:rPr>
              <a:t>1.	The </a:t>
            </a:r>
            <a:r>
              <a:rPr lang="en-US" altLang="es-MX">
                <a:solidFill>
                  <a:schemeClr val="tx1"/>
                </a:solidFill>
                <a:latin typeface="Courier New" panose="02070309020205020404" pitchFamily="49" charset="0"/>
              </a:rPr>
              <a:t>USER_VIEWS</a:t>
            </a:r>
            <a:r>
              <a:rPr lang="en-US" altLang="es-MX">
                <a:solidFill>
                  <a:schemeClr val="tx1"/>
                </a:solidFill>
              </a:rPr>
              <a:t> columns are displayed. Note that this is a partial listing.</a:t>
            </a:r>
          </a:p>
          <a:p>
            <a:pPr lvl="2" eaLnBrk="0" hangingPunct="0">
              <a:buSzTx/>
              <a:buFont typeface="Times New Roman" panose="02020603050405020304" pitchFamily="18" charset="0"/>
              <a:buNone/>
            </a:pPr>
            <a:r>
              <a:rPr lang="en-US" altLang="es-MX">
                <a:solidFill>
                  <a:schemeClr val="tx1"/>
                </a:solidFill>
              </a:rPr>
              <a:t>2.	The names of your views are retrieved</a:t>
            </a:r>
          </a:p>
          <a:p>
            <a:pPr lvl="2" eaLnBrk="0" hangingPunct="0">
              <a:buSzTx/>
              <a:buFont typeface="Times New Roman" panose="02020603050405020304" pitchFamily="18" charset="0"/>
              <a:buNone/>
            </a:pPr>
            <a:r>
              <a:rPr lang="en-US" altLang="es-MX">
                <a:solidFill>
                  <a:schemeClr val="tx1"/>
                </a:solidFill>
              </a:rPr>
              <a:t>3.	The </a:t>
            </a:r>
            <a:r>
              <a:rPr lang="en-US" altLang="es-MX">
                <a:solidFill>
                  <a:schemeClr val="tx1"/>
                </a:solidFill>
                <a:latin typeface="Courier New" panose="02070309020205020404" pitchFamily="49" charset="0"/>
              </a:rPr>
              <a:t>SELECT</a:t>
            </a:r>
            <a:r>
              <a:rPr lang="en-US" altLang="es-MX">
                <a:solidFill>
                  <a:schemeClr val="tx1"/>
                </a:solidFill>
              </a:rPr>
              <a:t> statement for the </a:t>
            </a:r>
            <a:r>
              <a:rPr lang="en-US" altLang="es-MX">
                <a:solidFill>
                  <a:schemeClr val="tx1"/>
                </a:solidFill>
                <a:latin typeface="Courier New" panose="02070309020205020404" pitchFamily="49" charset="0"/>
              </a:rPr>
              <a:t>EMP_DETAILS_VIEW</a:t>
            </a:r>
            <a:r>
              <a:rPr lang="en-US" altLang="es-MX">
                <a:solidFill>
                  <a:schemeClr val="tx1"/>
                </a:solidFill>
              </a:rPr>
              <a:t> is displayed from the dictionary</a:t>
            </a:r>
          </a:p>
          <a:p>
            <a:pPr lvl="1" eaLnBrk="0" hangingPunct="0">
              <a:buSzTx/>
              <a:buFontTx/>
              <a:buNone/>
            </a:pPr>
            <a:r>
              <a:rPr lang="en-US" altLang="es-MX" b="1"/>
              <a:t>Data Access Using Views</a:t>
            </a:r>
          </a:p>
          <a:p>
            <a:pPr lvl="1" eaLnBrk="0" hangingPunct="0">
              <a:spcBef>
                <a:spcPct val="20000"/>
              </a:spcBef>
              <a:buSzTx/>
              <a:buFontTx/>
              <a:buNone/>
            </a:pPr>
            <a:r>
              <a:rPr lang="en-US" altLang="es-MX">
                <a:solidFill>
                  <a:schemeClr val="tx1"/>
                </a:solidFill>
              </a:rPr>
              <a:t>When you access data using a view, the Oracle server performs the following operations:</a:t>
            </a:r>
          </a:p>
          <a:p>
            <a:pPr lvl="2" eaLnBrk="0" hangingPunct="0">
              <a:buSzTx/>
            </a:pPr>
            <a:r>
              <a:rPr lang="en-US" altLang="es-MX">
                <a:solidFill>
                  <a:schemeClr val="tx1"/>
                </a:solidFill>
              </a:rPr>
              <a:t>It retrieves the view definition from the data dictionary table </a:t>
            </a:r>
            <a:r>
              <a:rPr lang="en-US" altLang="es-MX">
                <a:solidFill>
                  <a:schemeClr val="tx1"/>
                </a:solidFill>
                <a:latin typeface="Courier New" panose="02070309020205020404" pitchFamily="49" charset="0"/>
              </a:rPr>
              <a:t>USER_VIEWS</a:t>
            </a:r>
            <a:r>
              <a:rPr lang="en-US" altLang="es-MX">
                <a:solidFill>
                  <a:schemeClr val="tx1"/>
                </a:solidFill>
              </a:rPr>
              <a:t>.</a:t>
            </a:r>
          </a:p>
          <a:p>
            <a:pPr lvl="2" eaLnBrk="0" hangingPunct="0">
              <a:buSzTx/>
            </a:pPr>
            <a:r>
              <a:rPr lang="en-US" altLang="es-MX">
                <a:solidFill>
                  <a:schemeClr val="tx1"/>
                </a:solidFill>
              </a:rPr>
              <a:t>It checks access privileges for the view base table.</a:t>
            </a:r>
          </a:p>
          <a:p>
            <a:pPr lvl="2" eaLnBrk="0" hangingPunct="0">
              <a:buSzTx/>
            </a:pPr>
            <a:r>
              <a:rPr lang="en-US" altLang="es-MX">
                <a:solidFill>
                  <a:schemeClr val="tx1"/>
                </a:solidFill>
              </a:rPr>
              <a:t>It converts the view query into an equivalent operation on the underlying base table or tables. That is, data is retrieved from, or an update is made to, the base tables.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77A71175-9484-4C9C-B86D-EE2D5E7D3381}" type="slidenum">
              <a:rPr lang="en-US" altLang="es-MX">
                <a:solidFill>
                  <a:schemeClr val="tx1"/>
                </a:solidFill>
              </a:rPr>
              <a:pPr/>
              <a:t>19</a:t>
            </a:fld>
            <a:endParaRPr lang="en-US" altLang="es-MX">
              <a:solidFill>
                <a:schemeClr val="tx1"/>
              </a:solidFill>
            </a:endParaRPr>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a:xfrm>
            <a:off x="457200" y="5221288"/>
            <a:ext cx="6076950" cy="3541712"/>
          </a:xfrm>
        </p:spPr>
        <p:txBody>
          <a:bodyPr/>
          <a:lstStyle/>
          <a:p>
            <a:r>
              <a:rPr lang="en-US" altLang="es-MX"/>
              <a:t>Sequence Information</a:t>
            </a:r>
          </a:p>
          <a:p>
            <a:pPr lvl="1"/>
            <a:r>
              <a:rPr lang="en-US" altLang="es-MX"/>
              <a:t>The </a:t>
            </a:r>
            <a:r>
              <a:rPr lang="en-US" altLang="es-MX">
                <a:latin typeface="Courier New" panose="02070309020205020404" pitchFamily="49" charset="0"/>
              </a:rPr>
              <a:t>USER_SEQUENCES</a:t>
            </a:r>
            <a:r>
              <a:rPr lang="en-US" altLang="es-MX"/>
              <a:t> view describes all sequences that you own. When you create the sequence, you specify criteria that are stored in the </a:t>
            </a:r>
            <a:r>
              <a:rPr lang="en-US" altLang="es-MX">
                <a:latin typeface="Courier New" panose="02070309020205020404" pitchFamily="49" charset="0"/>
              </a:rPr>
              <a:t>USER_SEQUENCES</a:t>
            </a:r>
            <a:r>
              <a:rPr lang="en-US" altLang="es-MX"/>
              <a:t> view. The columns in this view are:</a:t>
            </a:r>
          </a:p>
          <a:p>
            <a:pPr lvl="2">
              <a:buSzPct val="70000"/>
              <a:buFont typeface="Courier New" panose="02070309020205020404" pitchFamily="49" charset="0"/>
              <a:buChar char="•"/>
            </a:pPr>
            <a:r>
              <a:rPr lang="en-US" altLang="es-MX" b="1">
                <a:latin typeface="Courier New" panose="02070309020205020404" pitchFamily="49" charset="0"/>
              </a:rPr>
              <a:t>SEQUENCE_NAME</a:t>
            </a:r>
            <a:r>
              <a:rPr lang="en-US" altLang="es-MX" b="1"/>
              <a:t>:</a:t>
            </a:r>
            <a:r>
              <a:rPr lang="en-US" altLang="es-MX"/>
              <a:t> Name of the sequence</a:t>
            </a:r>
          </a:p>
          <a:p>
            <a:pPr lvl="2">
              <a:buSzPct val="70000"/>
              <a:buFont typeface="Courier New" panose="02070309020205020404" pitchFamily="49" charset="0"/>
              <a:buChar char="•"/>
            </a:pPr>
            <a:r>
              <a:rPr lang="en-US" altLang="es-MX" b="1">
                <a:latin typeface="Courier New" panose="02070309020205020404" pitchFamily="49" charset="0"/>
              </a:rPr>
              <a:t>MIN_VALUE</a:t>
            </a:r>
            <a:r>
              <a:rPr lang="en-US" altLang="es-MX" b="1"/>
              <a:t>:</a:t>
            </a:r>
            <a:r>
              <a:rPr lang="en-US" altLang="es-MX"/>
              <a:t> Minimum value of the sequence </a:t>
            </a:r>
          </a:p>
          <a:p>
            <a:pPr lvl="2">
              <a:buSzPct val="70000"/>
              <a:buFont typeface="Courier New" panose="02070309020205020404" pitchFamily="49" charset="0"/>
              <a:buChar char="•"/>
            </a:pPr>
            <a:r>
              <a:rPr lang="en-US" altLang="es-MX" b="1">
                <a:latin typeface="Courier New" panose="02070309020205020404" pitchFamily="49" charset="0"/>
              </a:rPr>
              <a:t>MAX_VALUE</a:t>
            </a:r>
            <a:r>
              <a:rPr lang="en-US" altLang="es-MX" b="1"/>
              <a:t>:</a:t>
            </a:r>
            <a:r>
              <a:rPr lang="en-US" altLang="es-MX"/>
              <a:t> Maximum value of the sequence </a:t>
            </a:r>
          </a:p>
          <a:p>
            <a:pPr lvl="2">
              <a:buSzPct val="70000"/>
              <a:buFont typeface="Courier New" panose="02070309020205020404" pitchFamily="49" charset="0"/>
              <a:buChar char="•"/>
            </a:pPr>
            <a:r>
              <a:rPr lang="en-US" altLang="es-MX" b="1">
                <a:latin typeface="Courier New" panose="02070309020205020404" pitchFamily="49" charset="0"/>
              </a:rPr>
              <a:t>INCREMENT_BY</a:t>
            </a:r>
            <a:r>
              <a:rPr lang="en-US" altLang="es-MX" b="1"/>
              <a:t>:</a:t>
            </a:r>
            <a:r>
              <a:rPr lang="en-US" altLang="es-MX"/>
              <a:t> Value by which the sequence is incremented </a:t>
            </a:r>
          </a:p>
          <a:p>
            <a:pPr lvl="2">
              <a:buSzPct val="70000"/>
              <a:buFont typeface="Courier New" panose="02070309020205020404" pitchFamily="49" charset="0"/>
              <a:buChar char="•"/>
            </a:pPr>
            <a:r>
              <a:rPr lang="en-US" altLang="es-MX" b="1">
                <a:latin typeface="Courier New" panose="02070309020205020404" pitchFamily="49" charset="0"/>
              </a:rPr>
              <a:t>CYCLE_FLAG</a:t>
            </a:r>
            <a:r>
              <a:rPr lang="en-US" altLang="es-MX" b="1"/>
              <a:t>:</a:t>
            </a:r>
            <a:r>
              <a:rPr lang="en-US" altLang="es-MX"/>
              <a:t> Does sequence wrap around on reaching the limit?</a:t>
            </a:r>
          </a:p>
          <a:p>
            <a:pPr lvl="2">
              <a:buSzPct val="70000"/>
              <a:buFont typeface="Courier New" panose="02070309020205020404" pitchFamily="49" charset="0"/>
              <a:buChar char="•"/>
            </a:pPr>
            <a:r>
              <a:rPr lang="en-US" altLang="es-MX" b="1">
                <a:latin typeface="Courier New" panose="02070309020205020404" pitchFamily="49" charset="0"/>
              </a:rPr>
              <a:t>ORDER_FLAG</a:t>
            </a:r>
            <a:r>
              <a:rPr lang="en-US" altLang="es-MX" b="1"/>
              <a:t>:</a:t>
            </a:r>
            <a:r>
              <a:rPr lang="en-US" altLang="es-MX"/>
              <a:t> Are sequence numbers generated in order? </a:t>
            </a:r>
          </a:p>
          <a:p>
            <a:pPr lvl="2">
              <a:buSzPct val="70000"/>
              <a:buFont typeface="Courier New" panose="02070309020205020404" pitchFamily="49" charset="0"/>
              <a:buChar char="•"/>
            </a:pPr>
            <a:r>
              <a:rPr lang="en-US" altLang="es-MX" b="1">
                <a:latin typeface="Courier New" panose="02070309020205020404" pitchFamily="49" charset="0"/>
              </a:rPr>
              <a:t>CACHE_SIZE</a:t>
            </a:r>
            <a:r>
              <a:rPr lang="en-US" altLang="es-MX" b="1"/>
              <a:t>:</a:t>
            </a:r>
            <a:r>
              <a:rPr lang="en-US" altLang="es-MX"/>
              <a:t> Number of sequence numbers to cache </a:t>
            </a:r>
          </a:p>
          <a:p>
            <a:pPr lvl="2">
              <a:buSzPct val="70000"/>
              <a:buFont typeface="Courier New" panose="02070309020205020404" pitchFamily="49" charset="0"/>
              <a:buChar char="•"/>
            </a:pPr>
            <a:r>
              <a:rPr lang="en-US" altLang="es-MX" b="1">
                <a:latin typeface="Courier New" panose="02070309020205020404" pitchFamily="49" charset="0"/>
              </a:rPr>
              <a:t>LAST_NUMBER</a:t>
            </a:r>
            <a:r>
              <a:rPr lang="en-US" altLang="es-MX" b="1"/>
              <a:t>:</a:t>
            </a:r>
            <a:r>
              <a:rPr lang="en-US" altLang="es-MX"/>
              <a:t> Last sequence number written to disk. If a sequence uses caching, the number written to disk is the last number placed in the sequence cache. This number is likely to be greater than the last sequence number that was used.</a:t>
            </a:r>
          </a:p>
          <a:p>
            <a:pPr lvl="1">
              <a:buSzPct val="70000"/>
            </a:pPr>
            <a:endParaRPr lang="en-US" alt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E9A76F8D-BBF3-4ABA-B92A-703E438CCF1D}" type="slidenum">
              <a:rPr lang="en-US" altLang="es-MX">
                <a:solidFill>
                  <a:schemeClr val="tx1"/>
                </a:solidFill>
              </a:rPr>
              <a:pPr/>
              <a:t>2</a:t>
            </a:fld>
            <a:endParaRPr lang="en-US" altLang="es-MX">
              <a:solidFill>
                <a:schemeClr val="tx1"/>
              </a:solidFill>
            </a:endParaRPr>
          </a:p>
        </p:txBody>
      </p:sp>
      <p:sp>
        <p:nvSpPr>
          <p:cNvPr id="309254" name="Rectangle 6"/>
          <p:cNvSpPr>
            <a:spLocks noGrp="1" noRot="1" noChangeAspect="1" noChangeArrowheads="1" noTextEdit="1"/>
          </p:cNvSpPr>
          <p:nvPr>
            <p:ph type="sldImg"/>
          </p:nvPr>
        </p:nvSpPr>
        <p:spPr>
          <a:ln/>
        </p:spPr>
      </p:sp>
      <p:sp>
        <p:nvSpPr>
          <p:cNvPr id="309255" name="Rectangle 7"/>
          <p:cNvSpPr>
            <a:spLocks noGrp="1" noChangeArrowheads="1"/>
          </p:cNvSpPr>
          <p:nvPr>
            <p:ph type="body" idx="1"/>
          </p:nvPr>
        </p:nvSpPr>
        <p:spPr/>
        <p:txBody>
          <a:bodyPr/>
          <a:lstStyle/>
          <a:p>
            <a:r>
              <a:rPr lang="en-US" altLang="es-MX"/>
              <a:t>Objectives</a:t>
            </a:r>
          </a:p>
          <a:p>
            <a:pPr lvl="1"/>
            <a:r>
              <a:rPr lang="en-US" altLang="es-MX"/>
              <a:t>In this lesson, you are introduced to the data dictionary views. You learn that the dictionary views can be used to retrieve metadata and create reports about your schema objects.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BD3E7293-5549-498B-B2E2-BA13A853D1DE}" type="slidenum">
              <a:rPr lang="en-US" altLang="es-MX">
                <a:solidFill>
                  <a:schemeClr val="tx1"/>
                </a:solidFill>
              </a:rPr>
              <a:pPr/>
              <a:t>20</a:t>
            </a:fld>
            <a:endParaRPr lang="en-US" altLang="es-MX">
              <a:solidFill>
                <a:schemeClr val="tx1"/>
              </a:solidFill>
            </a:endParaRPr>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a:xfrm>
            <a:off x="457200" y="5221288"/>
            <a:ext cx="6076950" cy="3541712"/>
          </a:xfrm>
        </p:spPr>
        <p:txBody>
          <a:bodyPr/>
          <a:lstStyle/>
          <a:p>
            <a:r>
              <a:rPr lang="en-US" altLang="es-MX"/>
              <a:t>Confirming Sequences</a:t>
            </a:r>
          </a:p>
          <a:p>
            <a:pPr lvl="1"/>
            <a:r>
              <a:rPr lang="en-US" altLang="es-MX"/>
              <a:t>After creating your sequence, it is documented in the data dictionary. Because a sequence is a database object, you can identify it in the </a:t>
            </a:r>
            <a:r>
              <a:rPr lang="en-US" altLang="es-MX">
                <a:latin typeface="Courier New" panose="02070309020205020404" pitchFamily="49" charset="0"/>
              </a:rPr>
              <a:t>USER_OBJECTS</a:t>
            </a:r>
            <a:r>
              <a:rPr lang="en-US" altLang="es-MX"/>
              <a:t> data dictionary table.</a:t>
            </a:r>
          </a:p>
          <a:p>
            <a:pPr lvl="1"/>
            <a:r>
              <a:rPr lang="en-US" altLang="es-MX"/>
              <a:t>You can also confirm the settings of the sequence by selecting from the </a:t>
            </a:r>
            <a:r>
              <a:rPr lang="en-US" altLang="es-MX">
                <a:solidFill>
                  <a:schemeClr val="tx1"/>
                </a:solidFill>
                <a:latin typeface="Courier New" panose="02070309020205020404" pitchFamily="49" charset="0"/>
              </a:rPr>
              <a:t>USER_SEQUENCES</a:t>
            </a:r>
            <a:r>
              <a:rPr lang="en-US" altLang="es-MX">
                <a:solidFill>
                  <a:srgbClr val="FC0128"/>
                </a:solidFill>
              </a:rPr>
              <a:t> </a:t>
            </a:r>
            <a:r>
              <a:rPr lang="en-US" altLang="es-MX"/>
              <a:t>data dictionary view. </a:t>
            </a:r>
          </a:p>
          <a:p>
            <a:pPr lvl="1"/>
            <a:r>
              <a:rPr lang="en-US" altLang="es-MX" b="1"/>
              <a:t>Viewing the Next Available Sequence Value Without Incrementing It</a:t>
            </a:r>
          </a:p>
          <a:p>
            <a:pPr lvl="1"/>
            <a:r>
              <a:rPr lang="en-US" altLang="es-MX"/>
              <a:t>If the sequence was created with </a:t>
            </a:r>
            <a:r>
              <a:rPr lang="en-US" altLang="es-MX">
                <a:latin typeface="Courier New" panose="02070309020205020404" pitchFamily="49" charset="0"/>
              </a:rPr>
              <a:t>NOCACHE</a:t>
            </a:r>
            <a:r>
              <a:rPr lang="en-US" altLang="es-MX"/>
              <a:t>, it is possible to </a:t>
            </a:r>
            <a:r>
              <a:rPr lang="en-US" altLang="es-MX">
                <a:solidFill>
                  <a:schemeClr val="tx1"/>
                </a:solidFill>
              </a:rPr>
              <a:t>view the next available sequence value</a:t>
            </a:r>
            <a:r>
              <a:rPr lang="en-US" altLang="es-MX"/>
              <a:t> without incrementing it by querying the </a:t>
            </a:r>
            <a:r>
              <a:rPr lang="en-US" altLang="es-MX">
                <a:latin typeface="Courier New" panose="02070309020205020404" pitchFamily="49" charset="0"/>
              </a:rPr>
              <a:t>USER_SEQUENCES</a:t>
            </a:r>
            <a:r>
              <a:rPr lang="en-US" altLang="es-MX"/>
              <a:t> table.</a:t>
            </a:r>
          </a:p>
          <a:p>
            <a:endParaRPr lang="en-US" alt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B0898E24-E44E-4BD9-A70A-C601E3345ABF}" type="slidenum">
              <a:rPr lang="en-US" altLang="es-MX">
                <a:solidFill>
                  <a:schemeClr val="tx1"/>
                </a:solidFill>
              </a:rPr>
              <a:pPr/>
              <a:t>21</a:t>
            </a:fld>
            <a:endParaRPr lang="en-US" altLang="es-MX">
              <a:solidFill>
                <a:schemeClr val="tx1"/>
              </a:solidFill>
            </a:endParaRPr>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r>
              <a:rPr lang="en-US" altLang="es-MX"/>
              <a:t>Index Information</a:t>
            </a:r>
          </a:p>
          <a:p>
            <a:pPr lvl="1"/>
            <a:r>
              <a:rPr lang="en-US" altLang="es-MX"/>
              <a:t>You query the </a:t>
            </a:r>
            <a:r>
              <a:rPr lang="en-US" altLang="es-MX">
                <a:latin typeface="Courier New" panose="02070309020205020404" pitchFamily="49" charset="0"/>
              </a:rPr>
              <a:t>USER_INDEXES</a:t>
            </a:r>
            <a:r>
              <a:rPr lang="en-US" altLang="es-MX"/>
              <a:t> view to find out the names of your indexes, the table name on which the index is created, and whether the index is unique.</a:t>
            </a:r>
          </a:p>
          <a:p>
            <a:pPr lvl="1"/>
            <a:r>
              <a:rPr lang="en-US" altLang="es-MX" b="1"/>
              <a:t>Note:</a:t>
            </a:r>
            <a:r>
              <a:rPr lang="en-US" altLang="es-MX"/>
              <a:t> For a complete listing and description of the columns in the </a:t>
            </a:r>
            <a:r>
              <a:rPr lang="en-US" altLang="es-MX">
                <a:latin typeface="Courier New" panose="02070309020205020404" pitchFamily="49" charset="0"/>
              </a:rPr>
              <a:t>USER_INDEXES</a:t>
            </a:r>
            <a:r>
              <a:rPr lang="en-US" altLang="es-MX"/>
              <a:t> view, see “</a:t>
            </a:r>
            <a:r>
              <a:rPr lang="en-US" altLang="es-MX">
                <a:latin typeface="Courier New" panose="02070309020205020404" pitchFamily="49" charset="0"/>
              </a:rPr>
              <a:t>USER_INDEXES</a:t>
            </a:r>
            <a:r>
              <a:rPr lang="en-US" altLang="es-MX"/>
              <a:t>” in the </a:t>
            </a:r>
            <a:r>
              <a:rPr lang="en-US" altLang="es-MX" i="1"/>
              <a:t>Oracle Database Reference 11g Release 1 (11.1)</a:t>
            </a:r>
            <a:r>
              <a:rPr lang="en-US" altLang="es-MX"/>
              <a:t>.</a:t>
            </a:r>
          </a:p>
          <a:p>
            <a:pPr lvl="1"/>
            <a:endParaRPr lang="en-US" altLang="es-MX"/>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BCA419D3-E19E-49C0-8B36-14DE796F36F0}" type="slidenum">
              <a:rPr lang="en-US" altLang="es-MX">
                <a:solidFill>
                  <a:schemeClr val="tx1"/>
                </a:solidFill>
              </a:rPr>
              <a:pPr/>
              <a:t>22</a:t>
            </a:fld>
            <a:endParaRPr lang="en-US" altLang="es-MX">
              <a:solidFill>
                <a:schemeClr val="tx1"/>
              </a:solidFill>
            </a:endParaRPr>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r>
              <a:rPr lang="en-US" altLang="es-MX">
                <a:latin typeface="Courier New" panose="02070309020205020404" pitchFamily="49" charset="0"/>
              </a:rPr>
              <a:t>USER_INDEXES</a:t>
            </a:r>
            <a:r>
              <a:rPr lang="en-US" altLang="es-MX"/>
              <a:t>: Example</a:t>
            </a:r>
          </a:p>
          <a:p>
            <a:pPr lvl="1"/>
            <a:r>
              <a:rPr lang="en-US" altLang="es-MX"/>
              <a:t>In the slide example </a:t>
            </a:r>
            <a:r>
              <a:rPr lang="en-US" altLang="es-MX" b="1"/>
              <a:t>a</a:t>
            </a:r>
            <a:r>
              <a:rPr lang="en-US" altLang="es-MX"/>
              <a:t> , the </a:t>
            </a:r>
            <a:r>
              <a:rPr lang="en-US" altLang="es-MX">
                <a:latin typeface="Courier New" panose="02070309020205020404" pitchFamily="49" charset="0"/>
              </a:rPr>
              <a:t>USER_INDEXES</a:t>
            </a:r>
            <a:r>
              <a:rPr lang="en-US" altLang="es-MX"/>
              <a:t> view is queried to find the name of the index, name of the table on which the index is created, and whether the index is unique.</a:t>
            </a:r>
          </a:p>
          <a:p>
            <a:pPr lvl="1"/>
            <a:r>
              <a:rPr lang="en-US" altLang="es-MX"/>
              <a:t>In the slide example </a:t>
            </a:r>
            <a:r>
              <a:rPr lang="en-US" altLang="es-MX" b="1"/>
              <a:t>b</a:t>
            </a:r>
            <a:r>
              <a:rPr lang="en-US" altLang="es-MX"/>
              <a:t>, </a:t>
            </a:r>
            <a:r>
              <a:rPr lang="en-US" altLang="es-MX">
                <a:ea typeface="Arial Unicode MS" pitchFamily="34" charset="-128"/>
              </a:rPr>
              <a:t>observe that the Oracle server gives a generic name to the index that is created for the </a:t>
            </a:r>
            <a:r>
              <a:rPr lang="en-US" altLang="es-MX">
                <a:latin typeface="Courier New" panose="02070309020205020404" pitchFamily="49" charset="0"/>
                <a:cs typeface="Courier New" panose="02070309020205020404" pitchFamily="49" charset="0"/>
              </a:rPr>
              <a:t>PRIMARY</a:t>
            </a:r>
            <a:r>
              <a:rPr lang="en-US" altLang="es-MX">
                <a:ea typeface="Arial Unicode MS" pitchFamily="34" charset="-128"/>
              </a:rPr>
              <a:t> </a:t>
            </a:r>
            <a:r>
              <a:rPr lang="en-US" altLang="es-MX">
                <a:latin typeface="Courier New" panose="02070309020205020404" pitchFamily="49" charset="0"/>
                <a:cs typeface="Courier New" panose="02070309020205020404" pitchFamily="49" charset="0"/>
              </a:rPr>
              <a:t>KEY</a:t>
            </a:r>
            <a:r>
              <a:rPr lang="en-US" altLang="es-MX">
                <a:ea typeface="Arial Unicode MS" pitchFamily="34" charset="-128"/>
              </a:rPr>
              <a:t> column. </a:t>
            </a:r>
            <a:r>
              <a:rPr lang="en-US" altLang="es-MX"/>
              <a:t>The </a:t>
            </a:r>
            <a:r>
              <a:rPr lang="en-US" altLang="es-MX">
                <a:latin typeface="Courier New" panose="02070309020205020404" pitchFamily="49" charset="0"/>
              </a:rPr>
              <a:t>EMP_LIB</a:t>
            </a:r>
            <a:r>
              <a:rPr lang="en-US" altLang="es-MX"/>
              <a:t> table is created by using the following code:</a:t>
            </a:r>
          </a:p>
          <a:p>
            <a:pPr lvl="4"/>
            <a:r>
              <a:rPr lang="en-US" altLang="es-MX">
                <a:solidFill>
                  <a:schemeClr val="tx1"/>
                </a:solidFill>
              </a:rPr>
              <a:t>CREATE TABLE EMP_LIB</a:t>
            </a:r>
          </a:p>
          <a:p>
            <a:pPr lvl="4"/>
            <a:r>
              <a:rPr lang="en-US" altLang="es-MX">
                <a:solidFill>
                  <a:schemeClr val="tx1"/>
                </a:solidFill>
              </a:rPr>
              <a:t>   (book_id NUMBER(6)PRIMARY KEY ,</a:t>
            </a:r>
            <a:br>
              <a:rPr lang="en-US" altLang="es-MX">
                <a:solidFill>
                  <a:schemeClr val="tx1"/>
                </a:solidFill>
              </a:rPr>
            </a:br>
            <a:r>
              <a:rPr lang="en-US" altLang="es-MX">
                <a:solidFill>
                  <a:schemeClr val="tx1"/>
                </a:solidFill>
              </a:rPr>
              <a:t>    title VARCHAR2(25),</a:t>
            </a:r>
          </a:p>
          <a:p>
            <a:pPr lvl="4"/>
            <a:r>
              <a:rPr lang="en-US" altLang="es-MX">
                <a:solidFill>
                  <a:schemeClr val="tx1"/>
                </a:solidFill>
              </a:rPr>
              <a:t>    category VARCHAR2(20));</a:t>
            </a:r>
          </a:p>
          <a:p>
            <a:pPr lvl="1"/>
            <a:endParaRPr lang="en-US" altLang="es-MX">
              <a:ea typeface="Arial Unicode MS" pitchFamily="34" charset="-128"/>
            </a:endParaRPr>
          </a:p>
          <a:p>
            <a:pPr lvl="4"/>
            <a:r>
              <a:rPr lang="en-US" altLang="es-MX">
                <a:solidFill>
                  <a:schemeClr val="tx1"/>
                </a:solidFill>
              </a:rPr>
              <a:t>   </a:t>
            </a:r>
          </a:p>
          <a:p>
            <a:pPr lvl="4"/>
            <a:r>
              <a:rPr lang="en-US" altLang="es-MX">
                <a:solidFill>
                  <a:schemeClr val="tx1"/>
                </a:solidFill>
              </a:rPr>
              <a:t>   </a:t>
            </a:r>
          </a:p>
          <a:p>
            <a:pPr lvl="4"/>
            <a:endParaRPr lang="en-US" altLang="es-MX"/>
          </a:p>
          <a:p>
            <a:endParaRPr lang="en-US" altLang="es-MX"/>
          </a:p>
        </p:txBody>
      </p:sp>
      <p:pic>
        <p:nvPicPr>
          <p:cNvPr id="374788" name="Picture 4" descr="C:\Projects\11g_SQL\images\code_03_index_note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7162800"/>
            <a:ext cx="1533525" cy="182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79696E1A-6CBA-4504-BDC8-074F5B79FC00}" type="slidenum">
              <a:rPr lang="en-US" altLang="es-MX">
                <a:solidFill>
                  <a:schemeClr val="tx1"/>
                </a:solidFill>
              </a:rPr>
              <a:pPr/>
              <a:t>23</a:t>
            </a:fld>
            <a:endParaRPr lang="en-US" altLang="es-MX">
              <a:solidFill>
                <a:schemeClr val="tx1"/>
              </a:solidFill>
            </a:endParaRPr>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r>
              <a:rPr lang="en-US" altLang="es-MX"/>
              <a:t>Querying </a:t>
            </a:r>
            <a:r>
              <a:rPr lang="en-US" altLang="es-MX">
                <a:latin typeface="Courier New" panose="02070309020205020404" pitchFamily="49" charset="0"/>
              </a:rPr>
              <a:t>USER_IND_COLUMNS</a:t>
            </a:r>
          </a:p>
          <a:p>
            <a:pPr lvl="1"/>
            <a:r>
              <a:rPr lang="en-US" altLang="es-MX"/>
              <a:t>The </a:t>
            </a:r>
            <a:r>
              <a:rPr lang="en-US" altLang="es-MX">
                <a:latin typeface="Courier New" panose="02070309020205020404" pitchFamily="49" charset="0"/>
              </a:rPr>
              <a:t>USER_IND_COLUMNS</a:t>
            </a:r>
            <a:r>
              <a:rPr lang="en-US" altLang="es-MX"/>
              <a:t> dictionary view provides information such as the name of the index, name of the indexed table, name of a column within the index, and the column’s position within the index.</a:t>
            </a:r>
          </a:p>
          <a:p>
            <a:pPr lvl="1"/>
            <a:r>
              <a:rPr lang="en-US" altLang="es-MX"/>
              <a:t>For the slide example, the </a:t>
            </a:r>
            <a:r>
              <a:rPr lang="en-US" altLang="es-MX">
                <a:latin typeface="Courier New" panose="02070309020205020404" pitchFamily="49" charset="0"/>
              </a:rPr>
              <a:t>emp_test</a:t>
            </a:r>
            <a:r>
              <a:rPr lang="en-US" altLang="es-MX"/>
              <a:t> table and </a:t>
            </a:r>
            <a:r>
              <a:rPr lang="en-US" altLang="es-MX">
                <a:latin typeface="Courier New" panose="02070309020205020404" pitchFamily="49" charset="0"/>
              </a:rPr>
              <a:t>LNAME_IDX</a:t>
            </a:r>
            <a:r>
              <a:rPr lang="en-US" altLang="es-MX"/>
              <a:t> index are created by using the following code:</a:t>
            </a:r>
          </a:p>
          <a:p>
            <a:pPr lvl="4"/>
            <a:r>
              <a:rPr lang="en-US" altLang="es-MX"/>
              <a:t>CREATE TABLE emp_test AS SELECT * FROM employees;</a:t>
            </a:r>
          </a:p>
          <a:p>
            <a:pPr lvl="4"/>
            <a:r>
              <a:rPr lang="en-US" altLang="es-MX"/>
              <a:t>CREATE INDEX LNAME_IDX ON emp_test(Last_Name);</a:t>
            </a:r>
          </a:p>
          <a:p>
            <a:pPr lvl="4"/>
            <a:endParaRPr lang="en-US" altLang="es-MX"/>
          </a:p>
          <a:p>
            <a:pPr lvl="1"/>
            <a:r>
              <a:rPr lang="en-US" altLang="es-MX"/>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3FE5B45B-13A2-4C6A-8D5E-C0EBBA98FA13}" type="slidenum">
              <a:rPr lang="en-US" altLang="es-MX">
                <a:solidFill>
                  <a:schemeClr val="tx1"/>
                </a:solidFill>
              </a:rPr>
              <a:pPr/>
              <a:t>24</a:t>
            </a:fld>
            <a:endParaRPr lang="en-US" altLang="es-MX">
              <a:solidFill>
                <a:schemeClr val="tx1"/>
              </a:solidFill>
            </a:endParaRPr>
          </a:p>
        </p:txBody>
      </p:sp>
      <p:sp>
        <p:nvSpPr>
          <p:cNvPr id="342020" name="Rectangle 4"/>
          <p:cNvSpPr>
            <a:spLocks noGrp="1" noRot="1" noChangeAspect="1" noChangeArrowheads="1" noTextEdit="1"/>
          </p:cNvSpPr>
          <p:nvPr>
            <p:ph type="sldImg"/>
          </p:nvPr>
        </p:nvSpPr>
        <p:spPr>
          <a:ln/>
        </p:spPr>
      </p:sp>
      <p:sp>
        <p:nvSpPr>
          <p:cNvPr id="342021" name="Rectangle 5"/>
          <p:cNvSpPr>
            <a:spLocks noGrp="1" noChangeArrowheads="1"/>
          </p:cNvSpPr>
          <p:nvPr>
            <p:ph type="body" idx="1"/>
          </p:nvPr>
        </p:nvSpPr>
        <p:spPr/>
        <p:txBody>
          <a:bodyPr/>
          <a:lstStyle/>
          <a:p>
            <a:r>
              <a:rPr lang="en-US" altLang="es-MX"/>
              <a:t>Synonym Information</a:t>
            </a:r>
          </a:p>
          <a:p>
            <a:pPr lvl="1"/>
            <a:r>
              <a:rPr lang="en-US" altLang="es-MX"/>
              <a:t>The </a:t>
            </a:r>
            <a:r>
              <a:rPr lang="en-US" altLang="es-MX">
                <a:latin typeface="Courier New" panose="02070309020205020404" pitchFamily="49" charset="0"/>
              </a:rPr>
              <a:t>USER_SYNONYMS</a:t>
            </a:r>
            <a:r>
              <a:rPr lang="en-US" altLang="es-MX"/>
              <a:t> dictionary view describes private synonyms (synonyms that you own). </a:t>
            </a:r>
          </a:p>
          <a:p>
            <a:pPr lvl="1"/>
            <a:r>
              <a:rPr lang="en-US" altLang="es-MX"/>
              <a:t>You can query this view to find your synonyms. You can query </a:t>
            </a:r>
            <a:r>
              <a:rPr lang="en-US" altLang="es-MX">
                <a:latin typeface="Courier New" panose="02070309020205020404" pitchFamily="49" charset="0"/>
              </a:rPr>
              <a:t>ALL_SYNONYMS</a:t>
            </a:r>
            <a:r>
              <a:rPr lang="en-US" altLang="es-MX"/>
              <a:t> to find out the name of all the synonyms that are available to you and the objects on which these synonyms apply.</a:t>
            </a:r>
          </a:p>
          <a:p>
            <a:pPr lvl="1"/>
            <a:r>
              <a:rPr lang="en-US" altLang="es-MX"/>
              <a:t>The columns in this view are:</a:t>
            </a:r>
          </a:p>
          <a:p>
            <a:pPr lvl="2">
              <a:buSzPct val="70000"/>
              <a:buFont typeface="Courier New" panose="02070309020205020404" pitchFamily="49" charset="0"/>
              <a:buChar char="•"/>
            </a:pPr>
            <a:r>
              <a:rPr lang="en-US" altLang="es-MX" b="1">
                <a:latin typeface="Courier New" panose="02070309020205020404" pitchFamily="49" charset="0"/>
              </a:rPr>
              <a:t>SYNONYM_NAME</a:t>
            </a:r>
            <a:r>
              <a:rPr lang="en-US" altLang="es-MX" b="1"/>
              <a:t>:</a:t>
            </a:r>
            <a:r>
              <a:rPr lang="en-US" altLang="es-MX"/>
              <a:t> Name of the synonym</a:t>
            </a:r>
          </a:p>
          <a:p>
            <a:pPr lvl="2">
              <a:buSzPct val="70000"/>
              <a:buFont typeface="Courier New" panose="02070309020205020404" pitchFamily="49" charset="0"/>
              <a:buChar char="•"/>
            </a:pPr>
            <a:r>
              <a:rPr lang="en-US" altLang="es-MX" b="1">
                <a:latin typeface="Courier New" panose="02070309020205020404" pitchFamily="49" charset="0"/>
              </a:rPr>
              <a:t>TABLE_OWNER</a:t>
            </a:r>
            <a:r>
              <a:rPr lang="en-US" altLang="es-MX" b="1"/>
              <a:t>:</a:t>
            </a:r>
            <a:r>
              <a:rPr lang="en-US" altLang="es-MX"/>
              <a:t> Owner of the object that is referenced by the synonym</a:t>
            </a:r>
          </a:p>
          <a:p>
            <a:pPr lvl="2">
              <a:buSzPct val="70000"/>
              <a:buFont typeface="Courier New" panose="02070309020205020404" pitchFamily="49" charset="0"/>
              <a:buChar char="•"/>
            </a:pPr>
            <a:r>
              <a:rPr lang="en-US" altLang="es-MX" b="1">
                <a:latin typeface="Courier New" panose="02070309020205020404" pitchFamily="49" charset="0"/>
              </a:rPr>
              <a:t>TABLE_NAME</a:t>
            </a:r>
            <a:r>
              <a:rPr lang="en-US" altLang="es-MX" b="1"/>
              <a:t>:</a:t>
            </a:r>
            <a:r>
              <a:rPr lang="en-US" altLang="es-MX"/>
              <a:t> Name of the table or view that is referenced by the synonym</a:t>
            </a:r>
          </a:p>
          <a:p>
            <a:pPr lvl="2">
              <a:buSzPct val="70000"/>
              <a:buFont typeface="Courier New" panose="02070309020205020404" pitchFamily="49" charset="0"/>
              <a:buChar char="•"/>
            </a:pPr>
            <a:r>
              <a:rPr lang="en-US" altLang="es-MX" b="1">
                <a:latin typeface="Courier New" panose="02070309020205020404" pitchFamily="49" charset="0"/>
              </a:rPr>
              <a:t>DB_LINK</a:t>
            </a:r>
            <a:r>
              <a:rPr lang="en-US" altLang="es-MX" b="1"/>
              <a:t>:</a:t>
            </a:r>
            <a:r>
              <a:rPr lang="en-US" altLang="es-MX"/>
              <a:t> Name of the database link reference (if any)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33C750A5-243E-4376-94FE-FEFBCC4DE905}" type="slidenum">
              <a:rPr lang="en-US" altLang="es-MX">
                <a:solidFill>
                  <a:schemeClr val="tx1"/>
                </a:solidFill>
              </a:rPr>
              <a:pPr/>
              <a:t>25</a:t>
            </a:fld>
            <a:endParaRPr lang="en-US" altLang="es-MX">
              <a:solidFill>
                <a:schemeClr val="tx1"/>
              </a:solidFill>
            </a:endParaRPr>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es-MX" altLang="es-MX"/>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D5F1CBC9-E3B9-4D6C-A68C-47C432394B0D}" type="slidenum">
              <a:rPr lang="en-US" altLang="es-MX">
                <a:solidFill>
                  <a:schemeClr val="tx1"/>
                </a:solidFill>
              </a:rPr>
              <a:pPr/>
              <a:t>26</a:t>
            </a:fld>
            <a:endParaRPr lang="en-US" altLang="es-MX">
              <a:solidFill>
                <a:schemeClr val="tx1"/>
              </a:solidFill>
            </a:endParaRPr>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a:xfrm>
            <a:off x="457200" y="5221288"/>
            <a:ext cx="6076950" cy="3541712"/>
          </a:xfrm>
        </p:spPr>
        <p:txBody>
          <a:bodyPr/>
          <a:lstStyle/>
          <a:p>
            <a:r>
              <a:rPr lang="en-US" altLang="es-MX"/>
              <a:t>Adding Comments to a Table</a:t>
            </a:r>
          </a:p>
          <a:p>
            <a:pPr lvl="1"/>
            <a:r>
              <a:rPr lang="en-US" altLang="es-MX"/>
              <a:t>You can add a comment of up to 4,000 bytes about a column, table, view, or snapshot by using the </a:t>
            </a:r>
            <a:r>
              <a:rPr lang="en-US" altLang="es-MX">
                <a:solidFill>
                  <a:schemeClr val="tx1"/>
                </a:solidFill>
                <a:latin typeface="Courier New" panose="02070309020205020404" pitchFamily="49" charset="0"/>
              </a:rPr>
              <a:t>COMMENT</a:t>
            </a:r>
            <a:r>
              <a:rPr lang="en-US" altLang="es-MX">
                <a:solidFill>
                  <a:schemeClr val="tx1"/>
                </a:solidFill>
              </a:rPr>
              <a:t> statement</a:t>
            </a:r>
            <a:r>
              <a:rPr lang="en-US" altLang="es-MX"/>
              <a:t>. The comment is stored in the data dictionary and can be viewed in one of the following data dictionary views in the </a:t>
            </a:r>
            <a:r>
              <a:rPr lang="en-US" altLang="es-MX">
                <a:latin typeface="Courier New" panose="02070309020205020404" pitchFamily="49" charset="0"/>
              </a:rPr>
              <a:t>COMMENTS</a:t>
            </a:r>
            <a:r>
              <a:rPr lang="en-US" altLang="es-MX"/>
              <a:t> column:</a:t>
            </a:r>
          </a:p>
          <a:p>
            <a:pPr lvl="2">
              <a:buClr>
                <a:schemeClr val="tx1"/>
              </a:buClr>
              <a:buSzPct val="70000"/>
              <a:buFont typeface="Courier New" panose="02070309020205020404" pitchFamily="49" charset="0"/>
              <a:buChar char="•"/>
            </a:pPr>
            <a:r>
              <a:rPr lang="en-US" altLang="es-MX">
                <a:solidFill>
                  <a:schemeClr val="tx1"/>
                </a:solidFill>
                <a:latin typeface="Courier New" panose="02070309020205020404" pitchFamily="49" charset="0"/>
              </a:rPr>
              <a:t>ALL_COL_COMMENTS</a:t>
            </a:r>
            <a:endParaRPr lang="en-US" altLang="es-MX">
              <a:solidFill>
                <a:schemeClr val="tx1"/>
              </a:solidFill>
            </a:endParaRPr>
          </a:p>
          <a:p>
            <a:pPr lvl="2">
              <a:buClr>
                <a:schemeClr val="tx1"/>
              </a:buClr>
              <a:buSzPct val="70000"/>
              <a:buFont typeface="Courier New" panose="02070309020205020404" pitchFamily="49" charset="0"/>
              <a:buChar char="•"/>
            </a:pPr>
            <a:r>
              <a:rPr lang="en-US" altLang="es-MX">
                <a:solidFill>
                  <a:schemeClr val="tx1"/>
                </a:solidFill>
                <a:latin typeface="Courier New" panose="02070309020205020404" pitchFamily="49" charset="0"/>
              </a:rPr>
              <a:t>USER_COL_COMMENTS</a:t>
            </a:r>
            <a:endParaRPr lang="en-US" altLang="es-MX">
              <a:solidFill>
                <a:schemeClr val="tx1"/>
              </a:solidFill>
            </a:endParaRPr>
          </a:p>
          <a:p>
            <a:pPr lvl="2">
              <a:buClr>
                <a:schemeClr val="tx1"/>
              </a:buClr>
              <a:buSzPct val="70000"/>
              <a:buFont typeface="Courier New" panose="02070309020205020404" pitchFamily="49" charset="0"/>
              <a:buChar char="•"/>
            </a:pPr>
            <a:r>
              <a:rPr lang="en-US" altLang="es-MX">
                <a:solidFill>
                  <a:schemeClr val="tx1"/>
                </a:solidFill>
                <a:latin typeface="Courier New" panose="02070309020205020404" pitchFamily="49" charset="0"/>
              </a:rPr>
              <a:t>ALL_TAB_COMMENTS</a:t>
            </a:r>
            <a:endParaRPr lang="en-US" altLang="es-MX">
              <a:solidFill>
                <a:schemeClr val="tx1"/>
              </a:solidFill>
            </a:endParaRPr>
          </a:p>
          <a:p>
            <a:pPr lvl="2">
              <a:buClr>
                <a:schemeClr val="tx1"/>
              </a:buClr>
              <a:buSzPct val="70000"/>
              <a:buFont typeface="Courier New" panose="02070309020205020404" pitchFamily="49" charset="0"/>
              <a:buChar char="•"/>
            </a:pPr>
            <a:r>
              <a:rPr lang="en-US" altLang="es-MX">
                <a:solidFill>
                  <a:schemeClr val="tx1"/>
                </a:solidFill>
                <a:latin typeface="Courier New" panose="02070309020205020404" pitchFamily="49" charset="0"/>
              </a:rPr>
              <a:t>USER_TAB_COMMENTS</a:t>
            </a:r>
            <a:endParaRPr lang="en-US" altLang="es-MX">
              <a:solidFill>
                <a:schemeClr val="tx1"/>
              </a:solidFill>
            </a:endParaRPr>
          </a:p>
          <a:p>
            <a:pPr lvl="1"/>
            <a:r>
              <a:rPr lang="en-US" altLang="es-MX" b="1"/>
              <a:t>Syntax</a:t>
            </a:r>
          </a:p>
          <a:p>
            <a:pPr lvl="1"/>
            <a:endParaRPr lang="en-US" altLang="es-MX" sz="500" b="1"/>
          </a:p>
          <a:p>
            <a:pPr lvl="1">
              <a:spcBef>
                <a:spcPct val="0"/>
              </a:spcBef>
            </a:pPr>
            <a:r>
              <a:rPr lang="en-US" altLang="es-MX">
                <a:latin typeface="Courier New" panose="02070309020205020404" pitchFamily="49" charset="0"/>
              </a:rPr>
              <a:t>COMMENT ON {TABLE </a:t>
            </a:r>
            <a:r>
              <a:rPr lang="en-US" altLang="es-MX" i="1">
                <a:latin typeface="Courier New" panose="02070309020205020404" pitchFamily="49" charset="0"/>
              </a:rPr>
              <a:t>table</a:t>
            </a:r>
            <a:r>
              <a:rPr lang="en-US" altLang="es-MX">
                <a:latin typeface="Courier New" panose="02070309020205020404" pitchFamily="49" charset="0"/>
              </a:rPr>
              <a:t> | COLUMN </a:t>
            </a:r>
            <a:r>
              <a:rPr lang="en-US" altLang="es-MX" i="1">
                <a:latin typeface="Courier New" panose="02070309020205020404" pitchFamily="49" charset="0"/>
              </a:rPr>
              <a:t>table.column}</a:t>
            </a:r>
            <a:endParaRPr lang="en-US" altLang="es-MX">
              <a:latin typeface="Courier New" panose="02070309020205020404" pitchFamily="49" charset="0"/>
            </a:endParaRPr>
          </a:p>
          <a:p>
            <a:pPr lvl="1">
              <a:spcBef>
                <a:spcPct val="0"/>
              </a:spcBef>
            </a:pPr>
            <a:r>
              <a:rPr lang="en-US" altLang="es-MX">
                <a:latin typeface="Courier New" panose="02070309020205020404" pitchFamily="49" charset="0"/>
              </a:rPr>
              <a:t>    IS 'text';</a:t>
            </a:r>
            <a:endParaRPr lang="en-US" altLang="es-MX"/>
          </a:p>
          <a:p>
            <a:pPr>
              <a:lnSpc>
                <a:spcPct val="50000"/>
              </a:lnSpc>
              <a:spcBef>
                <a:spcPct val="0"/>
              </a:spcBef>
            </a:pPr>
            <a:endParaRPr lang="en-US" altLang="es-MX"/>
          </a:p>
          <a:p>
            <a:pPr lvl="1"/>
            <a:r>
              <a:rPr lang="en-US" altLang="es-MX"/>
              <a:t>In the syntax:</a:t>
            </a:r>
            <a:endParaRPr lang="en-US" altLang="es-MX" b="1"/>
          </a:p>
          <a:p>
            <a:pPr lvl="2">
              <a:buFont typeface="Times New Roman" panose="02020603050405020304" pitchFamily="18" charset="0"/>
              <a:buNone/>
            </a:pPr>
            <a:r>
              <a:rPr lang="en-US" altLang="es-MX" i="1">
                <a:latin typeface="Courier New" panose="02070309020205020404" pitchFamily="49" charset="0"/>
              </a:rPr>
              <a:t>table</a:t>
            </a:r>
            <a:r>
              <a:rPr lang="en-US" altLang="es-MX" b="1"/>
              <a:t>	</a:t>
            </a:r>
            <a:r>
              <a:rPr lang="en-US" altLang="es-MX"/>
              <a:t>Is the name of the table</a:t>
            </a:r>
          </a:p>
          <a:p>
            <a:pPr lvl="2">
              <a:buFont typeface="Times New Roman" panose="02020603050405020304" pitchFamily="18" charset="0"/>
              <a:buNone/>
            </a:pPr>
            <a:r>
              <a:rPr lang="en-US" altLang="es-MX" i="1">
                <a:latin typeface="Courier New" panose="02070309020205020404" pitchFamily="49" charset="0"/>
              </a:rPr>
              <a:t>column</a:t>
            </a:r>
            <a:r>
              <a:rPr lang="en-US" altLang="es-MX" i="1"/>
              <a:t>	</a:t>
            </a:r>
            <a:r>
              <a:rPr lang="en-US" altLang="es-MX"/>
              <a:t>Is the name of the column in a table</a:t>
            </a:r>
          </a:p>
          <a:p>
            <a:pPr lvl="2">
              <a:buFont typeface="Times New Roman" panose="02020603050405020304" pitchFamily="18" charset="0"/>
              <a:buNone/>
            </a:pPr>
            <a:r>
              <a:rPr lang="en-US" altLang="es-MX" i="1">
                <a:latin typeface="Courier New" panose="02070309020205020404" pitchFamily="49" charset="0"/>
              </a:rPr>
              <a:t>text</a:t>
            </a:r>
            <a:r>
              <a:rPr lang="en-US" altLang="es-MX"/>
              <a:t>	Is the text of the comment</a:t>
            </a:r>
          </a:p>
          <a:p>
            <a:pPr lvl="1"/>
            <a:r>
              <a:rPr lang="en-US" altLang="es-MX"/>
              <a:t>You can drop a comment from the database by setting it to empty string (</a:t>
            </a:r>
            <a:r>
              <a:rPr lang="en-US" altLang="es-MX">
                <a:latin typeface="Courier New" panose="02070309020205020404" pitchFamily="49" charset="0"/>
              </a:rPr>
              <a:t>''</a:t>
            </a:r>
            <a:r>
              <a:rPr lang="en-US" altLang="es-MX"/>
              <a:t>):</a:t>
            </a:r>
          </a:p>
          <a:p>
            <a:pPr lvl="1"/>
            <a:r>
              <a:rPr lang="en-US" altLang="es-MX">
                <a:latin typeface="Courier New" panose="02070309020205020404" pitchFamily="49" charset="0"/>
              </a:rPr>
              <a:t>  COMMENT ON TABLE  employees IS '';</a:t>
            </a:r>
            <a:endParaRPr lang="en-US" altLang="es-MX"/>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C1517078-00D3-42DF-A79A-40C7223AEC2E}" type="slidenum">
              <a:rPr lang="en-US" altLang="es-MX">
                <a:solidFill>
                  <a:schemeClr val="tx1"/>
                </a:solidFill>
              </a:rPr>
              <a:pPr/>
              <a:t>27</a:t>
            </a:fld>
            <a:endParaRPr lang="en-US" altLang="es-MX">
              <a:solidFill>
                <a:schemeClr val="tx1"/>
              </a:solidFill>
            </a:endParaRPr>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xfrm>
            <a:off x="457200" y="5221288"/>
            <a:ext cx="6076950" cy="3541712"/>
          </a:xfrm>
        </p:spPr>
        <p:txBody>
          <a:bodyPr/>
          <a:lstStyle/>
          <a:p>
            <a:r>
              <a:rPr lang="en-US" altLang="es-MX"/>
              <a:t>Summary</a:t>
            </a:r>
          </a:p>
          <a:p>
            <a:pPr lvl="1"/>
            <a:r>
              <a:rPr lang="en-US" altLang="es-MX"/>
              <a:t>In this lesson, you learned about some of the dictionary views that are available to you. You can use these dictionary views to find information about your tables, constraints, views, sequences, and synonyms.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56489796-5578-46E9-B275-72B203CE119D}" type="slidenum">
              <a:rPr lang="en-US" altLang="es-MX">
                <a:solidFill>
                  <a:schemeClr val="tx1"/>
                </a:solidFill>
              </a:rPr>
              <a:pPr/>
              <a:t>28</a:t>
            </a:fld>
            <a:endParaRPr lang="en-US" altLang="es-MX">
              <a:solidFill>
                <a:schemeClr val="tx1"/>
              </a:solidFill>
            </a:endParaRPr>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a:xfrm>
            <a:off x="457200" y="5221288"/>
            <a:ext cx="6076950" cy="3541712"/>
          </a:xfrm>
        </p:spPr>
        <p:txBody>
          <a:bodyPr/>
          <a:lstStyle/>
          <a:p>
            <a:r>
              <a:rPr lang="en-US" altLang="es-MX"/>
              <a:t>Practice 3: Overview</a:t>
            </a:r>
          </a:p>
          <a:p>
            <a:pPr lvl="1"/>
            <a:r>
              <a:rPr lang="en-US" altLang="es-MX"/>
              <a:t>In this practice, you query the dictionary views to find information about objects in your schema.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C9A68DD0-8E8C-4ED4-9175-08BDEED60D8D}" type="slidenum">
              <a:rPr lang="en-US" altLang="es-MX">
                <a:solidFill>
                  <a:schemeClr val="tx1"/>
                </a:solidFill>
              </a:rPr>
              <a:pPr/>
              <a:t>29</a:t>
            </a:fld>
            <a:endParaRPr lang="en-US" altLang="es-MX">
              <a:solidFill>
                <a:schemeClr val="tx1"/>
              </a:solidFill>
            </a:endParaRPr>
          </a:p>
        </p:txBody>
      </p:sp>
      <p:sp>
        <p:nvSpPr>
          <p:cNvPr id="350210" name="Rectangle 2"/>
          <p:cNvSpPr>
            <a:spLocks noGrp="1" noChangeArrowheads="1"/>
          </p:cNvSpPr>
          <p:nvPr>
            <p:ph type="body" idx="1"/>
          </p:nvPr>
        </p:nvSpPr>
        <p:spPr>
          <a:xfrm>
            <a:off x="455613" y="455613"/>
            <a:ext cx="5826125" cy="8231187"/>
          </a:xfrm>
        </p:spPr>
        <p:txBody>
          <a:bodyPr/>
          <a:lstStyle/>
          <a:p>
            <a:pPr marL="228600" indent="-228600"/>
            <a:r>
              <a:rPr lang="en-US" altLang="es-MX" dirty="0"/>
              <a:t>Practice 3</a:t>
            </a:r>
          </a:p>
          <a:p>
            <a:pPr marL="457200" lvl="2" indent="-228600">
              <a:spcBef>
                <a:spcPct val="25000"/>
              </a:spcBef>
              <a:buFont typeface="Times New Roman" panose="02020603050405020304" pitchFamily="18" charset="0"/>
              <a:buNone/>
            </a:pPr>
            <a:r>
              <a:rPr lang="en-US" altLang="es-MX" dirty="0"/>
              <a:t>1.	Query the </a:t>
            </a:r>
            <a:r>
              <a:rPr lang="en-US" altLang="es-MX" dirty="0">
                <a:latin typeface="Courier New" panose="02070309020205020404" pitchFamily="49" charset="0"/>
              </a:rPr>
              <a:t>USER_TABLES</a:t>
            </a:r>
            <a:r>
              <a:rPr lang="en-US" altLang="es-MX" dirty="0"/>
              <a:t> data dictionary view to see information about the tables that you own.</a:t>
            </a:r>
          </a:p>
          <a:p>
            <a:pPr marL="457200" lvl="2" indent="-228600">
              <a:spcBef>
                <a:spcPct val="25000"/>
              </a:spcBef>
              <a:buFont typeface="Times New Roman" panose="02020603050405020304" pitchFamily="18" charset="0"/>
              <a:buAutoNum type="arabicPeriod"/>
            </a:pPr>
            <a:endParaRPr lang="en-US" altLang="es-MX" dirty="0"/>
          </a:p>
          <a:p>
            <a:pPr marL="457200" lvl="2" indent="-228600">
              <a:spcBef>
                <a:spcPct val="25000"/>
              </a:spcBef>
              <a:buFont typeface="Times New Roman" panose="02020603050405020304" pitchFamily="18" charset="0"/>
              <a:buNone/>
            </a:pPr>
            <a:r>
              <a:rPr lang="en-US" altLang="es-MX" dirty="0" smtClean="0"/>
              <a:t>2</a:t>
            </a:r>
            <a:r>
              <a:rPr lang="en-US" altLang="es-MX" dirty="0"/>
              <a:t>.	Query the </a:t>
            </a:r>
            <a:r>
              <a:rPr lang="en-US" altLang="es-MX" dirty="0">
                <a:latin typeface="Courier New" panose="02070309020205020404" pitchFamily="49" charset="0"/>
              </a:rPr>
              <a:t>ALL_TABLES</a:t>
            </a:r>
            <a:r>
              <a:rPr lang="en-US" altLang="es-MX" dirty="0"/>
              <a:t> data dictionary view to see information about all the tables that you can access. Exclude tables that you own.</a:t>
            </a:r>
          </a:p>
          <a:p>
            <a:pPr marL="457200" lvl="2" indent="-228600">
              <a:spcBef>
                <a:spcPct val="25000"/>
              </a:spcBef>
              <a:buFont typeface="Times New Roman" panose="02020603050405020304" pitchFamily="18" charset="0"/>
              <a:buNone/>
            </a:pPr>
            <a:r>
              <a:rPr lang="en-US" altLang="es-MX" dirty="0"/>
              <a:t>      </a:t>
            </a:r>
            <a:r>
              <a:rPr lang="en-US" altLang="es-MX" b="1" dirty="0"/>
              <a:t>Note:</a:t>
            </a:r>
            <a:r>
              <a:rPr lang="en-US" altLang="es-MX" dirty="0"/>
              <a:t> Your list may not exactly match the following list:</a:t>
            </a:r>
          </a:p>
          <a:p>
            <a:pPr marL="457200" lvl="2" indent="-228600">
              <a:spcBef>
                <a:spcPct val="25000"/>
              </a:spcBef>
              <a:buFont typeface="Times New Roman" panose="02020603050405020304" pitchFamily="18" charset="0"/>
              <a:buAutoNum type="arabicPeriod" startAt="3"/>
            </a:pPr>
            <a:endParaRPr lang="en-US" altLang="es-MX" dirty="0"/>
          </a:p>
          <a:p>
            <a:pPr marL="457200" lvl="2" indent="-228600">
              <a:spcBef>
                <a:spcPct val="25000"/>
              </a:spcBef>
              <a:buFont typeface="Times New Roman" panose="02020603050405020304" pitchFamily="18" charset="0"/>
              <a:buNone/>
            </a:pPr>
            <a:r>
              <a:rPr lang="en-US" altLang="es-MX" dirty="0"/>
              <a:t>3.	For a specified table, create a script that reports the column names, data types, and data types’ lengths, as well as whether nulls are allowed. Prompt the user to enter the table name. Give appropriate aliases to the </a:t>
            </a:r>
            <a:r>
              <a:rPr lang="en-US" altLang="es-MX" dirty="0">
                <a:latin typeface="Courier New" panose="02070309020205020404" pitchFamily="49" charset="0"/>
              </a:rPr>
              <a:t>DATA_PRECISION</a:t>
            </a:r>
            <a:r>
              <a:rPr lang="en-US" altLang="es-MX" dirty="0"/>
              <a:t> and </a:t>
            </a:r>
            <a:r>
              <a:rPr lang="en-US" altLang="es-MX" dirty="0">
                <a:latin typeface="Courier New" panose="02070309020205020404" pitchFamily="49" charset="0"/>
              </a:rPr>
              <a:t>DATA_SCALE </a:t>
            </a:r>
            <a:r>
              <a:rPr lang="en-US" altLang="es-MX" dirty="0"/>
              <a:t>columns. Save this script in a file named </a:t>
            </a:r>
            <a:r>
              <a:rPr lang="en-US" altLang="es-MX" dirty="0">
                <a:latin typeface="Courier New" panose="02070309020205020404" pitchFamily="49" charset="0"/>
              </a:rPr>
              <a:t>lab_03_01.sql</a:t>
            </a:r>
            <a:r>
              <a:rPr lang="en-US" altLang="es-MX" dirty="0"/>
              <a:t>. </a:t>
            </a:r>
            <a:br>
              <a:rPr lang="en-US" altLang="es-MX" dirty="0"/>
            </a:br>
            <a:r>
              <a:rPr lang="en-US" altLang="es-MX" dirty="0"/>
              <a:t>For example, if the user enters </a:t>
            </a:r>
            <a:r>
              <a:rPr lang="en-US" altLang="es-MX" dirty="0">
                <a:latin typeface="Courier New" panose="02070309020205020404" pitchFamily="49" charset="0"/>
              </a:rPr>
              <a:t>DEPARTMENTS</a:t>
            </a:r>
            <a:r>
              <a:rPr lang="en-US" altLang="es-MX" dirty="0"/>
              <a:t>, the following output results:</a:t>
            </a:r>
          </a:p>
        </p:txBody>
      </p:sp>
      <p:pic>
        <p:nvPicPr>
          <p:cNvPr id="350220" name="Picture 12" descr="C:\Projects\11g_SQL\images\prac3_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95400"/>
            <a:ext cx="2595563" cy="1387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50221" name="Text Box 13"/>
          <p:cNvSpPr txBox="1">
            <a:spLocks noChangeArrowheads="1"/>
          </p:cNvSpPr>
          <p:nvPr/>
        </p:nvSpPr>
        <p:spPr bwMode="auto">
          <a:xfrm>
            <a:off x="1371600" y="2667000"/>
            <a:ext cx="366713"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s-MX" sz="1800">
                <a:latin typeface="Arial" panose="020B0604020202020204" pitchFamily="34" charset="0"/>
              </a:rPr>
              <a:t>…</a:t>
            </a:r>
          </a:p>
        </p:txBody>
      </p:sp>
      <p:pic>
        <p:nvPicPr>
          <p:cNvPr id="350222" name="Picture 14" descr="C:\Projects\11g_SQL\images\prac3_2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662363"/>
            <a:ext cx="3536950" cy="776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50223" name="Text Box 15"/>
          <p:cNvSpPr txBox="1">
            <a:spLocks noChangeArrowheads="1"/>
          </p:cNvSpPr>
          <p:nvPr/>
        </p:nvSpPr>
        <p:spPr bwMode="auto">
          <a:xfrm>
            <a:off x="1066800" y="4424363"/>
            <a:ext cx="366713"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s-MX" sz="1800">
                <a:latin typeface="Arial" panose="020B0604020202020204" pitchFamily="34" charset="0"/>
              </a:rPr>
              <a:t>…</a:t>
            </a:r>
          </a:p>
        </p:txBody>
      </p:sp>
      <p:pic>
        <p:nvPicPr>
          <p:cNvPr id="350224" name="Picture 16" descr="C:\Projects\11g_SQL\images\prac3_2b.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805363"/>
            <a:ext cx="3590925" cy="503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50225" name="Picture 17" descr="C:\Projects\11g_SQL\images\prac3_3.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6477000"/>
            <a:ext cx="4533900" cy="893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6A9D0845-E9EB-43D5-A087-D8334FBDE5EA}" type="slidenum">
              <a:rPr lang="en-US" altLang="es-MX">
                <a:solidFill>
                  <a:schemeClr val="tx1"/>
                </a:solidFill>
              </a:rPr>
              <a:pPr/>
              <a:t>3</a:t>
            </a:fld>
            <a:endParaRPr lang="en-US" altLang="es-MX">
              <a:solidFill>
                <a:schemeClr val="tx1"/>
              </a:solidFill>
            </a:endParaRPr>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endParaRPr lang="es-MX" altLang="es-MX"/>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E2395074-C0EA-48AD-A0BF-6C7C36782C49}" type="slidenum">
              <a:rPr lang="en-US" altLang="es-MX">
                <a:solidFill>
                  <a:schemeClr val="tx1"/>
                </a:solidFill>
              </a:rPr>
              <a:pPr/>
              <a:t>30</a:t>
            </a:fld>
            <a:endParaRPr lang="en-US" altLang="es-MX">
              <a:solidFill>
                <a:schemeClr val="tx1"/>
              </a:solidFill>
            </a:endParaRPr>
          </a:p>
        </p:txBody>
      </p:sp>
      <p:sp>
        <p:nvSpPr>
          <p:cNvPr id="352258" name="Rectangle 2"/>
          <p:cNvSpPr>
            <a:spLocks noGrp="1" noChangeArrowheads="1"/>
          </p:cNvSpPr>
          <p:nvPr>
            <p:ph type="body" idx="1"/>
          </p:nvPr>
        </p:nvSpPr>
        <p:spPr>
          <a:xfrm>
            <a:off x="455613" y="455613"/>
            <a:ext cx="5826125" cy="8078787"/>
          </a:xfrm>
        </p:spPr>
        <p:txBody>
          <a:bodyPr/>
          <a:lstStyle/>
          <a:p>
            <a:pPr marL="228600" indent="-228600"/>
            <a:r>
              <a:rPr lang="en-US" altLang="es-MX" dirty="0"/>
              <a:t>Practice 3 (continued)</a:t>
            </a:r>
          </a:p>
          <a:p>
            <a:pPr marL="457200" lvl="2" indent="-228600">
              <a:spcBef>
                <a:spcPct val="25000"/>
              </a:spcBef>
              <a:buFont typeface="Times New Roman" panose="02020603050405020304" pitchFamily="18" charset="0"/>
              <a:buAutoNum type="arabicPeriod" startAt="4"/>
            </a:pPr>
            <a:r>
              <a:rPr lang="en-US" altLang="es-MX" dirty="0" smtClean="0"/>
              <a:t>Create </a:t>
            </a:r>
            <a:r>
              <a:rPr lang="en-US" altLang="es-MX" dirty="0"/>
              <a:t>a script that reports the column name, constraint name, constraint type, search condition, and status for a specified table. You must join the </a:t>
            </a:r>
            <a:r>
              <a:rPr lang="en-US" altLang="es-MX" dirty="0">
                <a:latin typeface="Courier New" panose="02070309020205020404" pitchFamily="49" charset="0"/>
              </a:rPr>
              <a:t>USER_CONSTRAINTS</a:t>
            </a:r>
            <a:r>
              <a:rPr lang="en-US" altLang="es-MX" dirty="0"/>
              <a:t> and </a:t>
            </a:r>
            <a:r>
              <a:rPr lang="en-US" altLang="es-MX" dirty="0">
                <a:latin typeface="Courier New" panose="02070309020205020404" pitchFamily="49" charset="0"/>
              </a:rPr>
              <a:t>USER_CONS_COLUMNS</a:t>
            </a:r>
            <a:r>
              <a:rPr lang="en-US" altLang="es-MX" dirty="0"/>
              <a:t> tables to obtain all this information. Prompt the user to enter the table name. Save the script in a file named </a:t>
            </a:r>
            <a:r>
              <a:rPr lang="en-US" altLang="es-MX" dirty="0" smtClean="0">
                <a:latin typeface="Courier New" panose="02070309020205020404" pitchFamily="49" charset="0"/>
              </a:rPr>
              <a:t>lab_03_04.sql</a:t>
            </a:r>
            <a:r>
              <a:rPr lang="en-US" altLang="es-MX" dirty="0" smtClean="0"/>
              <a:t>.</a:t>
            </a:r>
            <a:br>
              <a:rPr lang="en-US" altLang="es-MX" dirty="0" smtClean="0"/>
            </a:br>
            <a:endParaRPr lang="en-US" altLang="es-MX" dirty="0" smtClean="0"/>
          </a:p>
          <a:p>
            <a:pPr marL="457200" lvl="2" indent="-228600">
              <a:spcBef>
                <a:spcPct val="25000"/>
              </a:spcBef>
              <a:buFont typeface="Times New Roman" panose="02020603050405020304" pitchFamily="18" charset="0"/>
              <a:buAutoNum type="arabicPeriod" startAt="4"/>
            </a:pPr>
            <a:r>
              <a:rPr lang="en-US" altLang="es-MX" dirty="0" smtClean="0"/>
              <a:t>Add </a:t>
            </a:r>
            <a:r>
              <a:rPr lang="en-US" altLang="es-MX" dirty="0"/>
              <a:t>a comment to the </a:t>
            </a:r>
            <a:r>
              <a:rPr lang="en-US" altLang="es-MX" dirty="0">
                <a:latin typeface="Courier New" panose="02070309020205020404" pitchFamily="49" charset="0"/>
              </a:rPr>
              <a:t>DEPARTMENTS</a:t>
            </a:r>
            <a:r>
              <a:rPr lang="en-US" altLang="es-MX" dirty="0"/>
              <a:t> table. Then query the </a:t>
            </a:r>
            <a:r>
              <a:rPr lang="en-US" altLang="es-MX" dirty="0">
                <a:latin typeface="Courier New" panose="02070309020205020404" pitchFamily="49" charset="0"/>
              </a:rPr>
              <a:t>USER_TAB_COMMENTS</a:t>
            </a:r>
            <a:r>
              <a:rPr lang="en-US" altLang="es-MX" dirty="0"/>
              <a:t> view to verify that the comment is present.</a:t>
            </a:r>
          </a:p>
          <a:p>
            <a:pPr marL="457200" lvl="2" indent="-228600">
              <a:lnSpc>
                <a:spcPct val="95000"/>
              </a:lnSpc>
              <a:buFont typeface="Times New Roman" panose="02020603050405020304" pitchFamily="18" charset="0"/>
              <a:buNone/>
            </a:pPr>
            <a:r>
              <a:rPr lang="en-US" altLang="es-MX" dirty="0" smtClean="0"/>
              <a:t>6</a:t>
            </a:r>
            <a:r>
              <a:rPr lang="en-US" altLang="es-MX" dirty="0"/>
              <a:t>.   Create a synonym for your </a:t>
            </a:r>
            <a:r>
              <a:rPr lang="en-US" altLang="es-MX" dirty="0">
                <a:latin typeface="Courier New" panose="02070309020205020404" pitchFamily="49" charset="0"/>
              </a:rPr>
              <a:t>EMPLOYEES</a:t>
            </a:r>
            <a:r>
              <a:rPr lang="en-US" altLang="es-MX" dirty="0"/>
              <a:t> table. Call it </a:t>
            </a:r>
            <a:r>
              <a:rPr lang="en-US" altLang="es-MX" dirty="0">
                <a:latin typeface="Courier New" panose="02070309020205020404" pitchFamily="49" charset="0"/>
              </a:rPr>
              <a:t>EMP</a:t>
            </a:r>
            <a:r>
              <a:rPr lang="en-US" altLang="es-MX" dirty="0"/>
              <a:t>. Then find the names of all synonyms that are in your schema.</a:t>
            </a:r>
          </a:p>
          <a:p>
            <a:pPr marL="457200" lvl="2" indent="-228600">
              <a:lnSpc>
                <a:spcPct val="95000"/>
              </a:lnSpc>
              <a:buFont typeface="Times New Roman" panose="02020603050405020304" pitchFamily="18" charset="0"/>
              <a:buNone/>
            </a:pPr>
            <a:r>
              <a:rPr lang="en-US" altLang="es-MX" dirty="0" smtClean="0"/>
              <a:t>7</a:t>
            </a:r>
            <a:r>
              <a:rPr lang="en-US" altLang="es-MX" dirty="0"/>
              <a:t>.	Run </a:t>
            </a:r>
            <a:r>
              <a:rPr lang="en-US" altLang="es-MX" dirty="0">
                <a:latin typeface="Courier New" panose="02070309020205020404" pitchFamily="49" charset="0"/>
              </a:rPr>
              <a:t>lab_03_07.sql</a:t>
            </a:r>
            <a:r>
              <a:rPr lang="en-US" altLang="es-MX" dirty="0"/>
              <a:t> to create the </a:t>
            </a:r>
            <a:r>
              <a:rPr lang="en-US" altLang="es-MX" dirty="0">
                <a:latin typeface="Courier New" panose="02070309020205020404" pitchFamily="49" charset="0"/>
              </a:rPr>
              <a:t>dept50</a:t>
            </a:r>
            <a:r>
              <a:rPr lang="en-US" altLang="es-MX" dirty="0"/>
              <a:t> view for this exercise.</a:t>
            </a:r>
          </a:p>
          <a:p>
            <a:pPr marL="457200" lvl="2" indent="-228600">
              <a:lnSpc>
                <a:spcPct val="95000"/>
              </a:lnSpc>
              <a:buFont typeface="Times New Roman" panose="02020603050405020304" pitchFamily="18" charset="0"/>
              <a:buNone/>
            </a:pPr>
            <a:r>
              <a:rPr lang="en-US" altLang="es-MX" dirty="0"/>
              <a:t>      You need to determine the names and definitions of all the views in your schema. Create a report that retrieves view information: the view name and text from the </a:t>
            </a:r>
            <a:r>
              <a:rPr lang="en-US" altLang="es-MX" dirty="0">
                <a:latin typeface="Courier New" panose="02070309020205020404" pitchFamily="49" charset="0"/>
              </a:rPr>
              <a:t>USER_VIEWS</a:t>
            </a:r>
            <a:r>
              <a:rPr lang="en-US" altLang="es-MX" dirty="0"/>
              <a:t> data dictionary view.</a:t>
            </a:r>
          </a:p>
          <a:p>
            <a:pPr marL="457200" lvl="2" indent="-228600">
              <a:lnSpc>
                <a:spcPct val="95000"/>
              </a:lnSpc>
              <a:buFont typeface="Times New Roman" panose="02020603050405020304" pitchFamily="18" charset="0"/>
              <a:buNone/>
            </a:pPr>
            <a:r>
              <a:rPr lang="en-US" altLang="es-MX" dirty="0"/>
              <a:t>	</a:t>
            </a:r>
            <a:r>
              <a:rPr lang="en-US" altLang="es-MX" b="1" dirty="0"/>
              <a:t>Note:</a:t>
            </a:r>
            <a:r>
              <a:rPr lang="en-US" altLang="es-MX" dirty="0"/>
              <a:t> The </a:t>
            </a:r>
            <a:r>
              <a:rPr lang="en-US" altLang="es-MX" dirty="0">
                <a:latin typeface="Courier New" panose="02070309020205020404" pitchFamily="49" charset="0"/>
              </a:rPr>
              <a:t>EMP_DETAILS_VIEW</a:t>
            </a:r>
            <a:r>
              <a:rPr lang="en-US" altLang="es-MX" dirty="0"/>
              <a:t> was created as part of your schema. </a:t>
            </a:r>
          </a:p>
          <a:p>
            <a:pPr marL="457200" lvl="2" indent="-228600">
              <a:lnSpc>
                <a:spcPct val="95000"/>
              </a:lnSpc>
              <a:buFont typeface="Times New Roman" panose="02020603050405020304" pitchFamily="18" charset="0"/>
              <a:buNone/>
            </a:pPr>
            <a:r>
              <a:rPr lang="en-US" altLang="es-MX" dirty="0"/>
              <a:t>	</a:t>
            </a:r>
            <a:r>
              <a:rPr lang="en-US" altLang="es-MX" b="1" dirty="0"/>
              <a:t>Note:</a:t>
            </a:r>
            <a:r>
              <a:rPr lang="en-US" altLang="es-MX" dirty="0"/>
              <a:t> You can see the complete definition of the view if you use the Run Script (or press [F5]) in SQL Developer. If you use Execute Statement (or press [F9]) in SQL Developer, scroll horizontally in the result pane. If you use SQL*Plus, to see more contents of a </a:t>
            </a:r>
            <a:r>
              <a:rPr lang="en-US" altLang="es-MX" dirty="0">
                <a:latin typeface="Courier New" panose="02070309020205020404" pitchFamily="49" charset="0"/>
              </a:rPr>
              <a:t>LONG</a:t>
            </a:r>
            <a:r>
              <a:rPr lang="en-US" altLang="es-MX" dirty="0"/>
              <a:t> column, use the command </a:t>
            </a:r>
            <a:r>
              <a:rPr lang="en-US" altLang="es-MX" dirty="0">
                <a:latin typeface="Courier New" panose="02070309020205020404" pitchFamily="49" charset="0"/>
              </a:rPr>
              <a:t>SET</a:t>
            </a:r>
            <a:r>
              <a:rPr lang="en-US" altLang="es-MX" dirty="0"/>
              <a:t> </a:t>
            </a:r>
            <a:r>
              <a:rPr lang="en-US" altLang="es-MX" dirty="0">
                <a:latin typeface="Courier New" panose="02070309020205020404" pitchFamily="49" charset="0"/>
              </a:rPr>
              <a:t>LONG </a:t>
            </a:r>
            <a:r>
              <a:rPr lang="en-US" altLang="es-MX" i="1" dirty="0">
                <a:latin typeface="Courier New" panose="02070309020205020404" pitchFamily="49" charset="0"/>
              </a:rPr>
              <a:t>n</a:t>
            </a:r>
            <a:r>
              <a:rPr lang="en-US" altLang="es-MX" dirty="0"/>
              <a:t>, where </a:t>
            </a:r>
            <a:r>
              <a:rPr lang="en-US" altLang="es-MX" i="1" dirty="0">
                <a:latin typeface="Courier New" panose="02070309020205020404" pitchFamily="49" charset="0"/>
              </a:rPr>
              <a:t>n</a:t>
            </a:r>
            <a:r>
              <a:rPr lang="en-US" altLang="es-MX" dirty="0"/>
              <a:t> is the value of the number of characters of the </a:t>
            </a:r>
            <a:r>
              <a:rPr lang="en-US" altLang="es-MX" dirty="0">
                <a:latin typeface="Courier New" panose="02070309020205020404" pitchFamily="49" charset="0"/>
              </a:rPr>
              <a:t>LONG</a:t>
            </a:r>
            <a:r>
              <a:rPr lang="en-US" altLang="es-MX" dirty="0"/>
              <a:t> column that you want to see.</a:t>
            </a:r>
          </a:p>
          <a:p>
            <a:pPr marL="457200" lvl="2" indent="-228600">
              <a:lnSpc>
                <a:spcPct val="95000"/>
              </a:lnSpc>
              <a:buFont typeface="Times New Roman" panose="02020603050405020304" pitchFamily="18" charset="0"/>
              <a:buNone/>
            </a:pPr>
            <a:r>
              <a:rPr lang="en-US" altLang="es-MX" dirty="0" smtClean="0">
                <a:cs typeface="Times New Roman" panose="02020603050405020304" pitchFamily="18" charset="0"/>
              </a:rPr>
              <a:t>8</a:t>
            </a:r>
            <a:r>
              <a:rPr lang="en-US" altLang="es-MX" dirty="0">
                <a:cs typeface="Times New Roman" panose="02020603050405020304" pitchFamily="18" charset="0"/>
              </a:rPr>
              <a:t>.	Find the names of your sequences. </a:t>
            </a:r>
            <a:r>
              <a:rPr lang="en-US" altLang="es-MX" dirty="0"/>
              <a:t>Write a query in a script to display the following information about your sequences: sequence name, maximum value, increment size, and last number. Name the script </a:t>
            </a:r>
            <a:r>
              <a:rPr lang="en-US" altLang="es-MX" dirty="0">
                <a:latin typeface="Courier New" panose="02070309020205020404" pitchFamily="49" charset="0"/>
              </a:rPr>
              <a:t>lab_03_08.sql</a:t>
            </a:r>
            <a:r>
              <a:rPr lang="en-US" altLang="es-MX" dirty="0"/>
              <a:t>. Run the statement in your script.</a:t>
            </a:r>
          </a:p>
        </p:txBody>
      </p:sp>
      <p:pic>
        <p:nvPicPr>
          <p:cNvPr id="352264" name="Picture 8" descr="C:\Documents and Settings\chaitanya\Desktop\11g_SQL\images\prac11_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89300"/>
            <a:ext cx="3613150"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52268" name="Picture 12" descr="C:\Projects\11g_SQL\images\prac3_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76400"/>
            <a:ext cx="5300663" cy="8588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52271" name="Picture 15" descr="C:\Projects\11g_SQL\images\prac3_7.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6858000"/>
            <a:ext cx="5002213" cy="542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52272" name="Picture 16" descr="C:\Projects\11g_SQL\images\prac3_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394200"/>
            <a:ext cx="4538663" cy="573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1B0AFBED-99D9-4125-B6A9-8D2971853167}" type="slidenum">
              <a:rPr lang="en-US" altLang="es-MX">
                <a:solidFill>
                  <a:schemeClr val="tx1"/>
                </a:solidFill>
              </a:rPr>
              <a:pPr/>
              <a:t>31</a:t>
            </a:fld>
            <a:endParaRPr lang="en-US" altLang="es-MX">
              <a:solidFill>
                <a:schemeClr val="tx1"/>
              </a:solidFill>
            </a:endParaRPr>
          </a:p>
        </p:txBody>
      </p:sp>
      <p:sp>
        <p:nvSpPr>
          <p:cNvPr id="370691" name="Rectangle 3"/>
          <p:cNvSpPr>
            <a:spLocks noGrp="1" noChangeArrowheads="1"/>
          </p:cNvSpPr>
          <p:nvPr>
            <p:ph type="body" idx="1"/>
          </p:nvPr>
        </p:nvSpPr>
        <p:spPr>
          <a:xfrm>
            <a:off x="457200" y="447675"/>
            <a:ext cx="6076950" cy="8648700"/>
          </a:xfrm>
        </p:spPr>
        <p:txBody>
          <a:bodyPr/>
          <a:lstStyle/>
          <a:p>
            <a:pPr marL="228600" indent="-228600"/>
            <a:r>
              <a:rPr lang="en-US" altLang="es-MX" dirty="0"/>
              <a:t>Practice 3 (continued)</a:t>
            </a:r>
          </a:p>
          <a:p>
            <a:pPr marL="457200" lvl="2" indent="-228600">
              <a:lnSpc>
                <a:spcPct val="95000"/>
              </a:lnSpc>
              <a:buFont typeface="Times New Roman" panose="02020603050405020304" pitchFamily="18" charset="0"/>
              <a:buAutoNum type="arabicPeriod" startAt="8"/>
            </a:pPr>
            <a:endParaRPr lang="en-US" altLang="es-MX" dirty="0"/>
          </a:p>
          <a:p>
            <a:pPr marL="342900" lvl="1" indent="-228600">
              <a:lnSpc>
                <a:spcPct val="95000"/>
              </a:lnSpc>
            </a:pPr>
            <a:r>
              <a:rPr lang="en-US" altLang="es-MX" dirty="0" smtClean="0"/>
              <a:t>       </a:t>
            </a:r>
            <a:r>
              <a:rPr lang="en-US" altLang="es-MX" dirty="0"/>
              <a:t>	Run the </a:t>
            </a:r>
            <a:r>
              <a:rPr lang="en-US" altLang="es-MX" dirty="0">
                <a:latin typeface="Courier New" panose="02070309020205020404" pitchFamily="49" charset="0"/>
              </a:rPr>
              <a:t>lab_03_09_tab.sql</a:t>
            </a:r>
            <a:r>
              <a:rPr lang="en-US" altLang="es-MX" dirty="0"/>
              <a:t> script as a prerequisite for exercises 9 through 11.</a:t>
            </a:r>
            <a:br>
              <a:rPr lang="en-US" altLang="es-MX" dirty="0"/>
            </a:br>
            <a:r>
              <a:rPr lang="en-US" altLang="es-MX" dirty="0"/>
              <a:t>	Alternatively, open the script file to copy the code and paste it into your SQL Worksheet.</a:t>
            </a:r>
            <a:br>
              <a:rPr lang="en-US" altLang="es-MX" dirty="0"/>
            </a:br>
            <a:r>
              <a:rPr lang="en-US" altLang="es-MX" dirty="0"/>
              <a:t> 	Then execute the script. This script does the following:</a:t>
            </a:r>
          </a:p>
          <a:p>
            <a:pPr marL="742950" lvl="3" indent="-228600">
              <a:lnSpc>
                <a:spcPct val="95000"/>
              </a:lnSpc>
              <a:buFont typeface="Times New Roman" panose="02020603050405020304" pitchFamily="18" charset="0"/>
              <a:buChar char="•"/>
            </a:pPr>
            <a:r>
              <a:rPr lang="en-US" altLang="es-MX" dirty="0"/>
              <a:t>Drops if there are existing tables </a:t>
            </a:r>
            <a:r>
              <a:rPr lang="en-US" altLang="es-MX" dirty="0">
                <a:latin typeface="Courier New" panose="02070309020205020404" pitchFamily="49" charset="0"/>
              </a:rPr>
              <a:t>DEPT2</a:t>
            </a:r>
            <a:r>
              <a:rPr lang="en-US" altLang="es-MX" dirty="0"/>
              <a:t> and </a:t>
            </a:r>
            <a:r>
              <a:rPr lang="en-US" altLang="es-MX" dirty="0">
                <a:latin typeface="Courier New" panose="02070309020205020404" pitchFamily="49" charset="0"/>
              </a:rPr>
              <a:t>EMP2</a:t>
            </a:r>
            <a:endParaRPr lang="en-US" altLang="es-MX" dirty="0"/>
          </a:p>
          <a:p>
            <a:pPr marL="742950" lvl="3" indent="-228600">
              <a:lnSpc>
                <a:spcPct val="95000"/>
              </a:lnSpc>
              <a:buFont typeface="Times New Roman" panose="02020603050405020304" pitchFamily="18" charset="0"/>
              <a:buChar char="•"/>
            </a:pPr>
            <a:r>
              <a:rPr lang="en-US" altLang="es-MX" dirty="0"/>
              <a:t>Creates tables </a:t>
            </a:r>
            <a:r>
              <a:rPr lang="en-US" altLang="es-MX" dirty="0">
                <a:latin typeface="Courier New" panose="02070309020205020404" pitchFamily="49" charset="0"/>
              </a:rPr>
              <a:t>DEPT2</a:t>
            </a:r>
            <a:r>
              <a:rPr lang="en-US" altLang="es-MX" dirty="0"/>
              <a:t> and </a:t>
            </a:r>
            <a:r>
              <a:rPr lang="en-US" altLang="es-MX" dirty="0">
                <a:latin typeface="Courier New" panose="02070309020205020404" pitchFamily="49" charset="0"/>
              </a:rPr>
              <a:t>EMP2</a:t>
            </a:r>
          </a:p>
          <a:p>
            <a:pPr marL="342900" lvl="1" indent="-228600">
              <a:lnSpc>
                <a:spcPct val="95000"/>
              </a:lnSpc>
            </a:pPr>
            <a:r>
              <a:rPr lang="en-US" altLang="es-MX" dirty="0"/>
              <a:t>      	</a:t>
            </a:r>
            <a:r>
              <a:rPr lang="en-US" altLang="es-MX" b="1" dirty="0"/>
              <a:t>Note:</a:t>
            </a:r>
            <a:r>
              <a:rPr lang="en-US" altLang="es-MX" dirty="0"/>
              <a:t> In Practice 2, you should have already dropped </a:t>
            </a:r>
            <a:r>
              <a:rPr lang="en-US" altLang="es-MX" dirty="0">
                <a:latin typeface="Courier New" panose="02070309020205020404" pitchFamily="49" charset="0"/>
              </a:rPr>
              <a:t>DEPT2</a:t>
            </a:r>
            <a:r>
              <a:rPr lang="en-US" altLang="es-MX" dirty="0"/>
              <a:t> and </a:t>
            </a:r>
            <a:r>
              <a:rPr lang="en-US" altLang="es-MX" dirty="0">
                <a:latin typeface="Courier New" panose="02070309020205020404" pitchFamily="49" charset="0"/>
              </a:rPr>
              <a:t>EMP2</a:t>
            </a:r>
            <a:r>
              <a:rPr lang="en-US" altLang="es-MX" dirty="0"/>
              <a:t> tables so that they 	cannot be restored.</a:t>
            </a:r>
          </a:p>
          <a:p>
            <a:pPr marL="457200" lvl="2" indent="-228600">
              <a:lnSpc>
                <a:spcPct val="95000"/>
              </a:lnSpc>
              <a:buFont typeface="Times New Roman" panose="02020603050405020304" pitchFamily="18" charset="0"/>
              <a:buNone/>
            </a:pPr>
            <a:endParaRPr lang="en-US" altLang="es-MX" dirty="0"/>
          </a:p>
          <a:p>
            <a:pPr marL="457200" lvl="2" indent="-228600">
              <a:lnSpc>
                <a:spcPct val="95000"/>
              </a:lnSpc>
              <a:buFont typeface="Times New Roman" panose="02020603050405020304" pitchFamily="18" charset="0"/>
              <a:buNone/>
            </a:pPr>
            <a:r>
              <a:rPr lang="en-US" altLang="es-MX" dirty="0"/>
              <a:t>9.	Confirm that both the </a:t>
            </a:r>
            <a:r>
              <a:rPr lang="en-US" altLang="es-MX" dirty="0">
                <a:latin typeface="Courier New" panose="02070309020205020404" pitchFamily="49" charset="0"/>
              </a:rPr>
              <a:t>DEPT2</a:t>
            </a:r>
            <a:r>
              <a:rPr lang="en-US" altLang="es-MX" dirty="0"/>
              <a:t> and </a:t>
            </a:r>
            <a:r>
              <a:rPr lang="en-US" altLang="es-MX" dirty="0">
                <a:latin typeface="Courier New" panose="02070309020205020404" pitchFamily="49" charset="0"/>
              </a:rPr>
              <a:t>EMP2</a:t>
            </a:r>
            <a:r>
              <a:rPr lang="en-US" altLang="es-MX" dirty="0"/>
              <a:t> tables are stored in the data dictionary.</a:t>
            </a:r>
          </a:p>
          <a:p>
            <a:pPr marL="457200" lvl="2" indent="-228600">
              <a:lnSpc>
                <a:spcPct val="95000"/>
              </a:lnSpc>
              <a:buFont typeface="Times New Roman" panose="02020603050405020304" pitchFamily="18" charset="0"/>
              <a:buNone/>
            </a:pPr>
            <a:r>
              <a:rPr lang="en-US" altLang="es-MX" dirty="0" smtClean="0"/>
              <a:t>10</a:t>
            </a:r>
            <a:r>
              <a:rPr lang="en-US" altLang="es-MX" dirty="0"/>
              <a:t>.	Confirm that the constraints were added by querying the </a:t>
            </a:r>
            <a:r>
              <a:rPr lang="en-US" altLang="es-MX" dirty="0">
                <a:latin typeface="Courier New" panose="02070309020205020404" pitchFamily="49" charset="0"/>
              </a:rPr>
              <a:t>USER_CONSTRAINTS</a:t>
            </a:r>
            <a:r>
              <a:rPr lang="en-US" altLang="es-MX" dirty="0"/>
              <a:t> view. Note the types and names of the constraints.</a:t>
            </a:r>
          </a:p>
          <a:p>
            <a:pPr marL="457200" lvl="2" indent="-228600">
              <a:lnSpc>
                <a:spcPct val="95000"/>
              </a:lnSpc>
              <a:buFont typeface="Times New Roman" panose="02020603050405020304" pitchFamily="18" charset="0"/>
              <a:buNone/>
            </a:pPr>
            <a:r>
              <a:rPr lang="en-US" altLang="es-MX" dirty="0" smtClean="0"/>
              <a:t>11</a:t>
            </a:r>
            <a:r>
              <a:rPr lang="en-US" altLang="es-MX" dirty="0"/>
              <a:t>.	Display the object names and types from the </a:t>
            </a:r>
            <a:r>
              <a:rPr lang="en-US" altLang="es-MX" dirty="0">
                <a:latin typeface="Courier New" panose="02070309020205020404" pitchFamily="49" charset="0"/>
              </a:rPr>
              <a:t>USER_OBJECTS</a:t>
            </a:r>
            <a:r>
              <a:rPr lang="en-US" altLang="es-MX" dirty="0"/>
              <a:t> data dictionary view for the </a:t>
            </a:r>
            <a:r>
              <a:rPr lang="en-US" altLang="es-MX" dirty="0">
                <a:latin typeface="Courier New" panose="02070309020205020404" pitchFamily="49" charset="0"/>
              </a:rPr>
              <a:t>EMP2</a:t>
            </a:r>
            <a:r>
              <a:rPr lang="en-US" altLang="es-MX" dirty="0"/>
              <a:t> and </a:t>
            </a:r>
            <a:r>
              <a:rPr lang="en-US" altLang="es-MX" dirty="0">
                <a:latin typeface="Courier New" panose="02070309020205020404" pitchFamily="49" charset="0"/>
              </a:rPr>
              <a:t>DEPT2</a:t>
            </a:r>
            <a:r>
              <a:rPr lang="en-US" altLang="es-MX" dirty="0"/>
              <a:t> tables.</a:t>
            </a:r>
          </a:p>
          <a:p>
            <a:pPr marL="457200" lvl="2" indent="-228600">
              <a:lnSpc>
                <a:spcPct val="95000"/>
              </a:lnSpc>
              <a:buFont typeface="Times New Roman" panose="02020603050405020304" pitchFamily="18" charset="0"/>
              <a:buNone/>
            </a:pPr>
            <a:r>
              <a:rPr lang="en-US" altLang="es-MX" dirty="0" smtClean="0"/>
              <a:t>12</a:t>
            </a:r>
            <a:r>
              <a:rPr lang="en-US" altLang="es-MX" dirty="0"/>
              <a:t>.	</a:t>
            </a:r>
            <a:r>
              <a:rPr lang="en-US" altLang="es-MX" dirty="0">
                <a:cs typeface="Times New Roman" panose="02020603050405020304" pitchFamily="18" charset="0"/>
              </a:rPr>
              <a:t>Create the </a:t>
            </a:r>
            <a:r>
              <a:rPr lang="en-US" altLang="es-MX" dirty="0">
                <a:latin typeface="Courier New" panose="02070309020205020404" pitchFamily="49" charset="0"/>
                <a:cs typeface="Times New Roman" panose="02020603050405020304" pitchFamily="18" charset="0"/>
              </a:rPr>
              <a:t>SALES_DEPT</a:t>
            </a:r>
            <a:r>
              <a:rPr lang="en-US" altLang="es-MX" dirty="0">
                <a:cs typeface="Times New Roman" panose="02020603050405020304" pitchFamily="18" charset="0"/>
              </a:rPr>
              <a:t> table based on the following table instance chart. Name the index for the </a:t>
            </a:r>
            <a:r>
              <a:rPr lang="en-US" altLang="es-MX" dirty="0">
                <a:latin typeface="Courier New" panose="02070309020205020404" pitchFamily="49" charset="0"/>
                <a:cs typeface="Times New Roman" panose="02020603050405020304" pitchFamily="18" charset="0"/>
              </a:rPr>
              <a:t>PRIMARY</a:t>
            </a:r>
            <a:r>
              <a:rPr lang="en-US" altLang="es-MX" dirty="0">
                <a:cs typeface="Times New Roman" panose="02020603050405020304" pitchFamily="18" charset="0"/>
              </a:rPr>
              <a:t> </a:t>
            </a:r>
            <a:r>
              <a:rPr lang="en-US" altLang="es-MX" dirty="0">
                <a:latin typeface="Courier New" panose="02070309020205020404" pitchFamily="49" charset="0"/>
                <a:cs typeface="Times New Roman" panose="02020603050405020304" pitchFamily="18" charset="0"/>
              </a:rPr>
              <a:t>KEY</a:t>
            </a:r>
            <a:r>
              <a:rPr lang="en-US" altLang="es-MX" dirty="0">
                <a:cs typeface="Times New Roman" panose="02020603050405020304" pitchFamily="18" charset="0"/>
              </a:rPr>
              <a:t> column as </a:t>
            </a:r>
            <a:r>
              <a:rPr lang="en-US" altLang="es-MX" dirty="0">
                <a:latin typeface="Courier New" panose="02070309020205020404" pitchFamily="49" charset="0"/>
                <a:cs typeface="Times New Roman" panose="02020603050405020304" pitchFamily="18" charset="0"/>
              </a:rPr>
              <a:t>SALES_PK_IDX</a:t>
            </a:r>
            <a:r>
              <a:rPr lang="en-US" altLang="es-MX" dirty="0">
                <a:cs typeface="Times New Roman" panose="02020603050405020304" pitchFamily="18" charset="0"/>
              </a:rPr>
              <a:t>. </a:t>
            </a:r>
            <a:r>
              <a:rPr lang="en-US" altLang="es-MX">
                <a:cs typeface="Times New Roman" panose="02020603050405020304" pitchFamily="18" charset="0"/>
              </a:rPr>
              <a:t>Then </a:t>
            </a:r>
            <a:r>
              <a:rPr lang="en-US" altLang="es-MX" smtClean="0">
                <a:cs typeface="Times New Roman" panose="02020603050405020304" pitchFamily="18" charset="0"/>
              </a:rPr>
              <a:t>query </a:t>
            </a:r>
            <a:r>
              <a:rPr lang="en-US" altLang="es-MX" dirty="0">
                <a:cs typeface="Times New Roman" panose="02020603050405020304" pitchFamily="18" charset="0"/>
              </a:rPr>
              <a:t>the data dictionary view to find the index name, table name, and whether the index is unique.</a:t>
            </a:r>
            <a:endParaRPr lang="en-US" altLang="es-MX" dirty="0"/>
          </a:p>
        </p:txBody>
      </p:sp>
      <p:pic>
        <p:nvPicPr>
          <p:cNvPr id="370692" name="Picture 4" descr="C:\Documents and Settings\chaitanya\Desktop\11g_SQL\images\prac11_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800100"/>
            <a:ext cx="4908550" cy="800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70693" name="Picture 5" descr="C:\Projects\11g_SQL\images\prac3_9.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590925"/>
            <a:ext cx="3436938" cy="600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70694" name="Picture 6" descr="C:\Projects\11g_SQL\images\prac3_10.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805363"/>
            <a:ext cx="4660900" cy="795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370695" name="Object 7"/>
          <p:cNvGraphicFramePr>
            <a:graphicFrameLocks/>
          </p:cNvGraphicFramePr>
          <p:nvPr/>
        </p:nvGraphicFramePr>
        <p:xfrm>
          <a:off x="990600" y="6888163"/>
          <a:ext cx="4733925" cy="1133475"/>
        </p:xfrm>
        <a:graphic>
          <a:graphicData uri="http://schemas.openxmlformats.org/presentationml/2006/ole">
            <mc:AlternateContent xmlns:mc="http://schemas.openxmlformats.org/markup-compatibility/2006">
              <mc:Choice xmlns:v="urn:schemas-microsoft-com:vml" Requires="v">
                <p:oleObj spid="_x0000_s370701" name="Document" r:id="rId7" imgW="4739760" imgH="1138680" progId="Word.Document.8">
                  <p:embed/>
                </p:oleObj>
              </mc:Choice>
              <mc:Fallback>
                <p:oleObj name="Document" r:id="rId7" imgW="4739760" imgH="1138680" progId="Word.Document.8">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6888163"/>
                        <a:ext cx="4733925" cy="1133475"/>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pic>
        <p:nvPicPr>
          <p:cNvPr id="370696" name="Picture 8" descr="C:\Projects\11g_SQL\images\prac3_12.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8031163"/>
            <a:ext cx="3825875" cy="427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A7FD2618-57F0-4D22-8F99-AE4C8B2D0C7E}" type="slidenum">
              <a:rPr lang="en-US" altLang="es-MX">
                <a:solidFill>
                  <a:schemeClr val="tx1"/>
                </a:solidFill>
              </a:rPr>
              <a:pPr/>
              <a:t>4</a:t>
            </a:fld>
            <a:endParaRPr lang="en-US" altLang="es-MX">
              <a:solidFill>
                <a:schemeClr val="tx1"/>
              </a:solidFill>
            </a:endParaRPr>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a:xfrm>
            <a:off x="457200" y="5221288"/>
            <a:ext cx="6076950" cy="3541712"/>
          </a:xfrm>
        </p:spPr>
        <p:txBody>
          <a:bodyPr/>
          <a:lstStyle/>
          <a:p>
            <a:r>
              <a:rPr lang="en-US" altLang="es-MX"/>
              <a:t>Data Dictionary</a:t>
            </a:r>
          </a:p>
          <a:p>
            <a:pPr lvl="1"/>
            <a:r>
              <a:rPr lang="en-US" altLang="es-MX"/>
              <a:t>User tables are tables created by the user and contain business data, such as </a:t>
            </a:r>
            <a:r>
              <a:rPr lang="en-US" altLang="es-MX">
                <a:latin typeface="Courier New" panose="02070309020205020404" pitchFamily="49" charset="0"/>
              </a:rPr>
              <a:t>EMPLOYEES</a:t>
            </a:r>
            <a:r>
              <a:rPr lang="en-US" altLang="es-MX"/>
              <a:t>. There is another collection of tables and views in the Oracle database known as the data dictionary. This collection is created and maintained by the Oracle server and contains information about the database. The </a:t>
            </a:r>
            <a:r>
              <a:rPr lang="en-US" altLang="es-MX" i="1"/>
              <a:t>data dictionary</a:t>
            </a:r>
            <a:r>
              <a:rPr lang="en-US" altLang="es-MX"/>
              <a:t> is structured in tables and views, just like other database data. Not only is the data dictionary central to every Oracle database, but it is an important tool for all users, from end users to application designers and database administrators. </a:t>
            </a:r>
          </a:p>
          <a:p>
            <a:pPr lvl="1"/>
            <a:r>
              <a:rPr lang="en-US" altLang="es-MX"/>
              <a:t>You use SQL statements to access the data dictionary. Because the data dictionary is read-only, you can issue only queries against its tables and views.</a:t>
            </a:r>
          </a:p>
          <a:p>
            <a:pPr lvl="1"/>
            <a:r>
              <a:rPr lang="en-US" altLang="es-MX"/>
              <a:t>You can query the dictionary views that are based on the dictionary tables to find information such as:</a:t>
            </a:r>
          </a:p>
          <a:p>
            <a:pPr lvl="2"/>
            <a:r>
              <a:rPr lang="en-US" altLang="es-MX"/>
              <a:t>Definitions of all schema objects in the database (tables, views, indexes, synonyms, sequences, procedures, functions, packages, triggers, and so on)</a:t>
            </a:r>
          </a:p>
          <a:p>
            <a:pPr lvl="2"/>
            <a:r>
              <a:rPr lang="en-US" altLang="es-MX"/>
              <a:t>Default values for columns</a:t>
            </a:r>
          </a:p>
          <a:p>
            <a:pPr lvl="2"/>
            <a:r>
              <a:rPr lang="en-US" altLang="es-MX"/>
              <a:t>Integrity constraint information</a:t>
            </a:r>
          </a:p>
          <a:p>
            <a:pPr lvl="2"/>
            <a:r>
              <a:rPr lang="en-US" altLang="es-MX"/>
              <a:t>Names of Oracle users</a:t>
            </a:r>
          </a:p>
          <a:p>
            <a:pPr lvl="2"/>
            <a:r>
              <a:rPr lang="en-US" altLang="es-MX"/>
              <a:t>Privileges and roles that each user has been granted</a:t>
            </a:r>
          </a:p>
          <a:p>
            <a:pPr lvl="2"/>
            <a:r>
              <a:rPr lang="en-US" altLang="es-MX"/>
              <a:t>Other general database information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A1A5561F-5E56-49D4-B0A2-C19299B7C3DB}" type="slidenum">
              <a:rPr lang="en-US" altLang="es-MX">
                <a:solidFill>
                  <a:schemeClr val="tx1"/>
                </a:solidFill>
              </a:rPr>
              <a:pPr/>
              <a:t>5</a:t>
            </a:fld>
            <a:endParaRPr lang="en-US" altLang="es-MX">
              <a:solidFill>
                <a:schemeClr val="tx1"/>
              </a:solidFill>
            </a:endParaRPr>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a:xfrm>
            <a:off x="457200" y="5221288"/>
            <a:ext cx="6076950" cy="3541712"/>
          </a:xfrm>
        </p:spPr>
        <p:txBody>
          <a:bodyPr/>
          <a:lstStyle/>
          <a:p>
            <a:r>
              <a:rPr lang="en-US" altLang="es-MX"/>
              <a:t>Data Dictionary Structure</a:t>
            </a:r>
          </a:p>
          <a:p>
            <a:pPr lvl="1"/>
            <a:r>
              <a:rPr lang="en-US" altLang="es-MX"/>
              <a:t>Underlying base tables store information about the associated database. Only the Oracle server should write to and read from these tables. You rarely access them directly.</a:t>
            </a:r>
            <a:r>
              <a:rPr lang="en-US" altLang="es-MX" b="1">
                <a:solidFill>
                  <a:srgbClr val="330099"/>
                </a:solidFill>
                <a:latin typeface="Arial" panose="020B0604020202020204" pitchFamily="34" charset="0"/>
              </a:rPr>
              <a:t> </a:t>
            </a:r>
          </a:p>
          <a:p>
            <a:pPr lvl="1"/>
            <a:r>
              <a:rPr lang="en-US" altLang="es-MX"/>
              <a:t>There are several views that summarize and display the information stored in the base tables of the data dictionary. These views decode the base table data into useful information (such as user or table names) using joins and </a:t>
            </a:r>
            <a:r>
              <a:rPr lang="en-US" altLang="es-MX">
                <a:latin typeface="Courier New" panose="02070309020205020404" pitchFamily="49" charset="0"/>
              </a:rPr>
              <a:t>WHERE</a:t>
            </a:r>
            <a:r>
              <a:rPr lang="en-US" altLang="es-MX"/>
              <a:t> clauses to simplify the information. Most users are given access to the views rather than the base tables.</a:t>
            </a:r>
          </a:p>
          <a:p>
            <a:pPr lvl="1"/>
            <a:r>
              <a:rPr lang="en-US" altLang="es-MX"/>
              <a:t>The Oracle user </a:t>
            </a:r>
            <a:r>
              <a:rPr lang="en-US" altLang="es-MX">
                <a:latin typeface="Courier New" panose="02070309020205020404" pitchFamily="49" charset="0"/>
              </a:rPr>
              <a:t>SYS</a:t>
            </a:r>
            <a:r>
              <a:rPr lang="en-US" altLang="es-MX"/>
              <a:t> owns all base tables and user-accessible views of the data dictionary. No Oracle user should </a:t>
            </a:r>
            <a:r>
              <a:rPr lang="en-US" altLang="es-MX" i="1"/>
              <a:t>ever</a:t>
            </a:r>
            <a:r>
              <a:rPr lang="en-US" altLang="es-MX"/>
              <a:t> alter (</a:t>
            </a:r>
            <a:r>
              <a:rPr lang="en-US" altLang="es-MX">
                <a:latin typeface="Courier New" panose="02070309020205020404" pitchFamily="49" charset="0"/>
              </a:rPr>
              <a:t>UPDATE</a:t>
            </a:r>
            <a:r>
              <a:rPr lang="en-US" altLang="es-MX"/>
              <a:t>, </a:t>
            </a:r>
            <a:r>
              <a:rPr lang="en-US" altLang="es-MX">
                <a:latin typeface="Courier New" panose="02070309020205020404" pitchFamily="49" charset="0"/>
              </a:rPr>
              <a:t>DELETE</a:t>
            </a:r>
            <a:r>
              <a:rPr lang="en-US" altLang="es-MX"/>
              <a:t>, or </a:t>
            </a:r>
            <a:r>
              <a:rPr lang="en-US" altLang="es-MX">
                <a:latin typeface="Courier New" panose="02070309020205020404" pitchFamily="49" charset="0"/>
              </a:rPr>
              <a:t>INSERT</a:t>
            </a:r>
            <a:r>
              <a:rPr lang="en-US" altLang="es-MX"/>
              <a:t>) any rows or schema objects contained in the </a:t>
            </a:r>
            <a:r>
              <a:rPr lang="en-US" altLang="es-MX">
                <a:latin typeface="Courier New" panose="02070309020205020404" pitchFamily="49" charset="0"/>
              </a:rPr>
              <a:t>SYS</a:t>
            </a:r>
            <a:r>
              <a:rPr lang="en-US" altLang="es-MX"/>
              <a:t> schema because such activity can compromise data integrity.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8CD7AE22-EA98-4006-B65E-0124868145AF}" type="slidenum">
              <a:rPr lang="en-US" altLang="es-MX">
                <a:solidFill>
                  <a:schemeClr val="tx1"/>
                </a:solidFill>
              </a:rPr>
              <a:pPr/>
              <a:t>6</a:t>
            </a:fld>
            <a:endParaRPr lang="en-US" altLang="es-MX">
              <a:solidFill>
                <a:schemeClr val="tx1"/>
              </a:solidFill>
            </a:endParaRPr>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a:xfrm>
            <a:off x="457200" y="5221288"/>
            <a:ext cx="6076950" cy="3541712"/>
          </a:xfrm>
        </p:spPr>
        <p:txBody>
          <a:bodyPr/>
          <a:lstStyle/>
          <a:p>
            <a:r>
              <a:rPr lang="en-US" altLang="es-MX"/>
              <a:t>Data Dictionary Structure (continued)</a:t>
            </a:r>
          </a:p>
          <a:p>
            <a:pPr lvl="1"/>
            <a:r>
              <a:rPr lang="en-US" altLang="es-MX"/>
              <a:t>The data dictionary consists of sets of views. In many cases, a set consists of three views containing similar information and distinguished from each other by their prefixes. For example, there is a view named </a:t>
            </a:r>
            <a:r>
              <a:rPr lang="en-US" altLang="es-MX">
                <a:latin typeface="Courier New" panose="02070309020205020404" pitchFamily="49" charset="0"/>
              </a:rPr>
              <a:t>USER_OBJECTS</a:t>
            </a:r>
            <a:r>
              <a:rPr lang="en-US" altLang="es-MX"/>
              <a:t>, another named </a:t>
            </a:r>
            <a:r>
              <a:rPr lang="en-US" altLang="es-MX">
                <a:latin typeface="Courier New" panose="02070309020205020404" pitchFamily="49" charset="0"/>
              </a:rPr>
              <a:t>ALL_OBJECTS</a:t>
            </a:r>
            <a:r>
              <a:rPr lang="en-US" altLang="es-MX"/>
              <a:t>, and a third named </a:t>
            </a:r>
            <a:r>
              <a:rPr lang="en-US" altLang="es-MX">
                <a:latin typeface="Courier New" panose="02070309020205020404" pitchFamily="49" charset="0"/>
              </a:rPr>
              <a:t>DBA_OBJECTS</a:t>
            </a:r>
            <a:r>
              <a:rPr lang="en-US" altLang="es-MX"/>
              <a:t>. </a:t>
            </a:r>
          </a:p>
          <a:p>
            <a:pPr lvl="1"/>
            <a:r>
              <a:rPr lang="en-US" altLang="es-MX"/>
              <a:t>These three views contain similar information about objects in the database, except that the scope is different. </a:t>
            </a:r>
            <a:r>
              <a:rPr lang="en-US" altLang="es-MX">
                <a:latin typeface="Courier New" panose="02070309020205020404" pitchFamily="49" charset="0"/>
              </a:rPr>
              <a:t>USER_OBJECTS</a:t>
            </a:r>
            <a:r>
              <a:rPr lang="en-US" altLang="es-MX"/>
              <a:t> contains information about objects that you own or created. </a:t>
            </a:r>
            <a:r>
              <a:rPr lang="en-US" altLang="es-MX">
                <a:latin typeface="Courier New" panose="02070309020205020404" pitchFamily="49" charset="0"/>
              </a:rPr>
              <a:t>ALL_OBJECTS</a:t>
            </a:r>
            <a:r>
              <a:rPr lang="en-US" altLang="es-MX"/>
              <a:t> contains information about all objects to which you have access. </a:t>
            </a:r>
            <a:r>
              <a:rPr lang="en-US" altLang="es-MX">
                <a:latin typeface="Courier New" panose="02070309020205020404" pitchFamily="49" charset="0"/>
              </a:rPr>
              <a:t>DBA_OBJECTS</a:t>
            </a:r>
            <a:r>
              <a:rPr lang="en-US" altLang="es-MX"/>
              <a:t> contains information about all objects that are owned by all users. For views that are prefixed with </a:t>
            </a:r>
            <a:r>
              <a:rPr lang="en-US" altLang="es-MX">
                <a:latin typeface="Courier New" panose="02070309020205020404" pitchFamily="49" charset="0"/>
              </a:rPr>
              <a:t>ALL</a:t>
            </a:r>
            <a:r>
              <a:rPr lang="en-US" altLang="es-MX"/>
              <a:t> or </a:t>
            </a:r>
            <a:r>
              <a:rPr lang="en-US" altLang="es-MX">
                <a:latin typeface="Courier New" panose="02070309020205020404" pitchFamily="49" charset="0"/>
              </a:rPr>
              <a:t>DBA</a:t>
            </a:r>
            <a:r>
              <a:rPr lang="en-US" altLang="es-MX"/>
              <a:t>, there is usually an additional column in the view named </a:t>
            </a:r>
            <a:r>
              <a:rPr lang="en-US" altLang="es-MX">
                <a:latin typeface="Courier New" panose="02070309020205020404" pitchFamily="49" charset="0"/>
              </a:rPr>
              <a:t>OWNER</a:t>
            </a:r>
            <a:r>
              <a:rPr lang="en-US" altLang="es-MX"/>
              <a:t> to identify who owns the object. </a:t>
            </a:r>
          </a:p>
          <a:p>
            <a:pPr lvl="1"/>
            <a:r>
              <a:rPr lang="en-US" altLang="es-MX"/>
              <a:t>There is also a set of views that is prefixed with </a:t>
            </a:r>
            <a:r>
              <a:rPr lang="en-US" altLang="es-MX">
                <a:latin typeface="Courier New" panose="02070309020205020404" pitchFamily="49" charset="0"/>
              </a:rPr>
              <a:t>v$</a:t>
            </a:r>
            <a:r>
              <a:rPr lang="en-US" altLang="es-MX"/>
              <a:t>. These views are dynamic in nature and hold information about performance. Dynamic performance tables are not true tables, and they should not be accessed by most users. However, database administrators can query and create views on the tables and grant access to those views to other users. This course does not go into details about these views.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B12BE346-1E1D-4C43-971F-3FE3D2FEBE90}" type="slidenum">
              <a:rPr lang="en-US" altLang="es-MX">
                <a:solidFill>
                  <a:schemeClr val="tx1"/>
                </a:solidFill>
              </a:rPr>
              <a:pPr/>
              <a:t>7</a:t>
            </a:fld>
            <a:endParaRPr lang="en-US" altLang="es-MX">
              <a:solidFill>
                <a:schemeClr val="tx1"/>
              </a:solidFill>
            </a:endParaRPr>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a:xfrm>
            <a:off x="457200" y="5221288"/>
            <a:ext cx="6076950" cy="3541712"/>
          </a:xfrm>
        </p:spPr>
        <p:txBody>
          <a:bodyPr/>
          <a:lstStyle/>
          <a:p>
            <a:r>
              <a:rPr lang="en-US" altLang="es-MX"/>
              <a:t>How to Use the Dictionary Views</a:t>
            </a:r>
          </a:p>
          <a:p>
            <a:pPr lvl="1"/>
            <a:r>
              <a:rPr lang="en-US" altLang="es-MX"/>
              <a:t>To familiarize yourself with the dictionary views, you can use the dictionary view named </a:t>
            </a:r>
            <a:r>
              <a:rPr lang="en-US" altLang="es-MX">
                <a:latin typeface="Courier New" panose="02070309020205020404" pitchFamily="49" charset="0"/>
              </a:rPr>
              <a:t>DICTIONARY</a:t>
            </a:r>
            <a:r>
              <a:rPr lang="en-US" altLang="es-MX"/>
              <a:t>. It contains the name and short description of each dictionary view to which you have access. </a:t>
            </a:r>
          </a:p>
          <a:p>
            <a:pPr lvl="1"/>
            <a:r>
              <a:rPr lang="en-US" altLang="es-MX"/>
              <a:t>You can write queries to search for information about a particular view name, or you can search the </a:t>
            </a:r>
            <a:r>
              <a:rPr lang="en-US" altLang="es-MX">
                <a:latin typeface="Courier New" panose="02070309020205020404" pitchFamily="49" charset="0"/>
              </a:rPr>
              <a:t>COMMENTS</a:t>
            </a:r>
            <a:r>
              <a:rPr lang="en-US" altLang="es-MX"/>
              <a:t> column for a word or phrase. In the example shown, the </a:t>
            </a:r>
            <a:r>
              <a:rPr lang="en-US" altLang="es-MX">
                <a:latin typeface="Courier New" panose="02070309020205020404" pitchFamily="49" charset="0"/>
              </a:rPr>
              <a:t>DICTIONARY</a:t>
            </a:r>
            <a:r>
              <a:rPr lang="en-US" altLang="es-MX"/>
              <a:t> view is described. It has two columns. The </a:t>
            </a:r>
            <a:r>
              <a:rPr lang="en-US" altLang="es-MX">
                <a:latin typeface="Courier New" panose="02070309020205020404" pitchFamily="49" charset="0"/>
              </a:rPr>
              <a:t>SELECT</a:t>
            </a:r>
            <a:r>
              <a:rPr lang="en-US" altLang="es-MX"/>
              <a:t> statement retrieves information about the dictionary view named </a:t>
            </a:r>
            <a:r>
              <a:rPr lang="en-US" altLang="es-MX">
                <a:latin typeface="Courier New" panose="02070309020205020404" pitchFamily="49" charset="0"/>
              </a:rPr>
              <a:t>USER_OBJECTS</a:t>
            </a:r>
            <a:r>
              <a:rPr lang="en-US" altLang="es-MX"/>
              <a:t>. The </a:t>
            </a:r>
            <a:r>
              <a:rPr lang="en-US" altLang="es-MX">
                <a:latin typeface="Courier New" panose="02070309020205020404" pitchFamily="49" charset="0"/>
              </a:rPr>
              <a:t>USER_OBJECTS</a:t>
            </a:r>
            <a:r>
              <a:rPr lang="en-US" altLang="es-MX"/>
              <a:t> view contains information about all the objects that you own.</a:t>
            </a:r>
          </a:p>
          <a:p>
            <a:pPr lvl="1"/>
            <a:r>
              <a:rPr lang="en-US" altLang="es-MX"/>
              <a:t>You can write queries to search the </a:t>
            </a:r>
            <a:r>
              <a:rPr lang="en-US" altLang="es-MX">
                <a:latin typeface="Courier New" panose="02070309020205020404" pitchFamily="49" charset="0"/>
              </a:rPr>
              <a:t>COMMENTS</a:t>
            </a:r>
            <a:r>
              <a:rPr lang="en-US" altLang="es-MX"/>
              <a:t> column for a word or phrase. For example, the following query returns the names of all views that you are permitted to access in which the </a:t>
            </a:r>
            <a:r>
              <a:rPr lang="en-US" altLang="es-MX">
                <a:latin typeface="Courier New" panose="02070309020205020404" pitchFamily="49" charset="0"/>
              </a:rPr>
              <a:t>COMMENTS</a:t>
            </a:r>
            <a:r>
              <a:rPr lang="en-US" altLang="es-MX"/>
              <a:t> column contains the word </a:t>
            </a:r>
            <a:r>
              <a:rPr lang="en-US" altLang="es-MX" i="1"/>
              <a:t>columns</a:t>
            </a:r>
            <a:r>
              <a:rPr lang="en-US" altLang="es-MX"/>
              <a:t>:</a:t>
            </a:r>
          </a:p>
          <a:p>
            <a:pPr lvl="4"/>
            <a:r>
              <a:rPr lang="en-US" altLang="es-MX"/>
              <a:t>SELECT table_name</a:t>
            </a:r>
          </a:p>
          <a:p>
            <a:pPr lvl="4"/>
            <a:r>
              <a:rPr lang="en-US" altLang="es-MX"/>
              <a:t>FROM dictionary</a:t>
            </a:r>
          </a:p>
          <a:p>
            <a:pPr lvl="4"/>
            <a:r>
              <a:rPr lang="en-US" altLang="es-MX"/>
              <a:t>WHERE LOWER(comments) LIKE </a:t>
            </a:r>
            <a:r>
              <a:rPr lang="en-US" altLang="es-MX" b="1">
                <a:solidFill>
                  <a:schemeClr val="bg2"/>
                </a:solidFill>
              </a:rPr>
              <a:t>'</a:t>
            </a:r>
            <a:r>
              <a:rPr lang="en-US" altLang="es-MX"/>
              <a:t>%columns%</a:t>
            </a:r>
            <a:r>
              <a:rPr lang="en-US" altLang="es-MX" b="1">
                <a:solidFill>
                  <a:schemeClr val="bg2"/>
                </a:solidFill>
              </a:rPr>
              <a:t>'</a:t>
            </a:r>
            <a:r>
              <a:rPr lang="en-US" altLang="es-MX"/>
              <a:t>;</a:t>
            </a:r>
          </a:p>
          <a:p>
            <a:pPr lvl="1"/>
            <a:r>
              <a:rPr lang="en-US" altLang="es-MX" b="1"/>
              <a:t>Note:</a:t>
            </a:r>
            <a:r>
              <a:rPr lang="en-US" altLang="es-MX"/>
              <a:t> The names in the data dictionary are uppercase.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FCA81122-DB38-418A-8B03-B8EBB11C2721}" type="slidenum">
              <a:rPr lang="en-US" altLang="es-MX">
                <a:solidFill>
                  <a:schemeClr val="tx1"/>
                </a:solidFill>
              </a:rPr>
              <a:pPr/>
              <a:t>8</a:t>
            </a:fld>
            <a:endParaRPr lang="en-US" altLang="es-MX">
              <a:solidFill>
                <a:schemeClr val="tx1"/>
              </a:solidFill>
            </a:endParaRPr>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a:xfrm>
            <a:off x="457200" y="5221288"/>
            <a:ext cx="6076950" cy="3541712"/>
          </a:xfrm>
        </p:spPr>
        <p:txBody>
          <a:bodyPr/>
          <a:lstStyle/>
          <a:p>
            <a:r>
              <a:rPr lang="en-US" altLang="es-MX">
                <a:latin typeface="Courier New" panose="02070309020205020404" pitchFamily="49" charset="0"/>
              </a:rPr>
              <a:t>USER_OBJECTS</a:t>
            </a:r>
            <a:r>
              <a:rPr lang="en-US" altLang="es-MX"/>
              <a:t> and </a:t>
            </a:r>
            <a:r>
              <a:rPr lang="en-US" altLang="es-MX">
                <a:latin typeface="Courier New" panose="02070309020205020404" pitchFamily="49" charset="0"/>
              </a:rPr>
              <a:t>ALL_OBJECTS</a:t>
            </a:r>
            <a:r>
              <a:rPr lang="en-US" altLang="es-MX"/>
              <a:t> Views</a:t>
            </a:r>
          </a:p>
          <a:p>
            <a:pPr lvl="1"/>
            <a:r>
              <a:rPr lang="en-US" altLang="es-MX"/>
              <a:t>You can query the </a:t>
            </a:r>
            <a:r>
              <a:rPr lang="en-US" altLang="es-MX">
                <a:latin typeface="Courier New" panose="02070309020205020404" pitchFamily="49" charset="0"/>
              </a:rPr>
              <a:t>USER_OBJECTS</a:t>
            </a:r>
            <a:r>
              <a:rPr lang="en-US" altLang="es-MX"/>
              <a:t> view to see the names and types of all the objects in your schema. There are several columns in this view:</a:t>
            </a:r>
          </a:p>
          <a:p>
            <a:pPr lvl="2">
              <a:buSzPct val="70000"/>
              <a:buFont typeface="Courier New" panose="02070309020205020404" pitchFamily="49" charset="0"/>
              <a:buChar char="•"/>
            </a:pPr>
            <a:r>
              <a:rPr lang="en-US" altLang="es-MX" b="1">
                <a:latin typeface="Courier New" panose="02070309020205020404" pitchFamily="49" charset="0"/>
              </a:rPr>
              <a:t>OBJECT_NAME</a:t>
            </a:r>
            <a:r>
              <a:rPr lang="en-US" altLang="es-MX" b="1"/>
              <a:t>:</a:t>
            </a:r>
            <a:r>
              <a:rPr lang="en-US" altLang="es-MX"/>
              <a:t> Name of the object</a:t>
            </a:r>
          </a:p>
          <a:p>
            <a:pPr lvl="2">
              <a:buSzPct val="70000"/>
              <a:buFont typeface="Courier New" panose="02070309020205020404" pitchFamily="49" charset="0"/>
              <a:buChar char="•"/>
            </a:pPr>
            <a:r>
              <a:rPr lang="en-US" altLang="es-MX" b="1">
                <a:latin typeface="Courier New" panose="02070309020205020404" pitchFamily="49" charset="0"/>
              </a:rPr>
              <a:t>OBJECT_ID</a:t>
            </a:r>
            <a:r>
              <a:rPr lang="en-US" altLang="es-MX" b="1"/>
              <a:t>:</a:t>
            </a:r>
            <a:r>
              <a:rPr lang="en-US" altLang="es-MX"/>
              <a:t> Dictionary object number of the object</a:t>
            </a:r>
          </a:p>
          <a:p>
            <a:pPr lvl="2">
              <a:buSzPct val="70000"/>
              <a:buFont typeface="Courier New" panose="02070309020205020404" pitchFamily="49" charset="0"/>
              <a:buChar char="•"/>
            </a:pPr>
            <a:r>
              <a:rPr lang="en-US" altLang="es-MX" b="1">
                <a:latin typeface="Courier New" panose="02070309020205020404" pitchFamily="49" charset="0"/>
              </a:rPr>
              <a:t>OBJECT_TYPE</a:t>
            </a:r>
            <a:r>
              <a:rPr lang="en-US" altLang="es-MX" b="1"/>
              <a:t>:</a:t>
            </a:r>
            <a:r>
              <a:rPr lang="en-US" altLang="es-MX"/>
              <a:t> Type of object (such as </a:t>
            </a:r>
            <a:r>
              <a:rPr lang="en-US" altLang="es-MX">
                <a:latin typeface="Courier New" panose="02070309020205020404" pitchFamily="49" charset="0"/>
              </a:rPr>
              <a:t>TABLE</a:t>
            </a:r>
            <a:r>
              <a:rPr lang="en-US" altLang="es-MX"/>
              <a:t>, </a:t>
            </a:r>
            <a:r>
              <a:rPr lang="en-US" altLang="es-MX">
                <a:latin typeface="Courier New" panose="02070309020205020404" pitchFamily="49" charset="0"/>
              </a:rPr>
              <a:t>VIEW</a:t>
            </a:r>
            <a:r>
              <a:rPr lang="en-US" altLang="es-MX"/>
              <a:t>, </a:t>
            </a:r>
            <a:r>
              <a:rPr lang="en-US" altLang="es-MX">
                <a:latin typeface="Courier New" panose="02070309020205020404" pitchFamily="49" charset="0"/>
              </a:rPr>
              <a:t>INDEX</a:t>
            </a:r>
            <a:r>
              <a:rPr lang="en-US" altLang="es-MX"/>
              <a:t>, </a:t>
            </a:r>
            <a:r>
              <a:rPr lang="en-US" altLang="es-MX">
                <a:latin typeface="Courier New" panose="02070309020205020404" pitchFamily="49" charset="0"/>
              </a:rPr>
              <a:t>SEQUENCE</a:t>
            </a:r>
            <a:r>
              <a:rPr lang="en-US" altLang="es-MX"/>
              <a:t>)</a:t>
            </a:r>
            <a:endParaRPr lang="en-US" altLang="es-MX">
              <a:latin typeface="Courier New" panose="02070309020205020404" pitchFamily="49" charset="0"/>
            </a:endParaRPr>
          </a:p>
          <a:p>
            <a:pPr lvl="2">
              <a:buSzPct val="70000"/>
              <a:buFont typeface="Courier New" panose="02070309020205020404" pitchFamily="49" charset="0"/>
              <a:buChar char="•"/>
            </a:pPr>
            <a:r>
              <a:rPr lang="en-US" altLang="es-MX" b="1">
                <a:latin typeface="Courier New" panose="02070309020205020404" pitchFamily="49" charset="0"/>
              </a:rPr>
              <a:t>CREATED</a:t>
            </a:r>
            <a:r>
              <a:rPr lang="en-US" altLang="es-MX" b="1"/>
              <a:t>:</a:t>
            </a:r>
            <a:r>
              <a:rPr lang="en-US" altLang="es-MX"/>
              <a:t> Time stamp for the creation of the object</a:t>
            </a:r>
          </a:p>
          <a:p>
            <a:pPr lvl="2">
              <a:buSzPct val="70000"/>
              <a:buFont typeface="Courier New" panose="02070309020205020404" pitchFamily="49" charset="0"/>
              <a:buChar char="•"/>
            </a:pPr>
            <a:r>
              <a:rPr lang="en-US" altLang="es-MX" b="1">
                <a:latin typeface="Courier New" panose="02070309020205020404" pitchFamily="49" charset="0"/>
              </a:rPr>
              <a:t>LAST_DDL_TIME</a:t>
            </a:r>
            <a:r>
              <a:rPr lang="en-US" altLang="es-MX" b="1"/>
              <a:t>:</a:t>
            </a:r>
            <a:r>
              <a:rPr lang="en-US" altLang="es-MX"/>
              <a:t> Time stamp for the last modification of the object resulting from a data definition language (DDL) command </a:t>
            </a:r>
          </a:p>
          <a:p>
            <a:pPr lvl="2">
              <a:buSzPct val="70000"/>
              <a:buFont typeface="Courier New" panose="02070309020205020404" pitchFamily="49" charset="0"/>
              <a:buChar char="•"/>
            </a:pPr>
            <a:r>
              <a:rPr lang="en-US" altLang="es-MX" b="1">
                <a:latin typeface="Courier New" panose="02070309020205020404" pitchFamily="49" charset="0"/>
              </a:rPr>
              <a:t>STATUS</a:t>
            </a:r>
            <a:r>
              <a:rPr lang="en-US" altLang="es-MX" b="1"/>
              <a:t>:</a:t>
            </a:r>
            <a:r>
              <a:rPr lang="en-US" altLang="es-MX"/>
              <a:t> Status of the object (</a:t>
            </a:r>
            <a:r>
              <a:rPr lang="en-US" altLang="es-MX">
                <a:latin typeface="Courier New" panose="02070309020205020404" pitchFamily="49" charset="0"/>
              </a:rPr>
              <a:t>VALID</a:t>
            </a:r>
            <a:r>
              <a:rPr lang="en-US" altLang="es-MX"/>
              <a:t>, </a:t>
            </a:r>
            <a:r>
              <a:rPr lang="en-US" altLang="es-MX">
                <a:latin typeface="Courier New" panose="02070309020205020404" pitchFamily="49" charset="0"/>
              </a:rPr>
              <a:t>INVALID</a:t>
            </a:r>
            <a:r>
              <a:rPr lang="en-US" altLang="es-MX"/>
              <a:t>, or </a:t>
            </a:r>
            <a:r>
              <a:rPr lang="en-US" altLang="es-MX">
                <a:latin typeface="Courier New" panose="02070309020205020404" pitchFamily="49" charset="0"/>
              </a:rPr>
              <a:t>N/A</a:t>
            </a:r>
            <a:r>
              <a:rPr lang="en-US" altLang="es-MX"/>
              <a:t>)  </a:t>
            </a:r>
          </a:p>
          <a:p>
            <a:pPr lvl="2">
              <a:buSzPct val="70000"/>
              <a:buFont typeface="Courier New" panose="02070309020205020404" pitchFamily="49" charset="0"/>
              <a:buChar char="•"/>
            </a:pPr>
            <a:r>
              <a:rPr lang="en-US" altLang="es-MX" b="1">
                <a:latin typeface="Courier New" panose="02070309020205020404" pitchFamily="49" charset="0"/>
              </a:rPr>
              <a:t>GENERATED</a:t>
            </a:r>
            <a:r>
              <a:rPr lang="en-US" altLang="es-MX" b="1"/>
              <a:t>:</a:t>
            </a:r>
            <a:r>
              <a:rPr lang="en-US" altLang="es-MX"/>
              <a:t> Was the name of this object system generated? (</a:t>
            </a:r>
            <a:r>
              <a:rPr lang="en-US" altLang="es-MX">
                <a:latin typeface="Courier New" panose="02070309020205020404" pitchFamily="49" charset="0"/>
              </a:rPr>
              <a:t>Y|N</a:t>
            </a:r>
            <a:r>
              <a:rPr lang="en-US" altLang="es-MX"/>
              <a:t>) </a:t>
            </a:r>
          </a:p>
          <a:p>
            <a:pPr lvl="1"/>
            <a:r>
              <a:rPr lang="en-US" altLang="es-MX" b="1"/>
              <a:t>Note:</a:t>
            </a:r>
            <a:r>
              <a:rPr lang="en-US" altLang="es-MX"/>
              <a:t> This is not a complete listing of the columns. For a complete listing, see “</a:t>
            </a:r>
            <a:r>
              <a:rPr lang="en-US" altLang="es-MX">
                <a:latin typeface="Courier New" panose="02070309020205020404" pitchFamily="49" charset="0"/>
              </a:rPr>
              <a:t>USER_OBJECTS</a:t>
            </a:r>
            <a:r>
              <a:rPr lang="en-US" altLang="es-MX"/>
              <a:t>” in the </a:t>
            </a:r>
            <a:r>
              <a:rPr lang="en-US" altLang="es-MX" i="1"/>
              <a:t>Oracle Database Reference</a:t>
            </a:r>
            <a:r>
              <a:rPr lang="en-US" altLang="es-MX"/>
              <a:t>. </a:t>
            </a:r>
          </a:p>
          <a:p>
            <a:pPr lvl="1"/>
            <a:r>
              <a:rPr lang="en-US" altLang="es-MX"/>
              <a:t>You can also query the </a:t>
            </a:r>
            <a:r>
              <a:rPr lang="en-US" altLang="es-MX">
                <a:latin typeface="Courier New" panose="02070309020205020404" pitchFamily="49" charset="0"/>
              </a:rPr>
              <a:t>ALL_OBJECTS</a:t>
            </a:r>
            <a:r>
              <a:rPr lang="en-US" altLang="es-MX"/>
              <a:t> view to see a listing of all objects to which you have access.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s-MX"/>
              <a:t>Oracle Database 11</a:t>
            </a:r>
            <a:r>
              <a:rPr lang="en-US" altLang="es-MX" i="1"/>
              <a:t>g</a:t>
            </a:r>
            <a:r>
              <a:rPr lang="en-US" altLang="es-MX"/>
              <a:t>: SQL Fundamentals II</a:t>
            </a:r>
            <a:r>
              <a:rPr lang="en-US" altLang="es-MX">
                <a:solidFill>
                  <a:schemeClr val="tx1"/>
                </a:solidFill>
              </a:rPr>
              <a:t>   3 - </a:t>
            </a:r>
            <a:fld id="{A6555478-66FE-484E-9CA5-A64920D22094}" type="slidenum">
              <a:rPr lang="en-US" altLang="es-MX">
                <a:solidFill>
                  <a:schemeClr val="tx1"/>
                </a:solidFill>
              </a:rPr>
              <a:pPr/>
              <a:t>9</a:t>
            </a:fld>
            <a:endParaRPr lang="en-US" altLang="es-MX">
              <a:solidFill>
                <a:schemeClr val="tx1"/>
              </a:solidFill>
            </a:endParaRPr>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xfrm>
            <a:off x="457200" y="5221288"/>
            <a:ext cx="6076950" cy="3541712"/>
          </a:xfrm>
        </p:spPr>
        <p:txBody>
          <a:bodyPr/>
          <a:lstStyle/>
          <a:p>
            <a:r>
              <a:rPr lang="en-US" altLang="es-MX">
                <a:latin typeface="Courier New" panose="02070309020205020404" pitchFamily="49" charset="0"/>
              </a:rPr>
              <a:t>USER_OBJECTS</a:t>
            </a:r>
            <a:r>
              <a:rPr lang="en-US" altLang="es-MX"/>
              <a:t> View</a:t>
            </a:r>
          </a:p>
          <a:p>
            <a:pPr lvl="1"/>
            <a:r>
              <a:rPr lang="en-US" altLang="es-MX"/>
              <a:t>The example shows the names, types, dates of creation, and status of all objects that are owned by this user. </a:t>
            </a:r>
          </a:p>
          <a:p>
            <a:pPr lvl="1"/>
            <a:r>
              <a:rPr lang="en-US" altLang="es-MX"/>
              <a:t>The </a:t>
            </a:r>
            <a:r>
              <a:rPr lang="en-US" altLang="es-MX">
                <a:latin typeface="Courier New" panose="02070309020205020404" pitchFamily="49" charset="0"/>
              </a:rPr>
              <a:t>OBJECT_TYPE</a:t>
            </a:r>
            <a:r>
              <a:rPr lang="en-US" altLang="es-MX"/>
              <a:t> column holds the values of either </a:t>
            </a:r>
            <a:r>
              <a:rPr lang="en-US" altLang="es-MX">
                <a:latin typeface="Courier New" panose="02070309020205020404" pitchFamily="49" charset="0"/>
              </a:rPr>
              <a:t>TABLE</a:t>
            </a:r>
            <a:r>
              <a:rPr lang="en-US" altLang="es-MX"/>
              <a:t>, </a:t>
            </a:r>
            <a:r>
              <a:rPr lang="en-US" altLang="es-MX">
                <a:latin typeface="Courier New" panose="02070309020205020404" pitchFamily="49" charset="0"/>
              </a:rPr>
              <a:t>VIEW</a:t>
            </a:r>
            <a:r>
              <a:rPr lang="en-US" altLang="es-MX"/>
              <a:t>, </a:t>
            </a:r>
            <a:r>
              <a:rPr lang="en-US" altLang="es-MX">
                <a:latin typeface="Courier New" panose="02070309020205020404" pitchFamily="49" charset="0"/>
              </a:rPr>
              <a:t>SEQUENCE</a:t>
            </a:r>
            <a:r>
              <a:rPr lang="en-US" altLang="es-MX"/>
              <a:t>, </a:t>
            </a:r>
            <a:r>
              <a:rPr lang="en-US" altLang="es-MX">
                <a:latin typeface="Courier New" panose="02070309020205020404" pitchFamily="49" charset="0"/>
              </a:rPr>
              <a:t>INDEX</a:t>
            </a:r>
            <a:r>
              <a:rPr lang="en-US" altLang="es-MX"/>
              <a:t>, </a:t>
            </a:r>
            <a:r>
              <a:rPr lang="en-US" altLang="es-MX">
                <a:latin typeface="Courier New" panose="02070309020205020404" pitchFamily="49" charset="0"/>
              </a:rPr>
              <a:t>PROCEDURE</a:t>
            </a:r>
            <a:r>
              <a:rPr lang="en-US" altLang="es-MX"/>
              <a:t>, </a:t>
            </a:r>
            <a:r>
              <a:rPr lang="en-US" altLang="es-MX">
                <a:latin typeface="Courier New" panose="02070309020205020404" pitchFamily="49" charset="0"/>
              </a:rPr>
              <a:t>FUNCTION</a:t>
            </a:r>
            <a:r>
              <a:rPr lang="en-US" altLang="es-MX"/>
              <a:t>, </a:t>
            </a:r>
            <a:r>
              <a:rPr lang="en-US" altLang="es-MX">
                <a:latin typeface="Courier New" panose="02070309020205020404" pitchFamily="49" charset="0"/>
              </a:rPr>
              <a:t>PACKAGE</a:t>
            </a:r>
            <a:r>
              <a:rPr lang="en-US" altLang="es-MX"/>
              <a:t>, or </a:t>
            </a:r>
            <a:r>
              <a:rPr lang="en-US" altLang="es-MX">
                <a:latin typeface="Courier New" panose="02070309020205020404" pitchFamily="49" charset="0"/>
              </a:rPr>
              <a:t>TRIGGER</a:t>
            </a:r>
            <a:r>
              <a:rPr lang="en-US" altLang="es-MX"/>
              <a:t>.</a:t>
            </a:r>
          </a:p>
          <a:p>
            <a:pPr lvl="1"/>
            <a:r>
              <a:rPr lang="en-US" altLang="es-MX"/>
              <a:t>The </a:t>
            </a:r>
            <a:r>
              <a:rPr lang="en-US" altLang="es-MX">
                <a:latin typeface="Courier New" panose="02070309020205020404" pitchFamily="49" charset="0"/>
              </a:rPr>
              <a:t>STATUS</a:t>
            </a:r>
            <a:r>
              <a:rPr lang="en-US" altLang="es-MX"/>
              <a:t> column holds a value of </a:t>
            </a:r>
            <a:r>
              <a:rPr lang="en-US" altLang="es-MX">
                <a:latin typeface="Courier New" panose="02070309020205020404" pitchFamily="49" charset="0"/>
              </a:rPr>
              <a:t>VALID</a:t>
            </a:r>
            <a:r>
              <a:rPr lang="en-US" altLang="es-MX"/>
              <a:t>, </a:t>
            </a:r>
            <a:r>
              <a:rPr lang="en-US" altLang="es-MX">
                <a:latin typeface="Courier New" panose="02070309020205020404" pitchFamily="49" charset="0"/>
              </a:rPr>
              <a:t>INVALID</a:t>
            </a:r>
            <a:r>
              <a:rPr lang="en-US" altLang="es-MX"/>
              <a:t>, or </a:t>
            </a:r>
            <a:r>
              <a:rPr lang="en-US" altLang="es-MX">
                <a:latin typeface="Courier New" panose="02070309020205020404" pitchFamily="49" charset="0"/>
              </a:rPr>
              <a:t>N/A</a:t>
            </a:r>
            <a:r>
              <a:rPr lang="en-US" altLang="es-MX"/>
              <a:t>. Although tables are always valid, the views, procedures, functions, packages, and triggers may be invalid.</a:t>
            </a:r>
          </a:p>
          <a:p>
            <a:pPr lvl="1"/>
            <a:r>
              <a:rPr lang="en-US" altLang="es-MX" b="1"/>
              <a:t>The </a:t>
            </a:r>
            <a:r>
              <a:rPr lang="en-US" altLang="es-MX" b="1">
                <a:latin typeface="Courier New" panose="02070309020205020404" pitchFamily="49" charset="0"/>
              </a:rPr>
              <a:t>CAT</a:t>
            </a:r>
            <a:r>
              <a:rPr lang="en-US" altLang="es-MX" b="1"/>
              <a:t> View</a:t>
            </a:r>
          </a:p>
          <a:p>
            <a:pPr lvl="1"/>
            <a:r>
              <a:rPr lang="en-US" altLang="es-MX"/>
              <a:t>For a simplified query and output, you can query the </a:t>
            </a:r>
            <a:r>
              <a:rPr lang="en-US" altLang="es-MX">
                <a:latin typeface="Courier New" panose="02070309020205020404" pitchFamily="49" charset="0"/>
              </a:rPr>
              <a:t>CAT</a:t>
            </a:r>
            <a:r>
              <a:rPr lang="en-US" altLang="es-MX"/>
              <a:t> view. This view contains only two columns: </a:t>
            </a:r>
            <a:r>
              <a:rPr lang="en-US" altLang="es-MX">
                <a:latin typeface="Courier New" panose="02070309020205020404" pitchFamily="49" charset="0"/>
              </a:rPr>
              <a:t>TABLE_NAME</a:t>
            </a:r>
            <a:r>
              <a:rPr lang="en-US" altLang="es-MX"/>
              <a:t> and </a:t>
            </a:r>
            <a:r>
              <a:rPr lang="en-US" altLang="es-MX">
                <a:latin typeface="Courier New" panose="02070309020205020404" pitchFamily="49" charset="0"/>
              </a:rPr>
              <a:t>TABLE_TYPE</a:t>
            </a:r>
            <a:r>
              <a:rPr lang="en-US" altLang="es-MX"/>
              <a:t>. It provides the names of all your </a:t>
            </a:r>
            <a:r>
              <a:rPr lang="en-US" altLang="es-MX">
                <a:latin typeface="Courier New" panose="02070309020205020404" pitchFamily="49" charset="0"/>
              </a:rPr>
              <a:t>INDEX</a:t>
            </a:r>
            <a:r>
              <a:rPr lang="en-US" altLang="es-MX"/>
              <a:t>, </a:t>
            </a:r>
            <a:r>
              <a:rPr lang="en-US" altLang="es-MX">
                <a:latin typeface="Courier New" panose="02070309020205020404" pitchFamily="49" charset="0"/>
              </a:rPr>
              <a:t>TABLE</a:t>
            </a:r>
            <a:r>
              <a:rPr lang="en-US" altLang="es-MX"/>
              <a:t>, </a:t>
            </a:r>
            <a:r>
              <a:rPr lang="en-US" altLang="es-MX">
                <a:latin typeface="Courier New" panose="02070309020205020404" pitchFamily="49" charset="0"/>
              </a:rPr>
              <a:t>CLUSTER</a:t>
            </a:r>
            <a:r>
              <a:rPr lang="en-US" altLang="es-MX"/>
              <a:t>, </a:t>
            </a:r>
            <a:r>
              <a:rPr lang="en-US" altLang="es-MX">
                <a:latin typeface="Courier New" panose="02070309020205020404" pitchFamily="49" charset="0"/>
              </a:rPr>
              <a:t>VIEW</a:t>
            </a:r>
            <a:r>
              <a:rPr lang="en-US" altLang="es-MX"/>
              <a:t>, </a:t>
            </a:r>
            <a:r>
              <a:rPr lang="en-US" altLang="es-MX">
                <a:latin typeface="Courier New" panose="02070309020205020404" pitchFamily="49" charset="0"/>
              </a:rPr>
              <a:t>SYNONYM</a:t>
            </a:r>
            <a:r>
              <a:rPr lang="en-US" altLang="es-MX"/>
              <a:t>, </a:t>
            </a:r>
            <a:r>
              <a:rPr lang="en-US" altLang="es-MX">
                <a:latin typeface="Courier New" panose="02070309020205020404" pitchFamily="49" charset="0"/>
              </a:rPr>
              <a:t>SEQUENCE</a:t>
            </a:r>
            <a:r>
              <a:rPr lang="en-US" altLang="es-MX"/>
              <a:t>, or </a:t>
            </a:r>
            <a:r>
              <a:rPr lang="en-US" altLang="es-MX">
                <a:latin typeface="Courier New" panose="02070309020205020404" pitchFamily="49" charset="0"/>
              </a:rPr>
              <a:t>UNDEFINED</a:t>
            </a:r>
            <a:r>
              <a:rPr lang="en-US" altLang="es-MX"/>
              <a:t> objects.</a:t>
            </a:r>
          </a:p>
          <a:p>
            <a:pPr lvl="1"/>
            <a:r>
              <a:rPr lang="en-US" altLang="es-MX" b="1"/>
              <a:t>Note:</a:t>
            </a:r>
            <a:r>
              <a:rPr lang="en-US" altLang="es-MX"/>
              <a:t> </a:t>
            </a:r>
            <a:r>
              <a:rPr lang="en-US" altLang="es-MX">
                <a:latin typeface="Courier New" panose="02070309020205020404" pitchFamily="49" charset="0"/>
              </a:rPr>
              <a:t>CAT</a:t>
            </a:r>
            <a:r>
              <a:rPr lang="en-US" altLang="es-MX"/>
              <a:t> is a synonym for </a:t>
            </a:r>
            <a:r>
              <a:rPr lang="en-US" altLang="es-MX">
                <a:latin typeface="Courier New" panose="02070309020205020404" pitchFamily="49" charset="0"/>
              </a:rPr>
              <a:t>USER_CATALOG</a:t>
            </a:r>
            <a:r>
              <a:rPr lang="en-US" altLang="es-MX"/>
              <a:t>—a view that lists tables, views, synonyms and sequences owned by the user.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700" tIns="12700" rIns="12700" bIns="12700"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s-MX" sz="27700">
                <a:solidFill>
                  <a:srgbClr val="CCCCCC"/>
                </a:solidFill>
              </a:rPr>
              <a:t>3</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pPr lvl="0"/>
            <a:r>
              <a:rPr lang="en-US" altLang="es-MX" noProof="0" smtClean="0"/>
              <a:t>&lt;Insert Lesson, Module, Course Title&gt;</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pPr lvl="0"/>
            <a:r>
              <a:rPr lang="en-US" altLang="es-MX" noProof="0" smtClean="0"/>
              <a:t>&lt;Insert Subtitle&gt;</a:t>
            </a:r>
          </a:p>
        </p:txBody>
      </p:sp>
      <p:pic>
        <p:nvPicPr>
          <p:cNvPr id="276501"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6" name="Slide_Copyright"/>
          <p:cNvSpPr>
            <a:spLocks noChangeArrowheads="1"/>
          </p:cNvSpPr>
          <p:nvPr/>
        </p:nvSpPr>
        <p:spPr bwMode="auto">
          <a:xfrm>
            <a:off x="2517775" y="6654800"/>
            <a:ext cx="41021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FontTx/>
              <a:buNone/>
            </a:pPr>
            <a:r>
              <a:rPr lang="en-US" altLang="es-MX" sz="1200" b="0"/>
              <a:t>Copyright © 2007,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Tree>
    <p:extLst>
      <p:ext uri="{BB962C8B-B14F-4D97-AF65-F5344CB8AC3E}">
        <p14:creationId xmlns:p14="http://schemas.microsoft.com/office/powerpoint/2010/main" val="268045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60662"/>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609600" y="439738"/>
            <a:ext cx="5786438" cy="27606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Tree>
    <p:extLst>
      <p:ext uri="{BB962C8B-B14F-4D97-AF65-F5344CB8AC3E}">
        <p14:creationId xmlns:p14="http://schemas.microsoft.com/office/powerpoint/2010/main" val="314538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Tree>
    <p:extLst>
      <p:ext uri="{BB962C8B-B14F-4D97-AF65-F5344CB8AC3E}">
        <p14:creationId xmlns:p14="http://schemas.microsoft.com/office/powerpoint/2010/main" val="202052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s-MX"/>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23465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609600" y="1449388"/>
            <a:ext cx="3883025" cy="17510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4645025" y="1449388"/>
            <a:ext cx="3883025" cy="17510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Tree>
    <p:extLst>
      <p:ext uri="{BB962C8B-B14F-4D97-AF65-F5344CB8AC3E}">
        <p14:creationId xmlns:p14="http://schemas.microsoft.com/office/powerpoint/2010/main" val="409995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s-MX"/>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Tree>
    <p:extLst>
      <p:ext uri="{BB962C8B-B14F-4D97-AF65-F5344CB8AC3E}">
        <p14:creationId xmlns:p14="http://schemas.microsoft.com/office/powerpoint/2010/main" val="241153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Tree>
    <p:extLst>
      <p:ext uri="{BB962C8B-B14F-4D97-AF65-F5344CB8AC3E}">
        <p14:creationId xmlns:p14="http://schemas.microsoft.com/office/powerpoint/2010/main" val="348310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455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s-MX"/>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41156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s-MX"/>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2513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gray">
          <a:xfrm>
            <a:off x="609600" y="1449388"/>
            <a:ext cx="7918450" cy="175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p>
            <a:pPr lvl="0"/>
            <a:r>
              <a:rPr lang="en-US" altLang="es-MX" smtClean="0"/>
              <a:t>Click to edit Master text styles</a:t>
            </a:r>
          </a:p>
          <a:p>
            <a:pPr lvl="1"/>
            <a:r>
              <a:rPr lang="en-US" altLang="es-MX" smtClean="0"/>
              <a:t>Second level</a:t>
            </a:r>
          </a:p>
          <a:p>
            <a:pPr lvl="2"/>
            <a:r>
              <a:rPr lang="en-US" altLang="es-MX" smtClean="0"/>
              <a:t>Third level</a:t>
            </a:r>
          </a:p>
          <a:p>
            <a:pPr lvl="3"/>
            <a:r>
              <a:rPr lang="en-US" altLang="es-MX" smtClean="0"/>
              <a:t>Fourth level</a:t>
            </a:r>
          </a:p>
          <a:p>
            <a:pPr lvl="4"/>
            <a:r>
              <a:rPr lang="en-US" altLang="es-MX" smtClean="0"/>
              <a:t>Fifth level</a:t>
            </a:r>
          </a:p>
        </p:txBody>
      </p:sp>
      <p:pic>
        <p:nvPicPr>
          <p:cNvPr id="275469"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462" name="Slide_Copyright"/>
          <p:cNvSpPr>
            <a:spLocks noChangeArrowheads="1"/>
          </p:cNvSpPr>
          <p:nvPr/>
        </p:nvSpPr>
        <p:spPr bwMode="auto">
          <a:xfrm>
            <a:off x="2517775" y="6654800"/>
            <a:ext cx="41021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FontTx/>
              <a:buNone/>
            </a:pPr>
            <a:r>
              <a:rPr lang="en-US" altLang="es-MX" sz="1200" b="0"/>
              <a:t>Copyright © 2007, Oracle. All rights reserved.</a:t>
            </a:r>
          </a:p>
        </p:txBody>
      </p:sp>
      <p:sp>
        <p:nvSpPr>
          <p:cNvPr id="275458" name="Slide_PlaceholderTitle"/>
          <p:cNvSpPr>
            <a:spLocks noGrp="1" noChangeArrowheads="1"/>
          </p:cNvSpPr>
          <p:nvPr>
            <p:ph type="title"/>
          </p:nvPr>
        </p:nvSpPr>
        <p:spPr bwMode="auto">
          <a:xfrm>
            <a:off x="609600" y="439738"/>
            <a:ext cx="79184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p>
            <a:pPr lvl="0"/>
            <a:r>
              <a:rPr lang="en-US" altLang="es-MX"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buClrTx/>
              <a:buFontTx/>
              <a:buNone/>
            </a:pPr>
            <a:r>
              <a:rPr lang="en-US" altLang="es-MX" sz="1200" b="0"/>
              <a:t>3 - </a:t>
            </a:r>
            <a:fld id="{00EBAB41-AA0A-4CF1-A492-FD6BB1EB9567}" type="slidenum">
              <a:rPr lang="en-US" altLang="es-MX" sz="1200" b="0"/>
              <a:pPr algn="just">
                <a:spcBef>
                  <a:spcPct val="0"/>
                </a:spcBef>
                <a:buClrTx/>
                <a:buFontTx/>
                <a:buNone/>
              </a:pPr>
              <a:t>‹#›</a:t>
            </a:fld>
            <a:endParaRPr lang="en-US" altLang="es-MX" sz="1200" b="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panose="020B0604020202020204" pitchFamily="34" charset="0"/>
        <a:defRPr sz="26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9pPr>
    </p:titleStyle>
    <p:bodyStyle>
      <a:lvl1pPr algn="l" defTabSz="228600" rtl="0" fontAlgn="base">
        <a:spcBef>
          <a:spcPct val="20000"/>
        </a:spcBef>
        <a:spcAft>
          <a:spcPct val="0"/>
        </a:spcAft>
        <a:buClr>
          <a:srgbClr val="000000"/>
        </a:buClr>
        <a:buFont typeface="Arial" panose="020B0604020202020204" pitchFamily="34" charset="0"/>
        <a:defRPr sz="2200" kern="1200">
          <a:solidFill>
            <a:schemeClr val="tx1"/>
          </a:solidFill>
          <a:latin typeface="+mn-lt"/>
          <a:ea typeface="+mn-ea"/>
          <a:cs typeface="+mn-cs"/>
        </a:defRPr>
      </a:lvl1pPr>
      <a:lvl2pPr marL="339725" indent="-225425" algn="l" defTabSz="228600" rtl="0" fontAlgn="base">
        <a:spcBef>
          <a:spcPct val="20000"/>
        </a:spcBef>
        <a:spcAft>
          <a:spcPct val="0"/>
        </a:spcAft>
        <a:buClr>
          <a:srgbClr val="FF0000"/>
        </a:buClr>
        <a:buFont typeface="Arial" panose="020B0604020202020204" pitchFamily="34" charset="0"/>
        <a:buChar char="•"/>
        <a:defRPr sz="2200" kern="1200">
          <a:solidFill>
            <a:schemeClr val="tx1"/>
          </a:solidFill>
          <a:latin typeface="+mn-lt"/>
          <a:ea typeface="+mn-ea"/>
          <a:cs typeface="+mn-cs"/>
        </a:defRPr>
      </a:lvl2pPr>
      <a:lvl3pPr marL="909638" indent="-331788" algn="l" defTabSz="228600" rtl="0" fontAlgn="base">
        <a:spcBef>
          <a:spcPct val="20000"/>
        </a:spcBef>
        <a:spcAft>
          <a:spcPct val="0"/>
        </a:spcAft>
        <a:buClr>
          <a:srgbClr val="FF0000"/>
        </a:buClr>
        <a:buFont typeface="Arial" panose="020B0604020202020204" pitchFamily="34" charset="0"/>
        <a:buChar char="–"/>
        <a:defRPr sz="2000" kern="1200">
          <a:solidFill>
            <a:schemeClr val="tx1"/>
          </a:solidFill>
          <a:latin typeface="+mn-lt"/>
          <a:ea typeface="+mn-ea"/>
          <a:cs typeface="+mn-cs"/>
        </a:defRPr>
      </a:lvl3pPr>
      <a:lvl4pPr marL="1255713" indent="-231775" algn="l" defTabSz="228600" rtl="0" fontAlgn="base">
        <a:spcBef>
          <a:spcPct val="20000"/>
        </a:spcBef>
        <a:spcAft>
          <a:spcPct val="0"/>
        </a:spcAft>
        <a:buClr>
          <a:schemeClr val="accent2"/>
        </a:buClr>
        <a:buSzPct val="45000"/>
        <a:buFont typeface="Arial" panose="020B0604020202020204" pitchFamily="34" charset="0"/>
        <a:buChar char="—"/>
        <a:defRPr kern="1200">
          <a:solidFill>
            <a:schemeClr val="tx1"/>
          </a:solidFill>
          <a:latin typeface="+mn-lt"/>
          <a:ea typeface="+mn-ea"/>
          <a:cs typeface="+mn-cs"/>
        </a:defRPr>
      </a:lvl4pPr>
      <a:lvl5pPr marL="1601788" indent="-230188" algn="l" defTabSz="228600" rtl="0" fontAlgn="base">
        <a:spcBef>
          <a:spcPct val="20000"/>
        </a:spcBef>
        <a:spcAft>
          <a:spcPct val="0"/>
        </a:spcAft>
        <a:buClr>
          <a:schemeClr val="accent2"/>
        </a:buClr>
        <a:buSzPct val="5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Rectangle 4"/>
          <p:cNvSpPr>
            <a:spLocks noGrp="1" noChangeArrowheads="1"/>
          </p:cNvSpPr>
          <p:nvPr>
            <p:ph type="ctrTitle"/>
          </p:nvPr>
        </p:nvSpPr>
        <p:spPr/>
        <p:txBody>
          <a:bodyPr/>
          <a:lstStyle/>
          <a:p>
            <a:r>
              <a:rPr lang="en-US" altLang="es-MX"/>
              <a:t>Managing Objects</a:t>
            </a:r>
            <a:br>
              <a:rPr lang="en-US" altLang="es-MX"/>
            </a:br>
            <a:r>
              <a:rPr lang="en-US" altLang="es-MX"/>
              <a:t>with Data Dictionary Views </a:t>
            </a:r>
          </a:p>
        </p:txBody>
      </p:sp>
      <p:sp>
        <p:nvSpPr>
          <p:cNvPr id="306181" name="Rectangle 5"/>
          <p:cNvSpPr>
            <a:spLocks noGrp="1" noChangeArrowheads="1"/>
          </p:cNvSpPr>
          <p:nvPr>
            <p:ph type="subTitle" idx="1"/>
          </p:nvPr>
        </p:nvSpPr>
        <p:spPr/>
        <p:txBody>
          <a:bodyPr/>
          <a:lstStyle/>
          <a:p>
            <a:r>
              <a:rPr lang="en-US" altLang="es-MX"/>
              <a:t> </a:t>
            </a: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es-MX"/>
              <a:t>Lesson Agenda</a:t>
            </a:r>
          </a:p>
        </p:txBody>
      </p:sp>
      <p:sp>
        <p:nvSpPr>
          <p:cNvPr id="380931" name="Rectangle 3"/>
          <p:cNvSpPr>
            <a:spLocks noGrp="1" noChangeArrowheads="1"/>
          </p:cNvSpPr>
          <p:nvPr>
            <p:ph type="body" idx="1"/>
          </p:nvPr>
        </p:nvSpPr>
        <p:spPr>
          <a:xfrm>
            <a:off x="609600" y="1449388"/>
            <a:ext cx="7918450" cy="4857750"/>
          </a:xfrm>
        </p:spPr>
        <p:txBody>
          <a:bodyPr/>
          <a:lstStyle/>
          <a:p>
            <a:pPr lvl="1"/>
            <a:r>
              <a:rPr lang="en-US" altLang="es-MX">
                <a:solidFill>
                  <a:schemeClr val="folHlink"/>
                </a:solidFill>
              </a:rPr>
              <a:t>Introduction to data dictionary</a:t>
            </a:r>
          </a:p>
          <a:p>
            <a:pPr lvl="1"/>
            <a:r>
              <a:rPr lang="en-US" altLang="es-MX"/>
              <a:t>Querying the dictionary views for the following:</a:t>
            </a:r>
          </a:p>
          <a:p>
            <a:pPr lvl="2"/>
            <a:r>
              <a:rPr lang="en-US" altLang="es-MX"/>
              <a:t>Table information</a:t>
            </a:r>
          </a:p>
          <a:p>
            <a:pPr lvl="2"/>
            <a:r>
              <a:rPr lang="en-US" altLang="es-MX"/>
              <a:t>Column information</a:t>
            </a:r>
          </a:p>
          <a:p>
            <a:pPr lvl="2"/>
            <a:r>
              <a:rPr lang="en-US" altLang="es-MX"/>
              <a:t>Constraint information</a:t>
            </a:r>
          </a:p>
          <a:p>
            <a:pPr lvl="1"/>
            <a:r>
              <a:rPr lang="en-US" altLang="es-MX">
                <a:solidFill>
                  <a:schemeClr val="folHlink"/>
                </a:solidFill>
              </a:rPr>
              <a:t>Querying the dictionary views for the following:</a:t>
            </a:r>
          </a:p>
          <a:p>
            <a:pPr lvl="2"/>
            <a:r>
              <a:rPr lang="en-US" altLang="es-MX">
                <a:solidFill>
                  <a:schemeClr val="folHlink"/>
                </a:solidFill>
              </a:rPr>
              <a:t>View information</a:t>
            </a:r>
          </a:p>
          <a:p>
            <a:pPr lvl="2"/>
            <a:r>
              <a:rPr lang="en-US" altLang="es-MX">
                <a:solidFill>
                  <a:schemeClr val="folHlink"/>
                </a:solidFill>
              </a:rPr>
              <a:t>Sequence information</a:t>
            </a:r>
          </a:p>
          <a:p>
            <a:pPr lvl="2"/>
            <a:r>
              <a:rPr lang="en-US" altLang="es-MX">
                <a:solidFill>
                  <a:schemeClr val="folHlink"/>
                </a:solidFill>
              </a:rPr>
              <a:t>Synonym information</a:t>
            </a:r>
          </a:p>
          <a:p>
            <a:pPr lvl="2"/>
            <a:r>
              <a:rPr lang="en-US" altLang="es-MX">
                <a:solidFill>
                  <a:schemeClr val="folHlink"/>
                </a:solidFill>
              </a:rPr>
              <a:t>Index information</a:t>
            </a:r>
          </a:p>
          <a:p>
            <a:pPr lvl="1"/>
            <a:r>
              <a:rPr lang="en-US" altLang="es-MX">
                <a:solidFill>
                  <a:schemeClr val="folHlink"/>
                </a:solidFill>
              </a:rPr>
              <a:t>Adding a comment to a table and querying the dictionary views for comment information</a:t>
            </a:r>
          </a:p>
          <a:p>
            <a:pPr lvl="1"/>
            <a:endParaRPr lang="en-US" altLang="es-MX">
              <a:solidFill>
                <a:schemeClr val="folHlink"/>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9" name="Rectangle 9"/>
          <p:cNvSpPr>
            <a:spLocks noGrp="1" noChangeArrowheads="1"/>
          </p:cNvSpPr>
          <p:nvPr>
            <p:ph type="title"/>
          </p:nvPr>
        </p:nvSpPr>
        <p:spPr/>
        <p:txBody>
          <a:bodyPr/>
          <a:lstStyle/>
          <a:p>
            <a:r>
              <a:rPr lang="en-US" altLang="es-MX"/>
              <a:t>Table Information</a:t>
            </a:r>
          </a:p>
        </p:txBody>
      </p:sp>
      <p:sp>
        <p:nvSpPr>
          <p:cNvPr id="322570" name="Rectangle 10"/>
          <p:cNvSpPr>
            <a:spLocks noGrp="1" noChangeArrowheads="1"/>
          </p:cNvSpPr>
          <p:nvPr>
            <p:ph type="body" idx="1"/>
          </p:nvPr>
        </p:nvSpPr>
        <p:spPr>
          <a:xfrm>
            <a:off x="609600" y="1449388"/>
            <a:ext cx="7918450" cy="360362"/>
          </a:xfrm>
        </p:spPr>
        <p:txBody>
          <a:bodyPr/>
          <a:lstStyle/>
          <a:p>
            <a:r>
              <a:rPr lang="en-US" altLang="es-MX">
                <a:latin typeface="Courier New" panose="02070309020205020404" pitchFamily="49" charset="0"/>
              </a:rPr>
              <a:t>USER_TABLES</a:t>
            </a:r>
            <a:r>
              <a:rPr lang="en-US" altLang="es-MX"/>
              <a:t>:</a:t>
            </a:r>
          </a:p>
        </p:txBody>
      </p:sp>
      <p:sp>
        <p:nvSpPr>
          <p:cNvPr id="322564" name="Rectangle 4"/>
          <p:cNvSpPr>
            <a:spLocks noChangeArrowheads="1"/>
          </p:cNvSpPr>
          <p:nvPr/>
        </p:nvSpPr>
        <p:spPr bwMode="blackGray">
          <a:xfrm>
            <a:off x="876300" y="1981200"/>
            <a:ext cx="7267575" cy="3667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DESCRIBE user_tables</a:t>
            </a:r>
          </a:p>
        </p:txBody>
      </p:sp>
      <p:sp>
        <p:nvSpPr>
          <p:cNvPr id="322565" name="Rectangle 5"/>
          <p:cNvSpPr>
            <a:spLocks noChangeArrowheads="1"/>
          </p:cNvSpPr>
          <p:nvPr/>
        </p:nvSpPr>
        <p:spPr bwMode="blackGray">
          <a:xfrm>
            <a:off x="838200" y="3962400"/>
            <a:ext cx="7267575" cy="6318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SELECT table_name</a:t>
            </a:r>
          </a:p>
          <a:p>
            <a:pPr eaLnBrk="0" hangingPunct="0">
              <a:buClrTx/>
              <a:buFontTx/>
              <a:buNone/>
            </a:pPr>
            <a:r>
              <a:rPr lang="en-US" altLang="es-MX" sz="1800">
                <a:solidFill>
                  <a:srgbClr val="000000"/>
                </a:solidFill>
                <a:latin typeface="Courier New" panose="02070309020205020404" pitchFamily="49" charset="0"/>
              </a:rPr>
              <a:t>FROM   user_tables;</a:t>
            </a:r>
          </a:p>
        </p:txBody>
      </p:sp>
      <p:sp>
        <p:nvSpPr>
          <p:cNvPr id="322566" name="Text Box 6"/>
          <p:cNvSpPr txBox="1">
            <a:spLocks noChangeArrowheads="1"/>
          </p:cNvSpPr>
          <p:nvPr/>
        </p:nvSpPr>
        <p:spPr bwMode="auto">
          <a:xfrm>
            <a:off x="971550" y="5710238"/>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s-MX">
                <a:latin typeface="Arial" panose="020B0604020202020204" pitchFamily="34" charset="0"/>
              </a:rPr>
              <a:t>…</a:t>
            </a:r>
          </a:p>
        </p:txBody>
      </p:sp>
      <p:pic>
        <p:nvPicPr>
          <p:cNvPr id="322571" name="Picture 11" descr="C:\Documents and Settings\chaitanya\Desktop\11g_SQL\images\code11_9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81063" y="2413000"/>
            <a:ext cx="4275137" cy="1131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22572" name="Text Box 12"/>
          <p:cNvSpPr txBox="1">
            <a:spLocks noChangeArrowheads="1"/>
          </p:cNvSpPr>
          <p:nvPr/>
        </p:nvSpPr>
        <p:spPr bwMode="auto">
          <a:xfrm>
            <a:off x="914400" y="35814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s-MX">
                <a:latin typeface="Arial" panose="020B0604020202020204" pitchFamily="34" charset="0"/>
              </a:rPr>
              <a:t>…</a:t>
            </a:r>
          </a:p>
        </p:txBody>
      </p:sp>
      <p:pic>
        <p:nvPicPr>
          <p:cNvPr id="322573" name="Picture 13" descr="C:\Documents and Settings\chaitanya\Desktop\11g_SQL\images\code11_9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8200" y="4648200"/>
            <a:ext cx="2084388" cy="1249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5" name="Rectangle 7"/>
          <p:cNvSpPr>
            <a:spLocks noGrp="1" noChangeArrowheads="1"/>
          </p:cNvSpPr>
          <p:nvPr>
            <p:ph type="title"/>
          </p:nvPr>
        </p:nvSpPr>
        <p:spPr/>
        <p:txBody>
          <a:bodyPr/>
          <a:lstStyle/>
          <a:p>
            <a:r>
              <a:rPr lang="en-US" altLang="es-MX"/>
              <a:t>Column Information</a:t>
            </a:r>
          </a:p>
        </p:txBody>
      </p:sp>
      <p:sp>
        <p:nvSpPr>
          <p:cNvPr id="324616" name="Rectangle 8"/>
          <p:cNvSpPr>
            <a:spLocks noGrp="1" noChangeArrowheads="1"/>
          </p:cNvSpPr>
          <p:nvPr>
            <p:ph type="body" idx="1"/>
          </p:nvPr>
        </p:nvSpPr>
        <p:spPr>
          <a:xfrm>
            <a:off x="609600" y="1449388"/>
            <a:ext cx="7918450" cy="360362"/>
          </a:xfrm>
        </p:spPr>
        <p:txBody>
          <a:bodyPr/>
          <a:lstStyle/>
          <a:p>
            <a:r>
              <a:rPr lang="en-US" altLang="es-MX">
                <a:latin typeface="Courier New" panose="02070309020205020404" pitchFamily="49" charset="0"/>
              </a:rPr>
              <a:t>USER_TAB_COLUMNS</a:t>
            </a:r>
            <a:r>
              <a:rPr lang="en-US" altLang="es-MX"/>
              <a:t>:</a:t>
            </a:r>
          </a:p>
        </p:txBody>
      </p:sp>
      <p:sp>
        <p:nvSpPr>
          <p:cNvPr id="324612" name="Rectangle 4"/>
          <p:cNvSpPr>
            <a:spLocks noChangeArrowheads="1"/>
          </p:cNvSpPr>
          <p:nvPr/>
        </p:nvSpPr>
        <p:spPr bwMode="blackGray">
          <a:xfrm>
            <a:off x="876300" y="2009775"/>
            <a:ext cx="7267575" cy="3667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DESCRIBE user_tab_columns</a:t>
            </a:r>
          </a:p>
        </p:txBody>
      </p:sp>
      <p:sp>
        <p:nvSpPr>
          <p:cNvPr id="324614" name="Text Box 6"/>
          <p:cNvSpPr txBox="1">
            <a:spLocks noChangeArrowheads="1"/>
          </p:cNvSpPr>
          <p:nvPr/>
        </p:nvSpPr>
        <p:spPr bwMode="auto">
          <a:xfrm>
            <a:off x="914400" y="51816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s-MX">
                <a:latin typeface="Arial" panose="020B0604020202020204" pitchFamily="34" charset="0"/>
              </a:rPr>
              <a:t>…</a:t>
            </a:r>
          </a:p>
        </p:txBody>
      </p:sp>
      <p:pic>
        <p:nvPicPr>
          <p:cNvPr id="324617" name="Picture 9" descr="C:\Documents and Settings\chaitanya\Desktop\11g_SQL\images\code11_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89000" y="2451100"/>
            <a:ext cx="4721225" cy="2663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1" name="Rectangle 5"/>
          <p:cNvSpPr>
            <a:spLocks noGrp="1" noChangeArrowheads="1"/>
          </p:cNvSpPr>
          <p:nvPr>
            <p:ph type="title"/>
          </p:nvPr>
        </p:nvSpPr>
        <p:spPr/>
        <p:txBody>
          <a:bodyPr/>
          <a:lstStyle/>
          <a:p>
            <a:r>
              <a:rPr lang="en-US" altLang="es-MX"/>
              <a:t>Column Information</a:t>
            </a:r>
          </a:p>
        </p:txBody>
      </p:sp>
      <p:sp>
        <p:nvSpPr>
          <p:cNvPr id="326659" name="Rectangle 3"/>
          <p:cNvSpPr>
            <a:spLocks noChangeArrowheads="1"/>
          </p:cNvSpPr>
          <p:nvPr/>
        </p:nvSpPr>
        <p:spPr bwMode="blackGray">
          <a:xfrm>
            <a:off x="876300" y="1855788"/>
            <a:ext cx="7267575" cy="11969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SELECT column_name, data_type, data_length,</a:t>
            </a:r>
          </a:p>
          <a:p>
            <a:pPr eaLnBrk="0" hangingPunct="0">
              <a:buClrTx/>
              <a:buFontTx/>
              <a:buNone/>
            </a:pPr>
            <a:r>
              <a:rPr lang="en-US" altLang="es-MX" sz="1800">
                <a:solidFill>
                  <a:srgbClr val="000000"/>
                </a:solidFill>
                <a:latin typeface="Courier New" panose="02070309020205020404" pitchFamily="49" charset="0"/>
              </a:rPr>
              <a:t>       data_precision, data_scale, nullable</a:t>
            </a:r>
          </a:p>
          <a:p>
            <a:pPr eaLnBrk="0" hangingPunct="0">
              <a:buClrTx/>
              <a:buFontTx/>
              <a:buNone/>
            </a:pPr>
            <a:r>
              <a:rPr lang="en-US" altLang="es-MX" sz="1800">
                <a:solidFill>
                  <a:srgbClr val="000000"/>
                </a:solidFill>
                <a:latin typeface="Courier New" panose="02070309020205020404" pitchFamily="49" charset="0"/>
              </a:rPr>
              <a:t>FROM   user_tab_columns</a:t>
            </a:r>
          </a:p>
          <a:p>
            <a:pPr eaLnBrk="0" hangingPunct="0">
              <a:buClrTx/>
              <a:buFontTx/>
              <a:buNone/>
            </a:pPr>
            <a:r>
              <a:rPr lang="en-US" altLang="es-MX" sz="1800">
                <a:solidFill>
                  <a:srgbClr val="000000"/>
                </a:solidFill>
                <a:latin typeface="Courier New" panose="02070309020205020404" pitchFamily="49" charset="0"/>
              </a:rPr>
              <a:t>WHERE  table_name = </a:t>
            </a:r>
            <a:r>
              <a:rPr lang="en-US" altLang="es-MX" sz="1800">
                <a:solidFill>
                  <a:schemeClr val="bg2"/>
                </a:solidFill>
                <a:latin typeface="Courier New" panose="02070309020205020404" pitchFamily="49" charset="0"/>
              </a:rPr>
              <a:t>'</a:t>
            </a:r>
            <a:r>
              <a:rPr lang="en-US" altLang="es-MX" sz="1800">
                <a:solidFill>
                  <a:srgbClr val="000000"/>
                </a:solidFill>
                <a:latin typeface="Courier New" panose="02070309020205020404" pitchFamily="49" charset="0"/>
              </a:rPr>
              <a:t>EMPLOYEES</a:t>
            </a:r>
            <a:r>
              <a:rPr lang="en-US" altLang="es-MX" sz="1800">
                <a:solidFill>
                  <a:schemeClr val="bg2"/>
                </a:solidFill>
                <a:latin typeface="Courier New" panose="02070309020205020404" pitchFamily="49" charset="0"/>
              </a:rPr>
              <a:t>'</a:t>
            </a:r>
            <a:r>
              <a:rPr lang="en-US" altLang="es-MX" sz="1800">
                <a:solidFill>
                  <a:srgbClr val="000000"/>
                </a:solidFill>
                <a:latin typeface="Courier New" panose="02070309020205020404" pitchFamily="49" charset="0"/>
              </a:rPr>
              <a:t>; </a:t>
            </a:r>
          </a:p>
        </p:txBody>
      </p:sp>
      <p:pic>
        <p:nvPicPr>
          <p:cNvPr id="326663" name="Picture 7" descr="C:\Documents and Settings\chaitanya\Desktop\11g_SQL\images\code11_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89000" y="3124200"/>
            <a:ext cx="6035675" cy="2811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1" name="Rectangle 7"/>
          <p:cNvSpPr>
            <a:spLocks noGrp="1" noChangeArrowheads="1"/>
          </p:cNvSpPr>
          <p:nvPr>
            <p:ph type="title"/>
          </p:nvPr>
        </p:nvSpPr>
        <p:spPr/>
        <p:txBody>
          <a:bodyPr/>
          <a:lstStyle/>
          <a:p>
            <a:r>
              <a:rPr lang="en-US" altLang="es-MX"/>
              <a:t>Constraint Information</a:t>
            </a:r>
          </a:p>
        </p:txBody>
      </p:sp>
      <p:sp>
        <p:nvSpPr>
          <p:cNvPr id="328712" name="Rectangle 8"/>
          <p:cNvSpPr>
            <a:spLocks noGrp="1" noChangeArrowheads="1"/>
          </p:cNvSpPr>
          <p:nvPr>
            <p:ph type="body" idx="1"/>
          </p:nvPr>
        </p:nvSpPr>
        <p:spPr>
          <a:xfrm>
            <a:off x="609600" y="1449388"/>
            <a:ext cx="7918450" cy="1431925"/>
          </a:xfrm>
        </p:spPr>
        <p:txBody>
          <a:bodyPr/>
          <a:lstStyle/>
          <a:p>
            <a:pPr lvl="1"/>
            <a:r>
              <a:rPr lang="en-US" altLang="es-MX">
                <a:latin typeface="Courier New" panose="02070309020205020404" pitchFamily="49" charset="0"/>
              </a:rPr>
              <a:t>USER_CONSTRAINTS</a:t>
            </a:r>
            <a:r>
              <a:rPr lang="en-US" altLang="es-MX"/>
              <a:t> describes the constraint definitions on your tables.</a:t>
            </a:r>
          </a:p>
          <a:p>
            <a:pPr lvl="1"/>
            <a:r>
              <a:rPr lang="en-US" altLang="es-MX">
                <a:latin typeface="Courier New" panose="02070309020205020404" pitchFamily="49" charset="0"/>
              </a:rPr>
              <a:t>USER_CONS_COLUMNS</a:t>
            </a:r>
            <a:r>
              <a:rPr lang="en-US" altLang="es-MX"/>
              <a:t> describes columns that are owned by you and that are specified in constraints.</a:t>
            </a:r>
          </a:p>
        </p:txBody>
      </p:sp>
      <p:sp>
        <p:nvSpPr>
          <p:cNvPr id="328708" name="Rectangle 4"/>
          <p:cNvSpPr>
            <a:spLocks noChangeArrowheads="1"/>
          </p:cNvSpPr>
          <p:nvPr/>
        </p:nvSpPr>
        <p:spPr bwMode="blackGray">
          <a:xfrm>
            <a:off x="876300" y="3105150"/>
            <a:ext cx="7267575" cy="3667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DESCRIBE user_constraints</a:t>
            </a:r>
          </a:p>
        </p:txBody>
      </p:sp>
      <p:sp>
        <p:nvSpPr>
          <p:cNvPr id="328710" name="Text Box 6"/>
          <p:cNvSpPr txBox="1">
            <a:spLocks noChangeArrowheads="1"/>
          </p:cNvSpPr>
          <p:nvPr/>
        </p:nvSpPr>
        <p:spPr bwMode="auto">
          <a:xfrm>
            <a:off x="971550" y="5821363"/>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s-MX">
                <a:latin typeface="Arial" panose="020B0604020202020204" pitchFamily="34" charset="0"/>
              </a:rPr>
              <a:t>…</a:t>
            </a:r>
          </a:p>
        </p:txBody>
      </p:sp>
      <p:pic>
        <p:nvPicPr>
          <p:cNvPr id="328713" name="Picture 9" descr="C:\Documents and Settings\chaitanya\Desktop\11g_SQL\images\code11_1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79475" y="3543300"/>
            <a:ext cx="5165725" cy="2125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7" name="Rectangle 5"/>
          <p:cNvSpPr>
            <a:spLocks noGrp="1" noChangeArrowheads="1"/>
          </p:cNvSpPr>
          <p:nvPr>
            <p:ph type="title"/>
          </p:nvPr>
        </p:nvSpPr>
        <p:spPr/>
        <p:txBody>
          <a:bodyPr/>
          <a:lstStyle/>
          <a:p>
            <a:r>
              <a:rPr lang="en-US" altLang="es-MX">
                <a:latin typeface="Courier New" panose="02070309020205020404" pitchFamily="49" charset="0"/>
              </a:rPr>
              <a:t>USER_CONSTRAINTS</a:t>
            </a:r>
            <a:r>
              <a:rPr lang="en-US" altLang="es-MX"/>
              <a:t>: Example</a:t>
            </a:r>
          </a:p>
        </p:txBody>
      </p:sp>
      <p:sp>
        <p:nvSpPr>
          <p:cNvPr id="330755" name="Rectangle 3"/>
          <p:cNvSpPr>
            <a:spLocks noChangeArrowheads="1"/>
          </p:cNvSpPr>
          <p:nvPr/>
        </p:nvSpPr>
        <p:spPr bwMode="blackGray">
          <a:xfrm>
            <a:off x="876300" y="1524000"/>
            <a:ext cx="7267575" cy="14605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SELECT constraint_name, constraint_type,</a:t>
            </a:r>
          </a:p>
          <a:p>
            <a:pPr eaLnBrk="0" hangingPunct="0">
              <a:buClrTx/>
              <a:buFontTx/>
              <a:buNone/>
            </a:pPr>
            <a:r>
              <a:rPr lang="en-US" altLang="es-MX" sz="1800">
                <a:solidFill>
                  <a:srgbClr val="000000"/>
                </a:solidFill>
                <a:latin typeface="Courier New" panose="02070309020205020404" pitchFamily="49" charset="0"/>
              </a:rPr>
              <a:t>       search_condition, r_constraint_name, </a:t>
            </a:r>
          </a:p>
          <a:p>
            <a:pPr eaLnBrk="0" hangingPunct="0">
              <a:buClrTx/>
              <a:buFontTx/>
              <a:buNone/>
            </a:pPr>
            <a:r>
              <a:rPr lang="en-US" altLang="es-MX" sz="1800">
                <a:solidFill>
                  <a:srgbClr val="000000"/>
                </a:solidFill>
                <a:latin typeface="Courier New" panose="02070309020205020404" pitchFamily="49" charset="0"/>
              </a:rPr>
              <a:t>       delete_rule, status</a:t>
            </a:r>
          </a:p>
          <a:p>
            <a:pPr eaLnBrk="0" hangingPunct="0">
              <a:buClrTx/>
              <a:buFontTx/>
              <a:buNone/>
            </a:pPr>
            <a:r>
              <a:rPr lang="en-US" altLang="es-MX" sz="1800">
                <a:solidFill>
                  <a:srgbClr val="000000"/>
                </a:solidFill>
                <a:latin typeface="Courier New" panose="02070309020205020404" pitchFamily="49" charset="0"/>
              </a:rPr>
              <a:t>FROM   user_constraints</a:t>
            </a:r>
          </a:p>
          <a:p>
            <a:pPr eaLnBrk="0" hangingPunct="0">
              <a:buClrTx/>
              <a:buFontTx/>
              <a:buNone/>
            </a:pPr>
            <a:r>
              <a:rPr lang="en-US" altLang="es-MX" sz="1800">
                <a:solidFill>
                  <a:srgbClr val="000000"/>
                </a:solidFill>
                <a:latin typeface="Courier New" panose="02070309020205020404" pitchFamily="49" charset="0"/>
              </a:rPr>
              <a:t>WHERE  table_name = </a:t>
            </a:r>
            <a:r>
              <a:rPr lang="en-US" altLang="es-MX" sz="1800">
                <a:solidFill>
                  <a:schemeClr val="bg2"/>
                </a:solidFill>
                <a:latin typeface="Courier New" panose="02070309020205020404" pitchFamily="49" charset="0"/>
              </a:rPr>
              <a:t>'</a:t>
            </a:r>
            <a:r>
              <a:rPr lang="en-US" altLang="es-MX" sz="1800">
                <a:solidFill>
                  <a:srgbClr val="000000"/>
                </a:solidFill>
                <a:latin typeface="Courier New" panose="02070309020205020404" pitchFamily="49" charset="0"/>
              </a:rPr>
              <a:t>EMPLOYEES</a:t>
            </a:r>
            <a:r>
              <a:rPr lang="en-US" altLang="es-MX" sz="1800">
                <a:solidFill>
                  <a:schemeClr val="bg2"/>
                </a:solidFill>
                <a:latin typeface="Courier New" panose="02070309020205020404" pitchFamily="49" charset="0"/>
              </a:rPr>
              <a:t>'</a:t>
            </a:r>
            <a:r>
              <a:rPr lang="en-US" altLang="es-MX" sz="1800">
                <a:solidFill>
                  <a:srgbClr val="000000"/>
                </a:solidFill>
                <a:latin typeface="Courier New" panose="02070309020205020404" pitchFamily="49" charset="0"/>
              </a:rPr>
              <a:t>; </a:t>
            </a:r>
          </a:p>
        </p:txBody>
      </p:sp>
      <p:pic>
        <p:nvPicPr>
          <p:cNvPr id="330759" name="Picture 7" descr="C:\Documents and Settings\chaitanya\Desktop\11g_SQL\images\code11_1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76300" y="3048000"/>
            <a:ext cx="7108825"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8" name="Rectangle 8"/>
          <p:cNvSpPr>
            <a:spLocks noGrp="1" noChangeArrowheads="1"/>
          </p:cNvSpPr>
          <p:nvPr>
            <p:ph type="title"/>
          </p:nvPr>
        </p:nvSpPr>
        <p:spPr/>
        <p:txBody>
          <a:bodyPr/>
          <a:lstStyle/>
          <a:p>
            <a:r>
              <a:rPr lang="en-US" altLang="es-MX"/>
              <a:t>Querying </a:t>
            </a:r>
            <a:r>
              <a:rPr lang="en-US" altLang="es-MX">
                <a:latin typeface="Courier New" panose="02070309020205020404" pitchFamily="49" charset="0"/>
              </a:rPr>
              <a:t>USER_CONS_COLUMNS</a:t>
            </a:r>
          </a:p>
        </p:txBody>
      </p:sp>
      <p:sp>
        <p:nvSpPr>
          <p:cNvPr id="332803" name="Rectangle 3"/>
          <p:cNvSpPr>
            <a:spLocks noChangeArrowheads="1"/>
          </p:cNvSpPr>
          <p:nvPr/>
        </p:nvSpPr>
        <p:spPr bwMode="blackGray">
          <a:xfrm>
            <a:off x="885825" y="1847850"/>
            <a:ext cx="7267575" cy="3667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DESCRIBE user_cons_columns</a:t>
            </a:r>
          </a:p>
        </p:txBody>
      </p:sp>
      <p:sp>
        <p:nvSpPr>
          <p:cNvPr id="332805" name="Rectangle 5"/>
          <p:cNvSpPr>
            <a:spLocks noChangeArrowheads="1"/>
          </p:cNvSpPr>
          <p:nvPr/>
        </p:nvSpPr>
        <p:spPr bwMode="blackGray">
          <a:xfrm>
            <a:off x="876300" y="3827463"/>
            <a:ext cx="7267575" cy="9937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SELECT constraint_name, column_name</a:t>
            </a:r>
          </a:p>
          <a:p>
            <a:pPr eaLnBrk="0" hangingPunct="0">
              <a:buClrTx/>
              <a:buFontTx/>
              <a:buNone/>
            </a:pPr>
            <a:r>
              <a:rPr lang="en-US" altLang="es-MX" sz="1800">
                <a:solidFill>
                  <a:srgbClr val="000000"/>
                </a:solidFill>
                <a:latin typeface="Courier New" panose="02070309020205020404" pitchFamily="49" charset="0"/>
              </a:rPr>
              <a:t>FROM   user_cons_columns</a:t>
            </a:r>
          </a:p>
          <a:p>
            <a:pPr eaLnBrk="0" hangingPunct="0">
              <a:buClrTx/>
              <a:buFontTx/>
              <a:buNone/>
            </a:pPr>
            <a:r>
              <a:rPr lang="en-US" altLang="es-MX" sz="1800">
                <a:solidFill>
                  <a:srgbClr val="000000"/>
                </a:solidFill>
                <a:latin typeface="Courier New" panose="02070309020205020404" pitchFamily="49" charset="0"/>
              </a:rPr>
              <a:t>WHERE  table_name = </a:t>
            </a:r>
            <a:r>
              <a:rPr lang="en-US" altLang="es-MX" sz="1800">
                <a:solidFill>
                  <a:schemeClr val="bg2"/>
                </a:solidFill>
                <a:latin typeface="Courier New" panose="02070309020205020404" pitchFamily="49" charset="0"/>
              </a:rPr>
              <a:t>'</a:t>
            </a:r>
            <a:r>
              <a:rPr lang="en-US" altLang="es-MX" sz="1800">
                <a:solidFill>
                  <a:srgbClr val="000000"/>
                </a:solidFill>
                <a:latin typeface="Courier New" panose="02070309020205020404" pitchFamily="49" charset="0"/>
              </a:rPr>
              <a:t>EMPLOYEES</a:t>
            </a:r>
            <a:r>
              <a:rPr lang="en-US" altLang="es-MX" sz="1800">
                <a:solidFill>
                  <a:schemeClr val="bg2"/>
                </a:solidFill>
                <a:latin typeface="Courier New" panose="02070309020205020404" pitchFamily="49" charset="0"/>
              </a:rPr>
              <a:t>'</a:t>
            </a:r>
            <a:r>
              <a:rPr lang="en-US" altLang="es-MX" sz="1800">
                <a:solidFill>
                  <a:srgbClr val="000000"/>
                </a:solidFill>
                <a:latin typeface="Courier New" panose="02070309020205020404" pitchFamily="49" charset="0"/>
              </a:rPr>
              <a:t>; </a:t>
            </a:r>
          </a:p>
        </p:txBody>
      </p:sp>
      <p:sp>
        <p:nvSpPr>
          <p:cNvPr id="332807" name="Text Box 7"/>
          <p:cNvSpPr txBox="1">
            <a:spLocks noChangeArrowheads="1"/>
          </p:cNvSpPr>
          <p:nvPr/>
        </p:nvSpPr>
        <p:spPr bwMode="auto">
          <a:xfrm>
            <a:off x="947738" y="594836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s-MX">
                <a:latin typeface="Arial" panose="020B0604020202020204" pitchFamily="34" charset="0"/>
              </a:rPr>
              <a:t>…</a:t>
            </a:r>
          </a:p>
        </p:txBody>
      </p:sp>
      <p:pic>
        <p:nvPicPr>
          <p:cNvPr id="332810" name="Picture 10" descr="C:\Documents and Settings\chaitanya\Desktop\11g_SQL\images\code11_14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14400" y="2286000"/>
            <a:ext cx="4457700" cy="1417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32811" name="Picture 11" descr="C:\Documents and Settings\chaitanya\Desktop\11g_SQL\images\code11_14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89000" y="4889500"/>
            <a:ext cx="2936875" cy="1154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es-MX"/>
              <a:t>Lesson Agenda</a:t>
            </a:r>
          </a:p>
        </p:txBody>
      </p:sp>
      <p:sp>
        <p:nvSpPr>
          <p:cNvPr id="385027" name="Rectangle 3"/>
          <p:cNvSpPr>
            <a:spLocks noGrp="1" noChangeArrowheads="1"/>
          </p:cNvSpPr>
          <p:nvPr>
            <p:ph type="body" idx="1"/>
          </p:nvPr>
        </p:nvSpPr>
        <p:spPr>
          <a:xfrm>
            <a:off x="609600" y="1449388"/>
            <a:ext cx="7918450" cy="1966912"/>
          </a:xfrm>
        </p:spPr>
        <p:txBody>
          <a:bodyPr/>
          <a:lstStyle/>
          <a:p>
            <a:endParaRPr lang="en-US" altLang="es-MX"/>
          </a:p>
          <a:p>
            <a:endParaRPr lang="en-US" altLang="es-MX"/>
          </a:p>
          <a:p>
            <a:pPr lvl="1"/>
            <a:endParaRPr lang="en-US" altLang="es-MX">
              <a:solidFill>
                <a:schemeClr val="folHlink"/>
              </a:solidFill>
            </a:endParaRPr>
          </a:p>
          <a:p>
            <a:endParaRPr lang="en-US" altLang="es-MX"/>
          </a:p>
          <a:p>
            <a:endParaRPr lang="en-US" altLang="es-MX"/>
          </a:p>
        </p:txBody>
      </p:sp>
      <p:sp>
        <p:nvSpPr>
          <p:cNvPr id="385029" name="Rectangle 5"/>
          <p:cNvSpPr>
            <a:spLocks noChangeArrowheads="1"/>
          </p:cNvSpPr>
          <p:nvPr/>
        </p:nvSpPr>
        <p:spPr bwMode="gray">
          <a:xfrm>
            <a:off x="609600" y="1449388"/>
            <a:ext cx="7918450" cy="445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lvl1pPr algn="l" defTabSz="228600">
              <a:spcBef>
                <a:spcPct val="0"/>
              </a:spcBef>
              <a:defRPr sz="2400">
                <a:solidFill>
                  <a:schemeClr val="tx1"/>
                </a:solidFill>
                <a:latin typeface="Times New Roman" panose="02020603050405020304" pitchFamily="18" charset="0"/>
              </a:defRPr>
            </a:lvl1pPr>
            <a:lvl2pPr marL="339725" indent="-225425" algn="l" defTabSz="228600">
              <a:spcBef>
                <a:spcPct val="0"/>
              </a:spcBef>
              <a:defRPr sz="2400">
                <a:solidFill>
                  <a:schemeClr val="tx1"/>
                </a:solidFill>
                <a:latin typeface="Times New Roman" panose="02020603050405020304" pitchFamily="18" charset="0"/>
              </a:defRPr>
            </a:lvl2pPr>
            <a:lvl3pPr marL="909638" indent="-331788" algn="l" defTabSz="228600">
              <a:spcBef>
                <a:spcPct val="0"/>
              </a:spcBef>
              <a:defRPr sz="2400">
                <a:solidFill>
                  <a:schemeClr val="tx1"/>
                </a:solidFill>
                <a:latin typeface="Times New Roman" panose="02020603050405020304" pitchFamily="18" charset="0"/>
              </a:defRPr>
            </a:lvl3pPr>
            <a:lvl4pPr marL="1255713" indent="-231775" algn="l" defTabSz="228600">
              <a:spcBef>
                <a:spcPct val="0"/>
              </a:spcBef>
              <a:defRPr sz="2400">
                <a:solidFill>
                  <a:schemeClr val="tx1"/>
                </a:solidFill>
                <a:latin typeface="Times New Roman" panose="02020603050405020304" pitchFamily="18" charset="0"/>
              </a:defRPr>
            </a:lvl4pPr>
            <a:lvl5pPr marL="1601788" indent="-230188" algn="l" defTabSz="228600">
              <a:spcBef>
                <a:spcPct val="0"/>
              </a:spcBef>
              <a:defRPr sz="2400">
                <a:solidFill>
                  <a:schemeClr val="tx1"/>
                </a:solidFill>
                <a:latin typeface="Times New Roman" panose="02020603050405020304" pitchFamily="18" charset="0"/>
              </a:defRPr>
            </a:lvl5pPr>
            <a:lvl6pPr marL="2058988" indent="-230188" defTabSz="228600" fontAlgn="base">
              <a:spcBef>
                <a:spcPct val="0"/>
              </a:spcBef>
              <a:spcAft>
                <a:spcPct val="0"/>
              </a:spcAft>
              <a:defRPr sz="2400">
                <a:solidFill>
                  <a:schemeClr val="tx1"/>
                </a:solidFill>
                <a:latin typeface="Times New Roman" panose="02020603050405020304" pitchFamily="18" charset="0"/>
              </a:defRPr>
            </a:lvl6pPr>
            <a:lvl7pPr marL="2516188" indent="-230188" defTabSz="228600" fontAlgn="base">
              <a:spcBef>
                <a:spcPct val="0"/>
              </a:spcBef>
              <a:spcAft>
                <a:spcPct val="0"/>
              </a:spcAft>
              <a:defRPr sz="2400">
                <a:solidFill>
                  <a:schemeClr val="tx1"/>
                </a:solidFill>
                <a:latin typeface="Times New Roman" panose="02020603050405020304" pitchFamily="18" charset="0"/>
              </a:defRPr>
            </a:lvl7pPr>
            <a:lvl8pPr marL="2973388" indent="-230188" defTabSz="228600" fontAlgn="base">
              <a:spcBef>
                <a:spcPct val="0"/>
              </a:spcBef>
              <a:spcAft>
                <a:spcPct val="0"/>
              </a:spcAft>
              <a:defRPr sz="2400">
                <a:solidFill>
                  <a:schemeClr val="tx1"/>
                </a:solidFill>
                <a:latin typeface="Times New Roman" panose="02020603050405020304" pitchFamily="18" charset="0"/>
              </a:defRPr>
            </a:lvl8pPr>
            <a:lvl9pPr marL="3430588" indent="-230188" defTabSz="228600" fontAlgn="base">
              <a:spcBef>
                <a:spcPct val="0"/>
              </a:spcBef>
              <a:spcAft>
                <a:spcPct val="0"/>
              </a:spcAft>
              <a:defRPr sz="2400">
                <a:solidFill>
                  <a:schemeClr val="tx1"/>
                </a:solidFill>
                <a:latin typeface="Times New Roman" panose="02020603050405020304" pitchFamily="18" charset="0"/>
              </a:defRPr>
            </a:lvl9pPr>
          </a:lstStyle>
          <a:p>
            <a:pPr lvl="1">
              <a:spcBef>
                <a:spcPct val="20000"/>
              </a:spcBef>
              <a:buFont typeface="Arial" panose="020B0604020202020204" pitchFamily="34" charset="0"/>
              <a:buChar char="•"/>
            </a:pPr>
            <a:r>
              <a:rPr lang="en-US" altLang="es-MX" sz="2200" b="0">
                <a:solidFill>
                  <a:schemeClr val="folHlink"/>
                </a:solidFill>
                <a:latin typeface="Arial" panose="020B0604020202020204" pitchFamily="34" charset="0"/>
              </a:rPr>
              <a:t>Introduction to data dictionary</a:t>
            </a:r>
          </a:p>
          <a:p>
            <a:pPr lvl="1">
              <a:spcBef>
                <a:spcPct val="20000"/>
              </a:spcBef>
              <a:buFont typeface="Arial" panose="020B0604020202020204" pitchFamily="34" charset="0"/>
              <a:buChar char="•"/>
            </a:pPr>
            <a:r>
              <a:rPr lang="en-US" altLang="es-MX" sz="2200" b="0">
                <a:solidFill>
                  <a:schemeClr val="folHlink"/>
                </a:solidFill>
                <a:latin typeface="Arial" panose="020B0604020202020204" pitchFamily="34" charset="0"/>
              </a:rPr>
              <a:t>Querying the dictionary views for the following:</a:t>
            </a:r>
          </a:p>
          <a:p>
            <a:pPr lvl="2">
              <a:spcBef>
                <a:spcPct val="20000"/>
              </a:spcBef>
              <a:buFont typeface="Arial" panose="020B0604020202020204" pitchFamily="34" charset="0"/>
              <a:buChar char="–"/>
            </a:pPr>
            <a:r>
              <a:rPr lang="en-US" altLang="es-MX" sz="2000" b="0">
                <a:solidFill>
                  <a:schemeClr val="folHlink"/>
                </a:solidFill>
                <a:latin typeface="Arial" panose="020B0604020202020204" pitchFamily="34" charset="0"/>
              </a:rPr>
              <a:t>Table information</a:t>
            </a:r>
          </a:p>
          <a:p>
            <a:pPr lvl="2">
              <a:spcBef>
                <a:spcPct val="20000"/>
              </a:spcBef>
              <a:buFont typeface="Arial" panose="020B0604020202020204" pitchFamily="34" charset="0"/>
              <a:buChar char="–"/>
            </a:pPr>
            <a:r>
              <a:rPr lang="en-US" altLang="es-MX" sz="2000" b="0">
                <a:solidFill>
                  <a:schemeClr val="folHlink"/>
                </a:solidFill>
                <a:latin typeface="Arial" panose="020B0604020202020204" pitchFamily="34" charset="0"/>
              </a:rPr>
              <a:t>Column information</a:t>
            </a:r>
          </a:p>
          <a:p>
            <a:pPr lvl="2">
              <a:spcBef>
                <a:spcPct val="20000"/>
              </a:spcBef>
              <a:buFont typeface="Arial" panose="020B0604020202020204" pitchFamily="34" charset="0"/>
              <a:buChar char="–"/>
            </a:pPr>
            <a:r>
              <a:rPr lang="en-US" altLang="es-MX" sz="2000" b="0">
                <a:solidFill>
                  <a:schemeClr val="folHlink"/>
                </a:solidFill>
                <a:latin typeface="Arial" panose="020B0604020202020204" pitchFamily="34" charset="0"/>
              </a:rPr>
              <a:t>Constraint information</a:t>
            </a:r>
          </a:p>
          <a:p>
            <a:pPr lvl="1">
              <a:spcBef>
                <a:spcPct val="20000"/>
              </a:spcBef>
              <a:buFont typeface="Arial" panose="020B0604020202020204" pitchFamily="34" charset="0"/>
              <a:buChar char="•"/>
            </a:pPr>
            <a:r>
              <a:rPr lang="en-US" altLang="es-MX" sz="2200" b="0">
                <a:latin typeface="Arial" panose="020B0604020202020204" pitchFamily="34" charset="0"/>
              </a:rPr>
              <a:t>Querying the dictionary views for the following:</a:t>
            </a:r>
          </a:p>
          <a:p>
            <a:pPr lvl="2">
              <a:spcBef>
                <a:spcPct val="20000"/>
              </a:spcBef>
              <a:buFont typeface="Arial" panose="020B0604020202020204" pitchFamily="34" charset="0"/>
              <a:buChar char="–"/>
            </a:pPr>
            <a:r>
              <a:rPr lang="en-US" altLang="es-MX" sz="2000" b="0">
                <a:latin typeface="Arial" panose="020B0604020202020204" pitchFamily="34" charset="0"/>
              </a:rPr>
              <a:t>View information</a:t>
            </a:r>
          </a:p>
          <a:p>
            <a:pPr lvl="2">
              <a:spcBef>
                <a:spcPct val="20000"/>
              </a:spcBef>
              <a:buFont typeface="Arial" panose="020B0604020202020204" pitchFamily="34" charset="0"/>
              <a:buChar char="–"/>
            </a:pPr>
            <a:r>
              <a:rPr lang="en-US" altLang="es-MX" sz="2000" b="0">
                <a:latin typeface="Arial" panose="020B0604020202020204" pitchFamily="34" charset="0"/>
              </a:rPr>
              <a:t>Sequence information</a:t>
            </a:r>
          </a:p>
          <a:p>
            <a:pPr lvl="2">
              <a:spcBef>
                <a:spcPct val="20000"/>
              </a:spcBef>
              <a:buFont typeface="Arial" panose="020B0604020202020204" pitchFamily="34" charset="0"/>
              <a:buChar char="–"/>
            </a:pPr>
            <a:r>
              <a:rPr lang="en-US" altLang="es-MX" sz="2000" b="0">
                <a:latin typeface="Arial" panose="020B0604020202020204" pitchFamily="34" charset="0"/>
              </a:rPr>
              <a:t>Synonym information</a:t>
            </a:r>
          </a:p>
          <a:p>
            <a:pPr lvl="2">
              <a:spcBef>
                <a:spcPct val="20000"/>
              </a:spcBef>
              <a:buFont typeface="Arial" panose="020B0604020202020204" pitchFamily="34" charset="0"/>
              <a:buChar char="–"/>
            </a:pPr>
            <a:r>
              <a:rPr lang="en-US" altLang="es-MX" sz="2000" b="0">
                <a:latin typeface="Arial" panose="020B0604020202020204" pitchFamily="34" charset="0"/>
              </a:rPr>
              <a:t>Index information</a:t>
            </a:r>
          </a:p>
          <a:p>
            <a:pPr lvl="1">
              <a:spcBef>
                <a:spcPct val="20000"/>
              </a:spcBef>
              <a:buFont typeface="Arial" panose="020B0604020202020204" pitchFamily="34" charset="0"/>
              <a:buChar char="•"/>
            </a:pPr>
            <a:r>
              <a:rPr lang="en-US" altLang="es-MX" sz="2200" b="0">
                <a:solidFill>
                  <a:schemeClr val="folHlink"/>
                </a:solidFill>
                <a:latin typeface="Arial" panose="020B0604020202020204" pitchFamily="34" charset="0"/>
              </a:rPr>
              <a:t>Adding a comment to a table and querying the dictionary views for comment information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60" name="Rectangle 12"/>
          <p:cNvSpPr>
            <a:spLocks noGrp="1" noChangeArrowheads="1"/>
          </p:cNvSpPr>
          <p:nvPr>
            <p:ph type="title"/>
          </p:nvPr>
        </p:nvSpPr>
        <p:spPr/>
        <p:txBody>
          <a:bodyPr/>
          <a:lstStyle/>
          <a:p>
            <a:r>
              <a:rPr lang="en-US" altLang="es-MX"/>
              <a:t>View Information</a:t>
            </a:r>
          </a:p>
        </p:txBody>
      </p:sp>
      <p:sp>
        <p:nvSpPr>
          <p:cNvPr id="334851" name="Rectangle 3"/>
          <p:cNvSpPr>
            <a:spLocks noChangeArrowheads="1"/>
          </p:cNvSpPr>
          <p:nvPr/>
        </p:nvSpPr>
        <p:spPr bwMode="blackGray">
          <a:xfrm>
            <a:off x="866775" y="1619250"/>
            <a:ext cx="7277100" cy="3667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DESCRIBE user_views</a:t>
            </a:r>
          </a:p>
        </p:txBody>
      </p:sp>
      <p:sp>
        <p:nvSpPr>
          <p:cNvPr id="334852" name="Rectangle 4"/>
          <p:cNvSpPr>
            <a:spLocks noChangeArrowheads="1"/>
          </p:cNvSpPr>
          <p:nvPr/>
        </p:nvSpPr>
        <p:spPr bwMode="blackGray">
          <a:xfrm>
            <a:off x="866775" y="3309938"/>
            <a:ext cx="7277100" cy="366712"/>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SELECT DISTINCT view_name FROM user_views;</a:t>
            </a:r>
          </a:p>
        </p:txBody>
      </p:sp>
      <p:sp>
        <p:nvSpPr>
          <p:cNvPr id="334855" name="Rectangle 7"/>
          <p:cNvSpPr>
            <a:spLocks noChangeArrowheads="1"/>
          </p:cNvSpPr>
          <p:nvPr/>
        </p:nvSpPr>
        <p:spPr bwMode="blackGray">
          <a:xfrm>
            <a:off x="876300" y="4405313"/>
            <a:ext cx="7277100" cy="62388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SELECT text FROM user_views </a:t>
            </a:r>
          </a:p>
          <a:p>
            <a:pPr eaLnBrk="0" hangingPunct="0">
              <a:buClrTx/>
              <a:buFontTx/>
              <a:buNone/>
            </a:pPr>
            <a:r>
              <a:rPr lang="en-US" altLang="es-MX" sz="1800">
                <a:solidFill>
                  <a:srgbClr val="000000"/>
                </a:solidFill>
                <a:latin typeface="Courier New" panose="02070309020205020404" pitchFamily="49" charset="0"/>
              </a:rPr>
              <a:t>WHERE view_name = </a:t>
            </a:r>
            <a:r>
              <a:rPr lang="en-US" altLang="es-MX" sz="1800">
                <a:solidFill>
                  <a:schemeClr val="bg2"/>
                </a:solidFill>
                <a:latin typeface="Courier New" panose="02070309020205020404" pitchFamily="49" charset="0"/>
              </a:rPr>
              <a:t>'</a:t>
            </a:r>
            <a:r>
              <a:rPr lang="en-US" altLang="es-MX" sz="1800">
                <a:solidFill>
                  <a:srgbClr val="000000"/>
                </a:solidFill>
                <a:latin typeface="Courier New" panose="02070309020205020404" pitchFamily="49" charset="0"/>
              </a:rPr>
              <a:t>EMP_DETAILS_VIEW</a:t>
            </a:r>
            <a:r>
              <a:rPr lang="en-US" altLang="es-MX" sz="1800">
                <a:solidFill>
                  <a:schemeClr val="bg2"/>
                </a:solidFill>
                <a:latin typeface="Courier New" panose="02070309020205020404" pitchFamily="49" charset="0"/>
              </a:rPr>
              <a:t>'</a:t>
            </a:r>
            <a:r>
              <a:rPr lang="en-US" altLang="es-MX" sz="1800">
                <a:solidFill>
                  <a:srgbClr val="000000"/>
                </a:solidFill>
                <a:latin typeface="Courier New" panose="02070309020205020404" pitchFamily="49" charset="0"/>
              </a:rPr>
              <a:t>;</a:t>
            </a:r>
          </a:p>
        </p:txBody>
      </p:sp>
      <p:sp>
        <p:nvSpPr>
          <p:cNvPr id="334857" name="Oval 9"/>
          <p:cNvSpPr>
            <a:spLocks noChangeArrowheads="1"/>
          </p:cNvSpPr>
          <p:nvPr/>
        </p:nvSpPr>
        <p:spPr bwMode="blackWhite">
          <a:xfrm>
            <a:off x="296863" y="1557338"/>
            <a:ext cx="493712" cy="493712"/>
          </a:xfrm>
          <a:prstGeom prst="ellipse">
            <a:avLst/>
          </a:prstGeom>
          <a:solidFill>
            <a:srgbClr val="CCCC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s-MX">
                <a:solidFill>
                  <a:schemeClr val="bg2"/>
                </a:solidFill>
                <a:latin typeface="Arial" panose="020B0604020202020204" pitchFamily="34" charset="0"/>
              </a:rPr>
              <a:t>1</a:t>
            </a:r>
          </a:p>
        </p:txBody>
      </p:sp>
      <p:sp>
        <p:nvSpPr>
          <p:cNvPr id="334858" name="Oval 10"/>
          <p:cNvSpPr>
            <a:spLocks noChangeArrowheads="1"/>
          </p:cNvSpPr>
          <p:nvPr/>
        </p:nvSpPr>
        <p:spPr bwMode="blackWhite">
          <a:xfrm>
            <a:off x="271463" y="3211513"/>
            <a:ext cx="504825" cy="503237"/>
          </a:xfrm>
          <a:prstGeom prst="ellipse">
            <a:avLst/>
          </a:prstGeom>
          <a:solidFill>
            <a:srgbClr val="CCCC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s-MX">
                <a:solidFill>
                  <a:schemeClr val="bg2"/>
                </a:solidFill>
                <a:latin typeface="Arial" panose="020B0604020202020204" pitchFamily="34" charset="0"/>
              </a:rPr>
              <a:t>2</a:t>
            </a:r>
          </a:p>
        </p:txBody>
      </p:sp>
      <p:sp>
        <p:nvSpPr>
          <p:cNvPr id="334859" name="Oval 11"/>
          <p:cNvSpPr>
            <a:spLocks noChangeArrowheads="1"/>
          </p:cNvSpPr>
          <p:nvPr/>
        </p:nvSpPr>
        <p:spPr bwMode="blackWhite">
          <a:xfrm>
            <a:off x="296863" y="4391025"/>
            <a:ext cx="493712" cy="493713"/>
          </a:xfrm>
          <a:prstGeom prst="ellipse">
            <a:avLst/>
          </a:prstGeom>
          <a:solidFill>
            <a:srgbClr val="CCCC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s-MX">
                <a:solidFill>
                  <a:schemeClr val="bg2"/>
                </a:solidFill>
                <a:latin typeface="Arial" panose="020B0604020202020204" pitchFamily="34" charset="0"/>
              </a:rPr>
              <a:t>3</a:t>
            </a:r>
          </a:p>
        </p:txBody>
      </p:sp>
      <p:pic>
        <p:nvPicPr>
          <p:cNvPr id="334862" name="Picture 14" descr="C:\Documents and Settings\chaitanya\Desktop\11g_SQL\images\code11_15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68363" y="2057400"/>
            <a:ext cx="4275137" cy="1017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34863" name="Picture 15" descr="C:\Documents and Settings\chaitanya\Desktop\11g_SQL\images\code11_15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63600" y="3733800"/>
            <a:ext cx="1760538" cy="503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34864" name="Picture 16" descr="C:\Documents and Settings\chaitanya\Desktop\11g_SQL\images\code11_15c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76300" y="5089525"/>
            <a:ext cx="6961188" cy="434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34865" name="Text Box 17"/>
          <p:cNvSpPr txBox="1">
            <a:spLocks noChangeArrowheads="1"/>
          </p:cNvSpPr>
          <p:nvPr/>
        </p:nvSpPr>
        <p:spPr bwMode="auto">
          <a:xfrm>
            <a:off x="914400" y="55626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s-MX">
                <a:latin typeface="Arial" panose="020B0604020202020204" pitchFamily="34" charset="0"/>
              </a:rPr>
              <a:t>…</a:t>
            </a:r>
          </a:p>
        </p:txBody>
      </p:sp>
      <p:pic>
        <p:nvPicPr>
          <p:cNvPr id="334866" name="Picture 18" descr="C:\Documents and Settings\chaitanya\Desktop\11g_SQL\images\code11_15c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863600" y="6019800"/>
            <a:ext cx="3679825" cy="217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1" name="Rectangle 5"/>
          <p:cNvSpPr>
            <a:spLocks noGrp="1" noChangeArrowheads="1"/>
          </p:cNvSpPr>
          <p:nvPr>
            <p:ph type="title"/>
          </p:nvPr>
        </p:nvSpPr>
        <p:spPr/>
        <p:txBody>
          <a:bodyPr/>
          <a:lstStyle/>
          <a:p>
            <a:r>
              <a:rPr lang="en-US" altLang="es-MX"/>
              <a:t>Sequence Information</a:t>
            </a:r>
          </a:p>
        </p:txBody>
      </p:sp>
      <p:sp>
        <p:nvSpPr>
          <p:cNvPr id="336899" name="Rectangle 3"/>
          <p:cNvSpPr>
            <a:spLocks noChangeArrowheads="1"/>
          </p:cNvSpPr>
          <p:nvPr/>
        </p:nvSpPr>
        <p:spPr bwMode="blackGray">
          <a:xfrm>
            <a:off x="876300" y="1862138"/>
            <a:ext cx="7277100" cy="366712"/>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DESCRIBE user_sequences</a:t>
            </a:r>
          </a:p>
        </p:txBody>
      </p:sp>
      <p:pic>
        <p:nvPicPr>
          <p:cNvPr id="336903" name="Picture 7" descr="C:\Documents and Settings\chaitanya\Desktop\11g_SQL\images\code11_1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76300" y="2286000"/>
            <a:ext cx="4240213" cy="1965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30" name="Rectangle 6"/>
          <p:cNvSpPr>
            <a:spLocks noGrp="1" noChangeArrowheads="1"/>
          </p:cNvSpPr>
          <p:nvPr>
            <p:ph type="title"/>
          </p:nvPr>
        </p:nvSpPr>
        <p:spPr/>
        <p:txBody>
          <a:bodyPr/>
          <a:lstStyle/>
          <a:p>
            <a:r>
              <a:rPr lang="en-US" altLang="es-MX"/>
              <a:t>Objectives</a:t>
            </a:r>
          </a:p>
        </p:txBody>
      </p:sp>
      <p:sp>
        <p:nvSpPr>
          <p:cNvPr id="308231" name="Rectangle 7"/>
          <p:cNvSpPr>
            <a:spLocks noGrp="1" noChangeArrowheads="1"/>
          </p:cNvSpPr>
          <p:nvPr>
            <p:ph type="body" idx="1"/>
          </p:nvPr>
        </p:nvSpPr>
        <p:spPr/>
        <p:txBody>
          <a:bodyPr/>
          <a:lstStyle/>
          <a:p>
            <a:r>
              <a:rPr lang="en-US" altLang="es-MX"/>
              <a:t>After completing this lesson, you should be able to do the following:</a:t>
            </a:r>
          </a:p>
          <a:p>
            <a:pPr lvl="1"/>
            <a:r>
              <a:rPr lang="en-US" altLang="es-MX"/>
              <a:t>Use the data dictionary views to research data on your objects</a:t>
            </a:r>
          </a:p>
          <a:p>
            <a:pPr lvl="1"/>
            <a:r>
              <a:rPr lang="en-US" altLang="es-MX"/>
              <a:t>Query various data dictionary views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50" name="Rectangle 6"/>
          <p:cNvSpPr>
            <a:spLocks noGrp="1" noChangeArrowheads="1"/>
          </p:cNvSpPr>
          <p:nvPr>
            <p:ph type="title"/>
          </p:nvPr>
        </p:nvSpPr>
        <p:spPr/>
        <p:txBody>
          <a:bodyPr/>
          <a:lstStyle/>
          <a:p>
            <a:r>
              <a:rPr lang="en-US" altLang="es-MX"/>
              <a:t>Confirming Sequences</a:t>
            </a:r>
          </a:p>
        </p:txBody>
      </p:sp>
      <p:sp>
        <p:nvSpPr>
          <p:cNvPr id="338951" name="Rectangle 7"/>
          <p:cNvSpPr>
            <a:spLocks noGrp="1" noChangeArrowheads="1"/>
          </p:cNvSpPr>
          <p:nvPr>
            <p:ph type="body" idx="1"/>
          </p:nvPr>
        </p:nvSpPr>
        <p:spPr>
          <a:xfrm>
            <a:off x="609600" y="1449388"/>
            <a:ext cx="7918450" cy="3622675"/>
          </a:xfrm>
        </p:spPr>
        <p:txBody>
          <a:bodyPr/>
          <a:lstStyle/>
          <a:p>
            <a:pPr lvl="1"/>
            <a:r>
              <a:rPr lang="en-US" altLang="es-MX"/>
              <a:t>Verify your sequence values in the </a:t>
            </a:r>
            <a:r>
              <a:rPr lang="en-US" altLang="es-MX">
                <a:latin typeface="Courier New" panose="02070309020205020404" pitchFamily="49" charset="0"/>
              </a:rPr>
              <a:t>USER_SEQUENCES</a:t>
            </a:r>
            <a:r>
              <a:rPr lang="en-US" altLang="es-MX"/>
              <a:t> data dictionary table.</a:t>
            </a:r>
          </a:p>
          <a:p>
            <a:pPr lvl="2">
              <a:buFont typeface="Arial" panose="020B0604020202020204" pitchFamily="34" charset="0"/>
              <a:buNone/>
            </a:pPr>
            <a:endParaRPr lang="en-US" altLang="es-MX"/>
          </a:p>
          <a:p>
            <a:pPr lvl="2">
              <a:buFont typeface="Arial" panose="020B0604020202020204" pitchFamily="34" charset="0"/>
              <a:buNone/>
            </a:pPr>
            <a:endParaRPr lang="en-US" altLang="es-MX"/>
          </a:p>
          <a:p>
            <a:pPr lvl="2">
              <a:buFont typeface="Arial" panose="020B0604020202020204" pitchFamily="34" charset="0"/>
              <a:buNone/>
            </a:pPr>
            <a:endParaRPr lang="en-US" altLang="es-MX"/>
          </a:p>
          <a:p>
            <a:pPr lvl="2">
              <a:buFont typeface="Arial" panose="020B0604020202020204" pitchFamily="34" charset="0"/>
              <a:buNone/>
            </a:pPr>
            <a:endParaRPr lang="en-US" altLang="es-MX"/>
          </a:p>
          <a:p>
            <a:pPr lvl="2">
              <a:buFont typeface="Arial" panose="020B0604020202020204" pitchFamily="34" charset="0"/>
              <a:buNone/>
            </a:pPr>
            <a:endParaRPr lang="en-US" altLang="es-MX"/>
          </a:p>
          <a:p>
            <a:pPr lvl="2">
              <a:buFont typeface="Arial" panose="020B0604020202020204" pitchFamily="34" charset="0"/>
              <a:buNone/>
            </a:pPr>
            <a:endParaRPr lang="en-US" altLang="es-MX"/>
          </a:p>
          <a:p>
            <a:pPr lvl="1"/>
            <a:r>
              <a:rPr lang="en-US" altLang="es-MX"/>
              <a:t>The </a:t>
            </a:r>
            <a:r>
              <a:rPr lang="en-US" altLang="es-MX">
                <a:latin typeface="Courier New" panose="02070309020205020404" pitchFamily="49" charset="0"/>
              </a:rPr>
              <a:t>LAST_NUMBER</a:t>
            </a:r>
            <a:r>
              <a:rPr lang="en-US" altLang="es-MX"/>
              <a:t> column displays the next available sequence number if </a:t>
            </a:r>
            <a:r>
              <a:rPr lang="en-US" altLang="es-MX">
                <a:latin typeface="Courier New" panose="02070309020205020404" pitchFamily="49" charset="0"/>
              </a:rPr>
              <a:t>NOCACHE</a:t>
            </a:r>
            <a:r>
              <a:rPr lang="en-US" altLang="es-MX"/>
              <a:t> is specified.</a:t>
            </a:r>
          </a:p>
        </p:txBody>
      </p:sp>
      <p:sp>
        <p:nvSpPr>
          <p:cNvPr id="338948" name="Rectangle 4"/>
          <p:cNvSpPr>
            <a:spLocks noChangeArrowheads="1"/>
          </p:cNvSpPr>
          <p:nvPr/>
        </p:nvSpPr>
        <p:spPr bwMode="blackGray">
          <a:xfrm>
            <a:off x="876300" y="2266950"/>
            <a:ext cx="7277100" cy="9334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SELECT	sequence_name, min_value, max_value, </a:t>
            </a:r>
          </a:p>
          <a:p>
            <a:pPr eaLnBrk="0" hangingPunct="0">
              <a:buClrTx/>
              <a:buFontTx/>
              <a:buNone/>
            </a:pPr>
            <a:r>
              <a:rPr lang="en-US" altLang="es-MX" sz="1800">
                <a:solidFill>
                  <a:srgbClr val="000000"/>
                </a:solidFill>
                <a:latin typeface="Courier New" panose="02070309020205020404" pitchFamily="49" charset="0"/>
              </a:rPr>
              <a:t>	increment_by, last_number</a:t>
            </a:r>
          </a:p>
          <a:p>
            <a:pPr eaLnBrk="0" hangingPunct="0">
              <a:buClrTx/>
              <a:buFontTx/>
              <a:buNone/>
            </a:pPr>
            <a:r>
              <a:rPr lang="en-US" altLang="es-MX" sz="1800">
                <a:solidFill>
                  <a:srgbClr val="000000"/>
                </a:solidFill>
                <a:latin typeface="Courier New" panose="02070309020205020404" pitchFamily="49" charset="0"/>
              </a:rPr>
              <a:t>FROM	user_sequences;</a:t>
            </a:r>
          </a:p>
        </p:txBody>
      </p:sp>
      <p:pic>
        <p:nvPicPr>
          <p:cNvPr id="338952" name="Picture 8" descr="C:\Documents and Settings\chaitanya\Desktop\11g_SQL\images\code11_1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76300" y="3276600"/>
            <a:ext cx="67437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es-MX"/>
              <a:t>Index Information</a:t>
            </a:r>
          </a:p>
        </p:txBody>
      </p:sp>
      <p:sp>
        <p:nvSpPr>
          <p:cNvPr id="371715" name="Rectangle 3"/>
          <p:cNvSpPr>
            <a:spLocks noGrp="1" noChangeArrowheads="1"/>
          </p:cNvSpPr>
          <p:nvPr>
            <p:ph type="body" idx="1"/>
          </p:nvPr>
        </p:nvSpPr>
        <p:spPr>
          <a:xfrm>
            <a:off x="609600" y="1449388"/>
            <a:ext cx="7918450" cy="1498600"/>
          </a:xfrm>
        </p:spPr>
        <p:txBody>
          <a:bodyPr/>
          <a:lstStyle/>
          <a:p>
            <a:pPr lvl="1"/>
            <a:r>
              <a:rPr lang="en-US" altLang="es-MX">
                <a:latin typeface="Courier New" panose="02070309020205020404" pitchFamily="49" charset="0"/>
              </a:rPr>
              <a:t>USER_INDEXES</a:t>
            </a:r>
            <a:r>
              <a:rPr lang="en-US" altLang="es-MX"/>
              <a:t> provides information about your indexes.</a:t>
            </a:r>
          </a:p>
          <a:p>
            <a:pPr lvl="1"/>
            <a:r>
              <a:rPr lang="en-US" altLang="es-MX">
                <a:latin typeface="Courier New" panose="02070309020205020404" pitchFamily="49" charset="0"/>
              </a:rPr>
              <a:t>USER_IND_COLUMNS</a:t>
            </a:r>
            <a:r>
              <a:rPr lang="en-US" altLang="es-MX"/>
              <a:t> describes columns comprising your indexes and columns of indexes on your tables.</a:t>
            </a:r>
          </a:p>
          <a:p>
            <a:endParaRPr lang="en-US" altLang="es-MX"/>
          </a:p>
        </p:txBody>
      </p:sp>
      <p:sp>
        <p:nvSpPr>
          <p:cNvPr id="371716" name="Rectangle 4"/>
          <p:cNvSpPr>
            <a:spLocks noChangeArrowheads="1"/>
          </p:cNvSpPr>
          <p:nvPr/>
        </p:nvSpPr>
        <p:spPr bwMode="blackGray">
          <a:xfrm>
            <a:off x="1676400" y="2819400"/>
            <a:ext cx="51054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anose="02020603050405020304" pitchFamily="18" charset="0"/>
              </a:defRPr>
            </a:lvl1pPr>
            <a:lvl2pPr algn="l">
              <a:spcBef>
                <a:spcPct val="0"/>
              </a:spcBef>
              <a:tabLst>
                <a:tab pos="682625" algn="l"/>
                <a:tab pos="1833563" algn="l"/>
              </a:tabLst>
              <a:defRPr sz="2400">
                <a:solidFill>
                  <a:schemeClr val="tx1"/>
                </a:solidFill>
                <a:latin typeface="Times New Roman" panose="02020603050405020304" pitchFamily="18" charset="0"/>
              </a:defRPr>
            </a:lvl2pPr>
            <a:lvl3pPr algn="l">
              <a:spcBef>
                <a:spcPct val="0"/>
              </a:spcBef>
              <a:tabLst>
                <a:tab pos="682625" algn="l"/>
                <a:tab pos="1833563" algn="l"/>
              </a:tabLst>
              <a:defRPr sz="2400">
                <a:solidFill>
                  <a:schemeClr val="tx1"/>
                </a:solidFill>
                <a:latin typeface="Times New Roman" panose="02020603050405020304" pitchFamily="18" charset="0"/>
              </a:defRPr>
            </a:lvl3pPr>
            <a:lvl4pPr algn="l">
              <a:spcBef>
                <a:spcPct val="0"/>
              </a:spcBef>
              <a:tabLst>
                <a:tab pos="682625" algn="l"/>
                <a:tab pos="1833563" algn="l"/>
              </a:tabLst>
              <a:defRPr sz="2400">
                <a:solidFill>
                  <a:schemeClr val="tx1"/>
                </a:solidFill>
                <a:latin typeface="Times New Roman" panose="02020603050405020304" pitchFamily="18" charset="0"/>
              </a:defRPr>
            </a:lvl4pPr>
            <a:lvl5pPr algn="l">
              <a:spcBef>
                <a:spcPct val="0"/>
              </a:spcBef>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    DESCRIBE user_indexes</a:t>
            </a:r>
          </a:p>
        </p:txBody>
      </p:sp>
      <p:pic>
        <p:nvPicPr>
          <p:cNvPr id="371718" name="Picture 6" descr="C:\Projects\11g_SQL\images\code03_index.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05200"/>
            <a:ext cx="4308475" cy="1508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71719" name="Text Box 7"/>
          <p:cNvSpPr txBox="1">
            <a:spLocks noChangeArrowheads="1"/>
          </p:cNvSpPr>
          <p:nvPr/>
        </p:nvSpPr>
        <p:spPr bwMode="auto">
          <a:xfrm>
            <a:off x="1676400" y="50292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s-MX">
                <a:latin typeface="Arial" panose="020B0604020202020204" pitchFamily="34"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ltLang="es-MX">
                <a:latin typeface="Courier New" panose="02070309020205020404" pitchFamily="49" charset="0"/>
              </a:rPr>
              <a:t>USER_INDEXES</a:t>
            </a:r>
            <a:r>
              <a:rPr lang="en-US" altLang="es-MX"/>
              <a:t>: Examples</a:t>
            </a:r>
          </a:p>
        </p:txBody>
      </p:sp>
      <p:sp>
        <p:nvSpPr>
          <p:cNvPr id="373764" name="Rectangle 4"/>
          <p:cNvSpPr>
            <a:spLocks noChangeArrowheads="1"/>
          </p:cNvSpPr>
          <p:nvPr/>
        </p:nvSpPr>
        <p:spPr bwMode="blackGray">
          <a:xfrm>
            <a:off x="876300" y="1627188"/>
            <a:ext cx="7267575" cy="887412"/>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600">
                <a:solidFill>
                  <a:srgbClr val="000000"/>
                </a:solidFill>
                <a:latin typeface="Courier New" panose="02070309020205020404" pitchFamily="49" charset="0"/>
              </a:rPr>
              <a:t>SELECT index_name, table_name,uniqueness</a:t>
            </a:r>
          </a:p>
          <a:p>
            <a:pPr eaLnBrk="0" hangingPunct="0">
              <a:buClrTx/>
              <a:buFontTx/>
              <a:buNone/>
            </a:pPr>
            <a:r>
              <a:rPr lang="en-US" altLang="es-MX" sz="1600">
                <a:solidFill>
                  <a:srgbClr val="000000"/>
                </a:solidFill>
                <a:latin typeface="Courier New" panose="02070309020205020404" pitchFamily="49" charset="0"/>
              </a:rPr>
              <a:t>FROM   user_indexes</a:t>
            </a:r>
          </a:p>
          <a:p>
            <a:pPr eaLnBrk="0" hangingPunct="0">
              <a:buClrTx/>
              <a:buFontTx/>
              <a:buNone/>
            </a:pPr>
            <a:r>
              <a:rPr lang="en-US" altLang="es-MX" sz="1600">
                <a:solidFill>
                  <a:srgbClr val="000000"/>
                </a:solidFill>
                <a:latin typeface="Courier New" panose="02070309020205020404" pitchFamily="49" charset="0"/>
              </a:rPr>
              <a:t>WHERE  table_name = </a:t>
            </a:r>
            <a:r>
              <a:rPr lang="en-US" altLang="es-MX" sz="1600">
                <a:solidFill>
                  <a:schemeClr val="bg2"/>
                </a:solidFill>
                <a:latin typeface="Courier New" panose="02070309020205020404" pitchFamily="49" charset="0"/>
              </a:rPr>
              <a:t>'</a:t>
            </a:r>
            <a:r>
              <a:rPr lang="en-US" altLang="es-MX" sz="1600">
                <a:solidFill>
                  <a:srgbClr val="000000"/>
                </a:solidFill>
                <a:latin typeface="Courier New" panose="02070309020205020404" pitchFamily="49" charset="0"/>
              </a:rPr>
              <a:t>EMPLOYEES</a:t>
            </a:r>
            <a:r>
              <a:rPr lang="en-US" altLang="es-MX" sz="1600">
                <a:solidFill>
                  <a:schemeClr val="bg2"/>
                </a:solidFill>
                <a:latin typeface="Courier New" panose="02070309020205020404" pitchFamily="49" charset="0"/>
              </a:rPr>
              <a:t>'</a:t>
            </a:r>
            <a:r>
              <a:rPr lang="en-US" altLang="es-MX" sz="1600">
                <a:solidFill>
                  <a:srgbClr val="000000"/>
                </a:solidFill>
                <a:latin typeface="Courier New" panose="02070309020205020404" pitchFamily="49" charset="0"/>
              </a:rPr>
              <a:t>;</a:t>
            </a:r>
            <a:r>
              <a:rPr lang="en-US" altLang="es-MX" sz="1800">
                <a:solidFill>
                  <a:srgbClr val="000000"/>
                </a:solidFill>
                <a:latin typeface="Courier New" panose="02070309020205020404" pitchFamily="49" charset="0"/>
              </a:rPr>
              <a:t> </a:t>
            </a:r>
          </a:p>
        </p:txBody>
      </p:sp>
      <p:pic>
        <p:nvPicPr>
          <p:cNvPr id="373765" name="Picture 5" descr="C:\Projects\11g_SQL\images\code03_index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76300" y="2590800"/>
            <a:ext cx="3668713" cy="1589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73766" name="Rectangle 6"/>
          <p:cNvSpPr>
            <a:spLocks noChangeArrowheads="1"/>
          </p:cNvSpPr>
          <p:nvPr/>
        </p:nvSpPr>
        <p:spPr bwMode="blackGray">
          <a:xfrm>
            <a:off x="838200" y="4549775"/>
            <a:ext cx="7267575" cy="8874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600">
                <a:latin typeface="Courier New" panose="02070309020205020404" pitchFamily="49" charset="0"/>
              </a:rPr>
              <a:t>SELECT INDEX_NAME, TABLE_NAME</a:t>
            </a:r>
            <a:br>
              <a:rPr lang="en-US" altLang="es-MX" sz="1600">
                <a:latin typeface="Courier New" panose="02070309020205020404" pitchFamily="49" charset="0"/>
              </a:rPr>
            </a:br>
            <a:r>
              <a:rPr lang="en-US" altLang="es-MX" sz="1600">
                <a:latin typeface="Courier New" panose="02070309020205020404" pitchFamily="49" charset="0"/>
              </a:rPr>
              <a:t>FROM   USER_INDEXES</a:t>
            </a:r>
            <a:br>
              <a:rPr lang="en-US" altLang="es-MX" sz="1600">
                <a:latin typeface="Courier New" panose="02070309020205020404" pitchFamily="49" charset="0"/>
              </a:rPr>
            </a:br>
            <a:r>
              <a:rPr lang="en-US" altLang="es-MX" sz="1600">
                <a:latin typeface="Courier New" panose="02070309020205020404" pitchFamily="49" charset="0"/>
              </a:rPr>
              <a:t>WHERE  TABLE_NAME = 'EMP_LIB';</a:t>
            </a:r>
          </a:p>
        </p:txBody>
      </p:sp>
      <p:pic>
        <p:nvPicPr>
          <p:cNvPr id="373767" name="Picture 7" descr="C:\Projects\11g_SQL\images\code_03_index_ex.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8200" y="5540375"/>
            <a:ext cx="39655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73768" name="Oval 8"/>
          <p:cNvSpPr>
            <a:spLocks noChangeArrowheads="1"/>
          </p:cNvSpPr>
          <p:nvPr/>
        </p:nvSpPr>
        <p:spPr bwMode="blackWhite">
          <a:xfrm>
            <a:off x="457200" y="1524000"/>
            <a:ext cx="493713" cy="493713"/>
          </a:xfrm>
          <a:prstGeom prst="ellipse">
            <a:avLst/>
          </a:prstGeom>
          <a:solidFill>
            <a:srgbClr val="CCCC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s-MX">
                <a:solidFill>
                  <a:schemeClr val="bg2"/>
                </a:solidFill>
                <a:latin typeface="Arial" panose="020B0604020202020204" pitchFamily="34" charset="0"/>
              </a:rPr>
              <a:t>a</a:t>
            </a:r>
          </a:p>
        </p:txBody>
      </p:sp>
      <p:sp>
        <p:nvSpPr>
          <p:cNvPr id="373769" name="Oval 9"/>
          <p:cNvSpPr>
            <a:spLocks noChangeArrowheads="1"/>
          </p:cNvSpPr>
          <p:nvPr/>
        </p:nvSpPr>
        <p:spPr bwMode="blackWhite">
          <a:xfrm>
            <a:off x="381000" y="4432300"/>
            <a:ext cx="493713" cy="493713"/>
          </a:xfrm>
          <a:prstGeom prst="ellipse">
            <a:avLst/>
          </a:prstGeom>
          <a:solidFill>
            <a:srgbClr val="CCCC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s-MX">
                <a:solidFill>
                  <a:schemeClr val="bg2"/>
                </a:solidFill>
                <a:latin typeface="Arial" panose="020B0604020202020204" pitchFamily="34" charset="0"/>
              </a:rPr>
              <a:t>b</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es-MX"/>
              <a:t>Querying </a:t>
            </a:r>
            <a:r>
              <a:rPr lang="en-US" altLang="es-MX">
                <a:latin typeface="Courier New" panose="02070309020205020404" pitchFamily="49" charset="0"/>
              </a:rPr>
              <a:t>USER_IND_COLUMNS</a:t>
            </a:r>
          </a:p>
        </p:txBody>
      </p:sp>
      <p:sp>
        <p:nvSpPr>
          <p:cNvPr id="375812" name="Rectangle 4"/>
          <p:cNvSpPr>
            <a:spLocks noChangeArrowheads="1"/>
          </p:cNvSpPr>
          <p:nvPr/>
        </p:nvSpPr>
        <p:spPr bwMode="blackGray">
          <a:xfrm>
            <a:off x="1219200" y="1676400"/>
            <a:ext cx="51054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anose="02020603050405020304" pitchFamily="18" charset="0"/>
              </a:defRPr>
            </a:lvl1pPr>
            <a:lvl2pPr algn="l">
              <a:spcBef>
                <a:spcPct val="0"/>
              </a:spcBef>
              <a:tabLst>
                <a:tab pos="682625" algn="l"/>
                <a:tab pos="1833563" algn="l"/>
              </a:tabLst>
              <a:defRPr sz="2400">
                <a:solidFill>
                  <a:schemeClr val="tx1"/>
                </a:solidFill>
                <a:latin typeface="Times New Roman" panose="02020603050405020304" pitchFamily="18" charset="0"/>
              </a:defRPr>
            </a:lvl2pPr>
            <a:lvl3pPr algn="l">
              <a:spcBef>
                <a:spcPct val="0"/>
              </a:spcBef>
              <a:tabLst>
                <a:tab pos="682625" algn="l"/>
                <a:tab pos="1833563" algn="l"/>
              </a:tabLst>
              <a:defRPr sz="2400">
                <a:solidFill>
                  <a:schemeClr val="tx1"/>
                </a:solidFill>
                <a:latin typeface="Times New Roman" panose="02020603050405020304" pitchFamily="18" charset="0"/>
              </a:defRPr>
            </a:lvl3pPr>
            <a:lvl4pPr algn="l">
              <a:spcBef>
                <a:spcPct val="0"/>
              </a:spcBef>
              <a:tabLst>
                <a:tab pos="682625" algn="l"/>
                <a:tab pos="1833563" algn="l"/>
              </a:tabLst>
              <a:defRPr sz="2400">
                <a:solidFill>
                  <a:schemeClr val="tx1"/>
                </a:solidFill>
                <a:latin typeface="Times New Roman" panose="02020603050405020304" pitchFamily="18" charset="0"/>
              </a:defRPr>
            </a:lvl4pPr>
            <a:lvl5pPr algn="l">
              <a:spcBef>
                <a:spcPct val="0"/>
              </a:spcBef>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      DESCRIBE user_ind_columns</a:t>
            </a:r>
          </a:p>
        </p:txBody>
      </p:sp>
      <p:pic>
        <p:nvPicPr>
          <p:cNvPr id="375814" name="Picture 6" descr="C:\Projects\11g_SQL\images\code_03_index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219200" y="2362200"/>
            <a:ext cx="4343400" cy="1714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75815" name="Rectangle 7"/>
          <p:cNvSpPr>
            <a:spLocks noChangeArrowheads="1"/>
          </p:cNvSpPr>
          <p:nvPr/>
        </p:nvSpPr>
        <p:spPr bwMode="blackGray">
          <a:xfrm>
            <a:off x="1219200" y="4419600"/>
            <a:ext cx="5715000" cy="8382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anose="02020603050405020304" pitchFamily="18" charset="0"/>
              </a:defRPr>
            </a:lvl1pPr>
            <a:lvl2pPr algn="l">
              <a:spcBef>
                <a:spcPct val="0"/>
              </a:spcBef>
              <a:tabLst>
                <a:tab pos="682625" algn="l"/>
                <a:tab pos="1833563" algn="l"/>
              </a:tabLst>
              <a:defRPr sz="2400">
                <a:solidFill>
                  <a:schemeClr val="tx1"/>
                </a:solidFill>
                <a:latin typeface="Times New Roman" panose="02020603050405020304" pitchFamily="18" charset="0"/>
              </a:defRPr>
            </a:lvl2pPr>
            <a:lvl3pPr algn="l">
              <a:spcBef>
                <a:spcPct val="0"/>
              </a:spcBef>
              <a:tabLst>
                <a:tab pos="682625" algn="l"/>
                <a:tab pos="1833563" algn="l"/>
              </a:tabLst>
              <a:defRPr sz="2400">
                <a:solidFill>
                  <a:schemeClr val="tx1"/>
                </a:solidFill>
                <a:latin typeface="Times New Roman" panose="02020603050405020304" pitchFamily="18" charset="0"/>
              </a:defRPr>
            </a:lvl3pPr>
            <a:lvl4pPr algn="l">
              <a:spcBef>
                <a:spcPct val="0"/>
              </a:spcBef>
              <a:tabLst>
                <a:tab pos="682625" algn="l"/>
                <a:tab pos="1833563" algn="l"/>
              </a:tabLst>
              <a:defRPr sz="2400">
                <a:solidFill>
                  <a:schemeClr val="tx1"/>
                </a:solidFill>
                <a:latin typeface="Times New Roman" panose="02020603050405020304" pitchFamily="18" charset="0"/>
              </a:defRPr>
            </a:lvl4pPr>
            <a:lvl5pPr algn="l">
              <a:spcBef>
                <a:spcPct val="0"/>
              </a:spcBef>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SELECT INDEX_NAME, COLUMN_NAME,TABLE_NAME</a:t>
            </a:r>
          </a:p>
          <a:p>
            <a:pPr eaLnBrk="0" hangingPunct="0">
              <a:buClrTx/>
              <a:buFontTx/>
              <a:buNone/>
            </a:pPr>
            <a:r>
              <a:rPr lang="en-US" altLang="es-MX" sz="1800">
                <a:solidFill>
                  <a:srgbClr val="000000"/>
                </a:solidFill>
                <a:latin typeface="Courier New" panose="02070309020205020404" pitchFamily="49" charset="0"/>
              </a:rPr>
              <a:t>FROM   user_ind_columns</a:t>
            </a:r>
          </a:p>
          <a:p>
            <a:pPr eaLnBrk="0" hangingPunct="0">
              <a:buClrTx/>
              <a:buFontTx/>
              <a:buNone/>
            </a:pPr>
            <a:r>
              <a:rPr lang="en-US" altLang="es-MX" sz="1800">
                <a:solidFill>
                  <a:srgbClr val="000000"/>
                </a:solidFill>
                <a:latin typeface="Courier New" panose="02070309020205020404" pitchFamily="49" charset="0"/>
              </a:rPr>
              <a:t>WHERE  INDEX_NAME = </a:t>
            </a:r>
            <a:r>
              <a:rPr lang="en-US" altLang="es-MX" sz="1800">
                <a:solidFill>
                  <a:schemeClr val="bg2"/>
                </a:solidFill>
                <a:latin typeface="Courier New" panose="02070309020205020404" pitchFamily="49" charset="0"/>
              </a:rPr>
              <a:t>'LNAME_IDX'</a:t>
            </a:r>
            <a:r>
              <a:rPr lang="en-US" altLang="es-MX" sz="1800">
                <a:solidFill>
                  <a:srgbClr val="000000"/>
                </a:solidFill>
                <a:latin typeface="Courier New" panose="02070309020205020404" pitchFamily="49" charset="0"/>
              </a:rPr>
              <a:t>;</a:t>
            </a:r>
          </a:p>
        </p:txBody>
      </p:sp>
      <p:pic>
        <p:nvPicPr>
          <p:cNvPr id="375816" name="Picture 8" descr="C:\Projects\11g_SQL\images\code_02_idx.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219200" y="5321300"/>
            <a:ext cx="357822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9" name="Rectangle 7"/>
          <p:cNvSpPr>
            <a:spLocks noGrp="1" noChangeArrowheads="1"/>
          </p:cNvSpPr>
          <p:nvPr>
            <p:ph type="title"/>
          </p:nvPr>
        </p:nvSpPr>
        <p:spPr/>
        <p:txBody>
          <a:bodyPr/>
          <a:lstStyle/>
          <a:p>
            <a:r>
              <a:rPr lang="en-US" altLang="es-MX"/>
              <a:t>Synonym Information</a:t>
            </a:r>
          </a:p>
        </p:txBody>
      </p:sp>
      <p:sp>
        <p:nvSpPr>
          <p:cNvPr id="340995" name="Rectangle 3"/>
          <p:cNvSpPr>
            <a:spLocks noChangeArrowheads="1"/>
          </p:cNvSpPr>
          <p:nvPr/>
        </p:nvSpPr>
        <p:spPr bwMode="blackGray">
          <a:xfrm>
            <a:off x="876300" y="1852613"/>
            <a:ext cx="7267575" cy="366712"/>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DESCRIBE user_synonyms</a:t>
            </a:r>
          </a:p>
        </p:txBody>
      </p:sp>
      <p:sp>
        <p:nvSpPr>
          <p:cNvPr id="340997" name="Rectangle 5"/>
          <p:cNvSpPr>
            <a:spLocks noChangeArrowheads="1"/>
          </p:cNvSpPr>
          <p:nvPr/>
        </p:nvSpPr>
        <p:spPr bwMode="blackGray">
          <a:xfrm>
            <a:off x="876300" y="3844925"/>
            <a:ext cx="7267575" cy="6429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SELECT * </a:t>
            </a:r>
          </a:p>
          <a:p>
            <a:pPr eaLnBrk="0" hangingPunct="0">
              <a:buClrTx/>
              <a:buFontTx/>
              <a:buNone/>
            </a:pPr>
            <a:r>
              <a:rPr lang="en-US" altLang="es-MX" sz="1800">
                <a:solidFill>
                  <a:srgbClr val="000000"/>
                </a:solidFill>
                <a:latin typeface="Courier New" panose="02070309020205020404" pitchFamily="49" charset="0"/>
              </a:rPr>
              <a:t>FROM   user_synonyms;</a:t>
            </a:r>
          </a:p>
        </p:txBody>
      </p:sp>
      <p:pic>
        <p:nvPicPr>
          <p:cNvPr id="341001" name="Picture 9" descr="C:\Documents and Settings\chaitanya\Desktop\11g_SQL\images\code11_1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77888" y="2286000"/>
            <a:ext cx="4354512" cy="1177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41002" name="Picture 10" descr="C:\Documents and Settings\chaitanya\Desktop\11g_SQL\images\code11_18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76300" y="4546600"/>
            <a:ext cx="4525963"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ltLang="es-MX"/>
              <a:t>Lesson Agenda</a:t>
            </a:r>
          </a:p>
        </p:txBody>
      </p:sp>
      <p:sp>
        <p:nvSpPr>
          <p:cNvPr id="387076" name="Rectangle 4"/>
          <p:cNvSpPr>
            <a:spLocks noGrp="1" noChangeArrowheads="1"/>
          </p:cNvSpPr>
          <p:nvPr>
            <p:ph type="body" idx="1"/>
          </p:nvPr>
        </p:nvSpPr>
        <p:spPr>
          <a:xfrm>
            <a:off x="609600" y="1449388"/>
            <a:ext cx="7918450" cy="4456112"/>
          </a:xfrm>
          <a:noFill/>
          <a:ln/>
        </p:spPr>
        <p:txBody>
          <a:bodyPr/>
          <a:lstStyle/>
          <a:p>
            <a:pPr lvl="1"/>
            <a:r>
              <a:rPr lang="en-US" altLang="es-MX">
                <a:solidFill>
                  <a:schemeClr val="folHlink"/>
                </a:solidFill>
              </a:rPr>
              <a:t>Introduction to data dictionary</a:t>
            </a:r>
          </a:p>
          <a:p>
            <a:pPr lvl="1"/>
            <a:r>
              <a:rPr lang="en-US" altLang="es-MX">
                <a:solidFill>
                  <a:schemeClr val="folHlink"/>
                </a:solidFill>
              </a:rPr>
              <a:t>Querying the dictionary views for the following:</a:t>
            </a:r>
          </a:p>
          <a:p>
            <a:pPr lvl="2"/>
            <a:r>
              <a:rPr lang="en-US" altLang="es-MX">
                <a:solidFill>
                  <a:schemeClr val="folHlink"/>
                </a:solidFill>
              </a:rPr>
              <a:t>Table information</a:t>
            </a:r>
          </a:p>
          <a:p>
            <a:pPr lvl="2"/>
            <a:r>
              <a:rPr lang="en-US" altLang="es-MX">
                <a:solidFill>
                  <a:schemeClr val="folHlink"/>
                </a:solidFill>
              </a:rPr>
              <a:t>Column information</a:t>
            </a:r>
          </a:p>
          <a:p>
            <a:pPr lvl="2"/>
            <a:r>
              <a:rPr lang="en-US" altLang="es-MX">
                <a:solidFill>
                  <a:schemeClr val="folHlink"/>
                </a:solidFill>
              </a:rPr>
              <a:t>Constraint information</a:t>
            </a:r>
          </a:p>
          <a:p>
            <a:pPr lvl="1"/>
            <a:r>
              <a:rPr lang="en-US" altLang="es-MX">
                <a:solidFill>
                  <a:schemeClr val="folHlink"/>
                </a:solidFill>
              </a:rPr>
              <a:t>Querying the dictionary views for the following:</a:t>
            </a:r>
          </a:p>
          <a:p>
            <a:pPr lvl="2"/>
            <a:r>
              <a:rPr lang="en-US" altLang="es-MX">
                <a:solidFill>
                  <a:schemeClr val="folHlink"/>
                </a:solidFill>
              </a:rPr>
              <a:t>View information</a:t>
            </a:r>
          </a:p>
          <a:p>
            <a:pPr lvl="2"/>
            <a:r>
              <a:rPr lang="en-US" altLang="es-MX">
                <a:solidFill>
                  <a:schemeClr val="folHlink"/>
                </a:solidFill>
              </a:rPr>
              <a:t>Sequence information</a:t>
            </a:r>
          </a:p>
          <a:p>
            <a:pPr lvl="2"/>
            <a:r>
              <a:rPr lang="en-US" altLang="es-MX">
                <a:solidFill>
                  <a:schemeClr val="folHlink"/>
                </a:solidFill>
              </a:rPr>
              <a:t>Synonym information</a:t>
            </a:r>
          </a:p>
          <a:p>
            <a:pPr lvl="2"/>
            <a:r>
              <a:rPr lang="en-US" altLang="es-MX">
                <a:solidFill>
                  <a:schemeClr val="folHlink"/>
                </a:solidFill>
              </a:rPr>
              <a:t>Index information</a:t>
            </a:r>
          </a:p>
          <a:p>
            <a:pPr lvl="1"/>
            <a:r>
              <a:rPr lang="en-US" altLang="es-MX"/>
              <a:t>Adding a comment to a table and querying the dictionary views for comment information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5" name="Rectangle 5"/>
          <p:cNvSpPr>
            <a:spLocks noGrp="1" noChangeArrowheads="1"/>
          </p:cNvSpPr>
          <p:nvPr>
            <p:ph type="title"/>
          </p:nvPr>
        </p:nvSpPr>
        <p:spPr/>
        <p:txBody>
          <a:bodyPr/>
          <a:lstStyle/>
          <a:p>
            <a:r>
              <a:rPr lang="en-US" altLang="es-MX"/>
              <a:t>Adding Comments to a Table</a:t>
            </a:r>
          </a:p>
        </p:txBody>
      </p:sp>
      <p:sp>
        <p:nvSpPr>
          <p:cNvPr id="343046" name="Rectangle 6"/>
          <p:cNvSpPr>
            <a:spLocks noGrp="1" noChangeArrowheads="1"/>
          </p:cNvSpPr>
          <p:nvPr>
            <p:ph type="body" idx="1"/>
          </p:nvPr>
        </p:nvSpPr>
        <p:spPr>
          <a:xfrm>
            <a:off x="609600" y="1449388"/>
            <a:ext cx="7918450" cy="4565650"/>
          </a:xfrm>
        </p:spPr>
        <p:txBody>
          <a:bodyPr/>
          <a:lstStyle/>
          <a:p>
            <a:pPr lvl="1"/>
            <a:r>
              <a:rPr lang="en-US" altLang="es-MX"/>
              <a:t>You can add comments to a table or column by using the </a:t>
            </a:r>
            <a:r>
              <a:rPr lang="en-US" altLang="es-MX">
                <a:latin typeface="Courier New" panose="02070309020205020404" pitchFamily="49" charset="0"/>
              </a:rPr>
              <a:t>COMMENT</a:t>
            </a:r>
            <a:r>
              <a:rPr lang="en-US" altLang="es-MX"/>
              <a:t> statement:</a:t>
            </a:r>
          </a:p>
          <a:p>
            <a:pPr lvl="1">
              <a:buFont typeface="Arial" panose="020B0604020202020204" pitchFamily="34" charset="0"/>
              <a:buNone/>
            </a:pPr>
            <a:endParaRPr lang="en-US" altLang="es-MX"/>
          </a:p>
          <a:p>
            <a:pPr lvl="1">
              <a:buFont typeface="Arial" panose="020B0604020202020204" pitchFamily="34" charset="0"/>
              <a:buNone/>
            </a:pPr>
            <a:endParaRPr lang="en-US" altLang="es-MX"/>
          </a:p>
          <a:p>
            <a:pPr lvl="1">
              <a:buFont typeface="Arial" panose="020B0604020202020204" pitchFamily="34" charset="0"/>
              <a:buNone/>
            </a:pPr>
            <a:endParaRPr lang="en-US" altLang="es-MX"/>
          </a:p>
          <a:p>
            <a:pPr lvl="1"/>
            <a:endParaRPr lang="en-US" altLang="es-MX"/>
          </a:p>
          <a:p>
            <a:pPr lvl="1"/>
            <a:endParaRPr lang="en-US" altLang="es-MX"/>
          </a:p>
          <a:p>
            <a:pPr lvl="1"/>
            <a:r>
              <a:rPr lang="en-US" altLang="es-MX"/>
              <a:t>Comments can be viewed through the data dictionary views:</a:t>
            </a:r>
          </a:p>
          <a:p>
            <a:pPr lvl="2"/>
            <a:r>
              <a:rPr lang="en-US" altLang="es-MX">
                <a:latin typeface="Courier New" panose="02070309020205020404" pitchFamily="49" charset="0"/>
              </a:rPr>
              <a:t>ALL_COL_COMMENTS</a:t>
            </a:r>
          </a:p>
          <a:p>
            <a:pPr lvl="2"/>
            <a:r>
              <a:rPr lang="en-US" altLang="es-MX">
                <a:latin typeface="Courier New" panose="02070309020205020404" pitchFamily="49" charset="0"/>
              </a:rPr>
              <a:t>USER_COL_COMMENTS</a:t>
            </a:r>
          </a:p>
          <a:p>
            <a:pPr lvl="2"/>
            <a:r>
              <a:rPr lang="en-US" altLang="es-MX">
                <a:latin typeface="Courier New" panose="02070309020205020404" pitchFamily="49" charset="0"/>
              </a:rPr>
              <a:t>ALL_TAB_COMMENTS</a:t>
            </a:r>
          </a:p>
          <a:p>
            <a:pPr lvl="2"/>
            <a:r>
              <a:rPr lang="en-US" altLang="es-MX">
                <a:latin typeface="Courier New" panose="02070309020205020404" pitchFamily="49" charset="0"/>
              </a:rPr>
              <a:t>USER_TAB_COMMENTS</a:t>
            </a:r>
          </a:p>
        </p:txBody>
      </p:sp>
      <p:sp>
        <p:nvSpPr>
          <p:cNvPr id="343044" name="Rectangle 4"/>
          <p:cNvSpPr>
            <a:spLocks noChangeArrowheads="1"/>
          </p:cNvSpPr>
          <p:nvPr/>
        </p:nvSpPr>
        <p:spPr bwMode="blackGray">
          <a:xfrm>
            <a:off x="876300" y="2314575"/>
            <a:ext cx="7253288" cy="7334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COMMENT ON TABLE employees</a:t>
            </a:r>
          </a:p>
          <a:p>
            <a:pPr eaLnBrk="0" hangingPunct="0">
              <a:buClrTx/>
              <a:buFontTx/>
              <a:buNone/>
            </a:pPr>
            <a:r>
              <a:rPr lang="en-US" altLang="es-MX" sz="1800">
                <a:solidFill>
                  <a:srgbClr val="000000"/>
                </a:solidFill>
                <a:latin typeface="Courier New" panose="02070309020205020404" pitchFamily="49" charset="0"/>
              </a:rPr>
              <a:t>IS 'Employee Information';</a:t>
            </a:r>
          </a:p>
        </p:txBody>
      </p:sp>
      <p:sp>
        <p:nvSpPr>
          <p:cNvPr id="343048" name="Rectangle 8"/>
          <p:cNvSpPr>
            <a:spLocks noChangeArrowheads="1"/>
          </p:cNvSpPr>
          <p:nvPr/>
        </p:nvSpPr>
        <p:spPr bwMode="blackGray">
          <a:xfrm>
            <a:off x="838200" y="3200400"/>
            <a:ext cx="7253288" cy="7334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COMMENT ON COLUMN employees.first_name</a:t>
            </a:r>
          </a:p>
          <a:p>
            <a:pPr eaLnBrk="0" hangingPunct="0">
              <a:buClrTx/>
              <a:buFontTx/>
              <a:buNone/>
            </a:pPr>
            <a:r>
              <a:rPr lang="en-US" altLang="es-MX" sz="1800">
                <a:solidFill>
                  <a:srgbClr val="000000"/>
                </a:solidFill>
                <a:latin typeface="Courier New" panose="02070309020205020404" pitchFamily="49" charset="0"/>
              </a:rPr>
              <a:t>IS 'First name of the employee';</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2" name="Rectangle 4"/>
          <p:cNvSpPr>
            <a:spLocks noGrp="1" noChangeArrowheads="1"/>
          </p:cNvSpPr>
          <p:nvPr>
            <p:ph type="title"/>
          </p:nvPr>
        </p:nvSpPr>
        <p:spPr/>
        <p:txBody>
          <a:bodyPr/>
          <a:lstStyle/>
          <a:p>
            <a:r>
              <a:rPr lang="en-US" altLang="es-MX"/>
              <a:t>Summary</a:t>
            </a:r>
          </a:p>
        </p:txBody>
      </p:sp>
      <p:sp>
        <p:nvSpPr>
          <p:cNvPr id="345093" name="Rectangle 5"/>
          <p:cNvSpPr>
            <a:spLocks noGrp="1" noChangeArrowheads="1"/>
          </p:cNvSpPr>
          <p:nvPr>
            <p:ph type="body" idx="1"/>
          </p:nvPr>
        </p:nvSpPr>
        <p:spPr>
          <a:xfrm>
            <a:off x="609600" y="1449388"/>
            <a:ext cx="7918450" cy="4711700"/>
          </a:xfrm>
        </p:spPr>
        <p:txBody>
          <a:bodyPr/>
          <a:lstStyle/>
          <a:p>
            <a:r>
              <a:rPr lang="en-US" altLang="es-MX"/>
              <a:t>In this lesson, you should have learned how to find information about your objects through the following dictionary views:</a:t>
            </a:r>
          </a:p>
          <a:p>
            <a:pPr lvl="1"/>
            <a:r>
              <a:rPr lang="en-US" altLang="es-MX">
                <a:latin typeface="Courier New" panose="02070309020205020404" pitchFamily="49" charset="0"/>
              </a:rPr>
              <a:t>DICTIONARY</a:t>
            </a:r>
          </a:p>
          <a:p>
            <a:pPr lvl="1"/>
            <a:r>
              <a:rPr lang="en-US" altLang="es-MX">
                <a:latin typeface="Courier New" panose="02070309020205020404" pitchFamily="49" charset="0"/>
              </a:rPr>
              <a:t>USER_OBJECTS</a:t>
            </a:r>
          </a:p>
          <a:p>
            <a:pPr lvl="1"/>
            <a:r>
              <a:rPr lang="en-US" altLang="es-MX">
                <a:latin typeface="Courier New" panose="02070309020205020404" pitchFamily="49" charset="0"/>
              </a:rPr>
              <a:t>USER_TABLES</a:t>
            </a:r>
          </a:p>
          <a:p>
            <a:pPr lvl="1"/>
            <a:r>
              <a:rPr lang="en-US" altLang="es-MX">
                <a:latin typeface="Courier New" panose="02070309020205020404" pitchFamily="49" charset="0"/>
              </a:rPr>
              <a:t>USER_TAB_COLUMNS</a:t>
            </a:r>
          </a:p>
          <a:p>
            <a:pPr lvl="1"/>
            <a:r>
              <a:rPr lang="en-US" altLang="es-MX">
                <a:latin typeface="Courier New" panose="02070309020205020404" pitchFamily="49" charset="0"/>
              </a:rPr>
              <a:t>USER_CONSTRAINTS</a:t>
            </a:r>
          </a:p>
          <a:p>
            <a:pPr lvl="1"/>
            <a:r>
              <a:rPr lang="en-US" altLang="es-MX">
                <a:latin typeface="Courier New" panose="02070309020205020404" pitchFamily="49" charset="0"/>
              </a:rPr>
              <a:t>USER_CONS_COLUMNS</a:t>
            </a:r>
          </a:p>
          <a:p>
            <a:pPr lvl="1"/>
            <a:r>
              <a:rPr lang="en-US" altLang="es-MX">
                <a:latin typeface="Courier New" panose="02070309020205020404" pitchFamily="49" charset="0"/>
              </a:rPr>
              <a:t>USER_VIEWS</a:t>
            </a:r>
          </a:p>
          <a:p>
            <a:pPr lvl="1"/>
            <a:r>
              <a:rPr lang="en-US" altLang="es-MX">
                <a:latin typeface="Courier New" panose="02070309020205020404" pitchFamily="49" charset="0"/>
              </a:rPr>
              <a:t>USER_SEQUENCES</a:t>
            </a:r>
          </a:p>
          <a:p>
            <a:pPr lvl="1"/>
            <a:r>
              <a:rPr lang="en-US" altLang="es-MX">
                <a:latin typeface="Courier New" panose="02070309020205020404" pitchFamily="49" charset="0"/>
              </a:rPr>
              <a:t>USER_INDEXES</a:t>
            </a:r>
          </a:p>
          <a:p>
            <a:pPr lvl="1"/>
            <a:r>
              <a:rPr lang="en-US" altLang="es-MX">
                <a:latin typeface="Courier New" panose="02070309020205020404" pitchFamily="49" charset="0"/>
              </a:rPr>
              <a:t>USER_SYNONYMS</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Rectangle 4"/>
          <p:cNvSpPr>
            <a:spLocks noGrp="1" noChangeArrowheads="1"/>
          </p:cNvSpPr>
          <p:nvPr>
            <p:ph type="title"/>
          </p:nvPr>
        </p:nvSpPr>
        <p:spPr/>
        <p:txBody>
          <a:bodyPr/>
          <a:lstStyle/>
          <a:p>
            <a:r>
              <a:rPr lang="en-US" altLang="es-MX"/>
              <a:t>Practice 3: Overview</a:t>
            </a:r>
          </a:p>
        </p:txBody>
      </p:sp>
      <p:sp>
        <p:nvSpPr>
          <p:cNvPr id="347141" name="Rectangle 5"/>
          <p:cNvSpPr>
            <a:spLocks noGrp="1" noChangeArrowheads="1"/>
          </p:cNvSpPr>
          <p:nvPr>
            <p:ph type="body" idx="1"/>
          </p:nvPr>
        </p:nvSpPr>
        <p:spPr>
          <a:xfrm>
            <a:off x="609600" y="1449388"/>
            <a:ext cx="7918450" cy="3841750"/>
          </a:xfrm>
        </p:spPr>
        <p:txBody>
          <a:bodyPr/>
          <a:lstStyle/>
          <a:p>
            <a:r>
              <a:rPr lang="en-US" altLang="es-MX"/>
              <a:t>This practice covers the following topics:</a:t>
            </a:r>
          </a:p>
          <a:p>
            <a:pPr lvl="1"/>
            <a:r>
              <a:rPr lang="en-US" altLang="es-MX"/>
              <a:t>Querying the dictionary views for table and column information</a:t>
            </a:r>
          </a:p>
          <a:p>
            <a:pPr lvl="1"/>
            <a:r>
              <a:rPr lang="en-US" altLang="es-MX"/>
              <a:t>Querying the dictionary views for constraint information</a:t>
            </a:r>
          </a:p>
          <a:p>
            <a:pPr lvl="1"/>
            <a:r>
              <a:rPr lang="en-US" altLang="es-MX"/>
              <a:t>Querying the dictionary views for view information</a:t>
            </a:r>
          </a:p>
          <a:p>
            <a:pPr lvl="1"/>
            <a:r>
              <a:rPr lang="en-US" altLang="es-MX"/>
              <a:t>Querying the dictionary views for sequence information</a:t>
            </a:r>
          </a:p>
          <a:p>
            <a:pPr lvl="1"/>
            <a:r>
              <a:rPr lang="en-US" altLang="es-MX"/>
              <a:t>Querying the dictionary views for synonym information</a:t>
            </a:r>
          </a:p>
          <a:p>
            <a:pPr lvl="1"/>
            <a:r>
              <a:rPr lang="en-US" altLang="es-MX"/>
              <a:t>Querying the dictionary views for index information</a:t>
            </a:r>
          </a:p>
          <a:p>
            <a:pPr lvl="1"/>
            <a:r>
              <a:rPr lang="en-US" altLang="es-MX"/>
              <a:t>Adding a comment to a table and querying the dictionary views for comment information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763000" cy="3617144"/>
          </a:xfrm>
          <a:prstGeom prst="rect">
            <a:avLst/>
          </a:prstGeom>
        </p:spPr>
        <p:txBody>
          <a:bodyPr wrap="square">
            <a:spAutoFit/>
          </a:bodyPr>
          <a:lstStyle/>
          <a:p>
            <a:pPr marL="457200" lvl="2" indent="-228600" algn="l">
              <a:spcBef>
                <a:spcPct val="25000"/>
              </a:spcBef>
              <a:buFont typeface="Times New Roman" panose="02020603050405020304" pitchFamily="18" charset="0"/>
              <a:buNone/>
            </a:pPr>
            <a:r>
              <a:rPr lang="en-US" altLang="es-MX" sz="900" dirty="0"/>
              <a:t>1.	Query the </a:t>
            </a:r>
            <a:r>
              <a:rPr lang="en-US" altLang="es-MX" sz="900" dirty="0">
                <a:latin typeface="Courier New" panose="02070309020205020404" pitchFamily="49" charset="0"/>
              </a:rPr>
              <a:t>USER_TABLES</a:t>
            </a:r>
            <a:r>
              <a:rPr lang="en-US" altLang="es-MX" sz="900" dirty="0"/>
              <a:t> data dictionary view to see information about the tables that you own.</a:t>
            </a:r>
          </a:p>
          <a:p>
            <a:pPr marL="457200" lvl="2" indent="-228600" algn="l">
              <a:spcBef>
                <a:spcPct val="25000"/>
              </a:spcBef>
              <a:buFont typeface="Times New Roman" panose="02020603050405020304" pitchFamily="18" charset="0"/>
              <a:buAutoNum type="arabicPeriod"/>
            </a:pPr>
            <a:endParaRPr lang="en-US" altLang="es-MX" sz="900" dirty="0"/>
          </a:p>
          <a:p>
            <a:pPr marL="457200" lvl="2" indent="-228600" algn="l">
              <a:spcBef>
                <a:spcPct val="25000"/>
              </a:spcBef>
              <a:buFont typeface="Times New Roman" panose="02020603050405020304" pitchFamily="18" charset="0"/>
              <a:buNone/>
            </a:pPr>
            <a:r>
              <a:rPr lang="en-US" altLang="es-MX" sz="900" dirty="0"/>
              <a:t>2.	Query the </a:t>
            </a:r>
            <a:r>
              <a:rPr lang="en-US" altLang="es-MX" sz="900" dirty="0">
                <a:latin typeface="Courier New" panose="02070309020205020404" pitchFamily="49" charset="0"/>
              </a:rPr>
              <a:t>ALL_TABLES</a:t>
            </a:r>
            <a:r>
              <a:rPr lang="en-US" altLang="es-MX" sz="900" dirty="0"/>
              <a:t> data dictionary view to see information about all the tables that you can access. Exclude tables that you own.</a:t>
            </a:r>
          </a:p>
          <a:p>
            <a:pPr marL="457200" lvl="2" indent="-228600" algn="l">
              <a:spcBef>
                <a:spcPct val="25000"/>
              </a:spcBef>
              <a:buFont typeface="Times New Roman" panose="02020603050405020304" pitchFamily="18" charset="0"/>
              <a:buNone/>
            </a:pPr>
            <a:r>
              <a:rPr lang="en-US" altLang="es-MX" sz="900" dirty="0"/>
              <a:t>      Note: Your list may not exactly match the following list:</a:t>
            </a:r>
          </a:p>
          <a:p>
            <a:pPr marL="457200" lvl="2" indent="-228600" algn="l">
              <a:spcBef>
                <a:spcPct val="25000"/>
              </a:spcBef>
              <a:buFont typeface="Times New Roman" panose="02020603050405020304" pitchFamily="18" charset="0"/>
              <a:buAutoNum type="arabicPeriod" startAt="3"/>
            </a:pPr>
            <a:endParaRPr lang="en-US" altLang="es-MX" sz="900" dirty="0"/>
          </a:p>
          <a:p>
            <a:pPr marL="457200" lvl="2" indent="-228600" algn="l">
              <a:spcBef>
                <a:spcPct val="25000"/>
              </a:spcBef>
              <a:buClrTx/>
              <a:buAutoNum type="arabicPeriod" startAt="3"/>
            </a:pPr>
            <a:r>
              <a:rPr lang="en-US" altLang="es-MX" sz="900" dirty="0" smtClean="0"/>
              <a:t>For </a:t>
            </a:r>
            <a:r>
              <a:rPr lang="en-US" altLang="es-MX" sz="900" dirty="0"/>
              <a:t>a specified table, create a script that reports the column names, data types, and data types’ lengths, as well as whether nulls are allowed. Prompt the user to enter the table name. Give appropriate aliases to the </a:t>
            </a:r>
            <a:r>
              <a:rPr lang="en-US" altLang="es-MX" sz="900" dirty="0">
                <a:latin typeface="Courier New" panose="02070309020205020404" pitchFamily="49" charset="0"/>
              </a:rPr>
              <a:t>DATA_PRECISION</a:t>
            </a:r>
            <a:r>
              <a:rPr lang="en-US" altLang="es-MX" sz="900" dirty="0"/>
              <a:t> and </a:t>
            </a:r>
            <a:r>
              <a:rPr lang="en-US" altLang="es-MX" sz="900" dirty="0">
                <a:latin typeface="Courier New" panose="02070309020205020404" pitchFamily="49" charset="0"/>
              </a:rPr>
              <a:t>DATA_SCALE </a:t>
            </a:r>
            <a:r>
              <a:rPr lang="en-US" altLang="es-MX" sz="900" dirty="0"/>
              <a:t>columns. Save this script in a file named </a:t>
            </a:r>
            <a:r>
              <a:rPr lang="en-US" altLang="es-MX" sz="900" dirty="0" smtClean="0">
                <a:latin typeface="Courier New" panose="02070309020205020404" pitchFamily="49" charset="0"/>
              </a:rPr>
              <a:t>lab_03_01.sql</a:t>
            </a:r>
            <a:r>
              <a:rPr lang="en-US" altLang="es-MX" sz="900" dirty="0" smtClean="0"/>
              <a:t>.</a:t>
            </a:r>
          </a:p>
          <a:p>
            <a:pPr marL="457200" lvl="2" indent="-228600" algn="l">
              <a:spcBef>
                <a:spcPct val="25000"/>
              </a:spcBef>
              <a:buClrTx/>
              <a:buAutoNum type="arabicPeriod" startAt="3"/>
            </a:pPr>
            <a:r>
              <a:rPr lang="en-US" altLang="es-MX" sz="900" dirty="0" smtClean="0"/>
              <a:t>Create </a:t>
            </a:r>
            <a:r>
              <a:rPr lang="en-US" altLang="es-MX" sz="900" dirty="0"/>
              <a:t>a script that reports the column name, constraint name, constraint type, search condition, and status for a specified table. You must join the </a:t>
            </a:r>
            <a:r>
              <a:rPr lang="en-US" altLang="es-MX" sz="900" dirty="0">
                <a:latin typeface="Courier New" panose="02070309020205020404" pitchFamily="49" charset="0"/>
              </a:rPr>
              <a:t>USER_CONSTRAINTS</a:t>
            </a:r>
            <a:r>
              <a:rPr lang="en-US" altLang="es-MX" sz="900" dirty="0"/>
              <a:t> and </a:t>
            </a:r>
            <a:r>
              <a:rPr lang="en-US" altLang="es-MX" sz="900" dirty="0">
                <a:latin typeface="Courier New" panose="02070309020205020404" pitchFamily="49" charset="0"/>
              </a:rPr>
              <a:t>USER_CONS_COLUMNS</a:t>
            </a:r>
            <a:r>
              <a:rPr lang="en-US" altLang="es-MX" sz="900" dirty="0"/>
              <a:t> tables to obtain all this information. Prompt the user to enter the table name. Save the script in a file named </a:t>
            </a:r>
            <a:r>
              <a:rPr lang="en-US" altLang="es-MX" sz="900" dirty="0" smtClean="0">
                <a:latin typeface="Courier New" panose="02070309020205020404" pitchFamily="49" charset="0"/>
              </a:rPr>
              <a:t>lab_03_04.sql</a:t>
            </a:r>
            <a:r>
              <a:rPr lang="en-US" altLang="es-MX" sz="900" dirty="0" smtClean="0"/>
              <a:t>.</a:t>
            </a:r>
          </a:p>
          <a:p>
            <a:pPr marL="457200" lvl="2" indent="-228600" algn="l">
              <a:spcBef>
                <a:spcPct val="25000"/>
              </a:spcBef>
              <a:buClrTx/>
              <a:buAutoNum type="arabicPeriod" startAt="3"/>
            </a:pPr>
            <a:r>
              <a:rPr lang="en-US" altLang="es-MX" sz="900" dirty="0" smtClean="0"/>
              <a:t>Add </a:t>
            </a:r>
            <a:r>
              <a:rPr lang="en-US" altLang="es-MX" sz="900" dirty="0"/>
              <a:t>a comment to the </a:t>
            </a:r>
            <a:r>
              <a:rPr lang="en-US" altLang="es-MX" sz="900" dirty="0">
                <a:latin typeface="Courier New" panose="02070309020205020404" pitchFamily="49" charset="0"/>
              </a:rPr>
              <a:t>DEPARTMENTS</a:t>
            </a:r>
            <a:r>
              <a:rPr lang="en-US" altLang="es-MX" sz="900" dirty="0"/>
              <a:t> table. Then query the </a:t>
            </a:r>
            <a:r>
              <a:rPr lang="en-US" altLang="es-MX" sz="900" dirty="0">
                <a:latin typeface="Courier New" panose="02070309020205020404" pitchFamily="49" charset="0"/>
              </a:rPr>
              <a:t>USER_TAB_COMMENTS</a:t>
            </a:r>
            <a:r>
              <a:rPr lang="en-US" altLang="es-MX" sz="900" dirty="0"/>
              <a:t> view to verify that the comment is present.</a:t>
            </a:r>
          </a:p>
          <a:p>
            <a:pPr marL="457200" lvl="2" indent="-228600" algn="l">
              <a:lnSpc>
                <a:spcPct val="95000"/>
              </a:lnSpc>
              <a:buFont typeface="Times New Roman" panose="02020603050405020304" pitchFamily="18" charset="0"/>
              <a:buNone/>
            </a:pPr>
            <a:r>
              <a:rPr lang="en-US" altLang="es-MX" sz="900" dirty="0"/>
              <a:t>6.   Create a synonym for your </a:t>
            </a:r>
            <a:r>
              <a:rPr lang="en-US" altLang="es-MX" sz="900" dirty="0">
                <a:latin typeface="Courier New" panose="02070309020205020404" pitchFamily="49" charset="0"/>
              </a:rPr>
              <a:t>EMPLOYEES</a:t>
            </a:r>
            <a:r>
              <a:rPr lang="en-US" altLang="es-MX" sz="900" dirty="0"/>
              <a:t> table. Call it </a:t>
            </a:r>
            <a:r>
              <a:rPr lang="en-US" altLang="es-MX" sz="900" dirty="0">
                <a:latin typeface="Courier New" panose="02070309020205020404" pitchFamily="49" charset="0"/>
              </a:rPr>
              <a:t>EMP</a:t>
            </a:r>
            <a:r>
              <a:rPr lang="en-US" altLang="es-MX" sz="900" dirty="0"/>
              <a:t>. Then find the names of all synonyms that are in your schema.</a:t>
            </a:r>
          </a:p>
          <a:p>
            <a:pPr marL="457200" lvl="2" indent="-228600" algn="l">
              <a:lnSpc>
                <a:spcPct val="95000"/>
              </a:lnSpc>
              <a:buFont typeface="Times New Roman" panose="02020603050405020304" pitchFamily="18" charset="0"/>
              <a:buNone/>
            </a:pPr>
            <a:r>
              <a:rPr lang="en-US" altLang="es-MX" sz="900" dirty="0"/>
              <a:t>7.	Run </a:t>
            </a:r>
            <a:r>
              <a:rPr lang="en-US" altLang="es-MX" sz="900" dirty="0">
                <a:latin typeface="Courier New" panose="02070309020205020404" pitchFamily="49" charset="0"/>
              </a:rPr>
              <a:t>lab_03_07.sql</a:t>
            </a:r>
            <a:r>
              <a:rPr lang="en-US" altLang="es-MX" sz="900" dirty="0"/>
              <a:t> to create the </a:t>
            </a:r>
            <a:r>
              <a:rPr lang="en-US" altLang="es-MX" sz="900" dirty="0">
                <a:latin typeface="Courier New" panose="02070309020205020404" pitchFamily="49" charset="0"/>
              </a:rPr>
              <a:t>dept50</a:t>
            </a:r>
            <a:r>
              <a:rPr lang="en-US" altLang="es-MX" sz="900" dirty="0"/>
              <a:t> view for this exercise.</a:t>
            </a:r>
          </a:p>
          <a:p>
            <a:pPr marL="457200" lvl="2" indent="-228600" algn="l">
              <a:lnSpc>
                <a:spcPct val="95000"/>
              </a:lnSpc>
              <a:buFont typeface="Times New Roman" panose="02020603050405020304" pitchFamily="18" charset="0"/>
              <a:buNone/>
            </a:pPr>
            <a:r>
              <a:rPr lang="en-US" altLang="es-MX" sz="900" dirty="0"/>
              <a:t>      You need to determine the names and definitions of all the views in your schema. Create a report that retrieves view information: the view name and text from the </a:t>
            </a:r>
            <a:r>
              <a:rPr lang="en-US" altLang="es-MX" sz="900" dirty="0">
                <a:latin typeface="Courier New" panose="02070309020205020404" pitchFamily="49" charset="0"/>
              </a:rPr>
              <a:t>USER_VIEWS</a:t>
            </a:r>
            <a:r>
              <a:rPr lang="en-US" altLang="es-MX" sz="900" dirty="0"/>
              <a:t> data dictionary view.</a:t>
            </a:r>
          </a:p>
          <a:p>
            <a:pPr marL="457200" lvl="2" indent="-228600" algn="l">
              <a:lnSpc>
                <a:spcPct val="95000"/>
              </a:lnSpc>
              <a:buFont typeface="Times New Roman" panose="02020603050405020304" pitchFamily="18" charset="0"/>
              <a:buNone/>
            </a:pPr>
            <a:r>
              <a:rPr lang="en-US" altLang="es-MX" sz="900" dirty="0"/>
              <a:t>	Note: The </a:t>
            </a:r>
            <a:r>
              <a:rPr lang="en-US" altLang="es-MX" sz="900" dirty="0">
                <a:latin typeface="Courier New" panose="02070309020205020404" pitchFamily="49" charset="0"/>
              </a:rPr>
              <a:t>EMP_DETAILS_VIEW</a:t>
            </a:r>
            <a:r>
              <a:rPr lang="en-US" altLang="es-MX" sz="900" dirty="0"/>
              <a:t> was created as part of your schema. </a:t>
            </a:r>
          </a:p>
          <a:p>
            <a:pPr marL="457200" lvl="2" indent="-228600" algn="l">
              <a:lnSpc>
                <a:spcPct val="95000"/>
              </a:lnSpc>
              <a:buFont typeface="Times New Roman" panose="02020603050405020304" pitchFamily="18" charset="0"/>
              <a:buNone/>
            </a:pPr>
            <a:r>
              <a:rPr lang="en-US" altLang="es-MX" sz="900" dirty="0"/>
              <a:t>	Note: You can see the complete definition of the view if you use the Run Script (or press [F5]) in SQL Developer. If you use Execute Statement (or press [F9]) in SQL Developer, scroll horizontally in the result pane. If you use SQL*Plus, to see more contents of a </a:t>
            </a:r>
            <a:r>
              <a:rPr lang="en-US" altLang="es-MX" sz="900" dirty="0">
                <a:latin typeface="Courier New" panose="02070309020205020404" pitchFamily="49" charset="0"/>
              </a:rPr>
              <a:t>LONG</a:t>
            </a:r>
            <a:r>
              <a:rPr lang="en-US" altLang="es-MX" sz="900" dirty="0"/>
              <a:t> column, use the command </a:t>
            </a:r>
            <a:r>
              <a:rPr lang="en-US" altLang="es-MX" sz="900" dirty="0">
                <a:latin typeface="Courier New" panose="02070309020205020404" pitchFamily="49" charset="0"/>
              </a:rPr>
              <a:t>SET</a:t>
            </a:r>
            <a:r>
              <a:rPr lang="en-US" altLang="es-MX" sz="900" dirty="0"/>
              <a:t> </a:t>
            </a:r>
            <a:r>
              <a:rPr lang="en-US" altLang="es-MX" sz="900" dirty="0">
                <a:latin typeface="Courier New" panose="02070309020205020404" pitchFamily="49" charset="0"/>
              </a:rPr>
              <a:t>LONG </a:t>
            </a:r>
            <a:r>
              <a:rPr lang="en-US" altLang="es-MX" sz="900" i="1" dirty="0">
                <a:latin typeface="Courier New" panose="02070309020205020404" pitchFamily="49" charset="0"/>
              </a:rPr>
              <a:t>n</a:t>
            </a:r>
            <a:r>
              <a:rPr lang="en-US" altLang="es-MX" sz="900" dirty="0"/>
              <a:t>, where </a:t>
            </a:r>
            <a:r>
              <a:rPr lang="en-US" altLang="es-MX" sz="900" i="1" dirty="0">
                <a:latin typeface="Courier New" panose="02070309020205020404" pitchFamily="49" charset="0"/>
              </a:rPr>
              <a:t>n</a:t>
            </a:r>
            <a:r>
              <a:rPr lang="en-US" altLang="es-MX" sz="900" dirty="0"/>
              <a:t> is the value of the number of characters of the </a:t>
            </a:r>
            <a:r>
              <a:rPr lang="en-US" altLang="es-MX" sz="900" dirty="0">
                <a:latin typeface="Courier New" panose="02070309020205020404" pitchFamily="49" charset="0"/>
              </a:rPr>
              <a:t>LONG</a:t>
            </a:r>
            <a:r>
              <a:rPr lang="en-US" altLang="es-MX" sz="900" dirty="0"/>
              <a:t> column that you want to see.</a:t>
            </a:r>
          </a:p>
          <a:p>
            <a:pPr marL="457200" lvl="2" indent="-228600" algn="l">
              <a:lnSpc>
                <a:spcPct val="95000"/>
              </a:lnSpc>
              <a:buFont typeface="Times New Roman" panose="02020603050405020304" pitchFamily="18" charset="0"/>
              <a:buNone/>
            </a:pPr>
            <a:r>
              <a:rPr lang="en-US" altLang="es-MX" sz="900" dirty="0">
                <a:cs typeface="Times New Roman" panose="02020603050405020304" pitchFamily="18" charset="0"/>
              </a:rPr>
              <a:t>8.	Find the names of your sequences. </a:t>
            </a:r>
            <a:r>
              <a:rPr lang="en-US" altLang="es-MX" sz="900" dirty="0"/>
              <a:t>Write a query in a script to display the following information about your sequences: sequence name, maximum value, increment size, and last number. Name the script </a:t>
            </a:r>
            <a:r>
              <a:rPr lang="en-US" altLang="es-MX" sz="900" dirty="0">
                <a:latin typeface="Courier New" panose="02070309020205020404" pitchFamily="49" charset="0"/>
              </a:rPr>
              <a:t>lab_03_08.sql</a:t>
            </a:r>
            <a:r>
              <a:rPr lang="en-US" altLang="es-MX" sz="900" dirty="0"/>
              <a:t>. Run the statement in your script.</a:t>
            </a:r>
          </a:p>
          <a:p>
            <a:pPr marL="457200" lvl="2" indent="-228600" algn="l">
              <a:spcBef>
                <a:spcPct val="25000"/>
              </a:spcBef>
              <a:buFont typeface="Times New Roman" panose="02020603050405020304" pitchFamily="18" charset="0"/>
              <a:buNone/>
            </a:pPr>
            <a:endParaRPr lang="en-US" altLang="es-MX" sz="900"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ltLang="es-MX"/>
              <a:t>Lesson Agenda</a:t>
            </a:r>
          </a:p>
        </p:txBody>
      </p:sp>
      <p:sp>
        <p:nvSpPr>
          <p:cNvPr id="378883" name="Rectangle 3"/>
          <p:cNvSpPr>
            <a:spLocks noGrp="1" noChangeArrowheads="1"/>
          </p:cNvSpPr>
          <p:nvPr>
            <p:ph type="body" idx="1"/>
          </p:nvPr>
        </p:nvSpPr>
        <p:spPr>
          <a:xfrm>
            <a:off x="609600" y="1449388"/>
            <a:ext cx="7918450" cy="4456112"/>
          </a:xfrm>
        </p:spPr>
        <p:txBody>
          <a:bodyPr/>
          <a:lstStyle/>
          <a:p>
            <a:pPr lvl="1"/>
            <a:r>
              <a:rPr lang="en-US" altLang="es-MX"/>
              <a:t>Introduction to data dictionary</a:t>
            </a:r>
          </a:p>
          <a:p>
            <a:pPr lvl="1"/>
            <a:r>
              <a:rPr lang="en-US" altLang="es-MX">
                <a:solidFill>
                  <a:schemeClr val="folHlink"/>
                </a:solidFill>
              </a:rPr>
              <a:t>Querying the dictionary views for the following:</a:t>
            </a:r>
          </a:p>
          <a:p>
            <a:pPr lvl="2"/>
            <a:r>
              <a:rPr lang="en-US" altLang="es-MX">
                <a:solidFill>
                  <a:schemeClr val="folHlink"/>
                </a:solidFill>
              </a:rPr>
              <a:t>Table information</a:t>
            </a:r>
          </a:p>
          <a:p>
            <a:pPr lvl="2"/>
            <a:r>
              <a:rPr lang="en-US" altLang="es-MX">
                <a:solidFill>
                  <a:schemeClr val="folHlink"/>
                </a:solidFill>
              </a:rPr>
              <a:t>Column information</a:t>
            </a:r>
          </a:p>
          <a:p>
            <a:pPr lvl="2"/>
            <a:r>
              <a:rPr lang="en-US" altLang="es-MX">
                <a:solidFill>
                  <a:schemeClr val="folHlink"/>
                </a:solidFill>
              </a:rPr>
              <a:t>Constraint information</a:t>
            </a:r>
          </a:p>
          <a:p>
            <a:pPr lvl="1"/>
            <a:r>
              <a:rPr lang="en-US" altLang="es-MX">
                <a:solidFill>
                  <a:schemeClr val="folHlink"/>
                </a:solidFill>
              </a:rPr>
              <a:t>Querying the dictionary views for the following:</a:t>
            </a:r>
          </a:p>
          <a:p>
            <a:pPr lvl="2"/>
            <a:r>
              <a:rPr lang="en-US" altLang="es-MX">
                <a:solidFill>
                  <a:schemeClr val="folHlink"/>
                </a:solidFill>
              </a:rPr>
              <a:t>View information</a:t>
            </a:r>
          </a:p>
          <a:p>
            <a:pPr lvl="2"/>
            <a:r>
              <a:rPr lang="en-US" altLang="es-MX">
                <a:solidFill>
                  <a:schemeClr val="folHlink"/>
                </a:solidFill>
              </a:rPr>
              <a:t>Sequence information</a:t>
            </a:r>
          </a:p>
          <a:p>
            <a:pPr lvl="2"/>
            <a:r>
              <a:rPr lang="en-US" altLang="es-MX">
                <a:solidFill>
                  <a:schemeClr val="folHlink"/>
                </a:solidFill>
              </a:rPr>
              <a:t>Synonym information</a:t>
            </a:r>
          </a:p>
          <a:p>
            <a:pPr lvl="2"/>
            <a:r>
              <a:rPr lang="en-US" altLang="es-MX">
                <a:solidFill>
                  <a:schemeClr val="folHlink"/>
                </a:solidFill>
              </a:rPr>
              <a:t>Index information</a:t>
            </a:r>
          </a:p>
          <a:p>
            <a:pPr lvl="1"/>
            <a:r>
              <a:rPr lang="en-US" altLang="es-MX">
                <a:solidFill>
                  <a:schemeClr val="folHlink"/>
                </a:solidFill>
              </a:rPr>
              <a:t>Adding a comment to a table and querying the dictionary views for comment information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endParaRPr lang="es-MX" altLang="es-MX"/>
          </a:p>
        </p:txBody>
      </p:sp>
      <p:sp>
        <p:nvSpPr>
          <p:cNvPr id="351235" name="Rectangle 3"/>
          <p:cNvSpPr>
            <a:spLocks noGrp="1" noChangeArrowheads="1"/>
          </p:cNvSpPr>
          <p:nvPr>
            <p:ph type="body" idx="1"/>
          </p:nvPr>
        </p:nvSpPr>
        <p:spPr/>
        <p:txBody>
          <a:bodyPr/>
          <a:lstStyle/>
          <a:p>
            <a:endParaRPr lang="es-MX" altLang="es-MX"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endParaRPr lang="es-MX" altLang="es-MX"/>
          </a:p>
        </p:txBody>
      </p:sp>
      <p:sp>
        <p:nvSpPr>
          <p:cNvPr id="369667" name="Rectangle 3"/>
          <p:cNvSpPr>
            <a:spLocks noGrp="1" noChangeArrowheads="1"/>
          </p:cNvSpPr>
          <p:nvPr>
            <p:ph type="body" idx="1"/>
          </p:nvPr>
        </p:nvSpPr>
        <p:spPr/>
        <p:txBody>
          <a:bodyPr/>
          <a:lstStyle/>
          <a:p>
            <a:endParaRPr lang="es-MX" altLang="es-MX"/>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88" name="Rectangle 16"/>
          <p:cNvSpPr>
            <a:spLocks noGrp="1" noChangeArrowheads="1"/>
          </p:cNvSpPr>
          <p:nvPr>
            <p:ph type="title"/>
          </p:nvPr>
        </p:nvSpPr>
        <p:spPr/>
        <p:txBody>
          <a:bodyPr/>
          <a:lstStyle/>
          <a:p>
            <a:r>
              <a:rPr lang="en-US" altLang="es-MX"/>
              <a:t>Data Dictionary</a:t>
            </a:r>
          </a:p>
        </p:txBody>
      </p:sp>
      <p:pic>
        <p:nvPicPr>
          <p:cNvPr id="310276" name="Picture 4" descr="D:\Temp\datab01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048000" y="1908175"/>
            <a:ext cx="2578100" cy="3916363"/>
          </a:xfrm>
          <a:prstGeom prst="rect">
            <a:avLst/>
          </a:prstGeom>
          <a:noFill/>
          <a:extLst>
            <a:ext uri="{909E8E84-426E-40DD-AFC4-6F175D3DCCD1}">
              <a14:hiddenFill xmlns:a14="http://schemas.microsoft.com/office/drawing/2010/main">
                <a:solidFill>
                  <a:srgbClr val="FFFFFF"/>
                </a:solidFill>
              </a14:hiddenFill>
            </a:ext>
          </a:extLst>
        </p:spPr>
      </p:pic>
      <p:sp>
        <p:nvSpPr>
          <p:cNvPr id="310277" name="Rectangle 5"/>
          <p:cNvSpPr>
            <a:spLocks noChangeArrowheads="1"/>
          </p:cNvSpPr>
          <p:nvPr/>
        </p:nvSpPr>
        <p:spPr bwMode="gray">
          <a:xfrm>
            <a:off x="3502025" y="2227263"/>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s-MX"/>
              <a:t>Oracle server</a:t>
            </a:r>
          </a:p>
        </p:txBody>
      </p:sp>
      <p:sp>
        <p:nvSpPr>
          <p:cNvPr id="310278" name="Rectangle 6"/>
          <p:cNvSpPr>
            <a:spLocks noChangeArrowheads="1"/>
          </p:cNvSpPr>
          <p:nvPr/>
        </p:nvSpPr>
        <p:spPr bwMode="blackWhite">
          <a:xfrm>
            <a:off x="3305175" y="3278188"/>
            <a:ext cx="749300" cy="412750"/>
          </a:xfrm>
          <a:prstGeom prst="rect">
            <a:avLst/>
          </a:prstGeom>
          <a:solidFill>
            <a:srgbClr val="3399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0279" name="Rectangle 7"/>
          <p:cNvSpPr>
            <a:spLocks noChangeArrowheads="1"/>
          </p:cNvSpPr>
          <p:nvPr/>
        </p:nvSpPr>
        <p:spPr bwMode="blackWhite">
          <a:xfrm>
            <a:off x="3305175" y="4310063"/>
            <a:ext cx="749300" cy="412750"/>
          </a:xfrm>
          <a:prstGeom prst="rect">
            <a:avLst/>
          </a:prstGeom>
          <a:solidFill>
            <a:srgbClr val="3399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0280" name="Rectangle 8"/>
          <p:cNvSpPr>
            <a:spLocks noChangeArrowheads="1"/>
          </p:cNvSpPr>
          <p:nvPr/>
        </p:nvSpPr>
        <p:spPr bwMode="blackWhite">
          <a:xfrm>
            <a:off x="3305175" y="3794125"/>
            <a:ext cx="749300" cy="412750"/>
          </a:xfrm>
          <a:prstGeom prst="rect">
            <a:avLst/>
          </a:prstGeom>
          <a:solidFill>
            <a:srgbClr val="3399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0281" name="Rectangle 9"/>
          <p:cNvSpPr>
            <a:spLocks noChangeArrowheads="1"/>
          </p:cNvSpPr>
          <p:nvPr/>
        </p:nvSpPr>
        <p:spPr bwMode="blackWhite">
          <a:xfrm>
            <a:off x="3305175" y="4826000"/>
            <a:ext cx="749300" cy="412750"/>
          </a:xfrm>
          <a:prstGeom prst="rect">
            <a:avLst/>
          </a:prstGeom>
          <a:solidFill>
            <a:srgbClr val="3399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0282" name="Rectangle 10"/>
          <p:cNvSpPr>
            <a:spLocks noChangeArrowheads="1"/>
          </p:cNvSpPr>
          <p:nvPr/>
        </p:nvSpPr>
        <p:spPr bwMode="blackGray">
          <a:xfrm>
            <a:off x="4560888" y="3279775"/>
            <a:ext cx="749300" cy="412750"/>
          </a:xfrm>
          <a:prstGeom prst="rect">
            <a:avLst/>
          </a:prstGeom>
          <a:solidFill>
            <a:srgbClr val="9966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0283" name="Rectangle 11"/>
          <p:cNvSpPr>
            <a:spLocks noChangeArrowheads="1"/>
          </p:cNvSpPr>
          <p:nvPr/>
        </p:nvSpPr>
        <p:spPr bwMode="blackGray">
          <a:xfrm>
            <a:off x="4560888" y="4311650"/>
            <a:ext cx="749300" cy="412750"/>
          </a:xfrm>
          <a:prstGeom prst="rect">
            <a:avLst/>
          </a:prstGeom>
          <a:solidFill>
            <a:srgbClr val="9966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0284" name="Rectangle 12"/>
          <p:cNvSpPr>
            <a:spLocks noChangeArrowheads="1"/>
          </p:cNvSpPr>
          <p:nvPr/>
        </p:nvSpPr>
        <p:spPr bwMode="blackGray">
          <a:xfrm>
            <a:off x="4560888" y="3795713"/>
            <a:ext cx="749300" cy="412750"/>
          </a:xfrm>
          <a:prstGeom prst="rect">
            <a:avLst/>
          </a:prstGeom>
          <a:solidFill>
            <a:srgbClr val="9966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0285" name="Rectangle 13"/>
          <p:cNvSpPr>
            <a:spLocks noChangeArrowheads="1"/>
          </p:cNvSpPr>
          <p:nvPr/>
        </p:nvSpPr>
        <p:spPr bwMode="blackGray">
          <a:xfrm>
            <a:off x="4560888" y="4827588"/>
            <a:ext cx="749300" cy="412750"/>
          </a:xfrm>
          <a:prstGeom prst="rect">
            <a:avLst/>
          </a:prstGeom>
          <a:solidFill>
            <a:srgbClr val="9966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0286" name="Rectangle 14"/>
          <p:cNvSpPr>
            <a:spLocks noChangeArrowheads="1"/>
          </p:cNvSpPr>
          <p:nvPr/>
        </p:nvSpPr>
        <p:spPr bwMode="auto">
          <a:xfrm>
            <a:off x="812800" y="3263900"/>
            <a:ext cx="2144713"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s-MX"/>
              <a:t>Tables containing business data:</a:t>
            </a:r>
          </a:p>
          <a:p>
            <a:pPr algn="l" eaLnBrk="0" hangingPunct="0">
              <a:spcBef>
                <a:spcPct val="0"/>
              </a:spcBef>
              <a:buClrTx/>
              <a:buFontTx/>
              <a:buNone/>
            </a:pPr>
            <a:r>
              <a:rPr lang="en-US" altLang="es-MX">
                <a:solidFill>
                  <a:srgbClr val="339933"/>
                </a:solidFill>
                <a:latin typeface="Courier New" panose="02070309020205020404" pitchFamily="49" charset="0"/>
              </a:rPr>
              <a:t>EMPLOYEES</a:t>
            </a:r>
          </a:p>
          <a:p>
            <a:pPr algn="l" eaLnBrk="0" hangingPunct="0">
              <a:spcBef>
                <a:spcPct val="0"/>
              </a:spcBef>
              <a:buClrTx/>
              <a:buFontTx/>
              <a:buNone/>
            </a:pPr>
            <a:r>
              <a:rPr lang="en-US" altLang="es-MX">
                <a:solidFill>
                  <a:srgbClr val="339933"/>
                </a:solidFill>
                <a:latin typeface="Courier New" panose="02070309020205020404" pitchFamily="49" charset="0"/>
              </a:rPr>
              <a:t>DEPARTMENTS</a:t>
            </a:r>
          </a:p>
          <a:p>
            <a:pPr algn="l" eaLnBrk="0" hangingPunct="0">
              <a:spcBef>
                <a:spcPct val="0"/>
              </a:spcBef>
              <a:buClrTx/>
              <a:buFontTx/>
              <a:buNone/>
            </a:pPr>
            <a:r>
              <a:rPr lang="en-US" altLang="es-MX">
                <a:solidFill>
                  <a:srgbClr val="339933"/>
                </a:solidFill>
                <a:latin typeface="Courier New" panose="02070309020205020404" pitchFamily="49" charset="0"/>
              </a:rPr>
              <a:t>LOCATIONS</a:t>
            </a:r>
          </a:p>
          <a:p>
            <a:pPr algn="l" eaLnBrk="0" hangingPunct="0">
              <a:spcBef>
                <a:spcPct val="0"/>
              </a:spcBef>
              <a:buClrTx/>
              <a:buFontTx/>
              <a:buNone/>
            </a:pPr>
            <a:r>
              <a:rPr lang="en-US" altLang="es-MX">
                <a:solidFill>
                  <a:srgbClr val="339933"/>
                </a:solidFill>
                <a:latin typeface="Courier New" panose="02070309020205020404" pitchFamily="49" charset="0"/>
              </a:rPr>
              <a:t>JOB_HISTORY</a:t>
            </a:r>
          </a:p>
          <a:p>
            <a:pPr algn="l" eaLnBrk="0" hangingPunct="0">
              <a:spcBef>
                <a:spcPct val="0"/>
              </a:spcBef>
              <a:buClrTx/>
              <a:buFontTx/>
              <a:buNone/>
            </a:pPr>
            <a:r>
              <a:rPr lang="en-US" altLang="es-MX">
                <a:solidFill>
                  <a:srgbClr val="339933"/>
                </a:solidFill>
                <a:latin typeface="Courier New" panose="02070309020205020404" pitchFamily="49" charset="0"/>
              </a:rPr>
              <a:t>...</a:t>
            </a:r>
          </a:p>
        </p:txBody>
      </p:sp>
      <p:sp>
        <p:nvSpPr>
          <p:cNvPr id="310287" name="Rectangle 15"/>
          <p:cNvSpPr>
            <a:spLocks noChangeArrowheads="1"/>
          </p:cNvSpPr>
          <p:nvPr/>
        </p:nvSpPr>
        <p:spPr bwMode="auto">
          <a:xfrm>
            <a:off x="5770563" y="3270250"/>
            <a:ext cx="2382837"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s-MX"/>
              <a:t>Data dictionary views:</a:t>
            </a:r>
          </a:p>
          <a:p>
            <a:pPr algn="l" eaLnBrk="0" hangingPunct="0">
              <a:spcBef>
                <a:spcPct val="0"/>
              </a:spcBef>
              <a:buClrTx/>
              <a:buFontTx/>
              <a:buNone/>
            </a:pPr>
            <a:r>
              <a:rPr lang="en-US" altLang="es-MX">
                <a:solidFill>
                  <a:srgbClr val="996633"/>
                </a:solidFill>
                <a:latin typeface="Courier New" panose="02070309020205020404" pitchFamily="49" charset="0"/>
              </a:rPr>
              <a:t>DICTIONARY</a:t>
            </a:r>
          </a:p>
          <a:p>
            <a:pPr algn="l" eaLnBrk="0" hangingPunct="0">
              <a:spcBef>
                <a:spcPct val="0"/>
              </a:spcBef>
              <a:buClrTx/>
              <a:buFontTx/>
              <a:buNone/>
            </a:pPr>
            <a:r>
              <a:rPr lang="en-US" altLang="es-MX">
                <a:solidFill>
                  <a:srgbClr val="996633"/>
                </a:solidFill>
                <a:latin typeface="Courier New" panose="02070309020205020404" pitchFamily="49" charset="0"/>
              </a:rPr>
              <a:t>USER_OBJECTS</a:t>
            </a:r>
          </a:p>
          <a:p>
            <a:pPr algn="l" eaLnBrk="0" hangingPunct="0">
              <a:spcBef>
                <a:spcPct val="0"/>
              </a:spcBef>
              <a:buClrTx/>
              <a:buFontTx/>
              <a:buNone/>
            </a:pPr>
            <a:r>
              <a:rPr lang="en-US" altLang="es-MX">
                <a:solidFill>
                  <a:srgbClr val="996633"/>
                </a:solidFill>
                <a:latin typeface="Courier New" panose="02070309020205020404" pitchFamily="49" charset="0"/>
              </a:rPr>
              <a:t>USER_TABLES</a:t>
            </a:r>
          </a:p>
          <a:p>
            <a:pPr algn="l" eaLnBrk="0" hangingPunct="0">
              <a:spcBef>
                <a:spcPct val="0"/>
              </a:spcBef>
              <a:buClrTx/>
              <a:buFontTx/>
              <a:buNone/>
            </a:pPr>
            <a:r>
              <a:rPr lang="en-US" altLang="es-MX">
                <a:solidFill>
                  <a:srgbClr val="996633"/>
                </a:solidFill>
                <a:latin typeface="Courier New" panose="02070309020205020404" pitchFamily="49" charset="0"/>
              </a:rPr>
              <a:t>USER_TAB_COLUMNS</a:t>
            </a:r>
          </a:p>
          <a:p>
            <a:pPr algn="l" eaLnBrk="0" hangingPunct="0">
              <a:spcBef>
                <a:spcPct val="0"/>
              </a:spcBef>
              <a:buClrTx/>
              <a:buFontTx/>
              <a:buNone/>
            </a:pPr>
            <a:r>
              <a:rPr lang="en-US" altLang="es-MX">
                <a:solidFill>
                  <a:srgbClr val="996633"/>
                </a:solidFill>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39" name="Rectangle 19"/>
          <p:cNvSpPr>
            <a:spLocks noGrp="1" noChangeArrowheads="1"/>
          </p:cNvSpPr>
          <p:nvPr>
            <p:ph type="title"/>
          </p:nvPr>
        </p:nvSpPr>
        <p:spPr/>
        <p:txBody>
          <a:bodyPr/>
          <a:lstStyle/>
          <a:p>
            <a:r>
              <a:rPr lang="en-US" altLang="es-MX"/>
              <a:t>Data Dictionary Structure</a:t>
            </a:r>
          </a:p>
        </p:txBody>
      </p:sp>
      <p:pic>
        <p:nvPicPr>
          <p:cNvPr id="312324" name="Picture 4" descr="D:\Temp\datab01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90600" y="1905000"/>
            <a:ext cx="2578100" cy="3916363"/>
          </a:xfrm>
          <a:prstGeom prst="rect">
            <a:avLst/>
          </a:prstGeom>
          <a:noFill/>
          <a:extLst>
            <a:ext uri="{909E8E84-426E-40DD-AFC4-6F175D3DCCD1}">
              <a14:hiddenFill xmlns:a14="http://schemas.microsoft.com/office/drawing/2010/main">
                <a:solidFill>
                  <a:srgbClr val="FFFFFF"/>
                </a:solidFill>
              </a14:hiddenFill>
            </a:ext>
          </a:extLst>
        </p:spPr>
      </p:pic>
      <p:sp>
        <p:nvSpPr>
          <p:cNvPr id="312325" name="Rectangle 5"/>
          <p:cNvSpPr>
            <a:spLocks noChangeArrowheads="1"/>
          </p:cNvSpPr>
          <p:nvPr/>
        </p:nvSpPr>
        <p:spPr bwMode="gray">
          <a:xfrm>
            <a:off x="1444625" y="2224088"/>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s-MX"/>
              <a:t>Oracle server</a:t>
            </a:r>
          </a:p>
        </p:txBody>
      </p:sp>
      <p:sp>
        <p:nvSpPr>
          <p:cNvPr id="312326" name="Rectangle 6"/>
          <p:cNvSpPr>
            <a:spLocks noChangeArrowheads="1"/>
          </p:cNvSpPr>
          <p:nvPr/>
        </p:nvSpPr>
        <p:spPr bwMode="blackWhite">
          <a:xfrm>
            <a:off x="1247775" y="3275013"/>
            <a:ext cx="749300" cy="412750"/>
          </a:xfrm>
          <a:prstGeom prst="rect">
            <a:avLst/>
          </a:prstGeom>
          <a:solidFill>
            <a:srgbClr val="3399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2327" name="Rectangle 7"/>
          <p:cNvSpPr>
            <a:spLocks noChangeArrowheads="1"/>
          </p:cNvSpPr>
          <p:nvPr/>
        </p:nvSpPr>
        <p:spPr bwMode="blackWhite">
          <a:xfrm>
            <a:off x="1247775" y="4306888"/>
            <a:ext cx="749300" cy="412750"/>
          </a:xfrm>
          <a:prstGeom prst="rect">
            <a:avLst/>
          </a:prstGeom>
          <a:solidFill>
            <a:srgbClr val="3399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2328" name="Rectangle 8"/>
          <p:cNvSpPr>
            <a:spLocks noChangeArrowheads="1"/>
          </p:cNvSpPr>
          <p:nvPr/>
        </p:nvSpPr>
        <p:spPr bwMode="blackWhite">
          <a:xfrm>
            <a:off x="1247775" y="3790950"/>
            <a:ext cx="749300" cy="412750"/>
          </a:xfrm>
          <a:prstGeom prst="rect">
            <a:avLst/>
          </a:prstGeom>
          <a:solidFill>
            <a:srgbClr val="3399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2329" name="Rectangle 9"/>
          <p:cNvSpPr>
            <a:spLocks noChangeArrowheads="1"/>
          </p:cNvSpPr>
          <p:nvPr/>
        </p:nvSpPr>
        <p:spPr bwMode="blackWhite">
          <a:xfrm>
            <a:off x="1247775" y="4822825"/>
            <a:ext cx="749300" cy="412750"/>
          </a:xfrm>
          <a:prstGeom prst="rect">
            <a:avLst/>
          </a:prstGeom>
          <a:solidFill>
            <a:srgbClr val="3399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2330" name="Rectangle 10"/>
          <p:cNvSpPr>
            <a:spLocks noChangeArrowheads="1"/>
          </p:cNvSpPr>
          <p:nvPr/>
        </p:nvSpPr>
        <p:spPr bwMode="gray">
          <a:xfrm>
            <a:off x="2503488" y="3276600"/>
            <a:ext cx="749300" cy="412750"/>
          </a:xfrm>
          <a:prstGeom prst="rect">
            <a:avLst/>
          </a:prstGeom>
          <a:solidFill>
            <a:srgbClr val="9966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2331" name="Rectangle 11"/>
          <p:cNvSpPr>
            <a:spLocks noChangeArrowheads="1"/>
          </p:cNvSpPr>
          <p:nvPr/>
        </p:nvSpPr>
        <p:spPr bwMode="gray">
          <a:xfrm>
            <a:off x="2503488" y="4308475"/>
            <a:ext cx="749300" cy="412750"/>
          </a:xfrm>
          <a:prstGeom prst="rect">
            <a:avLst/>
          </a:prstGeom>
          <a:solidFill>
            <a:srgbClr val="9966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2332" name="Rectangle 12"/>
          <p:cNvSpPr>
            <a:spLocks noChangeArrowheads="1"/>
          </p:cNvSpPr>
          <p:nvPr/>
        </p:nvSpPr>
        <p:spPr bwMode="gray">
          <a:xfrm>
            <a:off x="2503488" y="3792538"/>
            <a:ext cx="749300" cy="412750"/>
          </a:xfrm>
          <a:prstGeom prst="rect">
            <a:avLst/>
          </a:prstGeom>
          <a:solidFill>
            <a:srgbClr val="9966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2333" name="Rectangle 13"/>
          <p:cNvSpPr>
            <a:spLocks noChangeArrowheads="1"/>
          </p:cNvSpPr>
          <p:nvPr/>
        </p:nvSpPr>
        <p:spPr bwMode="gray">
          <a:xfrm>
            <a:off x="2503488" y="4824413"/>
            <a:ext cx="749300" cy="412750"/>
          </a:xfrm>
          <a:prstGeom prst="rect">
            <a:avLst/>
          </a:prstGeom>
          <a:solidFill>
            <a:srgbClr val="9966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2334" name="Text Box 14"/>
          <p:cNvSpPr txBox="1">
            <a:spLocks noChangeArrowheads="1"/>
          </p:cNvSpPr>
          <p:nvPr/>
        </p:nvSpPr>
        <p:spPr bwMode="auto">
          <a:xfrm>
            <a:off x="4327525" y="3524250"/>
            <a:ext cx="2990850" cy="1027113"/>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s-MX" sz="1800">
                <a:latin typeface="Arial" panose="020B0604020202020204" pitchFamily="34" charset="0"/>
              </a:rPr>
              <a:t>Consists of:</a:t>
            </a:r>
          </a:p>
          <a:p>
            <a:pPr>
              <a:spcBef>
                <a:spcPct val="20000"/>
              </a:spcBef>
              <a:buFont typeface="Arial" panose="020B0604020202020204" pitchFamily="34" charset="0"/>
              <a:buChar char="–"/>
            </a:pPr>
            <a:r>
              <a:rPr lang="en-US" altLang="es-MX" sz="1800">
                <a:latin typeface="Arial" panose="020B0604020202020204" pitchFamily="34" charset="0"/>
              </a:rPr>
              <a:t>    Base tables</a:t>
            </a:r>
          </a:p>
          <a:p>
            <a:pPr>
              <a:spcBef>
                <a:spcPct val="20000"/>
              </a:spcBef>
              <a:buFont typeface="Arial" panose="020B0604020202020204" pitchFamily="34" charset="0"/>
              <a:buChar char="–"/>
            </a:pPr>
            <a:r>
              <a:rPr lang="en-US" altLang="es-MX" sz="1800">
                <a:latin typeface="Arial" panose="020B0604020202020204" pitchFamily="34" charset="0"/>
              </a:rPr>
              <a:t>    User-accessible views</a:t>
            </a:r>
          </a:p>
        </p:txBody>
      </p:sp>
      <p:sp>
        <p:nvSpPr>
          <p:cNvPr id="312335" name="Line 15"/>
          <p:cNvSpPr>
            <a:spLocks noChangeShapeType="1"/>
          </p:cNvSpPr>
          <p:nvPr/>
        </p:nvSpPr>
        <p:spPr bwMode="auto">
          <a:xfrm>
            <a:off x="3251200" y="3413125"/>
            <a:ext cx="5953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12336" name="Line 16"/>
          <p:cNvSpPr>
            <a:spLocks noChangeShapeType="1"/>
          </p:cNvSpPr>
          <p:nvPr/>
        </p:nvSpPr>
        <p:spPr bwMode="auto">
          <a:xfrm>
            <a:off x="3251200" y="5029200"/>
            <a:ext cx="5953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12337" name="Line 17"/>
          <p:cNvSpPr>
            <a:spLocks noChangeShapeType="1"/>
          </p:cNvSpPr>
          <p:nvPr/>
        </p:nvSpPr>
        <p:spPr bwMode="auto">
          <a:xfrm>
            <a:off x="3832225" y="3411538"/>
            <a:ext cx="0" cy="16097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12338" name="Line 18"/>
          <p:cNvSpPr>
            <a:spLocks noChangeShapeType="1"/>
          </p:cNvSpPr>
          <p:nvPr/>
        </p:nvSpPr>
        <p:spPr bwMode="auto">
          <a:xfrm>
            <a:off x="3832225" y="4252913"/>
            <a:ext cx="376238"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96" name="Rectangle 28"/>
          <p:cNvSpPr>
            <a:spLocks noGrp="1" noChangeArrowheads="1"/>
          </p:cNvSpPr>
          <p:nvPr>
            <p:ph type="title"/>
          </p:nvPr>
        </p:nvSpPr>
        <p:spPr/>
        <p:txBody>
          <a:bodyPr/>
          <a:lstStyle/>
          <a:p>
            <a:r>
              <a:rPr lang="en-US" altLang="es-MX"/>
              <a:t>Data Dictionary Structure</a:t>
            </a:r>
          </a:p>
        </p:txBody>
      </p:sp>
      <p:sp>
        <p:nvSpPr>
          <p:cNvPr id="314397" name="Rectangle 29"/>
          <p:cNvSpPr>
            <a:spLocks noGrp="1" noChangeArrowheads="1"/>
          </p:cNvSpPr>
          <p:nvPr>
            <p:ph type="body" idx="1"/>
          </p:nvPr>
        </p:nvSpPr>
        <p:spPr>
          <a:xfrm>
            <a:off x="609600" y="1449388"/>
            <a:ext cx="7918450" cy="360362"/>
          </a:xfrm>
        </p:spPr>
        <p:txBody>
          <a:bodyPr/>
          <a:lstStyle/>
          <a:p>
            <a:r>
              <a:rPr lang="en-US" altLang="es-MX"/>
              <a:t>View naming convention:</a:t>
            </a:r>
          </a:p>
        </p:txBody>
      </p:sp>
      <p:graphicFrame>
        <p:nvGraphicFramePr>
          <p:cNvPr id="314398" name="Group 30"/>
          <p:cNvGraphicFramePr>
            <a:graphicFrameLocks noGrp="1"/>
          </p:cNvGraphicFramePr>
          <p:nvPr/>
        </p:nvGraphicFramePr>
        <p:xfrm>
          <a:off x="1352550" y="2057400"/>
          <a:ext cx="6415088" cy="2234248"/>
        </p:xfrm>
        <a:graphic>
          <a:graphicData uri="http://schemas.openxmlformats.org/drawingml/2006/table">
            <a:tbl>
              <a:tblPr/>
              <a:tblGrid>
                <a:gridCol w="1760538">
                  <a:extLst>
                    <a:ext uri="{9D8B030D-6E8A-4147-A177-3AD203B41FA5}">
                      <a16:colId xmlns:a16="http://schemas.microsoft.com/office/drawing/2014/main" val="2599967718"/>
                    </a:ext>
                  </a:extLst>
                </a:gridCol>
                <a:gridCol w="4654550">
                  <a:extLst>
                    <a:ext uri="{9D8B030D-6E8A-4147-A177-3AD203B41FA5}">
                      <a16:colId xmlns:a16="http://schemas.microsoft.com/office/drawing/2014/main" val="1263470195"/>
                    </a:ext>
                  </a:extLst>
                </a:gridCol>
              </a:tblGrid>
              <a:tr h="312738">
                <a:tc>
                  <a:txBody>
                    <a:bodyPr/>
                    <a:lstStyle>
                      <a:lvl1pPr algn="l" defTabSz="228600">
                        <a:buClr>
                          <a:srgbClr val="000000"/>
                        </a:buClr>
                        <a:defRPr sz="2000">
                          <a:solidFill>
                            <a:schemeClr val="tx1"/>
                          </a:solidFill>
                          <a:latin typeface="Arial" panose="020B0604020202020204" pitchFamily="34" charset="0"/>
                        </a:defRPr>
                      </a:lvl1pPr>
                      <a:lvl2pPr marL="114300" algn="l" defTabSz="228600">
                        <a:defRPr sz="2000">
                          <a:solidFill>
                            <a:schemeClr val="tx1"/>
                          </a:solidFill>
                          <a:latin typeface="Arial" panose="020B0604020202020204" pitchFamily="34" charset="0"/>
                        </a:defRPr>
                      </a:lvl2pPr>
                      <a:lvl3pPr marL="685800" algn="l" defTabSz="228600">
                        <a:defRPr>
                          <a:solidFill>
                            <a:schemeClr val="tx1"/>
                          </a:solidFill>
                          <a:latin typeface="Arial" panose="020B0604020202020204" pitchFamily="34" charset="0"/>
                        </a:defRPr>
                      </a:lvl3pPr>
                      <a:lvl4pPr marL="1143000" algn="l" defTabSz="228600">
                        <a:buClr>
                          <a:schemeClr val="accent2"/>
                        </a:buClr>
                        <a:buSzPct val="45000"/>
                        <a:defRPr sz="1600">
                          <a:solidFill>
                            <a:schemeClr val="tx1"/>
                          </a:solidFill>
                          <a:latin typeface="Arial" panose="020B0604020202020204" pitchFamily="34" charset="0"/>
                        </a:defRPr>
                      </a:lvl4pPr>
                      <a:lvl5pPr marL="1257300" algn="l" defTabSz="228600">
                        <a:buClr>
                          <a:schemeClr val="accent2"/>
                        </a:buClr>
                        <a:buSzPct val="55000"/>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s-MX" sz="1800" b="0" i="0" u="none" strike="noStrike" cap="none" normalizeH="0" baseline="0" smtClean="0">
                          <a:ln>
                            <a:noFill/>
                          </a:ln>
                          <a:solidFill>
                            <a:schemeClr val="bg1"/>
                          </a:solidFill>
                          <a:effectLst/>
                          <a:latin typeface="Arial" panose="020B0604020202020204" pitchFamily="34" charset="0"/>
                        </a:rPr>
                        <a:t>View Prefix</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lgn="l" defTabSz="228600">
                        <a:buClr>
                          <a:srgbClr val="000000"/>
                        </a:buClr>
                        <a:defRPr sz="2000">
                          <a:solidFill>
                            <a:schemeClr val="tx1"/>
                          </a:solidFill>
                          <a:latin typeface="Arial" panose="020B0604020202020204" pitchFamily="34" charset="0"/>
                        </a:defRPr>
                      </a:lvl1pPr>
                      <a:lvl2pPr marL="114300" algn="l" defTabSz="228600">
                        <a:defRPr sz="2000">
                          <a:solidFill>
                            <a:schemeClr val="tx1"/>
                          </a:solidFill>
                          <a:latin typeface="Arial" panose="020B0604020202020204" pitchFamily="34" charset="0"/>
                        </a:defRPr>
                      </a:lvl2pPr>
                      <a:lvl3pPr marL="685800" algn="l" defTabSz="228600">
                        <a:defRPr>
                          <a:solidFill>
                            <a:schemeClr val="tx1"/>
                          </a:solidFill>
                          <a:latin typeface="Arial" panose="020B0604020202020204" pitchFamily="34" charset="0"/>
                        </a:defRPr>
                      </a:lvl3pPr>
                      <a:lvl4pPr marL="1143000" algn="l" defTabSz="228600">
                        <a:buClr>
                          <a:schemeClr val="accent2"/>
                        </a:buClr>
                        <a:buSzPct val="45000"/>
                        <a:defRPr sz="1600">
                          <a:solidFill>
                            <a:schemeClr val="tx1"/>
                          </a:solidFill>
                          <a:latin typeface="Arial" panose="020B0604020202020204" pitchFamily="34" charset="0"/>
                        </a:defRPr>
                      </a:lvl4pPr>
                      <a:lvl5pPr marL="1257300" algn="l" defTabSz="228600">
                        <a:buClr>
                          <a:schemeClr val="accent2"/>
                        </a:buClr>
                        <a:buSzPct val="55000"/>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s-MX" sz="1800" b="0" i="0" u="none" strike="noStrike" cap="none" normalizeH="0" baseline="0" smtClean="0">
                          <a:ln>
                            <a:noFill/>
                          </a:ln>
                          <a:solidFill>
                            <a:schemeClr val="bg1"/>
                          </a:solidFill>
                          <a:effectLst/>
                          <a:latin typeface="Arial" panose="020B0604020202020204" pitchFamily="34" charset="0"/>
                        </a:rPr>
                        <a:t>Purpose</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640280061"/>
                  </a:ext>
                </a:extLst>
              </a:tr>
              <a:tr h="382588">
                <a:tc>
                  <a:txBody>
                    <a:bodyPr/>
                    <a:lstStyle>
                      <a:lvl1pPr algn="l" defTabSz="228600">
                        <a:buClr>
                          <a:srgbClr val="000000"/>
                        </a:buClr>
                        <a:defRPr sz="2000">
                          <a:solidFill>
                            <a:schemeClr val="tx1"/>
                          </a:solidFill>
                          <a:latin typeface="Arial" panose="020B0604020202020204" pitchFamily="34" charset="0"/>
                        </a:defRPr>
                      </a:lvl1pPr>
                      <a:lvl2pPr marL="114300" algn="l" defTabSz="228600">
                        <a:defRPr sz="2000">
                          <a:solidFill>
                            <a:schemeClr val="tx1"/>
                          </a:solidFill>
                          <a:latin typeface="Arial" panose="020B0604020202020204" pitchFamily="34" charset="0"/>
                        </a:defRPr>
                      </a:lvl2pPr>
                      <a:lvl3pPr marL="685800" algn="l" defTabSz="228600">
                        <a:defRPr>
                          <a:solidFill>
                            <a:schemeClr val="tx1"/>
                          </a:solidFill>
                          <a:latin typeface="Arial" panose="020B0604020202020204" pitchFamily="34" charset="0"/>
                        </a:defRPr>
                      </a:lvl3pPr>
                      <a:lvl4pPr marL="1143000" algn="l" defTabSz="228600">
                        <a:buClr>
                          <a:schemeClr val="accent2"/>
                        </a:buClr>
                        <a:buSzPct val="45000"/>
                        <a:defRPr sz="1600">
                          <a:solidFill>
                            <a:schemeClr val="tx1"/>
                          </a:solidFill>
                          <a:latin typeface="Arial" panose="020B0604020202020204" pitchFamily="34" charset="0"/>
                        </a:defRPr>
                      </a:lvl4pPr>
                      <a:lvl5pPr marL="1257300" algn="l" defTabSz="228600">
                        <a:buClr>
                          <a:schemeClr val="accent2"/>
                        </a:buClr>
                        <a:buSzPct val="55000"/>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s-MX" sz="1800" b="0" i="0" u="none" strike="noStrike" cap="none" normalizeH="0" baseline="0" smtClean="0">
                          <a:ln>
                            <a:noFill/>
                          </a:ln>
                          <a:solidFill>
                            <a:srgbClr val="000000"/>
                          </a:solidFill>
                          <a:effectLst/>
                          <a:latin typeface="Courier New" panose="02070309020205020404" pitchFamily="49" charset="0"/>
                        </a:rPr>
                        <a:t>USER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lvl1pPr algn="l" defTabSz="228600">
                        <a:buClr>
                          <a:srgbClr val="000000"/>
                        </a:buClr>
                        <a:defRPr sz="2000">
                          <a:solidFill>
                            <a:schemeClr val="tx1"/>
                          </a:solidFill>
                          <a:latin typeface="Arial" panose="020B0604020202020204" pitchFamily="34" charset="0"/>
                        </a:defRPr>
                      </a:lvl1pPr>
                      <a:lvl2pPr marL="114300" algn="l" defTabSz="228600">
                        <a:defRPr sz="2000">
                          <a:solidFill>
                            <a:schemeClr val="tx1"/>
                          </a:solidFill>
                          <a:latin typeface="Arial" panose="020B0604020202020204" pitchFamily="34" charset="0"/>
                        </a:defRPr>
                      </a:lvl2pPr>
                      <a:lvl3pPr marL="685800" algn="l" defTabSz="228600">
                        <a:defRPr>
                          <a:solidFill>
                            <a:schemeClr val="tx1"/>
                          </a:solidFill>
                          <a:latin typeface="Arial" panose="020B0604020202020204" pitchFamily="34" charset="0"/>
                        </a:defRPr>
                      </a:lvl3pPr>
                      <a:lvl4pPr marL="1143000" algn="l" defTabSz="228600">
                        <a:buClr>
                          <a:schemeClr val="accent2"/>
                        </a:buClr>
                        <a:buSzPct val="45000"/>
                        <a:defRPr sz="1600">
                          <a:solidFill>
                            <a:schemeClr val="tx1"/>
                          </a:solidFill>
                          <a:latin typeface="Arial" panose="020B0604020202020204" pitchFamily="34" charset="0"/>
                        </a:defRPr>
                      </a:lvl4pPr>
                      <a:lvl5pPr marL="1257300" algn="l" defTabSz="228600">
                        <a:buClr>
                          <a:schemeClr val="accent2"/>
                        </a:buClr>
                        <a:buSzPct val="55000"/>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s-MX" sz="1600" b="0" i="0" u="none" strike="noStrike" cap="none" normalizeH="0" baseline="0" smtClean="0">
                          <a:ln>
                            <a:noFill/>
                          </a:ln>
                          <a:solidFill>
                            <a:srgbClr val="000000"/>
                          </a:solidFill>
                          <a:effectLst/>
                          <a:latin typeface="Arial" panose="020B0604020202020204" pitchFamily="34" charset="0"/>
                        </a:rPr>
                        <a:t>User’s view (what is in your schema; what you own)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4138396435"/>
                  </a:ext>
                </a:extLst>
              </a:tr>
              <a:tr h="382588">
                <a:tc>
                  <a:txBody>
                    <a:bodyPr/>
                    <a:lstStyle>
                      <a:lvl1pPr algn="l" defTabSz="228600">
                        <a:buClr>
                          <a:srgbClr val="000000"/>
                        </a:buClr>
                        <a:defRPr sz="2000">
                          <a:solidFill>
                            <a:schemeClr val="tx1"/>
                          </a:solidFill>
                          <a:latin typeface="Arial" panose="020B0604020202020204" pitchFamily="34" charset="0"/>
                        </a:defRPr>
                      </a:lvl1pPr>
                      <a:lvl2pPr marL="114300" algn="l" defTabSz="228600">
                        <a:defRPr sz="2000">
                          <a:solidFill>
                            <a:schemeClr val="tx1"/>
                          </a:solidFill>
                          <a:latin typeface="Arial" panose="020B0604020202020204" pitchFamily="34" charset="0"/>
                        </a:defRPr>
                      </a:lvl2pPr>
                      <a:lvl3pPr marL="685800" algn="l" defTabSz="228600">
                        <a:defRPr>
                          <a:solidFill>
                            <a:schemeClr val="tx1"/>
                          </a:solidFill>
                          <a:latin typeface="Arial" panose="020B0604020202020204" pitchFamily="34" charset="0"/>
                        </a:defRPr>
                      </a:lvl3pPr>
                      <a:lvl4pPr marL="1143000" algn="l" defTabSz="228600">
                        <a:buClr>
                          <a:schemeClr val="accent2"/>
                        </a:buClr>
                        <a:buSzPct val="45000"/>
                        <a:defRPr sz="1600">
                          <a:solidFill>
                            <a:schemeClr val="tx1"/>
                          </a:solidFill>
                          <a:latin typeface="Arial" panose="020B0604020202020204" pitchFamily="34" charset="0"/>
                        </a:defRPr>
                      </a:lvl4pPr>
                      <a:lvl5pPr marL="1257300" algn="l" defTabSz="228600">
                        <a:buClr>
                          <a:schemeClr val="accent2"/>
                        </a:buClr>
                        <a:buSzPct val="55000"/>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s-MX" sz="1800" b="0" i="0" u="none" strike="noStrike" cap="none" normalizeH="0" baseline="0" smtClean="0">
                          <a:ln>
                            <a:noFill/>
                          </a:ln>
                          <a:solidFill>
                            <a:srgbClr val="000000"/>
                          </a:solidFill>
                          <a:effectLst/>
                          <a:latin typeface="Courier New" panose="02070309020205020404" pitchFamily="49" charset="0"/>
                        </a:rPr>
                        <a:t>ALL</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lvl1pPr algn="l" defTabSz="228600">
                        <a:buClr>
                          <a:srgbClr val="000000"/>
                        </a:buClr>
                        <a:defRPr sz="2000">
                          <a:solidFill>
                            <a:schemeClr val="tx1"/>
                          </a:solidFill>
                          <a:latin typeface="Arial" panose="020B0604020202020204" pitchFamily="34" charset="0"/>
                        </a:defRPr>
                      </a:lvl1pPr>
                      <a:lvl2pPr marL="114300" algn="l" defTabSz="228600">
                        <a:defRPr sz="2000">
                          <a:solidFill>
                            <a:schemeClr val="tx1"/>
                          </a:solidFill>
                          <a:latin typeface="Arial" panose="020B0604020202020204" pitchFamily="34" charset="0"/>
                        </a:defRPr>
                      </a:lvl2pPr>
                      <a:lvl3pPr marL="685800" algn="l" defTabSz="228600">
                        <a:defRPr>
                          <a:solidFill>
                            <a:schemeClr val="tx1"/>
                          </a:solidFill>
                          <a:latin typeface="Arial" panose="020B0604020202020204" pitchFamily="34" charset="0"/>
                        </a:defRPr>
                      </a:lvl3pPr>
                      <a:lvl4pPr marL="1143000" algn="l" defTabSz="228600">
                        <a:buClr>
                          <a:schemeClr val="accent2"/>
                        </a:buClr>
                        <a:buSzPct val="45000"/>
                        <a:defRPr sz="1600">
                          <a:solidFill>
                            <a:schemeClr val="tx1"/>
                          </a:solidFill>
                          <a:latin typeface="Arial" panose="020B0604020202020204" pitchFamily="34" charset="0"/>
                        </a:defRPr>
                      </a:lvl4pPr>
                      <a:lvl5pPr marL="1257300" algn="l" defTabSz="228600">
                        <a:buClr>
                          <a:schemeClr val="accent2"/>
                        </a:buClr>
                        <a:buSzPct val="55000"/>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s-MX" sz="1600" b="0" i="0" u="none" strike="noStrike" cap="none" normalizeH="0" baseline="0" smtClean="0">
                          <a:ln>
                            <a:noFill/>
                          </a:ln>
                          <a:solidFill>
                            <a:srgbClr val="000000"/>
                          </a:solidFill>
                          <a:effectLst/>
                          <a:latin typeface="Arial" panose="020B0604020202020204" pitchFamily="34" charset="0"/>
                        </a:rPr>
                        <a:t>Expanded user’s view (what you can access)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3038832369"/>
                  </a:ext>
                </a:extLst>
              </a:tr>
              <a:tr h="312738">
                <a:tc>
                  <a:txBody>
                    <a:bodyPr/>
                    <a:lstStyle>
                      <a:lvl1pPr algn="l" defTabSz="228600">
                        <a:buClr>
                          <a:srgbClr val="000000"/>
                        </a:buClr>
                        <a:defRPr sz="2000">
                          <a:solidFill>
                            <a:schemeClr val="tx1"/>
                          </a:solidFill>
                          <a:latin typeface="Arial" panose="020B0604020202020204" pitchFamily="34" charset="0"/>
                        </a:defRPr>
                      </a:lvl1pPr>
                      <a:lvl2pPr marL="114300" algn="l" defTabSz="228600">
                        <a:defRPr sz="2000">
                          <a:solidFill>
                            <a:schemeClr val="tx1"/>
                          </a:solidFill>
                          <a:latin typeface="Arial" panose="020B0604020202020204" pitchFamily="34" charset="0"/>
                        </a:defRPr>
                      </a:lvl2pPr>
                      <a:lvl3pPr marL="685800" algn="l" defTabSz="228600">
                        <a:defRPr>
                          <a:solidFill>
                            <a:schemeClr val="tx1"/>
                          </a:solidFill>
                          <a:latin typeface="Arial" panose="020B0604020202020204" pitchFamily="34" charset="0"/>
                        </a:defRPr>
                      </a:lvl3pPr>
                      <a:lvl4pPr marL="1143000" algn="l" defTabSz="228600">
                        <a:buClr>
                          <a:schemeClr val="accent2"/>
                        </a:buClr>
                        <a:buSzPct val="45000"/>
                        <a:defRPr sz="1600">
                          <a:solidFill>
                            <a:schemeClr val="tx1"/>
                          </a:solidFill>
                          <a:latin typeface="Arial" panose="020B0604020202020204" pitchFamily="34" charset="0"/>
                        </a:defRPr>
                      </a:lvl4pPr>
                      <a:lvl5pPr marL="1257300" algn="l" defTabSz="228600">
                        <a:buClr>
                          <a:schemeClr val="accent2"/>
                        </a:buClr>
                        <a:buSzPct val="55000"/>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s-MX" sz="1800" b="0" i="0" u="none" strike="noStrike" cap="none" normalizeH="0" baseline="0" smtClean="0">
                          <a:ln>
                            <a:noFill/>
                          </a:ln>
                          <a:solidFill>
                            <a:srgbClr val="000000"/>
                          </a:solidFill>
                          <a:effectLst/>
                          <a:latin typeface="Courier New" panose="02070309020205020404" pitchFamily="49" charset="0"/>
                        </a:rPr>
                        <a:t>DBA</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lvl1pPr algn="l" defTabSz="228600">
                        <a:buClr>
                          <a:srgbClr val="000000"/>
                        </a:buClr>
                        <a:defRPr sz="2000">
                          <a:solidFill>
                            <a:schemeClr val="tx1"/>
                          </a:solidFill>
                          <a:latin typeface="Arial" panose="020B0604020202020204" pitchFamily="34" charset="0"/>
                        </a:defRPr>
                      </a:lvl1pPr>
                      <a:lvl2pPr marL="114300" algn="l" defTabSz="228600">
                        <a:defRPr sz="2000">
                          <a:solidFill>
                            <a:schemeClr val="tx1"/>
                          </a:solidFill>
                          <a:latin typeface="Arial" panose="020B0604020202020204" pitchFamily="34" charset="0"/>
                        </a:defRPr>
                      </a:lvl2pPr>
                      <a:lvl3pPr marL="685800" algn="l" defTabSz="228600">
                        <a:defRPr>
                          <a:solidFill>
                            <a:schemeClr val="tx1"/>
                          </a:solidFill>
                          <a:latin typeface="Arial" panose="020B0604020202020204" pitchFamily="34" charset="0"/>
                        </a:defRPr>
                      </a:lvl3pPr>
                      <a:lvl4pPr marL="1143000" algn="l" defTabSz="228600">
                        <a:buClr>
                          <a:schemeClr val="accent2"/>
                        </a:buClr>
                        <a:buSzPct val="45000"/>
                        <a:defRPr sz="1600">
                          <a:solidFill>
                            <a:schemeClr val="tx1"/>
                          </a:solidFill>
                          <a:latin typeface="Arial" panose="020B0604020202020204" pitchFamily="34" charset="0"/>
                        </a:defRPr>
                      </a:lvl4pPr>
                      <a:lvl5pPr marL="1257300" algn="l" defTabSz="228600">
                        <a:buClr>
                          <a:schemeClr val="accent2"/>
                        </a:buClr>
                        <a:buSzPct val="55000"/>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s-MX" sz="1600" b="0" i="0" u="none" strike="noStrike" cap="none" normalizeH="0" baseline="0" smtClean="0">
                          <a:ln>
                            <a:noFill/>
                          </a:ln>
                          <a:solidFill>
                            <a:srgbClr val="000000"/>
                          </a:solidFill>
                          <a:effectLst/>
                          <a:latin typeface="Arial" panose="020B0604020202020204" pitchFamily="34" charset="0"/>
                        </a:rPr>
                        <a:t>Database administrator’s view (what is in everyone’s schemas)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742566915"/>
                  </a:ext>
                </a:extLst>
              </a:tr>
              <a:tr h="312738">
                <a:tc>
                  <a:txBody>
                    <a:bodyPr/>
                    <a:lstStyle>
                      <a:lvl1pPr algn="l" defTabSz="228600">
                        <a:buClr>
                          <a:srgbClr val="000000"/>
                        </a:buClr>
                        <a:defRPr sz="2000">
                          <a:solidFill>
                            <a:schemeClr val="tx1"/>
                          </a:solidFill>
                          <a:latin typeface="Arial" panose="020B0604020202020204" pitchFamily="34" charset="0"/>
                        </a:defRPr>
                      </a:lvl1pPr>
                      <a:lvl2pPr marL="114300" algn="l" defTabSz="228600">
                        <a:defRPr sz="2000">
                          <a:solidFill>
                            <a:schemeClr val="tx1"/>
                          </a:solidFill>
                          <a:latin typeface="Arial" panose="020B0604020202020204" pitchFamily="34" charset="0"/>
                        </a:defRPr>
                      </a:lvl2pPr>
                      <a:lvl3pPr marL="685800" algn="l" defTabSz="228600">
                        <a:defRPr>
                          <a:solidFill>
                            <a:schemeClr val="tx1"/>
                          </a:solidFill>
                          <a:latin typeface="Arial" panose="020B0604020202020204" pitchFamily="34" charset="0"/>
                        </a:defRPr>
                      </a:lvl3pPr>
                      <a:lvl4pPr marL="1143000" algn="l" defTabSz="228600">
                        <a:buClr>
                          <a:schemeClr val="accent2"/>
                        </a:buClr>
                        <a:buSzPct val="45000"/>
                        <a:defRPr sz="1600">
                          <a:solidFill>
                            <a:schemeClr val="tx1"/>
                          </a:solidFill>
                          <a:latin typeface="Arial" panose="020B0604020202020204" pitchFamily="34" charset="0"/>
                        </a:defRPr>
                      </a:lvl4pPr>
                      <a:lvl5pPr marL="1257300" algn="l" defTabSz="228600">
                        <a:buClr>
                          <a:schemeClr val="accent2"/>
                        </a:buClr>
                        <a:buSzPct val="55000"/>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s-MX" sz="1800" b="0" i="0" u="none" strike="noStrike" cap="none" normalizeH="0" baseline="0" smtClean="0">
                          <a:ln>
                            <a:noFill/>
                          </a:ln>
                          <a:solidFill>
                            <a:srgbClr val="000000"/>
                          </a:solidFill>
                          <a:effectLst/>
                          <a:latin typeface="Courier New" panose="02070309020205020404" pitchFamily="49" charset="0"/>
                        </a:rPr>
                        <a:t>V$</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lvl1pPr algn="l" defTabSz="228600">
                        <a:buClr>
                          <a:srgbClr val="000000"/>
                        </a:buClr>
                        <a:defRPr sz="2000">
                          <a:solidFill>
                            <a:schemeClr val="tx1"/>
                          </a:solidFill>
                          <a:latin typeface="Arial" panose="020B0604020202020204" pitchFamily="34" charset="0"/>
                        </a:defRPr>
                      </a:lvl1pPr>
                      <a:lvl2pPr marL="114300" algn="l" defTabSz="228600">
                        <a:defRPr sz="2000">
                          <a:solidFill>
                            <a:schemeClr val="tx1"/>
                          </a:solidFill>
                          <a:latin typeface="Arial" panose="020B0604020202020204" pitchFamily="34" charset="0"/>
                        </a:defRPr>
                      </a:lvl2pPr>
                      <a:lvl3pPr marL="685800" algn="l" defTabSz="228600">
                        <a:defRPr>
                          <a:solidFill>
                            <a:schemeClr val="tx1"/>
                          </a:solidFill>
                          <a:latin typeface="Arial" panose="020B0604020202020204" pitchFamily="34" charset="0"/>
                        </a:defRPr>
                      </a:lvl3pPr>
                      <a:lvl4pPr marL="1143000" algn="l" defTabSz="228600">
                        <a:buClr>
                          <a:schemeClr val="accent2"/>
                        </a:buClr>
                        <a:buSzPct val="45000"/>
                        <a:defRPr sz="1600">
                          <a:solidFill>
                            <a:schemeClr val="tx1"/>
                          </a:solidFill>
                          <a:latin typeface="Arial" panose="020B0604020202020204" pitchFamily="34" charset="0"/>
                        </a:defRPr>
                      </a:lvl4pPr>
                      <a:lvl5pPr marL="1257300" algn="l" defTabSz="228600">
                        <a:buClr>
                          <a:schemeClr val="accent2"/>
                        </a:buClr>
                        <a:buSzPct val="55000"/>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defRPr sz="1400">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pPr>
                      <a:r>
                        <a:rPr kumimoji="0" lang="en-US" altLang="es-MX" sz="1600" b="0" i="0" u="none" strike="noStrike" cap="none" normalizeH="0" baseline="0" smtClean="0">
                          <a:ln>
                            <a:noFill/>
                          </a:ln>
                          <a:solidFill>
                            <a:srgbClr val="000000"/>
                          </a:solidFill>
                          <a:effectLst/>
                          <a:latin typeface="Arial" panose="020B0604020202020204" pitchFamily="34" charset="0"/>
                        </a:rPr>
                        <a:t>Performance-related data</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2592687419"/>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title"/>
          </p:nvPr>
        </p:nvSpPr>
        <p:spPr/>
        <p:txBody>
          <a:bodyPr/>
          <a:lstStyle/>
          <a:p>
            <a:r>
              <a:rPr lang="en-US" altLang="es-MX"/>
              <a:t>How to Use the Dictionary Views</a:t>
            </a:r>
          </a:p>
        </p:txBody>
      </p:sp>
      <p:sp>
        <p:nvSpPr>
          <p:cNvPr id="316425" name="Rectangle 9"/>
          <p:cNvSpPr>
            <a:spLocks noGrp="1" noChangeArrowheads="1"/>
          </p:cNvSpPr>
          <p:nvPr>
            <p:ph type="body" idx="1"/>
          </p:nvPr>
        </p:nvSpPr>
        <p:spPr>
          <a:xfrm>
            <a:off x="609600" y="1449388"/>
            <a:ext cx="7918450" cy="695325"/>
          </a:xfrm>
        </p:spPr>
        <p:txBody>
          <a:bodyPr/>
          <a:lstStyle/>
          <a:p>
            <a:r>
              <a:rPr lang="en-US" altLang="es-MX"/>
              <a:t>Start with </a:t>
            </a:r>
            <a:r>
              <a:rPr lang="en-US" altLang="es-MX">
                <a:latin typeface="Courier New" panose="02070309020205020404" pitchFamily="49" charset="0"/>
              </a:rPr>
              <a:t>DICTIONARY</a:t>
            </a:r>
            <a:r>
              <a:rPr lang="en-US" altLang="es-MX"/>
              <a:t>. It contains the names and descriptions of the dictionary tables and views.</a:t>
            </a:r>
          </a:p>
        </p:txBody>
      </p:sp>
      <p:sp>
        <p:nvSpPr>
          <p:cNvPr id="316420" name="Rectangle 4"/>
          <p:cNvSpPr>
            <a:spLocks noChangeArrowheads="1"/>
          </p:cNvSpPr>
          <p:nvPr/>
        </p:nvSpPr>
        <p:spPr bwMode="blackGray">
          <a:xfrm>
            <a:off x="890588" y="2362200"/>
            <a:ext cx="7253287" cy="3667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DESCRIBE DICTIONARY</a:t>
            </a:r>
          </a:p>
        </p:txBody>
      </p:sp>
      <p:sp>
        <p:nvSpPr>
          <p:cNvPr id="316422" name="Rectangle 6"/>
          <p:cNvSpPr>
            <a:spLocks noChangeArrowheads="1"/>
          </p:cNvSpPr>
          <p:nvPr/>
        </p:nvSpPr>
        <p:spPr bwMode="blackGray">
          <a:xfrm>
            <a:off x="914400" y="4191000"/>
            <a:ext cx="7253288" cy="8747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SELECT *</a:t>
            </a:r>
          </a:p>
          <a:p>
            <a:pPr eaLnBrk="0" hangingPunct="0">
              <a:buClrTx/>
              <a:buFontTx/>
              <a:buNone/>
            </a:pPr>
            <a:r>
              <a:rPr lang="en-US" altLang="es-MX" sz="1800">
                <a:solidFill>
                  <a:srgbClr val="000000"/>
                </a:solidFill>
                <a:latin typeface="Courier New" panose="02070309020205020404" pitchFamily="49" charset="0"/>
              </a:rPr>
              <a:t>FROM   dictionary</a:t>
            </a:r>
          </a:p>
          <a:p>
            <a:pPr eaLnBrk="0" hangingPunct="0">
              <a:buClrTx/>
              <a:buFontTx/>
              <a:buNone/>
            </a:pPr>
            <a:r>
              <a:rPr lang="en-US" altLang="es-MX" sz="1800">
                <a:solidFill>
                  <a:srgbClr val="000000"/>
                </a:solidFill>
                <a:latin typeface="Courier New" panose="02070309020205020404" pitchFamily="49" charset="0"/>
              </a:rPr>
              <a:t>WHERE  table_name = </a:t>
            </a:r>
            <a:r>
              <a:rPr lang="en-US" altLang="es-MX" sz="1800">
                <a:solidFill>
                  <a:schemeClr val="bg2"/>
                </a:solidFill>
                <a:latin typeface="Courier New" panose="02070309020205020404" pitchFamily="49" charset="0"/>
              </a:rPr>
              <a:t>'</a:t>
            </a:r>
            <a:r>
              <a:rPr lang="en-US" altLang="es-MX" sz="1800">
                <a:solidFill>
                  <a:srgbClr val="000000"/>
                </a:solidFill>
                <a:latin typeface="Courier New" panose="02070309020205020404" pitchFamily="49" charset="0"/>
              </a:rPr>
              <a:t>USER_OBJECTS</a:t>
            </a:r>
            <a:r>
              <a:rPr lang="en-US" altLang="es-MX" sz="1800">
                <a:solidFill>
                  <a:schemeClr val="bg2"/>
                </a:solidFill>
                <a:latin typeface="Courier New" panose="02070309020205020404" pitchFamily="49" charset="0"/>
              </a:rPr>
              <a:t>';</a:t>
            </a:r>
          </a:p>
        </p:txBody>
      </p:sp>
      <p:pic>
        <p:nvPicPr>
          <p:cNvPr id="316426" name="Picture 10" descr="C:\Documents and Settings\chaitanya\Desktop\11g_SQL\images\code11_6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89000" y="2806700"/>
            <a:ext cx="43434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16427" name="Picture 11" descr="C:\Documents and Settings\chaitanya\Desktop\11g_SQL\images\code11_6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11225" y="5143500"/>
            <a:ext cx="32797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Rectangle 4"/>
          <p:cNvSpPr>
            <a:spLocks noGrp="1" noChangeArrowheads="1"/>
          </p:cNvSpPr>
          <p:nvPr>
            <p:ph type="title"/>
          </p:nvPr>
        </p:nvSpPr>
        <p:spPr/>
        <p:txBody>
          <a:bodyPr/>
          <a:lstStyle/>
          <a:p>
            <a:r>
              <a:rPr lang="en-US" altLang="es-MX">
                <a:latin typeface="Courier New" panose="02070309020205020404" pitchFamily="49" charset="0"/>
              </a:rPr>
              <a:t>USER_OBJECTS</a:t>
            </a:r>
            <a:r>
              <a:rPr lang="en-US" altLang="es-MX"/>
              <a:t> and </a:t>
            </a:r>
            <a:r>
              <a:rPr lang="en-US" altLang="es-MX">
                <a:latin typeface="Courier New" panose="02070309020205020404" pitchFamily="49" charset="0"/>
              </a:rPr>
              <a:t>ALL_OBJECTS</a:t>
            </a:r>
            <a:r>
              <a:rPr lang="en-US" altLang="es-MX"/>
              <a:t> Views</a:t>
            </a:r>
          </a:p>
        </p:txBody>
      </p:sp>
      <p:sp>
        <p:nvSpPr>
          <p:cNvPr id="318469" name="Rectangle 5"/>
          <p:cNvSpPr>
            <a:spLocks noGrp="1" noChangeArrowheads="1"/>
          </p:cNvSpPr>
          <p:nvPr>
            <p:ph type="body" idx="1"/>
          </p:nvPr>
        </p:nvSpPr>
        <p:spPr>
          <a:xfrm>
            <a:off x="609600" y="1449388"/>
            <a:ext cx="7918450" cy="3732212"/>
          </a:xfrm>
        </p:spPr>
        <p:txBody>
          <a:bodyPr/>
          <a:lstStyle/>
          <a:p>
            <a:r>
              <a:rPr lang="en-US" altLang="es-MX">
                <a:latin typeface="Courier New" panose="02070309020205020404" pitchFamily="49" charset="0"/>
              </a:rPr>
              <a:t>USER_OBJECTS</a:t>
            </a:r>
            <a:r>
              <a:rPr lang="en-US" altLang="es-MX"/>
              <a:t>:</a:t>
            </a:r>
          </a:p>
          <a:p>
            <a:pPr lvl="1"/>
            <a:r>
              <a:rPr lang="en-US" altLang="es-MX"/>
              <a:t>Query </a:t>
            </a:r>
            <a:r>
              <a:rPr lang="en-US" altLang="es-MX">
                <a:latin typeface="Courier New" panose="02070309020205020404" pitchFamily="49" charset="0"/>
              </a:rPr>
              <a:t>USER_OBJECTS</a:t>
            </a:r>
            <a:r>
              <a:rPr lang="en-US" altLang="es-MX"/>
              <a:t> to see all the objects that you own</a:t>
            </a:r>
          </a:p>
          <a:p>
            <a:pPr lvl="1"/>
            <a:r>
              <a:rPr lang="en-US" altLang="es-MX"/>
              <a:t>Is a useful way to obtain a listing of all object names and types in your schema, plus the following information:</a:t>
            </a:r>
          </a:p>
          <a:p>
            <a:pPr lvl="2"/>
            <a:r>
              <a:rPr lang="en-US" altLang="es-MX"/>
              <a:t>Date created</a:t>
            </a:r>
          </a:p>
          <a:p>
            <a:pPr lvl="2"/>
            <a:r>
              <a:rPr lang="en-US" altLang="es-MX"/>
              <a:t>Date of last modification</a:t>
            </a:r>
          </a:p>
          <a:p>
            <a:pPr lvl="2"/>
            <a:r>
              <a:rPr lang="en-US" altLang="es-MX"/>
              <a:t>Status (valid or invalid)</a:t>
            </a:r>
          </a:p>
          <a:p>
            <a:r>
              <a:rPr lang="en-US" altLang="es-MX">
                <a:latin typeface="Courier New" panose="02070309020205020404" pitchFamily="49" charset="0"/>
              </a:rPr>
              <a:t>ALL_OBJECTS</a:t>
            </a:r>
            <a:r>
              <a:rPr lang="en-US" altLang="es-MX"/>
              <a:t>:</a:t>
            </a:r>
          </a:p>
          <a:p>
            <a:pPr lvl="1"/>
            <a:r>
              <a:rPr lang="en-US" altLang="es-MX"/>
              <a:t>Query </a:t>
            </a:r>
            <a:r>
              <a:rPr lang="en-US" altLang="es-MX">
                <a:latin typeface="Courier New" panose="02070309020205020404" pitchFamily="49" charset="0"/>
              </a:rPr>
              <a:t>ALL_OBJECTS</a:t>
            </a:r>
            <a:r>
              <a:rPr lang="en-US" altLang="es-MX"/>
              <a:t> to see all objects to which you have access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9" name="Rectangle 7"/>
          <p:cNvSpPr>
            <a:spLocks noGrp="1" noChangeArrowheads="1"/>
          </p:cNvSpPr>
          <p:nvPr>
            <p:ph type="title"/>
          </p:nvPr>
        </p:nvSpPr>
        <p:spPr/>
        <p:txBody>
          <a:bodyPr/>
          <a:lstStyle/>
          <a:p>
            <a:r>
              <a:rPr lang="en-US" altLang="es-MX">
                <a:latin typeface="Courier New" panose="02070309020205020404" pitchFamily="49" charset="0"/>
              </a:rPr>
              <a:t>USER_OBJECTS</a:t>
            </a:r>
            <a:r>
              <a:rPr lang="en-US" altLang="es-MX"/>
              <a:t> View</a:t>
            </a:r>
          </a:p>
        </p:txBody>
      </p:sp>
      <p:sp>
        <p:nvSpPr>
          <p:cNvPr id="320515" name="Rectangle 3"/>
          <p:cNvSpPr>
            <a:spLocks noChangeArrowheads="1"/>
          </p:cNvSpPr>
          <p:nvPr/>
        </p:nvSpPr>
        <p:spPr bwMode="blackGray">
          <a:xfrm>
            <a:off x="876300" y="1847850"/>
            <a:ext cx="7253288" cy="9255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s-MX" sz="1800">
                <a:solidFill>
                  <a:srgbClr val="000000"/>
                </a:solidFill>
                <a:latin typeface="Courier New" panose="02070309020205020404" pitchFamily="49" charset="0"/>
              </a:rPr>
              <a:t>SELECT object_name, object_type, created, status</a:t>
            </a:r>
          </a:p>
          <a:p>
            <a:pPr eaLnBrk="0" hangingPunct="0">
              <a:buClrTx/>
              <a:buFontTx/>
              <a:buNone/>
            </a:pPr>
            <a:r>
              <a:rPr lang="en-US" altLang="es-MX" sz="1800">
                <a:solidFill>
                  <a:srgbClr val="000000"/>
                </a:solidFill>
                <a:latin typeface="Courier New" panose="02070309020205020404" pitchFamily="49" charset="0"/>
              </a:rPr>
              <a:t>FROM   user_objects</a:t>
            </a:r>
          </a:p>
          <a:p>
            <a:pPr eaLnBrk="0" hangingPunct="0">
              <a:buClrTx/>
              <a:buFontTx/>
              <a:buNone/>
            </a:pPr>
            <a:r>
              <a:rPr lang="en-US" altLang="es-MX" sz="1800">
                <a:solidFill>
                  <a:srgbClr val="000000"/>
                </a:solidFill>
                <a:latin typeface="Courier New" panose="02070309020205020404" pitchFamily="49" charset="0"/>
              </a:rPr>
              <a:t>ORDER BY object_type;</a:t>
            </a:r>
          </a:p>
        </p:txBody>
      </p:sp>
      <p:sp>
        <p:nvSpPr>
          <p:cNvPr id="320518" name="Text Box 6"/>
          <p:cNvSpPr txBox="1">
            <a:spLocks noChangeArrowheads="1"/>
          </p:cNvSpPr>
          <p:nvPr/>
        </p:nvSpPr>
        <p:spPr bwMode="auto">
          <a:xfrm>
            <a:off x="962025" y="333375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s-MX">
                <a:latin typeface="Arial" panose="020B0604020202020204" pitchFamily="34" charset="0"/>
              </a:rPr>
              <a:t>…</a:t>
            </a:r>
          </a:p>
        </p:txBody>
      </p:sp>
      <p:pic>
        <p:nvPicPr>
          <p:cNvPr id="320521" name="Picture 9" descr="C:\Documents and Settings\chaitanya\Desktop\11g_SQL\images\code11_8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84238" y="2832100"/>
            <a:ext cx="4754562"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20522" name="Picture 10" descr="C:\Documents and Settings\chaitanya\Desktop\11g_SQL\images\code11_8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92175" y="3733800"/>
            <a:ext cx="4708525"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defRPr kumimoji="0" lang="en-US" altLang="es-MX"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defRPr kumimoji="0" lang="en-US" altLang="es-MX"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themeOverride>
</file>

<file path=docProps/app.xml><?xml version="1.0" encoding="utf-8"?>
<Properties xmlns="http://schemas.openxmlformats.org/officeDocument/2006/extended-properties" xmlns:vt="http://schemas.openxmlformats.org/officeDocument/2006/docPropsVTypes">
  <Template/>
  <TotalTime>970</TotalTime>
  <Words>3730</Words>
  <Application>Microsoft Office PowerPoint</Application>
  <PresentationFormat>On-screen Show (4:3)</PresentationFormat>
  <Paragraphs>459</Paragraphs>
  <Slides>31</Slides>
  <Notes>31</Notes>
  <HiddenSlides>2</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7" baseType="lpstr">
      <vt:lpstr>Arial</vt:lpstr>
      <vt:lpstr>Arial Unicode MS</vt:lpstr>
      <vt:lpstr>Courier New</vt:lpstr>
      <vt:lpstr>Times New Roman</vt:lpstr>
      <vt:lpstr>Default Design</vt:lpstr>
      <vt:lpstr>Document</vt:lpstr>
      <vt:lpstr>Managing Objects with Data Dictionary Views </vt:lpstr>
      <vt:lpstr>Objectives</vt:lpstr>
      <vt:lpstr>Lesson Agenda</vt:lpstr>
      <vt:lpstr>Data Dictionary</vt:lpstr>
      <vt:lpstr>Data Dictionary Structure</vt:lpstr>
      <vt:lpstr>Data Dictionary Structure</vt:lpstr>
      <vt:lpstr>How to Use the Dictionary Views</vt:lpstr>
      <vt:lpstr>USER_OBJECTS and ALL_OBJECTS Views</vt:lpstr>
      <vt:lpstr>USER_OBJECTS View</vt:lpstr>
      <vt:lpstr>Lesson Agenda</vt:lpstr>
      <vt:lpstr>Table Information</vt:lpstr>
      <vt:lpstr>Column Information</vt:lpstr>
      <vt:lpstr>Column Information</vt:lpstr>
      <vt:lpstr>Constraint Information</vt:lpstr>
      <vt:lpstr>USER_CONSTRAINTS: Example</vt:lpstr>
      <vt:lpstr>Querying USER_CONS_COLUMNS</vt:lpstr>
      <vt:lpstr>Lesson Agenda</vt:lpstr>
      <vt:lpstr>View Information</vt:lpstr>
      <vt:lpstr>Sequence Information</vt:lpstr>
      <vt:lpstr>Confirming Sequences</vt:lpstr>
      <vt:lpstr>Index Information</vt:lpstr>
      <vt:lpstr>USER_INDEXES: Examples</vt:lpstr>
      <vt:lpstr>Querying USER_IND_COLUMNS</vt:lpstr>
      <vt:lpstr>Synonym Information</vt:lpstr>
      <vt:lpstr>Lesson Agenda</vt:lpstr>
      <vt:lpstr>Adding Comments to a Table</vt:lpstr>
      <vt:lpstr>Summary</vt:lpstr>
      <vt:lpstr>Practice 3: Overview</vt:lpstr>
      <vt:lpstr>PowerPoint Presentation</vt:lpstr>
      <vt:lpstr>PowerPoint Presentation</vt:lpstr>
      <vt:lpstr>PowerPoint Presentation</vt:lpstr>
    </vt:vector>
  </TitlesOfParts>
  <Manager/>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subject>OU6</dc:subject>
  <dc:creator>Amitabh James Hans</dc:creator>
  <dc:description>Oracle University Production Services: Graphics Team</dc:description>
  <cp:lastModifiedBy>Cristina Ordinas</cp:lastModifiedBy>
  <cp:revision>139</cp:revision>
  <cp:lastPrinted>2002-03-28T23:57:22Z</cp:lastPrinted>
  <dcterms:created xsi:type="dcterms:W3CDTF">2007-04-19T11:35:17Z</dcterms:created>
  <dcterms:modified xsi:type="dcterms:W3CDTF">2020-07-12T21:56:31Z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