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60" r:id="rId6"/>
    <p:sldId id="266" r:id="rId7"/>
    <p:sldId id="267" r:id="rId8"/>
    <p:sldId id="26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D62"/>
    <a:srgbClr val="EF7E75"/>
    <a:srgbClr val="EA4E42"/>
    <a:srgbClr val="F18F87"/>
    <a:srgbClr val="E7963D"/>
    <a:srgbClr val="FBC348"/>
    <a:srgbClr val="6FC5CC"/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3" autoAdjust="0"/>
    <p:restoredTop sz="94660"/>
  </p:normalViewPr>
  <p:slideViewPr>
    <p:cSldViewPr snapToGrid="0">
      <p:cViewPr varScale="1">
        <p:scale>
          <a:sx n="49" d="100"/>
          <a:sy n="49" d="100"/>
        </p:scale>
        <p:origin x="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844" y="33252"/>
            <a:ext cx="10515600" cy="102630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D1D1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0E15-CF8D-4BD0-BA1A-F7DE6A6C0B88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2773-F50C-4A76-9228-DD41953D6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180E15-CF8D-4BD0-BA1A-F7DE6A6C0B88}" type="datetimeFigureOut">
              <a:rPr lang="ko-KR" altLang="en-US" smtClean="0"/>
              <a:pPr/>
              <a:t>2020-04-08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12773-F50C-4A76-9228-DD41953D60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2840" y="886240"/>
            <a:ext cx="8922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</a:t>
            </a:r>
            <a:r>
              <a:rPr lang="en-US" altLang="ko-KR" sz="48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</a:t>
            </a:r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알고리즘을 </a:t>
            </a:r>
            <a:endParaRPr lang="en-US" altLang="ko-KR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부산대 </a:t>
            </a:r>
            <a:r>
              <a:rPr lang="ko-KR" altLang="en-US" sz="48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</a:t>
            </a:r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어플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371" y="4402101"/>
            <a:ext cx="2938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201824581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정제영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201824458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김현지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201824566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이채원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88BCC0-6E65-4310-A18C-7659270841CE}"/>
              </a:ext>
            </a:extLst>
          </p:cNvPr>
          <p:cNvGrpSpPr>
            <a:grpSpLocks noChangeAspect="1"/>
          </p:cNvGrpSpPr>
          <p:nvPr/>
        </p:nvGrpSpPr>
        <p:grpSpPr>
          <a:xfrm>
            <a:off x="424297" y="1065763"/>
            <a:ext cx="1210384" cy="1210614"/>
            <a:chOff x="3927274" y="1273602"/>
            <a:chExt cx="5318326" cy="53218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3D1C4C-E33B-4070-8E78-9508DA868D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27274" y="1273602"/>
              <a:ext cx="5318326" cy="5321811"/>
              <a:chOff x="3419274" y="2538984"/>
              <a:chExt cx="3058187" cy="306019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5A7C48E-DE44-4E89-B2E2-59FDD34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19274" y="2538984"/>
                <a:ext cx="3058187" cy="3060191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9016228-DD23-4DF8-A181-B68F3ECC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945" y="2884657"/>
                <a:ext cx="2368844" cy="2368844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549918-45E3-4606-AB11-B924F8BBF888}"/>
                </a:ext>
              </a:extLst>
            </p:cNvPr>
            <p:cNvSpPr txBox="1"/>
            <p:nvPr/>
          </p:nvSpPr>
          <p:spPr>
            <a:xfrm>
              <a:off x="4526670" y="5500432"/>
              <a:ext cx="2111721" cy="94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PNU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7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A5485-562F-4679-A97F-5F1EED6A757B}"/>
              </a:ext>
            </a:extLst>
          </p:cNvPr>
          <p:cNvSpPr txBox="1"/>
          <p:nvPr/>
        </p:nvSpPr>
        <p:spPr>
          <a:xfrm>
            <a:off x="247736" y="2093328"/>
            <a:ext cx="11349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결정을 어려워 하는 사람들을 위해 사용자의 정보를 받아서 자동으로 추천 시스템 구축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비슷한 성향의 사용자들의 데이터를 이용함으로써 본인이 방문하지 않은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음식점을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찾을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부산대 근처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음식점이라는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한정된 범위를 지정함으로써 구체적인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650519" y="3588327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EF7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35193" y="2708778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EF7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5626" y="2708778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95650" y="35123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47247" y="4022773"/>
            <a:ext cx="2167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음식점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선호가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 사용자들을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찾는다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9209" y="3897204"/>
            <a:ext cx="2105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본인의 정보와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 유사도가 높은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사용자들의 정보를 통해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 및 위치 제공 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3826296" y="3588327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F18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10970" y="2708778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F18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46007" y="2943240"/>
            <a:ext cx="339725" cy="473076"/>
            <a:chOff x="3902076" y="2714625"/>
            <a:chExt cx="339725" cy="47307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060732" y="36083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입력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538579" y="2981840"/>
            <a:ext cx="642938" cy="450773"/>
            <a:chOff x="4789488" y="2736928"/>
            <a:chExt cx="642938" cy="450773"/>
          </a:xfrm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ED6D6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ED6D6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48273BF-E798-41E8-B433-01742C5FD753}"/>
              </a:ext>
            </a:extLst>
          </p:cNvPr>
          <p:cNvSpPr txBox="1"/>
          <p:nvPr/>
        </p:nvSpPr>
        <p:spPr>
          <a:xfrm>
            <a:off x="4742676" y="364783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사용자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205E89-DFF5-4050-98C0-3FBBEA90DA9F}"/>
              </a:ext>
            </a:extLst>
          </p:cNvPr>
          <p:cNvSpPr txBox="1"/>
          <p:nvPr/>
        </p:nvSpPr>
        <p:spPr>
          <a:xfrm>
            <a:off x="1842311" y="4112647"/>
            <a:ext cx="2347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선호 음식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바탕으로 식당 추천</a:t>
            </a:r>
          </a:p>
        </p:txBody>
      </p:sp>
      <p:pic>
        <p:nvPicPr>
          <p:cNvPr id="33" name="그림 32" descr="시계, 플레이트이(가) 표시된 사진&#10;&#10;자동 생성된 설명">
            <a:extLst>
              <a:ext uri="{FF2B5EF4-FFF2-40B4-BE49-F238E27FC236}">
                <a16:creationId xmlns:a16="http://schemas.microsoft.com/office/drawing/2014/main" id="{6258AA69-A333-42F0-8F62-B54C95835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11" y="2801390"/>
            <a:ext cx="699626" cy="6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7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839704" y="3203649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EF7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84835" y="31276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200" y="3638095"/>
            <a:ext cx="1988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식당 선호가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 사용자들을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찾는다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8394" y="3512526"/>
            <a:ext cx="2105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본인의 정보와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선호 유사도가 높은 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사용자들의 정보를 통해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식당 추천 및 위치 제공 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4015481" y="3203649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F18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9917" y="322370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8273BF-E798-41E8-B433-01742C5FD753}"/>
              </a:ext>
            </a:extLst>
          </p:cNvPr>
          <p:cNvSpPr txBox="1"/>
          <p:nvPr/>
        </p:nvSpPr>
        <p:spPr>
          <a:xfrm>
            <a:off x="4931861" y="326315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사용자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205E89-DFF5-4050-98C0-3FBBEA90DA9F}"/>
              </a:ext>
            </a:extLst>
          </p:cNvPr>
          <p:cNvSpPr txBox="1"/>
          <p:nvPr/>
        </p:nvSpPr>
        <p:spPr>
          <a:xfrm>
            <a:off x="2031494" y="3727969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선호 식당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바탕으로 식당 추천</a:t>
            </a:r>
          </a:p>
        </p:txBody>
      </p:sp>
      <p:pic>
        <p:nvPicPr>
          <p:cNvPr id="33" name="그림 32" descr="시계, 플레이트이(가) 표시된 사진&#10;&#10;자동 생성된 설명">
            <a:extLst>
              <a:ext uri="{FF2B5EF4-FFF2-40B4-BE49-F238E27FC236}">
                <a16:creationId xmlns:a16="http://schemas.microsoft.com/office/drawing/2014/main" id="{6258AA69-A333-42F0-8F62-B54C95835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96" y="2416712"/>
            <a:ext cx="699626" cy="699626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3551173" y="2894065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34633" y="2894065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474584" y="3050556"/>
            <a:ext cx="1759282" cy="1759282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</a:t>
            </a:r>
            <a:endParaRPr lang="en-US" altLang="ko-KR" sz="2800" b="1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6305" y="3128811"/>
            <a:ext cx="1694458" cy="1694458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ED6D62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 </a:t>
            </a:r>
            <a:r>
              <a:rPr lang="en-US" altLang="ko-KR" sz="2800" b="1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800"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왼쪽/오른쪽 화살표 1"/>
          <p:cNvSpPr/>
          <p:nvPr/>
        </p:nvSpPr>
        <p:spPr>
          <a:xfrm>
            <a:off x="2727434" y="3632490"/>
            <a:ext cx="709449" cy="482658"/>
          </a:xfrm>
          <a:prstGeom prst="leftRightArrow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/오른쪽 화살표 42"/>
          <p:cNvSpPr/>
          <p:nvPr/>
        </p:nvSpPr>
        <p:spPr>
          <a:xfrm>
            <a:off x="5605696" y="3624053"/>
            <a:ext cx="709449" cy="482658"/>
          </a:xfrm>
          <a:prstGeom prst="leftRightArrow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/오른쪽 화살표 43"/>
          <p:cNvSpPr/>
          <p:nvPr/>
        </p:nvSpPr>
        <p:spPr>
          <a:xfrm>
            <a:off x="8489757" y="3624053"/>
            <a:ext cx="709449" cy="482658"/>
          </a:xfrm>
          <a:prstGeom prst="leftRightArrow">
            <a:avLst/>
          </a:prstGeom>
          <a:solidFill>
            <a:srgbClr val="ED6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736" y="151384"/>
            <a:ext cx="841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및 구현 </a:t>
            </a:r>
            <a:r>
              <a:rPr lang="en-US" altLang="ko-KR" dirty="0"/>
              <a:t>- APP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36F192C-4678-499B-9707-07C0DFDCB31F}"/>
              </a:ext>
            </a:extLst>
          </p:cNvPr>
          <p:cNvGrpSpPr/>
          <p:nvPr/>
        </p:nvGrpSpPr>
        <p:grpSpPr>
          <a:xfrm>
            <a:off x="5138113" y="1808042"/>
            <a:ext cx="1915774" cy="1915774"/>
            <a:chOff x="6572869" y="2306786"/>
            <a:chExt cx="1915774" cy="1915774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572869" y="2306786"/>
              <a:ext cx="1915774" cy="1915774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76756" y="2941507"/>
              <a:ext cx="1107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사진을</a:t>
              </a:r>
              <a:endPara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넣으세요</a:t>
              </a:r>
            </a:p>
          </p:txBody>
        </p:sp>
        <p:pic>
          <p:nvPicPr>
            <p:cNvPr id="3" name="그림 2" descr="텍스트, 지도, 남자이(가) 표시된 사진&#10;&#10;자동 생성된 설명">
              <a:extLst>
                <a:ext uri="{FF2B5EF4-FFF2-40B4-BE49-F238E27FC236}">
                  <a16:creationId xmlns:a16="http://schemas.microsoft.com/office/drawing/2014/main" id="{58B7996B-1880-4988-B0E7-18736FB62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513" y="2378284"/>
              <a:ext cx="1790481" cy="177052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930ABF8-AA81-4B92-B291-26EACF141224}"/>
              </a:ext>
            </a:extLst>
          </p:cNvPr>
          <p:cNvSpPr txBox="1"/>
          <p:nvPr/>
        </p:nvSpPr>
        <p:spPr>
          <a:xfrm>
            <a:off x="2438039" y="4716864"/>
            <a:ext cx="10219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회원가입을 통해 개인의 정보를 데이터 베이스에 저장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 추천 및 세 버튼을 통해 음식점 선호도 조사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 선택 시 지도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위치 표시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38EACA-718A-4A69-BE47-70F21D9DBD9B}"/>
              </a:ext>
            </a:extLst>
          </p:cNvPr>
          <p:cNvGrpSpPr/>
          <p:nvPr/>
        </p:nvGrpSpPr>
        <p:grpSpPr>
          <a:xfrm>
            <a:off x="8622485" y="1808042"/>
            <a:ext cx="1915774" cy="1915774"/>
            <a:chOff x="8718737" y="1808042"/>
            <a:chExt cx="1915774" cy="1915774"/>
          </a:xfrm>
        </p:grpSpPr>
        <p:sp>
          <p:nvSpPr>
            <p:cNvPr id="28" name="모서리가 둥근 직사각형 20">
              <a:extLst>
                <a:ext uri="{FF2B5EF4-FFF2-40B4-BE49-F238E27FC236}">
                  <a16:creationId xmlns:a16="http://schemas.microsoft.com/office/drawing/2014/main" id="{0AD4E17D-E1EF-4330-AABF-59CEF3D99319}"/>
                </a:ext>
              </a:extLst>
            </p:cNvPr>
            <p:cNvSpPr/>
            <p:nvPr/>
          </p:nvSpPr>
          <p:spPr>
            <a:xfrm>
              <a:off x="8718737" y="1808042"/>
              <a:ext cx="1915774" cy="1915774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C68F3-231F-4808-9C38-D5F0E69D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145" y="1955450"/>
              <a:ext cx="1620958" cy="162095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7978E68-CCBA-4FBA-BF0C-7B9965D6194C}"/>
              </a:ext>
            </a:extLst>
          </p:cNvPr>
          <p:cNvGrpSpPr/>
          <p:nvPr/>
        </p:nvGrpSpPr>
        <p:grpSpPr>
          <a:xfrm>
            <a:off x="1480153" y="1808042"/>
            <a:ext cx="1915774" cy="1915774"/>
            <a:chOff x="1480153" y="1808042"/>
            <a:chExt cx="1915774" cy="1915774"/>
          </a:xfrm>
        </p:grpSpPr>
        <p:sp>
          <p:nvSpPr>
            <p:cNvPr id="30" name="모서리가 둥근 직사각형 20">
              <a:extLst>
                <a:ext uri="{FF2B5EF4-FFF2-40B4-BE49-F238E27FC236}">
                  <a16:creationId xmlns:a16="http://schemas.microsoft.com/office/drawing/2014/main" id="{24F40A81-2A4E-4523-8502-7A957779E46B}"/>
                </a:ext>
              </a:extLst>
            </p:cNvPr>
            <p:cNvSpPr/>
            <p:nvPr/>
          </p:nvSpPr>
          <p:spPr>
            <a:xfrm>
              <a:off x="1480153" y="1808042"/>
              <a:ext cx="1915774" cy="1915774"/>
            </a:xfrm>
            <a:prstGeom prst="roundRect">
              <a:avLst>
                <a:gd name="adj" fmla="val 3196"/>
              </a:avLst>
            </a:prstGeom>
            <a:solidFill>
              <a:schemeClr val="bg1"/>
            </a:solidFill>
            <a:ln w="82550">
              <a:solidFill>
                <a:srgbClr val="ED6D62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4" name="그림 33" descr="그리기이(가) 표시된 사진&#10;&#10;자동 생성된 설명">
              <a:extLst>
                <a:ext uri="{FF2B5EF4-FFF2-40B4-BE49-F238E27FC236}">
                  <a16:creationId xmlns:a16="http://schemas.microsoft.com/office/drawing/2014/main" id="{4087F0B3-23AB-4753-9913-736C1209B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338" y="1863352"/>
              <a:ext cx="1807403" cy="180740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l="2779" t="17662" r="4574" b="35574"/>
          <a:stretch/>
        </p:blipFill>
        <p:spPr>
          <a:xfrm>
            <a:off x="672659" y="1059556"/>
            <a:ext cx="10846675" cy="38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및 구현 </a:t>
            </a:r>
            <a:r>
              <a:rPr lang="en-US" altLang="ko-KR" dirty="0"/>
              <a:t>– </a:t>
            </a:r>
            <a:r>
              <a:rPr lang="ko-KR" altLang="en-US" dirty="0"/>
              <a:t>추천 엔진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0ABF8-AA81-4B92-B291-26EACF141224}"/>
              </a:ext>
            </a:extLst>
          </p:cNvPr>
          <p:cNvSpPr txBox="1"/>
          <p:nvPr/>
        </p:nvSpPr>
        <p:spPr>
          <a:xfrm>
            <a:off x="1089634" y="4385593"/>
            <a:ext cx="8688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시작 할 때 입력한 정보를 바탕으로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User-based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item-based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엔진 사용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en-US" altLang="ko-KR" sz="2000" dirty="0"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〮 Collaborative Filtering </a:t>
            </a:r>
            <a:r>
              <a:rPr lang="ko-KR" altLang="en-US" sz="2000" dirty="0">
                <a:latin typeface="맑은 고딕" panose="020B0503020000020004" pitchFamily="50" charset="-127"/>
              </a:rPr>
              <a:t>방식을 통해 사용자의 취향에 맞는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음식점을 </a:t>
            </a:r>
            <a:r>
              <a:rPr lang="ko-KR" altLang="en-US" sz="2000" dirty="0">
                <a:latin typeface="맑은 고딕" panose="020B0503020000020004" pitchFamily="50" charset="-127"/>
              </a:rPr>
              <a:t>추천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521AE-07E3-4155-AFA5-F7F87972D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62" y="2131945"/>
            <a:ext cx="7419475" cy="1792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5994D-FF80-44AE-AC74-FE793F7DD0DF}"/>
              </a:ext>
            </a:extLst>
          </p:cNvPr>
          <p:cNvSpPr txBox="1"/>
          <p:nvPr/>
        </p:nvSpPr>
        <p:spPr>
          <a:xfrm>
            <a:off x="2386262" y="1362246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협업 필터링 추천엔진</a:t>
            </a:r>
          </a:p>
        </p:txBody>
      </p:sp>
    </p:spTree>
    <p:extLst>
      <p:ext uri="{BB962C8B-B14F-4D97-AF65-F5344CB8AC3E}">
        <p14:creationId xmlns:p14="http://schemas.microsoft.com/office/powerpoint/2010/main" val="6539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39" y="151384"/>
            <a:ext cx="838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40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및 구현 </a:t>
            </a:r>
            <a:r>
              <a:rPr lang="en-US" altLang="ko-KR" dirty="0"/>
              <a:t>– </a:t>
            </a:r>
            <a:r>
              <a:rPr lang="ko-KR" altLang="en-US" dirty="0"/>
              <a:t>웹 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0ABF8-AA81-4B92-B291-26EACF141224}"/>
              </a:ext>
            </a:extLst>
          </p:cNvPr>
          <p:cNvSpPr txBox="1"/>
          <p:nvPr/>
        </p:nvSpPr>
        <p:spPr>
          <a:xfrm>
            <a:off x="2857552" y="4064974"/>
            <a:ext cx="601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>
                <a:latin typeface="맑은 고딕" panose="020B0503020000020004" pitchFamily="50" charset="-127"/>
              </a:rPr>
              <a:t>앱에서 받아온 사용자들의 정보를 저장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</a:rPr>
              <a:t>추천 알고리즘에 의한 결과값을 다시 앱에 전달 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561C43-B480-4922-8314-8DFAB33300CD}"/>
              </a:ext>
            </a:extLst>
          </p:cNvPr>
          <p:cNvGrpSpPr/>
          <p:nvPr/>
        </p:nvGrpSpPr>
        <p:grpSpPr>
          <a:xfrm>
            <a:off x="6879454" y="1673336"/>
            <a:ext cx="2151899" cy="2031728"/>
            <a:chOff x="360392" y="1371171"/>
            <a:chExt cx="3699592" cy="369959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DEDF9D-A0C6-402D-A83D-5CFF82A60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392" y="1371171"/>
              <a:ext cx="3699592" cy="3699592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1802EA-2FB4-4C64-BCD3-3700EC9A1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2" y="1603441"/>
              <a:ext cx="3202809" cy="320280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2E2C90-4114-404A-8D01-9B244DF5A758}"/>
              </a:ext>
            </a:extLst>
          </p:cNvPr>
          <p:cNvGrpSpPr>
            <a:grpSpLocks noChangeAspect="1"/>
          </p:cNvGrpSpPr>
          <p:nvPr/>
        </p:nvGrpSpPr>
        <p:grpSpPr>
          <a:xfrm>
            <a:off x="2898556" y="2083893"/>
            <a:ext cx="1210384" cy="1210614"/>
            <a:chOff x="3927274" y="1273602"/>
            <a:chExt cx="5318326" cy="53218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8F5ACF9-1BFB-41CF-A85B-37A5DAFFE1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27274" y="1273602"/>
              <a:ext cx="5318326" cy="5321811"/>
              <a:chOff x="3419274" y="2538984"/>
              <a:chExt cx="3058187" cy="3060191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411A32E-9C7C-4FA4-8A37-1544DE266B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19274" y="2538984"/>
                <a:ext cx="3058187" cy="3060191"/>
              </a:xfrm>
              <a:prstGeom prst="roundRect">
                <a:avLst/>
              </a:prstGeom>
              <a:solidFill>
                <a:schemeClr val="bg1"/>
              </a:solidFill>
              <a:ln w="635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FE9C1D6-9BE4-49E8-9B3D-58D5C66A2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945" y="2884657"/>
                <a:ext cx="2368844" cy="2368844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2FDBF3-66E2-4B14-812D-FE1FA5E0B833}"/>
                </a:ext>
              </a:extLst>
            </p:cNvPr>
            <p:cNvSpPr txBox="1"/>
            <p:nvPr/>
          </p:nvSpPr>
          <p:spPr>
            <a:xfrm>
              <a:off x="4526670" y="5500432"/>
              <a:ext cx="2111721" cy="94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PNU</a:t>
              </a:r>
              <a:endParaRPr lang="ko-KR" altLang="en-US" sz="800" b="1" dirty="0"/>
            </a:p>
          </p:txBody>
        </p:sp>
      </p:grp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439EB9C0-CA9C-40D5-9713-22CF2F77343D}"/>
              </a:ext>
            </a:extLst>
          </p:cNvPr>
          <p:cNvSpPr/>
          <p:nvPr/>
        </p:nvSpPr>
        <p:spPr>
          <a:xfrm>
            <a:off x="4886121" y="2438029"/>
            <a:ext cx="1216152" cy="607389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05698-551E-4178-964D-DE6D2E8B6FA0}"/>
              </a:ext>
            </a:extLst>
          </p:cNvPr>
          <p:cNvSpPr txBox="1"/>
          <p:nvPr/>
        </p:nvSpPr>
        <p:spPr>
          <a:xfrm>
            <a:off x="2857552" y="5020107"/>
            <a:ext cx="5028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〮  </a:t>
            </a:r>
            <a:r>
              <a:rPr lang="ko-KR" altLang="en-US" dirty="0"/>
              <a:t>앱</a:t>
            </a:r>
            <a:r>
              <a:rPr lang="ko-KR" altLang="en-US" dirty="0" smtClean="0"/>
              <a:t>에서 </a:t>
            </a:r>
            <a:r>
              <a:rPr lang="ko-KR" altLang="en-US" dirty="0"/>
              <a:t>받은 사용자 정보는 </a:t>
            </a:r>
            <a:r>
              <a:rPr lang="en-US" altLang="ko-KR" dirty="0" err="1"/>
              <a:t>DataBase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웹서버는 </a:t>
            </a:r>
            <a:r>
              <a:rPr lang="en-US" altLang="ko-KR" dirty="0"/>
              <a:t>Node.js</a:t>
            </a:r>
            <a:r>
              <a:rPr lang="ko-KR" altLang="en-US" dirty="0"/>
              <a:t>를 통해 구현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데이터베이스는 </a:t>
            </a:r>
            <a:r>
              <a:rPr lang="en-US" altLang="ko-KR" dirty="0" err="1"/>
              <a:t>mysql</a:t>
            </a:r>
            <a:r>
              <a:rPr lang="ko-KR" altLang="en-US" dirty="0"/>
              <a:t>을 통해 구현</a:t>
            </a:r>
          </a:p>
        </p:txBody>
      </p:sp>
    </p:spTree>
    <p:extLst>
      <p:ext uri="{BB962C8B-B14F-4D97-AF65-F5344CB8AC3E}">
        <p14:creationId xmlns:p14="http://schemas.microsoft.com/office/powerpoint/2010/main" val="39372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3373" y="841428"/>
            <a:ext cx="6645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13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260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개발 목적</vt:lpstr>
      <vt:lpstr>시스템 구조 </vt:lpstr>
      <vt:lpstr>시스템 구조 </vt:lpstr>
      <vt:lpstr>기능 및 구현 - APP</vt:lpstr>
      <vt:lpstr>기능 및 구현 – 추천 엔진</vt:lpstr>
      <vt:lpstr>기능 및 구현 – 웹 서버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Windows 사용자</cp:lastModifiedBy>
  <cp:revision>44</cp:revision>
  <dcterms:created xsi:type="dcterms:W3CDTF">2017-12-03T13:15:15Z</dcterms:created>
  <dcterms:modified xsi:type="dcterms:W3CDTF">2020-04-08T14:43:00Z</dcterms:modified>
</cp:coreProperties>
</file>