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231" r:id="rId2"/>
    <p:sldId id="1232" r:id="rId3"/>
    <p:sldId id="1234" r:id="rId4"/>
    <p:sldId id="632" r:id="rId5"/>
    <p:sldId id="1233" r:id="rId6"/>
    <p:sldId id="1235" r:id="rId7"/>
    <p:sldId id="577" r:id="rId8"/>
    <p:sldId id="1236" r:id="rId9"/>
    <p:sldId id="123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899F5-AE01-4E89-9BFB-7FB0BD2977B6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89212-E17A-414E-AABB-8EB350D9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2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-90786" y="-417001"/>
            <a:ext cx="181571" cy="46235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9AAE953-3978-4180-A2F2-7B882229263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-90786" y="-417001"/>
            <a:ext cx="181571" cy="46235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9AAE953-3978-4180-A2F2-7B882229263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6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-90786" y="-417001"/>
            <a:ext cx="181571" cy="46235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9AAE953-3978-4180-A2F2-7B882229263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6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minimum tool set needed in DevOps?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2A52E-C819-4009-9C3F-DCFC6ADA55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9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2A52E-C819-4009-9C3F-DCFC6ADA55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5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CFC9A4-2523-4E2B-B54D-819411FD0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03C1628-FF04-479C-83B7-96778106F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2F98F5-8FCF-4645-BA1C-2488422B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16DF-A0FE-421B-9D6A-616D20A9BAD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3C38F8-4871-4BDA-95CF-50549FB1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2EB73B-A303-4AFC-981C-489F9A2B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AAE8-AB3B-46D3-A565-931BA885B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1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C71ECF-B487-4DA8-BB5A-8327A662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FAF186-056A-45A4-91A7-FBF773A6B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E85F2D-93D8-443A-BAF1-89503D7C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16DF-A0FE-421B-9D6A-616D20A9BAD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77B280-5201-4787-A53B-EB8726DF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A2C023-0BE8-4501-A400-05C57202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AAE8-AB3B-46D3-A565-931BA885B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3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9B149D6-17E5-4312-9EEB-9145C6EB4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6451BE0-CB97-45F4-B161-EDFEBB94F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CFF647-B0F6-420D-A773-17068C44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16DF-A0FE-421B-9D6A-616D20A9BAD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0F7203-523E-4D1F-9F55-95A135B7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FA2CE8-49B5-4141-8C19-7BAD579C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AAE8-AB3B-46D3-A565-931BA885B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1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A1BEBF-62E1-4A2E-BCE5-C47970FC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920A1B-D653-421F-8649-ACF60FF28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B892EF-A1BA-434F-B4CB-FBB2BF80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16DF-A0FE-421B-9D6A-616D20A9BAD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FCD270-E3E5-4829-943C-93CB0E45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B512AB-ED85-4B7B-A155-BFEF81A0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AAE8-AB3B-46D3-A565-931BA885B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776171-80FD-47D8-BAA2-1D3CFBFB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E8E4C1-D146-41B5-A352-C9229E35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3FC6D6-ABD9-46B5-9260-C98ED895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16DF-A0FE-421B-9D6A-616D20A9BAD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7F8BD3-1EA2-4B6D-B447-A57E7BD8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A33928-A900-4AC0-B720-71163DA8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AAE8-AB3B-46D3-A565-931BA885B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874898-B31B-4116-A82E-3B45380B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7419D9-1F5E-406E-A55A-454772C06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1AF7794-B8B0-4F9A-BF9C-E3CFDB76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7A112E1-DFD5-4F40-9B49-A40570E0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16DF-A0FE-421B-9D6A-616D20A9BAD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CF752E-750A-47BE-BCA7-6AF706EB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672568-FC4C-45FB-95B1-A112AC6A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AAE8-AB3B-46D3-A565-931BA885B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2C9006-E471-4E11-92FD-441F7481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D419A6-016A-4C7D-B409-DA28A49B6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27EAB4B-7BDF-478D-A94A-16A1C35A1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B81B4A-2DB4-4B07-81C5-C70D42CC6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97FC0C6-050F-4DBA-B26B-E8FE75FC5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729AD83-DA67-4B89-9401-203DB2A1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16DF-A0FE-421B-9D6A-616D20A9BAD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EDF7A0C-44DD-4805-A87A-D9A68E5E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2B95555-9AD6-458D-BFC5-6349B909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AAE8-AB3B-46D3-A565-931BA885B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4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83B9A9-DCB7-4F64-BADB-89793990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A52B9-F4DE-43CF-A7EF-1ECD51D3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16DF-A0FE-421B-9D6A-616D20A9BAD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42F20CB-AFA7-475E-9DFF-363D466D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C8D59B-58F6-4CB2-9280-D975BEBE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AAE8-AB3B-46D3-A565-931BA885B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4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6D01BE3-D50E-4EDC-9204-F5D90142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16DF-A0FE-421B-9D6A-616D20A9BAD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0BE73D1-91C9-4772-8502-4012D724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39E3C0-9C22-4E93-A8CD-9545603F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AAE8-AB3B-46D3-A565-931BA885B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0B3AC-E73E-4695-B21A-300AA311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DC9D5F-DB0F-471D-AF2A-871ECF7C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50E3EE8-3292-43BF-A93E-F67666F3E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42D6F8-15E0-4617-8A0F-6FDC6FA6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16DF-A0FE-421B-9D6A-616D20A9BAD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8E98E8E-195B-4080-9DF9-A1CE58B4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F5E1B3-3706-4E66-B7D5-9A7074E8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AAE8-AB3B-46D3-A565-931BA885B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5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DE8F5-53D9-43C2-814E-EC3F527A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0608AB4-3F6F-4930-AC68-7A8C91765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B93728-CC00-4ECA-BFD3-244D70BCC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B06EEA-BFB6-4CEA-93F1-628DDE58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16DF-A0FE-421B-9D6A-616D20A9BAD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CB2C68-F676-43F7-8F15-C3A2A999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9DC4E4-C587-42F8-BCE3-69BC7866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AAE8-AB3B-46D3-A565-931BA885B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2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A402EB4-3673-4785-85E5-93541A05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E32523-C3C4-4025-A658-EC05CAE26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98E944-3093-44CC-A789-27F03CB2F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716DF-A0FE-421B-9D6A-616D20A9BADD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2D3BC5-C31E-4FFC-A742-B0CCCC1F8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AC03BD-1D7D-4228-8D84-07DC95298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EAAE8-AB3B-46D3-A565-931BA885B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6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f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33"/>
          <p:cNvSpPr txBox="1">
            <a:spLocks/>
          </p:cNvSpPr>
          <p:nvPr/>
        </p:nvSpPr>
        <p:spPr bwMode="auto">
          <a:xfrm>
            <a:off x="406400" y="1600210"/>
            <a:ext cx="4334000" cy="26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81" tIns="60924" rIns="121881" bIns="60924" numCol="1" anchor="t" anchorCtr="0" compatLnSpc="1">
            <a:prstTxWarp prst="textNoShape">
              <a:avLst/>
            </a:prstTxWarp>
            <a:noAutofit/>
          </a:bodyPr>
          <a:lstStyle>
            <a:lvl1pPr marL="257189" indent="-257189" algn="l" rtl="0" eaLnBrk="1" fontAlgn="base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FDBE57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557235" indent="-214325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FDBE5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2pPr>
            <a:lvl3pPr marL="857290" indent="-171460" algn="l" rtl="0" eaLnBrk="1" fontAlgn="base" hangingPunct="1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buClr>
                <a:srgbClr val="FDBE57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3pPr>
            <a:lvl4pPr marL="1200200" indent="-17146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1543112" indent="-17146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1886030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945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860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772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None/>
            </a:pPr>
            <a:endParaRPr lang="en-US" sz="2400" dirty="0">
              <a:solidFill>
                <a:srgbClr val="434343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sz="12800" b="1" dirty="0">
                <a:solidFill>
                  <a:srgbClr val="434343"/>
                </a:solidFill>
              </a:rPr>
              <a:t>46x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None/>
            </a:pPr>
            <a:endParaRPr lang="en-US" sz="1600" dirty="0">
              <a:solidFill>
                <a:srgbClr val="434343"/>
              </a:solidFill>
            </a:endParaRPr>
          </a:p>
        </p:txBody>
      </p:sp>
      <p:sp>
        <p:nvSpPr>
          <p:cNvPr id="8" name="Shape 235"/>
          <p:cNvSpPr txBox="1">
            <a:spLocks/>
          </p:cNvSpPr>
          <p:nvPr/>
        </p:nvSpPr>
        <p:spPr bwMode="auto">
          <a:xfrm>
            <a:off x="5968045" y="1600210"/>
            <a:ext cx="5363999" cy="26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81" tIns="60924" rIns="121881" bIns="60924" numCol="1" anchor="t" anchorCtr="0" compatLnSpc="1">
            <a:prstTxWarp prst="textNoShape">
              <a:avLst/>
            </a:prstTxWarp>
            <a:noAutofit/>
          </a:bodyPr>
          <a:lstStyle>
            <a:lvl1pPr marL="257189" indent="-257189" algn="l" rtl="0" eaLnBrk="1" fontAlgn="base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FDBE57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557235" indent="-214325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FDBE5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2pPr>
            <a:lvl3pPr marL="857290" indent="-171460" algn="l" rtl="0" eaLnBrk="1" fontAlgn="base" hangingPunct="1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buClr>
                <a:srgbClr val="FDBE57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3pPr>
            <a:lvl4pPr marL="1200200" indent="-17146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1543112" indent="-17146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1886030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945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860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772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None/>
            </a:pPr>
            <a:endParaRPr lang="en-US" sz="2400" dirty="0">
              <a:solidFill>
                <a:srgbClr val="434343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sz="12800" b="1" dirty="0">
                <a:solidFill>
                  <a:srgbClr val="434343"/>
                </a:solidFill>
              </a:rPr>
              <a:t>440x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None/>
            </a:pPr>
            <a:endParaRPr lang="en-US" sz="1600" dirty="0">
              <a:solidFill>
                <a:srgbClr val="434343"/>
              </a:solidFill>
            </a:endParaRPr>
          </a:p>
        </p:txBody>
      </p:sp>
      <p:sp>
        <p:nvSpPr>
          <p:cNvPr id="9" name="Shape 236"/>
          <p:cNvSpPr txBox="1"/>
          <p:nvPr/>
        </p:nvSpPr>
        <p:spPr>
          <a:xfrm>
            <a:off x="523400" y="3571701"/>
            <a:ext cx="4334000" cy="1697099"/>
          </a:xfrm>
          <a:prstGeom prst="rect">
            <a:avLst/>
          </a:prstGeom>
        </p:spPr>
        <p:txBody>
          <a:bodyPr lIns="121881" tIns="121881" rIns="121881" bIns="121881" anchor="t" anchorCtr="0">
            <a:noAutofit/>
          </a:bodyPr>
          <a:lstStyle/>
          <a:p>
            <a:r>
              <a:rPr lang="en-US" sz="4800" dirty="0">
                <a:solidFill>
                  <a:srgbClr val="434343"/>
                </a:solidFill>
                <a:latin typeface="Arial"/>
                <a:cs typeface="Arial"/>
              </a:rPr>
              <a:t>more frequent deployments</a:t>
            </a:r>
          </a:p>
        </p:txBody>
      </p:sp>
      <p:sp>
        <p:nvSpPr>
          <p:cNvPr id="10" name="Shape 237"/>
          <p:cNvSpPr txBox="1"/>
          <p:nvPr/>
        </p:nvSpPr>
        <p:spPr>
          <a:xfrm>
            <a:off x="6084845" y="3571701"/>
            <a:ext cx="5363999" cy="1697099"/>
          </a:xfrm>
          <a:prstGeom prst="rect">
            <a:avLst/>
          </a:prstGeom>
        </p:spPr>
        <p:txBody>
          <a:bodyPr lIns="121881" tIns="121881" rIns="121881" bIns="121881" anchor="t" anchorCtr="0">
            <a:noAutofit/>
          </a:bodyPr>
          <a:lstStyle/>
          <a:p>
            <a:r>
              <a:rPr lang="en-US" sz="4800" dirty="0">
                <a:solidFill>
                  <a:srgbClr val="434343"/>
                </a:solidFill>
                <a:latin typeface="Arial"/>
                <a:cs typeface="Arial"/>
              </a:rPr>
              <a:t>faster lead times than their peers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6581019"/>
            <a:ext cx="9448800" cy="27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0" tIns="45727" rIns="91420" bIns="45727">
            <a:spAutoFit/>
          </a:bodyPr>
          <a:lstStyle>
            <a:defPPr>
              <a:defRPr lang="en-US"/>
            </a:defPPr>
            <a:lvl1pPr defTabSz="685932" fontAlgn="base">
              <a:spcBef>
                <a:spcPct val="50000"/>
              </a:spcBef>
              <a:spcAft>
                <a:spcPct val="0"/>
              </a:spcAft>
              <a:defRPr sz="90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/>
              <a:t>Source: Puppet/DORA: 2017 State Of DevOps Report: https://</a:t>
            </a:r>
            <a:r>
              <a:rPr lang="en-US" sz="1200" dirty="0" err="1"/>
              <a:t>puppet.com</a:t>
            </a:r>
            <a:r>
              <a:rPr lang="en-US" sz="1200" dirty="0"/>
              <a:t>/resources/whitepaper/state-of-</a:t>
            </a:r>
            <a:r>
              <a:rPr lang="en-US" sz="1200" dirty="0" err="1"/>
              <a:t>devops</a:t>
            </a:r>
            <a:r>
              <a:rPr lang="en-US" sz="1200" dirty="0"/>
              <a:t>-report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609600" y="274637"/>
            <a:ext cx="11277600" cy="792163"/>
          </a:xfrm>
        </p:spPr>
        <p:txBody>
          <a:bodyPr/>
          <a:lstStyle/>
          <a:p>
            <a:r>
              <a:rPr lang="en-US" dirty="0"/>
              <a:t>High Performers Are More </a:t>
            </a:r>
            <a:r>
              <a:rPr lang="en-US" dirty="0" smtClean="0"/>
              <a:t>Agile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3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7"/>
            <a:ext cx="11277600" cy="792163"/>
          </a:xfrm>
        </p:spPr>
        <p:txBody>
          <a:bodyPr/>
          <a:lstStyle/>
          <a:p>
            <a:r>
              <a:rPr lang="en-US" dirty="0"/>
              <a:t>High Performers Are More Reliable</a:t>
            </a:r>
          </a:p>
        </p:txBody>
      </p:sp>
      <p:sp>
        <p:nvSpPr>
          <p:cNvPr id="6" name="Shape 233"/>
          <p:cNvSpPr txBox="1">
            <a:spLocks/>
          </p:cNvSpPr>
          <p:nvPr/>
        </p:nvSpPr>
        <p:spPr bwMode="auto">
          <a:xfrm>
            <a:off x="406400" y="1600210"/>
            <a:ext cx="4334000" cy="26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81" tIns="60924" rIns="121881" bIns="60924" numCol="1" anchor="t" anchorCtr="0" compatLnSpc="1">
            <a:prstTxWarp prst="textNoShape">
              <a:avLst/>
            </a:prstTxWarp>
            <a:noAutofit/>
          </a:bodyPr>
          <a:lstStyle>
            <a:lvl1pPr marL="257189" indent="-257189" algn="l" rtl="0" eaLnBrk="1" fontAlgn="base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FDBE57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557235" indent="-214325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FDBE5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2pPr>
            <a:lvl3pPr marL="857290" indent="-171460" algn="l" rtl="0" eaLnBrk="1" fontAlgn="base" hangingPunct="1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buClr>
                <a:srgbClr val="FDBE57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3pPr>
            <a:lvl4pPr marL="1200200" indent="-17146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1543112" indent="-17146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1886030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945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860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772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None/>
            </a:pPr>
            <a:endParaRPr lang="en-US" sz="2400" dirty="0">
              <a:solidFill>
                <a:srgbClr val="434343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sz="12800" b="1" dirty="0">
                <a:solidFill>
                  <a:srgbClr val="434343"/>
                </a:solidFill>
              </a:rPr>
              <a:t>5x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None/>
            </a:pPr>
            <a:endParaRPr lang="en-US" sz="1600" dirty="0">
              <a:solidFill>
                <a:srgbClr val="434343"/>
              </a:solidFill>
            </a:endParaRPr>
          </a:p>
        </p:txBody>
      </p:sp>
      <p:sp>
        <p:nvSpPr>
          <p:cNvPr id="8" name="Shape 235"/>
          <p:cNvSpPr txBox="1">
            <a:spLocks/>
          </p:cNvSpPr>
          <p:nvPr/>
        </p:nvSpPr>
        <p:spPr bwMode="auto">
          <a:xfrm>
            <a:off x="5968045" y="1600210"/>
            <a:ext cx="5363999" cy="26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81" tIns="60924" rIns="121881" bIns="60924" numCol="1" anchor="t" anchorCtr="0" compatLnSpc="1">
            <a:prstTxWarp prst="textNoShape">
              <a:avLst/>
            </a:prstTxWarp>
            <a:noAutofit/>
          </a:bodyPr>
          <a:lstStyle>
            <a:lvl1pPr marL="257189" indent="-257189" algn="l" rtl="0" eaLnBrk="1" fontAlgn="base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FDBE57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557235" indent="-214325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FDBE5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2pPr>
            <a:lvl3pPr marL="857290" indent="-171460" algn="l" rtl="0" eaLnBrk="1" fontAlgn="base" hangingPunct="1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buClr>
                <a:srgbClr val="FDBE57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3pPr>
            <a:lvl4pPr marL="1200200" indent="-17146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1543112" indent="-17146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1886030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945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860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772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None/>
            </a:pPr>
            <a:endParaRPr lang="en-US" sz="2400" dirty="0">
              <a:solidFill>
                <a:srgbClr val="434343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sz="12800" b="1" dirty="0">
                <a:solidFill>
                  <a:srgbClr val="434343"/>
                </a:solidFill>
              </a:rPr>
              <a:t>96x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None/>
            </a:pPr>
            <a:endParaRPr lang="en-US" sz="1600" dirty="0">
              <a:solidFill>
                <a:srgbClr val="434343"/>
              </a:solidFill>
            </a:endParaRPr>
          </a:p>
        </p:txBody>
      </p:sp>
      <p:sp>
        <p:nvSpPr>
          <p:cNvPr id="9" name="Shape 236"/>
          <p:cNvSpPr txBox="1"/>
          <p:nvPr/>
        </p:nvSpPr>
        <p:spPr>
          <a:xfrm>
            <a:off x="523400" y="3571701"/>
            <a:ext cx="4334000" cy="1697099"/>
          </a:xfrm>
          <a:prstGeom prst="rect">
            <a:avLst/>
          </a:prstGeom>
        </p:spPr>
        <p:txBody>
          <a:bodyPr lIns="121881" tIns="121881" rIns="121881" bIns="121881" anchor="t" anchorCtr="0">
            <a:noAutofit/>
          </a:bodyPr>
          <a:lstStyle/>
          <a:p>
            <a:r>
              <a:rPr lang="en-US" sz="4800" dirty="0">
                <a:solidFill>
                  <a:srgbClr val="434343"/>
                </a:solidFill>
                <a:latin typeface="Arial"/>
                <a:cs typeface="Arial"/>
              </a:rPr>
              <a:t>lower change failure rate</a:t>
            </a:r>
          </a:p>
        </p:txBody>
      </p:sp>
      <p:sp>
        <p:nvSpPr>
          <p:cNvPr id="10" name="Shape 237"/>
          <p:cNvSpPr txBox="1"/>
          <p:nvPr/>
        </p:nvSpPr>
        <p:spPr>
          <a:xfrm>
            <a:off x="6084845" y="3571701"/>
            <a:ext cx="5363999" cy="1697099"/>
          </a:xfrm>
          <a:prstGeom prst="rect">
            <a:avLst/>
          </a:prstGeom>
        </p:spPr>
        <p:txBody>
          <a:bodyPr lIns="121881" tIns="121881" rIns="121881" bIns="121881" anchor="t" anchorCtr="0">
            <a:noAutofit/>
          </a:bodyPr>
          <a:lstStyle/>
          <a:p>
            <a:r>
              <a:rPr lang="en-US" sz="4800" dirty="0">
                <a:solidFill>
                  <a:srgbClr val="434343"/>
                </a:solidFill>
                <a:latin typeface="Arial"/>
                <a:cs typeface="Arial"/>
              </a:rPr>
              <a:t>faster mean time to recover (MTTR)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6581019"/>
            <a:ext cx="9448800" cy="27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0" tIns="45727" rIns="91420" bIns="45727">
            <a:spAutoFit/>
          </a:bodyPr>
          <a:lstStyle>
            <a:defPPr>
              <a:defRPr lang="en-US"/>
            </a:defPPr>
            <a:lvl1pPr defTabSz="685932" fontAlgn="base">
              <a:spcBef>
                <a:spcPct val="50000"/>
              </a:spcBef>
              <a:spcAft>
                <a:spcPct val="0"/>
              </a:spcAft>
              <a:defRPr sz="90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/>
              <a:t>Source: Puppet/DORA: 2017 State Of DevOps Report: https://</a:t>
            </a:r>
            <a:r>
              <a:rPr lang="en-US" sz="1200" dirty="0" err="1"/>
              <a:t>puppet.com</a:t>
            </a:r>
            <a:r>
              <a:rPr lang="en-US" sz="1200" dirty="0"/>
              <a:t>/resources/whitepaper/state-of-</a:t>
            </a:r>
            <a:r>
              <a:rPr lang="en-US" sz="1200" dirty="0" err="1"/>
              <a:t>devops</a:t>
            </a:r>
            <a:r>
              <a:rPr lang="en-US" sz="1200" dirty="0"/>
              <a:t>-report</a:t>
            </a:r>
          </a:p>
        </p:txBody>
      </p:sp>
    </p:spTree>
    <p:extLst>
      <p:ext uri="{BB962C8B-B14F-4D97-AF65-F5344CB8AC3E}">
        <p14:creationId xmlns:p14="http://schemas.microsoft.com/office/powerpoint/2010/main" val="151900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7"/>
            <a:ext cx="11277600" cy="792163"/>
          </a:xfrm>
        </p:spPr>
        <p:txBody>
          <a:bodyPr/>
          <a:lstStyle/>
          <a:p>
            <a:r>
              <a:rPr lang="en-US" dirty="0"/>
              <a:t>High Performers Do Cool Stuff</a:t>
            </a:r>
          </a:p>
        </p:txBody>
      </p:sp>
      <p:sp>
        <p:nvSpPr>
          <p:cNvPr id="6" name="Shape 233"/>
          <p:cNvSpPr txBox="1">
            <a:spLocks/>
          </p:cNvSpPr>
          <p:nvPr/>
        </p:nvSpPr>
        <p:spPr bwMode="auto">
          <a:xfrm>
            <a:off x="406400" y="1600210"/>
            <a:ext cx="4334000" cy="26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81" tIns="60924" rIns="121881" bIns="60924" numCol="1" anchor="t" anchorCtr="0" compatLnSpc="1">
            <a:prstTxWarp prst="textNoShape">
              <a:avLst/>
            </a:prstTxWarp>
            <a:noAutofit/>
          </a:bodyPr>
          <a:lstStyle>
            <a:lvl1pPr marL="257189" indent="-257189" algn="l" rtl="0" eaLnBrk="1" fontAlgn="base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FDBE57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557235" indent="-214325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FDBE5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2pPr>
            <a:lvl3pPr marL="857290" indent="-171460" algn="l" rtl="0" eaLnBrk="1" fontAlgn="base" hangingPunct="1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buClr>
                <a:srgbClr val="FDBE57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3pPr>
            <a:lvl4pPr marL="1200200" indent="-17146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1543112" indent="-17146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1886030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945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860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772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None/>
            </a:pPr>
            <a:endParaRPr lang="en-US" sz="2400" dirty="0">
              <a:solidFill>
                <a:srgbClr val="434343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sz="12800" b="1" dirty="0">
                <a:solidFill>
                  <a:srgbClr val="434343"/>
                </a:solidFill>
              </a:rPr>
              <a:t>21%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None/>
            </a:pPr>
            <a:endParaRPr lang="en-US" sz="1600" dirty="0">
              <a:solidFill>
                <a:srgbClr val="434343"/>
              </a:solidFill>
            </a:endParaRPr>
          </a:p>
        </p:txBody>
      </p:sp>
      <p:sp>
        <p:nvSpPr>
          <p:cNvPr id="8" name="Shape 235"/>
          <p:cNvSpPr txBox="1">
            <a:spLocks/>
          </p:cNvSpPr>
          <p:nvPr/>
        </p:nvSpPr>
        <p:spPr bwMode="auto">
          <a:xfrm>
            <a:off x="5968045" y="1600210"/>
            <a:ext cx="5363999" cy="265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81" tIns="60924" rIns="121881" bIns="60924" numCol="1" anchor="t" anchorCtr="0" compatLnSpc="1">
            <a:prstTxWarp prst="textNoShape">
              <a:avLst/>
            </a:prstTxWarp>
            <a:noAutofit/>
          </a:bodyPr>
          <a:lstStyle>
            <a:lvl1pPr marL="257189" indent="-257189" algn="l" rtl="0" eaLnBrk="1" fontAlgn="base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FDBE57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557235" indent="-214325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FDBE5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2pPr>
            <a:lvl3pPr marL="857290" indent="-171460" algn="l" rtl="0" eaLnBrk="1" fontAlgn="base" hangingPunct="1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buClr>
                <a:srgbClr val="FDBE57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3pPr>
            <a:lvl4pPr marL="1200200" indent="-17146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1543112" indent="-17146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1886030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945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860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772" indent="-171460" algn="l" defTabSz="68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None/>
            </a:pPr>
            <a:endParaRPr lang="en-US" sz="2400" dirty="0">
              <a:solidFill>
                <a:srgbClr val="434343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sz="12800" b="1" dirty="0">
                <a:solidFill>
                  <a:srgbClr val="434343"/>
                </a:solidFill>
              </a:rPr>
              <a:t>44%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None/>
            </a:pPr>
            <a:endParaRPr lang="en-US" sz="1600" dirty="0">
              <a:solidFill>
                <a:srgbClr val="434343"/>
              </a:solidFill>
            </a:endParaRPr>
          </a:p>
        </p:txBody>
      </p:sp>
      <p:sp>
        <p:nvSpPr>
          <p:cNvPr id="9" name="Shape 236"/>
          <p:cNvSpPr txBox="1"/>
          <p:nvPr/>
        </p:nvSpPr>
        <p:spPr>
          <a:xfrm>
            <a:off x="523400" y="3571701"/>
            <a:ext cx="4334000" cy="1697099"/>
          </a:xfrm>
          <a:prstGeom prst="rect">
            <a:avLst/>
          </a:prstGeom>
        </p:spPr>
        <p:txBody>
          <a:bodyPr lIns="121881" tIns="121881" rIns="121881" bIns="121881" anchor="t" anchorCtr="0">
            <a:noAutofit/>
          </a:bodyPr>
          <a:lstStyle/>
          <a:p>
            <a:r>
              <a:rPr lang="en-US" sz="4000" dirty="0">
                <a:solidFill>
                  <a:srgbClr val="434343"/>
                </a:solidFill>
                <a:latin typeface="Arial"/>
                <a:cs typeface="Arial"/>
              </a:rPr>
              <a:t>less time spent on unplanned work and rework</a:t>
            </a:r>
          </a:p>
        </p:txBody>
      </p:sp>
      <p:sp>
        <p:nvSpPr>
          <p:cNvPr id="10" name="Shape 237"/>
          <p:cNvSpPr txBox="1"/>
          <p:nvPr/>
        </p:nvSpPr>
        <p:spPr>
          <a:xfrm>
            <a:off x="6084845" y="3571701"/>
            <a:ext cx="5363999" cy="1697099"/>
          </a:xfrm>
          <a:prstGeom prst="rect">
            <a:avLst/>
          </a:prstGeom>
        </p:spPr>
        <p:txBody>
          <a:bodyPr lIns="121881" tIns="121881" rIns="121881" bIns="121881" anchor="t" anchorCtr="0">
            <a:noAutofit/>
          </a:bodyPr>
          <a:lstStyle/>
          <a:p>
            <a:r>
              <a:rPr lang="en-US" sz="4800" dirty="0">
                <a:solidFill>
                  <a:srgbClr val="434343"/>
                </a:solidFill>
                <a:latin typeface="Arial"/>
                <a:cs typeface="Arial"/>
              </a:rPr>
              <a:t>more time spent on new work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6581019"/>
            <a:ext cx="9448800" cy="27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0" tIns="45727" rIns="91420" bIns="45727">
            <a:spAutoFit/>
          </a:bodyPr>
          <a:lstStyle>
            <a:defPPr>
              <a:defRPr lang="en-US"/>
            </a:defPPr>
            <a:lvl1pPr defTabSz="685932" fontAlgn="base">
              <a:spcBef>
                <a:spcPct val="50000"/>
              </a:spcBef>
              <a:spcAft>
                <a:spcPct val="0"/>
              </a:spcAft>
              <a:defRPr sz="90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/>
              <a:t>Source: Puppet/DORA: 2017 State Of DevOps Report: https://</a:t>
            </a:r>
            <a:r>
              <a:rPr lang="en-US" sz="1200" dirty="0" err="1"/>
              <a:t>puppet.com</a:t>
            </a:r>
            <a:r>
              <a:rPr lang="en-US" sz="1200" dirty="0"/>
              <a:t>/resources/whitepaper/state-of-</a:t>
            </a:r>
            <a:r>
              <a:rPr lang="en-US" sz="1200" dirty="0" err="1"/>
              <a:t>devops</a:t>
            </a:r>
            <a:r>
              <a:rPr lang="en-US" sz="1200" dirty="0"/>
              <a:t>-report</a:t>
            </a:r>
          </a:p>
        </p:txBody>
      </p:sp>
    </p:spTree>
    <p:extLst>
      <p:ext uri="{BB962C8B-B14F-4D97-AF65-F5344CB8AC3E}">
        <p14:creationId xmlns:p14="http://schemas.microsoft.com/office/powerpoint/2010/main" val="10692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9CA378-546A-4A61-B23B-7BB1A1FF7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113" y="1059429"/>
            <a:ext cx="9513774" cy="515025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0FBF60EE-7746-45CF-AAAA-231C4CEF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1277600" cy="792163"/>
          </a:xfrm>
        </p:spPr>
        <p:txBody>
          <a:bodyPr/>
          <a:lstStyle/>
          <a:p>
            <a:r>
              <a:rPr lang="en-US" dirty="0"/>
              <a:t>So Many Tools!</a:t>
            </a:r>
          </a:p>
        </p:txBody>
      </p:sp>
    </p:spTree>
    <p:extLst>
      <p:ext uri="{BB962C8B-B14F-4D97-AF65-F5344CB8AC3E}">
        <p14:creationId xmlns:p14="http://schemas.microsoft.com/office/powerpoint/2010/main" val="289006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>
            <a:extLst>
              <a:ext uri="{FF2B5EF4-FFF2-40B4-BE49-F238E27FC236}">
                <a16:creationId xmlns:a16="http://schemas.microsoft.com/office/drawing/2014/main" xmlns="" id="{D6F0FCBA-84E8-401E-A446-1B42CB8C9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6" y="1126079"/>
            <a:ext cx="6160314" cy="549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2C31F37-933D-4EC2-8F40-64A07C565089}"/>
              </a:ext>
            </a:extLst>
          </p:cNvPr>
          <p:cNvSpPr txBox="1">
            <a:spLocks/>
          </p:cNvSpPr>
          <p:nvPr/>
        </p:nvSpPr>
        <p:spPr>
          <a:xfrm>
            <a:off x="6790482" y="1358809"/>
            <a:ext cx="5231756" cy="5126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Wait time Typically &gt; Task Time</a:t>
            </a:r>
          </a:p>
          <a:p>
            <a:r>
              <a:rPr lang="en-US"/>
              <a:t>Root Causes</a:t>
            </a:r>
          </a:p>
          <a:p>
            <a:pPr lvl="1"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</a:pPr>
            <a:r>
              <a:rPr lang="en-GB" altLang="en-US"/>
              <a:t>Role Silos</a:t>
            </a:r>
          </a:p>
          <a:p>
            <a:pPr lvl="1">
              <a:spcAft>
                <a:spcPts val="500"/>
              </a:spcAft>
              <a:buClr>
                <a:schemeClr val="accent1"/>
              </a:buClr>
            </a:pPr>
            <a:r>
              <a:rPr lang="en-GB" altLang="en-US"/>
              <a:t>Sharing Resources Across Projects</a:t>
            </a:r>
          </a:p>
          <a:p>
            <a:pPr lvl="1">
              <a:spcAft>
                <a:spcPts val="500"/>
              </a:spcAft>
              <a:buClr>
                <a:schemeClr val="accent1"/>
              </a:buClr>
            </a:pPr>
            <a:r>
              <a:rPr lang="en-GB" altLang="en-US"/>
              <a:t>Lack of a “Product Team” model</a:t>
            </a:r>
            <a:endParaRPr lang="en-GB" alt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xmlns="" id="{0CD0BB03-24AD-40A9-8EB0-989C835D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1277600" cy="792163"/>
          </a:xfrm>
        </p:spPr>
        <p:txBody>
          <a:bodyPr/>
          <a:lstStyle/>
          <a:p>
            <a:r>
              <a:rPr lang="en-US" dirty="0"/>
              <a:t>Organizational Challenges</a:t>
            </a:r>
          </a:p>
        </p:txBody>
      </p:sp>
    </p:spTree>
    <p:extLst>
      <p:ext uri="{BB962C8B-B14F-4D97-AF65-F5344CB8AC3E}">
        <p14:creationId xmlns:p14="http://schemas.microsoft.com/office/powerpoint/2010/main" val="414555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1D45179-EE65-48EF-AFF0-FA46B59B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1277600" cy="792163"/>
          </a:xfrm>
        </p:spPr>
        <p:txBody>
          <a:bodyPr/>
          <a:lstStyle/>
          <a:p>
            <a:r>
              <a:rPr lang="en-US" dirty="0"/>
              <a:t>Scaling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7C21AE-3186-4B6C-A2DC-46C79B7A143A}"/>
              </a:ext>
            </a:extLst>
          </p:cNvPr>
          <p:cNvSpPr txBox="1"/>
          <p:nvPr/>
        </p:nvSpPr>
        <p:spPr>
          <a:xfrm>
            <a:off x="960344" y="1559020"/>
            <a:ext cx="10449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Departmental Success != Enterprise-wide Success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F6D08ED-8A7C-4E15-B4E7-762374492026}"/>
              </a:ext>
            </a:extLst>
          </p:cNvPr>
          <p:cNvSpPr txBox="1"/>
          <p:nvPr/>
        </p:nvSpPr>
        <p:spPr>
          <a:xfrm>
            <a:off x="2463574" y="2744435"/>
            <a:ext cx="74433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Compliance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Visibility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Maintainability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Repeatability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Technical and Non-technical Participants</a:t>
            </a:r>
          </a:p>
        </p:txBody>
      </p:sp>
    </p:spTree>
    <p:extLst>
      <p:ext uri="{BB962C8B-B14F-4D97-AF65-F5344CB8AC3E}">
        <p14:creationId xmlns:p14="http://schemas.microsoft.com/office/powerpoint/2010/main" val="332445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4783" y="1400939"/>
            <a:ext cx="7443756" cy="1855747"/>
          </a:xfrm>
          <a:prstGeom prst="rect">
            <a:avLst/>
          </a:prstGeom>
          <a:solidFill>
            <a:srgbClr val="1FB354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811" y="430021"/>
            <a:ext cx="2261227" cy="43415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946081" y="1400940"/>
            <a:ext cx="3855057" cy="4798670"/>
          </a:xfrm>
          <a:prstGeom prst="rect">
            <a:avLst/>
          </a:prstGeom>
          <a:solidFill>
            <a:srgbClr val="282F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182880" rtlCol="0" anchor="t"/>
          <a:lstStyle/>
          <a:p>
            <a:pPr marL="17463"/>
            <a:r>
              <a:rPr lang="en-US" sz="2800" b="1" dirty="0">
                <a:solidFill>
                  <a:schemeClr val="bg1"/>
                </a:solidFill>
              </a:rPr>
              <a:t>Hundreds of Companies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deliver software with </a:t>
            </a:r>
            <a:r>
              <a:rPr lang="en-US" sz="2400" dirty="0" err="1">
                <a:solidFill>
                  <a:schemeClr val="bg1"/>
                </a:solidFill>
              </a:rPr>
              <a:t>XebiaLabs</a:t>
            </a:r>
            <a:r>
              <a:rPr lang="en-US" sz="2400" dirty="0">
                <a:solidFill>
                  <a:schemeClr val="bg1"/>
                </a:solidFill>
              </a:rPr>
              <a:t> - faster, safer and more customer focused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849" y="1301017"/>
            <a:ext cx="7381689" cy="208322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 anchorCtr="0"/>
          <a:lstStyle/>
          <a:p>
            <a:r>
              <a:rPr lang="en-US" sz="3200" b="1" dirty="0">
                <a:solidFill>
                  <a:schemeClr val="bg1"/>
                </a:solidFill>
              </a:rPr>
              <a:t>Enterprise DevOps Platform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intelligence, automation and control</a:t>
            </a:r>
          </a:p>
          <a:p>
            <a:r>
              <a:rPr lang="en-US" sz="2800" dirty="0">
                <a:solidFill>
                  <a:schemeClr val="bg1"/>
                </a:solidFill>
              </a:rPr>
              <a:t>Learn more: www.youtube.com/xebialabs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56591" y="3356608"/>
            <a:ext cx="3931948" cy="1362225"/>
          </a:xfrm>
          <a:prstGeom prst="rect">
            <a:avLst/>
          </a:prstGeom>
          <a:solidFill>
            <a:srgbClr val="282F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Continuous Delivery and DevOps pioneer, authority and technology leader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56591" y="4821682"/>
            <a:ext cx="3931949" cy="137792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Global </a:t>
            </a:r>
            <a:r>
              <a:rPr lang="en-US" sz="2400">
                <a:solidFill>
                  <a:schemeClr val="bg1"/>
                </a:solidFill>
              </a:rPr>
              <a:t>team 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in </a:t>
            </a:r>
            <a:r>
              <a:rPr lang="en-US" sz="2400" dirty="0">
                <a:solidFill>
                  <a:schemeClr val="bg1"/>
                </a:solidFill>
              </a:rPr>
              <a:t>the US,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Europe </a:t>
            </a:r>
            <a:r>
              <a:rPr lang="en-US" sz="2400">
                <a:solidFill>
                  <a:schemeClr val="bg1"/>
                </a:solidFill>
              </a:rPr>
              <a:t>&amp; APAC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3780" y="5088943"/>
            <a:ext cx="1681194" cy="89389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5686" y="3277969"/>
            <a:ext cx="3796992" cy="288172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44783" y="3356608"/>
            <a:ext cx="3359438" cy="285168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tlCol="0" anchor="t"/>
          <a:lstStyle/>
          <a:p>
            <a:r>
              <a:rPr lang="en-US" sz="2800" b="1"/>
              <a:t>Top-ranked</a:t>
            </a:r>
            <a:endParaRPr lang="en-US" sz="28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32" y="4747451"/>
            <a:ext cx="1199117" cy="12512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8116" y="4350056"/>
            <a:ext cx="901433" cy="297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284" y="4365808"/>
            <a:ext cx="846377" cy="1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7072" y="4748488"/>
            <a:ext cx="1242570" cy="125021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Oval 31"/>
          <p:cNvSpPr/>
          <p:nvPr/>
        </p:nvSpPr>
        <p:spPr>
          <a:xfrm>
            <a:off x="3017597" y="4718833"/>
            <a:ext cx="330882" cy="313325"/>
          </a:xfrm>
          <a:prstGeom prst="ellipse">
            <a:avLst/>
          </a:prstGeom>
          <a:noFill/>
          <a:ln w="38100">
            <a:solidFill>
              <a:srgbClr val="00D14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31524" y="5059752"/>
            <a:ext cx="330882" cy="313325"/>
          </a:xfrm>
          <a:prstGeom prst="ellipse">
            <a:avLst/>
          </a:prstGeom>
          <a:noFill/>
          <a:ln w="38100">
            <a:solidFill>
              <a:srgbClr val="00D14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249;p1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3824" y="981541"/>
            <a:ext cx="9719576" cy="572550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xmlns="" id="{21D45179-EE65-48EF-AFF0-FA46B59BC7A4}"/>
              </a:ext>
            </a:extLst>
          </p:cNvPr>
          <p:cNvSpPr txBox="1">
            <a:spLocks/>
          </p:cNvSpPr>
          <p:nvPr/>
        </p:nvSpPr>
        <p:spPr>
          <a:xfrm>
            <a:off x="609600" y="274637"/>
            <a:ext cx="11277600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XebiaLabs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xebialabs-clients-iglusjax.stackpathdns.com/assets/images/aws_solu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66725"/>
            <a:ext cx="7010400" cy="58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2620" y="1890521"/>
            <a:ext cx="2261227" cy="4341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62620" y="2786736"/>
            <a:ext cx="3136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AWS </a:t>
            </a:r>
            <a:r>
              <a:rPr lang="en-US" sz="3200" dirty="0"/>
              <a:t>DevOps Competency Partner</a:t>
            </a:r>
            <a:r>
              <a:rPr lang="en-US" sz="32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620" y="4509198"/>
            <a:ext cx="3383280" cy="61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179</Words>
  <Application>Microsoft Macintosh PowerPoint</Application>
  <PresentationFormat>Widescreen</PresentationFormat>
  <Paragraphs>52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ＭＳ Ｐゴシック</vt:lpstr>
      <vt:lpstr>Verdana</vt:lpstr>
      <vt:lpstr>Wingdings</vt:lpstr>
      <vt:lpstr>Arial</vt:lpstr>
      <vt:lpstr>Office Theme</vt:lpstr>
      <vt:lpstr>High Performers Are More Agile</vt:lpstr>
      <vt:lpstr>High Performers Are More Reliable</vt:lpstr>
      <vt:lpstr>High Performers Do Cool Stuff</vt:lpstr>
      <vt:lpstr>So Many Tools!</vt:lpstr>
      <vt:lpstr>Organizational Challenges</vt:lpstr>
      <vt:lpstr>Scaling Challenges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Buntel</dc:creator>
  <cp:lastModifiedBy>Tim Buntel</cp:lastModifiedBy>
  <cp:revision>11</cp:revision>
  <dcterms:created xsi:type="dcterms:W3CDTF">2018-08-23T14:49:41Z</dcterms:created>
  <dcterms:modified xsi:type="dcterms:W3CDTF">2018-08-31T16:52:40Z</dcterms:modified>
</cp:coreProperties>
</file>