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68" r:id="rId2"/>
    <p:sldId id="583" r:id="rId3"/>
    <p:sldId id="572" r:id="rId4"/>
    <p:sldId id="570" r:id="rId5"/>
    <p:sldId id="584" r:id="rId6"/>
    <p:sldId id="571" r:id="rId7"/>
    <p:sldId id="586" r:id="rId8"/>
    <p:sldId id="573" r:id="rId9"/>
    <p:sldId id="574" r:id="rId10"/>
    <p:sldId id="575" r:id="rId11"/>
    <p:sldId id="576" r:id="rId12"/>
    <p:sldId id="577" r:id="rId13"/>
    <p:sldId id="587" r:id="rId14"/>
    <p:sldId id="588" r:id="rId15"/>
    <p:sldId id="578" r:id="rId16"/>
    <p:sldId id="589" r:id="rId17"/>
    <p:sldId id="581" r:id="rId18"/>
    <p:sldId id="579" r:id="rId19"/>
    <p:sldId id="580" r:id="rId20"/>
    <p:sldId id="4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839034C-3AAC-4DCE-9E94-294A84F5D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49E24-6971-4ACF-A10A-F574D7D07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143F-2B95-479F-88BA-0A1183FB1641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C69CA3-819D-453C-91D6-F86258AD2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DE166-EC77-4C9A-BE2A-B655C9A118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275B-FCA0-4229-9C9A-9328578B1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90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6C34-7809-4054-970B-F5C2C3D34E9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F6037-F228-4C5B-8E3D-602F77CE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9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Logo is a gopher created by Renee.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F6037-F228-4C5B-8E3D-602F77CE53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9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 can use append() to expand the capacity of slice.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F6037-F228-4C5B-8E3D-602F77CE53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example code sums the numbers in a slice, distributing the work between two goroutines. Once both goroutines have completed their computation, it calculates the final result.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F6037-F228-4C5B-8E3D-602F77CE53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Tell something about nil &amp; NULL https://gfw.go101.org/article/nil.html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F6037-F228-4C5B-8E3D-602F77CE53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6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rcRect l="49210" t="39468" r="23187" b="7272"/>
          <a:stretch>
            <a:fillRect/>
          </a:stretch>
        </p:blipFill>
        <p:spPr>
          <a:xfrm>
            <a:off x="1" y="3838825"/>
            <a:ext cx="2285593" cy="29953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8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4440432"/>
            <a:ext cx="12192000" cy="71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9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436668"/>
            <a:ext cx="12192000" cy="1913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0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274330"/>
            <a:ext cx="12192000" cy="716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463031"/>
            <a:ext cx="10363201" cy="1470025"/>
          </a:xfrm>
          <a:noFill/>
          <a:effectLst/>
        </p:spPr>
        <p:txBody>
          <a:bodyPr/>
          <a:lstStyle>
            <a:lvl1pPr algn="l">
              <a:lnSpc>
                <a:spcPct val="150000"/>
              </a:lnSpc>
              <a:defRPr sz="34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05291" y="4437112"/>
            <a:ext cx="7187253" cy="1296144"/>
          </a:xfrm>
        </p:spPr>
        <p:txBody>
          <a:bodyPr/>
          <a:lstStyle>
            <a:lvl1pPr marL="0" indent="0" algn="r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2069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16291" y="1140643"/>
            <a:ext cx="12192000" cy="0"/>
          </a:xfrm>
          <a:prstGeom prst="line">
            <a:avLst/>
          </a:prstGeom>
          <a:ln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图片 8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200535"/>
            <a:ext cx="12192000" cy="1140639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-16291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407154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26200" y="6348704"/>
            <a:ext cx="755891" cy="3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algn="ctr" eaLnBrk="1" hangingPunct="1">
              <a:buNone/>
            </a:pPr>
            <a:fld id="{9A0DB2DC-4C9A-4742-B13C-FB6460FD3503}" type="slidenum">
              <a:rPr lang="zh-CN" altLang="en-US" sz="1404" dirty="0">
                <a:latin typeface="方正粗黑宋简体" pitchFamily="2" charset="-122"/>
                <a:ea typeface="方正粗黑宋简体" pitchFamily="2" charset="-122"/>
              </a:rPr>
              <a:t>‹#›</a:t>
            </a:fld>
            <a:endParaRPr lang="zh-CN" altLang="en-US" sz="1404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8" name="日期占位符 2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24DFF051-12EA-4FAB-87DA-FB964BD8F1BC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619A46-249E-47AA-ACF5-E2C5D2B70CCC}"/>
              </a:ext>
            </a:extLst>
          </p:cNvPr>
          <p:cNvSpPr txBox="1"/>
          <p:nvPr userDrawn="1"/>
        </p:nvSpPr>
        <p:spPr>
          <a:xfrm>
            <a:off x="0" y="458853"/>
            <a:ext cx="6860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29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/>
          </p:cNvPicPr>
          <p:nvPr userDrawn="1"/>
        </p:nvPicPr>
        <p:blipFill>
          <a:blip r:embed="rId2" cstate="print"/>
          <a:srcRect l="49210" t="39468" r="23187" b="7272"/>
          <a:stretch>
            <a:fillRect/>
          </a:stretch>
        </p:blipFill>
        <p:spPr>
          <a:xfrm>
            <a:off x="1" y="3838825"/>
            <a:ext cx="2285593" cy="29953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8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4440432"/>
            <a:ext cx="12192000" cy="71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9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436668"/>
            <a:ext cx="12192000" cy="1913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10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274330"/>
            <a:ext cx="12192000" cy="716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61538" y="2864795"/>
            <a:ext cx="3621435" cy="92469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67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14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谢  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EAD64A49-3D3E-4330-BE8D-6DF617856A0A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3994"/>
            <a:ext cx="10997555" cy="488950"/>
          </a:xfrm>
        </p:spPr>
        <p:txBody>
          <a:bodyPr/>
          <a:lstStyle>
            <a:lvl1pPr algn="l"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1" y="942623"/>
            <a:ext cx="10972800" cy="5549174"/>
          </a:xfrm>
        </p:spPr>
        <p:txBody>
          <a:bodyPr/>
          <a:lstStyle>
            <a:lvl1pPr marL="343155" indent="-343155">
              <a:lnSpc>
                <a:spcPct val="150000"/>
              </a:lnSpc>
              <a:buFont typeface="Wingdings" panose="05000000000000000000" pitchFamily="2" charset="2"/>
              <a:buChar char="p"/>
              <a:defRPr sz="2005" b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72" indent="-285856">
              <a:lnSpc>
                <a:spcPct val="150000"/>
              </a:lnSpc>
              <a:buFont typeface="Wingdings" panose="05000000000000000000" pitchFamily="2" charset="2"/>
              <a:buChar char="ü"/>
              <a:defRPr sz="1604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4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3" b="0"/>
            </a:lvl4pPr>
            <a:lvl5pPr>
              <a:defRPr sz="1203"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83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9356"/>
            <a:ext cx="7851001" cy="488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469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紫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3958" y="1027471"/>
            <a:ext cx="11504083" cy="5732463"/>
          </a:xfrm>
          <a:prstGeom prst="roundRect">
            <a:avLst>
              <a:gd name="adj" fmla="val 4618"/>
            </a:avLst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5279"/>
            <a:ext cx="7851001" cy="488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1010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52"/>
            <a:ext cx="5342519" cy="63610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119387"/>
      </p:ext>
    </p:extLst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644770" y="908050"/>
            <a:ext cx="10855569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972768"/>
      </p:ext>
    </p:extLst>
  </p:cSld>
  <p:clrMapOvr>
    <a:masterClrMapping/>
  </p:clrMapOvr>
  <p:transition spd="slow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 cstate="print"/>
          <a:srcRect l="49210" t="39468" r="23187" b="7272"/>
          <a:stretch>
            <a:fillRect/>
          </a:stretch>
        </p:blipFill>
        <p:spPr>
          <a:xfrm>
            <a:off x="1" y="3838825"/>
            <a:ext cx="2285593" cy="29953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4440432"/>
            <a:ext cx="12192000" cy="71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9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436668"/>
            <a:ext cx="12192000" cy="1913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图片 10"/>
          <p:cNvPicPr/>
          <p:nvPr userDrawn="1"/>
        </p:nvPicPr>
        <p:blipFill>
          <a:blip r:embed="rId3" cstate="print"/>
          <a:srcRect l="7690" t="13930" r="85335" b="62865"/>
          <a:stretch>
            <a:fillRect/>
          </a:stretch>
        </p:blipFill>
        <p:spPr>
          <a:xfrm>
            <a:off x="0" y="2274330"/>
            <a:ext cx="12192000" cy="716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305DE98F-24E2-4473-9366-2A3DEF74DD04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8697" y="1190481"/>
            <a:ext cx="3096873" cy="0"/>
          </a:xfrm>
          <a:prstGeom prst="line">
            <a:avLst/>
          </a:prstGeom>
          <a:ln>
            <a:solidFill>
              <a:srgbClr val="673C6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图片 7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1"/>
            <a:ext cx="12192000" cy="2530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6604943"/>
            <a:ext cx="12192000" cy="2530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图片 9"/>
          <p:cNvPicPr/>
          <p:nvPr userDrawn="1"/>
        </p:nvPicPr>
        <p:blipFill>
          <a:blip r:embed="rId3" cstate="print"/>
          <a:srcRect l="62865" t="7690" r="13930" b="85335"/>
          <a:stretch>
            <a:fillRect/>
          </a:stretch>
        </p:blipFill>
        <p:spPr>
          <a:xfrm>
            <a:off x="1" y="0"/>
            <a:ext cx="259023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图片 10"/>
          <p:cNvPicPr/>
          <p:nvPr userDrawn="1"/>
        </p:nvPicPr>
        <p:blipFill>
          <a:blip r:embed="rId3" cstate="print"/>
          <a:srcRect l="62865" t="7690" r="13930" b="85335"/>
          <a:stretch>
            <a:fillRect/>
          </a:stretch>
        </p:blipFill>
        <p:spPr>
          <a:xfrm>
            <a:off x="11970447" y="1592"/>
            <a:ext cx="259023" cy="68564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37847" y="542720"/>
            <a:ext cx="1799942" cy="5874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67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8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sto MT" panose="0204060305050503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Contents</a:t>
            </a:r>
            <a:endParaRPr kumimoji="0" lang="zh-CN" altLang="en-US" sz="3208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sto MT" panose="0204060305050503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5966" y="542720"/>
            <a:ext cx="1031205" cy="58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eaLnBrk="1" hangingPunct="1">
              <a:buNone/>
            </a:pPr>
            <a:r>
              <a:rPr lang="zh-CN" altLang="en-US" sz="3208" dirty="0">
                <a:solidFill>
                  <a:srgbClr val="7F7F7F"/>
                </a:solidFill>
                <a:latin typeface="方正粗黑宋简体" pitchFamily="2" charset="-122"/>
                <a:ea typeface="方正粗黑宋简体" pitchFamily="2" charset="-122"/>
              </a:rPr>
              <a:t>目录</a:t>
            </a: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A9B106B7-434D-4683-8479-D5F32C872C80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6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16291" y="1083848"/>
            <a:ext cx="12192000" cy="0"/>
          </a:xfrm>
          <a:prstGeom prst="line">
            <a:avLst/>
          </a:prstGeom>
          <a:ln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图片 8"/>
          <p:cNvPicPr/>
          <p:nvPr userDrawn="1"/>
        </p:nvPicPr>
        <p:blipFill>
          <a:blip r:embed="rId2" cstate="print"/>
          <a:srcRect l="7690" t="13930" r="85335" b="62865"/>
          <a:stretch>
            <a:fillRect/>
          </a:stretch>
        </p:blipFill>
        <p:spPr>
          <a:xfrm>
            <a:off x="0" y="253058"/>
            <a:ext cx="12175709" cy="253056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连接符 9"/>
          <p:cNvCxnSpPr/>
          <p:nvPr/>
        </p:nvCxnSpPr>
        <p:spPr>
          <a:xfrm>
            <a:off x="-16291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407154" y="6533323"/>
            <a:ext cx="5801138" cy="0"/>
          </a:xfrm>
          <a:prstGeom prst="line">
            <a:avLst/>
          </a:prstGeom>
          <a:ln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26200" y="6348704"/>
            <a:ext cx="755891" cy="3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algn="ctr" eaLnBrk="1" hangingPunct="1">
              <a:buNone/>
            </a:pPr>
            <a:fld id="{9A0DB2DC-4C9A-4742-B13C-FB6460FD3503}" type="slidenum">
              <a:rPr lang="zh-CN" altLang="en-US" sz="1404" dirty="0">
                <a:latin typeface="方正粗黑宋简体" pitchFamily="2" charset="-122"/>
                <a:ea typeface="方正粗黑宋简体" pitchFamily="2" charset="-122"/>
              </a:rPr>
              <a:t>‹#›</a:t>
            </a:fld>
            <a:endParaRPr lang="zh-CN" altLang="en-US" sz="1404" dirty="0"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432" y="619236"/>
            <a:ext cx="8680906" cy="455708"/>
          </a:xfrm>
        </p:spPr>
        <p:txBody>
          <a:bodyPr>
            <a:noAutofit/>
          </a:bodyPr>
          <a:lstStyle>
            <a:lvl1pPr algn="l">
              <a:defRPr sz="2807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8" name="日期占位符 2"/>
          <p:cNvSpPr>
            <a:spLocks noGrp="1"/>
          </p:cNvSpPr>
          <p:nvPr>
            <p:ph type="dt" sz="half" idx="2"/>
          </p:nvPr>
        </p:nvSpPr>
        <p:spPr>
          <a:xfrm>
            <a:off x="609274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9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547" y="6356660"/>
            <a:ext cx="3860909" cy="364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916777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8361" y="6356660"/>
            <a:ext cx="2844366" cy="36446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8D45CCB0-1AA0-4060-B8FF-12396BBA08B7}" type="slidenum">
              <a:rPr lang="zh-CN" altLang="en-US" b="0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b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75440" y="1406932"/>
            <a:ext cx="10935983" cy="4693489"/>
          </a:xfrm>
        </p:spPr>
        <p:txBody>
          <a:bodyPr/>
          <a:lstStyle>
            <a:lvl1pPr>
              <a:lnSpc>
                <a:spcPct val="150000"/>
              </a:lnSpc>
              <a:defRPr sz="2406" b="1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005" b="1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805" b="1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604" b="1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604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04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2" y="225036"/>
            <a:ext cx="7851001" cy="488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1" y="1052736"/>
            <a:ext cx="10972800" cy="5439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198">
                <a:solidFill>
                  <a:srgbClr val="898989"/>
                </a:solidFill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3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98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</a:lstStyle>
          <a:p>
            <a:pPr defTabSz="916777">
              <a:defRPr/>
            </a:pPr>
            <a:endParaRPr lang="zh-CN" altLang="en-US" sz="1203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491795"/>
            <a:ext cx="2844800" cy="2681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99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defRPr>
            </a:lvl1pPr>
          </a:lstStyle>
          <a:p>
            <a:pPr defTabSz="916777" fontAlgn="base">
              <a:spcBef>
                <a:spcPct val="0"/>
              </a:spcBef>
              <a:spcAft>
                <a:spcPct val="0"/>
              </a:spcAft>
              <a:defRPr/>
            </a:pPr>
            <a:fld id="{0700B7B6-B0DC-4838-AEE2-75201ED2A380}" type="slidenum">
              <a:rPr lang="zh-CN" altLang="en-US" sz="1203" b="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defTabSz="916777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203" b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867848"/>
            <a:ext cx="11046887" cy="0"/>
          </a:xfrm>
          <a:prstGeom prst="line">
            <a:avLst/>
          </a:prstGeom>
          <a:ln w="57150">
            <a:solidFill>
              <a:srgbClr val="A801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" y="795840"/>
            <a:ext cx="10825205" cy="0"/>
          </a:xfrm>
          <a:prstGeom prst="line">
            <a:avLst/>
          </a:prstGeom>
          <a:ln w="28575">
            <a:solidFill>
              <a:srgbClr val="A4A4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8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198" b="1" kern="1200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198" b="1">
          <a:solidFill>
            <a:srgbClr val="66006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457115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231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983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9098" algn="r" rtl="0" eaLnBrk="1" fontAlgn="base" hangingPunct="1">
        <a:spcBef>
          <a:spcPct val="0"/>
        </a:spcBef>
        <a:spcAft>
          <a:spcPct val="0"/>
        </a:spcAft>
        <a:defRPr sz="2602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3155" indent="-343155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1pPr>
      <a:lvl2pPr marL="742972" indent="-285856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kumimoji="1" sz="1800" b="1" kern="1200">
          <a:solidFill>
            <a:schemeClr val="accent5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425" indent="-22855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1599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541" indent="-22855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399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656" indent="-22855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399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771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7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9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54" indent="-228558" algn="l" defTabSz="914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1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83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98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4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29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5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97" algn="l" defTabSz="9142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2C67734-E2C5-469E-BBF8-2DF0B26CD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Programming Language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E82779FF-A524-4606-B28E-1A3202BB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373" y="4883160"/>
            <a:ext cx="7187253" cy="1296144"/>
          </a:xfrm>
        </p:spPr>
        <p:txBody>
          <a:bodyPr/>
          <a:lstStyle/>
          <a:p>
            <a:pPr algn="ctr"/>
            <a:r>
              <a:rPr lang="en-US" altLang="zh-CN" sz="2400" dirty="0"/>
              <a:t>Group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</a:p>
          <a:p>
            <a:pPr algn="ctr"/>
            <a:r>
              <a:rPr lang="en-US" altLang="zh-CN" sz="2400" dirty="0"/>
              <a:t>Shudong Lai,</a:t>
            </a:r>
            <a:r>
              <a:rPr lang="zh-CN" altLang="en-US" sz="2400" dirty="0"/>
              <a:t> </a:t>
            </a:r>
            <a:r>
              <a:rPr lang="en-US" altLang="zh-CN" sz="2400" dirty="0"/>
              <a:t>Jingzhou</a:t>
            </a:r>
            <a:r>
              <a:rPr lang="zh-CN" altLang="en-US" sz="2400" dirty="0"/>
              <a:t> </a:t>
            </a:r>
            <a:r>
              <a:rPr lang="en-US" altLang="zh-CN" sz="2400" dirty="0"/>
              <a:t>Shen,</a:t>
            </a:r>
            <a:r>
              <a:rPr lang="zh-CN" altLang="en-US" sz="2400" dirty="0"/>
              <a:t> </a:t>
            </a:r>
            <a:r>
              <a:rPr lang="en-US" altLang="zh-CN" sz="2400" dirty="0"/>
              <a:t>Jie</a:t>
            </a:r>
            <a:r>
              <a:rPr lang="zh-CN" altLang="en-US" sz="2400" dirty="0"/>
              <a:t> </a:t>
            </a:r>
            <a:r>
              <a:rPr lang="en-US" altLang="zh-CN" sz="2400" dirty="0"/>
              <a:t>Zhu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87AB45-1E21-4B7B-AFD4-61BF7EE2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1" y="211517"/>
            <a:ext cx="2779442" cy="1981092"/>
          </a:xfrm>
          <a:prstGeom prst="rect">
            <a:avLst/>
          </a:prstGeom>
        </p:spPr>
      </p:pic>
      <p:pic>
        <p:nvPicPr>
          <p:cNvPr id="1026" name="Picture 2" descr="Golang and why it matters. Go, or as its easily google-able… | by James  O&amp;#39;Toole | Medium">
            <a:extLst>
              <a:ext uri="{FF2B5EF4-FFF2-40B4-BE49-F238E27FC236}">
                <a16:creationId xmlns:a16="http://schemas.microsoft.com/office/drawing/2014/main" id="{F7C7A583-D873-4F92-803A-7C7E89F0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02" y="4737600"/>
            <a:ext cx="2120400" cy="21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9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3DAD2-E5BC-4A68-AFDF-C416E51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 programming: Struct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29CC0-5397-43A6-80C7-F09AF58E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942623"/>
            <a:ext cx="10727472" cy="871309"/>
          </a:xfrm>
        </p:spPr>
        <p:txBody>
          <a:bodyPr/>
          <a:lstStyle/>
          <a:p>
            <a:r>
              <a:rPr lang="en-US" altLang="zh-CN" dirty="0"/>
              <a:t>Go is an OOP language.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78B648-5A50-4191-BF37-3B8EFAB68EA5}"/>
              </a:ext>
            </a:extLst>
          </p:cNvPr>
          <p:cNvSpPr txBox="1"/>
          <p:nvPr/>
        </p:nvSpPr>
        <p:spPr>
          <a:xfrm>
            <a:off x="1040780" y="2109691"/>
            <a:ext cx="41556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 doesn’t have “class”, but it supports struct, like:</a:t>
            </a:r>
          </a:p>
          <a:p>
            <a:pPr marL="457200" indent="266700" algn="just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type Creature struct 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Name string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Real bool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47700" indent="285115" algn="just"/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Structs are user-defined types. Struct types (including methods) provide services similar to classes in other languages.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AEAD90-989D-4F08-B4BB-1929B7D087F0}"/>
              </a:ext>
            </a:extLst>
          </p:cNvPr>
          <p:cNvSpPr txBox="1"/>
          <p:nvPr/>
        </p:nvSpPr>
        <p:spPr>
          <a:xfrm>
            <a:off x="6203795" y="2048135"/>
            <a:ext cx="463764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 can embed anonymous structs into each other, like: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type FlyingCreature struct 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Creature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WingSpan int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47700" indent="152400" algn="just"/>
            <a:r>
              <a:rPr lang="en-US" altLang="zh-CN" sz="20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647700" indent="152400"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at that time you can do          	things like that:</a:t>
            </a:r>
          </a:p>
          <a:p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dragon := &amp;FlyingCreature{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Creature{"Dragon", false },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/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15,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47700" indent="152400" algn="just"/>
            <a:r>
              <a:rPr lang="en-US" altLang="zh-CN" sz="1800" b="1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6A2FF-E6B8-4BF1-8AE7-A6CEF17C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44" y="2908204"/>
            <a:ext cx="3092395" cy="1507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1C4FCF-BEF1-469E-AE7D-00DD6DB9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72" y="2835572"/>
            <a:ext cx="3768647" cy="1461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016FF4-FBE6-4982-A7A6-3C5A353A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772" y="5199140"/>
            <a:ext cx="4270917" cy="11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8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AA536-25B8-4B68-9CC3-71F1B257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 programming: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C8BCC-0DB3-465B-B341-9FECB7B3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48215"/>
            <a:ext cx="5716858" cy="5443582"/>
          </a:xfrm>
        </p:spPr>
        <p:txBody>
          <a:bodyPr/>
          <a:lstStyle/>
          <a:p>
            <a:r>
              <a:rPr lang="en-US" altLang="zh-CN" dirty="0"/>
              <a:t>Interfaces are a hallmark of the Go language's object-oriented support. An interface is a type that declares a set of methods. Like interfaces in other languages, they do not contain implementations of methods.</a:t>
            </a:r>
          </a:p>
          <a:p>
            <a:endParaRPr lang="en-US" altLang="zh-CN" dirty="0"/>
          </a:p>
          <a:p>
            <a:r>
              <a:rPr lang="en-US" altLang="zh-CN" dirty="0"/>
              <a:t>Objects that implement all interface methods automatically implement the interface. It has no inheritance or subclass or "implements" keyword.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E7026-77B2-4B6D-865E-F6F82F2D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84" y="1048215"/>
            <a:ext cx="4040371" cy="55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6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E8293-62FF-4120-B334-D577EBA0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19561-6F04-4001-9C18-DF2751D0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Goroutine is at the heart of Go's parallel design. A Goroutine is essentially a coroutine, but it's smaller than a thread. It's not strictly a thread, They are not true threads because they do not always execute in parallel. However, because of multiplexing and synchronization, you get concurrent effects. Just like the example below: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8D1076-5E18-4822-867E-DD1FE44E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19" y="2976932"/>
            <a:ext cx="3616364" cy="36570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45124C-B09C-497B-B311-769766D056F6}"/>
              </a:ext>
            </a:extLst>
          </p:cNvPr>
          <p:cNvSpPr txBox="1"/>
          <p:nvPr/>
        </p:nvSpPr>
        <p:spPr>
          <a:xfrm>
            <a:off x="6456557" y="3105834"/>
            <a:ext cx="385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series of “world”, ”hello”.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BFCA56-9D64-41A2-8057-DD910BA7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735" y="3981844"/>
            <a:ext cx="754889" cy="24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56FF-8D2F-402B-A153-CAC5D37D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Concurrency: 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E806A-E714-4DE3-AAFE-6D4727C1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942623"/>
            <a:ext cx="10749775" cy="2588597"/>
          </a:xfrm>
        </p:spPr>
        <p:txBody>
          <a:bodyPr/>
          <a:lstStyle/>
          <a:p>
            <a:r>
              <a:rPr lang="en-US" altLang="zh-CN" dirty="0"/>
              <a:t>Channels are a typed conduit through which you can send and receive values with the channel operator, &lt;-.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0ACE9D-74EA-4666-B69F-A136AA31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27" y="2027430"/>
            <a:ext cx="4533900" cy="1390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CB849C-D864-4096-8E1D-CFB5A613F6AD}"/>
              </a:ext>
            </a:extLst>
          </p:cNvPr>
          <p:cNvSpPr txBox="1"/>
          <p:nvPr/>
        </p:nvSpPr>
        <p:spPr>
          <a:xfrm>
            <a:off x="1839951" y="3690878"/>
            <a:ext cx="7326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Like maps and slices, channels must be created before use: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2A5565-1193-4F01-BAD8-193AEFD4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39" y="4413677"/>
            <a:ext cx="2657475" cy="6191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B7EAC6-AD8E-4F31-B1DA-7F8A5DB9C5BC}"/>
              </a:ext>
            </a:extLst>
          </p:cNvPr>
          <p:cNvSpPr txBox="1"/>
          <p:nvPr/>
        </p:nvSpPr>
        <p:spPr>
          <a:xfrm>
            <a:off x="1154784" y="5561434"/>
            <a:ext cx="9882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By default, sends and receives block until the other side is ready. This allows goroutines to synchronize without explicit locks or condition variables.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12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6F65B-4D67-4609-A41A-E0282BF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Channels example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51FAA4-CC94-46D4-A25C-D0A08A272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5074" y="1085693"/>
            <a:ext cx="5401851" cy="5548313"/>
          </a:xfrm>
        </p:spPr>
      </p:pic>
    </p:spTree>
    <p:extLst>
      <p:ext uri="{BB962C8B-B14F-4D97-AF65-F5344CB8AC3E}">
        <p14:creationId xmlns:p14="http://schemas.microsoft.com/office/powerpoint/2010/main" val="206215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1CA92-C931-4D6B-B249-04A4473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Handling and Event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421B5-51B2-4206-81C8-9455789F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05" y="2431701"/>
            <a:ext cx="4215160" cy="27803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uses interfaces to provide simple exception handling. For example: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628F9-CD8C-4B24-BF24-FDB8A4D3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185" y="1137425"/>
            <a:ext cx="5035370" cy="536892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68FECC-2CEA-4D39-9260-9B31DDA11D83}"/>
              </a:ext>
            </a:extLst>
          </p:cNvPr>
          <p:cNvCxnSpPr>
            <a:cxnSpLocks/>
          </p:cNvCxnSpPr>
          <p:nvPr/>
        </p:nvCxnSpPr>
        <p:spPr>
          <a:xfrm flipH="1">
            <a:off x="7545659" y="4728118"/>
            <a:ext cx="1100252" cy="35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1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83AA-8E84-432C-ACC2-E4599E4E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6FAAF-7EF9-4B79-8372-DF459446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62" y="1930262"/>
            <a:ext cx="10623394" cy="2997475"/>
          </a:xfrm>
        </p:spPr>
        <p:txBody>
          <a:bodyPr/>
          <a:lstStyle/>
          <a:p>
            <a:r>
              <a:rPr lang="en-US" altLang="zh-CN" dirty="0"/>
              <a:t>In computer science, functional programming is a programming paradigm where programs are constructed by applying and composing functions. It is a declarative programming paradigm in which function definitions are trees of expressions that map values to other values, rather than a sequence of imperative statements which update the running state of the program.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1CB2-95F9-4472-8286-CF925C6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37ABD-3938-4541-A1B5-18B79994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09" y="2858396"/>
            <a:ext cx="2646555" cy="640850"/>
          </a:xfrm>
        </p:spPr>
        <p:txBody>
          <a:bodyPr/>
          <a:lstStyle/>
          <a:p>
            <a:r>
              <a:rPr lang="en-US" altLang="zh-CN" dirty="0"/>
              <a:t>as a variable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2F58FD-8C35-4FCB-98AE-60C8A2D8B6B1}"/>
              </a:ext>
            </a:extLst>
          </p:cNvPr>
          <p:cNvSpPr txBox="1"/>
          <p:nvPr/>
        </p:nvSpPr>
        <p:spPr>
          <a:xfrm>
            <a:off x="197003" y="3846794"/>
            <a:ext cx="3218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 test(){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implementation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funcTest := test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B568FD-9475-4F16-AF8F-6F908015E1D2}"/>
              </a:ext>
            </a:extLst>
          </p:cNvPr>
          <p:cNvSpPr txBox="1"/>
          <p:nvPr/>
        </p:nvSpPr>
        <p:spPr>
          <a:xfrm>
            <a:off x="4086920" y="3857343"/>
            <a:ext cx="334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:= func(){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implementation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4709A9F-7F43-4682-A9B1-A8763F3654C3}"/>
              </a:ext>
            </a:extLst>
          </p:cNvPr>
          <p:cNvSpPr txBox="1">
            <a:spLocks/>
          </p:cNvSpPr>
          <p:nvPr/>
        </p:nvSpPr>
        <p:spPr bwMode="auto">
          <a:xfrm>
            <a:off x="4480928" y="2858394"/>
            <a:ext cx="2687446" cy="17336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3155" indent="-34315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005" b="0" kern="12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  <a:lvl2pPr marL="742972" indent="-285856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4" b="0" kern="12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425" indent="-22855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1604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541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656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771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87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9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54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as an anonymous function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D7AD910-E416-430C-9865-DEB9F128A09C}"/>
              </a:ext>
            </a:extLst>
          </p:cNvPr>
          <p:cNvSpPr txBox="1">
            <a:spLocks/>
          </p:cNvSpPr>
          <p:nvPr/>
        </p:nvSpPr>
        <p:spPr bwMode="auto">
          <a:xfrm>
            <a:off x="275062" y="1235784"/>
            <a:ext cx="10898459" cy="10997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3155" indent="-34315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005" b="0" kern="12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  <a:lvl2pPr marL="742972" indent="-285856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4" b="0" kern="12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425" indent="-22855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1604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541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656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771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87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9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54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Although Golang supports functional programming, it is not designed for this purpose, such as the lack of Map, Filter, and Reduce functions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A66B84A-55B3-4774-B867-3FF9EB020AFA}"/>
              </a:ext>
            </a:extLst>
          </p:cNvPr>
          <p:cNvSpPr txBox="1">
            <a:spLocks/>
          </p:cNvSpPr>
          <p:nvPr/>
        </p:nvSpPr>
        <p:spPr bwMode="auto">
          <a:xfrm>
            <a:off x="7828154" y="2873262"/>
            <a:ext cx="3345367" cy="12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3155" indent="-34315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005" b="0" kern="12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  <a:lvl2pPr marL="742972" indent="-285856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4" b="0" kern="12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425" indent="-22855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1604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541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656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771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87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9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54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as a type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95807F-081B-44E3-A7AD-DD4DEF556690}"/>
              </a:ext>
            </a:extLst>
          </p:cNvPr>
          <p:cNvSpPr txBox="1"/>
          <p:nvPr/>
        </p:nvSpPr>
        <p:spPr>
          <a:xfrm>
            <a:off x="7038277" y="3859502"/>
            <a:ext cx="4440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iAdder func(int, int) int</a:t>
            </a:r>
          </a:p>
          <a:p>
            <a:pPr marL="457200" indent="2667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 main(){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adder iAdder = func(a int, b int) int {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a + b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fmt.Println(adder(1,2)) // 3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F7E683-2977-46D4-A7E7-11DE5293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9" y="3793780"/>
            <a:ext cx="2790825" cy="1457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8276B6-4E52-49A0-9219-F61AC825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58" y="3857343"/>
            <a:ext cx="2647950" cy="942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DC4A48-3D91-46AA-B724-4DF72E06F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82" y="3901628"/>
            <a:ext cx="4432615" cy="25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1CB2-95F9-4472-8286-CF925C6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37ABD-3938-4541-A1B5-18B79994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940" y="2003471"/>
            <a:ext cx="3098179" cy="640850"/>
          </a:xfrm>
        </p:spPr>
        <p:txBody>
          <a:bodyPr/>
          <a:lstStyle/>
          <a:p>
            <a:r>
              <a:rPr lang="en-US" altLang="zh-CN" dirty="0"/>
              <a:t>multiple return value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2F58FD-8C35-4FCB-98AE-60C8A2D8B6B1}"/>
              </a:ext>
            </a:extLst>
          </p:cNvPr>
          <p:cNvSpPr txBox="1"/>
          <p:nvPr/>
        </p:nvSpPr>
        <p:spPr>
          <a:xfrm>
            <a:off x="910680" y="2991870"/>
            <a:ext cx="409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 test()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string,int,bool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"Hello World", 100, 		true</a:t>
            </a: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indent="2667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2667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v1, v2, v3 := test()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A66B84A-55B3-4774-B867-3FF9EB020AFA}"/>
              </a:ext>
            </a:extLst>
          </p:cNvPr>
          <p:cNvSpPr txBox="1">
            <a:spLocks/>
          </p:cNvSpPr>
          <p:nvPr/>
        </p:nvSpPr>
        <p:spPr bwMode="auto">
          <a:xfrm>
            <a:off x="6965793" y="2011622"/>
            <a:ext cx="3345367" cy="12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3155" indent="-343155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005" b="0" kern="12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  <a:lvl2pPr marL="742972" indent="-285856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4" b="0" kern="12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425" indent="-22855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1604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541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656" indent="-228558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203" b="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771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87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9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54" indent="-228558" algn="l" defTabSz="9142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 functions to implement interfaces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953EB9-6DD6-4A1E-8818-8DC4577B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40" y="3045919"/>
            <a:ext cx="4423317" cy="16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747D5-EF8C-4BA9-9B50-88CEDBE75CE3}"/>
              </a:ext>
            </a:extLst>
          </p:cNvPr>
          <p:cNvSpPr txBox="1">
            <a:spLocks/>
          </p:cNvSpPr>
          <p:nvPr/>
        </p:nvSpPr>
        <p:spPr>
          <a:xfrm>
            <a:off x="2640265" y="2895717"/>
            <a:ext cx="7420617" cy="1066566"/>
          </a:xfrm>
          <a:prstGeom prst="rect">
            <a:avLst/>
          </a:prstGeom>
        </p:spPr>
        <p:txBody>
          <a:bodyPr vert="horz" wrap="square" lIns="91673" tIns="45837" rIns="91673" bIns="45837" numCol="1" rtlCol="0" anchor="ctr" anchorCtr="0" compatLnSpc="1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198" b="1" kern="1200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198" b="1">
                <a:solidFill>
                  <a:srgbClr val="66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457115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914231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1371983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1829098" algn="r" rtl="0" eaLnBrk="1" fontAlgn="base" hangingPunct="1">
              <a:spcBef>
                <a:spcPct val="0"/>
              </a:spcBef>
              <a:spcAft>
                <a:spcPct val="0"/>
              </a:spcAft>
              <a:defRPr sz="2602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 defTabSz="916777" fontAlgn="auto">
              <a:spcAft>
                <a:spcPts val="0"/>
              </a:spcAft>
              <a:defRPr/>
            </a:pPr>
            <a:r>
              <a:rPr lang="en-US" altLang="zh-CN" sz="4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Question</a:t>
            </a:r>
            <a:endParaRPr lang="en-US" sz="48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03CE8-ECB1-4C0A-99E4-EEDDAD28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52122F-3483-4FA5-8811-7585AFC1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54" y="905452"/>
            <a:ext cx="10972800" cy="5549174"/>
          </a:xfrm>
        </p:spPr>
        <p:txBody>
          <a:bodyPr/>
          <a:lstStyle/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 is a statically typed, compiled programming language designed at Google by Robert Griesemer, Rob Pike, and Ken Thompson. </a:t>
            </a: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Go is syntactically similar to C, but with memory safety, garbage collection, structural typing, and CSP-style concurrency.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54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2"/>
          <p:cNvPicPr/>
          <p:nvPr/>
        </p:nvPicPr>
        <p:blipFill>
          <a:blip r:embed="rId3" cstate="print"/>
          <a:srcRect l="85619" t="13930" r="7690" b="39658"/>
          <a:stretch>
            <a:fillRect/>
          </a:stretch>
        </p:blipFill>
        <p:spPr>
          <a:xfrm>
            <a:off x="160023" y="2431843"/>
            <a:ext cx="11911179" cy="20213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8181" y="2909245"/>
            <a:ext cx="7420617" cy="1066566"/>
          </a:xfrm>
        </p:spPr>
        <p:txBody>
          <a:bodyPr vert="horz" wrap="square" lIns="91673" tIns="45837" rIns="91673" bIns="45837" numCol="1" rtlCol="0" anchor="ctr" anchorCtr="0" compatLnSpc="1">
            <a:noAutofit/>
          </a:bodyPr>
          <a:lstStyle/>
          <a:p>
            <a:pPr algn="ctr" defTabSz="916777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4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Thanks for listening</a:t>
            </a:r>
            <a:r>
              <a:rPr lang="zh-CN" altLang="en-US" sz="4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019F7-939F-4420-AADD-9D7A44D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F8D96-A151-4586-B43B-C21ACEEF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63" y="1362030"/>
            <a:ext cx="5538437" cy="5053638"/>
          </a:xfrm>
        </p:spPr>
        <p:txBody>
          <a:bodyPr/>
          <a:lstStyle/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Names, Binding, and Scopes </a:t>
            </a:r>
          </a:p>
          <a:p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Data Types </a:t>
            </a:r>
          </a:p>
          <a:p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Expressions and Assignment Statements</a:t>
            </a:r>
          </a:p>
          <a:p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Support to OO programming </a:t>
            </a:r>
          </a:p>
          <a:p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b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F2FB31-D1DC-44A1-A011-3C54256E0ECD}"/>
              </a:ext>
            </a:extLst>
          </p:cNvPr>
          <p:cNvSpPr txBox="1"/>
          <p:nvPr/>
        </p:nvSpPr>
        <p:spPr>
          <a:xfrm>
            <a:off x="6610812" y="2213282"/>
            <a:ext cx="502362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Exception Handling and Event Handling </a:t>
            </a: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Functional Programming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284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B41B-2CB6-4A2C-B9E5-67DDE80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Names, Binding, and Scopes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A047FBA-9A1A-450C-AF55-0BF3791F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54" y="905452"/>
            <a:ext cx="10972800" cy="5549174"/>
          </a:xfrm>
        </p:spPr>
        <p:txBody>
          <a:bodyPr/>
          <a:lstStyle/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variables name can use letters, numbers and underline(“_”). But first character must be letters or underline. And it is Case sensitive.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BCB75-8545-4B24-92B4-6DBDE65D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49" y="3276986"/>
            <a:ext cx="10355069" cy="2611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29CD5A-2989-4628-A613-47D3E2D7EAE0}"/>
              </a:ext>
            </a:extLst>
          </p:cNvPr>
          <p:cNvSpPr txBox="1"/>
          <p:nvPr/>
        </p:nvSpPr>
        <p:spPr>
          <a:xfrm>
            <a:off x="4802459" y="5987034"/>
            <a:ext cx="240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Reserved 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99D1A-10D1-4F4A-AD44-D1A0679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Names, Binding, and Scopes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11D90-5BC4-464B-B37E-D211DDE3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also has local variables and global variables. Local variables have the first priority. For example: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4F44EA-AA5F-4D36-9559-CC038EF8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10" y="1883626"/>
            <a:ext cx="58959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45C3-EF5C-489A-991D-F1914367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252C0-1A95-4301-92C2-8A867118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has different data types such as </a:t>
            </a:r>
            <a:r>
              <a:rPr lang="en-US" altLang="zh-CN" dirty="0" err="1"/>
              <a:t>boolean</a:t>
            </a:r>
            <a:r>
              <a:rPr lang="en-US" altLang="zh-CN" dirty="0"/>
              <a:t>, int, float, pointer, array, struct, function, slice, interface and so 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89F22-717A-4A4E-A8DC-0784B104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69" y="2598022"/>
            <a:ext cx="8343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12F36-9903-433D-B160-3B2DC8DE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BE051-EE31-4398-8B92-430A25D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 array has a fixed size. A slice, on the other hand, is a dynamically-sized, flexible view into the elements of an array. In practice, slices are much more common than arrays.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A5A207-B51B-4340-80C7-77673D1B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7" y="3147199"/>
            <a:ext cx="5838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B5835-FFC0-47C3-9AA1-87451414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and Assignment 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40AAC-FB33-4AB5-A685-BC6A9140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has the following character represent operators to make the language more convenient and shorter.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61FDE-1C03-41B9-8CED-A6365AF7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51" y="2241278"/>
            <a:ext cx="6677025" cy="2524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3589C1-67E6-4AA9-8462-083AF23A4C09}"/>
              </a:ext>
            </a:extLst>
          </p:cNvPr>
          <p:cNvSpPr txBox="1"/>
          <p:nvPr/>
        </p:nvSpPr>
        <p:spPr>
          <a:xfrm>
            <a:off x="2522034" y="4982268"/>
            <a:ext cx="6174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Warning: the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golang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cannot allow variables with different data type to operator with each other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96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8BC6-72FA-4464-8B1C-0C1A9FEC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and Assignment Statements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BD1D82-2672-4390-A0AA-9676C362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2096"/>
            <a:ext cx="10972800" cy="55491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There are three ways for assignment: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Var v1, vtype1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V1 = value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//If not initialize it, the value would be 0</a:t>
            </a:r>
          </a:p>
          <a:p>
            <a:pPr marL="0" indent="0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Var v1 = value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//The type of the v1 would depend on the data type of the value</a:t>
            </a:r>
          </a:p>
          <a:p>
            <a:pPr marL="0" indent="0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V1 := value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//Identify and initialize the variable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//This method cannot be used if the variable has already been declared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6BB7C-C8ED-44E6-9241-2578547C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5" y="1558178"/>
            <a:ext cx="2262420" cy="10429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211D00-D67F-49F9-B621-CB7B279B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3429000"/>
            <a:ext cx="1914525" cy="466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756FFE-3D5D-4376-944E-C118BED7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15" y="4892572"/>
            <a:ext cx="1926732" cy="4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2084"/>
      </p:ext>
    </p:extLst>
  </p:cSld>
  <p:clrMapOvr>
    <a:masterClrMapping/>
  </p:clrMapOvr>
</p:sld>
</file>

<file path=ppt/theme/theme1.xml><?xml version="1.0" encoding="utf-8"?>
<a:theme xmlns:a="http://schemas.openxmlformats.org/drawingml/2006/main" name="答辩模板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936</Words>
  <Application>Microsoft Office PowerPoint</Application>
  <PresentationFormat>宽屏</PresentationFormat>
  <Paragraphs>136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方正粗黑宋简体</vt:lpstr>
      <vt:lpstr>黑体</vt:lpstr>
      <vt:lpstr>宋体</vt:lpstr>
      <vt:lpstr>微软雅黑</vt:lpstr>
      <vt:lpstr>Arial</vt:lpstr>
      <vt:lpstr>Calibri</vt:lpstr>
      <vt:lpstr>Calisto MT</vt:lpstr>
      <vt:lpstr>Open Sans</vt:lpstr>
      <vt:lpstr>Times New Roman</vt:lpstr>
      <vt:lpstr>Wingdings</vt:lpstr>
      <vt:lpstr>答辩模板</vt:lpstr>
      <vt:lpstr>Programming Language：GO</vt:lpstr>
      <vt:lpstr>Go</vt:lpstr>
      <vt:lpstr>Content</vt:lpstr>
      <vt:lpstr>Names, Binding, and Scopes</vt:lpstr>
      <vt:lpstr>Names, Binding, and Scopes</vt:lpstr>
      <vt:lpstr>Data Types</vt:lpstr>
      <vt:lpstr>Slice </vt:lpstr>
      <vt:lpstr>Expressions and Assignment Statements</vt:lpstr>
      <vt:lpstr>Expressions and Assignment Statements</vt:lpstr>
      <vt:lpstr>OO programming: Struct</vt:lpstr>
      <vt:lpstr>OO programming: Interface</vt:lpstr>
      <vt:lpstr>Concurrency</vt:lpstr>
      <vt:lpstr>Concurrency: Channels</vt:lpstr>
      <vt:lpstr>Channels example</vt:lpstr>
      <vt:lpstr>Exception Handling and Event Handling</vt:lpstr>
      <vt:lpstr>Functional Programming</vt:lpstr>
      <vt:lpstr>Functional Programming</vt:lpstr>
      <vt:lpstr>Functional Programming</vt:lpstr>
      <vt:lpstr>PowerPoint 演示文稿</vt:lpstr>
      <vt:lpstr>Thanks for listening！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jie</dc:creator>
  <cp:lastModifiedBy>zhu jie</cp:lastModifiedBy>
  <cp:revision>5</cp:revision>
  <dcterms:created xsi:type="dcterms:W3CDTF">2021-09-26T17:10:43Z</dcterms:created>
  <dcterms:modified xsi:type="dcterms:W3CDTF">2021-09-29T04:54:01Z</dcterms:modified>
</cp:coreProperties>
</file>