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568" r:id="rId2"/>
    <p:sldId id="584" r:id="rId3"/>
    <p:sldId id="585" r:id="rId4"/>
    <p:sldId id="587" r:id="rId5"/>
    <p:sldId id="586" r:id="rId6"/>
    <p:sldId id="588" r:id="rId7"/>
    <p:sldId id="589" r:id="rId8"/>
    <p:sldId id="592" r:id="rId9"/>
    <p:sldId id="593" r:id="rId10"/>
    <p:sldId id="591" r:id="rId11"/>
    <p:sldId id="580" r:id="rId12"/>
    <p:sldId id="4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839034C-3AAC-4DCE-9E94-294A84F5D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E49E24-6971-4ACF-A10A-F574D7D07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143F-2B95-479F-88BA-0A1183FB1641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C69CA3-819D-453C-91D6-F86258AD2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DE166-EC77-4C9A-BE2A-B655C9A118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275B-FCA0-4229-9C9A-9328578B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90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6C34-7809-4054-970B-F5C2C3D34E9F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F6037-F228-4C5B-8E3D-602F77CE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9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Logo is a gopher created by Renee.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F6037-F228-4C5B-8E3D-602F77CE53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9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rcRect l="49210" t="39468" r="23187" b="7272"/>
          <a:stretch>
            <a:fillRect/>
          </a:stretch>
        </p:blipFill>
        <p:spPr>
          <a:xfrm>
            <a:off x="1" y="3838825"/>
            <a:ext cx="2285593" cy="29953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4440432"/>
            <a:ext cx="12192000" cy="71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9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436668"/>
            <a:ext cx="12192000" cy="1913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0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274330"/>
            <a:ext cx="12192000" cy="716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463031"/>
            <a:ext cx="10363201" cy="1470025"/>
          </a:xfrm>
          <a:noFill/>
          <a:effectLst/>
        </p:spPr>
        <p:txBody>
          <a:bodyPr/>
          <a:lstStyle>
            <a:lvl1pPr algn="l">
              <a:lnSpc>
                <a:spcPct val="150000"/>
              </a:lnSpc>
              <a:defRPr sz="34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05291" y="4437112"/>
            <a:ext cx="7187253" cy="1296144"/>
          </a:xfrm>
        </p:spPr>
        <p:txBody>
          <a:bodyPr/>
          <a:lstStyle>
            <a:lvl1pPr marL="0" indent="0" algn="r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2069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16291" y="1140643"/>
            <a:ext cx="12192000" cy="0"/>
          </a:xfrm>
          <a:prstGeom prst="line">
            <a:avLst/>
          </a:prstGeom>
          <a:ln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图片 8"/>
          <p:cNvPicPr/>
          <p:nvPr userDrawn="1"/>
        </p:nvPicPr>
        <p:blipFill>
          <a:blip r:embed="rId2" cstate="print"/>
          <a:srcRect l="7690" t="13930" r="85335" b="62865"/>
          <a:stretch>
            <a:fillRect/>
          </a:stretch>
        </p:blipFill>
        <p:spPr>
          <a:xfrm>
            <a:off x="0" y="200535"/>
            <a:ext cx="12192000" cy="1140639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-16291" y="6533323"/>
            <a:ext cx="5801138" cy="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407154" y="6533323"/>
            <a:ext cx="5801138" cy="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26200" y="6348704"/>
            <a:ext cx="755891" cy="30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algn="ctr" eaLnBrk="1" hangingPunct="1">
              <a:buNone/>
            </a:pPr>
            <a:fld id="{9A0DB2DC-4C9A-4742-B13C-FB6460FD3503}" type="slidenum">
              <a:rPr lang="zh-CN" altLang="en-US" sz="1404" dirty="0">
                <a:latin typeface="方正粗黑宋简体" pitchFamily="2" charset="-122"/>
                <a:ea typeface="方正粗黑宋简体" pitchFamily="2" charset="-122"/>
              </a:rPr>
              <a:t>‹#›</a:t>
            </a:fld>
            <a:endParaRPr lang="zh-CN" altLang="en-US" sz="1404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8" name="日期占位符 2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4DFF051-12EA-4FAB-87DA-FB964BD8F1BC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619A46-249E-47AA-ACF5-E2C5D2B70CCC}"/>
              </a:ext>
            </a:extLst>
          </p:cNvPr>
          <p:cNvSpPr txBox="1"/>
          <p:nvPr userDrawn="1"/>
        </p:nvSpPr>
        <p:spPr>
          <a:xfrm>
            <a:off x="0" y="458853"/>
            <a:ext cx="6860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296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/>
          </p:cNvPicPr>
          <p:nvPr userDrawn="1"/>
        </p:nvPicPr>
        <p:blipFill>
          <a:blip r:embed="rId2" cstate="print"/>
          <a:srcRect l="49210" t="39468" r="23187" b="7272"/>
          <a:stretch>
            <a:fillRect/>
          </a:stretch>
        </p:blipFill>
        <p:spPr>
          <a:xfrm>
            <a:off x="1" y="3838825"/>
            <a:ext cx="2285593" cy="29953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8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4440432"/>
            <a:ext cx="12192000" cy="71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9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436668"/>
            <a:ext cx="12192000" cy="1913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10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274330"/>
            <a:ext cx="12192000" cy="716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61538" y="2864795"/>
            <a:ext cx="3621435" cy="92469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67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14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谢  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EAD64A49-3D3E-4330-BE8D-6DF617856A0A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3994"/>
            <a:ext cx="10997555" cy="488950"/>
          </a:xfrm>
        </p:spPr>
        <p:txBody>
          <a:bodyPr/>
          <a:lstStyle>
            <a:lvl1pPr algn="l"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1" y="942623"/>
            <a:ext cx="10972800" cy="5549174"/>
          </a:xfrm>
        </p:spPr>
        <p:txBody>
          <a:bodyPr/>
          <a:lstStyle>
            <a:lvl1pPr marL="343155" indent="-343155">
              <a:lnSpc>
                <a:spcPct val="150000"/>
              </a:lnSpc>
              <a:buFont typeface="Wingdings" panose="05000000000000000000" pitchFamily="2" charset="2"/>
              <a:buChar char="p"/>
              <a:defRPr sz="2005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72" indent="-285856">
              <a:lnSpc>
                <a:spcPct val="150000"/>
              </a:lnSpc>
              <a:buFont typeface="Wingdings" panose="05000000000000000000" pitchFamily="2" charset="2"/>
              <a:buChar char="ü"/>
              <a:defRPr sz="1604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4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3" b="0"/>
            </a:lvl4pPr>
            <a:lvl5pPr>
              <a:defRPr sz="1203"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783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356"/>
            <a:ext cx="7851001" cy="488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469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紫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3958" y="1027471"/>
            <a:ext cx="11504083" cy="5732463"/>
          </a:xfrm>
          <a:prstGeom prst="roundRect">
            <a:avLst>
              <a:gd name="adj" fmla="val 4618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5279"/>
            <a:ext cx="7851001" cy="488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1010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52"/>
            <a:ext cx="5342519" cy="63610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119387"/>
      </p:ext>
    </p:extLst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644770" y="908050"/>
            <a:ext cx="10855569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972768"/>
      </p:ext>
    </p:extLst>
  </p:cSld>
  <p:clrMapOvr>
    <a:masterClrMapping/>
  </p:clrMapOvr>
  <p:transition spd="slow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 cstate="print"/>
          <a:srcRect l="49210" t="39468" r="23187" b="7272"/>
          <a:stretch>
            <a:fillRect/>
          </a:stretch>
        </p:blipFill>
        <p:spPr>
          <a:xfrm>
            <a:off x="1" y="3838825"/>
            <a:ext cx="2285593" cy="29953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4440432"/>
            <a:ext cx="12192000" cy="71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9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436668"/>
            <a:ext cx="12192000" cy="1913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图片 10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274330"/>
            <a:ext cx="12192000" cy="716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305DE98F-24E2-4473-9366-2A3DEF74DD04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8697" y="1190481"/>
            <a:ext cx="3096873" cy="0"/>
          </a:xfrm>
          <a:prstGeom prst="line">
            <a:avLst/>
          </a:prstGeom>
          <a:ln>
            <a:solidFill>
              <a:srgbClr val="673C6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图片 7"/>
          <p:cNvPicPr/>
          <p:nvPr userDrawn="1"/>
        </p:nvPicPr>
        <p:blipFill>
          <a:blip r:embed="rId2" cstate="print"/>
          <a:srcRect l="7690" t="13930" r="85335" b="62865"/>
          <a:stretch>
            <a:fillRect/>
          </a:stretch>
        </p:blipFill>
        <p:spPr>
          <a:xfrm>
            <a:off x="0" y="1"/>
            <a:ext cx="12192000" cy="25305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/>
          <p:cNvPicPr/>
          <p:nvPr userDrawn="1"/>
        </p:nvPicPr>
        <p:blipFill>
          <a:blip r:embed="rId2" cstate="print"/>
          <a:srcRect l="7690" t="13930" r="85335" b="62865"/>
          <a:stretch>
            <a:fillRect/>
          </a:stretch>
        </p:blipFill>
        <p:spPr>
          <a:xfrm>
            <a:off x="0" y="6604943"/>
            <a:ext cx="12192000" cy="25305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图片 9"/>
          <p:cNvPicPr/>
          <p:nvPr userDrawn="1"/>
        </p:nvPicPr>
        <p:blipFill>
          <a:blip r:embed="rId3" cstate="print"/>
          <a:srcRect l="62865" t="7690" r="13930" b="85335"/>
          <a:stretch>
            <a:fillRect/>
          </a:stretch>
        </p:blipFill>
        <p:spPr>
          <a:xfrm>
            <a:off x="1" y="0"/>
            <a:ext cx="259023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图片 10"/>
          <p:cNvPicPr/>
          <p:nvPr userDrawn="1"/>
        </p:nvPicPr>
        <p:blipFill>
          <a:blip r:embed="rId3" cstate="print"/>
          <a:srcRect l="62865" t="7690" r="13930" b="85335"/>
          <a:stretch>
            <a:fillRect/>
          </a:stretch>
        </p:blipFill>
        <p:spPr>
          <a:xfrm>
            <a:off x="11970447" y="1592"/>
            <a:ext cx="259023" cy="68564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37847" y="542720"/>
            <a:ext cx="1799942" cy="5874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8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sto MT" panose="0204060305050503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Contents</a:t>
            </a:r>
            <a:endParaRPr kumimoji="0" lang="zh-CN" altLang="en-US" sz="3208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sto MT" panose="0204060305050503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5966" y="542720"/>
            <a:ext cx="1031205" cy="58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eaLnBrk="1" hangingPunct="1">
              <a:buNone/>
            </a:pPr>
            <a:r>
              <a:rPr lang="zh-CN" altLang="en-US" sz="3208" dirty="0">
                <a:solidFill>
                  <a:srgbClr val="7F7F7F"/>
                </a:solidFill>
                <a:latin typeface="方正粗黑宋简体" pitchFamily="2" charset="-122"/>
                <a:ea typeface="方正粗黑宋简体" pitchFamily="2" charset="-122"/>
              </a:rPr>
              <a:t>目录</a:t>
            </a: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A9B106B7-434D-4683-8479-D5F32C872C80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6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16291" y="1083848"/>
            <a:ext cx="12192000" cy="0"/>
          </a:xfrm>
          <a:prstGeom prst="line">
            <a:avLst/>
          </a:prstGeom>
          <a:ln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图片 8"/>
          <p:cNvPicPr/>
          <p:nvPr userDrawn="1"/>
        </p:nvPicPr>
        <p:blipFill>
          <a:blip r:embed="rId2" cstate="print"/>
          <a:srcRect l="7690" t="13930" r="85335" b="62865"/>
          <a:stretch>
            <a:fillRect/>
          </a:stretch>
        </p:blipFill>
        <p:spPr>
          <a:xfrm>
            <a:off x="0" y="253058"/>
            <a:ext cx="12175709" cy="253056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-16291" y="6533323"/>
            <a:ext cx="5801138" cy="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407154" y="6533323"/>
            <a:ext cx="5801138" cy="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26200" y="6348704"/>
            <a:ext cx="755891" cy="30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algn="ctr" eaLnBrk="1" hangingPunct="1">
              <a:buNone/>
            </a:pPr>
            <a:fld id="{9A0DB2DC-4C9A-4742-B13C-FB6460FD3503}" type="slidenum">
              <a:rPr lang="zh-CN" altLang="en-US" sz="1404" dirty="0">
                <a:latin typeface="方正粗黑宋简体" pitchFamily="2" charset="-122"/>
                <a:ea typeface="方正粗黑宋简体" pitchFamily="2" charset="-122"/>
              </a:rPr>
              <a:t>‹#›</a:t>
            </a:fld>
            <a:endParaRPr lang="zh-CN" altLang="en-US" sz="1404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432" y="619236"/>
            <a:ext cx="8680906" cy="455708"/>
          </a:xfrm>
        </p:spPr>
        <p:txBody>
          <a:bodyPr>
            <a:noAutofit/>
          </a:bodyPr>
          <a:lstStyle>
            <a:lvl1pPr algn="l">
              <a:defRPr sz="2807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8" name="日期占位符 2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8D45CCB0-1AA0-4060-B8FF-12396BBA08B7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75440" y="1406932"/>
            <a:ext cx="10935983" cy="4693489"/>
          </a:xfrm>
        </p:spPr>
        <p:txBody>
          <a:bodyPr/>
          <a:lstStyle>
            <a:lvl1pPr>
              <a:lnSpc>
                <a:spcPct val="150000"/>
              </a:lnSpc>
              <a:defRPr sz="2406" b="1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5" b="1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805" b="1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604" b="1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604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04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2" y="225036"/>
            <a:ext cx="7851001" cy="488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1" y="1052736"/>
            <a:ext cx="10972800" cy="5439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198">
                <a:solidFill>
                  <a:srgbClr val="898989"/>
                </a:solidFill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98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</a:lstStyle>
          <a:p>
            <a:pPr defTabSz="916777"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491795"/>
            <a:ext cx="2844800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99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867848"/>
            <a:ext cx="11046887" cy="0"/>
          </a:xfrm>
          <a:prstGeom prst="line">
            <a:avLst/>
          </a:prstGeom>
          <a:ln w="57150">
            <a:solidFill>
              <a:srgbClr val="A801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" y="795840"/>
            <a:ext cx="10825205" cy="0"/>
          </a:xfrm>
          <a:prstGeom prst="line">
            <a:avLst/>
          </a:prstGeom>
          <a:ln w="28575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8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198" b="1" kern="1200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198" b="1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198" b="1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198" b="1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198" b="1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457115" algn="r" rtl="0" eaLnBrk="1" fontAlgn="base" hangingPunct="1">
        <a:spcBef>
          <a:spcPct val="0"/>
        </a:spcBef>
        <a:spcAft>
          <a:spcPct val="0"/>
        </a:spcAft>
        <a:defRPr sz="2602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231" algn="r" rtl="0" eaLnBrk="1" fontAlgn="base" hangingPunct="1">
        <a:spcBef>
          <a:spcPct val="0"/>
        </a:spcBef>
        <a:spcAft>
          <a:spcPct val="0"/>
        </a:spcAft>
        <a:defRPr sz="2602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983" algn="r" rtl="0" eaLnBrk="1" fontAlgn="base" hangingPunct="1">
        <a:spcBef>
          <a:spcPct val="0"/>
        </a:spcBef>
        <a:spcAft>
          <a:spcPct val="0"/>
        </a:spcAft>
        <a:defRPr sz="2602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9098" algn="r" rtl="0" eaLnBrk="1" fontAlgn="base" hangingPunct="1">
        <a:spcBef>
          <a:spcPct val="0"/>
        </a:spcBef>
        <a:spcAft>
          <a:spcPct val="0"/>
        </a:spcAft>
        <a:defRPr sz="2602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343155" indent="-34315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1pPr>
      <a:lvl2pPr marL="742972" indent="-285856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kumimoji="1" sz="1800" b="1" kern="1200">
          <a:solidFill>
            <a:schemeClr val="accent5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425" indent="-22855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1599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541" indent="-22855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399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656" indent="-22855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399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771" indent="-228558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7" indent="-228558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9" indent="-228558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54" indent="-228558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1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83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98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4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29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5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97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2C67734-E2C5-469E-BBF8-2DF0B26CD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191" y="2657312"/>
            <a:ext cx="10995101" cy="14700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Trending Dashboard: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A visualization dashboard website of GitHub Trending data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E82779FF-A524-4606-B28E-1A3202BB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373" y="4883160"/>
            <a:ext cx="7187253" cy="1296144"/>
          </a:xfrm>
        </p:spPr>
        <p:txBody>
          <a:bodyPr/>
          <a:lstStyle/>
          <a:p>
            <a:pPr algn="ctr"/>
            <a:r>
              <a:rPr lang="en-US" altLang="zh-CN" sz="2400" dirty="0"/>
              <a:t>Group</a:t>
            </a:r>
            <a:r>
              <a:rPr lang="zh-CN" altLang="en-US" sz="2400" dirty="0"/>
              <a:t>：</a:t>
            </a:r>
            <a:r>
              <a:rPr lang="en-US" altLang="zh-CN" sz="2400" dirty="0"/>
              <a:t>12</a:t>
            </a:r>
          </a:p>
          <a:p>
            <a:pPr algn="ctr"/>
            <a:r>
              <a:rPr lang="en-US" altLang="zh-CN" sz="2400" dirty="0"/>
              <a:t>Jie</a:t>
            </a:r>
            <a:r>
              <a:rPr lang="zh-CN" altLang="en-US" sz="2400" dirty="0"/>
              <a:t> </a:t>
            </a:r>
            <a:r>
              <a:rPr lang="en-US" altLang="zh-CN" sz="2400" dirty="0"/>
              <a:t>Zhu, </a:t>
            </a:r>
            <a:r>
              <a:rPr lang="en-US" altLang="zh-CN" sz="2400" dirty="0" err="1"/>
              <a:t>Jingzhou</a:t>
            </a:r>
            <a:r>
              <a:rPr lang="zh-CN" altLang="en-US" sz="2400" dirty="0"/>
              <a:t> </a:t>
            </a:r>
            <a:r>
              <a:rPr lang="en-US" altLang="zh-CN" sz="2400" dirty="0"/>
              <a:t>Shen,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Shudong</a:t>
            </a:r>
            <a:r>
              <a:rPr lang="en-US" altLang="zh-CN" sz="2400" dirty="0"/>
              <a:t> Lai</a:t>
            </a:r>
            <a:endParaRPr lang="zh-CN" altLang="en-US" sz="2400" dirty="0"/>
          </a:p>
        </p:txBody>
      </p:sp>
      <p:pic>
        <p:nvPicPr>
          <p:cNvPr id="3074" name="Picture 2" descr="Go (Golang) Programming Language">
            <a:extLst>
              <a:ext uri="{FF2B5EF4-FFF2-40B4-BE49-F238E27FC236}">
                <a16:creationId xmlns:a16="http://schemas.microsoft.com/office/drawing/2014/main" id="{46D3C843-0633-4AE4-9AFA-AE7375E78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5" y="372959"/>
            <a:ext cx="26955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new way of blogging about Golang | Yehonathan Sharvit">
            <a:extLst>
              <a:ext uri="{FF2B5EF4-FFF2-40B4-BE49-F238E27FC236}">
                <a16:creationId xmlns:a16="http://schemas.microsoft.com/office/drawing/2014/main" id="{91390270-C681-403F-B2F9-4ACCEDA29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75" y="5143500"/>
            <a:ext cx="19907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9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55C4C-85BF-46A3-8828-78FCB79F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CC3F2-CA53-455B-9406-E2098933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Seasonal Programming Language Report :)</a:t>
            </a:r>
          </a:p>
          <a:p>
            <a:endParaRPr lang="en-US" altLang="zh-CN" dirty="0"/>
          </a:p>
          <a:p>
            <a:r>
              <a:rPr lang="en-US" altLang="zh-CN" dirty="0"/>
              <a:t>Knowing the recent focused areas of Programming</a:t>
            </a:r>
          </a:p>
          <a:p>
            <a:endParaRPr lang="en-US" altLang="zh-CN" dirty="0"/>
          </a:p>
          <a:p>
            <a:r>
              <a:rPr lang="en-US" altLang="zh-CN" dirty="0"/>
              <a:t>CSCI 6221 Final Project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81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747D5-EF8C-4BA9-9B50-88CEDBE75CE3}"/>
              </a:ext>
            </a:extLst>
          </p:cNvPr>
          <p:cNvSpPr txBox="1">
            <a:spLocks/>
          </p:cNvSpPr>
          <p:nvPr/>
        </p:nvSpPr>
        <p:spPr>
          <a:xfrm>
            <a:off x="2640265" y="2895717"/>
            <a:ext cx="7420617" cy="1066566"/>
          </a:xfrm>
          <a:prstGeom prst="rect">
            <a:avLst/>
          </a:prstGeom>
        </p:spPr>
        <p:txBody>
          <a:bodyPr vert="horz" wrap="square" lIns="91673" tIns="45837" rIns="91673" bIns="45837" numCol="1" rtlCol="0" anchor="ctr" anchorCtr="0" compatLnSpc="1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198" b="1" kern="1200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198" b="1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198" b="1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198" b="1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198" b="1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457115" algn="r" rtl="0" eaLnBrk="1" fontAlgn="base" hangingPunct="1">
              <a:spcBef>
                <a:spcPct val="0"/>
              </a:spcBef>
              <a:spcAft>
                <a:spcPct val="0"/>
              </a:spcAft>
              <a:defRPr sz="2602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231" algn="r" rtl="0" eaLnBrk="1" fontAlgn="base" hangingPunct="1">
              <a:spcBef>
                <a:spcPct val="0"/>
              </a:spcBef>
              <a:spcAft>
                <a:spcPct val="0"/>
              </a:spcAft>
              <a:defRPr sz="2602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983" algn="r" rtl="0" eaLnBrk="1" fontAlgn="base" hangingPunct="1">
              <a:spcBef>
                <a:spcPct val="0"/>
              </a:spcBef>
              <a:spcAft>
                <a:spcPct val="0"/>
              </a:spcAft>
              <a:defRPr sz="2602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9098" algn="r" rtl="0" eaLnBrk="1" fontAlgn="base" hangingPunct="1">
              <a:spcBef>
                <a:spcPct val="0"/>
              </a:spcBef>
              <a:spcAft>
                <a:spcPct val="0"/>
              </a:spcAft>
              <a:defRPr sz="2602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 defTabSz="916777" fontAlgn="auto">
              <a:spcAft>
                <a:spcPts val="0"/>
              </a:spcAft>
              <a:defRPr/>
            </a:pPr>
            <a:r>
              <a:rPr lang="en-US" altLang="zh-CN" sz="4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Question</a:t>
            </a:r>
            <a:endParaRPr lang="en-US" sz="4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2"/>
          <p:cNvPicPr/>
          <p:nvPr/>
        </p:nvPicPr>
        <p:blipFill>
          <a:blip r:embed="rId3" cstate="print"/>
          <a:srcRect l="85619" t="13930" r="7690" b="39658"/>
          <a:stretch>
            <a:fillRect/>
          </a:stretch>
        </p:blipFill>
        <p:spPr>
          <a:xfrm>
            <a:off x="160023" y="2431843"/>
            <a:ext cx="11911179" cy="20213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8181" y="2909245"/>
            <a:ext cx="7420617" cy="1066566"/>
          </a:xfrm>
        </p:spPr>
        <p:txBody>
          <a:bodyPr vert="horz" wrap="square" lIns="91673" tIns="45837" rIns="91673" bIns="45837" numCol="1" rtlCol="0" anchor="ctr" anchorCtr="0" compatLnSpc="1">
            <a:noAutofit/>
          </a:bodyPr>
          <a:lstStyle/>
          <a:p>
            <a:pPr algn="ctr" defTabSz="916777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4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Thanks for listening</a:t>
            </a:r>
            <a:r>
              <a:rPr lang="zh-CN" altLang="en-US" sz="4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0E9D-FE03-47CA-A8C5-B9BFBF9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580DF-9FA9-4826-9EBC-318D95D3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693" y="1429544"/>
            <a:ext cx="4278300" cy="5061364"/>
          </a:xfrm>
        </p:spPr>
        <p:txBody>
          <a:bodyPr/>
          <a:lstStyle/>
          <a:p>
            <a:pPr marL="3658196" lvl="8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Project Purpose</a:t>
            </a:r>
          </a:p>
          <a:p>
            <a:pPr marL="3658196" lvl="8" indent="0">
              <a:buNone/>
            </a:pPr>
            <a:r>
              <a:rPr lang="en-US" altLang="zh-CN" sz="2400" dirty="0"/>
              <a:t>		    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Technology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Project Structure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360065-78BE-4CD6-BE78-6360F5793BEE}"/>
              </a:ext>
            </a:extLst>
          </p:cNvPr>
          <p:cNvSpPr txBox="1">
            <a:spLocks/>
          </p:cNvSpPr>
          <p:nvPr/>
        </p:nvSpPr>
        <p:spPr bwMode="auto">
          <a:xfrm>
            <a:off x="6589706" y="1676813"/>
            <a:ext cx="3558635" cy="41768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3155" indent="-34315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005" b="0" kern="12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  <a:lvl2pPr marL="742972" indent="-285856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4" b="0" kern="12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425" indent="-22855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1604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541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656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771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87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9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54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658196" lvl="8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Features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Application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81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D31CE-8ADD-44F8-B2F0-7D9A8A03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Purpose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A0E90-44D1-4067-AB36-8E40C150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611" y="2353457"/>
            <a:ext cx="9968228" cy="346272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Used to analyze the population of different programming languages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Focused areas of different programming languages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8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C750-62FF-474B-A003-DED1D315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We 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CA795-BD7F-4B93-AAE8-453BFF89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Spider</a:t>
            </a:r>
          </a:p>
          <a:p>
            <a:endParaRPr lang="en-US" altLang="zh-CN" dirty="0"/>
          </a:p>
          <a:p>
            <a:r>
              <a:rPr lang="en-US" altLang="zh-CN" dirty="0"/>
              <a:t>Go-</a:t>
            </a:r>
            <a:r>
              <a:rPr lang="en-US" altLang="zh-CN" dirty="0" err="1"/>
              <a:t>echarts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</a:p>
          <a:p>
            <a:endParaRPr lang="en-US" altLang="zh-CN" dirty="0"/>
          </a:p>
          <a:p>
            <a:r>
              <a:rPr lang="en-US" altLang="zh-CN" dirty="0"/>
              <a:t>Gin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F3C24-470D-4393-9DD5-F4E0819C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CE70-E3AC-4F39-B613-44643D06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85" y="1347357"/>
            <a:ext cx="9006589" cy="4693679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GitHub Trending Spider </a:t>
            </a:r>
            <a:r>
              <a:rPr lang="zh-CN" altLang="en-US" dirty="0"/>
              <a:t>（</a:t>
            </a:r>
            <a:r>
              <a:rPr lang="en-US" altLang="zh-CN" dirty="0"/>
              <a:t>Go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 Visualization Tool (Go)</a:t>
            </a:r>
          </a:p>
          <a:p>
            <a:endParaRPr lang="en-US" altLang="zh-CN" dirty="0"/>
          </a:p>
          <a:p>
            <a:r>
              <a:rPr lang="en-US" altLang="zh-CN" dirty="0"/>
              <a:t>Dashboard Template (Html)</a:t>
            </a:r>
          </a:p>
          <a:p>
            <a:endParaRPr lang="en-US" altLang="zh-CN" dirty="0"/>
          </a:p>
          <a:p>
            <a:r>
              <a:rPr lang="en-US" altLang="zh-CN" dirty="0"/>
              <a:t>Back-end (Go)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0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01084-1987-4227-B60A-E14671FE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EA56EC8-019B-45F3-9DCB-6FB3BE500C61}"/>
              </a:ext>
            </a:extLst>
          </p:cNvPr>
          <p:cNvSpPr/>
          <p:nvPr/>
        </p:nvSpPr>
        <p:spPr>
          <a:xfrm>
            <a:off x="5417696" y="3369035"/>
            <a:ext cx="1086787" cy="764500"/>
          </a:xfrm>
          <a:prstGeom prst="roundRect">
            <a:avLst>
              <a:gd name="adj" fmla="val 294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F3EA86-2CA4-423B-BC6B-D110B6C5F577}"/>
              </a:ext>
            </a:extLst>
          </p:cNvPr>
          <p:cNvSpPr/>
          <p:nvPr/>
        </p:nvSpPr>
        <p:spPr>
          <a:xfrm>
            <a:off x="3928672" y="2604535"/>
            <a:ext cx="1086787" cy="764500"/>
          </a:xfrm>
          <a:prstGeom prst="roundRect">
            <a:avLst>
              <a:gd name="adj" fmla="val 294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Spider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AFA2EE-318F-4609-AE29-02601FD2DD49}"/>
              </a:ext>
            </a:extLst>
          </p:cNvPr>
          <p:cNvGrpSpPr/>
          <p:nvPr/>
        </p:nvGrpSpPr>
        <p:grpSpPr>
          <a:xfrm>
            <a:off x="305425" y="1417646"/>
            <a:ext cx="3341558" cy="1372850"/>
            <a:chOff x="470315" y="1125341"/>
            <a:chExt cx="3341558" cy="137285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1DF7D52-AA0E-441E-B12F-006EE98B5676}"/>
                </a:ext>
              </a:extLst>
            </p:cNvPr>
            <p:cNvSpPr/>
            <p:nvPr/>
          </p:nvSpPr>
          <p:spPr>
            <a:xfrm>
              <a:off x="470315" y="1125341"/>
              <a:ext cx="3341558" cy="1372850"/>
            </a:xfrm>
            <a:prstGeom prst="roundRect">
              <a:avLst>
                <a:gd name="adj" fmla="val 294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F6E8E8A-688E-4889-9948-CBE68321FB13}"/>
                </a:ext>
              </a:extLst>
            </p:cNvPr>
            <p:cNvGrpSpPr/>
            <p:nvPr/>
          </p:nvGrpSpPr>
          <p:grpSpPr>
            <a:xfrm>
              <a:off x="818212" y="1417198"/>
              <a:ext cx="2645764" cy="776818"/>
              <a:chOff x="1045562" y="1538821"/>
              <a:chExt cx="2645764" cy="776818"/>
            </a:xfrm>
          </p:grpSpPr>
          <p:sp>
            <p:nvSpPr>
              <p:cNvPr id="6" name="Google Shape;101;p18">
                <a:extLst>
                  <a:ext uri="{FF2B5EF4-FFF2-40B4-BE49-F238E27FC236}">
                    <a16:creationId xmlns:a16="http://schemas.microsoft.com/office/drawing/2014/main" id="{B3F4245A-B9F1-4EB5-84CB-0786768B51CE}"/>
                  </a:ext>
                </a:extLst>
              </p:cNvPr>
              <p:cNvSpPr/>
              <p:nvPr/>
            </p:nvSpPr>
            <p:spPr>
              <a:xfrm>
                <a:off x="2049903" y="1551139"/>
                <a:ext cx="637082" cy="764500"/>
              </a:xfrm>
              <a:prstGeom prst="foldedCorner">
                <a:avLst>
                  <a:gd name="adj" fmla="val 21564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*.json</a:t>
                </a:r>
                <a:endParaRPr sz="1400" dirty="0"/>
              </a:p>
            </p:txBody>
          </p:sp>
          <p:sp>
            <p:nvSpPr>
              <p:cNvPr id="7" name="Google Shape;101;p18">
                <a:extLst>
                  <a:ext uri="{FF2B5EF4-FFF2-40B4-BE49-F238E27FC236}">
                    <a16:creationId xmlns:a16="http://schemas.microsoft.com/office/drawing/2014/main" id="{DD6DF5A2-3143-4E7C-A78C-F6D918B6330C}"/>
                  </a:ext>
                </a:extLst>
              </p:cNvPr>
              <p:cNvSpPr/>
              <p:nvPr/>
            </p:nvSpPr>
            <p:spPr>
              <a:xfrm>
                <a:off x="1045562" y="1551139"/>
                <a:ext cx="637082" cy="764500"/>
              </a:xfrm>
              <a:prstGeom prst="foldedCorner">
                <a:avLst>
                  <a:gd name="adj" fmla="val 21564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*.txt</a:t>
                </a:r>
                <a:endParaRPr sz="1400" dirty="0"/>
              </a:p>
            </p:txBody>
          </p:sp>
          <p:sp>
            <p:nvSpPr>
              <p:cNvPr id="8" name="Google Shape;101;p18">
                <a:extLst>
                  <a:ext uri="{FF2B5EF4-FFF2-40B4-BE49-F238E27FC236}">
                    <a16:creationId xmlns:a16="http://schemas.microsoft.com/office/drawing/2014/main" id="{B3F4245A-B9F1-4EB5-84CB-0786768B51CE}"/>
                  </a:ext>
                </a:extLst>
              </p:cNvPr>
              <p:cNvSpPr/>
              <p:nvPr/>
            </p:nvSpPr>
            <p:spPr>
              <a:xfrm>
                <a:off x="3054244" y="1538821"/>
                <a:ext cx="637082" cy="764500"/>
              </a:xfrm>
              <a:prstGeom prst="foldedCorner">
                <a:avLst>
                  <a:gd name="adj" fmla="val 21564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*.csv</a:t>
                </a:r>
                <a:endParaRPr sz="1400" dirty="0"/>
              </a:p>
            </p:txBody>
          </p:sp>
        </p:grp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1C5E29-2EFF-426D-BECA-213477690D79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 flipV="1">
            <a:off x="5015459" y="2986785"/>
            <a:ext cx="402237" cy="76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68A084-DC9B-4DD0-9CF3-5CDFF5519657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H="1" flipV="1">
            <a:off x="3646983" y="2104071"/>
            <a:ext cx="825083" cy="5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14F1983-5EC3-402C-8314-EC5947501239}"/>
              </a:ext>
            </a:extLst>
          </p:cNvPr>
          <p:cNvSpPr/>
          <p:nvPr/>
        </p:nvSpPr>
        <p:spPr>
          <a:xfrm>
            <a:off x="7901067" y="3369035"/>
            <a:ext cx="1220450" cy="764500"/>
          </a:xfrm>
          <a:prstGeom prst="roundRect">
            <a:avLst>
              <a:gd name="adj" fmla="val 294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2E15FEF-870F-483A-B3D7-5332B57850A1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6504483" y="3751285"/>
            <a:ext cx="1396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AA664A-92E1-4571-BBCC-804CB2AADEAF}"/>
              </a:ext>
            </a:extLst>
          </p:cNvPr>
          <p:cNvSpPr/>
          <p:nvPr/>
        </p:nvSpPr>
        <p:spPr>
          <a:xfrm>
            <a:off x="1131133" y="4712075"/>
            <a:ext cx="1690141" cy="764500"/>
          </a:xfrm>
          <a:prstGeom prst="roundRect">
            <a:avLst>
              <a:gd name="adj" fmla="val 294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Visualization Tool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Google Shape;101;p18">
            <a:extLst>
              <a:ext uri="{FF2B5EF4-FFF2-40B4-BE49-F238E27FC236}">
                <a16:creationId xmlns:a16="http://schemas.microsoft.com/office/drawing/2014/main" id="{2B6F85FB-1C1B-44A0-8432-8977203D0E3D}"/>
              </a:ext>
            </a:extLst>
          </p:cNvPr>
          <p:cNvSpPr/>
          <p:nvPr/>
        </p:nvSpPr>
        <p:spPr>
          <a:xfrm>
            <a:off x="3592641" y="4712075"/>
            <a:ext cx="672061" cy="764500"/>
          </a:xfrm>
          <a:prstGeom prst="foldedCorner">
            <a:avLst>
              <a:gd name="adj" fmla="val 2156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*.html</a:t>
            </a:r>
            <a:endParaRPr sz="14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36A8F73-54EF-4B8D-8380-0E369401C2B0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1976204" y="2790496"/>
            <a:ext cx="0" cy="192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EA8D0C-64FA-4209-8AB1-BD15CDFB786E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821274" y="5094325"/>
            <a:ext cx="771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2C7684A-8226-4F9B-B217-11BDE0D37E4D}"/>
              </a:ext>
            </a:extLst>
          </p:cNvPr>
          <p:cNvCxnSpPr>
            <a:stCxn id="31" idx="3"/>
            <a:endCxn id="24" idx="2"/>
          </p:cNvCxnSpPr>
          <p:nvPr/>
        </p:nvCxnSpPr>
        <p:spPr>
          <a:xfrm flipV="1">
            <a:off x="4264702" y="4133535"/>
            <a:ext cx="4246590" cy="9607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E18302A-9C33-4965-A0D8-FC89E1F2F94B}"/>
              </a:ext>
            </a:extLst>
          </p:cNvPr>
          <p:cNvSpPr txBox="1"/>
          <p:nvPr/>
        </p:nvSpPr>
        <p:spPr>
          <a:xfrm>
            <a:off x="5961089" y="4786548"/>
            <a:ext cx="78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</a:t>
            </a:r>
            <a:endParaRPr lang="zh-CN" altLang="en-US" sz="1400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E8BAE10-B944-4952-A07E-E56A9D46CEDD}"/>
              </a:ext>
            </a:extLst>
          </p:cNvPr>
          <p:cNvGrpSpPr/>
          <p:nvPr/>
        </p:nvGrpSpPr>
        <p:grpSpPr>
          <a:xfrm>
            <a:off x="9939103" y="1783826"/>
            <a:ext cx="1611443" cy="3934918"/>
            <a:chOff x="9661002" y="1769468"/>
            <a:chExt cx="1611443" cy="393491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A621E65-B549-4B23-8B58-B23591DDDE82}"/>
                </a:ext>
              </a:extLst>
            </p:cNvPr>
            <p:cNvSpPr/>
            <p:nvPr/>
          </p:nvSpPr>
          <p:spPr>
            <a:xfrm>
              <a:off x="9661002" y="1769468"/>
              <a:ext cx="1611443" cy="393491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Picture 2" descr="User Free Icon of User Interface">
              <a:extLst>
                <a:ext uri="{FF2B5EF4-FFF2-40B4-BE49-F238E27FC236}">
                  <a16:creationId xmlns:a16="http://schemas.microsoft.com/office/drawing/2014/main" id="{071352C7-E4C1-4C42-AB92-E0C7909B3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2088" y="2151718"/>
              <a:ext cx="849272" cy="84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User Free Icon of User Interface">
              <a:extLst>
                <a:ext uri="{FF2B5EF4-FFF2-40B4-BE49-F238E27FC236}">
                  <a16:creationId xmlns:a16="http://schemas.microsoft.com/office/drawing/2014/main" id="{C5E81A3A-C547-4F6C-8C12-3D23687AC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9630" y="3386614"/>
              <a:ext cx="849272" cy="84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User Free Icon of User Interface">
              <a:extLst>
                <a:ext uri="{FF2B5EF4-FFF2-40B4-BE49-F238E27FC236}">
                  <a16:creationId xmlns:a16="http://schemas.microsoft.com/office/drawing/2014/main" id="{16D9884A-EAA0-45C1-B114-AAE136349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9630" y="4464263"/>
              <a:ext cx="849272" cy="84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022A6FAA-6F00-4916-A330-2D6AD14AC775}"/>
              </a:ext>
            </a:extLst>
          </p:cNvPr>
          <p:cNvSpPr txBox="1"/>
          <p:nvPr/>
        </p:nvSpPr>
        <p:spPr>
          <a:xfrm>
            <a:off x="10086971" y="5947105"/>
            <a:ext cx="141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Authorized User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0B247CD-AC88-4D16-A710-1D73CDC2920B}"/>
              </a:ext>
            </a:extLst>
          </p:cNvPr>
          <p:cNvCxnSpPr>
            <a:stCxn id="24" idx="3"/>
            <a:endCxn id="39" idx="1"/>
          </p:cNvCxnSpPr>
          <p:nvPr/>
        </p:nvCxnSpPr>
        <p:spPr>
          <a:xfrm>
            <a:off x="9121517" y="3751285"/>
            <a:ext cx="817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F0DA4-B913-4D21-B0A4-D0A8E46D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BD1EE-8CCE-4770-BFDA-7B60433A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User Login</a:t>
            </a:r>
          </a:p>
          <a:p>
            <a:endParaRPr lang="en-US" altLang="zh-CN" dirty="0"/>
          </a:p>
          <a:p>
            <a:r>
              <a:rPr lang="en-US" altLang="zh-CN" dirty="0"/>
              <a:t>Visualization Data Charts</a:t>
            </a:r>
          </a:p>
          <a:p>
            <a:endParaRPr lang="en-US" altLang="zh-CN" dirty="0"/>
          </a:p>
          <a:p>
            <a:r>
              <a:rPr lang="en-US" altLang="zh-CN" dirty="0"/>
              <a:t>Multiple types of data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B6101B-239C-49E2-B415-3B128691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929" y="3717210"/>
            <a:ext cx="3943659" cy="25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6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7746-A47C-424D-A85E-ED079FE8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C18261-A081-4469-983F-7B42641EF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288" y="3936468"/>
            <a:ext cx="8222991" cy="19972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7240E-E00E-46F4-B403-E9FA6C53BF55}"/>
              </a:ext>
            </a:extLst>
          </p:cNvPr>
          <p:cNvSpPr txBox="1"/>
          <p:nvPr/>
        </p:nvSpPr>
        <p:spPr>
          <a:xfrm>
            <a:off x="719527" y="1403928"/>
            <a:ext cx="9796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Go programming language characteristic we use Like: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 return value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handling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7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AE253-99E1-4AB0-8BA5-92A37D9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C66D-63A5-492A-8A1C-E3F38212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125" y="1489764"/>
            <a:ext cx="9014084" cy="2430164"/>
          </a:xfrm>
        </p:spPr>
        <p:txBody>
          <a:bodyPr/>
          <a:lstStyle/>
          <a:p>
            <a:r>
              <a:rPr lang="en-US" altLang="zh-CN" dirty="0"/>
              <a:t>Testing Capabilities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65B701-D17D-49D1-8A9A-5AB1AFC2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93" y="1184223"/>
            <a:ext cx="3847788" cy="51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6875"/>
      </p:ext>
    </p:extLst>
  </p:cSld>
  <p:clrMapOvr>
    <a:masterClrMapping/>
  </p:clrMapOvr>
</p:sld>
</file>

<file path=ppt/theme/theme1.xml><?xml version="1.0" encoding="utf-8"?>
<a:theme xmlns:a="http://schemas.openxmlformats.org/drawingml/2006/main" name="答辩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165</Words>
  <Application>Microsoft Office PowerPoint</Application>
  <PresentationFormat>宽屏</PresentationFormat>
  <Paragraphs>85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方正粗黑宋简体</vt:lpstr>
      <vt:lpstr>黑体</vt:lpstr>
      <vt:lpstr>宋体</vt:lpstr>
      <vt:lpstr>微软雅黑</vt:lpstr>
      <vt:lpstr>Arial</vt:lpstr>
      <vt:lpstr>Calibri</vt:lpstr>
      <vt:lpstr>Calisto MT</vt:lpstr>
      <vt:lpstr>Times New Roman</vt:lpstr>
      <vt:lpstr>Wingdings</vt:lpstr>
      <vt:lpstr>答辩模板</vt:lpstr>
      <vt:lpstr>GitHub Trending Dashboard:  —— A visualization dashboard website of GitHub Trending data</vt:lpstr>
      <vt:lpstr>Content</vt:lpstr>
      <vt:lpstr>Project Purpose</vt:lpstr>
      <vt:lpstr>Technology We Use</vt:lpstr>
      <vt:lpstr>Project Structure</vt:lpstr>
      <vt:lpstr>Architecture</vt:lpstr>
      <vt:lpstr>Features</vt:lpstr>
      <vt:lpstr>Features</vt:lpstr>
      <vt:lpstr>Features</vt:lpstr>
      <vt:lpstr>Application</vt:lpstr>
      <vt:lpstr>PowerPoint 演示文稿</vt:lpstr>
      <vt:lpstr>Thanks for listening！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jie</dc:creator>
  <cp:lastModifiedBy>zhu jie</cp:lastModifiedBy>
  <cp:revision>20</cp:revision>
  <dcterms:created xsi:type="dcterms:W3CDTF">2021-09-26T17:10:43Z</dcterms:created>
  <dcterms:modified xsi:type="dcterms:W3CDTF">2021-11-29T00:01:52Z</dcterms:modified>
</cp:coreProperties>
</file>