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89"/>
  </p:normalViewPr>
  <p:slideViewPr>
    <p:cSldViewPr snapToGrid="0" snapToObjects="1">
      <p:cViewPr varScale="1">
        <p:scale>
          <a:sx n="88" d="100"/>
          <a:sy n="8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0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0 24575,'-23'1'0,"-16"11"0,-23 14 0,-14 15 0,3 14 0,4 2 0,8-1 0,2-3 0,3-4 0,5-6 0,8-5 0,10-7 0,8-6 0,7-6 0,6-5 0,2-3 0,3-1 0,1-2 0,-2 3 0,-3-1 0,-3 4 0,-3 3 0,2 0 0,1-3 0,2-3 0,2 1 0,-2-2 0,3 0 0,3-5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1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1081 24575,'0'-28'0,"5"-28"0,5-16 0,3-5 0,2 9 0,0 17 0,-1-13 0,0-1 0,-4 5 0,-3 10 0,-2 17 0,-2 14 0,0-3 0,-1 10 0,1-7 0,1-6 0,2-4 0,1-3 0,1 1 0,-1 2 0,0 4 0,-3 1 0,2 2 0,-2 2 0,-1 5 0,-1 6 0,-2 2 0,0 2 0,0-4 0,0-4 0,0-5 0,0-4 0,0 2 0,0 3 0,0 9 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2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24575,'0'18'0,"0"21"0,0 34 0,0-21 0,0 3 0,0 11 0,0 3 0,0 3 0,0 0 0,-1-1 0,2-2 0,0-5 0,3-4 0,6 37 0,4-28 0,2-24 0,-4-15 0,-2-9 0,-4-9 0,3 1 0,-1-3 0,3 5 0,1 2 0,-2 0 0,-3-3 0,-2-5 0,-2-4 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21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1460 24575,'0'-26'0,"6"-23"0,10-34 0,-4 28 0,3-3 0,3-1 0,1 0 0,1 2 0,1 1 0,-3 6 0,1 2 0,16-28 0,-2 10 0,-1 8 0,3 1 0,-4-4 0,0-4 0,1-6 0,0 0 0,1 2 0,-2 5 0,-5 13 0,-5 10 0,-10 18 0,-2 4 0,-4 9 0,0-4 0,2-2 0,-1 2 0,-1 4 0,-1 6 0,-3 13 0,-1-5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30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1 479 24575,'17'2'0,"12"7"0,27 11 0,14 9 0,1 0 0,-2-2 0,-14-9 0,-9-4 0,-6-4 0,-10-6 0,-2-2 0,-1-2 0,0 0 0,3 0 0,-1 0 0,0 0 0,2-5 0,2-5 0,6-9 0,2-4 0,-1 0 0,-6 5 0,-8 5 0,-5 5 0,-3 3 0,1 3 0,2 1 0,2 1 0,1 0 0,3 2 0,-3 5 0,-3 4 0,-4 8 0,-8 8 0,-5 4 0,-4 4 0,0-3 0,0-6 0,0-7 0,-2-8 0,0-4 0,0-4 0,-2 0 0,1-3 0,2-2 0,6-6 0,6-5 0,10-7 0,4-2 0,0 2 0,2 6 0,-1 7 0,5 1 0,5 3 0,3 0 0,3 1 0,3 2 0,1 0 0,-1 0 0,3 0 0,2 0 0,2-3 0,1-2 0,0-2 0,-2-3 0,-4 0 0,-8 1 0,-9 2 0,-7 1 0,-5-1 0,1-5 0,-1-3 0,1-4 0,-2 0 0,-4 1 0,-3-3 0,-3-5 0,0-6 0,5-6 0,1 0 0,-1 5 0,0 6 0,0 2 0,1 1 0,1-3 0,1-2 0,-7 10 0,0-2 0,-8 9 0,0-6 0,1 0 0,1 0 0,1 3 0,-1 3 0,-1 3 0,-1 3 0,0 1 0,0 1 0,0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2:3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24575,'0'20'0,"4"19"0,6 27 0,10 23 0,-6-33 0,1 2 0,-1 0 0,0-2 0,10 40 0,-8-23 0,-5-33 0,-1-8 0,-2-2 0,1-3 0,-2 0 0,1-3 0,0-3 0,-2 2 0,0-2 0,-1 1 0,-1-1 0,0-6 0,-2-4 0,-1-4 0,1-4 0,0 1 0,0-1 0,0 1 0,0 5 0,5 3 0,3 7 0,3 5 0,-2 1 0,-4 0 0,-1-12 0,-5-2 0,1-11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5:5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2:15:5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24575,'0'45'0,"0"8"0,0 30 0,-1-30 0,-1 3 0,-1 7 0,-1 2 0,-3 8 0,-1 1 0,-3 4 0,-2-1 0,1-2 0,-2 0 0,0 1 0,-1-1 0,-1-2 0,-1-1 0,-2-4 0,-2-1 0,0-1 0,-1-2 0,-1-6 0,1-3 0,4-7 0,0-2 0,-8 34 0,6-17 0,8-11 0,5-8 0,1-10 0,2-6 0,2-5 0,0-10 0,2-1 0,0-10 0,0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9A1C8BD-719B-C6A8-8B07-21C28F846A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5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75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543C-77A9-8749-B724-7EFD565EC9D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3CBEA-D229-7841-858F-AE3D4EBA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resource-na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tfulapi.net/http-status-cod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3BD3-DD84-645D-0ECC-AEFDDF4D4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3934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790F3-D0FD-24C1-7E0D-7BF2504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63775"/>
            <a:ext cx="7766936" cy="59632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Spring Boot: Basic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4FEDA-6017-88D0-C871-D617CEB3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85" y="453895"/>
            <a:ext cx="2247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REST API Conventions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561218" y="1805736"/>
            <a:ext cx="9443696" cy="222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https://restfulapi.net/resource-naming/</a:t>
            </a:r>
            <a:endParaRPr lang="en-US" dirty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r>
              <a:rPr lang="en-US" dirty="0"/>
              <a:t>Http Response Status Code: </a:t>
            </a:r>
            <a:r>
              <a:rPr lang="en-US" dirty="0">
                <a:hlinkClick r:id="rId4"/>
              </a:rPr>
              <a:t>https://restfulapi.net/http-status-codes/</a:t>
            </a:r>
            <a:endParaRPr lang="en-US" dirty="0"/>
          </a:p>
          <a:p>
            <a:pPr fontAlgn="base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3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MVC Architecture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0686F7-A4F1-F31E-2F9E-BAF70314B80C}"/>
              </a:ext>
            </a:extLst>
          </p:cNvPr>
          <p:cNvSpPr/>
          <p:nvPr/>
        </p:nvSpPr>
        <p:spPr>
          <a:xfrm>
            <a:off x="2981193" y="2873546"/>
            <a:ext cx="3231715" cy="5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4F829-5AF8-AF1A-B863-F41BE4882D9E}"/>
              </a:ext>
            </a:extLst>
          </p:cNvPr>
          <p:cNvSpPr/>
          <p:nvPr/>
        </p:nvSpPr>
        <p:spPr>
          <a:xfrm>
            <a:off x="2981193" y="3871242"/>
            <a:ext cx="3231715" cy="5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DD9D4-20B0-317C-0D51-D8434ABD612D}"/>
              </a:ext>
            </a:extLst>
          </p:cNvPr>
          <p:cNvSpPr/>
          <p:nvPr/>
        </p:nvSpPr>
        <p:spPr>
          <a:xfrm>
            <a:off x="2981194" y="4927601"/>
            <a:ext cx="3231715" cy="5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Repository/DAO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FC03737-5076-EC20-FC61-8F6DE0F4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31" y="5885567"/>
            <a:ext cx="601771" cy="725665"/>
          </a:xfrm>
          <a:prstGeom prst="rect">
            <a:avLst/>
          </a:prstGeom>
        </p:spPr>
      </p:pic>
      <p:pic>
        <p:nvPicPr>
          <p:cNvPr id="10" name="Picture 9" descr="A picture containing window&#10;&#10;Description automatically generated">
            <a:extLst>
              <a:ext uri="{FF2B5EF4-FFF2-40B4-BE49-F238E27FC236}">
                <a16:creationId xmlns:a16="http://schemas.microsoft.com/office/drawing/2014/main" id="{3E8DA004-16AF-E634-92AF-53802D00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995" y="1416832"/>
            <a:ext cx="551146" cy="5511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93972C-E466-FDBB-8C7C-2A3239639518}"/>
              </a:ext>
            </a:extLst>
          </p:cNvPr>
          <p:cNvCxnSpPr>
            <a:cxnSpLocks/>
          </p:cNvCxnSpPr>
          <p:nvPr/>
        </p:nvCxnSpPr>
        <p:spPr>
          <a:xfrm>
            <a:off x="3995803" y="4384809"/>
            <a:ext cx="0" cy="5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9BA57-8873-82BB-E5F5-0A35CEF65006}"/>
              </a:ext>
            </a:extLst>
          </p:cNvPr>
          <p:cNvCxnSpPr>
            <a:cxnSpLocks/>
          </p:cNvCxnSpPr>
          <p:nvPr/>
        </p:nvCxnSpPr>
        <p:spPr>
          <a:xfrm>
            <a:off x="3995803" y="3387113"/>
            <a:ext cx="0" cy="38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D7A424-566E-ED53-457E-2BC058906C12}"/>
              </a:ext>
            </a:extLst>
          </p:cNvPr>
          <p:cNvCxnSpPr>
            <a:cxnSpLocks/>
          </p:cNvCxnSpPr>
          <p:nvPr/>
        </p:nvCxnSpPr>
        <p:spPr>
          <a:xfrm>
            <a:off x="4010417" y="5562677"/>
            <a:ext cx="198328" cy="4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3B112-0AC9-3186-89E0-6183043333F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10417" y="1930400"/>
            <a:ext cx="336579" cy="6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6C9F4-EE3D-FEB6-24AF-D394F67F78F2}"/>
              </a:ext>
            </a:extLst>
          </p:cNvPr>
          <p:cNvCxnSpPr>
            <a:cxnSpLocks/>
          </p:cNvCxnSpPr>
          <p:nvPr/>
        </p:nvCxnSpPr>
        <p:spPr>
          <a:xfrm flipH="1" flipV="1">
            <a:off x="4898141" y="1967978"/>
            <a:ext cx="389931" cy="6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6A27EE-204C-0B43-63FC-35611089B900}"/>
              </a:ext>
            </a:extLst>
          </p:cNvPr>
          <p:cNvCxnSpPr>
            <a:cxnSpLocks/>
          </p:cNvCxnSpPr>
          <p:nvPr/>
        </p:nvCxnSpPr>
        <p:spPr>
          <a:xfrm flipV="1">
            <a:off x="5263020" y="3429000"/>
            <a:ext cx="0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50FBB-0DF2-F282-BED3-7586D315362E}"/>
              </a:ext>
            </a:extLst>
          </p:cNvPr>
          <p:cNvCxnSpPr>
            <a:cxnSpLocks/>
          </p:cNvCxnSpPr>
          <p:nvPr/>
        </p:nvCxnSpPr>
        <p:spPr>
          <a:xfrm flipV="1">
            <a:off x="5254670" y="4456549"/>
            <a:ext cx="0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34D47A-3C9B-9C95-20A8-404A63D5DA2E}"/>
              </a:ext>
            </a:extLst>
          </p:cNvPr>
          <p:cNvCxnSpPr>
            <a:cxnSpLocks/>
          </p:cNvCxnSpPr>
          <p:nvPr/>
        </p:nvCxnSpPr>
        <p:spPr>
          <a:xfrm flipV="1">
            <a:off x="4910202" y="5562677"/>
            <a:ext cx="344468" cy="4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C07880-6DBB-0314-3632-937BD3B0FF2C}"/>
              </a:ext>
            </a:extLst>
          </p:cNvPr>
          <p:cNvSpPr txBox="1"/>
          <p:nvPr/>
        </p:nvSpPr>
        <p:spPr>
          <a:xfrm>
            <a:off x="1156875" y="36643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EB3A5-EE26-B06A-4007-F45248BC4EE3}"/>
              </a:ext>
            </a:extLst>
          </p:cNvPr>
          <p:cNvCxnSpPr/>
          <p:nvPr/>
        </p:nvCxnSpPr>
        <p:spPr>
          <a:xfrm>
            <a:off x="1352811" y="2167003"/>
            <a:ext cx="7102257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2D8C2-925F-9D8E-AF61-2A3C1DBC311B}"/>
              </a:ext>
            </a:extLst>
          </p:cNvPr>
          <p:cNvSpPr txBox="1"/>
          <p:nvPr/>
        </p:nvSpPr>
        <p:spPr>
          <a:xfrm>
            <a:off x="8010478" y="119065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D55065-6CD8-D6A9-10CA-4B44DDAF1E46}"/>
              </a:ext>
            </a:extLst>
          </p:cNvPr>
          <p:cNvSpPr txBox="1"/>
          <p:nvPr/>
        </p:nvSpPr>
        <p:spPr>
          <a:xfrm>
            <a:off x="8034119" y="299330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61158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93" y="2749594"/>
            <a:ext cx="8596668" cy="105831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CE1B2-A3B9-AE88-E68B-C9325EEE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9431F-176E-5FEA-A77D-6E5B59F1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  <a:p>
            <a:r>
              <a:rPr lang="en-US" dirty="0"/>
              <a:t>Inversion of Control (IoC) &amp; Dependency Injection (DI)</a:t>
            </a:r>
          </a:p>
          <a:p>
            <a:r>
              <a:rPr lang="en-US" dirty="0"/>
              <a:t>HTTP Request and Response</a:t>
            </a:r>
          </a:p>
          <a:p>
            <a:r>
              <a:rPr lang="en-US" dirty="0"/>
              <a:t>What is REST API?</a:t>
            </a:r>
          </a:p>
          <a:p>
            <a:r>
              <a:rPr lang="en-US" dirty="0"/>
              <a:t>Spring MVC architecture</a:t>
            </a:r>
          </a:p>
          <a:p>
            <a:r>
              <a:rPr lang="en-US" dirty="0"/>
              <a:t>REST API Implementation in Spring Boot (In Memory)</a:t>
            </a:r>
          </a:p>
        </p:txBody>
      </p:sp>
    </p:spTree>
    <p:extLst>
      <p:ext uri="{BB962C8B-B14F-4D97-AF65-F5344CB8AC3E}">
        <p14:creationId xmlns:p14="http://schemas.microsoft.com/office/powerpoint/2010/main" val="29205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4" y="1578279"/>
            <a:ext cx="9443696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dirty="0"/>
              <a:t>Java Spring Framework (Spring Framework) is a popular, open source, enterprise-level framework for creating standalone, production-grade applications that run on the Java Virtual Machine (JVM).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  <a:p>
            <a:pPr fontAlgn="base">
              <a:lnSpc>
                <a:spcPct val="150000"/>
              </a:lnSpc>
            </a:pPr>
            <a:r>
              <a:rPr lang="en-IN" dirty="0"/>
              <a:t>Java Spring Boot (Spring Boot) is a tool that makes developing web application and microservices with Spring Framework faster and easier through three core capabilities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Autoconfiguration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An opinionated approach to configuration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The ability to create standalone applications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Inversion of Control (IoC) &amp; Dependency Injection (DI)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3" y="2192055"/>
            <a:ext cx="9443696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dirty="0"/>
              <a:t>Inversion of Control is a principle in software engineering which transfers the control of objects or portions of a program to a container or framework.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  <a:p>
            <a:pPr fontAlgn="base">
              <a:lnSpc>
                <a:spcPct val="150000"/>
              </a:lnSpc>
            </a:pPr>
            <a:r>
              <a:rPr lang="en-IN" dirty="0"/>
              <a:t>We can achieve Inversion of Control through various mechanisms such as: Strategy design pattern, Service Locator pattern, Factory pattern, and Dependency Injection (DI).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  <a:p>
            <a:pPr fontAlgn="base">
              <a:lnSpc>
                <a:spcPct val="150000"/>
              </a:lnSpc>
            </a:pPr>
            <a:r>
              <a:rPr lang="en-IN" dirty="0"/>
              <a:t>In Spring we implement inversion of Control through Dependency Injection (DI).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4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44113" cy="1320800"/>
          </a:xfrm>
        </p:spPr>
        <p:txBody>
          <a:bodyPr/>
          <a:lstStyle/>
          <a:p>
            <a:r>
              <a:rPr lang="en-US" dirty="0"/>
              <a:t>Spring IoC Container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4" y="1578279"/>
            <a:ext cx="9443696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An IoC container is a common characteristic of frameworks that implement IoC.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In the Spring framework, the interface </a:t>
            </a:r>
            <a:r>
              <a:rPr lang="en-IN" i="1" dirty="0" err="1"/>
              <a:t>ApplicationContext</a:t>
            </a:r>
            <a:r>
              <a:rPr lang="en-IN" dirty="0"/>
              <a:t> represents the IoC container. The Spring container is responsible for instantiating, configuring and assembling objects known as </a:t>
            </a:r>
            <a:r>
              <a:rPr lang="en-IN" i="1" dirty="0"/>
              <a:t>beans</a:t>
            </a:r>
            <a:r>
              <a:rPr lang="en-IN" dirty="0"/>
              <a:t>, as well as managing their life cycles.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The Spring framework provides several implementations of the </a:t>
            </a:r>
            <a:r>
              <a:rPr lang="en-IN" i="1" dirty="0" err="1"/>
              <a:t>ApplicationContext</a:t>
            </a:r>
            <a:r>
              <a:rPr lang="en-IN" dirty="0"/>
              <a:t> interface: </a:t>
            </a:r>
            <a:r>
              <a:rPr lang="en-IN" i="1" dirty="0" err="1"/>
              <a:t>ClassPathXmlApplicationContext</a:t>
            </a:r>
            <a:r>
              <a:rPr lang="en-IN" dirty="0"/>
              <a:t> and </a:t>
            </a:r>
            <a:r>
              <a:rPr lang="en-IN" i="1" dirty="0" err="1"/>
              <a:t>FileSystemXmlApplicationContext</a:t>
            </a:r>
            <a:r>
              <a:rPr lang="en-IN" i="1" dirty="0"/>
              <a:t> </a:t>
            </a:r>
            <a:r>
              <a:rPr lang="en-IN" dirty="0"/>
              <a:t>for standalone applications, and </a:t>
            </a:r>
            <a:r>
              <a:rPr lang="en-IN" i="1" dirty="0" err="1"/>
              <a:t>WebApplicationContext</a:t>
            </a:r>
            <a:r>
              <a:rPr lang="en-IN" dirty="0"/>
              <a:t> 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830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How does DI Work?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3" y="1791222"/>
            <a:ext cx="9443696" cy="388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Register any class/Bean with Spring IoC container.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Class belongs to own project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Class belongs to third party library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Inject the object of that class wherever required.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Constructor Injection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Setter Injection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Field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HTTP URL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3" y="2242808"/>
            <a:ext cx="5952296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GET  http://localhost:8080/api/users?size=20&amp;page=1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E94F68-F9C4-FF86-5F42-5F2B2722D7DE}"/>
                  </a:ext>
                </a:extLst>
              </p14:cNvPr>
              <p14:cNvContentPartPr/>
              <p14:nvPr/>
            </p14:nvContentPartPr>
            <p14:xfrm>
              <a:off x="677333" y="2787477"/>
              <a:ext cx="308160" cy="24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E94F68-F9C4-FF86-5F42-5F2B2722D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693" y="2778477"/>
                <a:ext cx="325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69AF4F-C372-D378-26F8-E03BE220DAB3}"/>
                  </a:ext>
                </a:extLst>
              </p14:cNvPr>
              <p14:cNvContentPartPr/>
              <p14:nvPr/>
            </p14:nvContentPartPr>
            <p14:xfrm>
              <a:off x="1625213" y="2116077"/>
              <a:ext cx="64440" cy="38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69AF4F-C372-D378-26F8-E03BE220D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6573" y="2107437"/>
                <a:ext cx="820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FD586-1EAA-F65E-E03C-EA406C0EA1A5}"/>
                  </a:ext>
                </a:extLst>
              </p14:cNvPr>
              <p14:cNvContentPartPr/>
              <p14:nvPr/>
            </p14:nvContentPartPr>
            <p14:xfrm>
              <a:off x="2545013" y="2763357"/>
              <a:ext cx="50760" cy="41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FD586-1EAA-F65E-E03C-EA406C0EA1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6013" y="2754717"/>
                <a:ext cx="684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F635F1-FC09-FF1B-26E3-03309165ECD4}"/>
                  </a:ext>
                </a:extLst>
              </p14:cNvPr>
              <p14:cNvContentPartPr/>
              <p14:nvPr/>
            </p14:nvContentPartPr>
            <p14:xfrm>
              <a:off x="3344573" y="2003757"/>
              <a:ext cx="212760" cy="52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F635F1-FC09-FF1B-26E3-03309165EC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5933" y="1994757"/>
                <a:ext cx="2304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CC0EE9-875C-8A8B-99F3-007FB05AF40F}"/>
                  </a:ext>
                </a:extLst>
              </p14:cNvPr>
              <p14:cNvContentPartPr/>
              <p14:nvPr/>
            </p14:nvContentPartPr>
            <p14:xfrm>
              <a:off x="4749293" y="2652117"/>
              <a:ext cx="805680" cy="269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CC0EE9-875C-8A8B-99F3-007FB05AF4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0653" y="2643477"/>
                <a:ext cx="823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9C773E-6DBE-8CAC-57A7-6E1CF3D4FFEA}"/>
                  </a:ext>
                </a:extLst>
              </p14:cNvPr>
              <p14:cNvContentPartPr/>
              <p14:nvPr/>
            </p14:nvContentPartPr>
            <p14:xfrm>
              <a:off x="5351213" y="2900517"/>
              <a:ext cx="103680" cy="39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9C773E-6DBE-8CAC-57A7-6E1CF3D4FF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2213" y="2891877"/>
                <a:ext cx="121320" cy="4082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FC3FF52-3ACF-1716-83D3-D85C118F9BC2}"/>
              </a:ext>
            </a:extLst>
          </p:cNvPr>
          <p:cNvSpPr txBox="1"/>
          <p:nvPr/>
        </p:nvSpPr>
        <p:spPr>
          <a:xfrm>
            <a:off x="158814" y="31636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9C9E3-CB9A-5D68-5773-9C682154BD9E}"/>
              </a:ext>
            </a:extLst>
          </p:cNvPr>
          <p:cNvSpPr txBox="1"/>
          <p:nvPr/>
        </p:nvSpPr>
        <p:spPr>
          <a:xfrm>
            <a:off x="1181267" y="17912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31B50-F6EF-DB23-914D-E08DE9633CA7}"/>
              </a:ext>
            </a:extLst>
          </p:cNvPr>
          <p:cNvSpPr txBox="1"/>
          <p:nvPr/>
        </p:nvSpPr>
        <p:spPr>
          <a:xfrm>
            <a:off x="2085629" y="317987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7B403-7D60-AF47-FE74-4B604D673004}"/>
              </a:ext>
            </a:extLst>
          </p:cNvPr>
          <p:cNvSpPr txBox="1"/>
          <p:nvPr/>
        </p:nvSpPr>
        <p:spPr>
          <a:xfrm>
            <a:off x="3319820" y="1617941"/>
            <a:ext cx="6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4BD76-B5AE-F114-5708-BCC0932C9E69}"/>
              </a:ext>
            </a:extLst>
          </p:cNvPr>
          <p:cNvSpPr txBox="1"/>
          <p:nvPr/>
        </p:nvSpPr>
        <p:spPr>
          <a:xfrm>
            <a:off x="4752011" y="3364543"/>
            <a:ext cx="171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Param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D4C2C-642C-03F7-34CF-E85E36713396}"/>
              </a:ext>
            </a:extLst>
          </p:cNvPr>
          <p:cNvSpPr txBox="1"/>
          <p:nvPr/>
        </p:nvSpPr>
        <p:spPr>
          <a:xfrm>
            <a:off x="629365" y="4243957"/>
            <a:ext cx="5836858" cy="56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GET  http://localhost:8080/api/users/100/addresses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3FA434-C938-9E6E-BA26-3555116C8E10}"/>
                  </a:ext>
                </a:extLst>
              </p14:cNvPr>
              <p14:cNvContentPartPr/>
              <p14:nvPr/>
            </p14:nvContentPartPr>
            <p14:xfrm>
              <a:off x="2727523" y="544403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3FA434-C938-9E6E-BA26-3555116C8E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18523" y="54350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A50EDD-27BC-A937-C80F-B98A11B3D2E0}"/>
                  </a:ext>
                </a:extLst>
              </p14:cNvPr>
              <p14:cNvContentPartPr/>
              <p14:nvPr/>
            </p14:nvContentPartPr>
            <p14:xfrm>
              <a:off x="4774123" y="4760753"/>
              <a:ext cx="137160" cy="717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A50EDD-27BC-A937-C80F-B98A11B3D2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5483" y="4752113"/>
                <a:ext cx="154800" cy="7347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B1F3B14-415F-4B5A-96B8-9E3B6BD3BA4D}"/>
              </a:ext>
            </a:extLst>
          </p:cNvPr>
          <p:cNvSpPr txBox="1"/>
          <p:nvPr/>
        </p:nvSpPr>
        <p:spPr>
          <a:xfrm>
            <a:off x="4259312" y="5515771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Variable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FEBCD-3CE0-B845-91D7-90F69FDD93E3}"/>
              </a:ext>
            </a:extLst>
          </p:cNvPr>
          <p:cNvSpPr/>
          <p:nvPr/>
        </p:nvSpPr>
        <p:spPr>
          <a:xfrm>
            <a:off x="629365" y="2242807"/>
            <a:ext cx="5836498" cy="657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7232F-46E5-2461-31B8-FC8C240848CE}"/>
              </a:ext>
            </a:extLst>
          </p:cNvPr>
          <p:cNvSpPr/>
          <p:nvPr/>
        </p:nvSpPr>
        <p:spPr>
          <a:xfrm>
            <a:off x="513567" y="4260164"/>
            <a:ext cx="5952296" cy="700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3" y="1791222"/>
            <a:ext cx="9443696" cy="33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URL (Required)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Method (Required)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Path Variable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Request Param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6857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625-3BAB-3602-23CF-11355CFE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339325" cy="1320800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03702-1DC5-9400-09F4-907F7B13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88" y="6149974"/>
            <a:ext cx="1304926" cy="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B4BE6-EEB6-7E21-9A9A-B1246FDBC97E}"/>
              </a:ext>
            </a:extLst>
          </p:cNvPr>
          <p:cNvSpPr txBox="1"/>
          <p:nvPr/>
        </p:nvSpPr>
        <p:spPr>
          <a:xfrm>
            <a:off x="677333" y="1791222"/>
            <a:ext cx="9443696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Response Status Code (Required)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257786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{761549FE-ABAB-7241-AB5E-C3BA901C6150}tf10001060_mac</Template>
  <TotalTime>264</TotalTime>
  <Words>424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Tutorial</vt:lpstr>
      <vt:lpstr>Contents</vt:lpstr>
      <vt:lpstr>What is Spring?</vt:lpstr>
      <vt:lpstr>Inversion of Control (IoC) &amp; Dependency Injection (DI)</vt:lpstr>
      <vt:lpstr>Spring IoC Container</vt:lpstr>
      <vt:lpstr>How does DI Work?</vt:lpstr>
      <vt:lpstr>HTTP URL</vt:lpstr>
      <vt:lpstr>HTTP Request</vt:lpstr>
      <vt:lpstr>HTTP Response</vt:lpstr>
      <vt:lpstr>REST API Conventions</vt:lpstr>
      <vt:lpstr>MVC Architecture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Office1</dc:creator>
  <cp:lastModifiedBy>Office1</cp:lastModifiedBy>
  <cp:revision>4</cp:revision>
  <dcterms:created xsi:type="dcterms:W3CDTF">2022-08-10T10:18:51Z</dcterms:created>
  <dcterms:modified xsi:type="dcterms:W3CDTF">2022-08-10T14:43:05Z</dcterms:modified>
</cp:coreProperties>
</file>