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y="6858000" cx="12192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Lat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1" roundtripDataSignature="AMtx7mguGsnM50JcpI7CMUG3wj3tlCGf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Italic.fntdata"/><Relationship Id="rId20" Type="http://schemas.openxmlformats.org/officeDocument/2006/relationships/slide" Target="slides/slide16.xml"/><Relationship Id="rId41" Type="http://customschemas.google.com/relationships/presentationmetadata" Target="meta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regular.fntdata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Roboto-italic.fntdata"/><Relationship Id="rId12" Type="http://schemas.openxmlformats.org/officeDocument/2006/relationships/slide" Target="slides/slide8.xml"/><Relationship Id="rId34" Type="http://schemas.openxmlformats.org/officeDocument/2006/relationships/font" Target="fonts/Roboto-bold.fntdata"/><Relationship Id="rId15" Type="http://schemas.openxmlformats.org/officeDocument/2006/relationships/slide" Target="slides/slide11.xml"/><Relationship Id="rId37" Type="http://schemas.openxmlformats.org/officeDocument/2006/relationships/font" Target="fonts/Lato-regular.fntdata"/><Relationship Id="rId14" Type="http://schemas.openxmlformats.org/officeDocument/2006/relationships/slide" Target="slides/slide10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3.xml"/><Relationship Id="rId39" Type="http://schemas.openxmlformats.org/officeDocument/2006/relationships/font" Target="fonts/Lato-italic.fntdata"/><Relationship Id="rId16" Type="http://schemas.openxmlformats.org/officeDocument/2006/relationships/slide" Target="slides/slide12.xml"/><Relationship Id="rId38" Type="http://schemas.openxmlformats.org/officeDocument/2006/relationships/font" Target="fonts/Lato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La integridad de los datos se refiere a la exactitud, coherencia y fiabilidad de los datos a lo largo de su ciclo de vida. Garantiza que los datos permanezcan completos, no corruptos y válidos desde el momento en que se crean o se introducen en un sistema, hasta su almacenamiento, transferencia y uso.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La integridad de los datos se refiere a la exactitud, coherencia y fiabilidad de los datos a lo largo de su ciclo de vida. Garantiza que los datos permanezcan completos, no corruptos y válidos desde el momento en que se crean o se introducen en un sistema, hasta su almacenamiento, transferencia y uso.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1" name="Google Shape;241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La integridad de los datos se refiere a la exactitud, coherencia y fiabilidad de los datos a lo largo de su ciclo de vida. Garantiza que los datos permanezcan completos, no corruptos y válidos desde el momento en que se crean o se introducen en un sistema, hasta su almacenamiento, transferencia y uso.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1" name="Google Shape;291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2" name="Google Shape;302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4" name="Google Shape;314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0" name="Google Shape;34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3" name="Google Shape;353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Esto lo voy a poner en otra PPT, para que esta no salga como de 200 slides.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6" name="Google Shape;366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8" name="Google Shape;378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399" name="Google Shape;39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09" name="Google Shape;40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Vamos a dejar esta y las de entidad-relación para la parte de modelado mejor</a:t>
            </a:r>
            <a:endParaRPr/>
          </a:p>
        </p:txBody>
      </p:sp>
      <p:sp>
        <p:nvSpPr>
          <p:cNvPr id="418" name="Google Shape;41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27" name="Google Shape;42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41" name="Google Shape;441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53" name="Google Shape;453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463" name="Google Shape;463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8" name="Google Shape;118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s-CO"/>
              <a:t>Preguntas slides 5-6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3" name="Google Shape;13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2" name="Google Shape;142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2F92"/>
              </a:buClr>
              <a:buSzPts val="1200"/>
              <a:buFont typeface="Lato"/>
              <a:buNone/>
            </a:pPr>
            <a:r>
              <a:rPr lang="es-CO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¡Funciones Clave!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("Gestión de almacenamiento, Control de accesos y seguridad,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Recuperación ante fallos, Consultas y modificaciones (SQL) "). </a:t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2F92"/>
              </a:buClr>
              <a:buSzPts val="1200"/>
              <a:buFont typeface="Lato"/>
              <a:buNone/>
            </a:pPr>
            <a:r>
              <a:rPr lang="es-CO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¡Funciones Clave!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("Gestión de almacenamiento, Control de accesos y seguridad,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Recuperación ante fallos, Consultas y modificaciones (SQL) "). </a:t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rgbClr val="FF2F92"/>
              </a:buClr>
              <a:buSzPts val="1200"/>
              <a:buFont typeface="Lato"/>
              <a:buNone/>
            </a:pPr>
            <a:r>
              <a:rPr lang="es-CO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¡Funciones Clave!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("Gestión de almacenamiento, Control de accesos y seguridad,</a:t>
            </a:r>
            <a:r>
              <a:rPr lang="es-CO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O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Recuperación ante fallos, Consultas y modificaciones (SQL) "). </a:t>
            </a:r>
            <a:endParaRPr sz="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39"/>
          <p:cNvSpPr txBox="1"/>
          <p:nvPr>
            <p:ph idx="1" type="body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/>
        </p:txBody>
      </p:sp>
      <p:sp>
        <p:nvSpPr>
          <p:cNvPr id="71" name="Google Shape;71;p3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3" name="Google Shape;73;p3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0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8" name="Google Shape;78;p4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79" name="Google Shape;79;p4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4" name="Google Shape;84;p4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85" name="Google Shape;85;p4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1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9pPr>
          </a:lstStyle>
          <a:p/>
        </p:txBody>
      </p:sp>
      <p:sp>
        <p:nvSpPr>
          <p:cNvPr id="26" name="Google Shape;26;p3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3"/>
          <p:cNvSpPr txBox="1"/>
          <p:nvPr>
            <p:ph idx="1" type="body"/>
          </p:nvPr>
        </p:nvSpPr>
        <p:spPr>
          <a:xfrm>
            <a:off x="831850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48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4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3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4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5"/>
          <p:cNvSpPr txBox="1"/>
          <p:nvPr>
            <p:ph type="title"/>
          </p:nvPr>
        </p:nvSpPr>
        <p:spPr>
          <a:xfrm>
            <a:off x="839788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" type="body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9pPr>
          </a:lstStyle>
          <a:p/>
        </p:txBody>
      </p:sp>
      <p:sp>
        <p:nvSpPr>
          <p:cNvPr id="45" name="Google Shape;45;p35"/>
          <p:cNvSpPr txBox="1"/>
          <p:nvPr>
            <p:ph idx="2" type="body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sz="1600"/>
            </a:lvl9pPr>
          </a:lstStyle>
          <a:p/>
        </p:txBody>
      </p:sp>
      <p:sp>
        <p:nvSpPr>
          <p:cNvPr id="47" name="Google Shape;47;p3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6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4" name="Google Shape;54;p3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8" name="Google Shape;58;p3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59" name="Google Shape;59;p3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8"/>
          <p:cNvSpPr txBox="1"/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6350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400"/>
              <a:buChar char="•"/>
              <a:defRPr sz="3200"/>
            </a:lvl1pPr>
            <a:lvl2pPr indent="-584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5600"/>
              <a:buChar char="•"/>
              <a:defRPr sz="2800"/>
            </a:lvl2pPr>
            <a:lvl3pPr indent="-533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2400"/>
            </a:lvl3pPr>
            <a:lvl4pPr indent="-482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4pPr>
            <a:lvl5pPr indent="-482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5pPr>
            <a:lvl6pPr indent="-482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6pPr>
            <a:lvl7pPr indent="-482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7pPr>
            <a:lvl8pPr indent="-482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8pPr>
            <a:lvl9pPr indent="-482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2000"/>
            </a:lvl9pPr>
          </a:lstStyle>
          <a:p/>
        </p:txBody>
      </p:sp>
      <p:sp>
        <p:nvSpPr>
          <p:cNvPr id="63" name="Google Shape;63;p38"/>
          <p:cNvSpPr txBox="1"/>
          <p:nvPr>
            <p:ph idx="2" type="body"/>
          </p:nvPr>
        </p:nvSpPr>
        <p:spPr>
          <a:xfrm>
            <a:off x="839789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000"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9"/>
          <p:cNvSpPr txBox="1"/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  <a:defRPr b="0" i="0" sz="8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584200" lvl="0" marL="457200" marR="0" rtl="0" algn="l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5600"/>
              <a:buFont typeface="Arial"/>
              <a:buChar char="•"/>
              <a:defRPr b="0" i="0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533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Char char="•"/>
              <a:defRPr b="0" i="0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572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572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572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572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572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572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Relationship Id="rId4" Type="http://schemas.openxmlformats.org/officeDocument/2006/relationships/image" Target="../media/image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Relationship Id="rId5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Relationship Id="rId5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Relationship Id="rId5" Type="http://schemas.openxmlformats.org/officeDocument/2006/relationships/image" Target="../media/image42.png"/><Relationship Id="rId6" Type="http://schemas.openxmlformats.org/officeDocument/2006/relationships/image" Target="../media/image4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jpg"/><Relationship Id="rId4" Type="http://schemas.openxmlformats.org/officeDocument/2006/relationships/image" Target="../media/image26.png"/><Relationship Id="rId5" Type="http://schemas.openxmlformats.org/officeDocument/2006/relationships/image" Target="../media/image31.png"/><Relationship Id="rId6" Type="http://schemas.openxmlformats.org/officeDocument/2006/relationships/image" Target="../media/image28.png"/><Relationship Id="rId7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jpg"/><Relationship Id="rId4" Type="http://schemas.openxmlformats.org/officeDocument/2006/relationships/image" Target="../media/image26.png"/><Relationship Id="rId5" Type="http://schemas.openxmlformats.org/officeDocument/2006/relationships/image" Target="../media/image32.png"/><Relationship Id="rId6" Type="http://schemas.openxmlformats.org/officeDocument/2006/relationships/image" Target="../media/image36.png"/><Relationship Id="rId7" Type="http://schemas.openxmlformats.org/officeDocument/2006/relationships/image" Target="../media/image3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jpg"/><Relationship Id="rId4" Type="http://schemas.openxmlformats.org/officeDocument/2006/relationships/image" Target="../media/image2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Relationship Id="rId4" Type="http://schemas.openxmlformats.org/officeDocument/2006/relationships/image" Target="../media/image38.png"/><Relationship Id="rId5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9.png"/><Relationship Id="rId7" Type="http://schemas.openxmlformats.org/officeDocument/2006/relationships/image" Target="../media/image46.png"/><Relationship Id="rId8" Type="http://schemas.openxmlformats.org/officeDocument/2006/relationships/image" Target="../media/image4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4.jpg"/><Relationship Id="rId4" Type="http://schemas.openxmlformats.org/officeDocument/2006/relationships/image" Target="../media/image40.png"/><Relationship Id="rId5" Type="http://schemas.openxmlformats.org/officeDocument/2006/relationships/hyperlink" Target="https://www.beekeeperstudio.io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7.png"/><Relationship Id="rId4" Type="http://schemas.openxmlformats.org/officeDocument/2006/relationships/image" Target="../media/image50.png"/><Relationship Id="rId5" Type="http://schemas.openxmlformats.org/officeDocument/2006/relationships/image" Target="../media/image4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jpg"/><Relationship Id="rId4" Type="http://schemas.openxmlformats.org/officeDocument/2006/relationships/hyperlink" Target="http://www.menti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15.png"/><Relationship Id="rId9" Type="http://schemas.openxmlformats.org/officeDocument/2006/relationships/image" Target="../media/image12.png"/><Relationship Id="rId5" Type="http://schemas.openxmlformats.org/officeDocument/2006/relationships/image" Target="../media/image7.png"/><Relationship Id="rId6" Type="http://schemas.openxmlformats.org/officeDocument/2006/relationships/image" Target="../media/image29.png"/><Relationship Id="rId7" Type="http://schemas.openxmlformats.org/officeDocument/2006/relationships/image" Target="../media/image13.png"/><Relationship Id="rId8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/>
          <p:nvPr/>
        </p:nvSpPr>
        <p:spPr>
          <a:xfrm>
            <a:off x="0" y="4731026"/>
            <a:ext cx="8483600" cy="1848679"/>
          </a:xfrm>
          <a:prstGeom prst="rect">
            <a:avLst/>
          </a:prstGeom>
          <a:gradFill>
            <a:gsLst>
              <a:gs pos="0">
                <a:srgbClr val="000000">
                  <a:alpha val="49411"/>
                </a:srgbClr>
              </a:gs>
              <a:gs pos="61000">
                <a:srgbClr val="000000">
                  <a:alpha val="29411"/>
                </a:srgbClr>
              </a:gs>
              <a:gs pos="100000">
                <a:srgbClr val="FFFFFF">
                  <a:alpha val="18431"/>
                </a:srgbClr>
              </a:gs>
            </a:gsLst>
            <a:lin ang="0" scaled="0"/>
          </a:gra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205871" y="4898001"/>
            <a:ext cx="5631712" cy="115414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Diseño y Gestión de Bases de Datos con SQL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205871" y="6052163"/>
            <a:ext cx="5531050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Introducción a las Bases de Datos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"/>
          <p:cNvSpPr/>
          <p:nvPr/>
        </p:nvSpPr>
        <p:spPr>
          <a:xfrm>
            <a:off x="6119491" y="2283461"/>
            <a:ext cx="5346700" cy="686168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/>
          <p:nvPr/>
        </p:nvSpPr>
        <p:spPr>
          <a:xfrm>
            <a:off x="749300" y="2286000"/>
            <a:ext cx="5346700" cy="686168"/>
          </a:xfrm>
          <a:prstGeom prst="rect">
            <a:avLst/>
          </a:prstGeom>
          <a:solidFill>
            <a:srgbClr val="73FB79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DE HOJAS DE CÁLCULO A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10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226" y="1731655"/>
            <a:ext cx="1199547" cy="1199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0" name="Google Shape;190;p10"/>
          <p:cNvGrpSpPr/>
          <p:nvPr/>
        </p:nvGrpSpPr>
        <p:grpSpPr>
          <a:xfrm>
            <a:off x="877491" y="3157181"/>
            <a:ext cx="5146012" cy="369332"/>
            <a:chOff x="877491" y="3157181"/>
            <a:chExt cx="5146012" cy="369332"/>
          </a:xfrm>
        </p:grpSpPr>
        <p:sp>
          <p:nvSpPr>
            <p:cNvPr id="191" name="Google Shape;191;p10"/>
            <p:cNvSpPr txBox="1"/>
            <p:nvPr/>
          </p:nvSpPr>
          <p:spPr>
            <a:xfrm>
              <a:off x="1584251" y="3157181"/>
              <a:ext cx="44392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Simplicidad / facilidad de uso</a:t>
              </a:r>
              <a:endParaRPr/>
            </a:p>
          </p:txBody>
        </p:sp>
        <p:pic>
          <p:nvPicPr>
            <p:cNvPr id="192" name="Google Shape;19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316184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3" name="Google Shape;193;p10"/>
          <p:cNvSpPr txBox="1"/>
          <p:nvPr/>
        </p:nvSpPr>
        <p:spPr>
          <a:xfrm>
            <a:off x="749299" y="2328057"/>
            <a:ext cx="5346700" cy="603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0" i="0" lang="es-CO" sz="30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PROS</a:t>
            </a:r>
            <a:endParaRPr b="0" i="0" sz="3000" u="none" cap="none" strike="noStrike">
              <a:solidFill>
                <a:srgbClr val="38562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6129337" y="2324972"/>
            <a:ext cx="5313362" cy="603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0" i="0" lang="es-CO" sz="30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/>
          </a:p>
        </p:txBody>
      </p:sp>
      <p:grpSp>
        <p:nvGrpSpPr>
          <p:cNvPr id="195" name="Google Shape;195;p10"/>
          <p:cNvGrpSpPr/>
          <p:nvPr/>
        </p:nvGrpSpPr>
        <p:grpSpPr>
          <a:xfrm>
            <a:off x="877491" y="3698111"/>
            <a:ext cx="5146012" cy="646331"/>
            <a:chOff x="877491" y="3698111"/>
            <a:chExt cx="5146012" cy="646331"/>
          </a:xfrm>
        </p:grpSpPr>
        <p:sp>
          <p:nvSpPr>
            <p:cNvPr id="196" name="Google Shape;196;p10"/>
            <p:cNvSpPr txBox="1"/>
            <p:nvPr/>
          </p:nvSpPr>
          <p:spPr>
            <a:xfrm>
              <a:off x="1584251" y="3698111"/>
              <a:ext cx="44392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Análisis rápidos gracias a sus capacidades de realizar cálculos complejos.</a:t>
              </a:r>
              <a:endParaRPr/>
            </a:p>
          </p:txBody>
        </p:sp>
        <p:pic>
          <p:nvPicPr>
            <p:cNvPr id="197" name="Google Shape;197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378653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" name="Google Shape;198;p10"/>
          <p:cNvGrpSpPr/>
          <p:nvPr/>
        </p:nvGrpSpPr>
        <p:grpSpPr>
          <a:xfrm>
            <a:off x="877491" y="4516040"/>
            <a:ext cx="5146012" cy="369332"/>
            <a:chOff x="877491" y="4511544"/>
            <a:chExt cx="5146012" cy="369332"/>
          </a:xfrm>
        </p:grpSpPr>
        <p:sp>
          <p:nvSpPr>
            <p:cNvPr id="199" name="Google Shape;199;p10"/>
            <p:cNvSpPr txBox="1"/>
            <p:nvPr/>
          </p:nvSpPr>
          <p:spPr>
            <a:xfrm>
              <a:off x="1584251" y="4511544"/>
              <a:ext cx="4439252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Visualización rápida y eficiente</a:t>
              </a:r>
              <a:endParaRPr/>
            </a:p>
          </p:txBody>
        </p:sp>
        <p:pic>
          <p:nvPicPr>
            <p:cNvPr id="200" name="Google Shape;200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451621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1" name="Google Shape;201;p10"/>
          <p:cNvGrpSpPr/>
          <p:nvPr/>
        </p:nvGrpSpPr>
        <p:grpSpPr>
          <a:xfrm>
            <a:off x="877491" y="5056970"/>
            <a:ext cx="5146012" cy="923330"/>
            <a:chOff x="877491" y="5056970"/>
            <a:chExt cx="5146012" cy="923330"/>
          </a:xfrm>
        </p:grpSpPr>
        <p:sp>
          <p:nvSpPr>
            <p:cNvPr id="202" name="Google Shape;202;p10"/>
            <p:cNvSpPr txBox="1"/>
            <p:nvPr/>
          </p:nvSpPr>
          <p:spPr>
            <a:xfrm>
              <a:off x="1584251" y="5056970"/>
              <a:ext cx="44392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Permite trabajar con múltiples tipos de datos (texto, números, fechas, monedas, etc.)</a:t>
              </a:r>
              <a:endParaRPr/>
            </a:p>
          </p:txBody>
        </p:sp>
        <p:pic>
          <p:nvPicPr>
            <p:cNvPr id="203" name="Google Shape;203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515863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4" name="Google Shape;204;p10"/>
          <p:cNvGrpSpPr/>
          <p:nvPr/>
        </p:nvGrpSpPr>
        <p:grpSpPr>
          <a:xfrm>
            <a:off x="6357023" y="3184328"/>
            <a:ext cx="5109168" cy="373239"/>
            <a:chOff x="6357023" y="3184328"/>
            <a:chExt cx="5109168" cy="373239"/>
          </a:xfrm>
        </p:grpSpPr>
        <p:pic>
          <p:nvPicPr>
            <p:cNvPr id="205" name="Google Shape;20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57023" y="319756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6" name="Google Shape;206;p10"/>
            <p:cNvSpPr txBox="1"/>
            <p:nvPr/>
          </p:nvSpPr>
          <p:spPr>
            <a:xfrm>
              <a:off x="6875257" y="3184328"/>
              <a:ext cx="4590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Baja capacidad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almacenamiento</a:t>
              </a:r>
              <a:endParaRPr/>
            </a:p>
          </p:txBody>
        </p:sp>
      </p:grpSp>
      <p:grpSp>
        <p:nvGrpSpPr>
          <p:cNvPr id="207" name="Google Shape;207;p10"/>
          <p:cNvGrpSpPr/>
          <p:nvPr/>
        </p:nvGrpSpPr>
        <p:grpSpPr>
          <a:xfrm>
            <a:off x="6370263" y="3703706"/>
            <a:ext cx="5095928" cy="646331"/>
            <a:chOff x="6370263" y="3703706"/>
            <a:chExt cx="5095928" cy="646331"/>
          </a:xfrm>
        </p:grpSpPr>
        <p:pic>
          <p:nvPicPr>
            <p:cNvPr id="208" name="Google Shape;208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374640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9" name="Google Shape;209;p10"/>
            <p:cNvSpPr txBox="1"/>
            <p:nvPr/>
          </p:nvSpPr>
          <p:spPr>
            <a:xfrm>
              <a:off x="6888497" y="3703706"/>
              <a:ext cx="45776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Bajo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rendimiento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conforme crecen los archivos y la complejidad</a:t>
              </a:r>
              <a:endParaRPr/>
            </a:p>
          </p:txBody>
        </p:sp>
      </p:grpSp>
      <p:grpSp>
        <p:nvGrpSpPr>
          <p:cNvPr id="210" name="Google Shape;210;p10"/>
          <p:cNvGrpSpPr/>
          <p:nvPr/>
        </p:nvGrpSpPr>
        <p:grpSpPr>
          <a:xfrm>
            <a:off x="6370263" y="4400717"/>
            <a:ext cx="5072436" cy="923330"/>
            <a:chOff x="6370263" y="4400717"/>
            <a:chExt cx="5072436" cy="923330"/>
          </a:xfrm>
        </p:grpSpPr>
        <p:pic>
          <p:nvPicPr>
            <p:cNvPr id="211" name="Google Shape;211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448023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2" name="Google Shape;212;p10"/>
            <p:cNvSpPr txBox="1"/>
            <p:nvPr/>
          </p:nvSpPr>
          <p:spPr>
            <a:xfrm>
              <a:off x="6888497" y="4400717"/>
              <a:ext cx="4554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Inexistencia de validaciones de datos e incapacidad de mantener la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 la información</a:t>
              </a:r>
              <a:endParaRPr/>
            </a:p>
          </p:txBody>
        </p:sp>
      </p:grpSp>
      <p:grpSp>
        <p:nvGrpSpPr>
          <p:cNvPr id="213" name="Google Shape;213;p10"/>
          <p:cNvGrpSpPr/>
          <p:nvPr/>
        </p:nvGrpSpPr>
        <p:grpSpPr>
          <a:xfrm>
            <a:off x="6370263" y="5375828"/>
            <a:ext cx="5072436" cy="646331"/>
            <a:chOff x="6370263" y="5375828"/>
            <a:chExt cx="5072436" cy="646331"/>
          </a:xfrm>
        </p:grpSpPr>
        <p:pic>
          <p:nvPicPr>
            <p:cNvPr id="214" name="Google Shape;214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538906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5" name="Google Shape;215;p10"/>
            <p:cNvSpPr txBox="1"/>
            <p:nvPr/>
          </p:nvSpPr>
          <p:spPr>
            <a:xfrm>
              <a:off x="6888497" y="5375828"/>
              <a:ext cx="4554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Controles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seguridad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demasiado básicos y opciones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colaboración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limitadas.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"/>
          <p:cNvSpPr/>
          <p:nvPr/>
        </p:nvSpPr>
        <p:spPr>
          <a:xfrm>
            <a:off x="6119491" y="2283461"/>
            <a:ext cx="5346700" cy="686168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DE HOJAS DE CÁLCULO A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11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6226" y="1731655"/>
            <a:ext cx="1199547" cy="1199547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11"/>
          <p:cNvSpPr txBox="1"/>
          <p:nvPr/>
        </p:nvSpPr>
        <p:spPr>
          <a:xfrm>
            <a:off x="6129337" y="2324972"/>
            <a:ext cx="5313362" cy="603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0" i="0" lang="es-CO" sz="3000" u="none" cap="none" strike="noStrike">
                <a:solidFill>
                  <a:srgbClr val="C00000"/>
                </a:solidFill>
                <a:latin typeface="Roboto"/>
                <a:ea typeface="Roboto"/>
                <a:cs typeface="Roboto"/>
                <a:sym typeface="Roboto"/>
              </a:rPr>
              <a:t>CONS</a:t>
            </a:r>
            <a:endParaRPr/>
          </a:p>
        </p:txBody>
      </p:sp>
      <p:grpSp>
        <p:nvGrpSpPr>
          <p:cNvPr id="225" name="Google Shape;225;p11"/>
          <p:cNvGrpSpPr/>
          <p:nvPr/>
        </p:nvGrpSpPr>
        <p:grpSpPr>
          <a:xfrm>
            <a:off x="6357023" y="3184328"/>
            <a:ext cx="5109168" cy="373239"/>
            <a:chOff x="6357023" y="3184328"/>
            <a:chExt cx="5109168" cy="373239"/>
          </a:xfrm>
        </p:grpSpPr>
        <p:pic>
          <p:nvPicPr>
            <p:cNvPr id="226" name="Google Shape;226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57023" y="319756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" name="Google Shape;227;p11"/>
            <p:cNvSpPr txBox="1"/>
            <p:nvPr/>
          </p:nvSpPr>
          <p:spPr>
            <a:xfrm>
              <a:off x="6875257" y="3184328"/>
              <a:ext cx="4590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Baja capacidad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almacenamiento</a:t>
              </a:r>
              <a:endParaRPr/>
            </a:p>
          </p:txBody>
        </p:sp>
      </p:grpSp>
      <p:grpSp>
        <p:nvGrpSpPr>
          <p:cNvPr id="228" name="Google Shape;228;p11"/>
          <p:cNvGrpSpPr/>
          <p:nvPr/>
        </p:nvGrpSpPr>
        <p:grpSpPr>
          <a:xfrm>
            <a:off x="6370263" y="3703706"/>
            <a:ext cx="5095928" cy="646331"/>
            <a:chOff x="6370263" y="3703706"/>
            <a:chExt cx="5095928" cy="646331"/>
          </a:xfrm>
        </p:grpSpPr>
        <p:pic>
          <p:nvPicPr>
            <p:cNvPr id="229" name="Google Shape;229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70263" y="374640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0" name="Google Shape;230;p11"/>
            <p:cNvSpPr txBox="1"/>
            <p:nvPr/>
          </p:nvSpPr>
          <p:spPr>
            <a:xfrm>
              <a:off x="6888497" y="3703706"/>
              <a:ext cx="45776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Bajo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rendimiento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conforme crecen los archivos y la complejidad</a:t>
              </a:r>
              <a:endParaRPr/>
            </a:p>
          </p:txBody>
        </p:sp>
      </p:grpSp>
      <p:grpSp>
        <p:nvGrpSpPr>
          <p:cNvPr id="231" name="Google Shape;231;p11"/>
          <p:cNvGrpSpPr/>
          <p:nvPr/>
        </p:nvGrpSpPr>
        <p:grpSpPr>
          <a:xfrm>
            <a:off x="6370263" y="4400717"/>
            <a:ext cx="5072436" cy="923330"/>
            <a:chOff x="6370263" y="4400717"/>
            <a:chExt cx="5072436" cy="923330"/>
          </a:xfrm>
        </p:grpSpPr>
        <p:pic>
          <p:nvPicPr>
            <p:cNvPr id="232" name="Google Shape;232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70263" y="448023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3" name="Google Shape;233;p11"/>
            <p:cNvSpPr txBox="1"/>
            <p:nvPr/>
          </p:nvSpPr>
          <p:spPr>
            <a:xfrm>
              <a:off x="6888497" y="4400717"/>
              <a:ext cx="4554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Inexistencia de validaciones de datos e incapacidad de mantener la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 la información</a:t>
              </a:r>
              <a:endParaRPr/>
            </a:p>
          </p:txBody>
        </p:sp>
      </p:grpSp>
      <p:grpSp>
        <p:nvGrpSpPr>
          <p:cNvPr id="234" name="Google Shape;234;p11"/>
          <p:cNvGrpSpPr/>
          <p:nvPr/>
        </p:nvGrpSpPr>
        <p:grpSpPr>
          <a:xfrm>
            <a:off x="6370263" y="5375828"/>
            <a:ext cx="5072436" cy="646331"/>
            <a:chOff x="6370263" y="5375828"/>
            <a:chExt cx="5072436" cy="646331"/>
          </a:xfrm>
        </p:grpSpPr>
        <p:pic>
          <p:nvPicPr>
            <p:cNvPr id="235" name="Google Shape;235;p1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370263" y="538906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6" name="Google Shape;236;p11"/>
            <p:cNvSpPr txBox="1"/>
            <p:nvPr/>
          </p:nvSpPr>
          <p:spPr>
            <a:xfrm>
              <a:off x="6888497" y="5375828"/>
              <a:ext cx="4554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Controles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seguridad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demasiado básicos y opciones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colaboración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limitadas.</a:t>
              </a:r>
              <a:endParaRPr/>
            </a:p>
          </p:txBody>
        </p:sp>
      </p:grpSp>
      <p:sp>
        <p:nvSpPr>
          <p:cNvPr id="237" name="Google Shape;237;p11"/>
          <p:cNvSpPr/>
          <p:nvPr/>
        </p:nvSpPr>
        <p:spPr>
          <a:xfrm>
            <a:off x="4905917" y="2005596"/>
            <a:ext cx="590309" cy="4201610"/>
          </a:xfrm>
          <a:custGeom>
            <a:rect b="b" l="l" r="r" t="t"/>
            <a:pathLst>
              <a:path extrusionOk="0" h="4201610" w="590309">
                <a:moveTo>
                  <a:pt x="590309" y="4201610"/>
                </a:moveTo>
                <a:cubicBezTo>
                  <a:pt x="359405" y="4159731"/>
                  <a:pt x="285461" y="3734967"/>
                  <a:pt x="295154" y="3151208"/>
                </a:cubicBezTo>
                <a:lnTo>
                  <a:pt x="295155" y="3151207"/>
                </a:lnTo>
                <a:cubicBezTo>
                  <a:pt x="314563" y="2575172"/>
                  <a:pt x="143342" y="2101430"/>
                  <a:pt x="0" y="2100805"/>
                </a:cubicBezTo>
                <a:cubicBezTo>
                  <a:pt x="125826" y="2137117"/>
                  <a:pt x="279348" y="1717892"/>
                  <a:pt x="295155" y="1050403"/>
                </a:cubicBezTo>
                <a:lnTo>
                  <a:pt x="295155" y="1050402"/>
                </a:lnTo>
                <a:cubicBezTo>
                  <a:pt x="291622" y="468348"/>
                  <a:pt x="434972" y="3666"/>
                  <a:pt x="590310" y="0"/>
                </a:cubicBezTo>
                <a:cubicBezTo>
                  <a:pt x="691707" y="1412566"/>
                  <a:pt x="634546" y="2710034"/>
                  <a:pt x="590309" y="4201610"/>
                </a:cubicBezTo>
                <a:close/>
              </a:path>
              <a:path extrusionOk="0" fill="none" h="4201610" w="590309">
                <a:moveTo>
                  <a:pt x="590309" y="4201610"/>
                </a:moveTo>
                <a:cubicBezTo>
                  <a:pt x="407359" y="4198557"/>
                  <a:pt x="262376" y="3762189"/>
                  <a:pt x="295154" y="3151208"/>
                </a:cubicBezTo>
                <a:lnTo>
                  <a:pt x="295155" y="3151207"/>
                </a:lnTo>
                <a:cubicBezTo>
                  <a:pt x="294490" y="2564743"/>
                  <a:pt x="147183" y="2122800"/>
                  <a:pt x="0" y="2100805"/>
                </a:cubicBezTo>
                <a:cubicBezTo>
                  <a:pt x="241280" y="2144624"/>
                  <a:pt x="345936" y="1642734"/>
                  <a:pt x="295155" y="1050403"/>
                </a:cubicBezTo>
                <a:lnTo>
                  <a:pt x="295155" y="1050402"/>
                </a:lnTo>
                <a:cubicBezTo>
                  <a:pt x="268076" y="465901"/>
                  <a:pt x="438136" y="8861"/>
                  <a:pt x="590310" y="0"/>
                </a:cubicBezTo>
              </a:path>
            </a:pathLst>
          </a:custGeom>
          <a:noFill/>
          <a:ln cap="flat" cmpd="sng" w="57150">
            <a:solidFill>
              <a:srgbClr val="FF2F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11"/>
          <p:cNvSpPr txBox="1"/>
          <p:nvPr/>
        </p:nvSpPr>
        <p:spPr>
          <a:xfrm>
            <a:off x="638513" y="3275238"/>
            <a:ext cx="4188287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¡En estas áreas en las que Excel sufre, </a:t>
            </a:r>
            <a:r>
              <a:rPr lang="es-CO" sz="2800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las bases de datos </a:t>
            </a:r>
            <a:r>
              <a:rPr b="1" lang="es-CO" sz="2800" u="sng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brillan</a:t>
            </a:r>
            <a:r>
              <a:rPr lang="es-CO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"/>
          <p:cNvSpPr/>
          <p:nvPr/>
        </p:nvSpPr>
        <p:spPr>
          <a:xfrm>
            <a:off x="6119491" y="2283461"/>
            <a:ext cx="5346700" cy="686168"/>
          </a:xfrm>
          <a:prstGeom prst="rect">
            <a:avLst/>
          </a:prstGeom>
          <a:solidFill>
            <a:srgbClr val="FF7E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749300" y="2286000"/>
            <a:ext cx="5346700" cy="686168"/>
          </a:xfrm>
          <a:prstGeom prst="rect">
            <a:avLst/>
          </a:prstGeom>
          <a:solidFill>
            <a:srgbClr val="73FB79">
              <a:alpha val="8000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2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DE HOJAS DE CÁLCULO A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12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84915" y="1733370"/>
            <a:ext cx="1199547" cy="11995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12"/>
          <p:cNvGrpSpPr/>
          <p:nvPr/>
        </p:nvGrpSpPr>
        <p:grpSpPr>
          <a:xfrm>
            <a:off x="877491" y="3157181"/>
            <a:ext cx="5146012" cy="646331"/>
            <a:chOff x="877491" y="3157181"/>
            <a:chExt cx="5146012" cy="646331"/>
          </a:xfrm>
        </p:grpSpPr>
        <p:sp>
          <p:nvSpPr>
            <p:cNvPr id="249" name="Google Shape;249;p12"/>
            <p:cNvSpPr txBox="1"/>
            <p:nvPr/>
          </p:nvSpPr>
          <p:spPr>
            <a:xfrm>
              <a:off x="1584251" y="3157181"/>
              <a:ext cx="44392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Pueden almacenar cantidades enormes de información.</a:t>
              </a:r>
              <a:endParaRPr/>
            </a:p>
          </p:txBody>
        </p:sp>
        <p:pic>
          <p:nvPicPr>
            <p:cNvPr id="250" name="Google Shape;250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316184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1" name="Google Shape;251;p12"/>
          <p:cNvSpPr txBox="1"/>
          <p:nvPr/>
        </p:nvSpPr>
        <p:spPr>
          <a:xfrm>
            <a:off x="749299" y="2328057"/>
            <a:ext cx="5346700" cy="603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0" i="0" lang="es-CO" sz="3000" u="none" cap="none" strike="noStrike">
                <a:solidFill>
                  <a:srgbClr val="385623"/>
                </a:solidFill>
                <a:latin typeface="Roboto"/>
                <a:ea typeface="Roboto"/>
                <a:cs typeface="Roboto"/>
                <a:sym typeface="Roboto"/>
              </a:rPr>
              <a:t>BASE DE DATOS</a:t>
            </a:r>
            <a:endParaRPr b="0" i="0" sz="3000" u="none" cap="none" strike="noStrike">
              <a:solidFill>
                <a:srgbClr val="38562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2" name="Google Shape;252;p12"/>
          <p:cNvSpPr txBox="1"/>
          <p:nvPr/>
        </p:nvSpPr>
        <p:spPr>
          <a:xfrm>
            <a:off x="6129337" y="2324972"/>
            <a:ext cx="5313362" cy="60314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Calibri"/>
              <a:buNone/>
            </a:pPr>
            <a:r>
              <a:rPr b="0" i="0" lang="es-CO" sz="3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HOJA DE CÁLCULO</a:t>
            </a:r>
            <a:endParaRPr/>
          </a:p>
        </p:txBody>
      </p:sp>
      <p:grpSp>
        <p:nvGrpSpPr>
          <p:cNvPr id="253" name="Google Shape;253;p12"/>
          <p:cNvGrpSpPr/>
          <p:nvPr/>
        </p:nvGrpSpPr>
        <p:grpSpPr>
          <a:xfrm>
            <a:off x="877491" y="3848923"/>
            <a:ext cx="5146012" cy="923330"/>
            <a:chOff x="877491" y="3698111"/>
            <a:chExt cx="5146012" cy="923330"/>
          </a:xfrm>
        </p:grpSpPr>
        <p:sp>
          <p:nvSpPr>
            <p:cNvPr id="254" name="Google Shape;254;p12"/>
            <p:cNvSpPr txBox="1"/>
            <p:nvPr/>
          </p:nvSpPr>
          <p:spPr>
            <a:xfrm>
              <a:off x="1584251" y="3698111"/>
              <a:ext cx="44392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Sistema de consulta poderoso que permite analizar y extraer información de forma eficiente.</a:t>
              </a:r>
              <a:endParaRPr/>
            </a:p>
          </p:txBody>
        </p:sp>
        <p:pic>
          <p:nvPicPr>
            <p:cNvPr id="255" name="Google Shape;255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378653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6" name="Google Shape;256;p12"/>
          <p:cNvGrpSpPr/>
          <p:nvPr/>
        </p:nvGrpSpPr>
        <p:grpSpPr>
          <a:xfrm>
            <a:off x="877491" y="4783324"/>
            <a:ext cx="5146012" cy="923330"/>
            <a:chOff x="877491" y="4511544"/>
            <a:chExt cx="5146012" cy="923330"/>
          </a:xfrm>
        </p:grpSpPr>
        <p:sp>
          <p:nvSpPr>
            <p:cNvPr id="257" name="Google Shape;257;p12"/>
            <p:cNvSpPr txBox="1"/>
            <p:nvPr/>
          </p:nvSpPr>
          <p:spPr>
            <a:xfrm>
              <a:off x="1584251" y="4511544"/>
              <a:ext cx="443925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Aplica normas y relaciones estrictas para mantener una información precisa y coherente.*</a:t>
              </a:r>
              <a:endParaRPr/>
            </a:p>
          </p:txBody>
        </p:sp>
        <p:pic>
          <p:nvPicPr>
            <p:cNvPr id="258" name="Google Shape;258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4516210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" name="Google Shape;259;p12"/>
          <p:cNvGrpSpPr/>
          <p:nvPr/>
        </p:nvGrpSpPr>
        <p:grpSpPr>
          <a:xfrm>
            <a:off x="877491" y="5753590"/>
            <a:ext cx="5146012" cy="646331"/>
            <a:chOff x="877491" y="5056970"/>
            <a:chExt cx="5146012" cy="646331"/>
          </a:xfrm>
        </p:grpSpPr>
        <p:sp>
          <p:nvSpPr>
            <p:cNvPr id="260" name="Google Shape;260;p12"/>
            <p:cNvSpPr txBox="1"/>
            <p:nvPr/>
          </p:nvSpPr>
          <p:spPr>
            <a:xfrm>
              <a:off x="1584251" y="5056970"/>
              <a:ext cx="443925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Permite el acceso simultáneo de usuarios sin generar conflictos en la información. </a:t>
              </a:r>
              <a:endParaRPr/>
            </a:p>
          </p:txBody>
        </p:sp>
        <p:pic>
          <p:nvPicPr>
            <p:cNvPr id="261" name="Google Shape;261;p1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77491" y="5158635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2" name="Google Shape;262;p12"/>
          <p:cNvGrpSpPr/>
          <p:nvPr/>
        </p:nvGrpSpPr>
        <p:grpSpPr>
          <a:xfrm>
            <a:off x="6370263" y="3184328"/>
            <a:ext cx="5095928" cy="378073"/>
            <a:chOff x="6370263" y="3184328"/>
            <a:chExt cx="5095928" cy="378073"/>
          </a:xfrm>
        </p:grpSpPr>
        <p:pic>
          <p:nvPicPr>
            <p:cNvPr id="263" name="Google Shape;263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320240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4" name="Google Shape;264;p12"/>
            <p:cNvSpPr txBox="1"/>
            <p:nvPr/>
          </p:nvSpPr>
          <p:spPr>
            <a:xfrm>
              <a:off x="6875257" y="3184328"/>
              <a:ext cx="45909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Baja capacidad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almacenamiento</a:t>
              </a:r>
              <a:endParaRPr/>
            </a:p>
          </p:txBody>
        </p:sp>
      </p:grpSp>
      <p:grpSp>
        <p:nvGrpSpPr>
          <p:cNvPr id="265" name="Google Shape;265;p12"/>
          <p:cNvGrpSpPr/>
          <p:nvPr/>
        </p:nvGrpSpPr>
        <p:grpSpPr>
          <a:xfrm>
            <a:off x="6370263" y="3987423"/>
            <a:ext cx="5095928" cy="646331"/>
            <a:chOff x="6370263" y="3703706"/>
            <a:chExt cx="5095928" cy="646331"/>
          </a:xfrm>
        </p:grpSpPr>
        <p:pic>
          <p:nvPicPr>
            <p:cNvPr id="266" name="Google Shape;266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3746401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12"/>
            <p:cNvSpPr txBox="1"/>
            <p:nvPr/>
          </p:nvSpPr>
          <p:spPr>
            <a:xfrm>
              <a:off x="6888497" y="3703706"/>
              <a:ext cx="4577694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Bajo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rendimiento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conforme crecen los archivos y la complejidad</a:t>
              </a:r>
              <a:endParaRPr/>
            </a:p>
          </p:txBody>
        </p:sp>
      </p:grpSp>
      <p:grpSp>
        <p:nvGrpSpPr>
          <p:cNvPr id="268" name="Google Shape;268;p12"/>
          <p:cNvGrpSpPr/>
          <p:nvPr/>
        </p:nvGrpSpPr>
        <p:grpSpPr>
          <a:xfrm>
            <a:off x="6370263" y="4783324"/>
            <a:ext cx="5072436" cy="923330"/>
            <a:chOff x="6370263" y="4400717"/>
            <a:chExt cx="5072436" cy="923330"/>
          </a:xfrm>
        </p:grpSpPr>
        <p:pic>
          <p:nvPicPr>
            <p:cNvPr id="269" name="Google Shape;269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4480233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12"/>
            <p:cNvSpPr txBox="1"/>
            <p:nvPr/>
          </p:nvSpPr>
          <p:spPr>
            <a:xfrm>
              <a:off x="6888497" y="4400717"/>
              <a:ext cx="4554202" cy="92333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Inexistencia de validaciones de datos e incapacidad de mantener la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integridad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 la información</a:t>
              </a:r>
              <a:endParaRPr/>
            </a:p>
          </p:txBody>
        </p:sp>
      </p:grpSp>
      <p:grpSp>
        <p:nvGrpSpPr>
          <p:cNvPr id="271" name="Google Shape;271;p12"/>
          <p:cNvGrpSpPr/>
          <p:nvPr/>
        </p:nvGrpSpPr>
        <p:grpSpPr>
          <a:xfrm>
            <a:off x="6357023" y="5753590"/>
            <a:ext cx="5072436" cy="646331"/>
            <a:chOff x="6370263" y="5375828"/>
            <a:chExt cx="5072436" cy="646331"/>
          </a:xfrm>
        </p:grpSpPr>
        <p:pic>
          <p:nvPicPr>
            <p:cNvPr id="272" name="Google Shape;272;p1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370263" y="5389067"/>
              <a:ext cx="360000" cy="36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12"/>
            <p:cNvSpPr txBox="1"/>
            <p:nvPr/>
          </p:nvSpPr>
          <p:spPr>
            <a:xfrm>
              <a:off x="6888497" y="5375828"/>
              <a:ext cx="4554202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Controles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seguridad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demasiado básicos y opciones de </a:t>
              </a:r>
              <a:r>
                <a:rPr b="1"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colaboración</a:t>
              </a: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limitadas.</a:t>
              </a:r>
              <a:endParaRPr/>
            </a:p>
          </p:txBody>
        </p:sp>
      </p:grpSp>
      <p:pic>
        <p:nvPicPr>
          <p:cNvPr id="274" name="Google Shape;274;p1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5807" y="1791291"/>
            <a:ext cx="1199548" cy="1199548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2"/>
          <p:cNvSpPr txBox="1"/>
          <p:nvPr/>
        </p:nvSpPr>
        <p:spPr>
          <a:xfrm>
            <a:off x="749299" y="6456289"/>
            <a:ext cx="650802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4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* Dependiendo del tipo de base de datos.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3"/>
          <p:cNvSpPr/>
          <p:nvPr/>
        </p:nvSpPr>
        <p:spPr>
          <a:xfrm>
            <a:off x="1520829" y="3582396"/>
            <a:ext cx="4339819" cy="68616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RELACIONALES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1" name="Google Shape;281;p13"/>
          <p:cNvSpPr/>
          <p:nvPr/>
        </p:nvSpPr>
        <p:spPr>
          <a:xfrm>
            <a:off x="6705646" y="3582396"/>
            <a:ext cx="4339819" cy="686168"/>
          </a:xfrm>
          <a:prstGeom prst="rect">
            <a:avLst/>
          </a:prstGeom>
          <a:solidFill>
            <a:schemeClr val="accent4">
              <a:alpha val="8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RELACIONALES</a:t>
            </a:r>
            <a:endParaRPr/>
          </a:p>
        </p:txBody>
      </p:sp>
      <p:sp>
        <p:nvSpPr>
          <p:cNvPr id="282" name="Google Shape;282;p13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EXISTEN VARIOS TIPOS DE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13"/>
          <p:cNvSpPr txBox="1"/>
          <p:nvPr>
            <p:ph idx="1" type="body"/>
          </p:nvPr>
        </p:nvSpPr>
        <p:spPr>
          <a:xfrm>
            <a:off x="1626449" y="1930727"/>
            <a:ext cx="9005777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No todas las bases de datos están concebidas para lo mismo. Dependiendo del caso de uso, el tipo de información y el rendimiento deseado, unas pueden ser más apropiadas que otras.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4" name="Google Shape;284;p13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5" name="Google Shape;28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48899" y="3428999"/>
            <a:ext cx="1258235" cy="12582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96000" y="3429000"/>
            <a:ext cx="1258236" cy="1258236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13"/>
          <p:cNvSpPr txBox="1"/>
          <p:nvPr/>
        </p:nvSpPr>
        <p:spPr>
          <a:xfrm>
            <a:off x="1391097" y="5022138"/>
            <a:ext cx="446955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Almacenan los datos en tablas estructuradas y aplican esquemas y relaciones estrictos.</a:t>
            </a:r>
            <a:endParaRPr/>
          </a:p>
        </p:txBody>
      </p:sp>
      <p:sp>
        <p:nvSpPr>
          <p:cNvPr id="288" name="Google Shape;288;p13"/>
          <p:cNvSpPr txBox="1"/>
          <p:nvPr/>
        </p:nvSpPr>
        <p:spPr>
          <a:xfrm>
            <a:off x="6725118" y="5022138"/>
            <a:ext cx="432034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Utilizan formatos más flexibles, como documentos, grafos, pares clave-valor o columnas anchas.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14"/>
          <p:cNvSpPr txBox="1"/>
          <p:nvPr>
            <p:ph idx="1" type="body"/>
          </p:nvPr>
        </p:nvSpPr>
        <p:spPr>
          <a:xfrm>
            <a:off x="3061413" y="1912585"/>
            <a:ext cx="7528616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relacionales organizan la data en estructuras llamadas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tablas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(también conocidas como relaciones), donde cada fila representa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dato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y cada columna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campo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912584"/>
            <a:ext cx="1258235" cy="125823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ample of data entered into Microsoft Excel" id="297" name="Google Shape;297;p14"/>
          <p:cNvPicPr preferRelativeResize="0"/>
          <p:nvPr/>
        </p:nvPicPr>
        <p:blipFill rotWithShape="1">
          <a:blip r:embed="rId5">
            <a:alphaModFix/>
          </a:blip>
          <a:srcRect b="30413" l="0" r="0" t="38845"/>
          <a:stretch/>
        </p:blipFill>
        <p:spPr>
          <a:xfrm>
            <a:off x="623677" y="3884062"/>
            <a:ext cx="11011319" cy="16167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/>
          <p:nvPr/>
        </p:nvSpPr>
        <p:spPr>
          <a:xfrm>
            <a:off x="1540701" y="4476977"/>
            <a:ext cx="9723647" cy="267301"/>
          </a:xfrm>
          <a:custGeom>
            <a:rect b="b" l="l" r="r" t="t"/>
            <a:pathLst>
              <a:path extrusionOk="0" h="267301" w="9723647">
                <a:moveTo>
                  <a:pt x="0" y="0"/>
                </a:moveTo>
                <a:cubicBezTo>
                  <a:pt x="2696903" y="49344"/>
                  <a:pt x="8251072" y="38003"/>
                  <a:pt x="9723647" y="0"/>
                </a:cubicBezTo>
                <a:cubicBezTo>
                  <a:pt x="9720659" y="29620"/>
                  <a:pt x="9731059" y="168671"/>
                  <a:pt x="9723647" y="267301"/>
                </a:cubicBezTo>
                <a:cubicBezTo>
                  <a:pt x="8693679" y="291946"/>
                  <a:pt x="2337868" y="192048"/>
                  <a:pt x="0" y="267301"/>
                </a:cubicBezTo>
                <a:cubicBezTo>
                  <a:pt x="15425" y="212769"/>
                  <a:pt x="-1634" y="96980"/>
                  <a:pt x="0" y="0"/>
                </a:cubicBezTo>
                <a:close/>
              </a:path>
            </a:pathLst>
          </a:custGeom>
          <a:noFill/>
          <a:ln cap="flat" cmpd="sng" w="38100">
            <a:solidFill>
              <a:srgbClr val="FF2F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4279487" y="4107688"/>
            <a:ext cx="994878" cy="1256503"/>
          </a:xfrm>
          <a:custGeom>
            <a:rect b="b" l="l" r="r" t="t"/>
            <a:pathLst>
              <a:path extrusionOk="0" h="1256503" w="994878">
                <a:moveTo>
                  <a:pt x="0" y="0"/>
                </a:moveTo>
                <a:cubicBezTo>
                  <a:pt x="203160" y="35989"/>
                  <a:pt x="695057" y="-34023"/>
                  <a:pt x="994878" y="0"/>
                </a:cubicBezTo>
                <a:cubicBezTo>
                  <a:pt x="1033506" y="605025"/>
                  <a:pt x="969150" y="716954"/>
                  <a:pt x="994878" y="1256503"/>
                </a:cubicBezTo>
                <a:cubicBezTo>
                  <a:pt x="531520" y="1209465"/>
                  <a:pt x="461402" y="1183063"/>
                  <a:pt x="0" y="1256503"/>
                </a:cubicBezTo>
                <a:cubicBezTo>
                  <a:pt x="-1730" y="964383"/>
                  <a:pt x="-75356" y="620513"/>
                  <a:pt x="0" y="0"/>
                </a:cubicBezTo>
                <a:close/>
              </a:path>
            </a:pathLst>
          </a:custGeom>
          <a:noFill/>
          <a:ln cap="flat" cmpd="sng" w="38100">
            <a:solidFill>
              <a:srgbClr val="FF93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5" name="Google Shape;305;p15"/>
          <p:cNvSpPr txBox="1"/>
          <p:nvPr>
            <p:ph idx="1" type="body"/>
          </p:nvPr>
        </p:nvSpPr>
        <p:spPr>
          <a:xfrm>
            <a:off x="3061413" y="1690689"/>
            <a:ext cx="7528616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relacionales organizan la data en estructuras llamadas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tablas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(también conocidas como relaciones), donde cada fila representa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dato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y cada columna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campo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5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690688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15"/>
          <p:cNvSpPr txBox="1"/>
          <p:nvPr/>
        </p:nvSpPr>
        <p:spPr>
          <a:xfrm>
            <a:off x="1454666" y="3422641"/>
            <a:ext cx="7528616" cy="108272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Estas bases de datos se basan en </a:t>
            </a:r>
            <a:r>
              <a:rPr b="1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esquemas</a:t>
            </a: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 estructuras predefinidas que determinan el tipo de datos que contiene cada tabla y cómo se relaciona con otras.</a:t>
            </a:r>
            <a:endParaRPr/>
          </a:p>
        </p:txBody>
      </p:sp>
      <p:pic>
        <p:nvPicPr>
          <p:cNvPr id="309" name="Google Shape;30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331792" y="3334884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0" name="Google Shape;310;p15"/>
          <p:cNvSpPr txBox="1"/>
          <p:nvPr/>
        </p:nvSpPr>
        <p:spPr>
          <a:xfrm>
            <a:off x="3061410" y="5092118"/>
            <a:ext cx="7528617" cy="108272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de las fortalezas de las bases de datos relacionales es su habilidad para garantizar la </a:t>
            </a:r>
            <a:r>
              <a:rPr b="1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integridad de los datos </a:t>
            </a: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 mantener su </a:t>
            </a:r>
            <a:r>
              <a:rPr b="1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consistencia</a:t>
            </a: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pic>
        <p:nvPicPr>
          <p:cNvPr id="311" name="Google Shape;311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454666" y="4979081"/>
            <a:ext cx="1258235" cy="12582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16"/>
          <p:cNvSpPr txBox="1"/>
          <p:nvPr>
            <p:ph idx="1" type="body"/>
          </p:nvPr>
        </p:nvSpPr>
        <p:spPr>
          <a:xfrm>
            <a:off x="3061413" y="1690689"/>
            <a:ext cx="7528616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relacionales organizan la data en estructuras llamadas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tablas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(también conocidas como relaciones), donde cada fila representa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dato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y cada columna un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campo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.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8" name="Google Shape;31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690688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6"/>
          <p:cNvSpPr txBox="1"/>
          <p:nvPr/>
        </p:nvSpPr>
        <p:spPr>
          <a:xfrm>
            <a:off x="1332004" y="3279961"/>
            <a:ext cx="9258024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Estas bases de datos son ideales cuando:</a:t>
            </a:r>
            <a:endParaRPr/>
          </a:p>
        </p:txBody>
      </p:sp>
      <p:sp>
        <p:nvSpPr>
          <p:cNvPr id="320" name="Google Shape;320;p16"/>
          <p:cNvSpPr txBox="1"/>
          <p:nvPr/>
        </p:nvSpPr>
        <p:spPr>
          <a:xfrm>
            <a:off x="1944837" y="3852827"/>
            <a:ext cx="8032358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data es estructurada y predecible.</a:t>
            </a:r>
            <a:endParaRPr/>
          </a:p>
        </p:txBody>
      </p:sp>
      <p:sp>
        <p:nvSpPr>
          <p:cNvPr id="321" name="Google Shape;321;p16"/>
          <p:cNvSpPr txBox="1"/>
          <p:nvPr/>
        </p:nvSpPr>
        <p:spPr>
          <a:xfrm>
            <a:off x="1944837" y="4411157"/>
            <a:ext cx="8032358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relaciones entre las entidades son importantes.</a:t>
            </a:r>
            <a:endParaRPr/>
          </a:p>
        </p:txBody>
      </p:sp>
      <p:sp>
        <p:nvSpPr>
          <p:cNvPr id="322" name="Google Shape;322;p16"/>
          <p:cNvSpPr txBox="1"/>
          <p:nvPr/>
        </p:nvSpPr>
        <p:spPr>
          <a:xfrm>
            <a:off x="1944837" y="4969487"/>
            <a:ext cx="8032358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Se requieren capacidades poderosas de consulta.</a:t>
            </a:r>
            <a:endParaRPr/>
          </a:p>
        </p:txBody>
      </p:sp>
      <p:sp>
        <p:nvSpPr>
          <p:cNvPr id="323" name="Google Shape;323;p16"/>
          <p:cNvSpPr txBox="1"/>
          <p:nvPr/>
        </p:nvSpPr>
        <p:spPr>
          <a:xfrm>
            <a:off x="1944837" y="5527817"/>
            <a:ext cx="8032358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b="0" i="0" lang="es-CO" sz="22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consistencia e integridad de los datos es esencial.</a:t>
            </a:r>
            <a:endParaRPr/>
          </a:p>
        </p:txBody>
      </p:sp>
      <p:sp>
        <p:nvSpPr>
          <p:cNvPr id="324" name="Google Shape;324;p16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7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0" name="Google Shape;330;p17"/>
          <p:cNvSpPr txBox="1"/>
          <p:nvPr>
            <p:ph idx="1" type="body"/>
          </p:nvPr>
        </p:nvSpPr>
        <p:spPr>
          <a:xfrm>
            <a:off x="3061413" y="1912585"/>
            <a:ext cx="7675920" cy="15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no relacionales (también conocidas como NoSQL) son una categoría de sistemas de bases de datos diseñados para manejar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grandes volúmenes 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de datos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no 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semiestructurados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o que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cambian rápidamente.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912584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17"/>
          <p:cNvSpPr txBox="1"/>
          <p:nvPr/>
        </p:nvSpPr>
        <p:spPr>
          <a:xfrm>
            <a:off x="1454667" y="3723861"/>
            <a:ext cx="5966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2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¿Y qué son los datos no estructurados?</a:t>
            </a:r>
            <a:endParaRPr/>
          </a:p>
        </p:txBody>
      </p:sp>
      <p:sp>
        <p:nvSpPr>
          <p:cNvPr id="334" name="Google Shape;334;p17"/>
          <p:cNvSpPr txBox="1"/>
          <p:nvPr/>
        </p:nvSpPr>
        <p:spPr>
          <a:xfrm>
            <a:off x="1454667" y="4304525"/>
            <a:ext cx="9282666" cy="15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dato no estructurado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es información que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sigue un formato predefinido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puede organizarse fácilmente en filas y columnas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como imágenes, audios, videos, correos o texto libre.</a:t>
            </a:r>
            <a:endParaRPr/>
          </a:p>
        </p:txBody>
      </p:sp>
      <p:pic>
        <p:nvPicPr>
          <p:cNvPr id="335" name="Google Shape;335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424095" y="533971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754060" y="5339715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1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341217" y="5339715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8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8"/>
          <p:cNvSpPr txBox="1"/>
          <p:nvPr>
            <p:ph idx="1" type="body"/>
          </p:nvPr>
        </p:nvSpPr>
        <p:spPr>
          <a:xfrm>
            <a:off x="3061413" y="1912585"/>
            <a:ext cx="7675920" cy="15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no relacionales (también conocidas como NoSQL) son una categoría de sistemas de bases de datos diseñados para manejar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grandes volúmenes 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de datos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no 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semiestructurados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o que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cambian rápidamente.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5" name="Google Shape;34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912584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8"/>
          <p:cNvSpPr txBox="1"/>
          <p:nvPr/>
        </p:nvSpPr>
        <p:spPr>
          <a:xfrm>
            <a:off x="1454667" y="3723861"/>
            <a:ext cx="596655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2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¿Y qué son los datos semi estructurados?</a:t>
            </a:r>
            <a:endParaRPr/>
          </a:p>
        </p:txBody>
      </p:sp>
      <p:sp>
        <p:nvSpPr>
          <p:cNvPr id="347" name="Google Shape;347;p18"/>
          <p:cNvSpPr txBox="1"/>
          <p:nvPr/>
        </p:nvSpPr>
        <p:spPr>
          <a:xfrm>
            <a:off x="1454667" y="4304525"/>
            <a:ext cx="9282666" cy="15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dato semi estructurado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tiene cierto nivel de estructura pero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sigue un esquema rígido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(Por ejemplo, uede tener más o menos campos según necesidad). Ejemplos comunes incluyen archivos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JSON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XML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registros de logs.</a:t>
            </a:r>
            <a:endParaRPr/>
          </a:p>
          <a:p>
            <a:pPr indent="0" lvl="0" marL="571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8" name="Google Shape;348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649713" y="5435119"/>
            <a:ext cx="940315" cy="94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115586" y="5435119"/>
            <a:ext cx="940315" cy="940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18"/>
          <p:cNvPicPr preferRelativeResize="0"/>
          <p:nvPr/>
        </p:nvPicPr>
        <p:blipFill rotWithShape="1">
          <a:blip r:embed="rId7">
            <a:alphaModFix/>
          </a:blip>
          <a:srcRect b="5216" l="10467" r="10807" t="5661"/>
          <a:stretch/>
        </p:blipFill>
        <p:spPr>
          <a:xfrm>
            <a:off x="6679891" y="5435119"/>
            <a:ext cx="841882" cy="95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9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BASES DE DATOS NO RELACIONALES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19"/>
          <p:cNvSpPr txBox="1"/>
          <p:nvPr>
            <p:ph idx="1" type="body"/>
          </p:nvPr>
        </p:nvSpPr>
        <p:spPr>
          <a:xfrm>
            <a:off x="3061413" y="1912585"/>
            <a:ext cx="7675920" cy="157519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Las bases de datos no relacionales (también conocidas como NoSQL) son una categoría de sistemas de bases de datos diseñados para manejar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grandes volúmenes 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de datos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no 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semiestructurados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o que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cambian rápidamente.</a:t>
            </a:r>
            <a:endParaRPr b="1"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7" name="Google Shape;357;p19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8" name="Google Shape;3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54667" y="1912584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59" name="Google Shape;359;p19"/>
          <p:cNvSpPr txBox="1"/>
          <p:nvPr/>
        </p:nvSpPr>
        <p:spPr>
          <a:xfrm>
            <a:off x="1332004" y="3626110"/>
            <a:ext cx="9258024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0" i="0" lang="es-CO" sz="22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Lato"/>
                <a:ea typeface="Lato"/>
                <a:cs typeface="Lato"/>
                <a:sym typeface="Lato"/>
              </a:rPr>
              <a:t>Estas bases de datos son ideales cuando:</a:t>
            </a:r>
            <a:endParaRPr/>
          </a:p>
        </p:txBody>
      </p:sp>
      <p:sp>
        <p:nvSpPr>
          <p:cNvPr id="360" name="Google Shape;360;p19"/>
          <p:cNvSpPr txBox="1"/>
          <p:nvPr/>
        </p:nvSpPr>
        <p:spPr>
          <a:xfrm>
            <a:off x="1584251" y="4120779"/>
            <a:ext cx="9153082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estructura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de los datos es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dinámica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o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cambia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continuamente.</a:t>
            </a:r>
            <a:endParaRPr/>
          </a:p>
        </p:txBody>
      </p:sp>
      <p:sp>
        <p:nvSpPr>
          <p:cNvPr id="361" name="Google Shape;361;p19"/>
          <p:cNvSpPr txBox="1"/>
          <p:nvPr/>
        </p:nvSpPr>
        <p:spPr>
          <a:xfrm>
            <a:off x="1584250" y="4679109"/>
            <a:ext cx="9153081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Una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alta escalabilidad 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rendimiento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son críticos.</a:t>
            </a:r>
            <a:endParaRPr/>
          </a:p>
        </p:txBody>
      </p:sp>
      <p:sp>
        <p:nvSpPr>
          <p:cNvPr id="362" name="Google Shape;362;p19"/>
          <p:cNvSpPr txBox="1"/>
          <p:nvPr/>
        </p:nvSpPr>
        <p:spPr>
          <a:xfrm>
            <a:off x="1584251" y="5237439"/>
            <a:ext cx="9153080" cy="48365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Las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relaciones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entre los datos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 son centrales 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en la funcionalidad.</a:t>
            </a:r>
            <a:endParaRPr/>
          </a:p>
        </p:txBody>
      </p:sp>
      <p:sp>
        <p:nvSpPr>
          <p:cNvPr id="363" name="Google Shape;363;p19"/>
          <p:cNvSpPr txBox="1"/>
          <p:nvPr/>
        </p:nvSpPr>
        <p:spPr>
          <a:xfrm>
            <a:off x="1584250" y="5795768"/>
            <a:ext cx="9153079" cy="69710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Estás trabajando con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analítica en tiempo real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IoT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aplicaciones móviles 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</a:t>
            </a:r>
            <a:r>
              <a:rPr b="1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gestión de contenidos</a:t>
            </a:r>
            <a:r>
              <a:rPr b="0" i="0" lang="es-CO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12827726" y="8556172"/>
            <a:ext cx="92366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12226835" y="8921932"/>
            <a:ext cx="92366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2142835" y="608973"/>
            <a:ext cx="4693913" cy="51349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Contenido</a:t>
            </a:r>
            <a:endParaRPr b="0" i="0" sz="7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0" name="Google Shape;100;p2"/>
          <p:cNvCxnSpPr/>
          <p:nvPr/>
        </p:nvCxnSpPr>
        <p:spPr>
          <a:xfrm>
            <a:off x="1846037" y="1799147"/>
            <a:ext cx="16200" cy="4472400"/>
          </a:xfrm>
          <a:prstGeom prst="straightConnector1">
            <a:avLst/>
          </a:prstGeom>
          <a:noFill/>
          <a:ln cap="flat" cmpd="sng" w="825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1" name="Google Shape;101;p2"/>
          <p:cNvSpPr txBox="1"/>
          <p:nvPr/>
        </p:nvSpPr>
        <p:spPr>
          <a:xfrm>
            <a:off x="2142835" y="3950506"/>
            <a:ext cx="4446984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Tipos de bases de datos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2142835" y="1845815"/>
            <a:ext cx="5631409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¿Qué es una base de datos?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3" name="Google Shape;103;p2"/>
          <p:cNvSpPr/>
          <p:nvPr/>
        </p:nvSpPr>
        <p:spPr>
          <a:xfrm>
            <a:off x="1728170" y="1928159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4" name="Google Shape;104;p2"/>
          <p:cNvSpPr/>
          <p:nvPr/>
        </p:nvSpPr>
        <p:spPr>
          <a:xfrm>
            <a:off x="1728170" y="3449519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2142835" y="3372053"/>
            <a:ext cx="6527923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Ventajas de usar un SGBD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6" name="Google Shape;106;p2"/>
          <p:cNvSpPr/>
          <p:nvPr/>
        </p:nvSpPr>
        <p:spPr>
          <a:xfrm>
            <a:off x="1728170" y="2481118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"/>
          <p:cNvSpPr txBox="1"/>
          <p:nvPr/>
        </p:nvSpPr>
        <p:spPr>
          <a:xfrm>
            <a:off x="147638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900" u="none" cap="none" strike="noStrike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"/>
          <p:cNvSpPr txBox="1"/>
          <p:nvPr/>
        </p:nvSpPr>
        <p:spPr>
          <a:xfrm>
            <a:off x="2142835" y="4528959"/>
            <a:ext cx="4446984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Arquitectura Cliente - Servidor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9" name="Google Shape;109;p2"/>
          <p:cNvSpPr/>
          <p:nvPr/>
        </p:nvSpPr>
        <p:spPr>
          <a:xfrm>
            <a:off x="1728170" y="4018982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2128548" y="2424268"/>
            <a:ext cx="5741847" cy="78481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Sistema Gestor de Bases de Datos (SGBD)</a:t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1" name="Google Shape;111;p2"/>
          <p:cNvSpPr/>
          <p:nvPr/>
        </p:nvSpPr>
        <p:spPr>
          <a:xfrm>
            <a:off x="1728170" y="4611303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"/>
          <p:cNvSpPr txBox="1"/>
          <p:nvPr/>
        </p:nvSpPr>
        <p:spPr>
          <a:xfrm>
            <a:off x="2142835" y="5107412"/>
            <a:ext cx="4446984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Resumen</a:t>
            </a:r>
            <a:endParaRPr b="0" i="0" sz="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"/>
          <p:cNvSpPr/>
          <p:nvPr/>
        </p:nvSpPr>
        <p:spPr>
          <a:xfrm>
            <a:off x="1728170" y="5185787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728170" y="5768211"/>
            <a:ext cx="251934" cy="250789"/>
          </a:xfrm>
          <a:prstGeom prst="ellipse">
            <a:avLst/>
          </a:prstGeom>
          <a:solidFill>
            <a:srgbClr val="FED200"/>
          </a:solidFill>
          <a:ln cap="flat" cmpd="sng" w="12700">
            <a:solidFill>
              <a:srgbClr val="FED2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2142835" y="5685867"/>
            <a:ext cx="4446984" cy="41547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Desafío </a:t>
            </a:r>
            <a:endParaRPr b="0" i="0" sz="7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0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UNA SOLUCIÓN PUEDE TENER UNA O MÁS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20"/>
          <p:cNvSpPr txBox="1"/>
          <p:nvPr>
            <p:ph idx="1" type="body"/>
          </p:nvPr>
        </p:nvSpPr>
        <p:spPr>
          <a:xfrm>
            <a:off x="1626449" y="1930727"/>
            <a:ext cx="9005777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En soluciones modernas, es común combinar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bases de datos relacionales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s-CO" sz="2200">
                <a:latin typeface="Lato"/>
                <a:ea typeface="Lato"/>
                <a:cs typeface="Lato"/>
                <a:sym typeface="Lato"/>
              </a:rPr>
              <a:t>no relacionales</a:t>
            </a:r>
            <a:r>
              <a:rPr lang="es-CO" sz="2200">
                <a:latin typeface="Lato"/>
                <a:ea typeface="Lato"/>
                <a:cs typeface="Lato"/>
                <a:sym typeface="Lato"/>
              </a:rPr>
              <a:t> para aprovechar lo mejor de cada enfoque.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1" name="Google Shape;37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4097" y="3622370"/>
            <a:ext cx="1258235" cy="125823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20"/>
          <p:cNvSpPr txBox="1"/>
          <p:nvPr/>
        </p:nvSpPr>
        <p:spPr>
          <a:xfrm>
            <a:off x="2608373" y="3789822"/>
            <a:ext cx="2998177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Gestionar usuarios y transacciones (consistencia, integridad).</a:t>
            </a:r>
            <a:endParaRPr/>
          </a:p>
        </p:txBody>
      </p:sp>
      <p:pic>
        <p:nvPicPr>
          <p:cNvPr id="373" name="Google Shape;37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356775" y="3622370"/>
            <a:ext cx="1258236" cy="1258236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Google Shape;374;p20"/>
          <p:cNvSpPr txBox="1"/>
          <p:nvPr/>
        </p:nvSpPr>
        <p:spPr>
          <a:xfrm>
            <a:off x="7871052" y="3789823"/>
            <a:ext cx="3527425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Manejar comentarios, eventos o analítica en tiempo real (flexibilidad, velocidad).</a:t>
            </a:r>
            <a:endParaRPr/>
          </a:p>
        </p:txBody>
      </p:sp>
      <p:sp>
        <p:nvSpPr>
          <p:cNvPr id="375" name="Google Shape;375;p20"/>
          <p:cNvSpPr txBox="1"/>
          <p:nvPr/>
        </p:nvSpPr>
        <p:spPr>
          <a:xfrm>
            <a:off x="1576442" y="5318443"/>
            <a:ext cx="9223830" cy="91421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5715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s-CO" sz="2200" u="none" cap="none" strike="noStrike">
                <a:solidFill>
                  <a:srgbClr val="FF7E79"/>
                </a:solidFill>
                <a:latin typeface="Lato"/>
                <a:ea typeface="Lato"/>
                <a:cs typeface="Lato"/>
                <a:sym typeface="Lato"/>
              </a:rPr>
              <a:t>No se trata de elegir una u otra, sino de entender cuál es la mejor herramienta para cada parte del problema.</a:t>
            </a:r>
            <a:endParaRPr b="0" i="0" sz="2200" u="none" cap="none" strike="noStrike">
              <a:solidFill>
                <a:srgbClr val="FF7E7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FF7E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1"/>
          <p:cNvSpPr txBox="1"/>
          <p:nvPr>
            <p:ph type="title"/>
          </p:nvPr>
        </p:nvSpPr>
        <p:spPr>
          <a:xfrm>
            <a:off x="1584251" y="365125"/>
            <a:ext cx="9005777" cy="1463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¿Y CÓMO USO UNA BASE DE DATOS?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03739" y="2688315"/>
            <a:ext cx="1452246" cy="145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04191" y="2630070"/>
            <a:ext cx="1510491" cy="151049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4" name="Google Shape;384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77770" y="2695437"/>
            <a:ext cx="1510491" cy="1510491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1"/>
          <p:cNvSpPr txBox="1"/>
          <p:nvPr/>
        </p:nvSpPr>
        <p:spPr>
          <a:xfrm>
            <a:off x="985468" y="4446075"/>
            <a:ext cx="248878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DE DATOS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3835141" y="4423667"/>
            <a:ext cx="184859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SGBD</a:t>
            </a:r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8578667" y="4446075"/>
            <a:ext cx="270869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USUARIO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(tú)</a:t>
            </a:r>
            <a:endParaRPr/>
          </a:p>
        </p:txBody>
      </p:sp>
      <p:pic>
        <p:nvPicPr>
          <p:cNvPr id="388" name="Google Shape;388;p2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697018" y="2630070"/>
            <a:ext cx="1566675" cy="1566675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21"/>
          <p:cNvSpPr txBox="1"/>
          <p:nvPr/>
        </p:nvSpPr>
        <p:spPr>
          <a:xfrm>
            <a:off x="6556060" y="4370989"/>
            <a:ext cx="184859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Consulta</a:t>
            </a:r>
            <a:b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</a:b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(SQL)</a:t>
            </a:r>
            <a:endParaRPr/>
          </a:p>
        </p:txBody>
      </p:sp>
      <p:sp>
        <p:nvSpPr>
          <p:cNvPr id="390" name="Google Shape;390;p21"/>
          <p:cNvSpPr/>
          <p:nvPr/>
        </p:nvSpPr>
        <p:spPr>
          <a:xfrm rot="10800000">
            <a:off x="8129563" y="3515718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21"/>
          <p:cNvSpPr/>
          <p:nvPr/>
        </p:nvSpPr>
        <p:spPr>
          <a:xfrm rot="10800000">
            <a:off x="5449606" y="3511233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/>
          <p:nvPr/>
        </p:nvSpPr>
        <p:spPr>
          <a:xfrm rot="10800000">
            <a:off x="2897737" y="3525739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21"/>
          <p:cNvSpPr/>
          <p:nvPr/>
        </p:nvSpPr>
        <p:spPr>
          <a:xfrm>
            <a:off x="2984077" y="3003185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1"/>
          <p:cNvSpPr/>
          <p:nvPr/>
        </p:nvSpPr>
        <p:spPr>
          <a:xfrm>
            <a:off x="5533912" y="3003185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1"/>
          <p:cNvSpPr/>
          <p:nvPr/>
        </p:nvSpPr>
        <p:spPr>
          <a:xfrm>
            <a:off x="8243995" y="3003185"/>
            <a:ext cx="1106454" cy="393952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7E79"/>
          </a:solidFill>
          <a:ln cap="flat" cmpd="sng" w="25400">
            <a:solidFill>
              <a:srgbClr val="FF7E7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itHub - beekeeper-studio/beekeeper-studio: Modern and easy to use SQL  client for MySQL, Postgres, SQLite, SQL Server, and more. Linux, MacOS, and  Windows." id="396" name="Google Shape;396;p2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40477" y="5426532"/>
            <a:ext cx="914261" cy="914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2"/>
          <p:cNvSpPr txBox="1"/>
          <p:nvPr/>
        </p:nvSpPr>
        <p:spPr>
          <a:xfrm>
            <a:off x="5508759" y="578008"/>
            <a:ext cx="6295621" cy="6616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INSTALACIÓN BEEKEEPER</a:t>
            </a:r>
            <a:endParaRPr b="1" sz="40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ress Kit | Beekeeper Studio" id="403" name="Google Shape;403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99481" y="1553727"/>
            <a:ext cx="4237800" cy="668731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22"/>
          <p:cNvSpPr txBox="1"/>
          <p:nvPr/>
        </p:nvSpPr>
        <p:spPr>
          <a:xfrm>
            <a:off x="6268479" y="2222459"/>
            <a:ext cx="489980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https://www.beekeeperstudio.io/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5822680" y="2868501"/>
            <a:ext cx="59817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Es el cliente que vamos a utilizar para conectarnos a una base de datos y hacer las consultas.</a:t>
            </a:r>
            <a:endParaRPr/>
          </a:p>
        </p:txBody>
      </p:sp>
      <p:sp>
        <p:nvSpPr>
          <p:cNvPr id="406" name="Google Shape;406;p22"/>
          <p:cNvSpPr txBox="1"/>
          <p:nvPr/>
        </p:nvSpPr>
        <p:spPr>
          <a:xfrm>
            <a:off x="5655644" y="4351044"/>
            <a:ext cx="6125474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NOTA: Si ya han utilizado otro cliente antes y lo tienen instalado pueden seguir usándolo, pero recomendamos usar Beekeeper para hacer más fácil seguir las instrucciones.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3"/>
          <p:cNvSpPr txBox="1"/>
          <p:nvPr>
            <p:ph idx="1" type="subTitle"/>
          </p:nvPr>
        </p:nvSpPr>
        <p:spPr>
          <a:xfrm>
            <a:off x="1544751" y="-1788960"/>
            <a:ext cx="7358063" cy="444699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s-CO" sz="2700">
                <a:latin typeface="Arial"/>
                <a:ea typeface="Arial"/>
                <a:cs typeface="Arial"/>
                <a:sym typeface="Arial"/>
              </a:rPr>
              <a:t>Educación Ejecutiva</a:t>
            </a:r>
            <a:endParaRPr/>
          </a:p>
        </p:txBody>
      </p:sp>
      <p:sp>
        <p:nvSpPr>
          <p:cNvPr id="412" name="Google Shape;412;p23"/>
          <p:cNvSpPr txBox="1"/>
          <p:nvPr/>
        </p:nvSpPr>
        <p:spPr>
          <a:xfrm>
            <a:off x="608879" y="-1555071"/>
            <a:ext cx="5201478" cy="6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s-CO" sz="2200" cap="small">
                <a:solidFill>
                  <a:srgbClr val="833C0B"/>
                </a:solidFill>
                <a:latin typeface="Arial"/>
                <a:ea typeface="Arial"/>
                <a:cs typeface="Arial"/>
                <a:sym typeface="Arial"/>
              </a:rPr>
              <a:t>Transforma</a:t>
            </a:r>
            <a:r>
              <a:rPr i="1" lang="es-CO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la manera como ves el mundo, porque es la clave para cambiarlo.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3"/>
          <p:cNvSpPr txBox="1"/>
          <p:nvPr/>
        </p:nvSpPr>
        <p:spPr>
          <a:xfrm>
            <a:off x="608879" y="797829"/>
            <a:ext cx="4896434" cy="65255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48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¡Gracias!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3"/>
          <p:cNvSpPr/>
          <p:nvPr/>
        </p:nvSpPr>
        <p:spPr>
          <a:xfrm>
            <a:off x="830656" y="1450379"/>
            <a:ext cx="4757923" cy="50781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-CO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Aprendiendo juntos a lo largo de la vida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3"/>
          <p:cNvSpPr/>
          <p:nvPr/>
        </p:nvSpPr>
        <p:spPr>
          <a:xfrm>
            <a:off x="1052434" y="2543175"/>
            <a:ext cx="647779" cy="500063"/>
          </a:xfrm>
          <a:prstGeom prst="roundRect">
            <a:avLst>
              <a:gd fmla="val 16667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22850" lIns="45700" spcFirstLastPara="1" rIns="45700" wrap="square" tIns="228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4"/>
          <p:cNvSpPr txBox="1"/>
          <p:nvPr>
            <p:ph type="title"/>
          </p:nvPr>
        </p:nvSpPr>
        <p:spPr>
          <a:xfrm>
            <a:off x="838200" y="365126"/>
            <a:ext cx="10515600" cy="1025136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s-CO">
                <a:latin typeface="Roboto"/>
                <a:ea typeface="Roboto"/>
                <a:cs typeface="Roboto"/>
                <a:sym typeface="Roboto"/>
              </a:rPr>
              <a:t>¿Qué es el modelado de datos?</a:t>
            </a:r>
            <a:endParaRPr/>
          </a:p>
        </p:txBody>
      </p:sp>
      <p:sp>
        <p:nvSpPr>
          <p:cNvPr id="421" name="Google Shape;421;p24"/>
          <p:cNvSpPr txBox="1"/>
          <p:nvPr>
            <p:ph idx="1" type="body"/>
          </p:nvPr>
        </p:nvSpPr>
        <p:spPr>
          <a:xfrm>
            <a:off x="903515" y="1508384"/>
            <a:ext cx="10515600" cy="125347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/>
              <a:t>El </a:t>
            </a:r>
            <a:r>
              <a:rPr b="1" lang="es-CO" sz="2200"/>
              <a:t>modelado de datos</a:t>
            </a:r>
            <a:r>
              <a:rPr lang="es-CO" sz="2200"/>
              <a:t> es el proceso de crear un modelo de una base de datos que represente la estructura, las relaciones y las reglas de los datos en una organización o sistema. El objetivo es diseñar cómo los datos estarán organizados y cómo se interrelacionarán entre sí, asegurando la integridad y eficiencia en su almacenamiento.</a:t>
            </a:r>
            <a:endParaRPr sz="2200"/>
          </a:p>
        </p:txBody>
      </p:sp>
      <p:pic>
        <p:nvPicPr>
          <p:cNvPr id="422" name="Google Shape;42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195735"/>
            <a:ext cx="3621832" cy="2897155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24"/>
          <p:cNvSpPr txBox="1"/>
          <p:nvPr/>
        </p:nvSpPr>
        <p:spPr>
          <a:xfrm>
            <a:off x="4932375" y="3848878"/>
            <a:ext cx="6421426" cy="189280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Optimización: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Facilita consultas eficientes y mantenimiento del sistema.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Integridad: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Garantiza que los datos sean consistentes y no haya redundancia innecesaria.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Escalabilidad: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Asegura que la base de datos se pueda expandir fácilmente sin perder rendimiento.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24"/>
          <p:cNvSpPr txBox="1"/>
          <p:nvPr/>
        </p:nvSpPr>
        <p:spPr>
          <a:xfrm>
            <a:off x="4932375" y="3074537"/>
            <a:ext cx="2182013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¡Importancia!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5"/>
          <p:cNvSpPr txBox="1"/>
          <p:nvPr>
            <p:ph type="title"/>
          </p:nvPr>
        </p:nvSpPr>
        <p:spPr>
          <a:xfrm>
            <a:off x="511629" y="635715"/>
            <a:ext cx="10515600" cy="913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CO">
                <a:latin typeface="Roboto"/>
                <a:ea typeface="Roboto"/>
                <a:cs typeface="Roboto"/>
                <a:sym typeface="Roboto"/>
              </a:rPr>
              <a:t>¿Qué es el Modelo Entidad-Relación (E-R)?</a:t>
            </a:r>
            <a:br>
              <a:rPr lang="es-CO"/>
            </a:b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25"/>
          <p:cNvSpPr txBox="1"/>
          <p:nvPr>
            <p:ph idx="1" type="body"/>
          </p:nvPr>
        </p:nvSpPr>
        <p:spPr>
          <a:xfrm>
            <a:off x="678025" y="1548883"/>
            <a:ext cx="10349204" cy="91316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lnSpcReduction="10000"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/>
              <a:t>El </a:t>
            </a:r>
            <a:r>
              <a:rPr b="1" lang="es-CO" sz="2200"/>
              <a:t>Modelo Entidad-Relación (E-R)</a:t>
            </a:r>
            <a:r>
              <a:rPr lang="es-CO" sz="2200"/>
              <a:t> es un enfoque gráfico que representa la estructura de los datos en una base de datos. Fue introducido por </a:t>
            </a:r>
            <a:r>
              <a:rPr b="1" lang="es-CO" sz="2200"/>
              <a:t>Peter Chen</a:t>
            </a:r>
            <a:r>
              <a:rPr lang="es-CO" sz="2200"/>
              <a:t> en 1976 y es utilizado ampliamente para diseñar bases de datos relacionales.</a:t>
            </a:r>
            <a:endParaRPr sz="2200"/>
          </a:p>
        </p:txBody>
      </p:sp>
      <p:sp>
        <p:nvSpPr>
          <p:cNvPr id="431" name="Google Shape;431;p25"/>
          <p:cNvSpPr txBox="1"/>
          <p:nvPr/>
        </p:nvSpPr>
        <p:spPr>
          <a:xfrm>
            <a:off x="770922" y="2775957"/>
            <a:ext cx="2420148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¡Componentes!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25"/>
          <p:cNvSpPr txBox="1"/>
          <p:nvPr/>
        </p:nvSpPr>
        <p:spPr>
          <a:xfrm>
            <a:off x="678025" y="3551528"/>
            <a:ext cx="3595396" cy="343168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Entidades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representan objetos o conceptos del mundo real.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Relaciones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muestran cómo las entidades interactúan entre sí.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Atributos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son las propiedades de las entidades o relaciones.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25"/>
          <p:cNvSpPr txBox="1"/>
          <p:nvPr/>
        </p:nvSpPr>
        <p:spPr>
          <a:xfrm>
            <a:off x="5396472" y="3551528"/>
            <a:ext cx="4902226" cy="3231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("Cliente, Producto, Empleado.)</a:t>
            </a: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25"/>
          <p:cNvSpPr txBox="1"/>
          <p:nvPr/>
        </p:nvSpPr>
        <p:spPr>
          <a:xfrm>
            <a:off x="5396472" y="5459742"/>
            <a:ext cx="5706958" cy="6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("Un Cliente podría tener los atributos Nombre, Dirección, Correo Electrónico.)</a:t>
            </a: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25"/>
          <p:cNvSpPr txBox="1"/>
          <p:nvPr/>
        </p:nvSpPr>
        <p:spPr>
          <a:xfrm>
            <a:off x="5396472" y="4505635"/>
            <a:ext cx="6117504" cy="6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("Un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realiza un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Pedido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, por lo tanto, hay una relación entre las entidades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Pedido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6" name="Google Shape;43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65348" y="3939221"/>
            <a:ext cx="308073" cy="1866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47575" y="4852389"/>
            <a:ext cx="240450" cy="26557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8621" y="5728151"/>
            <a:ext cx="229599" cy="3317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6"/>
          <p:cNvSpPr txBox="1"/>
          <p:nvPr>
            <p:ph type="title"/>
          </p:nvPr>
        </p:nvSpPr>
        <p:spPr>
          <a:xfrm>
            <a:off x="511629" y="635715"/>
            <a:ext cx="10515600" cy="913168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CO">
                <a:latin typeface="Roboto"/>
                <a:ea typeface="Roboto"/>
                <a:cs typeface="Roboto"/>
                <a:sym typeface="Roboto"/>
              </a:rPr>
              <a:t>¿Qué es el Modelo Entidad-Relación (E-R)?</a:t>
            </a:r>
            <a:br>
              <a:rPr lang="es-CO"/>
            </a:b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26"/>
          <p:cNvSpPr txBox="1"/>
          <p:nvPr>
            <p:ph idx="1" type="body"/>
          </p:nvPr>
        </p:nvSpPr>
        <p:spPr>
          <a:xfrm>
            <a:off x="855307" y="1893283"/>
            <a:ext cx="10349204" cy="70912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/>
              <a:t>El modelo E-R ayuda a representar de forma clara y comprensible cómo se organizarán los datos, lo que facilita su posterior implementación en un sistema de bases de datos.</a:t>
            </a:r>
            <a:endParaRPr sz="2200"/>
          </a:p>
        </p:txBody>
      </p:sp>
      <p:sp>
        <p:nvSpPr>
          <p:cNvPr id="445" name="Google Shape;445;p26"/>
          <p:cNvSpPr txBox="1"/>
          <p:nvPr/>
        </p:nvSpPr>
        <p:spPr>
          <a:xfrm>
            <a:off x="7115738" y="3049903"/>
            <a:ext cx="2420148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¡Componentes!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26"/>
          <p:cNvSpPr txBox="1"/>
          <p:nvPr/>
        </p:nvSpPr>
        <p:spPr>
          <a:xfrm>
            <a:off x="7115738" y="3959063"/>
            <a:ext cx="3595396" cy="22005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b="1"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Cardinalidad </a:t>
            </a: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Define la cantidad de instancias de una entidad que pueden estar asociadas con otra entidad en una relación.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26"/>
          <p:cNvSpPr txBox="1"/>
          <p:nvPr/>
        </p:nvSpPr>
        <p:spPr>
          <a:xfrm>
            <a:off x="855306" y="3090977"/>
            <a:ext cx="4653878" cy="8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("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Uno a Muchos (1:N):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Un cliente puede hacer muchos pedidos, pero un pedido es realizado por un solo cliente.”)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26"/>
          <p:cNvSpPr txBox="1"/>
          <p:nvPr/>
        </p:nvSpPr>
        <p:spPr>
          <a:xfrm>
            <a:off x="855307" y="1244171"/>
            <a:ext cx="2420148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¡Propósito!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26"/>
          <p:cNvSpPr txBox="1"/>
          <p:nvPr/>
        </p:nvSpPr>
        <p:spPr>
          <a:xfrm>
            <a:off x="855305" y="4456708"/>
            <a:ext cx="4653878" cy="87714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Muchos a Muchos (N:M):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Un estudiante puede tomar muchos cursos y un curso puede tener muchos estudiantes)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0" name="Google Shape;450;p26"/>
          <p:cNvCxnSpPr/>
          <p:nvPr/>
        </p:nvCxnSpPr>
        <p:spPr>
          <a:xfrm>
            <a:off x="7893698" y="5868955"/>
            <a:ext cx="253792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7"/>
          <p:cNvSpPr txBox="1"/>
          <p:nvPr>
            <p:ph type="title"/>
          </p:nvPr>
        </p:nvSpPr>
        <p:spPr>
          <a:xfrm>
            <a:off x="623596" y="830425"/>
            <a:ext cx="7624665" cy="106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CO">
                <a:latin typeface="Roboto"/>
                <a:ea typeface="Roboto"/>
                <a:cs typeface="Roboto"/>
                <a:sym typeface="Roboto"/>
              </a:rPr>
              <a:t>Claves primarias</a:t>
            </a:r>
            <a:br>
              <a:rPr lang="es-CO"/>
            </a:br>
            <a:br>
              <a:rPr lang="es-CO"/>
            </a:b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6" name="Google Shape;456;p27"/>
          <p:cNvSpPr txBox="1"/>
          <p:nvPr>
            <p:ph idx="1" type="body"/>
          </p:nvPr>
        </p:nvSpPr>
        <p:spPr>
          <a:xfrm>
            <a:off x="707572" y="1601691"/>
            <a:ext cx="10515600" cy="8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 fontScale="6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0000"/>
              <a:buNone/>
            </a:pPr>
            <a:r>
              <a:rPr lang="es-CO"/>
              <a:t>Es un atributo o conjunto de atributos que identifican de manera única cada fila de una tabla en la base de datos.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0000"/>
              <a:buNone/>
            </a:pPr>
            <a:r>
              <a:t/>
            </a:r>
            <a:endParaRPr/>
          </a:p>
        </p:txBody>
      </p:sp>
      <p:sp>
        <p:nvSpPr>
          <p:cNvPr id="457" name="Google Shape;457;p27"/>
          <p:cNvSpPr txBox="1"/>
          <p:nvPr/>
        </p:nvSpPr>
        <p:spPr>
          <a:xfrm>
            <a:off x="707572" y="2828836"/>
            <a:ext cx="8512630" cy="3231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(En una tabla de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, la clave primaria podría ser el ID del Cliente.)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27"/>
          <p:cNvSpPr txBox="1"/>
          <p:nvPr/>
        </p:nvSpPr>
        <p:spPr>
          <a:xfrm>
            <a:off x="7949478" y="3961046"/>
            <a:ext cx="2541446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¡Características!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27"/>
          <p:cNvSpPr txBox="1"/>
          <p:nvPr/>
        </p:nvSpPr>
        <p:spPr>
          <a:xfrm>
            <a:off x="7349003" y="4750303"/>
            <a:ext cx="3595396" cy="127725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puede contener valores nulos.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Debe ser única para cada registro.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0" name="Google Shape;4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811" y="3725682"/>
            <a:ext cx="4649131" cy="19301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8"/>
          <p:cNvSpPr txBox="1"/>
          <p:nvPr>
            <p:ph type="title"/>
          </p:nvPr>
        </p:nvSpPr>
        <p:spPr>
          <a:xfrm>
            <a:off x="623596" y="830425"/>
            <a:ext cx="7624665" cy="1060515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b="1" lang="es-CO">
                <a:latin typeface="Roboto"/>
                <a:ea typeface="Roboto"/>
                <a:cs typeface="Roboto"/>
                <a:sym typeface="Roboto"/>
              </a:rPr>
              <a:t>Claves foráneas</a:t>
            </a:r>
            <a:br>
              <a:rPr lang="es-CO"/>
            </a:br>
            <a:br>
              <a:rPr lang="es-CO"/>
            </a:b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6" name="Google Shape;466;p28"/>
          <p:cNvSpPr txBox="1"/>
          <p:nvPr>
            <p:ph idx="1" type="body"/>
          </p:nvPr>
        </p:nvSpPr>
        <p:spPr>
          <a:xfrm>
            <a:off x="707572" y="1601691"/>
            <a:ext cx="10515600" cy="65346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/>
              <a:t>Es un atributo en una tabla que se utiliza para establecer y mantener un vínculo entre dos tablas.</a:t>
            </a:r>
            <a:endParaRPr sz="22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5600"/>
              <a:buNone/>
            </a:pPr>
            <a:r>
              <a:t/>
            </a:r>
            <a:endParaRPr/>
          </a:p>
        </p:txBody>
      </p:sp>
      <p:sp>
        <p:nvSpPr>
          <p:cNvPr id="467" name="Google Shape;467;p28"/>
          <p:cNvSpPr txBox="1"/>
          <p:nvPr/>
        </p:nvSpPr>
        <p:spPr>
          <a:xfrm>
            <a:off x="968829" y="2532154"/>
            <a:ext cx="8512630" cy="6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¡Ejemplo! 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(En la tabla de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Pedidos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, el atributo ID del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Cliente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 puede ser una clave foránea que se refiere a la clave primaria de la tabla de </a:t>
            </a:r>
            <a:r>
              <a:rPr b="1"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Clientes</a:t>
            </a:r>
            <a:r>
              <a:rPr lang="es-CO" sz="1800">
                <a:solidFill>
                  <a:srgbClr val="525252"/>
                </a:solidFill>
                <a:latin typeface="Arial"/>
                <a:ea typeface="Arial"/>
                <a:cs typeface="Arial"/>
                <a:sym typeface="Arial"/>
              </a:rPr>
              <a:t>.)</a:t>
            </a:r>
            <a:endParaRPr sz="1800">
              <a:solidFill>
                <a:srgbClr val="52525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28"/>
          <p:cNvSpPr txBox="1"/>
          <p:nvPr/>
        </p:nvSpPr>
        <p:spPr>
          <a:xfrm>
            <a:off x="7949478" y="3961046"/>
            <a:ext cx="2541446" cy="461645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FF2F92"/>
                </a:solidFill>
                <a:latin typeface="Lato"/>
                <a:ea typeface="Lato"/>
                <a:cs typeface="Lato"/>
                <a:sym typeface="Lato"/>
              </a:rPr>
              <a:t>¡Características!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28"/>
          <p:cNvSpPr txBox="1"/>
          <p:nvPr/>
        </p:nvSpPr>
        <p:spPr>
          <a:xfrm>
            <a:off x="7349003" y="4750303"/>
            <a:ext cx="3595396" cy="1277253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Permite la integridad referencial entre tablas.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Noto Sans Symbols"/>
              <a:buChar char="❑"/>
            </a:pPr>
            <a:r>
              <a:rPr lang="es-CO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 clave foránea puede contener valores nulos.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0" name="Google Shape;4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8829" y="4055721"/>
            <a:ext cx="5438263" cy="1617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b="1" lang="es-CO" sz="4400">
                <a:latin typeface="Roboto"/>
                <a:ea typeface="Roboto"/>
                <a:cs typeface="Roboto"/>
                <a:sym typeface="Roboto"/>
              </a:rPr>
              <a:t>CUESTIONARIO TÉCNICO</a:t>
            </a:r>
            <a:endParaRPr b="1"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1" name="Google Shape;121;p3"/>
          <p:cNvSpPr txBox="1"/>
          <p:nvPr>
            <p:ph idx="1" type="body"/>
          </p:nvPr>
        </p:nvSpPr>
        <p:spPr>
          <a:xfrm>
            <a:off x="1584250" y="1883504"/>
            <a:ext cx="9005700" cy="7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4"/>
              </a:rPr>
              <a:t>www.menti.com</a:t>
            </a:r>
            <a:endParaRPr sz="2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200">
                <a:latin typeface="Lato"/>
                <a:ea typeface="Lato"/>
                <a:cs typeface="Lato"/>
                <a:sym typeface="Lato"/>
              </a:rPr>
              <a:t>Código: 2935 6775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2" name="Google Shape;122;p3"/>
          <p:cNvSpPr txBox="1"/>
          <p:nvPr/>
        </p:nvSpPr>
        <p:spPr>
          <a:xfrm>
            <a:off x="147638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4321175" y="2845560"/>
            <a:ext cx="3549650" cy="31115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Insertar QR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"/>
          <p:cNvSpPr txBox="1"/>
          <p:nvPr/>
        </p:nvSpPr>
        <p:spPr>
          <a:xfrm>
            <a:off x="5420298" y="1225481"/>
            <a:ext cx="5933501" cy="6001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3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¿Qué es una base de datos?</a:t>
            </a:r>
            <a:endParaRPr b="0" i="0" sz="3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 txBox="1"/>
          <p:nvPr>
            <p:ph idx="1" type="body"/>
          </p:nvPr>
        </p:nvSpPr>
        <p:spPr>
          <a:xfrm>
            <a:off x="5420298" y="1825625"/>
            <a:ext cx="5933502" cy="68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57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i="1" lang="es-CO" sz="2800">
                <a:solidFill>
                  <a:srgbClr val="7F7F7F"/>
                </a:solidFill>
                <a:latin typeface="Lato"/>
                <a:ea typeface="Lato"/>
                <a:cs typeface="Lato"/>
                <a:sym typeface="Lato"/>
              </a:rPr>
              <a:t>En español, por favor…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¿QUÉ ES UNA BASE DE DATOS?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5"/>
          <p:cNvSpPr txBox="1"/>
          <p:nvPr>
            <p:ph idx="1" type="body"/>
          </p:nvPr>
        </p:nvSpPr>
        <p:spPr>
          <a:xfrm>
            <a:off x="1626449" y="1844086"/>
            <a:ext cx="9005777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400">
                <a:latin typeface="Lato"/>
                <a:ea typeface="Lato"/>
                <a:cs typeface="Lato"/>
                <a:sym typeface="Lato"/>
              </a:rPr>
              <a:t>Una </a:t>
            </a:r>
            <a:r>
              <a:rPr b="1" lang="es-CO" sz="2400">
                <a:latin typeface="Lato"/>
                <a:ea typeface="Lato"/>
                <a:cs typeface="Lato"/>
                <a:sym typeface="Lato"/>
              </a:rPr>
              <a:t>base de datos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 es un </a:t>
            </a:r>
            <a:r>
              <a:rPr b="1" lang="es-CO" sz="2400">
                <a:latin typeface="Lato"/>
                <a:ea typeface="Lato"/>
                <a:cs typeface="Lato"/>
                <a:sym typeface="Lato"/>
              </a:rPr>
              <a:t>conjunto estructurado de datos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 que se almacena de forma organizada para facilitar su acceso, gestión y análisis.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7" name="Google Shape;137;p5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9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26449" y="3547430"/>
            <a:ext cx="1515737" cy="1515737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4658263" y="3705133"/>
            <a:ext cx="569343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Técnicamente hablando, la base de datos es únicamente la </a:t>
            </a: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estructura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el </a:t>
            </a:r>
            <a:r>
              <a:rPr b="1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contenido</a:t>
            </a:r>
            <a:r>
              <a:rPr b="0" i="0" lang="es-CO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pero </a:t>
            </a:r>
            <a:r>
              <a:rPr b="0" i="0" lang="es-CO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tiene funcionalidad por sí misma.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¿QUÉ ES UN SISTEMA GESTOR DE BASES DE DATOS (SGBD)?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5" name="Google Shape;145;p6"/>
          <p:cNvSpPr txBox="1"/>
          <p:nvPr>
            <p:ph idx="1" type="body"/>
          </p:nvPr>
        </p:nvSpPr>
        <p:spPr>
          <a:xfrm>
            <a:off x="1626449" y="1844086"/>
            <a:ext cx="9005777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s-CO" sz="2400">
                <a:latin typeface="Lato"/>
                <a:ea typeface="Lato"/>
                <a:cs typeface="Lato"/>
                <a:sym typeface="Lato"/>
              </a:rPr>
              <a:t>Es el </a:t>
            </a:r>
            <a:r>
              <a:rPr b="1" lang="es-CO" sz="2400">
                <a:latin typeface="Lato"/>
                <a:ea typeface="Lato"/>
                <a:cs typeface="Lato"/>
                <a:sym typeface="Lato"/>
              </a:rPr>
              <a:t>software que permite interactuar con una base de datos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, proporcionando herramientas para crear, consultar, modificar, y administrar los datos de forma segura y eficiente. </a:t>
            </a:r>
            <a:endParaRPr sz="2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6" name="Google Shape;146;p6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Qué es MySQL? | OVHcloud Global" id="147" name="Google Shape;1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5903" y="3582788"/>
            <a:ext cx="2404868" cy="103052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ytelearning: Postgresql, una alternativa a mysql en Linux" id="148" name="Google Shape;1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94367" y="3500578"/>
            <a:ext cx="2603266" cy="11949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Oracle Database Logo Download - AI - All Vector Logo" id="149" name="Google Shape;14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49442" y="4893672"/>
            <a:ext cx="2093115" cy="11375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icrosoft SQL Server | Logopedia | Fandom" id="150" name="Google Shape;1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5985" y="5079823"/>
            <a:ext cx="3004704" cy="7652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roduction to MongoDB and Studio 3T | Studio 3T" id="151" name="Google Shape;15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06154" y="3690184"/>
            <a:ext cx="3004704" cy="8157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rebase | Okoone" id="152" name="Google Shape;152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61310" y="4542263"/>
            <a:ext cx="3004704" cy="18403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BASE DE DATOS VS SGBD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8" name="Google Shape;158;p7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2492" y="2152207"/>
            <a:ext cx="1452246" cy="14522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14262" y="4065972"/>
            <a:ext cx="1510491" cy="151049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/>
        </p:nvSpPr>
        <p:spPr>
          <a:xfrm>
            <a:off x="3398806" y="2309491"/>
            <a:ext cx="424419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La </a:t>
            </a: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base de datos</a:t>
            </a: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es como una </a:t>
            </a: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biblioteca</a:t>
            </a: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(el conjunto de libros organizados).</a:t>
            </a:r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6691222" y="4065972"/>
            <a:ext cx="4244197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El </a:t>
            </a: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SGBD</a:t>
            </a: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es como el </a:t>
            </a:r>
            <a:r>
              <a:rPr b="1"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bibliotecario</a:t>
            </a:r>
            <a:r>
              <a:rPr lang="es-CO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que te ayuda a buscar, prestar y cuidar los libros correctamente.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ACLARACIÓN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8" name="Google Shape;168;p8"/>
          <p:cNvSpPr txBox="1"/>
          <p:nvPr>
            <p:ph idx="1" type="body"/>
          </p:nvPr>
        </p:nvSpPr>
        <p:spPr>
          <a:xfrm>
            <a:off x="1593112" y="2799883"/>
            <a:ext cx="9005777" cy="125823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normAutofit/>
          </a:bodyPr>
          <a:lstStyle/>
          <a:p>
            <a:pPr indent="0" lvl="0" marL="571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O" sz="2400">
                <a:latin typeface="Lato"/>
                <a:ea typeface="Lato"/>
                <a:cs typeface="Lato"/>
                <a:sym typeface="Lato"/>
              </a:rPr>
              <a:t>En este curso, usaremos el término </a:t>
            </a:r>
            <a:r>
              <a:rPr i="1" lang="es-CO" sz="2400">
                <a:latin typeface="Lato"/>
                <a:ea typeface="Lato"/>
                <a:cs typeface="Lato"/>
                <a:sym typeface="Lato"/>
              </a:rPr>
              <a:t>base de datos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 para referirnos a </a:t>
            </a:r>
            <a:r>
              <a:rPr b="1" lang="es-CO" sz="2400">
                <a:latin typeface="Lato"/>
                <a:ea typeface="Lato"/>
                <a:cs typeface="Lato"/>
                <a:sym typeface="Lato"/>
              </a:rPr>
              <a:t>la combinación del sistema que gestiona los datos (SGBD)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 y </a:t>
            </a:r>
            <a:r>
              <a:rPr b="1" lang="es-CO" sz="2400">
                <a:latin typeface="Lato"/>
                <a:ea typeface="Lato"/>
                <a:cs typeface="Lato"/>
                <a:sym typeface="Lato"/>
              </a:rPr>
              <a:t>los datos almacenados en sí mismos</a:t>
            </a:r>
            <a:r>
              <a:rPr lang="es-CO" sz="2400">
                <a:latin typeface="Lato"/>
                <a:ea typeface="Lato"/>
                <a:cs typeface="Lato"/>
                <a:sym typeface="Lato"/>
              </a:rPr>
              <a:t>.</a:t>
            </a:r>
            <a:endParaRPr/>
          </a:p>
        </p:txBody>
      </p:sp>
      <p:sp>
        <p:nvSpPr>
          <p:cNvPr id="169" name="Google Shape;169;p8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 txBox="1"/>
          <p:nvPr>
            <p:ph type="title"/>
          </p:nvPr>
        </p:nvSpPr>
        <p:spPr>
          <a:xfrm>
            <a:off x="1584251" y="365126"/>
            <a:ext cx="9005777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00" spcFirstLastPara="1" rIns="45700" wrap="square" tIns="2285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800"/>
              <a:buNone/>
            </a:pPr>
            <a:r>
              <a:rPr lang="es-CO" sz="4400">
                <a:latin typeface="Roboto"/>
                <a:ea typeface="Roboto"/>
                <a:cs typeface="Roboto"/>
                <a:sym typeface="Roboto"/>
              </a:rPr>
              <a:t>DE HOJAS DE CÁLCULO A BASES DE DATOS</a:t>
            </a:r>
            <a:endParaRPr sz="44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180975" y="6572250"/>
            <a:ext cx="11896725" cy="184646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00" spcFirstLastPara="1" rIns="45700" wrap="square" tIns="2285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9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© Diseño y Gestión de Bases de Datos con SQL  | Universidad de los Andes </a:t>
            </a:r>
            <a:endParaRPr sz="7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Sample of data entered into Microsoft Excel" id="176" name="Google Shape;1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84140" y="1933459"/>
            <a:ext cx="8270062" cy="39498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18883" y="1933459"/>
            <a:ext cx="1163198" cy="11631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8" name="Google Shape;178;p9"/>
          <p:cNvGrpSpPr/>
          <p:nvPr/>
        </p:nvGrpSpPr>
        <p:grpSpPr>
          <a:xfrm>
            <a:off x="1532564" y="5365751"/>
            <a:ext cx="9109149" cy="584200"/>
            <a:chOff x="1532564" y="5365751"/>
            <a:chExt cx="9109149" cy="584200"/>
          </a:xfrm>
        </p:grpSpPr>
        <p:sp>
          <p:nvSpPr>
            <p:cNvPr id="179" name="Google Shape;179;p9"/>
            <p:cNvSpPr/>
            <p:nvPr/>
          </p:nvSpPr>
          <p:spPr>
            <a:xfrm>
              <a:off x="1532564" y="5365751"/>
              <a:ext cx="9109149" cy="584200"/>
            </a:xfrm>
            <a:prstGeom prst="rect">
              <a:avLst/>
            </a:prstGeom>
            <a:solidFill>
              <a:srgbClr val="FFFFFF">
                <a:alpha val="8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CO" sz="1800"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rPr>
                <a:t>    ¡Las hojas de cálculo como Excel o Google Forms no son bases de datos!</a:t>
              </a:r>
              <a:endParaRPr/>
            </a:p>
          </p:txBody>
        </p:sp>
        <p:pic>
          <p:nvPicPr>
            <p:cNvPr id="180" name="Google Shape;180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88719" y="5388218"/>
              <a:ext cx="539267" cy="5392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EDCO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2025-07-08T16:55:03Z</dcterms:created>
  <dc:creator>Natalia  Sanabria Forero</dc:creator>
</cp:coreProperties>
</file>