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Lst>
  <p:sldSz cy="13716000" cx="24384000"/>
  <p:notesSz cx="6858000" cy="9144000"/>
  <p:embeddedFontLst>
    <p:embeddedFont>
      <p:font typeface="Roboto"/>
      <p:regular r:id="rId57"/>
      <p:bold r:id="rId58"/>
      <p:italic r:id="rId59"/>
      <p:boldItalic r:id="rId60"/>
    </p:embeddedFont>
    <p:embeddedFont>
      <p:font typeface="Lato"/>
      <p:regular r:id="rId61"/>
      <p:bold r:id="rId62"/>
      <p:italic r:id="rId63"/>
      <p:boldItalic r:id="rId64"/>
    </p:embeddedFont>
    <p:embeddedFont>
      <p:font typeface="Helvetica Neue"/>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680">
          <p15:clr>
            <a:srgbClr val="A4A3A4"/>
          </p15:clr>
        </p15:guide>
      </p15:sldGuideLst>
    </p:ext>
    <p:ext uri="GoogleSlidesCustomDataVersion2">
      <go:slidesCustomData xmlns:go="http://customooxmlschemas.google.com/" r:id="rId69" roundtripDataSignature="AMtx7mjLx8xF2sUsubwdSBOYKnnMV8bE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D48248-E6BA-4FA5-8E09-F00393BFA0B1}">
  <a:tblStyle styleId="{48D48248-E6BA-4FA5-8E09-F00393BFA0B1}" styleName="Table_0">
    <a:wholeTbl>
      <a:tcTxStyle b="off" i="off">
        <a:font>
          <a:latin typeface="Calibri"/>
          <a:ea typeface="Calibri"/>
          <a:cs typeface="Calibri"/>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a:band2H>
    <a:band1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4"/>
          </a:solidFill>
        </a:fill>
      </a:tcStyle>
    </a:firstRow>
    <a:neCell>
      <a:tcTxStyle/>
    </a:neCell>
    <a:nwCell>
      <a:tcTxStyle/>
    </a:nwCell>
  </a:tblStyle>
  <a:tblStyle styleId="{2F9C1D88-2889-4CBE-8E14-78A84AE1B288}" styleName="Table_1">
    <a:wholeTbl>
      <a:tcTxStyle b="off" i="off">
        <a:font>
          <a:latin typeface="Calibri"/>
          <a:ea typeface="Calibri"/>
          <a:cs typeface="Calibri"/>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tcStyle>
    </a:band1H>
    <a:band2H>
      <a:tcTxStyle b="off" i="off"/>
    </a:band2H>
    <a:band1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1V>
    <a:band2V>
      <a:tcTxStyle b="off"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4"/>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accent4"/>
          </a:solidFill>
        </a:fill>
      </a:tcStyle>
    </a:firstRow>
    <a:neCell>
      <a:tcTxStyle b="off" i="off"/>
    </a:neCell>
    <a:nwCell>
      <a:tcTxStyle b="off" i="off"/>
    </a:nwCell>
  </a:tblStyle>
  <a:tblStyle styleId="{FD83ED3F-83A0-4E2C-AD31-A912B8E7FB71}" styleName="Table_2">
    <a:wholeTbl>
      <a:tcTxStyle b="off" i="off">
        <a:font>
          <a:latin typeface="Calibri"/>
          <a:ea typeface="Calibri"/>
          <a:cs typeface="Calibri"/>
        </a:font>
        <a:schemeClr val="dk1"/>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tcBdr>
          <a:top>
            <a:ln cap="flat" cmpd="sng" w="9525">
              <a:solidFill>
                <a:schemeClr val="accent6"/>
              </a:solidFill>
              <a:prstDash val="solid"/>
              <a:round/>
              <a:headEnd len="sm" w="sm" type="none"/>
              <a:tailEnd len="sm" w="sm" type="none"/>
            </a:ln>
          </a:top>
          <a:bottom>
            <a:ln cap="flat" cmpd="sng" w="9525">
              <a:solidFill>
                <a:schemeClr val="accent6"/>
              </a:solidFill>
              <a:prstDash val="solid"/>
              <a:round/>
              <a:headEnd len="sm" w="sm" type="none"/>
              <a:tailEnd len="sm" w="sm" type="none"/>
            </a:ln>
          </a:bottom>
        </a:tcBdr>
      </a:tcStyle>
    </a:band1H>
    <a:band2H>
      <a:tcTxStyle/>
    </a:band2H>
    <a:band1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1V>
    <a:band2V>
      <a:tcTxStyle/>
      <a:tcStyle>
        <a:tcBdr>
          <a:left>
            <a:ln cap="flat" cmpd="sng" w="9525">
              <a:solidFill>
                <a:schemeClr val="accent6"/>
              </a:solidFill>
              <a:prstDash val="solid"/>
              <a:round/>
              <a:headEnd len="sm" w="sm" type="none"/>
              <a:tailEnd len="sm" w="sm" type="none"/>
            </a:ln>
          </a:left>
          <a:right>
            <a:ln cap="flat" cmpd="sng" w="9525">
              <a:solidFill>
                <a:schemeClr val="accent6"/>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tcStyle>
    </a:lastRow>
    <a:seCell>
      <a:tcTxStyle/>
    </a:seCell>
    <a:swCell>
      <a:tcTxStyle/>
    </a:swCell>
    <a:firstRow>
      <a:tcTxStyle b="on" i="off">
        <a:font>
          <a:latin typeface="Calibri"/>
          <a:ea typeface="Calibri"/>
          <a:cs typeface="Calibri"/>
        </a:font>
        <a:schemeClr val="lt1"/>
      </a:tcTxStyle>
      <a:tcStyle>
        <a:fill>
          <a:solidFill>
            <a:schemeClr val="accent6"/>
          </a:solidFill>
        </a:fill>
      </a:tcStyle>
    </a:firstRow>
    <a:neCell>
      <a:tcTxStyle/>
    </a:neCell>
    <a:nwCell>
      <a:tcTxStyle/>
    </a:nwCell>
  </a:tblStyle>
  <a:tblStyle styleId="{C26C7207-4567-4E5D-BC9B-31BEA1417045}" styleName="Table_3">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6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3.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5.xml"/><Relationship Id="rId66" Type="http://schemas.openxmlformats.org/officeDocument/2006/relationships/font" Target="fonts/HelveticaNeue-bold.fntdata"/><Relationship Id="rId21" Type="http://schemas.openxmlformats.org/officeDocument/2006/relationships/slide" Target="slides/slide14.xml"/><Relationship Id="rId65" Type="http://schemas.openxmlformats.org/officeDocument/2006/relationships/font" Target="fonts/HelveticaNeue-regular.fntdata"/><Relationship Id="rId24" Type="http://schemas.openxmlformats.org/officeDocument/2006/relationships/slide" Target="slides/slide17.xml"/><Relationship Id="rId68" Type="http://schemas.openxmlformats.org/officeDocument/2006/relationships/font" Target="fonts/HelveticaNeue-boldItalic.fntdata"/><Relationship Id="rId23" Type="http://schemas.openxmlformats.org/officeDocument/2006/relationships/slide" Target="slides/slide16.xml"/><Relationship Id="rId67" Type="http://schemas.openxmlformats.org/officeDocument/2006/relationships/font" Target="fonts/HelveticaNeue-italic.fntdata"/><Relationship Id="rId60" Type="http://schemas.openxmlformats.org/officeDocument/2006/relationships/font" Target="fonts/Roboto-boldItalic.fntdata"/><Relationship Id="rId26" Type="http://schemas.openxmlformats.org/officeDocument/2006/relationships/slide" Target="slides/slide19.xml"/><Relationship Id="rId25" Type="http://schemas.openxmlformats.org/officeDocument/2006/relationships/slide" Target="slides/slide18.xml"/><Relationship Id="rId69" Type="http://customschemas.google.com/relationships/presentationmetadata" Target="meta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font" Target="fonts/Roboto-regular.fntdata"/><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font" Target="fonts/Roboto-italic.fntdata"/><Relationship Id="rId14" Type="http://schemas.openxmlformats.org/officeDocument/2006/relationships/slide" Target="slides/slide7.xml"/><Relationship Id="rId58"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61" name="Google Shape;16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1" name="Google Shape;651;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Preguntar antes de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4" name="Google Shape;674;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7" name="Google Shape;687;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3" name="Google Shape;703;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0" name="Google Shape;720;p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9" name="Google Shape;72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8" name="Google Shape;168;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3" name="Google Shape;743;p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p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0" name="Google Shape;770;p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4" name="Google Shape;804;p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p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0" name="Google Shape;810;p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0" name="Google Shape;820;p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8" name="Google Shape;828;p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p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2" name="Google Shape;842;p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p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2" name="Google Shape;852;p8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p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8" name="Google Shape;878;p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2" name="Google Shape;182;p6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1" name="Google Shape;891;p8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8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0" name="Google Shape;900;p8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9" name="Google Shape;909;p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p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5" name="Google Shape;915;p9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9" name="Google Shape;949;p9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p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8" name="Google Shape;958;p9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7" name="Google Shape;967;p9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4" name="Shape 974"/>
        <p:cNvGrpSpPr/>
        <p:nvPr/>
      </p:nvGrpSpPr>
      <p:grpSpPr>
        <a:xfrm>
          <a:off x="0" y="0"/>
          <a:ext cx="0" cy="0"/>
          <a:chOff x="0" y="0"/>
          <a:chExt cx="0" cy="0"/>
        </a:xfrm>
      </p:grpSpPr>
      <p:sp>
        <p:nvSpPr>
          <p:cNvPr id="975" name="Google Shape;975;p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6" name="Google Shape;976;p9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6" name="Google Shape;986;p9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9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3" name="Google Shape;993;p9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p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01" name="Google Shape;1001;p9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p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0" name="Google Shape;1010;p9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1" name="Shape 1021"/>
        <p:cNvGrpSpPr/>
        <p:nvPr/>
      </p:nvGrpSpPr>
      <p:grpSpPr>
        <a:xfrm>
          <a:off x="0" y="0"/>
          <a:ext cx="0" cy="0"/>
          <a:chOff x="0" y="0"/>
          <a:chExt cx="0" cy="0"/>
        </a:xfrm>
      </p:grpSpPr>
      <p:sp>
        <p:nvSpPr>
          <p:cNvPr id="1022" name="Google Shape;1022;p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3" name="Google Shape;1023;p9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1" name="Google Shape;1031;p10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p10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0" name="Google Shape;1040;p10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rPr lang="es-CO"/>
              <a:t>Agregar: Celsia, Bavaria</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4" name="Google Shape;1054;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5" name="Google Shape;1065;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7" name="Google Shape;1087;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6" name="Shape 1096"/>
        <p:cNvGrpSpPr/>
        <p:nvPr/>
      </p:nvGrpSpPr>
      <p:grpSpPr>
        <a:xfrm>
          <a:off x="0" y="0"/>
          <a:ext cx="0" cy="0"/>
          <a:chOff x="0" y="0"/>
          <a:chExt cx="0" cy="0"/>
        </a:xfrm>
      </p:grpSpPr>
      <p:sp>
        <p:nvSpPr>
          <p:cNvPr id="1097" name="Google Shape;1097;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
        <p:nvSpPr>
          <p:cNvPr id="1098" name="Google Shape;109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2" name="Google Shape;212;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6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2" name="Google Shape;292;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17999"/>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1" name="Shape 11"/>
        <p:cNvGrpSpPr/>
        <p:nvPr/>
      </p:nvGrpSpPr>
      <p:grpSpPr>
        <a:xfrm>
          <a:off x="0" y="0"/>
          <a:ext cx="0" cy="0"/>
          <a:chOff x="0" y="0"/>
          <a:chExt cx="0" cy="0"/>
        </a:xfrm>
      </p:grpSpPr>
      <p:sp>
        <p:nvSpPr>
          <p:cNvPr id="12" name="Google Shape;12;p47"/>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3" name="Shape 63"/>
        <p:cNvGrpSpPr/>
        <p:nvPr/>
      </p:nvGrpSpPr>
      <p:grpSpPr>
        <a:xfrm>
          <a:off x="0" y="0"/>
          <a:ext cx="0" cy="0"/>
          <a:chOff x="0" y="0"/>
          <a:chExt cx="0" cy="0"/>
        </a:xfrm>
      </p:grpSpPr>
      <p:sp>
        <p:nvSpPr>
          <p:cNvPr id="64" name="Google Shape;64;p56"/>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56"/>
          <p:cNvSpPr/>
          <p:nvPr>
            <p:ph idx="2" type="pic"/>
          </p:nvPr>
        </p:nvSpPr>
        <p:spPr>
          <a:xfrm>
            <a:off x="10366376" y="1974851"/>
            <a:ext cx="12344400" cy="9747250"/>
          </a:xfrm>
          <a:prstGeom prst="rect">
            <a:avLst/>
          </a:prstGeom>
          <a:noFill/>
          <a:ln>
            <a:noFill/>
          </a:ln>
        </p:spPr>
      </p:sp>
      <p:sp>
        <p:nvSpPr>
          <p:cNvPr id="66" name="Google Shape;66;p56"/>
          <p:cNvSpPr txBox="1"/>
          <p:nvPr>
            <p:ph idx="1"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7" name="Google Shape;67;p56"/>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6"/>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56"/>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0" name="Shape 70"/>
        <p:cNvGrpSpPr/>
        <p:nvPr/>
      </p:nvGrpSpPr>
      <p:grpSpPr>
        <a:xfrm>
          <a:off x="0" y="0"/>
          <a:ext cx="0" cy="0"/>
          <a:chOff x="0" y="0"/>
          <a:chExt cx="0" cy="0"/>
        </a:xfrm>
      </p:grpSpPr>
      <p:sp>
        <p:nvSpPr>
          <p:cNvPr id="71" name="Google Shape;71;p57"/>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57"/>
          <p:cNvSpPr txBox="1"/>
          <p:nvPr>
            <p:ph idx="1" type="body"/>
          </p:nvPr>
        </p:nvSpPr>
        <p:spPr>
          <a:xfrm rot="5400000">
            <a:off x="7840662" y="-2513012"/>
            <a:ext cx="8702676" cy="2103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3" name="Google Shape;73;p57"/>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7"/>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7"/>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6" name="Shape 76"/>
        <p:cNvGrpSpPr/>
        <p:nvPr/>
      </p:nvGrpSpPr>
      <p:grpSpPr>
        <a:xfrm>
          <a:off x="0" y="0"/>
          <a:ext cx="0" cy="0"/>
          <a:chOff x="0" y="0"/>
          <a:chExt cx="0" cy="0"/>
        </a:xfrm>
      </p:grpSpPr>
      <p:sp>
        <p:nvSpPr>
          <p:cNvPr id="77" name="Google Shape;77;p58"/>
          <p:cNvSpPr txBox="1"/>
          <p:nvPr>
            <p:ph type="title"/>
          </p:nvPr>
        </p:nvSpPr>
        <p:spPr>
          <a:xfrm rot="5400000">
            <a:off x="14266862" y="3913188"/>
            <a:ext cx="11623676" cy="5257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8"/>
          <p:cNvSpPr txBox="1"/>
          <p:nvPr>
            <p:ph idx="1" type="body"/>
          </p:nvPr>
        </p:nvSpPr>
        <p:spPr>
          <a:xfrm rot="5400000">
            <a:off x="3598862" y="-1192212"/>
            <a:ext cx="11623676" cy="15468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79" name="Google Shape;79;p58"/>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8"/>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58"/>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88" name="Shape 88"/>
        <p:cNvGrpSpPr/>
        <p:nvPr/>
      </p:nvGrpSpPr>
      <p:grpSpPr>
        <a:xfrm>
          <a:off x="0" y="0"/>
          <a:ext cx="0" cy="0"/>
          <a:chOff x="0" y="0"/>
          <a:chExt cx="0" cy="0"/>
        </a:xfrm>
      </p:grpSpPr>
      <p:sp>
        <p:nvSpPr>
          <p:cNvPr id="89" name="Google Shape;89;p103"/>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3"/>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91" name="Google Shape;91;p103"/>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03"/>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03"/>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94" name="Shape 94"/>
        <p:cNvGrpSpPr/>
        <p:nvPr/>
      </p:nvGrpSpPr>
      <p:grpSpPr>
        <a:xfrm>
          <a:off x="0" y="0"/>
          <a:ext cx="0" cy="0"/>
          <a:chOff x="0" y="0"/>
          <a:chExt cx="0" cy="0"/>
        </a:xfrm>
      </p:grpSpPr>
      <p:sp>
        <p:nvSpPr>
          <p:cNvPr id="95" name="Google Shape;95;p104"/>
          <p:cNvSpPr txBox="1"/>
          <p:nvPr>
            <p:ph type="ctrTitle"/>
          </p:nvPr>
        </p:nvSpPr>
        <p:spPr>
          <a:xfrm>
            <a:off x="3048000" y="2244726"/>
            <a:ext cx="1828800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04"/>
          <p:cNvSpPr txBox="1"/>
          <p:nvPr>
            <p:ph idx="1" type="subTitle"/>
          </p:nvPr>
        </p:nvSpPr>
        <p:spPr>
          <a:xfrm>
            <a:off x="3048000" y="7204076"/>
            <a:ext cx="18288000" cy="331152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97" name="Google Shape;97;p104"/>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04"/>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0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00" name="Shape 100"/>
        <p:cNvGrpSpPr/>
        <p:nvPr/>
      </p:nvGrpSpPr>
      <p:grpSpPr>
        <a:xfrm>
          <a:off x="0" y="0"/>
          <a:ext cx="0" cy="0"/>
          <a:chOff x="0" y="0"/>
          <a:chExt cx="0" cy="0"/>
        </a:xfrm>
      </p:grpSpPr>
      <p:sp>
        <p:nvSpPr>
          <p:cNvPr id="101" name="Google Shape;101;p105"/>
          <p:cNvSpPr txBox="1"/>
          <p:nvPr>
            <p:ph type="title"/>
          </p:nvPr>
        </p:nvSpPr>
        <p:spPr>
          <a:xfrm>
            <a:off x="1663700" y="3419477"/>
            <a:ext cx="21031200" cy="57054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05"/>
          <p:cNvSpPr txBox="1"/>
          <p:nvPr>
            <p:ph idx="1" type="body"/>
          </p:nvPr>
        </p:nvSpPr>
        <p:spPr>
          <a:xfrm>
            <a:off x="1663700" y="9178927"/>
            <a:ext cx="21031200"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103" name="Google Shape;103;p105"/>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05"/>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105"/>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06" name="Shape 106"/>
        <p:cNvGrpSpPr/>
        <p:nvPr/>
      </p:nvGrpSpPr>
      <p:grpSpPr>
        <a:xfrm>
          <a:off x="0" y="0"/>
          <a:ext cx="0" cy="0"/>
          <a:chOff x="0" y="0"/>
          <a:chExt cx="0" cy="0"/>
        </a:xfrm>
      </p:grpSpPr>
      <p:sp>
        <p:nvSpPr>
          <p:cNvPr id="107" name="Google Shape;107;p106"/>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106"/>
          <p:cNvSpPr txBox="1"/>
          <p:nvPr>
            <p:ph idx="1" type="body"/>
          </p:nvPr>
        </p:nvSpPr>
        <p:spPr>
          <a:xfrm>
            <a:off x="1676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09" name="Google Shape;109;p106"/>
          <p:cNvSpPr txBox="1"/>
          <p:nvPr>
            <p:ph idx="2" type="body"/>
          </p:nvPr>
        </p:nvSpPr>
        <p:spPr>
          <a:xfrm>
            <a:off x="12344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10" name="Google Shape;110;p106"/>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06"/>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06"/>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13" name="Shape 113"/>
        <p:cNvGrpSpPr/>
        <p:nvPr/>
      </p:nvGrpSpPr>
      <p:grpSpPr>
        <a:xfrm>
          <a:off x="0" y="0"/>
          <a:ext cx="0" cy="0"/>
          <a:chOff x="0" y="0"/>
          <a:chExt cx="0" cy="0"/>
        </a:xfrm>
      </p:grpSpPr>
      <p:sp>
        <p:nvSpPr>
          <p:cNvPr id="114" name="Google Shape;114;p107"/>
          <p:cNvSpPr txBox="1"/>
          <p:nvPr>
            <p:ph type="title"/>
          </p:nvPr>
        </p:nvSpPr>
        <p:spPr>
          <a:xfrm>
            <a:off x="1679576"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107"/>
          <p:cNvSpPr txBox="1"/>
          <p:nvPr>
            <p:ph idx="1" type="body"/>
          </p:nvPr>
        </p:nvSpPr>
        <p:spPr>
          <a:xfrm>
            <a:off x="1679577" y="3362326"/>
            <a:ext cx="10315574"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116" name="Google Shape;116;p107"/>
          <p:cNvSpPr txBox="1"/>
          <p:nvPr>
            <p:ph idx="2" type="body"/>
          </p:nvPr>
        </p:nvSpPr>
        <p:spPr>
          <a:xfrm>
            <a:off x="1679577" y="5010150"/>
            <a:ext cx="10315574"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17" name="Google Shape;117;p107"/>
          <p:cNvSpPr txBox="1"/>
          <p:nvPr>
            <p:ph idx="3" type="body"/>
          </p:nvPr>
        </p:nvSpPr>
        <p:spPr>
          <a:xfrm>
            <a:off x="12344400" y="3362326"/>
            <a:ext cx="10366376"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118" name="Google Shape;118;p107"/>
          <p:cNvSpPr txBox="1"/>
          <p:nvPr>
            <p:ph idx="4" type="body"/>
          </p:nvPr>
        </p:nvSpPr>
        <p:spPr>
          <a:xfrm>
            <a:off x="12344400" y="5010150"/>
            <a:ext cx="10366376"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19" name="Google Shape;119;p107"/>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07"/>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07"/>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22" name="Shape 122"/>
        <p:cNvGrpSpPr/>
        <p:nvPr/>
      </p:nvGrpSpPr>
      <p:grpSpPr>
        <a:xfrm>
          <a:off x="0" y="0"/>
          <a:ext cx="0" cy="0"/>
          <a:chOff x="0" y="0"/>
          <a:chExt cx="0" cy="0"/>
        </a:xfrm>
      </p:grpSpPr>
      <p:sp>
        <p:nvSpPr>
          <p:cNvPr id="123" name="Google Shape;123;p108"/>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108"/>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08"/>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08"/>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127" name="Shape 127"/>
        <p:cNvGrpSpPr/>
        <p:nvPr/>
      </p:nvGrpSpPr>
      <p:grpSpPr>
        <a:xfrm>
          <a:off x="0" y="0"/>
          <a:ext cx="0" cy="0"/>
          <a:chOff x="0" y="0"/>
          <a:chExt cx="0" cy="0"/>
        </a:xfrm>
      </p:grpSpPr>
      <p:sp>
        <p:nvSpPr>
          <p:cNvPr id="128" name="Google Shape;128;p109"/>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09"/>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09"/>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3" name="Shape 13"/>
        <p:cNvGrpSpPr/>
        <p:nvPr/>
      </p:nvGrpSpPr>
      <p:grpSpPr>
        <a:xfrm>
          <a:off x="0" y="0"/>
          <a:ext cx="0" cy="0"/>
          <a:chOff x="0" y="0"/>
          <a:chExt cx="0" cy="0"/>
        </a:xfrm>
      </p:grpSpPr>
      <p:sp>
        <p:nvSpPr>
          <p:cNvPr id="14" name="Google Shape;14;p48"/>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48"/>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6" name="Google Shape;16;p48"/>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8"/>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48"/>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31" name="Shape 131"/>
        <p:cNvGrpSpPr/>
        <p:nvPr/>
      </p:nvGrpSpPr>
      <p:grpSpPr>
        <a:xfrm>
          <a:off x="0" y="0"/>
          <a:ext cx="0" cy="0"/>
          <a:chOff x="0" y="0"/>
          <a:chExt cx="0" cy="0"/>
        </a:xfrm>
      </p:grpSpPr>
      <p:sp>
        <p:nvSpPr>
          <p:cNvPr id="132" name="Google Shape;132;p110"/>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10"/>
          <p:cNvSpPr txBox="1"/>
          <p:nvPr>
            <p:ph idx="1" type="body"/>
          </p:nvPr>
        </p:nvSpPr>
        <p:spPr>
          <a:xfrm>
            <a:off x="10366376" y="1974851"/>
            <a:ext cx="12344400" cy="9747250"/>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134" name="Google Shape;134;p110"/>
          <p:cNvSpPr txBox="1"/>
          <p:nvPr>
            <p:ph idx="2"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135" name="Google Shape;135;p110"/>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10"/>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110"/>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38" name="Shape 138"/>
        <p:cNvGrpSpPr/>
        <p:nvPr/>
      </p:nvGrpSpPr>
      <p:grpSpPr>
        <a:xfrm>
          <a:off x="0" y="0"/>
          <a:ext cx="0" cy="0"/>
          <a:chOff x="0" y="0"/>
          <a:chExt cx="0" cy="0"/>
        </a:xfrm>
      </p:grpSpPr>
      <p:sp>
        <p:nvSpPr>
          <p:cNvPr id="139" name="Google Shape;139;p111"/>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0" name="Google Shape;140;p111"/>
          <p:cNvSpPr/>
          <p:nvPr>
            <p:ph idx="2" type="pic"/>
          </p:nvPr>
        </p:nvSpPr>
        <p:spPr>
          <a:xfrm>
            <a:off x="10366376" y="1974851"/>
            <a:ext cx="12344400" cy="9747250"/>
          </a:xfrm>
          <a:prstGeom prst="rect">
            <a:avLst/>
          </a:prstGeom>
          <a:noFill/>
          <a:ln>
            <a:noFill/>
          </a:ln>
        </p:spPr>
      </p:sp>
      <p:sp>
        <p:nvSpPr>
          <p:cNvPr id="141" name="Google Shape;141;p111"/>
          <p:cNvSpPr txBox="1"/>
          <p:nvPr>
            <p:ph idx="1"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142" name="Google Shape;142;p111"/>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11"/>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11"/>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45" name="Shape 145"/>
        <p:cNvGrpSpPr/>
        <p:nvPr/>
      </p:nvGrpSpPr>
      <p:grpSpPr>
        <a:xfrm>
          <a:off x="0" y="0"/>
          <a:ext cx="0" cy="0"/>
          <a:chOff x="0" y="0"/>
          <a:chExt cx="0" cy="0"/>
        </a:xfrm>
      </p:grpSpPr>
      <p:sp>
        <p:nvSpPr>
          <p:cNvPr id="146" name="Google Shape;146;p112"/>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112"/>
          <p:cNvSpPr txBox="1"/>
          <p:nvPr>
            <p:ph idx="1" type="body"/>
          </p:nvPr>
        </p:nvSpPr>
        <p:spPr>
          <a:xfrm rot="5400000">
            <a:off x="7840662" y="-2513012"/>
            <a:ext cx="8702676" cy="2103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48" name="Google Shape;148;p112"/>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112"/>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11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51" name="Shape 151"/>
        <p:cNvGrpSpPr/>
        <p:nvPr/>
      </p:nvGrpSpPr>
      <p:grpSpPr>
        <a:xfrm>
          <a:off x="0" y="0"/>
          <a:ext cx="0" cy="0"/>
          <a:chOff x="0" y="0"/>
          <a:chExt cx="0" cy="0"/>
        </a:xfrm>
      </p:grpSpPr>
      <p:sp>
        <p:nvSpPr>
          <p:cNvPr id="152" name="Google Shape;152;p113"/>
          <p:cNvSpPr txBox="1"/>
          <p:nvPr>
            <p:ph type="title"/>
          </p:nvPr>
        </p:nvSpPr>
        <p:spPr>
          <a:xfrm rot="5400000">
            <a:off x="14266862" y="3913188"/>
            <a:ext cx="11623676" cy="52578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13"/>
          <p:cNvSpPr txBox="1"/>
          <p:nvPr>
            <p:ph idx="1" type="body"/>
          </p:nvPr>
        </p:nvSpPr>
        <p:spPr>
          <a:xfrm rot="5400000">
            <a:off x="3598862" y="-1192212"/>
            <a:ext cx="11623676" cy="15468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154" name="Google Shape;154;p113"/>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113"/>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113"/>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157" name="Shape 157"/>
        <p:cNvGrpSpPr/>
        <p:nvPr/>
      </p:nvGrpSpPr>
      <p:grpSpPr>
        <a:xfrm>
          <a:off x="0" y="0"/>
          <a:ext cx="0" cy="0"/>
          <a:chOff x="0" y="0"/>
          <a:chExt cx="0" cy="0"/>
        </a:xfrm>
      </p:grpSpPr>
      <p:sp>
        <p:nvSpPr>
          <p:cNvPr id="158" name="Google Shape;158;p11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algn="r">
              <a:lnSpc>
                <a:spcPct val="100000"/>
              </a:lnSpc>
              <a:spcBef>
                <a:spcPts val="0"/>
              </a:spcBef>
              <a:spcAft>
                <a:spcPts val="0"/>
              </a:spcAft>
              <a:buNone/>
              <a:defRPr/>
            </a:lvl1pPr>
            <a:lvl2pPr indent="0" lvl="1" marL="0" algn="r">
              <a:lnSpc>
                <a:spcPct val="100000"/>
              </a:lnSpc>
              <a:spcBef>
                <a:spcPts val="0"/>
              </a:spcBef>
              <a:spcAft>
                <a:spcPts val="0"/>
              </a:spcAft>
              <a:buNone/>
              <a:defRPr/>
            </a:lvl2pPr>
            <a:lvl3pPr indent="0" lvl="2" marL="0" algn="r">
              <a:lnSpc>
                <a:spcPct val="100000"/>
              </a:lnSpc>
              <a:spcBef>
                <a:spcPts val="0"/>
              </a:spcBef>
              <a:spcAft>
                <a:spcPts val="0"/>
              </a:spcAft>
              <a:buNone/>
              <a:defRPr/>
            </a:lvl3pPr>
            <a:lvl4pPr indent="0" lvl="3" marL="0" algn="r">
              <a:lnSpc>
                <a:spcPct val="100000"/>
              </a:lnSpc>
              <a:spcBef>
                <a:spcPts val="0"/>
              </a:spcBef>
              <a:spcAft>
                <a:spcPts val="0"/>
              </a:spcAft>
              <a:buNone/>
              <a:defRPr/>
            </a:lvl4pPr>
            <a:lvl5pPr indent="0" lvl="4" marL="0" algn="r">
              <a:lnSpc>
                <a:spcPct val="100000"/>
              </a:lnSpc>
              <a:spcBef>
                <a:spcPts val="0"/>
              </a:spcBef>
              <a:spcAft>
                <a:spcPts val="0"/>
              </a:spcAft>
              <a:buNone/>
              <a:defRPr/>
            </a:lvl5pPr>
            <a:lvl6pPr indent="0" lvl="5" marL="0" algn="r">
              <a:lnSpc>
                <a:spcPct val="100000"/>
              </a:lnSpc>
              <a:spcBef>
                <a:spcPts val="0"/>
              </a:spcBef>
              <a:spcAft>
                <a:spcPts val="0"/>
              </a:spcAft>
              <a:buNone/>
              <a:defRPr/>
            </a:lvl6pPr>
            <a:lvl7pPr indent="0" lvl="6" marL="0" algn="r">
              <a:lnSpc>
                <a:spcPct val="100000"/>
              </a:lnSpc>
              <a:spcBef>
                <a:spcPts val="0"/>
              </a:spcBef>
              <a:spcAft>
                <a:spcPts val="0"/>
              </a:spcAft>
              <a:buNone/>
              <a:defRPr/>
            </a:lvl7pPr>
            <a:lvl8pPr indent="0" lvl="7" marL="0" algn="r">
              <a:lnSpc>
                <a:spcPct val="100000"/>
              </a:lnSpc>
              <a:spcBef>
                <a:spcPts val="0"/>
              </a:spcBef>
              <a:spcAft>
                <a:spcPts val="0"/>
              </a:spcAft>
              <a:buNone/>
              <a:defRPr/>
            </a:lvl8pPr>
            <a:lvl9pPr indent="0" lvl="8" marL="0" algn="r">
              <a:lnSpc>
                <a:spcPct val="100000"/>
              </a:lnSpc>
              <a:spcBef>
                <a:spcPts val="0"/>
              </a:spcBef>
              <a:spcAft>
                <a:spcPts val="0"/>
              </a:spcAft>
              <a:buNone/>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9" name="Shape 19"/>
        <p:cNvGrpSpPr/>
        <p:nvPr/>
      </p:nvGrpSpPr>
      <p:grpSpPr>
        <a:xfrm>
          <a:off x="0" y="0"/>
          <a:ext cx="0" cy="0"/>
          <a:chOff x="0" y="0"/>
          <a:chExt cx="0" cy="0"/>
        </a:xfrm>
      </p:grpSpPr>
      <p:sp>
        <p:nvSpPr>
          <p:cNvPr id="20" name="Google Shape;20;p49"/>
          <p:cNvSpPr txBox="1"/>
          <p:nvPr>
            <p:ph type="ctrTitle"/>
          </p:nvPr>
        </p:nvSpPr>
        <p:spPr>
          <a:xfrm>
            <a:off x="3048000" y="2244726"/>
            <a:ext cx="18288000" cy="4775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49"/>
          <p:cNvSpPr txBox="1"/>
          <p:nvPr>
            <p:ph idx="1" type="subTitle"/>
          </p:nvPr>
        </p:nvSpPr>
        <p:spPr>
          <a:xfrm>
            <a:off x="3048000" y="7204076"/>
            <a:ext cx="18288000" cy="3311524"/>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000"/>
              </a:spcBef>
              <a:spcAft>
                <a:spcPts val="0"/>
              </a:spcAft>
              <a:buClr>
                <a:schemeClr val="dk1"/>
              </a:buClr>
              <a:buSzPts val="4800"/>
              <a:buNone/>
              <a:defRPr sz="4800"/>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22" name="Google Shape;22;p49"/>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9"/>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9"/>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5" name="Shape 25"/>
        <p:cNvGrpSpPr/>
        <p:nvPr/>
      </p:nvGrpSpPr>
      <p:grpSpPr>
        <a:xfrm>
          <a:off x="0" y="0"/>
          <a:ext cx="0" cy="0"/>
          <a:chOff x="0" y="0"/>
          <a:chExt cx="0" cy="0"/>
        </a:xfrm>
      </p:grpSpPr>
      <p:sp>
        <p:nvSpPr>
          <p:cNvPr id="26" name="Google Shape;26;p50"/>
          <p:cNvSpPr txBox="1"/>
          <p:nvPr>
            <p:ph type="title"/>
          </p:nvPr>
        </p:nvSpPr>
        <p:spPr>
          <a:xfrm>
            <a:off x="1663700" y="3419477"/>
            <a:ext cx="21031200" cy="570547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0"/>
          <p:cNvSpPr txBox="1"/>
          <p:nvPr>
            <p:ph idx="1" type="body"/>
          </p:nvPr>
        </p:nvSpPr>
        <p:spPr>
          <a:xfrm>
            <a:off x="1663700" y="9178927"/>
            <a:ext cx="21031200" cy="30003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28" name="Google Shape;28;p50"/>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0"/>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0"/>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1" name="Shape 31"/>
        <p:cNvGrpSpPr/>
        <p:nvPr/>
      </p:nvGrpSpPr>
      <p:grpSpPr>
        <a:xfrm>
          <a:off x="0" y="0"/>
          <a:ext cx="0" cy="0"/>
          <a:chOff x="0" y="0"/>
          <a:chExt cx="0" cy="0"/>
        </a:xfrm>
      </p:grpSpPr>
      <p:sp>
        <p:nvSpPr>
          <p:cNvPr id="32" name="Google Shape;32;p51"/>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1"/>
          <p:cNvSpPr txBox="1"/>
          <p:nvPr>
            <p:ph idx="1" type="body"/>
          </p:nvPr>
        </p:nvSpPr>
        <p:spPr>
          <a:xfrm>
            <a:off x="1676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4" name="Google Shape;34;p51"/>
          <p:cNvSpPr txBox="1"/>
          <p:nvPr>
            <p:ph idx="2" type="body"/>
          </p:nvPr>
        </p:nvSpPr>
        <p:spPr>
          <a:xfrm>
            <a:off x="12344400" y="3651250"/>
            <a:ext cx="10363200" cy="87026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5" name="Google Shape;35;p51"/>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1"/>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1"/>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8" name="Shape 38"/>
        <p:cNvGrpSpPr/>
        <p:nvPr/>
      </p:nvGrpSpPr>
      <p:grpSpPr>
        <a:xfrm>
          <a:off x="0" y="0"/>
          <a:ext cx="0" cy="0"/>
          <a:chOff x="0" y="0"/>
          <a:chExt cx="0" cy="0"/>
        </a:xfrm>
      </p:grpSpPr>
      <p:sp>
        <p:nvSpPr>
          <p:cNvPr id="39" name="Google Shape;39;p52"/>
          <p:cNvSpPr txBox="1"/>
          <p:nvPr>
            <p:ph type="title"/>
          </p:nvPr>
        </p:nvSpPr>
        <p:spPr>
          <a:xfrm>
            <a:off x="1679576"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2"/>
          <p:cNvSpPr txBox="1"/>
          <p:nvPr>
            <p:ph idx="1" type="body"/>
          </p:nvPr>
        </p:nvSpPr>
        <p:spPr>
          <a:xfrm>
            <a:off x="1679577" y="3362326"/>
            <a:ext cx="10315574"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1" name="Google Shape;41;p52"/>
          <p:cNvSpPr txBox="1"/>
          <p:nvPr>
            <p:ph idx="2" type="body"/>
          </p:nvPr>
        </p:nvSpPr>
        <p:spPr>
          <a:xfrm>
            <a:off x="1679577" y="5010150"/>
            <a:ext cx="10315574"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2" name="Google Shape;42;p52"/>
          <p:cNvSpPr txBox="1"/>
          <p:nvPr>
            <p:ph idx="3" type="body"/>
          </p:nvPr>
        </p:nvSpPr>
        <p:spPr>
          <a:xfrm>
            <a:off x="12344400" y="3362326"/>
            <a:ext cx="10366376" cy="1647824"/>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43" name="Google Shape;43;p52"/>
          <p:cNvSpPr txBox="1"/>
          <p:nvPr>
            <p:ph idx="4" type="body"/>
          </p:nvPr>
        </p:nvSpPr>
        <p:spPr>
          <a:xfrm>
            <a:off x="12344400" y="5010150"/>
            <a:ext cx="10366376" cy="736917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44" name="Google Shape;44;p52"/>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2"/>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5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7" name="Shape 47"/>
        <p:cNvGrpSpPr/>
        <p:nvPr/>
      </p:nvGrpSpPr>
      <p:grpSpPr>
        <a:xfrm>
          <a:off x="0" y="0"/>
          <a:ext cx="0" cy="0"/>
          <a:chOff x="0" y="0"/>
          <a:chExt cx="0" cy="0"/>
        </a:xfrm>
      </p:grpSpPr>
      <p:sp>
        <p:nvSpPr>
          <p:cNvPr id="48" name="Google Shape;48;p53"/>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53"/>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53"/>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3"/>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2" name="Shape 52"/>
        <p:cNvGrpSpPr/>
        <p:nvPr/>
      </p:nvGrpSpPr>
      <p:grpSpPr>
        <a:xfrm>
          <a:off x="0" y="0"/>
          <a:ext cx="0" cy="0"/>
          <a:chOff x="0" y="0"/>
          <a:chExt cx="0" cy="0"/>
        </a:xfrm>
      </p:grpSpPr>
      <p:sp>
        <p:nvSpPr>
          <p:cNvPr id="53" name="Google Shape;53;p54"/>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4"/>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4"/>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6" name="Shape 56"/>
        <p:cNvGrpSpPr/>
        <p:nvPr/>
      </p:nvGrpSpPr>
      <p:grpSpPr>
        <a:xfrm>
          <a:off x="0" y="0"/>
          <a:ext cx="0" cy="0"/>
          <a:chOff x="0" y="0"/>
          <a:chExt cx="0" cy="0"/>
        </a:xfrm>
      </p:grpSpPr>
      <p:sp>
        <p:nvSpPr>
          <p:cNvPr id="57" name="Google Shape;57;p55"/>
          <p:cNvSpPr txBox="1"/>
          <p:nvPr>
            <p:ph type="title"/>
          </p:nvPr>
        </p:nvSpPr>
        <p:spPr>
          <a:xfrm>
            <a:off x="1679577" y="914400"/>
            <a:ext cx="7864474" cy="3200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55"/>
          <p:cNvSpPr txBox="1"/>
          <p:nvPr>
            <p:ph idx="1" type="body"/>
          </p:nvPr>
        </p:nvSpPr>
        <p:spPr>
          <a:xfrm>
            <a:off x="10366376" y="1974851"/>
            <a:ext cx="12344400" cy="9747250"/>
          </a:xfrm>
          <a:prstGeom prst="rect">
            <a:avLst/>
          </a:prstGeom>
          <a:noFill/>
          <a:ln>
            <a:noFill/>
          </a:ln>
        </p:spPr>
        <p:txBody>
          <a:bodyPr anchorCtr="0" anchor="t" bIns="45700" lIns="91425" spcFirstLastPara="1" rIns="91425" wrap="square" tIns="45700">
            <a:normAutofit/>
          </a:bodyPr>
          <a:lstStyle>
            <a:lvl1pPr indent="-635000" lvl="0" marL="457200" algn="l">
              <a:lnSpc>
                <a:spcPct val="90000"/>
              </a:lnSpc>
              <a:spcBef>
                <a:spcPts val="2000"/>
              </a:spcBef>
              <a:spcAft>
                <a:spcPts val="0"/>
              </a:spcAft>
              <a:buClr>
                <a:schemeClr val="dk1"/>
              </a:buClr>
              <a:buSzPts val="6400"/>
              <a:buChar char="•"/>
              <a:defRPr sz="6400"/>
            </a:lvl1pPr>
            <a:lvl2pPr indent="-584200" lvl="1" marL="914400" algn="l">
              <a:lnSpc>
                <a:spcPct val="90000"/>
              </a:lnSpc>
              <a:spcBef>
                <a:spcPts val="1000"/>
              </a:spcBef>
              <a:spcAft>
                <a:spcPts val="0"/>
              </a:spcAft>
              <a:buClr>
                <a:schemeClr val="dk1"/>
              </a:buClr>
              <a:buSzPts val="5600"/>
              <a:buChar char="•"/>
              <a:defRPr sz="5600"/>
            </a:lvl2pPr>
            <a:lvl3pPr indent="-533400" lvl="2" marL="1371600" algn="l">
              <a:lnSpc>
                <a:spcPct val="90000"/>
              </a:lnSpc>
              <a:spcBef>
                <a:spcPts val="1000"/>
              </a:spcBef>
              <a:spcAft>
                <a:spcPts val="0"/>
              </a:spcAft>
              <a:buClr>
                <a:schemeClr val="dk1"/>
              </a:buClr>
              <a:buSzPts val="4800"/>
              <a:buChar char="•"/>
              <a:defRPr sz="4800"/>
            </a:lvl3pPr>
            <a:lvl4pPr indent="-482600" lvl="3" marL="1828800" algn="l">
              <a:lnSpc>
                <a:spcPct val="90000"/>
              </a:lnSpc>
              <a:spcBef>
                <a:spcPts val="1000"/>
              </a:spcBef>
              <a:spcAft>
                <a:spcPts val="0"/>
              </a:spcAft>
              <a:buClr>
                <a:schemeClr val="dk1"/>
              </a:buClr>
              <a:buSzPts val="4000"/>
              <a:buChar char="•"/>
              <a:defRPr sz="4000"/>
            </a:lvl4pPr>
            <a:lvl5pPr indent="-482600" lvl="4" marL="2286000" algn="l">
              <a:lnSpc>
                <a:spcPct val="90000"/>
              </a:lnSpc>
              <a:spcBef>
                <a:spcPts val="1000"/>
              </a:spcBef>
              <a:spcAft>
                <a:spcPts val="0"/>
              </a:spcAft>
              <a:buClr>
                <a:schemeClr val="dk1"/>
              </a:buClr>
              <a:buSzPts val="4000"/>
              <a:buChar char="•"/>
              <a:defRPr sz="4000"/>
            </a:lvl5pPr>
            <a:lvl6pPr indent="-482600" lvl="5" marL="2743200" algn="l">
              <a:lnSpc>
                <a:spcPct val="90000"/>
              </a:lnSpc>
              <a:spcBef>
                <a:spcPts val="1000"/>
              </a:spcBef>
              <a:spcAft>
                <a:spcPts val="0"/>
              </a:spcAft>
              <a:buClr>
                <a:schemeClr val="dk1"/>
              </a:buClr>
              <a:buSzPts val="4000"/>
              <a:buChar char="•"/>
              <a:defRPr sz="4000"/>
            </a:lvl6pPr>
            <a:lvl7pPr indent="-482600" lvl="6" marL="3200400" algn="l">
              <a:lnSpc>
                <a:spcPct val="90000"/>
              </a:lnSpc>
              <a:spcBef>
                <a:spcPts val="1000"/>
              </a:spcBef>
              <a:spcAft>
                <a:spcPts val="0"/>
              </a:spcAft>
              <a:buClr>
                <a:schemeClr val="dk1"/>
              </a:buClr>
              <a:buSzPts val="4000"/>
              <a:buChar char="•"/>
              <a:defRPr sz="4000"/>
            </a:lvl7pPr>
            <a:lvl8pPr indent="-482600" lvl="7" marL="3657600" algn="l">
              <a:lnSpc>
                <a:spcPct val="90000"/>
              </a:lnSpc>
              <a:spcBef>
                <a:spcPts val="1000"/>
              </a:spcBef>
              <a:spcAft>
                <a:spcPts val="0"/>
              </a:spcAft>
              <a:buClr>
                <a:schemeClr val="dk1"/>
              </a:buClr>
              <a:buSzPts val="4000"/>
              <a:buChar char="•"/>
              <a:defRPr sz="4000"/>
            </a:lvl8pPr>
            <a:lvl9pPr indent="-482600" lvl="8" marL="4114800" algn="l">
              <a:lnSpc>
                <a:spcPct val="90000"/>
              </a:lnSpc>
              <a:spcBef>
                <a:spcPts val="1000"/>
              </a:spcBef>
              <a:spcAft>
                <a:spcPts val="0"/>
              </a:spcAft>
              <a:buClr>
                <a:schemeClr val="dk1"/>
              </a:buClr>
              <a:buSzPts val="4000"/>
              <a:buChar char="•"/>
              <a:defRPr sz="4000"/>
            </a:lvl9pPr>
          </a:lstStyle>
          <a:p/>
        </p:txBody>
      </p:sp>
      <p:sp>
        <p:nvSpPr>
          <p:cNvPr id="59" name="Google Shape;59;p55"/>
          <p:cNvSpPr txBox="1"/>
          <p:nvPr>
            <p:ph idx="2" type="body"/>
          </p:nvPr>
        </p:nvSpPr>
        <p:spPr>
          <a:xfrm>
            <a:off x="1679577" y="4114800"/>
            <a:ext cx="7864474" cy="762317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3200"/>
              <a:buNone/>
              <a:defRPr sz="3200"/>
            </a:lvl1pPr>
            <a:lvl2pPr indent="-228600" lvl="1" marL="914400" algn="l">
              <a:lnSpc>
                <a:spcPct val="90000"/>
              </a:lnSpc>
              <a:spcBef>
                <a:spcPts val="1000"/>
              </a:spcBef>
              <a:spcAft>
                <a:spcPts val="0"/>
              </a:spcAft>
              <a:buClr>
                <a:schemeClr val="dk1"/>
              </a:buClr>
              <a:buSzPts val="2800"/>
              <a:buNone/>
              <a:defRPr sz="2800"/>
            </a:lvl2pPr>
            <a:lvl3pPr indent="-228600" lvl="2" marL="1371600" algn="l">
              <a:lnSpc>
                <a:spcPct val="90000"/>
              </a:lnSpc>
              <a:spcBef>
                <a:spcPts val="1000"/>
              </a:spcBef>
              <a:spcAft>
                <a:spcPts val="0"/>
              </a:spcAft>
              <a:buClr>
                <a:schemeClr val="dk1"/>
              </a:buClr>
              <a:buSzPts val="2400"/>
              <a:buNone/>
              <a:defRPr sz="2400"/>
            </a:lvl3pPr>
            <a:lvl4pPr indent="-228600" lvl="3" marL="1828800" algn="l">
              <a:lnSpc>
                <a:spcPct val="90000"/>
              </a:lnSpc>
              <a:spcBef>
                <a:spcPts val="1000"/>
              </a:spcBef>
              <a:spcAft>
                <a:spcPts val="0"/>
              </a:spcAft>
              <a:buClr>
                <a:schemeClr val="dk1"/>
              </a:buClr>
              <a:buSzPts val="2000"/>
              <a:buNone/>
              <a:defRPr sz="2000"/>
            </a:lvl4pPr>
            <a:lvl5pPr indent="-228600" lvl="4" marL="2286000" algn="l">
              <a:lnSpc>
                <a:spcPct val="90000"/>
              </a:lnSpc>
              <a:spcBef>
                <a:spcPts val="1000"/>
              </a:spcBef>
              <a:spcAft>
                <a:spcPts val="0"/>
              </a:spcAft>
              <a:buClr>
                <a:schemeClr val="dk1"/>
              </a:buClr>
              <a:buSzPts val="2000"/>
              <a:buNone/>
              <a:defRPr sz="2000"/>
            </a:lvl5pPr>
            <a:lvl6pPr indent="-228600" lvl="5" marL="2743200" algn="l">
              <a:lnSpc>
                <a:spcPct val="90000"/>
              </a:lnSpc>
              <a:spcBef>
                <a:spcPts val="1000"/>
              </a:spcBef>
              <a:spcAft>
                <a:spcPts val="0"/>
              </a:spcAft>
              <a:buClr>
                <a:schemeClr val="dk1"/>
              </a:buClr>
              <a:buSzPts val="2000"/>
              <a:buNone/>
              <a:defRPr sz="2000"/>
            </a:lvl6pPr>
            <a:lvl7pPr indent="-228600" lvl="6" marL="3200400" algn="l">
              <a:lnSpc>
                <a:spcPct val="90000"/>
              </a:lnSpc>
              <a:spcBef>
                <a:spcPts val="1000"/>
              </a:spcBef>
              <a:spcAft>
                <a:spcPts val="0"/>
              </a:spcAft>
              <a:buClr>
                <a:schemeClr val="dk1"/>
              </a:buClr>
              <a:buSzPts val="2000"/>
              <a:buNone/>
              <a:defRPr sz="2000"/>
            </a:lvl7pPr>
            <a:lvl8pPr indent="-228600" lvl="7" marL="3657600" algn="l">
              <a:lnSpc>
                <a:spcPct val="90000"/>
              </a:lnSpc>
              <a:spcBef>
                <a:spcPts val="1000"/>
              </a:spcBef>
              <a:spcAft>
                <a:spcPts val="0"/>
              </a:spcAft>
              <a:buClr>
                <a:schemeClr val="dk1"/>
              </a:buClr>
              <a:buSzPts val="2000"/>
              <a:buNone/>
              <a:defRPr sz="2000"/>
            </a:lvl8pPr>
            <a:lvl9pPr indent="-228600" lvl="8" marL="4114800" algn="l">
              <a:lnSpc>
                <a:spcPct val="90000"/>
              </a:lnSpc>
              <a:spcBef>
                <a:spcPts val="1000"/>
              </a:spcBef>
              <a:spcAft>
                <a:spcPts val="0"/>
              </a:spcAft>
              <a:buClr>
                <a:schemeClr val="dk1"/>
              </a:buClr>
              <a:buSzPts val="2000"/>
              <a:buNone/>
              <a:defRPr sz="2000"/>
            </a:lvl9pPr>
          </a:lstStyle>
          <a:p/>
        </p:txBody>
      </p:sp>
      <p:sp>
        <p:nvSpPr>
          <p:cNvPr id="60" name="Google Shape;60;p55"/>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5"/>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55"/>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46"/>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 name="Google Shape;8;p46"/>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46"/>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46"/>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02"/>
          <p:cNvSpPr txBox="1"/>
          <p:nvPr>
            <p:ph type="title"/>
          </p:nvPr>
        </p:nvSpPr>
        <p:spPr>
          <a:xfrm>
            <a:off x="1676400" y="730251"/>
            <a:ext cx="21031200" cy="265112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8800"/>
              <a:buFont typeface="Calibri"/>
              <a:buNone/>
              <a:defRPr b="0" i="0" sz="88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4" name="Google Shape;84;p102"/>
          <p:cNvSpPr txBox="1"/>
          <p:nvPr>
            <p:ph idx="1" type="body"/>
          </p:nvPr>
        </p:nvSpPr>
        <p:spPr>
          <a:xfrm>
            <a:off x="1676400" y="3651250"/>
            <a:ext cx="21031200" cy="8702676"/>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Calibri"/>
                <a:ea typeface="Calibri"/>
                <a:cs typeface="Calibri"/>
                <a:sym typeface="Calibri"/>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Calibri"/>
                <a:ea typeface="Calibri"/>
                <a:cs typeface="Calibri"/>
                <a:sym typeface="Calibri"/>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Calibri"/>
                <a:ea typeface="Calibri"/>
                <a:cs typeface="Calibri"/>
                <a:sym typeface="Calibri"/>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Calibri"/>
                <a:ea typeface="Calibri"/>
                <a:cs typeface="Calibri"/>
                <a:sym typeface="Calibri"/>
              </a:defRPr>
            </a:lvl9pPr>
          </a:lstStyle>
          <a:p/>
        </p:txBody>
      </p:sp>
      <p:sp>
        <p:nvSpPr>
          <p:cNvPr id="85" name="Google Shape;85;p102"/>
          <p:cNvSpPr txBox="1"/>
          <p:nvPr>
            <p:ph idx="10" type="dt"/>
          </p:nvPr>
        </p:nvSpPr>
        <p:spPr>
          <a:xfrm>
            <a:off x="1676400" y="12712701"/>
            <a:ext cx="5486400" cy="73025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6" name="Google Shape;86;p102"/>
          <p:cNvSpPr txBox="1"/>
          <p:nvPr>
            <p:ph idx="11" type="ftr"/>
          </p:nvPr>
        </p:nvSpPr>
        <p:spPr>
          <a:xfrm>
            <a:off x="8077200" y="12712701"/>
            <a:ext cx="8229600" cy="730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2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7" name="Google Shape;87;p102"/>
          <p:cNvSpPr txBox="1"/>
          <p:nvPr>
            <p:ph idx="12" type="sldNum"/>
          </p:nvPr>
        </p:nvSpPr>
        <p:spPr>
          <a:xfrm>
            <a:off x="17221200" y="12712701"/>
            <a:ext cx="5486400" cy="73025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None/>
              <a:defRPr b="0" i="0" sz="24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2.jpg"/><Relationship Id="rId4" Type="http://schemas.openxmlformats.org/officeDocument/2006/relationships/image" Target="../media/image5.png"/><Relationship Id="rId5"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2.jpg"/><Relationship Id="rId4" Type="http://schemas.openxmlformats.org/officeDocument/2006/relationships/image" Target="../media/image29.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57.png"/><Relationship Id="rId8"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20.png"/><Relationship Id="rId5"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2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3.jpg"/><Relationship Id="rId4" Type="http://schemas.openxmlformats.org/officeDocument/2006/relationships/image" Target="../media/image18.png"/><Relationship Id="rId5"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23.jp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3.jpg"/><Relationship Id="rId4" Type="http://schemas.openxmlformats.org/officeDocument/2006/relationships/image" Target="../media/image21.png"/><Relationship Id="rId5"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24.jpg"/><Relationship Id="rId4" Type="http://schemas.openxmlformats.org/officeDocument/2006/relationships/image" Target="../media/image29.png"/><Relationship Id="rId5" Type="http://schemas.openxmlformats.org/officeDocument/2006/relationships/image" Target="../media/image11.png"/><Relationship Id="rId6" Type="http://schemas.openxmlformats.org/officeDocument/2006/relationships/hyperlink" Target="https://docs.google.com/document/d/1S984QxsZ_6_P0CJR6cB5YmXnMLlE9EB9/edit?usp=drive_link&amp;ouid=111663130259645002409&amp;rtpof=true&amp;sd=true" TargetMode="External"/><Relationship Id="rId7"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3.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3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jpg"/><Relationship Id="rId4" Type="http://schemas.openxmlformats.org/officeDocument/2006/relationships/image" Target="../media/image35.png"/><Relationship Id="rId5" Type="http://schemas.openxmlformats.org/officeDocument/2006/relationships/image" Target="../media/image3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jpg"/><Relationship Id="rId4" Type="http://schemas.openxmlformats.org/officeDocument/2006/relationships/image" Target="../media/image52.png"/><Relationship Id="rId5" Type="http://schemas.openxmlformats.org/officeDocument/2006/relationships/image" Target="../media/image3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jpg"/><Relationship Id="rId4" Type="http://schemas.openxmlformats.org/officeDocument/2006/relationships/image" Target="../media/image38.png"/><Relationship Id="rId5" Type="http://schemas.openxmlformats.org/officeDocument/2006/relationships/image" Target="../media/image30.png"/><Relationship Id="rId6" Type="http://schemas.openxmlformats.org/officeDocument/2006/relationships/image" Target="../media/image3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 Id="rId3" Type="http://schemas.openxmlformats.org/officeDocument/2006/relationships/image" Target="../media/image1.jpg"/><Relationship Id="rId4" Type="http://schemas.openxmlformats.org/officeDocument/2006/relationships/image" Target="../media/image38.png"/><Relationship Id="rId5" Type="http://schemas.openxmlformats.org/officeDocument/2006/relationships/image" Target="../media/image30.png"/><Relationship Id="rId6"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1.jpg"/><Relationship Id="rId4" Type="http://schemas.openxmlformats.org/officeDocument/2006/relationships/image" Target="../media/image30.png"/><Relationship Id="rId5" Type="http://schemas.openxmlformats.org/officeDocument/2006/relationships/image" Target="../media/image38.png"/><Relationship Id="rId6" Type="http://schemas.openxmlformats.org/officeDocument/2006/relationships/image" Target="../media/image3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 Id="rId3" Type="http://schemas.openxmlformats.org/officeDocument/2006/relationships/image" Target="../media/image1.jpg"/><Relationship Id="rId4" Type="http://schemas.openxmlformats.org/officeDocument/2006/relationships/image" Target="../media/image30.png"/><Relationship Id="rId5" Type="http://schemas.openxmlformats.org/officeDocument/2006/relationships/image" Target="../media/image38.png"/><Relationship Id="rId6" Type="http://schemas.openxmlformats.org/officeDocument/2006/relationships/image" Target="../media/image3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jpg"/><Relationship Id="rId4" Type="http://schemas.openxmlformats.org/officeDocument/2006/relationships/image" Target="../media/image4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1.jpg"/><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47.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1.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4.png"/><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1.jpg"/><Relationship Id="rId4" Type="http://schemas.openxmlformats.org/officeDocument/2006/relationships/image" Target="../media/image43.png"/><Relationship Id="rId5" Type="http://schemas.openxmlformats.org/officeDocument/2006/relationships/image" Target="../media/image4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 Id="rId3" Type="http://schemas.openxmlformats.org/officeDocument/2006/relationships/image" Target="../media/image1.jpg"/><Relationship Id="rId4" Type="http://schemas.openxmlformats.org/officeDocument/2006/relationships/image" Target="../media/image46.png"/><Relationship Id="rId5" Type="http://schemas.openxmlformats.org/officeDocument/2006/relationships/image" Target="../media/image4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50.jpg"/><Relationship Id="rId4" Type="http://schemas.openxmlformats.org/officeDocument/2006/relationships/image" Target="../media/image53.png"/><Relationship Id="rId5" Type="http://schemas.openxmlformats.org/officeDocument/2006/relationships/image" Target="../media/image5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50.jpg"/><Relationship Id="rId4" Type="http://schemas.openxmlformats.org/officeDocument/2006/relationships/image" Target="../media/image5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50.jp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0.jpg"/><Relationship Id="rId4" Type="http://schemas.openxmlformats.org/officeDocument/2006/relationships/image" Target="../media/image5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60.png"/><Relationship Id="rId5" Type="http://schemas.openxmlformats.org/officeDocument/2006/relationships/image" Target="../media/image7.png"/><Relationship Id="rId6" Type="http://schemas.openxmlformats.org/officeDocument/2006/relationships/image" Target="../media/image5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2.jpg"/><Relationship Id="rId4" Type="http://schemas.openxmlformats.org/officeDocument/2006/relationships/image" Target="../media/image5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2.jpg"/><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2" name="Shape 162"/>
        <p:cNvGrpSpPr/>
        <p:nvPr/>
      </p:nvGrpSpPr>
      <p:grpSpPr>
        <a:xfrm>
          <a:off x="0" y="0"/>
          <a:ext cx="0" cy="0"/>
          <a:chOff x="0" y="0"/>
          <a:chExt cx="0" cy="0"/>
        </a:xfrm>
      </p:grpSpPr>
      <p:sp>
        <p:nvSpPr>
          <p:cNvPr id="163" name="Google Shape;163;p1"/>
          <p:cNvSpPr/>
          <p:nvPr/>
        </p:nvSpPr>
        <p:spPr>
          <a:xfrm>
            <a:off x="0" y="9462052"/>
            <a:ext cx="16967199" cy="3697357"/>
          </a:xfrm>
          <a:prstGeom prst="rect">
            <a:avLst/>
          </a:prstGeom>
          <a:gradFill>
            <a:gsLst>
              <a:gs pos="0">
                <a:srgbClr val="000000">
                  <a:alpha val="49019"/>
                </a:srgbClr>
              </a:gs>
              <a:gs pos="61000">
                <a:srgbClr val="000000">
                  <a:alpha val="29019"/>
                </a:srgbClr>
              </a:gs>
              <a:gs pos="100000">
                <a:srgbClr val="FFFFFF">
                  <a:alpha val="18039"/>
                </a:srgbClr>
              </a:gs>
            </a:gsLst>
            <a:lin ang="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chemeClr val="lt1"/>
              </a:solidFill>
              <a:latin typeface="Calibri"/>
              <a:ea typeface="Calibri"/>
              <a:cs typeface="Calibri"/>
              <a:sym typeface="Calibri"/>
            </a:endParaRPr>
          </a:p>
        </p:txBody>
      </p:sp>
      <p:sp>
        <p:nvSpPr>
          <p:cNvPr id="164" name="Google Shape;164;p1"/>
          <p:cNvSpPr txBox="1"/>
          <p:nvPr/>
        </p:nvSpPr>
        <p:spPr>
          <a:xfrm>
            <a:off x="411742" y="9796002"/>
            <a:ext cx="11263423"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Lato"/>
              <a:buNone/>
            </a:pPr>
            <a:r>
              <a:rPr b="0" i="0" lang="es-CO" sz="7200" u="none" cap="none" strike="noStrike">
                <a:solidFill>
                  <a:schemeClr val="lt1"/>
                </a:solidFill>
                <a:latin typeface="Lato"/>
                <a:ea typeface="Lato"/>
                <a:cs typeface="Lato"/>
                <a:sym typeface="Lato"/>
              </a:rPr>
              <a:t>Diseño y Gestión de Bases de Datos con SQL </a:t>
            </a:r>
            <a:endParaRPr b="0" i="0" sz="1800" u="none" cap="none" strike="noStrike">
              <a:solidFill>
                <a:schemeClr val="dk1"/>
              </a:solidFill>
              <a:latin typeface="Calibri"/>
              <a:ea typeface="Calibri"/>
              <a:cs typeface="Calibri"/>
              <a:sym typeface="Calibri"/>
            </a:endParaRPr>
          </a:p>
        </p:txBody>
      </p:sp>
      <p:sp>
        <p:nvSpPr>
          <p:cNvPr id="165" name="Google Shape;165;p1"/>
          <p:cNvSpPr txBox="1"/>
          <p:nvPr/>
        </p:nvSpPr>
        <p:spPr>
          <a:xfrm>
            <a:off x="411753" y="12104325"/>
            <a:ext cx="154458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4800"/>
              <a:buFont typeface="Roboto"/>
              <a:buNone/>
            </a:pPr>
            <a:r>
              <a:rPr b="0" i="0" lang="es-CO" sz="4800" u="none" cap="none" strike="noStrike">
                <a:solidFill>
                  <a:schemeClr val="lt1"/>
                </a:solidFill>
                <a:latin typeface="Roboto"/>
                <a:ea typeface="Roboto"/>
                <a:cs typeface="Roboto"/>
                <a:sym typeface="Roboto"/>
              </a:rPr>
              <a:t>Modelado y Normalización de Bases de Datos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1" name="Shape 351"/>
        <p:cNvGrpSpPr/>
        <p:nvPr/>
      </p:nvGrpSpPr>
      <p:grpSpPr>
        <a:xfrm>
          <a:off x="0" y="0"/>
          <a:ext cx="0" cy="0"/>
          <a:chOff x="0" y="0"/>
          <a:chExt cx="0" cy="0"/>
        </a:xfrm>
      </p:grpSpPr>
      <p:sp>
        <p:nvSpPr>
          <p:cNvPr id="352" name="Google Shape;352;p67"/>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3" name="Google Shape;353;p67"/>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54" name="Google Shape;354;p67"/>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EJERCICIO 1. ¿QUÉ TAN DIFÍCIL PUEDE SER UN JOIN?</a:t>
            </a:r>
            <a:endParaRPr/>
          </a:p>
        </p:txBody>
      </p:sp>
      <p:sp>
        <p:nvSpPr>
          <p:cNvPr id="355" name="Google Shape;355;p67"/>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356" name="Google Shape;356;p67"/>
          <p:cNvSpPr txBox="1"/>
          <p:nvPr/>
        </p:nvSpPr>
        <p:spPr>
          <a:xfrm>
            <a:off x="3168502" y="3502386"/>
            <a:ext cx="18761600"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¿Cómo podemos obtener el nombre del artista y el de su sello discográfico de la canción “</a:t>
            </a:r>
            <a:r>
              <a:rPr b="0" i="1" lang="es-CO" sz="4000" u="none" cap="none" strike="noStrike">
                <a:solidFill>
                  <a:srgbClr val="000000"/>
                </a:solidFill>
                <a:latin typeface="Lato"/>
                <a:ea typeface="Lato"/>
                <a:cs typeface="Lato"/>
                <a:sym typeface="Lato"/>
              </a:rPr>
              <a:t>Starway to Heaven</a:t>
            </a:r>
            <a:r>
              <a:rPr b="0" i="0" lang="es-CO" sz="4000" u="none" cap="none" strike="noStrike">
                <a:solidFill>
                  <a:srgbClr val="000000"/>
                </a:solidFill>
                <a:latin typeface="Lato"/>
                <a:ea typeface="Lato"/>
                <a:cs typeface="Lato"/>
                <a:sym typeface="Lato"/>
              </a:rPr>
              <a:t>”?</a:t>
            </a:r>
            <a:endParaRPr b="0" i="0" sz="4000" u="none" cap="none" strike="noStrike">
              <a:solidFill>
                <a:srgbClr val="000000"/>
              </a:solidFill>
              <a:latin typeface="Lato"/>
              <a:ea typeface="Lato"/>
              <a:cs typeface="Lato"/>
              <a:sym typeface="Lato"/>
            </a:endParaRPr>
          </a:p>
        </p:txBody>
      </p:sp>
      <p:sp>
        <p:nvSpPr>
          <p:cNvPr id="357" name="Google Shape;357;p67"/>
          <p:cNvSpPr/>
          <p:nvPr/>
        </p:nvSpPr>
        <p:spPr>
          <a:xfrm>
            <a:off x="3168502" y="6543923"/>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1</a:t>
            </a:r>
            <a:endParaRPr/>
          </a:p>
        </p:txBody>
      </p:sp>
      <p:sp>
        <p:nvSpPr>
          <p:cNvPr id="358" name="Google Shape;358;p67"/>
          <p:cNvSpPr/>
          <p:nvPr/>
        </p:nvSpPr>
        <p:spPr>
          <a:xfrm>
            <a:off x="3203944" y="8110357"/>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2</a:t>
            </a:r>
            <a:endParaRPr/>
          </a:p>
        </p:txBody>
      </p:sp>
      <p:sp>
        <p:nvSpPr>
          <p:cNvPr id="359" name="Google Shape;359;p67"/>
          <p:cNvSpPr txBox="1"/>
          <p:nvPr/>
        </p:nvSpPr>
        <p:spPr>
          <a:xfrm>
            <a:off x="3203944" y="5317317"/>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¿Cuántos </a:t>
            </a:r>
            <a:r>
              <a:rPr b="1" i="0" lang="es-CO" sz="4000" u="sng" cap="none" strike="noStrike">
                <a:solidFill>
                  <a:srgbClr val="000000"/>
                </a:solidFill>
                <a:latin typeface="Arial"/>
                <a:ea typeface="Arial"/>
                <a:cs typeface="Arial"/>
                <a:sym typeface="Arial"/>
              </a:rPr>
              <a:t>JOIN</a:t>
            </a:r>
            <a:r>
              <a:rPr b="0" i="0" lang="es-CO" sz="4000" u="none" cap="none" strike="noStrike">
                <a:solidFill>
                  <a:srgbClr val="000000"/>
                </a:solidFill>
                <a:latin typeface="Arial"/>
                <a:ea typeface="Arial"/>
                <a:cs typeface="Arial"/>
                <a:sym typeface="Arial"/>
              </a:rPr>
              <a:t> tenemos que hacer?</a:t>
            </a:r>
            <a:endParaRPr b="0" i="0" sz="4000" u="none" cap="none" strike="noStrike">
              <a:solidFill>
                <a:srgbClr val="000000"/>
              </a:solidFill>
              <a:latin typeface="Arial"/>
              <a:ea typeface="Arial"/>
              <a:cs typeface="Arial"/>
              <a:sym typeface="Arial"/>
            </a:endParaRPr>
          </a:p>
        </p:txBody>
      </p:sp>
      <p:sp>
        <p:nvSpPr>
          <p:cNvPr id="360" name="Google Shape;360;p67"/>
          <p:cNvSpPr txBox="1"/>
          <p:nvPr/>
        </p:nvSpPr>
        <p:spPr>
          <a:xfrm>
            <a:off x="4393340" y="6511061"/>
            <a:ext cx="7966300"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Arial"/>
                <a:ea typeface="Arial"/>
                <a:cs typeface="Arial"/>
                <a:sym typeface="Arial"/>
              </a:rPr>
              <a:t>R/. </a:t>
            </a:r>
            <a:r>
              <a:rPr b="0" i="0" lang="es-CO" sz="4000" u="none" cap="none" strike="noStrike">
                <a:solidFill>
                  <a:srgbClr val="000000"/>
                </a:solidFill>
                <a:latin typeface="Arial"/>
                <a:ea typeface="Arial"/>
                <a:cs typeface="Arial"/>
                <a:sym typeface="Arial"/>
              </a:rPr>
              <a:t>0.</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Todo está en la misma tabla.</a:t>
            </a:r>
            <a:endParaRPr/>
          </a:p>
        </p:txBody>
      </p:sp>
      <p:sp>
        <p:nvSpPr>
          <p:cNvPr id="361" name="Google Shape;361;p67"/>
          <p:cNvSpPr txBox="1"/>
          <p:nvPr/>
        </p:nvSpPr>
        <p:spPr>
          <a:xfrm>
            <a:off x="4428783" y="8110357"/>
            <a:ext cx="7966300" cy="194479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Arial"/>
                <a:ea typeface="Arial"/>
                <a:cs typeface="Arial"/>
                <a:sym typeface="Arial"/>
              </a:rPr>
              <a:t>R/. </a:t>
            </a:r>
            <a:r>
              <a:rPr b="0" i="0" lang="es-CO" sz="4000" u="none" cap="none" strike="noStrike">
                <a:solidFill>
                  <a:srgbClr val="000000"/>
                </a:solidFill>
                <a:latin typeface="Arial"/>
                <a:ea typeface="Arial"/>
                <a:cs typeface="Arial"/>
                <a:sym typeface="Arial"/>
              </a:rPr>
              <a:t>2.</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Tengo que pasar por 3 tablas a través de 2 relaciones.</a:t>
            </a:r>
            <a:endParaRPr/>
          </a:p>
        </p:txBody>
      </p:sp>
      <p:sp>
        <p:nvSpPr>
          <p:cNvPr id="362" name="Google Shape;362;p67"/>
          <p:cNvSpPr/>
          <p:nvPr/>
        </p:nvSpPr>
        <p:spPr>
          <a:xfrm>
            <a:off x="3203944" y="10249350"/>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3</a:t>
            </a:r>
            <a:endParaRPr/>
          </a:p>
        </p:txBody>
      </p:sp>
      <p:sp>
        <p:nvSpPr>
          <p:cNvPr id="363" name="Google Shape;363;p67"/>
          <p:cNvSpPr txBox="1"/>
          <p:nvPr/>
        </p:nvSpPr>
        <p:spPr>
          <a:xfrm>
            <a:off x="4428783" y="10249350"/>
            <a:ext cx="7966300" cy="264380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Arial"/>
                <a:ea typeface="Arial"/>
                <a:cs typeface="Arial"/>
                <a:sym typeface="Arial"/>
              </a:rPr>
              <a:t>R/. </a:t>
            </a:r>
            <a:r>
              <a:rPr b="0" i="0" lang="es-CO" sz="4000" u="none" cap="none" strike="noStrike">
                <a:solidFill>
                  <a:srgbClr val="000000"/>
                </a:solidFill>
                <a:latin typeface="Arial"/>
                <a:ea typeface="Arial"/>
                <a:cs typeface="Arial"/>
                <a:sym typeface="Arial"/>
              </a:rPr>
              <a:t>3.</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Tengo que pasar por 4 tablas a través de 3 relaciones.</a:t>
            </a:r>
            <a:endParaRPr/>
          </a:p>
        </p:txBody>
      </p:sp>
      <p:pic>
        <p:nvPicPr>
          <p:cNvPr id="364" name="Google Shape;364;p67"/>
          <p:cNvPicPr preferRelativeResize="0"/>
          <p:nvPr/>
        </p:nvPicPr>
        <p:blipFill rotWithShape="1">
          <a:blip r:embed="rId4">
            <a:alphaModFix/>
          </a:blip>
          <a:srcRect b="0" l="0" r="0" t="0"/>
          <a:stretch/>
        </p:blipFill>
        <p:spPr>
          <a:xfrm>
            <a:off x="12359640" y="5600384"/>
            <a:ext cx="10851246" cy="3385273"/>
          </a:xfrm>
          <a:prstGeom prst="rect">
            <a:avLst/>
          </a:prstGeom>
          <a:noFill/>
          <a:ln>
            <a:noFill/>
          </a:ln>
        </p:spPr>
      </p:pic>
      <p:pic>
        <p:nvPicPr>
          <p:cNvPr id="365" name="Google Shape;365;p67"/>
          <p:cNvPicPr preferRelativeResize="0"/>
          <p:nvPr/>
        </p:nvPicPr>
        <p:blipFill rotWithShape="1">
          <a:blip r:embed="rId5">
            <a:alphaModFix/>
          </a:blip>
          <a:srcRect b="0" l="0" r="0" t="0"/>
          <a:stretch/>
        </p:blipFill>
        <p:spPr>
          <a:xfrm>
            <a:off x="12359641" y="8028603"/>
            <a:ext cx="10851244" cy="4146304"/>
          </a:xfrm>
          <a:prstGeom prst="rect">
            <a:avLst/>
          </a:prstGeom>
          <a:noFill/>
          <a:ln>
            <a:noFill/>
          </a:ln>
        </p:spPr>
      </p:pic>
      <p:sp>
        <p:nvSpPr>
          <p:cNvPr id="366" name="Google Shape;366;p67"/>
          <p:cNvSpPr/>
          <p:nvPr/>
        </p:nvSpPr>
        <p:spPr>
          <a:xfrm>
            <a:off x="21711915" y="5956624"/>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1</a:t>
            </a:r>
            <a:endParaRPr/>
          </a:p>
        </p:txBody>
      </p:sp>
      <p:sp>
        <p:nvSpPr>
          <p:cNvPr id="367" name="Google Shape;367;p67"/>
          <p:cNvSpPr/>
          <p:nvPr/>
        </p:nvSpPr>
        <p:spPr>
          <a:xfrm>
            <a:off x="21711915" y="8499509"/>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500"/>
                                        <p:tgtEl>
                                          <p:spTgt spid="364"/>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71" name="Shape 371"/>
        <p:cNvGrpSpPr/>
        <p:nvPr/>
      </p:nvGrpSpPr>
      <p:grpSpPr>
        <a:xfrm>
          <a:off x="0" y="0"/>
          <a:ext cx="0" cy="0"/>
          <a:chOff x="0" y="0"/>
          <a:chExt cx="0" cy="0"/>
        </a:xfrm>
      </p:grpSpPr>
      <p:sp>
        <p:nvSpPr>
          <p:cNvPr id="372" name="Google Shape;372;p68"/>
          <p:cNvSpPr/>
          <p:nvPr/>
        </p:nvSpPr>
        <p:spPr>
          <a:xfrm>
            <a:off x="15417209" y="5993728"/>
            <a:ext cx="8966791" cy="3255587"/>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3" name="Google Shape;373;p68"/>
          <p:cNvSpPr txBox="1"/>
          <p:nvPr/>
        </p:nvSpPr>
        <p:spPr>
          <a:xfrm>
            <a:off x="994470" y="8266060"/>
            <a:ext cx="18011553" cy="4178067"/>
          </a:xfrm>
          <a:prstGeom prst="rect">
            <a:avLst/>
          </a:prstGeom>
          <a:noFill/>
          <a:ln>
            <a:noFill/>
          </a:ln>
        </p:spPr>
        <p:txBody>
          <a:bodyPr anchorCtr="0" anchor="t" bIns="45700" lIns="91425" spcFirstLastPara="1" rIns="91425" wrap="square" tIns="45700">
            <a:spAutoFit/>
          </a:bodyPr>
          <a:lstStyle/>
          <a:p>
            <a:pPr indent="-742950" lvl="0" marL="742950" marR="0" rtl="0" algn="l">
              <a:lnSpc>
                <a:spcPct val="150000"/>
              </a:lnSpc>
              <a:spcBef>
                <a:spcPts val="0"/>
              </a:spcBef>
              <a:spcAft>
                <a:spcPts val="0"/>
              </a:spcAft>
              <a:buClr>
                <a:srgbClr val="FF2F92"/>
              </a:buClr>
              <a:buSzPts val="3600"/>
              <a:buFont typeface="Calibri"/>
              <a:buAutoNum type="arabicPeriod"/>
            </a:pPr>
            <a:r>
              <a:rPr b="1" i="0" lang="es-CO" sz="3600" u="none" cap="none" strike="noStrike">
                <a:solidFill>
                  <a:srgbClr val="525252"/>
                </a:solidFill>
                <a:latin typeface="Arial"/>
                <a:ea typeface="Arial"/>
                <a:cs typeface="Arial"/>
                <a:sym typeface="Arial"/>
              </a:rPr>
              <a:t>¿Con qué tabla inicio? </a:t>
            </a:r>
            <a:r>
              <a:rPr b="0" i="0" lang="es-CO" sz="3600" u="none" cap="none" strike="noStrike">
                <a:solidFill>
                  <a:srgbClr val="525252"/>
                </a:solidFill>
                <a:latin typeface="Arial"/>
                <a:ea typeface="Arial"/>
                <a:cs typeface="Arial"/>
                <a:sym typeface="Arial"/>
              </a:rPr>
              <a:t>esa es mi tabla LEFT</a:t>
            </a:r>
            <a:endParaRPr/>
          </a:p>
          <a:p>
            <a:pPr indent="-742950" lvl="0" marL="742950" marR="0" rtl="0" algn="l">
              <a:lnSpc>
                <a:spcPct val="150000"/>
              </a:lnSpc>
              <a:spcBef>
                <a:spcPts val="0"/>
              </a:spcBef>
              <a:spcAft>
                <a:spcPts val="0"/>
              </a:spcAft>
              <a:buClr>
                <a:srgbClr val="FF2F92"/>
              </a:buClr>
              <a:buSzPts val="3600"/>
              <a:buFont typeface="Calibri"/>
              <a:buAutoNum type="arabicPeriod"/>
            </a:pPr>
            <a:r>
              <a:rPr b="1" i="0" lang="es-CO" sz="3600" u="none" cap="none" strike="noStrike">
                <a:solidFill>
                  <a:srgbClr val="525252"/>
                </a:solidFill>
                <a:latin typeface="Arial"/>
                <a:ea typeface="Arial"/>
                <a:cs typeface="Arial"/>
                <a:sym typeface="Arial"/>
              </a:rPr>
              <a:t>¿Cuál tabla le pego?</a:t>
            </a:r>
            <a:r>
              <a:rPr b="0" i="0" lang="es-CO" sz="3600" u="none" cap="none" strike="noStrike">
                <a:solidFill>
                  <a:srgbClr val="525252"/>
                </a:solidFill>
                <a:latin typeface="Arial"/>
                <a:ea typeface="Arial"/>
                <a:cs typeface="Arial"/>
                <a:sym typeface="Arial"/>
              </a:rPr>
              <a:t> Esa es mi tabla RIGHT</a:t>
            </a:r>
            <a:endParaRPr/>
          </a:p>
          <a:p>
            <a:pPr indent="-742950" lvl="0" marL="742950" marR="0" rtl="0" algn="l">
              <a:lnSpc>
                <a:spcPct val="150000"/>
              </a:lnSpc>
              <a:spcBef>
                <a:spcPts val="0"/>
              </a:spcBef>
              <a:spcAft>
                <a:spcPts val="0"/>
              </a:spcAft>
              <a:buClr>
                <a:srgbClr val="FF2F92"/>
              </a:buClr>
              <a:buSzPts val="3600"/>
              <a:buFont typeface="Arial"/>
              <a:buAutoNum type="arabicPeriod"/>
            </a:pPr>
            <a:r>
              <a:rPr b="1" i="0" lang="es-CO" sz="3600" u="none" cap="none" strike="noStrike">
                <a:solidFill>
                  <a:srgbClr val="525252"/>
                </a:solidFill>
                <a:latin typeface="Arial"/>
                <a:ea typeface="Arial"/>
                <a:cs typeface="Arial"/>
                <a:sym typeface="Arial"/>
              </a:rPr>
              <a:t>¿Qué campos pongo?</a:t>
            </a:r>
            <a:r>
              <a:rPr b="0" i="0" lang="es-CO" sz="3600" u="none" cap="none" strike="noStrike">
                <a:solidFill>
                  <a:srgbClr val="525252"/>
                </a:solidFill>
                <a:latin typeface="Arial"/>
                <a:ea typeface="Arial"/>
                <a:cs typeface="Arial"/>
                <a:sym typeface="Arial"/>
              </a:rPr>
              <a:t> De cada una de las tablas</a:t>
            </a:r>
            <a:endParaRPr/>
          </a:p>
          <a:p>
            <a:pPr indent="-742950" lvl="0" marL="742950" marR="0" rtl="0" algn="l">
              <a:lnSpc>
                <a:spcPct val="150000"/>
              </a:lnSpc>
              <a:spcBef>
                <a:spcPts val="0"/>
              </a:spcBef>
              <a:spcAft>
                <a:spcPts val="0"/>
              </a:spcAft>
              <a:buClr>
                <a:srgbClr val="FF2F92"/>
              </a:buClr>
              <a:buSzPts val="3600"/>
              <a:buFont typeface="Arial"/>
              <a:buAutoNum type="arabicPeriod"/>
            </a:pPr>
            <a:r>
              <a:rPr b="1" i="0" lang="es-CO" sz="3600" u="none" cap="none" strike="noStrike">
                <a:solidFill>
                  <a:srgbClr val="525252"/>
                </a:solidFill>
                <a:latin typeface="Arial"/>
                <a:ea typeface="Arial"/>
                <a:cs typeface="Arial"/>
                <a:sym typeface="Arial"/>
              </a:rPr>
              <a:t>¿Qué campos me ayudan a pegar? </a:t>
            </a:r>
            <a:r>
              <a:rPr b="0" i="0" lang="es-CO" sz="3600" u="none" cap="none" strike="noStrike">
                <a:solidFill>
                  <a:srgbClr val="525252"/>
                </a:solidFill>
                <a:latin typeface="Arial"/>
                <a:ea typeface="Arial"/>
                <a:cs typeface="Arial"/>
                <a:sym typeface="Arial"/>
              </a:rPr>
              <a:t>esas son mis llaves</a:t>
            </a:r>
            <a:endParaRPr/>
          </a:p>
          <a:p>
            <a:pPr indent="-742950" lvl="0" marL="742950" marR="0" rtl="0" algn="l">
              <a:lnSpc>
                <a:spcPct val="150000"/>
              </a:lnSpc>
              <a:spcBef>
                <a:spcPts val="0"/>
              </a:spcBef>
              <a:spcAft>
                <a:spcPts val="0"/>
              </a:spcAft>
              <a:buClr>
                <a:srgbClr val="FF2F92"/>
              </a:buClr>
              <a:buSzPts val="3600"/>
              <a:buFont typeface="Arial"/>
              <a:buAutoNum type="arabicPeriod"/>
            </a:pPr>
            <a:r>
              <a:rPr b="1" i="0" lang="es-CO" sz="3600" u="none" cap="none" strike="noStrike">
                <a:solidFill>
                  <a:srgbClr val="525252"/>
                </a:solidFill>
                <a:latin typeface="Arial"/>
                <a:ea typeface="Arial"/>
                <a:cs typeface="Arial"/>
                <a:sym typeface="Arial"/>
              </a:rPr>
              <a:t>¿Con qué filas me quedo? </a:t>
            </a:r>
            <a:r>
              <a:rPr b="0" i="0" lang="es-CO" sz="3600" u="none" cap="none" strike="noStrike">
                <a:solidFill>
                  <a:srgbClr val="525252"/>
                </a:solidFill>
                <a:latin typeface="Arial"/>
                <a:ea typeface="Arial"/>
                <a:cs typeface="Arial"/>
                <a:sym typeface="Arial"/>
              </a:rPr>
              <a:t>Tipo de unión</a:t>
            </a:r>
            <a:endParaRPr b="0" i="0" sz="3600" u="none" cap="none" strike="noStrike">
              <a:solidFill>
                <a:srgbClr val="525252"/>
              </a:solidFill>
              <a:latin typeface="Arial"/>
              <a:ea typeface="Arial"/>
              <a:cs typeface="Arial"/>
              <a:sym typeface="Arial"/>
            </a:endParaRPr>
          </a:p>
        </p:txBody>
      </p:sp>
      <p:grpSp>
        <p:nvGrpSpPr>
          <p:cNvPr id="374" name="Google Shape;374;p68"/>
          <p:cNvGrpSpPr/>
          <p:nvPr/>
        </p:nvGrpSpPr>
        <p:grpSpPr>
          <a:xfrm>
            <a:off x="16926958" y="11371774"/>
            <a:ext cx="3659601" cy="1634062"/>
            <a:chOff x="0" y="1075127"/>
            <a:chExt cx="3659601" cy="1634062"/>
          </a:xfrm>
        </p:grpSpPr>
        <p:sp>
          <p:nvSpPr>
            <p:cNvPr id="375" name="Google Shape;375;p68"/>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6" name="Google Shape;376;p68"/>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7" name="Google Shape;377;p68"/>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8" name="Google Shape;378;p68"/>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79" name="Google Shape;379;p68"/>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0" name="Google Shape;380;p68"/>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1" name="Google Shape;381;p68"/>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2" name="Google Shape;382;p68"/>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3" name="Google Shape;383;p68"/>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4" name="Google Shape;384;p68"/>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5" name="Google Shape;385;p68"/>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6" name="Google Shape;386;p68"/>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7" name="Google Shape;387;p68"/>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8" name="Google Shape;388;p68"/>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89" name="Google Shape;389;p68"/>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0" name="Google Shape;390;p68"/>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1" name="Google Shape;391;p68"/>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2" name="Google Shape;392;p68"/>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3" name="Google Shape;393;p68"/>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4" name="Google Shape;394;p68"/>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5" name="Google Shape;395;p68"/>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6" name="Google Shape;396;p68"/>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7" name="Google Shape;397;p68"/>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8" name="Google Shape;398;p68"/>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99" name="Google Shape;399;p68"/>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0" name="Google Shape;400;p68"/>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1" name="Google Shape;401;p68"/>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2" name="Google Shape;402;p68"/>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3" name="Google Shape;403;p68"/>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4" name="Google Shape;404;p68"/>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5" name="Google Shape;405;p68"/>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6" name="Google Shape;406;p68"/>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7" name="Google Shape;407;p68"/>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8" name="Google Shape;408;p68"/>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09" name="Google Shape;409;p68"/>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0" name="Google Shape;410;p68"/>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1" name="Google Shape;411;p68"/>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2" name="Google Shape;412;p68"/>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3" name="Google Shape;413;p68"/>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4" name="Google Shape;414;p68"/>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5" name="Google Shape;415;p68"/>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6" name="Google Shape;416;p68"/>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7" name="Google Shape;417;p68"/>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8" name="Google Shape;418;p68"/>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19" name="Google Shape;419;p68"/>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0" name="Google Shape;420;p68"/>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1" name="Google Shape;421;p68"/>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2" name="Google Shape;422;p68"/>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3" name="Google Shape;423;p68"/>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4" name="Google Shape;424;p68"/>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5" name="Google Shape;425;p68"/>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6" name="Google Shape;426;p68"/>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7" name="Google Shape;427;p68"/>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8" name="Google Shape;428;p68"/>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29" name="Google Shape;429;p68"/>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0" name="Google Shape;430;p68"/>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1" name="Google Shape;431;p68"/>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2" name="Google Shape;432;p68"/>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3" name="Google Shape;433;p68"/>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4" name="Google Shape;434;p68"/>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5" name="Google Shape;435;p68"/>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6" name="Google Shape;436;p68"/>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7" name="Google Shape;437;p68"/>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8" name="Google Shape;438;p68"/>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39" name="Google Shape;439;p68"/>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0" name="Google Shape;440;p68"/>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1" name="Google Shape;441;p68"/>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2" name="Google Shape;442;p68"/>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3" name="Google Shape;443;p68"/>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4" name="Google Shape;444;p68"/>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5" name="Google Shape;445;p68"/>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6" name="Google Shape;446;p68"/>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7" name="Google Shape;447;p68"/>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8" name="Google Shape;448;p68"/>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49" name="Google Shape;449;p68"/>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0" name="Google Shape;450;p68"/>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1" name="Google Shape;451;p68"/>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2" name="Google Shape;452;p68"/>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3" name="Google Shape;453;p68"/>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4" name="Google Shape;454;p68"/>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5" name="Google Shape;455;p68"/>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6" name="Google Shape;456;p68"/>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7" name="Google Shape;457;p68"/>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8" name="Google Shape;458;p68"/>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59" name="Google Shape;459;p68"/>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0" name="Google Shape;460;p68"/>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1" name="Google Shape;461;p68"/>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2" name="Google Shape;462;p68"/>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3" name="Google Shape;463;p68"/>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4" name="Google Shape;464;p68"/>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5" name="Google Shape;465;p68"/>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6" name="Google Shape;466;p68"/>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7" name="Google Shape;467;p68"/>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8" name="Google Shape;468;p68"/>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69" name="Google Shape;469;p68"/>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0" name="Google Shape;470;p68"/>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1" name="Google Shape;471;p68"/>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2" name="Google Shape;472;p68"/>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3" name="Google Shape;473;p68"/>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4" name="Google Shape;474;p68"/>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5" name="Google Shape;475;p68"/>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6" name="Google Shape;476;p68"/>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7" name="Google Shape;477;p68"/>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8" name="Google Shape;478;p68"/>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79" name="Google Shape;479;p68"/>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0" name="Google Shape;480;p68"/>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1" name="Google Shape;481;p68"/>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2" name="Google Shape;482;p68"/>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3" name="Google Shape;483;p68"/>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4" name="Google Shape;484;p68"/>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5" name="Google Shape;485;p68"/>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6" name="Google Shape;486;p68"/>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7" name="Google Shape;487;p68"/>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8" name="Google Shape;488;p68"/>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89" name="Google Shape;489;p68"/>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0" name="Google Shape;490;p68"/>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1" name="Google Shape;491;p68"/>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2" name="Google Shape;492;p68"/>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3" name="Google Shape;493;p68"/>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494" name="Google Shape;494;p68"/>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sp>
        <p:nvSpPr>
          <p:cNvPr id="495" name="Google Shape;495;p68"/>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6" name="Google Shape;496;p68"/>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497" name="Google Shape;497;p68"/>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EJERCICIO 1. ¿QUÉ TAN DIFÍCIL PUEDE SER UN JOIN?</a:t>
            </a:r>
            <a:endParaRPr/>
          </a:p>
        </p:txBody>
      </p:sp>
      <p:sp>
        <p:nvSpPr>
          <p:cNvPr id="498" name="Google Shape;498;p68"/>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499" name="Google Shape;499;p68"/>
          <p:cNvSpPr txBox="1"/>
          <p:nvPr/>
        </p:nvSpPr>
        <p:spPr>
          <a:xfrm>
            <a:off x="1135532" y="3360193"/>
            <a:ext cx="9967665"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¿Cómo podemos obtener el nombre del artista y el de su sello discográfico de la canción “</a:t>
            </a:r>
            <a:r>
              <a:rPr b="0" i="1" lang="es-CO" sz="4000" u="none" cap="none" strike="noStrike">
                <a:solidFill>
                  <a:srgbClr val="000000"/>
                </a:solidFill>
                <a:latin typeface="Lato"/>
                <a:ea typeface="Lato"/>
                <a:cs typeface="Lato"/>
                <a:sym typeface="Lato"/>
              </a:rPr>
              <a:t>Starway to Heaven</a:t>
            </a:r>
            <a:r>
              <a:rPr b="0" i="0" lang="es-CO" sz="4000" u="none" cap="none" strike="noStrike">
                <a:solidFill>
                  <a:srgbClr val="000000"/>
                </a:solidFill>
                <a:latin typeface="Lato"/>
                <a:ea typeface="Lato"/>
                <a:cs typeface="Lato"/>
                <a:sym typeface="Lato"/>
              </a:rPr>
              <a:t>”?</a:t>
            </a:r>
            <a:endParaRPr b="0" i="0" sz="4000" u="none" cap="none" strike="noStrike">
              <a:solidFill>
                <a:srgbClr val="000000"/>
              </a:solidFill>
              <a:latin typeface="Lato"/>
              <a:ea typeface="Lato"/>
              <a:cs typeface="Lato"/>
              <a:sym typeface="Lato"/>
            </a:endParaRPr>
          </a:p>
        </p:txBody>
      </p:sp>
      <p:grpSp>
        <p:nvGrpSpPr>
          <p:cNvPr id="500" name="Google Shape;500;p68"/>
          <p:cNvGrpSpPr/>
          <p:nvPr/>
        </p:nvGrpSpPr>
        <p:grpSpPr>
          <a:xfrm>
            <a:off x="20724399" y="11343978"/>
            <a:ext cx="3659601" cy="1634062"/>
            <a:chOff x="0" y="1075127"/>
            <a:chExt cx="3659601" cy="1634062"/>
          </a:xfrm>
        </p:grpSpPr>
        <p:sp>
          <p:nvSpPr>
            <p:cNvPr id="501" name="Google Shape;501;p68"/>
            <p:cNvSpPr/>
            <p:nvPr/>
          </p:nvSpPr>
          <p:spPr>
            <a:xfrm>
              <a:off x="0"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2" name="Google Shape;502;p68"/>
            <p:cNvSpPr/>
            <p:nvPr/>
          </p:nvSpPr>
          <p:spPr>
            <a:xfrm>
              <a:off x="2508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3" name="Google Shape;503;p68"/>
            <p:cNvSpPr/>
            <p:nvPr/>
          </p:nvSpPr>
          <p:spPr>
            <a:xfrm>
              <a:off x="50890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4" name="Google Shape;504;p68"/>
            <p:cNvSpPr/>
            <p:nvPr/>
          </p:nvSpPr>
          <p:spPr>
            <a:xfrm>
              <a:off x="76335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5" name="Google Shape;505;p68"/>
            <p:cNvSpPr/>
            <p:nvPr/>
          </p:nvSpPr>
          <p:spPr>
            <a:xfrm>
              <a:off x="1002696"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6" name="Google Shape;506;p68"/>
            <p:cNvSpPr/>
            <p:nvPr/>
          </p:nvSpPr>
          <p:spPr>
            <a:xfrm>
              <a:off x="125356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7" name="Google Shape;507;p68"/>
            <p:cNvSpPr/>
            <p:nvPr/>
          </p:nvSpPr>
          <p:spPr>
            <a:xfrm>
              <a:off x="1511602"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8" name="Google Shape;508;p68"/>
            <p:cNvSpPr/>
            <p:nvPr/>
          </p:nvSpPr>
          <p:spPr>
            <a:xfrm>
              <a:off x="176605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09" name="Google Shape;509;p68"/>
            <p:cNvSpPr/>
            <p:nvPr/>
          </p:nvSpPr>
          <p:spPr>
            <a:xfrm>
              <a:off x="2020508"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0" name="Google Shape;510;p68"/>
            <p:cNvSpPr/>
            <p:nvPr/>
          </p:nvSpPr>
          <p:spPr>
            <a:xfrm>
              <a:off x="2271381"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1" name="Google Shape;511;p68"/>
            <p:cNvSpPr/>
            <p:nvPr/>
          </p:nvSpPr>
          <p:spPr>
            <a:xfrm>
              <a:off x="2529414"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2" name="Google Shape;512;p68"/>
            <p:cNvSpPr/>
            <p:nvPr/>
          </p:nvSpPr>
          <p:spPr>
            <a:xfrm>
              <a:off x="2783867"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3" name="Google Shape;513;p68"/>
            <p:cNvSpPr/>
            <p:nvPr/>
          </p:nvSpPr>
          <p:spPr>
            <a:xfrm>
              <a:off x="3038173"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4" name="Google Shape;514;p68"/>
            <p:cNvSpPr/>
            <p:nvPr/>
          </p:nvSpPr>
          <p:spPr>
            <a:xfrm>
              <a:off x="3288899"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5" name="Google Shape;515;p68"/>
            <p:cNvSpPr/>
            <p:nvPr/>
          </p:nvSpPr>
          <p:spPr>
            <a:xfrm>
              <a:off x="3539625" y="237392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6" name="Google Shape;516;p68"/>
            <p:cNvSpPr/>
            <p:nvPr/>
          </p:nvSpPr>
          <p:spPr>
            <a:xfrm>
              <a:off x="294"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7" name="Google Shape;517;p68"/>
            <p:cNvSpPr/>
            <p:nvPr/>
          </p:nvSpPr>
          <p:spPr>
            <a:xfrm>
              <a:off x="2511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8" name="Google Shape;518;p68"/>
            <p:cNvSpPr/>
            <p:nvPr/>
          </p:nvSpPr>
          <p:spPr>
            <a:xfrm>
              <a:off x="50920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19" name="Google Shape;519;p68"/>
            <p:cNvSpPr/>
            <p:nvPr/>
          </p:nvSpPr>
          <p:spPr>
            <a:xfrm>
              <a:off x="76365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0" name="Google Shape;520;p68"/>
            <p:cNvSpPr/>
            <p:nvPr/>
          </p:nvSpPr>
          <p:spPr>
            <a:xfrm>
              <a:off x="1002990"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1" name="Google Shape;521;p68"/>
            <p:cNvSpPr/>
            <p:nvPr/>
          </p:nvSpPr>
          <p:spPr>
            <a:xfrm>
              <a:off x="125386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2" name="Google Shape;522;p68"/>
            <p:cNvSpPr/>
            <p:nvPr/>
          </p:nvSpPr>
          <p:spPr>
            <a:xfrm>
              <a:off x="1511896"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3" name="Google Shape;523;p68"/>
            <p:cNvSpPr/>
            <p:nvPr/>
          </p:nvSpPr>
          <p:spPr>
            <a:xfrm>
              <a:off x="176634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4" name="Google Shape;524;p68"/>
            <p:cNvSpPr/>
            <p:nvPr/>
          </p:nvSpPr>
          <p:spPr>
            <a:xfrm>
              <a:off x="2020802"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5" name="Google Shape;525;p68"/>
            <p:cNvSpPr/>
            <p:nvPr/>
          </p:nvSpPr>
          <p:spPr>
            <a:xfrm>
              <a:off x="2271675"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6" name="Google Shape;526;p68"/>
            <p:cNvSpPr/>
            <p:nvPr/>
          </p:nvSpPr>
          <p:spPr>
            <a:xfrm>
              <a:off x="2529708"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7" name="Google Shape;527;p68"/>
            <p:cNvSpPr/>
            <p:nvPr/>
          </p:nvSpPr>
          <p:spPr>
            <a:xfrm>
              <a:off x="2784161"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8" name="Google Shape;528;p68"/>
            <p:cNvSpPr/>
            <p:nvPr/>
          </p:nvSpPr>
          <p:spPr>
            <a:xfrm>
              <a:off x="3038467"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29" name="Google Shape;529;p68"/>
            <p:cNvSpPr/>
            <p:nvPr/>
          </p:nvSpPr>
          <p:spPr>
            <a:xfrm>
              <a:off x="3289193"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0" name="Google Shape;530;p68"/>
            <p:cNvSpPr/>
            <p:nvPr/>
          </p:nvSpPr>
          <p:spPr>
            <a:xfrm>
              <a:off x="3539919" y="259038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1" name="Google Shape;531;p68"/>
            <p:cNvSpPr/>
            <p:nvPr/>
          </p:nvSpPr>
          <p:spPr>
            <a:xfrm>
              <a:off x="294"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2" name="Google Shape;532;p68"/>
            <p:cNvSpPr/>
            <p:nvPr/>
          </p:nvSpPr>
          <p:spPr>
            <a:xfrm>
              <a:off x="2511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3" name="Google Shape;533;p68"/>
            <p:cNvSpPr/>
            <p:nvPr/>
          </p:nvSpPr>
          <p:spPr>
            <a:xfrm>
              <a:off x="50920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4" name="Google Shape;534;p68"/>
            <p:cNvSpPr/>
            <p:nvPr/>
          </p:nvSpPr>
          <p:spPr>
            <a:xfrm>
              <a:off x="76365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5" name="Google Shape;535;p68"/>
            <p:cNvSpPr/>
            <p:nvPr/>
          </p:nvSpPr>
          <p:spPr>
            <a:xfrm>
              <a:off x="1002990"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6" name="Google Shape;536;p68"/>
            <p:cNvSpPr/>
            <p:nvPr/>
          </p:nvSpPr>
          <p:spPr>
            <a:xfrm>
              <a:off x="125386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7" name="Google Shape;537;p68"/>
            <p:cNvSpPr/>
            <p:nvPr/>
          </p:nvSpPr>
          <p:spPr>
            <a:xfrm>
              <a:off x="1511896"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8" name="Google Shape;538;p68"/>
            <p:cNvSpPr/>
            <p:nvPr/>
          </p:nvSpPr>
          <p:spPr>
            <a:xfrm>
              <a:off x="176634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39" name="Google Shape;539;p68"/>
            <p:cNvSpPr/>
            <p:nvPr/>
          </p:nvSpPr>
          <p:spPr>
            <a:xfrm>
              <a:off x="2020802"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0" name="Google Shape;540;p68"/>
            <p:cNvSpPr/>
            <p:nvPr/>
          </p:nvSpPr>
          <p:spPr>
            <a:xfrm>
              <a:off x="2271675"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1" name="Google Shape;541;p68"/>
            <p:cNvSpPr/>
            <p:nvPr/>
          </p:nvSpPr>
          <p:spPr>
            <a:xfrm>
              <a:off x="2529708"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2" name="Google Shape;542;p68"/>
            <p:cNvSpPr/>
            <p:nvPr/>
          </p:nvSpPr>
          <p:spPr>
            <a:xfrm>
              <a:off x="2784161"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3" name="Google Shape;543;p68"/>
            <p:cNvSpPr/>
            <p:nvPr/>
          </p:nvSpPr>
          <p:spPr>
            <a:xfrm>
              <a:off x="3038467"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4" name="Google Shape;544;p68"/>
            <p:cNvSpPr/>
            <p:nvPr/>
          </p:nvSpPr>
          <p:spPr>
            <a:xfrm>
              <a:off x="3289193"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5" name="Google Shape;545;p68"/>
            <p:cNvSpPr/>
            <p:nvPr/>
          </p:nvSpPr>
          <p:spPr>
            <a:xfrm>
              <a:off x="3539919" y="1940991"/>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6" name="Google Shape;546;p68"/>
            <p:cNvSpPr/>
            <p:nvPr/>
          </p:nvSpPr>
          <p:spPr>
            <a:xfrm>
              <a:off x="588"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7" name="Google Shape;547;p68"/>
            <p:cNvSpPr/>
            <p:nvPr/>
          </p:nvSpPr>
          <p:spPr>
            <a:xfrm>
              <a:off x="2514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8" name="Google Shape;548;p68"/>
            <p:cNvSpPr/>
            <p:nvPr/>
          </p:nvSpPr>
          <p:spPr>
            <a:xfrm>
              <a:off x="50949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49" name="Google Shape;549;p68"/>
            <p:cNvSpPr/>
            <p:nvPr/>
          </p:nvSpPr>
          <p:spPr>
            <a:xfrm>
              <a:off x="76394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0" name="Google Shape;550;p68"/>
            <p:cNvSpPr/>
            <p:nvPr/>
          </p:nvSpPr>
          <p:spPr>
            <a:xfrm>
              <a:off x="1003284"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1" name="Google Shape;551;p68"/>
            <p:cNvSpPr/>
            <p:nvPr/>
          </p:nvSpPr>
          <p:spPr>
            <a:xfrm>
              <a:off x="125415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2" name="Google Shape;552;p68"/>
            <p:cNvSpPr/>
            <p:nvPr/>
          </p:nvSpPr>
          <p:spPr>
            <a:xfrm>
              <a:off x="1512190"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3" name="Google Shape;553;p68"/>
            <p:cNvSpPr/>
            <p:nvPr/>
          </p:nvSpPr>
          <p:spPr>
            <a:xfrm>
              <a:off x="176664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4" name="Google Shape;554;p68"/>
            <p:cNvSpPr/>
            <p:nvPr/>
          </p:nvSpPr>
          <p:spPr>
            <a:xfrm>
              <a:off x="2021096"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5" name="Google Shape;555;p68"/>
            <p:cNvSpPr/>
            <p:nvPr/>
          </p:nvSpPr>
          <p:spPr>
            <a:xfrm>
              <a:off x="2271969"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6" name="Google Shape;556;p68"/>
            <p:cNvSpPr/>
            <p:nvPr/>
          </p:nvSpPr>
          <p:spPr>
            <a:xfrm>
              <a:off x="2530002"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7" name="Google Shape;557;p68"/>
            <p:cNvSpPr/>
            <p:nvPr/>
          </p:nvSpPr>
          <p:spPr>
            <a:xfrm>
              <a:off x="2784455"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8" name="Google Shape;558;p68"/>
            <p:cNvSpPr/>
            <p:nvPr/>
          </p:nvSpPr>
          <p:spPr>
            <a:xfrm>
              <a:off x="3038761"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59" name="Google Shape;559;p68"/>
            <p:cNvSpPr/>
            <p:nvPr/>
          </p:nvSpPr>
          <p:spPr>
            <a:xfrm>
              <a:off x="3289487"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0" name="Google Shape;560;p68"/>
            <p:cNvSpPr/>
            <p:nvPr/>
          </p:nvSpPr>
          <p:spPr>
            <a:xfrm>
              <a:off x="3540213" y="215745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1" name="Google Shape;561;p68"/>
            <p:cNvSpPr/>
            <p:nvPr/>
          </p:nvSpPr>
          <p:spPr>
            <a:xfrm>
              <a:off x="588"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2" name="Google Shape;562;p68"/>
            <p:cNvSpPr/>
            <p:nvPr/>
          </p:nvSpPr>
          <p:spPr>
            <a:xfrm>
              <a:off x="2514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3" name="Google Shape;563;p68"/>
            <p:cNvSpPr/>
            <p:nvPr/>
          </p:nvSpPr>
          <p:spPr>
            <a:xfrm>
              <a:off x="50949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4" name="Google Shape;564;p68"/>
            <p:cNvSpPr/>
            <p:nvPr/>
          </p:nvSpPr>
          <p:spPr>
            <a:xfrm>
              <a:off x="76394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5" name="Google Shape;565;p68"/>
            <p:cNvSpPr/>
            <p:nvPr/>
          </p:nvSpPr>
          <p:spPr>
            <a:xfrm>
              <a:off x="1003284"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6" name="Google Shape;566;p68"/>
            <p:cNvSpPr/>
            <p:nvPr/>
          </p:nvSpPr>
          <p:spPr>
            <a:xfrm>
              <a:off x="125415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7" name="Google Shape;567;p68"/>
            <p:cNvSpPr/>
            <p:nvPr/>
          </p:nvSpPr>
          <p:spPr>
            <a:xfrm>
              <a:off x="1512190"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8" name="Google Shape;568;p68"/>
            <p:cNvSpPr/>
            <p:nvPr/>
          </p:nvSpPr>
          <p:spPr>
            <a:xfrm>
              <a:off x="176664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69" name="Google Shape;569;p68"/>
            <p:cNvSpPr/>
            <p:nvPr/>
          </p:nvSpPr>
          <p:spPr>
            <a:xfrm>
              <a:off x="2021096"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0" name="Google Shape;570;p68"/>
            <p:cNvSpPr/>
            <p:nvPr/>
          </p:nvSpPr>
          <p:spPr>
            <a:xfrm>
              <a:off x="2271969"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1" name="Google Shape;571;p68"/>
            <p:cNvSpPr/>
            <p:nvPr/>
          </p:nvSpPr>
          <p:spPr>
            <a:xfrm>
              <a:off x="2530002"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2" name="Google Shape;572;p68"/>
            <p:cNvSpPr/>
            <p:nvPr/>
          </p:nvSpPr>
          <p:spPr>
            <a:xfrm>
              <a:off x="2784455"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3" name="Google Shape;573;p68"/>
            <p:cNvSpPr/>
            <p:nvPr/>
          </p:nvSpPr>
          <p:spPr>
            <a:xfrm>
              <a:off x="3038761"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4" name="Google Shape;574;p68"/>
            <p:cNvSpPr/>
            <p:nvPr/>
          </p:nvSpPr>
          <p:spPr>
            <a:xfrm>
              <a:off x="3289487"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5" name="Google Shape;575;p68"/>
            <p:cNvSpPr/>
            <p:nvPr/>
          </p:nvSpPr>
          <p:spPr>
            <a:xfrm>
              <a:off x="3540213" y="1508059"/>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6" name="Google Shape;576;p68"/>
            <p:cNvSpPr/>
            <p:nvPr/>
          </p:nvSpPr>
          <p:spPr>
            <a:xfrm>
              <a:off x="882"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7" name="Google Shape;577;p68"/>
            <p:cNvSpPr/>
            <p:nvPr/>
          </p:nvSpPr>
          <p:spPr>
            <a:xfrm>
              <a:off x="2517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8" name="Google Shape;578;p68"/>
            <p:cNvSpPr/>
            <p:nvPr/>
          </p:nvSpPr>
          <p:spPr>
            <a:xfrm>
              <a:off x="50978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79" name="Google Shape;579;p68"/>
            <p:cNvSpPr/>
            <p:nvPr/>
          </p:nvSpPr>
          <p:spPr>
            <a:xfrm>
              <a:off x="76424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0" name="Google Shape;580;p68"/>
            <p:cNvSpPr/>
            <p:nvPr/>
          </p:nvSpPr>
          <p:spPr>
            <a:xfrm>
              <a:off x="1003578"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1" name="Google Shape;581;p68"/>
            <p:cNvSpPr/>
            <p:nvPr/>
          </p:nvSpPr>
          <p:spPr>
            <a:xfrm>
              <a:off x="125445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2" name="Google Shape;582;p68"/>
            <p:cNvSpPr/>
            <p:nvPr/>
          </p:nvSpPr>
          <p:spPr>
            <a:xfrm>
              <a:off x="1512484"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3" name="Google Shape;583;p68"/>
            <p:cNvSpPr/>
            <p:nvPr/>
          </p:nvSpPr>
          <p:spPr>
            <a:xfrm>
              <a:off x="176693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4" name="Google Shape;584;p68"/>
            <p:cNvSpPr/>
            <p:nvPr/>
          </p:nvSpPr>
          <p:spPr>
            <a:xfrm>
              <a:off x="2021390"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5" name="Google Shape;585;p68"/>
            <p:cNvSpPr/>
            <p:nvPr/>
          </p:nvSpPr>
          <p:spPr>
            <a:xfrm>
              <a:off x="2272263"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6" name="Google Shape;586;p68"/>
            <p:cNvSpPr/>
            <p:nvPr/>
          </p:nvSpPr>
          <p:spPr>
            <a:xfrm>
              <a:off x="2530296"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7" name="Google Shape;587;p68"/>
            <p:cNvSpPr/>
            <p:nvPr/>
          </p:nvSpPr>
          <p:spPr>
            <a:xfrm>
              <a:off x="2784749"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8" name="Google Shape;588;p68"/>
            <p:cNvSpPr/>
            <p:nvPr/>
          </p:nvSpPr>
          <p:spPr>
            <a:xfrm>
              <a:off x="3039055"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89" name="Google Shape;589;p68"/>
            <p:cNvSpPr/>
            <p:nvPr/>
          </p:nvSpPr>
          <p:spPr>
            <a:xfrm>
              <a:off x="3289781"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0" name="Google Shape;590;p68"/>
            <p:cNvSpPr/>
            <p:nvPr/>
          </p:nvSpPr>
          <p:spPr>
            <a:xfrm>
              <a:off x="3540507" y="1724525"/>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1" name="Google Shape;591;p68"/>
            <p:cNvSpPr/>
            <p:nvPr/>
          </p:nvSpPr>
          <p:spPr>
            <a:xfrm>
              <a:off x="882"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2" name="Google Shape;592;p68"/>
            <p:cNvSpPr/>
            <p:nvPr/>
          </p:nvSpPr>
          <p:spPr>
            <a:xfrm>
              <a:off x="2517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3" name="Google Shape;593;p68"/>
            <p:cNvSpPr/>
            <p:nvPr/>
          </p:nvSpPr>
          <p:spPr>
            <a:xfrm>
              <a:off x="50978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4" name="Google Shape;594;p68"/>
            <p:cNvSpPr/>
            <p:nvPr/>
          </p:nvSpPr>
          <p:spPr>
            <a:xfrm>
              <a:off x="76424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5" name="Google Shape;595;p68"/>
            <p:cNvSpPr/>
            <p:nvPr/>
          </p:nvSpPr>
          <p:spPr>
            <a:xfrm>
              <a:off x="1003578"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6" name="Google Shape;596;p68"/>
            <p:cNvSpPr/>
            <p:nvPr/>
          </p:nvSpPr>
          <p:spPr>
            <a:xfrm>
              <a:off x="125445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7" name="Google Shape;597;p68"/>
            <p:cNvSpPr/>
            <p:nvPr/>
          </p:nvSpPr>
          <p:spPr>
            <a:xfrm>
              <a:off x="1512484"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8" name="Google Shape;598;p68"/>
            <p:cNvSpPr/>
            <p:nvPr/>
          </p:nvSpPr>
          <p:spPr>
            <a:xfrm>
              <a:off x="176693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599" name="Google Shape;599;p68"/>
            <p:cNvSpPr/>
            <p:nvPr/>
          </p:nvSpPr>
          <p:spPr>
            <a:xfrm>
              <a:off x="2021390"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0" name="Google Shape;600;p68"/>
            <p:cNvSpPr/>
            <p:nvPr/>
          </p:nvSpPr>
          <p:spPr>
            <a:xfrm>
              <a:off x="2272263"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1" name="Google Shape;601;p68"/>
            <p:cNvSpPr/>
            <p:nvPr/>
          </p:nvSpPr>
          <p:spPr>
            <a:xfrm>
              <a:off x="2530296"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2" name="Google Shape;602;p68"/>
            <p:cNvSpPr/>
            <p:nvPr/>
          </p:nvSpPr>
          <p:spPr>
            <a:xfrm>
              <a:off x="2784749"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3" name="Google Shape;603;p68"/>
            <p:cNvSpPr/>
            <p:nvPr/>
          </p:nvSpPr>
          <p:spPr>
            <a:xfrm>
              <a:off x="3039055"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4" name="Google Shape;604;p68"/>
            <p:cNvSpPr/>
            <p:nvPr/>
          </p:nvSpPr>
          <p:spPr>
            <a:xfrm>
              <a:off x="3289781"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5" name="Google Shape;605;p68"/>
            <p:cNvSpPr/>
            <p:nvPr/>
          </p:nvSpPr>
          <p:spPr>
            <a:xfrm>
              <a:off x="3540507" y="1075127"/>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6" name="Google Shape;606;p68"/>
            <p:cNvSpPr/>
            <p:nvPr/>
          </p:nvSpPr>
          <p:spPr>
            <a:xfrm>
              <a:off x="1176"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7" name="Google Shape;607;p68"/>
            <p:cNvSpPr/>
            <p:nvPr/>
          </p:nvSpPr>
          <p:spPr>
            <a:xfrm>
              <a:off x="2520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8" name="Google Shape;608;p68"/>
            <p:cNvSpPr/>
            <p:nvPr/>
          </p:nvSpPr>
          <p:spPr>
            <a:xfrm>
              <a:off x="51008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09" name="Google Shape;609;p68"/>
            <p:cNvSpPr/>
            <p:nvPr/>
          </p:nvSpPr>
          <p:spPr>
            <a:xfrm>
              <a:off x="76453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0" name="Google Shape;610;p68"/>
            <p:cNvSpPr/>
            <p:nvPr/>
          </p:nvSpPr>
          <p:spPr>
            <a:xfrm>
              <a:off x="1003872"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1" name="Google Shape;611;p68"/>
            <p:cNvSpPr/>
            <p:nvPr/>
          </p:nvSpPr>
          <p:spPr>
            <a:xfrm>
              <a:off x="125474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2" name="Google Shape;612;p68"/>
            <p:cNvSpPr/>
            <p:nvPr/>
          </p:nvSpPr>
          <p:spPr>
            <a:xfrm>
              <a:off x="1512778"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3" name="Google Shape;613;p68"/>
            <p:cNvSpPr/>
            <p:nvPr/>
          </p:nvSpPr>
          <p:spPr>
            <a:xfrm>
              <a:off x="176723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4" name="Google Shape;614;p68"/>
            <p:cNvSpPr/>
            <p:nvPr/>
          </p:nvSpPr>
          <p:spPr>
            <a:xfrm>
              <a:off x="2021684"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5" name="Google Shape;615;p68"/>
            <p:cNvSpPr/>
            <p:nvPr/>
          </p:nvSpPr>
          <p:spPr>
            <a:xfrm>
              <a:off x="2272557"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6" name="Google Shape;616;p68"/>
            <p:cNvSpPr/>
            <p:nvPr/>
          </p:nvSpPr>
          <p:spPr>
            <a:xfrm>
              <a:off x="2530590"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7" name="Google Shape;617;p68"/>
            <p:cNvSpPr/>
            <p:nvPr/>
          </p:nvSpPr>
          <p:spPr>
            <a:xfrm>
              <a:off x="2785043"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8" name="Google Shape;618;p68"/>
            <p:cNvSpPr/>
            <p:nvPr/>
          </p:nvSpPr>
          <p:spPr>
            <a:xfrm>
              <a:off x="3039349"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19" name="Google Shape;619;p68"/>
            <p:cNvSpPr/>
            <p:nvPr/>
          </p:nvSpPr>
          <p:spPr>
            <a:xfrm>
              <a:off x="3290075"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20" name="Google Shape;620;p68"/>
            <p:cNvSpPr/>
            <p:nvPr/>
          </p:nvSpPr>
          <p:spPr>
            <a:xfrm>
              <a:off x="3540801" y="1291593"/>
              <a:ext cx="118800" cy="118800"/>
            </a:xfrm>
            <a:prstGeom prst="ellipse">
              <a:avLst/>
            </a:prstGeom>
            <a:solidFill>
              <a:srgbClr val="FDE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grpSp>
        <p:nvGrpSpPr>
          <p:cNvPr id="621" name="Google Shape;621;p68"/>
          <p:cNvGrpSpPr/>
          <p:nvPr/>
        </p:nvGrpSpPr>
        <p:grpSpPr>
          <a:xfrm>
            <a:off x="22274051" y="11443809"/>
            <a:ext cx="1647445" cy="1489991"/>
            <a:chOff x="7210805" y="4564306"/>
            <a:chExt cx="2904485" cy="2754985"/>
          </a:xfrm>
        </p:grpSpPr>
        <p:pic>
          <p:nvPicPr>
            <p:cNvPr id="622" name="Google Shape;622;p68"/>
            <p:cNvPicPr preferRelativeResize="0"/>
            <p:nvPr/>
          </p:nvPicPr>
          <p:blipFill rotWithShape="1">
            <a:blip r:embed="rId4">
              <a:alphaModFix/>
            </a:blip>
            <a:srcRect b="0" l="0" r="0" t="0"/>
            <a:stretch/>
          </p:blipFill>
          <p:spPr>
            <a:xfrm>
              <a:off x="7210805" y="4564306"/>
              <a:ext cx="2754985" cy="2754985"/>
            </a:xfrm>
            <a:prstGeom prst="rect">
              <a:avLst/>
            </a:prstGeom>
            <a:noFill/>
            <a:ln>
              <a:noFill/>
            </a:ln>
          </p:spPr>
        </p:pic>
        <p:pic>
          <p:nvPicPr>
            <p:cNvPr id="623" name="Google Shape;623;p68"/>
            <p:cNvPicPr preferRelativeResize="0"/>
            <p:nvPr/>
          </p:nvPicPr>
          <p:blipFill rotWithShape="1">
            <a:blip r:embed="rId5">
              <a:alphaModFix/>
            </a:blip>
            <a:srcRect b="0" l="0" r="0" t="0"/>
            <a:stretch/>
          </p:blipFill>
          <p:spPr>
            <a:xfrm>
              <a:off x="8769593" y="5973594"/>
              <a:ext cx="1345697" cy="1345697"/>
            </a:xfrm>
            <a:prstGeom prst="rect">
              <a:avLst/>
            </a:prstGeom>
            <a:noFill/>
            <a:ln>
              <a:noFill/>
            </a:ln>
          </p:spPr>
        </p:pic>
      </p:grpSp>
      <p:sp>
        <p:nvSpPr>
          <p:cNvPr id="624" name="Google Shape;624;p68"/>
          <p:cNvSpPr txBox="1"/>
          <p:nvPr/>
        </p:nvSpPr>
        <p:spPr>
          <a:xfrm>
            <a:off x="19844034" y="11588641"/>
            <a:ext cx="543153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7200"/>
              <a:buFont typeface="Arial"/>
              <a:buNone/>
            </a:pPr>
            <a:r>
              <a:rPr b="0" i="0" lang="es-CO" sz="7200" u="none" cap="none" strike="noStrike">
                <a:solidFill>
                  <a:srgbClr val="7F7F7F"/>
                </a:solidFill>
                <a:latin typeface="Lato"/>
                <a:ea typeface="Lato"/>
                <a:cs typeface="Lato"/>
                <a:sym typeface="Lato"/>
              </a:rPr>
              <a:t>5:00</a:t>
            </a:r>
            <a:endParaRPr/>
          </a:p>
        </p:txBody>
      </p:sp>
      <p:grpSp>
        <p:nvGrpSpPr>
          <p:cNvPr id="625" name="Google Shape;625;p68"/>
          <p:cNvGrpSpPr/>
          <p:nvPr/>
        </p:nvGrpSpPr>
        <p:grpSpPr>
          <a:xfrm>
            <a:off x="1426532" y="5544087"/>
            <a:ext cx="10779765" cy="1445081"/>
            <a:chOff x="1426532" y="5544087"/>
            <a:chExt cx="10779765" cy="1445081"/>
          </a:xfrm>
        </p:grpSpPr>
        <p:sp>
          <p:nvSpPr>
            <p:cNvPr id="626" name="Google Shape;626;p68"/>
            <p:cNvSpPr/>
            <p:nvPr/>
          </p:nvSpPr>
          <p:spPr>
            <a:xfrm>
              <a:off x="1426532" y="5544087"/>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3</a:t>
              </a:r>
              <a:endParaRPr/>
            </a:p>
          </p:txBody>
        </p:sp>
        <p:sp>
          <p:nvSpPr>
            <p:cNvPr id="627" name="Google Shape;627;p68"/>
            <p:cNvSpPr txBox="1"/>
            <p:nvPr/>
          </p:nvSpPr>
          <p:spPr>
            <a:xfrm>
              <a:off x="2676212" y="5584075"/>
              <a:ext cx="9530085"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¿Cómo se vería la consulta en SQL para el modelo 3?</a:t>
              </a:r>
              <a:endParaRPr b="0" i="0" sz="4000" u="none" cap="none" strike="noStrike">
                <a:solidFill>
                  <a:srgbClr val="000000"/>
                </a:solidFill>
                <a:latin typeface="Arial"/>
                <a:ea typeface="Arial"/>
                <a:cs typeface="Arial"/>
                <a:sym typeface="Arial"/>
              </a:endParaRPr>
            </a:p>
          </p:txBody>
        </p:sp>
      </p:grpSp>
      <p:grpSp>
        <p:nvGrpSpPr>
          <p:cNvPr id="628" name="Google Shape;628;p68"/>
          <p:cNvGrpSpPr/>
          <p:nvPr/>
        </p:nvGrpSpPr>
        <p:grpSpPr>
          <a:xfrm>
            <a:off x="1426532" y="7193443"/>
            <a:ext cx="3091736" cy="955964"/>
            <a:chOff x="12889395" y="6402456"/>
            <a:chExt cx="3980585" cy="1230796"/>
          </a:xfrm>
        </p:grpSpPr>
        <p:sp>
          <p:nvSpPr>
            <p:cNvPr id="629" name="Google Shape;629;p68"/>
            <p:cNvSpPr/>
            <p:nvPr/>
          </p:nvSpPr>
          <p:spPr>
            <a:xfrm>
              <a:off x="13290004" y="6480889"/>
              <a:ext cx="3579976" cy="1073930"/>
            </a:xfrm>
            <a:prstGeom prst="rect">
              <a:avLst/>
            </a:prstGeom>
            <a:solidFill>
              <a:srgbClr val="C11C3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rgbClr val="FFFFFF"/>
                </a:solidFill>
                <a:latin typeface="Calibri"/>
                <a:ea typeface="Calibri"/>
                <a:cs typeface="Calibri"/>
                <a:sym typeface="Calibri"/>
              </a:endParaRPr>
            </a:p>
          </p:txBody>
        </p:sp>
        <p:grpSp>
          <p:nvGrpSpPr>
            <p:cNvPr id="630" name="Google Shape;630;p68"/>
            <p:cNvGrpSpPr/>
            <p:nvPr/>
          </p:nvGrpSpPr>
          <p:grpSpPr>
            <a:xfrm>
              <a:off x="12889395" y="6402456"/>
              <a:ext cx="1230796" cy="1230796"/>
              <a:chOff x="12889395" y="6402456"/>
              <a:chExt cx="1689652" cy="1689652"/>
            </a:xfrm>
          </p:grpSpPr>
          <p:sp>
            <p:nvSpPr>
              <p:cNvPr id="631" name="Google Shape;631;p68"/>
              <p:cNvSpPr/>
              <p:nvPr/>
            </p:nvSpPr>
            <p:spPr>
              <a:xfrm>
                <a:off x="12889395" y="6402456"/>
                <a:ext cx="1689652" cy="1689652"/>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rgbClr val="FFFFFF"/>
                  </a:solidFill>
                  <a:latin typeface="Calibri"/>
                  <a:ea typeface="Calibri"/>
                  <a:cs typeface="Calibri"/>
                  <a:sym typeface="Calibri"/>
                </a:endParaRPr>
              </a:p>
            </p:txBody>
          </p:sp>
          <p:pic>
            <p:nvPicPr>
              <p:cNvPr id="632" name="Google Shape;632;p68"/>
              <p:cNvPicPr preferRelativeResize="0"/>
              <p:nvPr/>
            </p:nvPicPr>
            <p:blipFill rotWithShape="1">
              <a:blip r:embed="rId6">
                <a:alphaModFix/>
              </a:blip>
              <a:srcRect b="0" l="0" r="0" t="0"/>
              <a:stretch/>
            </p:blipFill>
            <p:spPr>
              <a:xfrm>
                <a:off x="12997069" y="6510130"/>
                <a:ext cx="1474304" cy="1474304"/>
              </a:xfrm>
              <a:prstGeom prst="rect">
                <a:avLst/>
              </a:prstGeom>
              <a:noFill/>
              <a:ln>
                <a:noFill/>
              </a:ln>
            </p:spPr>
          </p:pic>
        </p:grpSp>
        <p:sp>
          <p:nvSpPr>
            <p:cNvPr id="633" name="Google Shape;633;p68"/>
            <p:cNvSpPr txBox="1"/>
            <p:nvPr/>
          </p:nvSpPr>
          <p:spPr>
            <a:xfrm>
              <a:off x="14363932" y="6663911"/>
              <a:ext cx="1956119" cy="67364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800"/>
                <a:buFont typeface="Arial"/>
                <a:buNone/>
              </a:pPr>
              <a:r>
                <a:rPr b="0" i="0" lang="es-CO" sz="2800" u="none" cap="none" strike="noStrike">
                  <a:solidFill>
                    <a:srgbClr val="FFFFFF"/>
                  </a:solidFill>
                  <a:latin typeface="Lato"/>
                  <a:ea typeface="Lato"/>
                  <a:cs typeface="Lato"/>
                  <a:sym typeface="Lato"/>
                </a:rPr>
                <a:t>PISTAS</a:t>
              </a:r>
              <a:endParaRPr b="0" i="0" sz="2800" u="none" cap="none" strike="noStrike">
                <a:solidFill>
                  <a:srgbClr val="FFFFFF"/>
                </a:solidFill>
                <a:latin typeface="Lato"/>
                <a:ea typeface="Lato"/>
                <a:cs typeface="Lato"/>
                <a:sym typeface="Lato"/>
              </a:endParaRPr>
            </a:p>
          </p:txBody>
        </p:sp>
        <p:sp>
          <p:nvSpPr>
            <p:cNvPr id="634" name="Google Shape;634;p68"/>
            <p:cNvSpPr/>
            <p:nvPr/>
          </p:nvSpPr>
          <p:spPr>
            <a:xfrm rot="-5400000">
              <a:off x="16116364" y="6801203"/>
              <a:ext cx="1073929" cy="433302"/>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200"/>
                <a:buFont typeface="Arial"/>
                <a:buNone/>
              </a:pPr>
              <a:r>
                <a:t/>
              </a:r>
              <a:endParaRPr b="0" i="0" sz="1200" u="none" cap="none" strike="noStrike">
                <a:solidFill>
                  <a:srgbClr val="FFFFFF"/>
                </a:solidFill>
                <a:latin typeface="Calibri"/>
                <a:ea typeface="Calibri"/>
                <a:cs typeface="Calibri"/>
                <a:sym typeface="Calibri"/>
              </a:endParaRPr>
            </a:p>
          </p:txBody>
        </p:sp>
      </p:grpSp>
      <p:sp>
        <p:nvSpPr>
          <p:cNvPr id="635" name="Google Shape;635;p68"/>
          <p:cNvSpPr txBox="1"/>
          <p:nvPr/>
        </p:nvSpPr>
        <p:spPr>
          <a:xfrm>
            <a:off x="15046707" y="2454298"/>
            <a:ext cx="8539974" cy="35394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2F92"/>
              </a:buClr>
              <a:buSzPts val="3200"/>
              <a:buFont typeface="Arial"/>
              <a:buNone/>
            </a:pPr>
            <a:r>
              <a:rPr b="0" i="0" lang="es-CO" sz="3200" u="none" cap="none" strike="noStrike">
                <a:solidFill>
                  <a:srgbClr val="FF2F92"/>
                </a:solidFill>
                <a:latin typeface="Consolas"/>
                <a:ea typeface="Consolas"/>
                <a:cs typeface="Consolas"/>
                <a:sym typeface="Consolas"/>
              </a:rPr>
              <a:t>SELECT</a:t>
            </a:r>
            <a:r>
              <a:rPr b="0" i="0" lang="es-CO" sz="3200" u="none" cap="none" strike="noStrike">
                <a:solidFill>
                  <a:srgbClr val="000000"/>
                </a:solidFill>
                <a:latin typeface="Consolas"/>
                <a:ea typeface="Consolas"/>
                <a:cs typeface="Consolas"/>
                <a:sym typeface="Consolas"/>
              </a:rPr>
              <a:t> ____.____, ____._____</a:t>
            </a:r>
            <a:endParaRPr/>
          </a:p>
          <a:p>
            <a:pPr indent="0" lvl="0" marL="0" marR="0" rtl="0" algn="l">
              <a:lnSpc>
                <a:spcPct val="100000"/>
              </a:lnSpc>
              <a:spcBef>
                <a:spcPts val="0"/>
              </a:spcBef>
              <a:spcAft>
                <a:spcPts val="0"/>
              </a:spcAft>
              <a:buClr>
                <a:srgbClr val="FF2F92"/>
              </a:buClr>
              <a:buSzPts val="3200"/>
              <a:buFont typeface="Arial"/>
              <a:buNone/>
            </a:pPr>
            <a:r>
              <a:rPr b="0" i="0" lang="es-CO" sz="3200" u="none" cap="none" strike="noStrike">
                <a:solidFill>
                  <a:srgbClr val="FF2F92"/>
                </a:solidFill>
                <a:latin typeface="Consolas"/>
                <a:ea typeface="Consolas"/>
                <a:cs typeface="Consolas"/>
                <a:sym typeface="Consolas"/>
              </a:rPr>
              <a:t>FROM</a:t>
            </a:r>
            <a:r>
              <a:rPr b="0" i="0" lang="es-CO" sz="3200" u="none" cap="none" strike="noStrike">
                <a:solidFill>
                  <a:srgbClr val="000000"/>
                </a:solidFill>
                <a:latin typeface="Consolas"/>
                <a:ea typeface="Consolas"/>
                <a:cs typeface="Consolas"/>
                <a:sym typeface="Consolas"/>
              </a:rPr>
              <a:t> ______</a:t>
            </a:r>
            <a:endParaRPr/>
          </a:p>
          <a:p>
            <a:pPr indent="0" lvl="0" marL="0" marR="0" rtl="0" algn="l">
              <a:lnSpc>
                <a:spcPct val="100000"/>
              </a:lnSpc>
              <a:spcBef>
                <a:spcPts val="0"/>
              </a:spcBef>
              <a:spcAft>
                <a:spcPts val="0"/>
              </a:spcAft>
              <a:buClr>
                <a:srgbClr val="FF2F92"/>
              </a:buClr>
              <a:buSzPts val="3200"/>
              <a:buFont typeface="Arial"/>
              <a:buNone/>
            </a:pPr>
            <a:r>
              <a:rPr b="0" i="0" lang="es-CO" sz="3200" u="none" cap="none" strike="noStrike">
                <a:solidFill>
                  <a:srgbClr val="FF2F92"/>
                </a:solidFill>
                <a:latin typeface="Consolas"/>
                <a:ea typeface="Consolas"/>
                <a:cs typeface="Consolas"/>
                <a:sym typeface="Consolas"/>
              </a:rPr>
              <a:t>JOIN</a:t>
            </a:r>
            <a:r>
              <a:rPr b="0" i="0" lang="es-CO" sz="3200" u="none" cap="none" strike="noStrike">
                <a:solidFill>
                  <a:srgbClr val="000000"/>
                </a:solidFill>
                <a:latin typeface="Consolas"/>
                <a:ea typeface="Consolas"/>
                <a:cs typeface="Consolas"/>
                <a:sym typeface="Consolas"/>
              </a:rPr>
              <a:t> ____ </a:t>
            </a:r>
            <a:r>
              <a:rPr b="0" i="0" lang="es-CO" sz="3200" u="none" cap="none" strike="noStrike">
                <a:solidFill>
                  <a:srgbClr val="FF2F92"/>
                </a:solidFill>
                <a:latin typeface="Consolas"/>
                <a:ea typeface="Consolas"/>
                <a:cs typeface="Consolas"/>
                <a:sym typeface="Consolas"/>
              </a:rPr>
              <a:t>ON</a:t>
            </a:r>
            <a:r>
              <a:rPr b="0" i="0" lang="es-CO" sz="3200" u="none" cap="none" strike="noStrike">
                <a:solidFill>
                  <a:srgbClr val="000000"/>
                </a:solidFill>
                <a:latin typeface="Consolas"/>
                <a:ea typeface="Consolas"/>
                <a:cs typeface="Consolas"/>
                <a:sym typeface="Consolas"/>
              </a:rPr>
              <a:t> ____.____ = ____._____</a:t>
            </a:r>
            <a:endParaRPr/>
          </a:p>
          <a:p>
            <a:pPr indent="0" lvl="0" marL="0" marR="0" rtl="0" algn="l">
              <a:lnSpc>
                <a:spcPct val="100000"/>
              </a:lnSpc>
              <a:spcBef>
                <a:spcPts val="0"/>
              </a:spcBef>
              <a:spcAft>
                <a:spcPts val="0"/>
              </a:spcAft>
              <a:buClr>
                <a:srgbClr val="FF2F92"/>
              </a:buClr>
              <a:buSzPts val="3200"/>
              <a:buFont typeface="Arial"/>
              <a:buNone/>
            </a:pPr>
            <a:r>
              <a:rPr b="0" i="0" lang="es-CO" sz="3200" u="none" cap="none" strike="noStrike">
                <a:solidFill>
                  <a:srgbClr val="FF2F92"/>
                </a:solidFill>
                <a:latin typeface="Consolas"/>
                <a:ea typeface="Consolas"/>
                <a:cs typeface="Consolas"/>
                <a:sym typeface="Consolas"/>
              </a:rPr>
              <a:t>JOIN</a:t>
            </a:r>
            <a:r>
              <a:rPr b="0" i="0" lang="es-CO" sz="3200" u="none" cap="none" strike="noStrike">
                <a:solidFill>
                  <a:srgbClr val="000000"/>
                </a:solidFill>
                <a:latin typeface="Consolas"/>
                <a:ea typeface="Consolas"/>
                <a:cs typeface="Consolas"/>
                <a:sym typeface="Consolas"/>
              </a:rPr>
              <a:t> ____ </a:t>
            </a:r>
            <a:r>
              <a:rPr b="0" i="0" lang="es-CO" sz="3200" u="none" cap="none" strike="noStrike">
                <a:solidFill>
                  <a:srgbClr val="FF2F92"/>
                </a:solidFill>
                <a:latin typeface="Consolas"/>
                <a:ea typeface="Consolas"/>
                <a:cs typeface="Consolas"/>
                <a:sym typeface="Consolas"/>
              </a:rPr>
              <a:t>ON</a:t>
            </a:r>
            <a:r>
              <a:rPr b="0" i="0" lang="es-CO" sz="3200" u="none" cap="none" strike="noStrike">
                <a:solidFill>
                  <a:srgbClr val="000000"/>
                </a:solidFill>
                <a:latin typeface="Consolas"/>
                <a:ea typeface="Consolas"/>
                <a:cs typeface="Consolas"/>
                <a:sym typeface="Consolas"/>
              </a:rPr>
              <a:t> ____.____ = ____._____</a:t>
            </a:r>
            <a:endParaRPr/>
          </a:p>
          <a:p>
            <a:pPr indent="0" lvl="0" marL="0" marR="0" rtl="0" algn="l">
              <a:lnSpc>
                <a:spcPct val="100000"/>
              </a:lnSpc>
              <a:spcBef>
                <a:spcPts val="0"/>
              </a:spcBef>
              <a:spcAft>
                <a:spcPts val="0"/>
              </a:spcAft>
              <a:buClr>
                <a:srgbClr val="FF2F92"/>
              </a:buClr>
              <a:buSzPts val="3200"/>
              <a:buFont typeface="Arial"/>
              <a:buNone/>
            </a:pPr>
            <a:r>
              <a:rPr b="0" i="0" lang="es-CO" sz="3200" u="none" cap="none" strike="noStrike">
                <a:solidFill>
                  <a:srgbClr val="FF2F92"/>
                </a:solidFill>
                <a:latin typeface="Consolas"/>
                <a:ea typeface="Consolas"/>
                <a:cs typeface="Consolas"/>
                <a:sym typeface="Consolas"/>
              </a:rPr>
              <a:t>JOIN</a:t>
            </a:r>
            <a:r>
              <a:rPr b="0" i="0" lang="es-CO" sz="3200" u="none" cap="none" strike="noStrike">
                <a:solidFill>
                  <a:srgbClr val="000000"/>
                </a:solidFill>
                <a:latin typeface="Consolas"/>
                <a:ea typeface="Consolas"/>
                <a:cs typeface="Consolas"/>
                <a:sym typeface="Consolas"/>
              </a:rPr>
              <a:t> ____ </a:t>
            </a:r>
            <a:r>
              <a:rPr b="0" i="0" lang="es-CO" sz="3200" u="none" cap="none" strike="noStrike">
                <a:solidFill>
                  <a:srgbClr val="FF2F92"/>
                </a:solidFill>
                <a:latin typeface="Consolas"/>
                <a:ea typeface="Consolas"/>
                <a:cs typeface="Consolas"/>
                <a:sym typeface="Consolas"/>
              </a:rPr>
              <a:t>ON</a:t>
            </a:r>
            <a:r>
              <a:rPr b="0" i="0" lang="es-CO" sz="3200" u="none" cap="none" strike="noStrike">
                <a:solidFill>
                  <a:srgbClr val="000000"/>
                </a:solidFill>
                <a:latin typeface="Consolas"/>
                <a:ea typeface="Consolas"/>
                <a:cs typeface="Consolas"/>
                <a:sym typeface="Consolas"/>
              </a:rPr>
              <a:t> ____.____ = ____._____</a:t>
            </a:r>
            <a:endParaRPr/>
          </a:p>
          <a:p>
            <a:pPr indent="0" lvl="0" marL="0" marR="0" rtl="0" algn="l">
              <a:lnSpc>
                <a:spcPct val="100000"/>
              </a:lnSpc>
              <a:spcBef>
                <a:spcPts val="0"/>
              </a:spcBef>
              <a:spcAft>
                <a:spcPts val="0"/>
              </a:spcAft>
              <a:buClr>
                <a:srgbClr val="FF2F92"/>
              </a:buClr>
              <a:buSzPts val="3200"/>
              <a:buFont typeface="Arial"/>
              <a:buNone/>
            </a:pPr>
            <a:r>
              <a:rPr b="0" i="0" lang="es-CO" sz="3200" u="none" cap="none" strike="noStrike">
                <a:solidFill>
                  <a:srgbClr val="FF2F92"/>
                </a:solidFill>
                <a:latin typeface="Consolas"/>
                <a:ea typeface="Consolas"/>
                <a:cs typeface="Consolas"/>
                <a:sym typeface="Consolas"/>
              </a:rPr>
              <a:t>WHERE</a:t>
            </a:r>
            <a:r>
              <a:rPr b="0" i="0" lang="es-CO" sz="3200" u="none" cap="none" strike="noStrike">
                <a:solidFill>
                  <a:srgbClr val="000000"/>
                </a:solidFill>
                <a:latin typeface="Consolas"/>
                <a:ea typeface="Consolas"/>
                <a:cs typeface="Consolas"/>
                <a:sym typeface="Consolas"/>
              </a:rPr>
              <a:t> ____.____ = </a:t>
            </a:r>
            <a:r>
              <a:rPr b="0" i="0" lang="es-CO" sz="3200" u="none" cap="none" strike="noStrike">
                <a:solidFill>
                  <a:srgbClr val="0FB5CC"/>
                </a:solidFill>
                <a:latin typeface="Consolas"/>
                <a:ea typeface="Consolas"/>
                <a:cs typeface="Consolas"/>
                <a:sym typeface="Consolas"/>
              </a:rPr>
              <a:t>‘______’</a:t>
            </a:r>
            <a:r>
              <a:rPr b="0" i="0" lang="es-CO" sz="3200" u="none" cap="none" strike="noStrike">
                <a:solidFill>
                  <a:srgbClr val="000000"/>
                </a:solidFill>
                <a:latin typeface="Consolas"/>
                <a:ea typeface="Consolas"/>
                <a:cs typeface="Consolas"/>
                <a:sym typeface="Consolas"/>
              </a:rPr>
              <a:t>;</a:t>
            </a:r>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Consolas"/>
              <a:ea typeface="Consolas"/>
              <a:cs typeface="Consolas"/>
              <a:sym typeface="Consolas"/>
            </a:endParaRPr>
          </a:p>
        </p:txBody>
      </p:sp>
      <p:pic>
        <p:nvPicPr>
          <p:cNvPr id="636" name="Google Shape;636;p68"/>
          <p:cNvPicPr preferRelativeResize="0"/>
          <p:nvPr/>
        </p:nvPicPr>
        <p:blipFill rotWithShape="1">
          <a:blip r:embed="rId7">
            <a:alphaModFix/>
          </a:blip>
          <a:srcRect b="0" l="0" r="0" t="0"/>
          <a:stretch/>
        </p:blipFill>
        <p:spPr>
          <a:xfrm>
            <a:off x="13136167" y="6149196"/>
            <a:ext cx="9821301" cy="3654271"/>
          </a:xfrm>
          <a:prstGeom prst="rect">
            <a:avLst/>
          </a:prstGeom>
          <a:noFill/>
          <a:ln>
            <a:noFill/>
          </a:ln>
        </p:spPr>
      </p:pic>
      <p:sp>
        <p:nvSpPr>
          <p:cNvPr id="637" name="Google Shape;637;p68"/>
          <p:cNvSpPr/>
          <p:nvPr/>
        </p:nvSpPr>
        <p:spPr>
          <a:xfrm>
            <a:off x="19844034" y="6797341"/>
            <a:ext cx="2822218" cy="284395"/>
          </a:xfrm>
          <a:prstGeom prst="rect">
            <a:avLst/>
          </a:prstGeom>
          <a:solidFill>
            <a:srgbClr val="FF0066">
              <a:alpha val="29803"/>
            </a:srgbClr>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8" name="Google Shape;638;p68"/>
          <p:cNvSpPr/>
          <p:nvPr/>
        </p:nvSpPr>
        <p:spPr>
          <a:xfrm>
            <a:off x="16455566" y="8850507"/>
            <a:ext cx="2822218" cy="284395"/>
          </a:xfrm>
          <a:prstGeom prst="rect">
            <a:avLst/>
          </a:prstGeom>
          <a:solidFill>
            <a:srgbClr val="FF0066">
              <a:alpha val="29803"/>
            </a:srgbClr>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39" name="Google Shape;639;p68"/>
          <p:cNvSpPr/>
          <p:nvPr/>
        </p:nvSpPr>
        <p:spPr>
          <a:xfrm>
            <a:off x="13136167" y="9441967"/>
            <a:ext cx="2822218" cy="284395"/>
          </a:xfrm>
          <a:prstGeom prst="rect">
            <a:avLst/>
          </a:prstGeom>
          <a:solidFill>
            <a:srgbClr val="FF0066">
              <a:alpha val="29803"/>
            </a:srgbClr>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0" name="Google Shape;640;p68"/>
          <p:cNvSpPr/>
          <p:nvPr/>
        </p:nvSpPr>
        <p:spPr>
          <a:xfrm>
            <a:off x="19824579" y="9132888"/>
            <a:ext cx="2822218" cy="284395"/>
          </a:xfrm>
          <a:prstGeom prst="rect">
            <a:avLst/>
          </a:prstGeom>
          <a:solidFill>
            <a:srgbClr val="C55A11">
              <a:alpha val="29803"/>
            </a:srgbClr>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641" name="Google Shape;641;p68"/>
          <p:cNvSpPr/>
          <p:nvPr/>
        </p:nvSpPr>
        <p:spPr>
          <a:xfrm>
            <a:off x="22666252" y="7430962"/>
            <a:ext cx="497021" cy="447322"/>
          </a:xfrm>
          <a:prstGeom prst="ellipse">
            <a:avLst/>
          </a:prstGeom>
          <a:solidFill>
            <a:srgbClr val="FF00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2800" u="none" cap="none" strike="noStrike">
                <a:solidFill>
                  <a:schemeClr val="lt1"/>
                </a:solidFill>
                <a:latin typeface="Arial"/>
                <a:ea typeface="Arial"/>
                <a:cs typeface="Arial"/>
                <a:sym typeface="Arial"/>
              </a:rPr>
              <a:t>1</a:t>
            </a:r>
            <a:endParaRPr b="0" i="0" sz="1400" u="none" cap="none" strike="noStrike">
              <a:solidFill>
                <a:schemeClr val="lt1"/>
              </a:solidFill>
              <a:latin typeface="Arial"/>
              <a:ea typeface="Arial"/>
              <a:cs typeface="Arial"/>
              <a:sym typeface="Arial"/>
            </a:endParaRPr>
          </a:p>
        </p:txBody>
      </p:sp>
      <p:sp>
        <p:nvSpPr>
          <p:cNvPr id="642" name="Google Shape;642;p68"/>
          <p:cNvSpPr/>
          <p:nvPr/>
        </p:nvSpPr>
        <p:spPr>
          <a:xfrm>
            <a:off x="19316694" y="9298625"/>
            <a:ext cx="497021" cy="447322"/>
          </a:xfrm>
          <a:prstGeom prst="ellipse">
            <a:avLst/>
          </a:prstGeom>
          <a:solidFill>
            <a:srgbClr val="FF00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2800" u="none" cap="none" strike="noStrike">
                <a:solidFill>
                  <a:schemeClr val="lt1"/>
                </a:solidFill>
                <a:latin typeface="Arial"/>
                <a:ea typeface="Arial"/>
                <a:cs typeface="Arial"/>
                <a:sym typeface="Arial"/>
              </a:rPr>
              <a:t>2</a:t>
            </a:r>
            <a:endParaRPr b="0" i="0" sz="1400" u="none" cap="none" strike="noStrike">
              <a:solidFill>
                <a:schemeClr val="lt1"/>
              </a:solidFill>
              <a:latin typeface="Arial"/>
              <a:ea typeface="Arial"/>
              <a:cs typeface="Arial"/>
              <a:sym typeface="Arial"/>
            </a:endParaRPr>
          </a:p>
        </p:txBody>
      </p:sp>
      <p:sp>
        <p:nvSpPr>
          <p:cNvPr id="643" name="Google Shape;643;p68"/>
          <p:cNvSpPr/>
          <p:nvPr/>
        </p:nvSpPr>
        <p:spPr>
          <a:xfrm>
            <a:off x="15989864" y="9548797"/>
            <a:ext cx="497021" cy="447322"/>
          </a:xfrm>
          <a:prstGeom prst="ellipse">
            <a:avLst/>
          </a:prstGeom>
          <a:solidFill>
            <a:srgbClr val="FF00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2800" u="none" cap="none" strike="noStrike">
                <a:solidFill>
                  <a:schemeClr val="lt1"/>
                </a:solidFill>
                <a:latin typeface="Arial"/>
                <a:ea typeface="Arial"/>
                <a:cs typeface="Arial"/>
                <a:sym typeface="Arial"/>
              </a:rPr>
              <a:t>3</a:t>
            </a:r>
            <a:endParaRPr b="0" i="0" sz="1400" u="none" cap="none" strike="noStrike">
              <a:solidFill>
                <a:schemeClr val="lt1"/>
              </a:solidFill>
              <a:latin typeface="Arial"/>
              <a:ea typeface="Arial"/>
              <a:cs typeface="Arial"/>
              <a:sym typeface="Arial"/>
            </a:endParaRPr>
          </a:p>
        </p:txBody>
      </p:sp>
      <p:sp>
        <p:nvSpPr>
          <p:cNvPr id="644" name="Google Shape;644;p68"/>
          <p:cNvSpPr txBox="1"/>
          <p:nvPr/>
        </p:nvSpPr>
        <p:spPr>
          <a:xfrm>
            <a:off x="4786009" y="7081736"/>
            <a:ext cx="6210863"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Lato"/>
                <a:ea typeface="Lato"/>
                <a:cs typeface="Lato"/>
                <a:sym typeface="Lato"/>
              </a:rPr>
              <a:t>Para cada JOIN, recuerden las 5 preguntas del JOIN.</a:t>
            </a:r>
            <a:endParaRPr b="0" i="0" sz="2800" u="none" cap="none" strike="noStrike">
              <a:solidFill>
                <a:srgbClr val="000000"/>
              </a:solidFill>
              <a:latin typeface="Lato"/>
              <a:ea typeface="Lato"/>
              <a:cs typeface="Lato"/>
              <a:sym typeface="Lato"/>
            </a:endParaRPr>
          </a:p>
        </p:txBody>
      </p:sp>
      <p:grpSp>
        <p:nvGrpSpPr>
          <p:cNvPr id="645" name="Google Shape;645;p68"/>
          <p:cNvGrpSpPr/>
          <p:nvPr/>
        </p:nvGrpSpPr>
        <p:grpSpPr>
          <a:xfrm>
            <a:off x="12638376" y="11140302"/>
            <a:ext cx="5564564" cy="1779359"/>
            <a:chOff x="12638376" y="11140302"/>
            <a:chExt cx="5564564" cy="1779359"/>
          </a:xfrm>
        </p:grpSpPr>
        <p:sp>
          <p:nvSpPr>
            <p:cNvPr id="646" name="Google Shape;646;p68"/>
            <p:cNvSpPr/>
            <p:nvPr/>
          </p:nvSpPr>
          <p:spPr>
            <a:xfrm>
              <a:off x="13398886" y="11401203"/>
              <a:ext cx="4804054" cy="1518458"/>
            </a:xfrm>
            <a:prstGeom prst="rect">
              <a:avLst/>
            </a:prstGeom>
            <a:solidFill>
              <a:schemeClr val="lt1"/>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2000" u="none" cap="none" strike="noStrike">
                  <a:solidFill>
                    <a:schemeClr val="dk1"/>
                  </a:solidFill>
                  <a:latin typeface="Arial"/>
                  <a:ea typeface="Arial"/>
                  <a:cs typeface="Arial"/>
                  <a:sym typeface="Arial"/>
                </a:rPr>
                <a:t>Con que logren un solo JOIN de los tres en este tiempo, está perfecto</a:t>
              </a:r>
              <a:endParaRPr b="0" i="0" sz="2000" u="none" cap="none" strike="noStrike">
                <a:solidFill>
                  <a:schemeClr val="dk1"/>
                </a:solidFill>
                <a:latin typeface="Arial"/>
                <a:ea typeface="Arial"/>
                <a:cs typeface="Arial"/>
                <a:sym typeface="Arial"/>
              </a:endParaRPr>
            </a:p>
          </p:txBody>
        </p:sp>
        <p:sp>
          <p:nvSpPr>
            <p:cNvPr id="647" name="Google Shape;647;p68"/>
            <p:cNvSpPr/>
            <p:nvPr/>
          </p:nvSpPr>
          <p:spPr>
            <a:xfrm rot="10800000">
              <a:off x="12638376" y="11140302"/>
              <a:ext cx="1292719" cy="1262782"/>
            </a:xfrm>
            <a:prstGeom prst="triangle">
              <a:avLst>
                <a:gd fmla="val 50000" name="adj"/>
              </a:avLst>
            </a:prstGeom>
            <a:solidFill>
              <a:schemeClr val="accent4"/>
            </a:solidFill>
            <a:ln cap="flat" cmpd="sng" w="5715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6600" u="none" cap="none" strike="noStrike">
                  <a:solidFill>
                    <a:schemeClr val="lt1"/>
                  </a:solidFill>
                  <a:latin typeface="Arial"/>
                  <a:ea typeface="Arial"/>
                  <a:cs typeface="Arial"/>
                  <a:sym typeface="Arial"/>
                </a:rPr>
                <a:t>¡</a:t>
              </a:r>
              <a:endParaRPr b="0" i="0" sz="1000" u="none" cap="none" strike="noStrike">
                <a:solidFill>
                  <a:schemeClr val="lt1"/>
                </a:solidFill>
                <a:latin typeface="Arial"/>
                <a:ea typeface="Arial"/>
                <a:cs typeface="Arial"/>
                <a:sym typeface="Arial"/>
              </a:endParaRPr>
            </a:p>
          </p:txBody>
        </p:sp>
      </p:grpSp>
      <p:pic>
        <p:nvPicPr>
          <p:cNvPr id="648" name="Google Shape;648;p68"/>
          <p:cNvPicPr preferRelativeResize="0"/>
          <p:nvPr/>
        </p:nvPicPr>
        <p:blipFill rotWithShape="1">
          <a:blip r:embed="rId8">
            <a:alphaModFix/>
          </a:blip>
          <a:srcRect b="0" l="0" r="0" t="0"/>
          <a:stretch/>
        </p:blipFill>
        <p:spPr>
          <a:xfrm>
            <a:off x="13668535" y="1226818"/>
            <a:ext cx="11296317" cy="510861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9"/>
                                        </p:tgtEl>
                                        <p:attrNameLst>
                                          <p:attrName>style.visibility</p:attrName>
                                        </p:attrNameLst>
                                      </p:cBhvr>
                                      <p:to>
                                        <p:strVal val="visible"/>
                                      </p:to>
                                    </p:set>
                                    <p:animEffect filter="fade" transition="in">
                                      <p:cBhvr>
                                        <p:cTn dur="500"/>
                                        <p:tgtEl>
                                          <p:spTgt spid="4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5"/>
                                        </p:tgtEl>
                                        <p:attrNameLst>
                                          <p:attrName>style.visibility</p:attrName>
                                        </p:attrNameLst>
                                      </p:cBhvr>
                                      <p:to>
                                        <p:strVal val="visible"/>
                                      </p:to>
                                    </p:set>
                                    <p:animEffect filter="fade" transition="in">
                                      <p:cBhvr>
                                        <p:cTn dur="500"/>
                                        <p:tgtEl>
                                          <p:spTgt spid="62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500"/>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628"/>
                                        </p:tgtEl>
                                        <p:attrNameLst>
                                          <p:attrName>style.visibility</p:attrName>
                                        </p:attrNameLst>
                                      </p:cBhvr>
                                      <p:to>
                                        <p:strVal val="visible"/>
                                      </p:to>
                                    </p:set>
                                    <p:anim calcmode="lin" valueType="num">
                                      <p:cBhvr additive="base">
                                        <p:cTn dur="500"/>
                                        <p:tgtEl>
                                          <p:spTgt spid="62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44"/>
                                        </p:tgtEl>
                                        <p:attrNameLst>
                                          <p:attrName>style.visibility</p:attrName>
                                        </p:attrNameLst>
                                      </p:cBhvr>
                                      <p:to>
                                        <p:strVal val="visible"/>
                                      </p:to>
                                    </p:set>
                                    <p:anim calcmode="lin" valueType="num">
                                      <p:cBhvr additive="base">
                                        <p:cTn dur="500"/>
                                        <p:tgtEl>
                                          <p:spTgt spid="6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0" st="0"/>
                                            </p:txEl>
                                          </p:spTgt>
                                        </p:tgtEl>
                                        <p:attrNameLst>
                                          <p:attrName>style.visibility</p:attrName>
                                        </p:attrNameLst>
                                      </p:cBhvr>
                                      <p:to>
                                        <p:strVal val="visible"/>
                                      </p:to>
                                    </p:set>
                                    <p:animEffect filter="fade" transition="in">
                                      <p:cBhvr>
                                        <p:cTn dur="500"/>
                                        <p:tgtEl>
                                          <p:spTgt spid="3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1" st="1"/>
                                            </p:txEl>
                                          </p:spTgt>
                                        </p:tgtEl>
                                        <p:attrNameLst>
                                          <p:attrName>style.visibility</p:attrName>
                                        </p:attrNameLst>
                                      </p:cBhvr>
                                      <p:to>
                                        <p:strVal val="visible"/>
                                      </p:to>
                                    </p:set>
                                    <p:animEffect filter="fade" transition="in">
                                      <p:cBhvr>
                                        <p:cTn dur="500"/>
                                        <p:tgtEl>
                                          <p:spTgt spid="3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2" st="2"/>
                                            </p:txEl>
                                          </p:spTgt>
                                        </p:tgtEl>
                                        <p:attrNameLst>
                                          <p:attrName>style.visibility</p:attrName>
                                        </p:attrNameLst>
                                      </p:cBhvr>
                                      <p:to>
                                        <p:strVal val="visible"/>
                                      </p:to>
                                    </p:set>
                                    <p:animEffect filter="fade" transition="in">
                                      <p:cBhvr>
                                        <p:cTn dur="500"/>
                                        <p:tgtEl>
                                          <p:spTgt spid="3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3" st="3"/>
                                            </p:txEl>
                                          </p:spTgt>
                                        </p:tgtEl>
                                        <p:attrNameLst>
                                          <p:attrName>style.visibility</p:attrName>
                                        </p:attrNameLst>
                                      </p:cBhvr>
                                      <p:to>
                                        <p:strVal val="visible"/>
                                      </p:to>
                                    </p:set>
                                    <p:animEffect filter="fade" transition="in">
                                      <p:cBhvr>
                                        <p:cTn dur="500"/>
                                        <p:tgtEl>
                                          <p:spTgt spid="3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xEl>
                                              <p:pRg end="4" st="4"/>
                                            </p:txEl>
                                          </p:spTgt>
                                        </p:tgtEl>
                                        <p:attrNameLst>
                                          <p:attrName>style.visibility</p:attrName>
                                        </p:attrNameLst>
                                      </p:cBhvr>
                                      <p:to>
                                        <p:strVal val="visible"/>
                                      </p:to>
                                    </p:set>
                                    <p:animEffect filter="fade" transition="in">
                                      <p:cBhvr>
                                        <p:cTn dur="500"/>
                                        <p:tgtEl>
                                          <p:spTgt spid="3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5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500"/>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500"/>
                                        <p:tgtEl>
                                          <p:spTgt spid="637"/>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500"/>
                                        <p:tgtEl>
                                          <p:spTgt spid="6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500"/>
                                        <p:tgtEl>
                                          <p:spTgt spid="6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5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500"/>
                                        <p:tgtEl>
                                          <p:spTgt spid="6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500"/>
                                        <p:tgtEl>
                                          <p:spTgt spid="6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2" name="Shape 652"/>
        <p:cNvGrpSpPr/>
        <p:nvPr/>
      </p:nvGrpSpPr>
      <p:grpSpPr>
        <a:xfrm>
          <a:off x="0" y="0"/>
          <a:ext cx="0" cy="0"/>
          <a:chOff x="0" y="0"/>
          <a:chExt cx="0" cy="0"/>
        </a:xfrm>
      </p:grpSpPr>
      <p:sp>
        <p:nvSpPr>
          <p:cNvPr id="653" name="Google Shape;653;p69"/>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4" name="Google Shape;654;p69"/>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55" name="Google Shape;655;p69"/>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EJERCICIO 1. ¿QUÉ TAN DIFÍCIL PUEDE SER UN JOIN?</a:t>
            </a:r>
            <a:endParaRPr/>
          </a:p>
        </p:txBody>
      </p:sp>
      <p:sp>
        <p:nvSpPr>
          <p:cNvPr id="656" name="Google Shape;656;p69"/>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657" name="Google Shape;657;p69"/>
          <p:cNvSpPr txBox="1"/>
          <p:nvPr/>
        </p:nvSpPr>
        <p:spPr>
          <a:xfrm>
            <a:off x="5974080" y="4019494"/>
            <a:ext cx="15480296"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400" u="none" cap="none" strike="noStrike">
                <a:solidFill>
                  <a:srgbClr val="000000"/>
                </a:solidFill>
                <a:latin typeface="Lato"/>
                <a:ea typeface="Lato"/>
                <a:cs typeface="Lato"/>
                <a:sym typeface="Lato"/>
              </a:rPr>
              <a:t>¿A qué conclusiones podemos llegar después de este ejercicio?</a:t>
            </a:r>
            <a:endParaRPr/>
          </a:p>
        </p:txBody>
      </p:sp>
      <p:pic>
        <p:nvPicPr>
          <p:cNvPr id="658" name="Google Shape;658;p69"/>
          <p:cNvPicPr preferRelativeResize="0"/>
          <p:nvPr/>
        </p:nvPicPr>
        <p:blipFill rotWithShape="1">
          <a:blip r:embed="rId4">
            <a:alphaModFix/>
          </a:blip>
          <a:srcRect b="0" l="0" r="0" t="0"/>
          <a:stretch/>
        </p:blipFill>
        <p:spPr>
          <a:xfrm>
            <a:off x="3168502" y="3640001"/>
            <a:ext cx="2164080" cy="2164080"/>
          </a:xfrm>
          <a:prstGeom prst="rect">
            <a:avLst/>
          </a:prstGeom>
          <a:noFill/>
          <a:ln>
            <a:noFill/>
          </a:ln>
        </p:spPr>
      </p:pic>
      <p:sp>
        <p:nvSpPr>
          <p:cNvPr id="659" name="Google Shape;659;p69"/>
          <p:cNvSpPr txBox="1"/>
          <p:nvPr/>
        </p:nvSpPr>
        <p:spPr>
          <a:xfrm>
            <a:off x="3519022" y="6426359"/>
            <a:ext cx="11751458" cy="4034706"/>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A mayor número de tablas, más complejas son las consultas</a:t>
            </a:r>
            <a:endParaRPr/>
          </a:p>
          <a:p>
            <a:pPr indent="-457200" lvl="0" marL="457200" marR="0" rtl="0" algn="just">
              <a:lnSpc>
                <a:spcPct val="100000"/>
              </a:lnSpc>
              <a:spcBef>
                <a:spcPts val="1200"/>
              </a:spcBef>
              <a:spcAft>
                <a:spcPts val="120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Entre más complejas sean las consultas, más tiempo le toma al sistema obtener los resultados. </a:t>
            </a:r>
            <a:endParaRPr/>
          </a:p>
        </p:txBody>
      </p:sp>
      <p:sp>
        <p:nvSpPr>
          <p:cNvPr id="660" name="Google Shape;660;p69"/>
          <p:cNvSpPr txBox="1"/>
          <p:nvPr/>
        </p:nvSpPr>
        <p:spPr>
          <a:xfrm>
            <a:off x="3519022" y="10461065"/>
            <a:ext cx="18304658"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400" u="none" cap="none" strike="noStrike">
                <a:solidFill>
                  <a:srgbClr val="000000"/>
                </a:solidFill>
                <a:latin typeface="Lato"/>
                <a:ea typeface="Lato"/>
                <a:cs typeface="Lato"/>
                <a:sym typeface="Lato"/>
              </a:rPr>
              <a:t>¿Entonces no sería mejor dejar todo en una sola tabla y ya?</a:t>
            </a:r>
            <a:endParaRPr/>
          </a:p>
        </p:txBody>
      </p:sp>
      <p:sp>
        <p:nvSpPr>
          <p:cNvPr id="661" name="Google Shape;661;p69"/>
          <p:cNvSpPr txBox="1"/>
          <p:nvPr/>
        </p:nvSpPr>
        <p:spPr>
          <a:xfrm>
            <a:off x="3519022" y="11480782"/>
            <a:ext cx="18304658"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400" u="none" cap="none" strike="noStrike">
                <a:solidFill>
                  <a:srgbClr val="FF2F92"/>
                </a:solidFill>
                <a:latin typeface="Arial"/>
                <a:ea typeface="Arial"/>
                <a:cs typeface="Arial"/>
                <a:sym typeface="Arial"/>
              </a:rPr>
              <a:t>No necesariamente…</a:t>
            </a:r>
            <a:endParaRPr/>
          </a:p>
        </p:txBody>
      </p:sp>
      <p:pic>
        <p:nvPicPr>
          <p:cNvPr id="662" name="Google Shape;662;p69"/>
          <p:cNvPicPr preferRelativeResize="0"/>
          <p:nvPr/>
        </p:nvPicPr>
        <p:blipFill rotWithShape="1">
          <a:blip r:embed="rId5">
            <a:alphaModFix/>
          </a:blip>
          <a:srcRect b="0" l="0" r="0" t="0"/>
          <a:stretch/>
        </p:blipFill>
        <p:spPr>
          <a:xfrm>
            <a:off x="19124696" y="10023328"/>
            <a:ext cx="2160000" cy="216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animEffect filter="fade" transition="in">
                                      <p:cBhvr>
                                        <p:cTn dur="500"/>
                                        <p:tgtEl>
                                          <p:spTgt spid="6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xEl>
                                              <p:pRg end="1" st="1"/>
                                            </p:txEl>
                                          </p:spTgt>
                                        </p:tgtEl>
                                        <p:attrNameLst>
                                          <p:attrName>style.visibility</p:attrName>
                                        </p:attrNameLst>
                                      </p:cBhvr>
                                      <p:to>
                                        <p:strVal val="visible"/>
                                      </p:to>
                                    </p:set>
                                    <p:animEffect filter="fade" transition="in">
                                      <p:cBhvr>
                                        <p:cTn dur="500"/>
                                        <p:tgtEl>
                                          <p:spTgt spid="6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6" name="Shape 666"/>
        <p:cNvGrpSpPr/>
        <p:nvPr/>
      </p:nvGrpSpPr>
      <p:grpSpPr>
        <a:xfrm>
          <a:off x="0" y="0"/>
          <a:ext cx="0" cy="0"/>
          <a:chOff x="0" y="0"/>
          <a:chExt cx="0" cy="0"/>
        </a:xfrm>
      </p:grpSpPr>
      <p:sp>
        <p:nvSpPr>
          <p:cNvPr id="667" name="Google Shape;667;p70"/>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8" name="Google Shape;668;p70"/>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669" name="Google Shape;669;p70"/>
          <p:cNvSpPr txBox="1"/>
          <p:nvPr/>
        </p:nvSpPr>
        <p:spPr>
          <a:xfrm>
            <a:off x="1538152" y="1721302"/>
            <a:ext cx="10027920" cy="280076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0" i="0" lang="es-CO" sz="8800" u="none" cap="none" strike="noStrike">
                <a:solidFill>
                  <a:srgbClr val="000000"/>
                </a:solidFill>
                <a:latin typeface="Roboto"/>
                <a:ea typeface="Roboto"/>
                <a:cs typeface="Roboto"/>
                <a:sym typeface="Roboto"/>
              </a:rPr>
              <a:t>MODELADO DIMENSIONAL</a:t>
            </a:r>
            <a:endParaRPr b="0" i="0" sz="8800" u="none" cap="none" strike="noStrike">
              <a:solidFill>
                <a:srgbClr val="000000"/>
              </a:solidFill>
              <a:latin typeface="Roboto"/>
              <a:ea typeface="Roboto"/>
              <a:cs typeface="Roboto"/>
              <a:sym typeface="Roboto"/>
            </a:endParaRPr>
          </a:p>
        </p:txBody>
      </p:sp>
      <p:sp>
        <p:nvSpPr>
          <p:cNvPr id="670" name="Google Shape;670;p70"/>
          <p:cNvSpPr txBox="1"/>
          <p:nvPr/>
        </p:nvSpPr>
        <p:spPr>
          <a:xfrm>
            <a:off x="1538152" y="4902430"/>
            <a:ext cx="11429703" cy="510961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2000"/>
              </a:spcBef>
              <a:spcAft>
                <a:spcPts val="0"/>
              </a:spcAft>
              <a:buClr>
                <a:srgbClr val="000000"/>
              </a:buClr>
              <a:buSzPts val="5400"/>
              <a:buFont typeface="Arial"/>
              <a:buNone/>
            </a:pPr>
            <a:r>
              <a:rPr b="0" i="0" lang="es-CO" sz="5400" u="none" cap="none" strike="noStrike">
                <a:solidFill>
                  <a:srgbClr val="000000"/>
                </a:solidFill>
                <a:latin typeface="Lato"/>
                <a:ea typeface="Lato"/>
                <a:cs typeface="Lato"/>
                <a:sym typeface="Lato"/>
              </a:rPr>
              <a:t>Es una técnica de diseño de bases de datos orientada a </a:t>
            </a:r>
            <a:r>
              <a:rPr b="1" i="0" lang="es-CO" sz="5400" u="none" cap="none" strike="noStrike">
                <a:solidFill>
                  <a:srgbClr val="000000"/>
                </a:solidFill>
                <a:latin typeface="Lato"/>
                <a:ea typeface="Lato"/>
                <a:cs typeface="Lato"/>
                <a:sym typeface="Lato"/>
              </a:rPr>
              <a:t>facilitar el análisis y la generación de reportes</a:t>
            </a:r>
            <a:r>
              <a:rPr b="0" i="0" lang="es-CO" sz="5400" u="none" cap="none" strike="noStrike">
                <a:solidFill>
                  <a:srgbClr val="000000"/>
                </a:solidFill>
                <a:latin typeface="Lato"/>
                <a:ea typeface="Lato"/>
                <a:cs typeface="Lato"/>
                <a:sym typeface="Lato"/>
              </a:rPr>
              <a:t>. </a:t>
            </a:r>
            <a:endParaRPr/>
          </a:p>
          <a:p>
            <a:pPr indent="0" lvl="0" marL="0" marR="0" rtl="0" algn="l">
              <a:lnSpc>
                <a:spcPct val="90000"/>
              </a:lnSpc>
              <a:spcBef>
                <a:spcPts val="2000"/>
              </a:spcBef>
              <a:spcAft>
                <a:spcPts val="0"/>
              </a:spcAft>
              <a:buClr>
                <a:srgbClr val="000000"/>
              </a:buClr>
              <a:buSzPts val="5400"/>
              <a:buFont typeface="Arial"/>
              <a:buNone/>
            </a:pPr>
            <a:r>
              <a:rPr b="0" i="0" lang="es-CO" sz="5400" u="none" cap="none" strike="noStrike">
                <a:solidFill>
                  <a:srgbClr val="000000"/>
                </a:solidFill>
                <a:latin typeface="Lato"/>
                <a:ea typeface="Lato"/>
                <a:cs typeface="Lato"/>
                <a:sym typeface="Lato"/>
              </a:rPr>
              <a:t>Se usa principalmente en entornos de inteligencia de negocios (BI), bodegas de datos y sistemas OLAP.</a:t>
            </a:r>
            <a:endParaRPr/>
          </a:p>
        </p:txBody>
      </p:sp>
      <p:sp>
        <p:nvSpPr>
          <p:cNvPr id="671" name="Google Shape;671;p70"/>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FFFFFF"/>
                </a:solidFill>
                <a:latin typeface="Lato"/>
                <a:ea typeface="Lato"/>
                <a:cs typeface="Lato"/>
                <a:sym typeface="Lato"/>
              </a:rPr>
              <a:t>© Diseño y Gestión de Bases de Datos con SQL  | Universidad de los Andes </a:t>
            </a:r>
            <a:endParaRPr b="0" i="0" sz="1800" u="none" cap="none" strike="noStrike">
              <a:solidFill>
                <a:srgbClr val="FFFF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75" name="Shape 675"/>
        <p:cNvGrpSpPr/>
        <p:nvPr/>
      </p:nvGrpSpPr>
      <p:grpSpPr>
        <a:xfrm>
          <a:off x="0" y="0"/>
          <a:ext cx="0" cy="0"/>
          <a:chOff x="0" y="0"/>
          <a:chExt cx="0" cy="0"/>
        </a:xfrm>
      </p:grpSpPr>
      <p:sp>
        <p:nvSpPr>
          <p:cNvPr id="676" name="Google Shape;676;p71"/>
          <p:cNvSpPr/>
          <p:nvPr/>
        </p:nvSpPr>
        <p:spPr>
          <a:xfrm>
            <a:off x="12192000" y="5038266"/>
            <a:ext cx="8988056" cy="1271094"/>
          </a:xfrm>
          <a:prstGeom prst="rect">
            <a:avLst/>
          </a:prstGeom>
          <a:solidFill>
            <a:srgbClr val="0FB5C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7" name="Google Shape;677;p71"/>
          <p:cNvSpPr/>
          <p:nvPr/>
        </p:nvSpPr>
        <p:spPr>
          <a:xfrm>
            <a:off x="3203944" y="5038266"/>
            <a:ext cx="8988056" cy="1271094"/>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678" name="Google Shape;678;p71"/>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MODELADO DIMENSIONAL</a:t>
            </a:r>
            <a:endParaRPr/>
          </a:p>
        </p:txBody>
      </p:sp>
      <p:sp>
        <p:nvSpPr>
          <p:cNvPr id="679" name="Google Shape;679;p71"/>
          <p:cNvSpPr txBox="1"/>
          <p:nvPr/>
        </p:nvSpPr>
        <p:spPr>
          <a:xfrm>
            <a:off x="3168502" y="3633173"/>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El modelado dimensional tiene dos tipos de tablas:</a:t>
            </a:r>
            <a:endParaRPr b="0" i="0" sz="4000" u="none" cap="none" strike="noStrike">
              <a:solidFill>
                <a:srgbClr val="000000"/>
              </a:solidFill>
              <a:latin typeface="Lato"/>
              <a:ea typeface="Lato"/>
              <a:cs typeface="Lato"/>
              <a:sym typeface="Lato"/>
            </a:endParaRPr>
          </a:p>
        </p:txBody>
      </p:sp>
      <p:sp>
        <p:nvSpPr>
          <p:cNvPr id="680" name="Google Shape;680;p71"/>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681" name="Google Shape;681;p71"/>
          <p:cNvSpPr txBox="1"/>
          <p:nvPr/>
        </p:nvSpPr>
        <p:spPr>
          <a:xfrm>
            <a:off x="3203944" y="5038267"/>
            <a:ext cx="8988056" cy="127109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CO" sz="4000" u="none" cap="none" strike="noStrike">
                <a:solidFill>
                  <a:srgbClr val="FFFFFF"/>
                </a:solidFill>
                <a:latin typeface="Lato"/>
                <a:ea typeface="Lato"/>
                <a:cs typeface="Lato"/>
                <a:sym typeface="Lato"/>
              </a:rPr>
              <a:t>Tabla de hechos</a:t>
            </a:r>
            <a:endParaRPr b="1" i="0" sz="4000" u="none" cap="none" strike="noStrike">
              <a:solidFill>
                <a:srgbClr val="FFFFFF"/>
              </a:solidFill>
              <a:latin typeface="Lato"/>
              <a:ea typeface="Lato"/>
              <a:cs typeface="Lato"/>
              <a:sym typeface="Lato"/>
            </a:endParaRPr>
          </a:p>
        </p:txBody>
      </p:sp>
      <p:sp>
        <p:nvSpPr>
          <p:cNvPr id="682" name="Google Shape;682;p71"/>
          <p:cNvSpPr txBox="1"/>
          <p:nvPr/>
        </p:nvSpPr>
        <p:spPr>
          <a:xfrm>
            <a:off x="12227442" y="5038267"/>
            <a:ext cx="8952614" cy="1271094"/>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CO" sz="4000" u="none" cap="none" strike="noStrike">
                <a:solidFill>
                  <a:srgbClr val="FFFFFF"/>
                </a:solidFill>
                <a:latin typeface="Lato"/>
                <a:ea typeface="Lato"/>
                <a:cs typeface="Lato"/>
                <a:sym typeface="Lato"/>
              </a:rPr>
              <a:t>Tabla de dimensiones</a:t>
            </a:r>
            <a:endParaRPr b="1" i="0" sz="4000" u="none" cap="none" strike="noStrike">
              <a:solidFill>
                <a:srgbClr val="FFFFFF"/>
              </a:solidFill>
              <a:latin typeface="Lato"/>
              <a:ea typeface="Lato"/>
              <a:cs typeface="Lato"/>
              <a:sym typeface="Lato"/>
            </a:endParaRPr>
          </a:p>
        </p:txBody>
      </p:sp>
      <p:sp>
        <p:nvSpPr>
          <p:cNvPr id="683" name="Google Shape;683;p71"/>
          <p:cNvSpPr txBox="1"/>
          <p:nvPr/>
        </p:nvSpPr>
        <p:spPr>
          <a:xfrm>
            <a:off x="3203944" y="6309359"/>
            <a:ext cx="8952614" cy="5564045"/>
          </a:xfrm>
          <a:prstGeom prst="rect">
            <a:avLst/>
          </a:prstGeom>
          <a:solidFill>
            <a:schemeClr val="lt1"/>
          </a:solidFill>
          <a:ln cap="flat" cmpd="sng" w="38100">
            <a:solidFill>
              <a:schemeClr val="accent2"/>
            </a:solidFill>
            <a:prstDash val="solid"/>
            <a:miter lim="800000"/>
            <a:headEnd len="sm" w="sm" type="none"/>
            <a:tailEnd len="sm" w="sm" type="none"/>
          </a:ln>
        </p:spPr>
        <p:txBody>
          <a:bodyPr anchorCtr="0" anchor="t" bIns="45700" lIns="91425" spcFirstLastPara="1" rIns="91425" wrap="square" tIns="45700">
            <a:noAutofit/>
          </a:bodyPr>
          <a:lstStyle/>
          <a:p>
            <a:pPr indent="-177800" lvl="0" marL="457200" marR="0" rtl="0" algn="ctr">
              <a:lnSpc>
                <a:spcPct val="100000"/>
              </a:lnSpc>
              <a:spcBef>
                <a:spcPts val="0"/>
              </a:spcBef>
              <a:spcAft>
                <a:spcPts val="0"/>
              </a:spcAft>
              <a:buClr>
                <a:srgbClr val="000000"/>
              </a:buClr>
              <a:buSzPts val="4400"/>
              <a:buFont typeface="Arial"/>
              <a:buNone/>
            </a:pPr>
            <a:r>
              <a:t/>
            </a:r>
            <a:endParaRPr b="0" i="0" sz="3600" u="none" cap="none" strike="noStrike">
              <a:solidFill>
                <a:srgbClr val="000000"/>
              </a:solidFill>
              <a:latin typeface="Lato"/>
              <a:ea typeface="Lato"/>
              <a:cs typeface="Lato"/>
              <a:sym typeface="Lato"/>
            </a:endParaRPr>
          </a:p>
          <a:p>
            <a:pPr indent="-457200" lvl="0" marL="457200" marR="0" rtl="0" algn="ctr">
              <a:lnSpc>
                <a:spcPct val="100000"/>
              </a:lnSpc>
              <a:spcBef>
                <a:spcPts val="1200"/>
              </a:spcBef>
              <a:spcAft>
                <a:spcPts val="0"/>
              </a:spcAft>
              <a:buClr>
                <a:srgbClr val="000000"/>
              </a:buClr>
              <a:buSzPts val="4400"/>
              <a:buFont typeface="Arial"/>
              <a:buChar char="•"/>
            </a:pPr>
            <a:r>
              <a:rPr b="0" i="0" lang="es-CO" sz="3600" u="none" cap="none" strike="noStrike">
                <a:solidFill>
                  <a:srgbClr val="000000"/>
                </a:solidFill>
                <a:latin typeface="Lato"/>
                <a:ea typeface="Lato"/>
                <a:cs typeface="Lato"/>
                <a:sym typeface="Lato"/>
              </a:rPr>
              <a:t>Contiene medidas cuantitativas / métricas (números que se quieren analizar: ventas, ingresos, unidades vendidas)</a:t>
            </a:r>
            <a:endParaRPr/>
          </a:p>
          <a:p>
            <a:pPr indent="-457200" lvl="0" marL="457200" marR="0" rtl="0" algn="ctr">
              <a:lnSpc>
                <a:spcPct val="100000"/>
              </a:lnSpc>
              <a:spcBef>
                <a:spcPts val="1200"/>
              </a:spcBef>
              <a:spcAft>
                <a:spcPts val="0"/>
              </a:spcAft>
              <a:buClr>
                <a:srgbClr val="000000"/>
              </a:buClr>
              <a:buSzPts val="4400"/>
              <a:buFont typeface="Arial"/>
              <a:buChar char="•"/>
            </a:pPr>
            <a:r>
              <a:rPr b="0" i="0" lang="es-CO" sz="3600" u="none" cap="none" strike="noStrike">
                <a:solidFill>
                  <a:srgbClr val="000000"/>
                </a:solidFill>
                <a:latin typeface="Lato"/>
                <a:ea typeface="Lato"/>
                <a:cs typeface="Lato"/>
                <a:sym typeface="Lato"/>
              </a:rPr>
              <a:t>Está en el centro del modelo</a:t>
            </a:r>
            <a:endParaRPr/>
          </a:p>
          <a:p>
            <a:pPr indent="-457200" lvl="0" marL="457200" marR="0" rtl="0" algn="ctr">
              <a:lnSpc>
                <a:spcPct val="100000"/>
              </a:lnSpc>
              <a:spcBef>
                <a:spcPts val="1200"/>
              </a:spcBef>
              <a:spcAft>
                <a:spcPts val="0"/>
              </a:spcAft>
              <a:buClr>
                <a:srgbClr val="000000"/>
              </a:buClr>
              <a:buSzPts val="4400"/>
              <a:buFont typeface="Arial"/>
              <a:buChar char="•"/>
            </a:pPr>
            <a:r>
              <a:rPr b="0" i="0" lang="es-CO" sz="3600" u="none" cap="none" strike="noStrike">
                <a:solidFill>
                  <a:srgbClr val="000000"/>
                </a:solidFill>
                <a:latin typeface="Lato"/>
                <a:ea typeface="Lato"/>
                <a:cs typeface="Lato"/>
                <a:sym typeface="Lato"/>
              </a:rPr>
              <a:t>Se relaciona con múltiples tablas de dimensiones</a:t>
            </a:r>
            <a:endParaRPr/>
          </a:p>
          <a:p>
            <a:pPr indent="-177800" lvl="0" marL="457200" marR="0" rtl="0" algn="ctr">
              <a:lnSpc>
                <a:spcPct val="100000"/>
              </a:lnSpc>
              <a:spcBef>
                <a:spcPts val="1200"/>
              </a:spcBef>
              <a:spcAft>
                <a:spcPts val="1200"/>
              </a:spcAft>
              <a:buClr>
                <a:srgbClr val="000000"/>
              </a:buClr>
              <a:buSzPts val="4400"/>
              <a:buFont typeface="Arial"/>
              <a:buNone/>
            </a:pPr>
            <a:r>
              <a:t/>
            </a:r>
            <a:endParaRPr b="0" i="0" sz="3600" u="none" cap="none" strike="noStrike">
              <a:solidFill>
                <a:srgbClr val="000000"/>
              </a:solidFill>
              <a:latin typeface="Lato"/>
              <a:ea typeface="Lato"/>
              <a:cs typeface="Lato"/>
              <a:sym typeface="Lato"/>
            </a:endParaRPr>
          </a:p>
        </p:txBody>
      </p:sp>
      <p:sp>
        <p:nvSpPr>
          <p:cNvPr id="684" name="Google Shape;684;p71"/>
          <p:cNvSpPr txBox="1"/>
          <p:nvPr/>
        </p:nvSpPr>
        <p:spPr>
          <a:xfrm>
            <a:off x="12192000" y="6309360"/>
            <a:ext cx="8952614" cy="5564044"/>
          </a:xfrm>
          <a:prstGeom prst="rect">
            <a:avLst/>
          </a:prstGeom>
          <a:noFill/>
          <a:ln cap="flat" cmpd="sng" w="38100">
            <a:solidFill>
              <a:srgbClr val="0FB5CC"/>
            </a:solidFill>
            <a:prstDash val="solid"/>
            <a:round/>
            <a:headEnd len="sm" w="sm" type="none"/>
            <a:tailEnd len="sm" w="sm" type="none"/>
          </a:ln>
        </p:spPr>
        <p:txBody>
          <a:bodyPr anchorCtr="0" anchor="t" bIns="45700" lIns="91425" spcFirstLastPara="1" rIns="91425" wrap="square" tIns="45700">
            <a:noAutofit/>
          </a:bodyPr>
          <a:lstStyle/>
          <a:p>
            <a:pPr indent="-177800" lvl="0" marL="457200" marR="0" rtl="0" algn="ctr">
              <a:lnSpc>
                <a:spcPct val="100000"/>
              </a:lnSpc>
              <a:spcBef>
                <a:spcPts val="0"/>
              </a:spcBef>
              <a:spcAft>
                <a:spcPts val="0"/>
              </a:spcAft>
              <a:buClr>
                <a:srgbClr val="000000"/>
              </a:buClr>
              <a:buSzPts val="4400"/>
              <a:buFont typeface="Arial"/>
              <a:buNone/>
            </a:pPr>
            <a:r>
              <a:t/>
            </a:r>
            <a:endParaRPr b="0" i="0" sz="3600" u="none" cap="none" strike="noStrike">
              <a:solidFill>
                <a:srgbClr val="000000"/>
              </a:solidFill>
              <a:latin typeface="Lato"/>
              <a:ea typeface="Lato"/>
              <a:cs typeface="Lato"/>
              <a:sym typeface="Lato"/>
            </a:endParaRPr>
          </a:p>
          <a:p>
            <a:pPr indent="-457200" lvl="0" marL="457200" marR="0" rtl="0" algn="ctr">
              <a:lnSpc>
                <a:spcPct val="100000"/>
              </a:lnSpc>
              <a:spcBef>
                <a:spcPts val="1200"/>
              </a:spcBef>
              <a:spcAft>
                <a:spcPts val="0"/>
              </a:spcAft>
              <a:buClr>
                <a:srgbClr val="000000"/>
              </a:buClr>
              <a:buSzPts val="4400"/>
              <a:buFont typeface="Arial"/>
              <a:buChar char="•"/>
            </a:pPr>
            <a:r>
              <a:rPr b="0" i="0" lang="es-CO" sz="3600" u="none" cap="none" strike="noStrike">
                <a:solidFill>
                  <a:srgbClr val="000000"/>
                </a:solidFill>
                <a:latin typeface="Lato"/>
                <a:ea typeface="Lato"/>
                <a:cs typeface="Lato"/>
                <a:sym typeface="Lato"/>
              </a:rPr>
              <a:t>Contienen atributos descriptivos que contextualizan los hechos (fechas, productos, clientes, regiones)</a:t>
            </a:r>
            <a:endParaRPr/>
          </a:p>
          <a:p>
            <a:pPr indent="-457200" lvl="0" marL="457200" marR="0" rtl="0" algn="ctr">
              <a:lnSpc>
                <a:spcPct val="100000"/>
              </a:lnSpc>
              <a:spcBef>
                <a:spcPts val="1200"/>
              </a:spcBef>
              <a:spcAft>
                <a:spcPts val="0"/>
              </a:spcAft>
              <a:buClr>
                <a:srgbClr val="000000"/>
              </a:buClr>
              <a:buSzPts val="4400"/>
              <a:buFont typeface="Arial"/>
              <a:buChar char="•"/>
            </a:pPr>
            <a:r>
              <a:rPr b="0" i="0" lang="es-CO" sz="3600" u="none" cap="none" strike="noStrike">
                <a:solidFill>
                  <a:srgbClr val="000000"/>
                </a:solidFill>
                <a:latin typeface="Lato"/>
                <a:ea typeface="Lato"/>
                <a:cs typeface="Lato"/>
                <a:sym typeface="Lato"/>
              </a:rPr>
              <a:t>Permiten hacer cortes, filtros o agrupaciones (por ejemplo: “ventas por ciudad y por mes”)</a:t>
            </a:r>
            <a:endParaRPr/>
          </a:p>
          <a:p>
            <a:pPr indent="-177800" lvl="0" marL="457200" marR="0" rtl="0" algn="ctr">
              <a:lnSpc>
                <a:spcPct val="100000"/>
              </a:lnSpc>
              <a:spcBef>
                <a:spcPts val="1200"/>
              </a:spcBef>
              <a:spcAft>
                <a:spcPts val="1200"/>
              </a:spcAft>
              <a:buClr>
                <a:srgbClr val="000000"/>
              </a:buClr>
              <a:buSzPts val="4400"/>
              <a:buFont typeface="Arial"/>
              <a:buNone/>
            </a:pPr>
            <a:r>
              <a:t/>
            </a:r>
            <a:endParaRPr b="0" i="0" sz="3600" u="none" cap="none" strike="noStrike">
              <a:solidFill>
                <a:srgbClr val="000000"/>
              </a:solidFill>
              <a:latin typeface="Lato"/>
              <a:ea typeface="Lato"/>
              <a:cs typeface="Lato"/>
              <a:sym typeface="La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8" name="Shape 688"/>
        <p:cNvGrpSpPr/>
        <p:nvPr/>
      </p:nvGrpSpPr>
      <p:grpSpPr>
        <a:xfrm>
          <a:off x="0" y="0"/>
          <a:ext cx="0" cy="0"/>
          <a:chOff x="0" y="0"/>
          <a:chExt cx="0" cy="0"/>
        </a:xfrm>
      </p:grpSpPr>
      <p:sp>
        <p:nvSpPr>
          <p:cNvPr id="689" name="Google Shape;689;p72"/>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VOLVIENDO A NUESTRO EJEMPLO</a:t>
            </a:r>
            <a:endParaRPr/>
          </a:p>
        </p:txBody>
      </p:sp>
      <p:sp>
        <p:nvSpPr>
          <p:cNvPr id="690" name="Google Shape;690;p72"/>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graphicFrame>
        <p:nvGraphicFramePr>
          <p:cNvPr id="691" name="Google Shape;691;p72"/>
          <p:cNvGraphicFramePr/>
          <p:nvPr/>
        </p:nvGraphicFramePr>
        <p:xfrm>
          <a:off x="8336246" y="3902864"/>
          <a:ext cx="3000000" cy="3000000"/>
        </p:xfrm>
        <a:graphic>
          <a:graphicData uri="http://schemas.openxmlformats.org/drawingml/2006/table">
            <a:tbl>
              <a:tblPr bandRow="1" firstRow="1">
                <a:noFill/>
                <a:tableStyleId>{2F9C1D88-2889-4CBE-8E14-78A84AE1B288}</a:tableStyleId>
              </a:tblPr>
              <a:tblGrid>
                <a:gridCol w="4422900"/>
                <a:gridCol w="1962700"/>
              </a:tblGrid>
              <a:tr h="740675">
                <a:tc gridSpan="2">
                  <a:txBody>
                    <a:bodyPr/>
                    <a:lstStyle/>
                    <a:p>
                      <a:pPr indent="0" lvl="0" marL="0" marR="0" rtl="0" algn="ctr">
                        <a:spcBef>
                          <a:spcPts val="0"/>
                        </a:spcBef>
                        <a:spcAft>
                          <a:spcPts val="0"/>
                        </a:spcAft>
                        <a:buNone/>
                      </a:pPr>
                      <a:r>
                        <a:rPr lang="es-CO" sz="3200">
                          <a:latin typeface="Roboto"/>
                          <a:ea typeface="Roboto"/>
                          <a:cs typeface="Roboto"/>
                          <a:sym typeface="Roboto"/>
                        </a:rPr>
                        <a:t>Canciones</a:t>
                      </a:r>
                      <a:endParaRPr/>
                    </a:p>
                  </a:txBody>
                  <a:tcPr marT="45725" marB="45725" marR="91450" marL="91450">
                    <a:lnL cap="flat" cmpd="sng" w="12700">
                      <a:solidFill>
                        <a:srgbClr val="F4B081"/>
                      </a:solidFill>
                      <a:prstDash val="solid"/>
                      <a:round/>
                      <a:headEnd len="sm" w="sm" type="none"/>
                      <a:tailEnd len="sm" w="sm" type="none"/>
                    </a:lnL>
                    <a:lnR cap="flat" cmpd="sng" w="12700">
                      <a:solidFill>
                        <a:srgbClr val="F4B081"/>
                      </a:solidFill>
                      <a:prstDash val="solid"/>
                      <a:round/>
                      <a:headEnd len="sm" w="sm" type="none"/>
                      <a:tailEnd len="sm" w="sm" type="none"/>
                    </a:lnR>
                    <a:lnT cap="flat" cmpd="sng" w="12700">
                      <a:solidFill>
                        <a:srgbClr val="F4B081"/>
                      </a:solidFill>
                      <a:prstDash val="solid"/>
                      <a:round/>
                      <a:headEnd len="sm" w="sm" type="none"/>
                      <a:tailEnd len="sm" w="sm" type="none"/>
                    </a:lnT>
                  </a:tcPr>
                </a:tc>
                <a:tc hMerge="1"/>
              </a:tr>
              <a:tr h="662725">
                <a:tc>
                  <a:txBody>
                    <a:bodyPr/>
                    <a:lstStyle/>
                    <a:p>
                      <a:pPr indent="0" lvl="0" marL="0" marR="0" rtl="0" algn="l">
                        <a:spcBef>
                          <a:spcPts val="0"/>
                        </a:spcBef>
                        <a:spcAft>
                          <a:spcPts val="0"/>
                        </a:spcAft>
                        <a:buNone/>
                      </a:pPr>
                      <a:r>
                        <a:rPr lang="es-CO" sz="2800">
                          <a:latin typeface="Roboto"/>
                          <a:ea typeface="Roboto"/>
                          <a:cs typeface="Roboto"/>
                          <a:sym typeface="Roboto"/>
                        </a:rPr>
                        <a:t>id_cancion</a:t>
                      </a:r>
                      <a:endParaRPr/>
                    </a:p>
                  </a:txBody>
                  <a:tcPr marT="45725" marB="45725" marR="91450" marL="91450">
                    <a:lnL cap="flat" cmpd="sng" w="12700">
                      <a:solidFill>
                        <a:srgbClr val="F4B081"/>
                      </a:solidFill>
                      <a:prstDash val="solid"/>
                      <a:round/>
                      <a:headEnd len="sm" w="sm" type="none"/>
                      <a:tailEnd len="sm" w="sm" type="none"/>
                    </a:lnL>
                    <a:lnB cap="flat" cmpd="sng" w="12700">
                      <a:solidFill>
                        <a:srgbClr val="F4B081"/>
                      </a:solidFill>
                      <a:prstDash val="solid"/>
                      <a:round/>
                      <a:headEnd len="sm" w="sm" type="none"/>
                      <a:tailEnd len="sm" w="sm" type="none"/>
                    </a:lnB>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lnR cap="flat" cmpd="sng" w="12700">
                      <a:solidFill>
                        <a:srgbClr val="F4B081"/>
                      </a:solidFill>
                      <a:prstDash val="solid"/>
                      <a:round/>
                      <a:headEnd len="sm" w="sm" type="none"/>
                      <a:tailEnd len="sm" w="sm" type="none"/>
                    </a:lnR>
                    <a:lnB cap="flat" cmpd="sng" w="12700">
                      <a:solidFill>
                        <a:srgbClr val="F4B081"/>
                      </a:solidFill>
                      <a:prstDash val="solid"/>
                      <a:round/>
                      <a:headEnd len="sm" w="sm" type="none"/>
                      <a:tailEnd len="sm" w="sm" type="none"/>
                    </a:lnB>
                  </a:tcPr>
                </a:tc>
              </a:tr>
              <a:tr h="662725">
                <a:tc>
                  <a:txBody>
                    <a:bodyPr/>
                    <a:lstStyle/>
                    <a:p>
                      <a:pPr indent="0" lvl="0" marL="0" marR="0" rtl="0" algn="l">
                        <a:spcBef>
                          <a:spcPts val="0"/>
                        </a:spcBef>
                        <a:spcAft>
                          <a:spcPts val="0"/>
                        </a:spcAft>
                        <a:buNone/>
                      </a:pPr>
                      <a:r>
                        <a:rPr lang="es-CO" sz="2800">
                          <a:latin typeface="Roboto"/>
                          <a:ea typeface="Roboto"/>
                          <a:cs typeface="Roboto"/>
                          <a:sym typeface="Roboto"/>
                        </a:rPr>
                        <a:t>titulo_cancion</a:t>
                      </a:r>
                      <a:endParaRPr/>
                    </a:p>
                  </a:txBody>
                  <a:tcPr marT="45725" marB="45725" marR="91450" marL="91450">
                    <a:lnL cap="flat" cmpd="sng" w="12700">
                      <a:solidFill>
                        <a:srgbClr val="F4B081"/>
                      </a:solidFill>
                      <a:prstDash val="solid"/>
                      <a:round/>
                      <a:headEnd len="sm" w="sm" type="none"/>
                      <a:tailEnd len="sm" w="sm" type="none"/>
                    </a:lnL>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lnR cap="flat" cmpd="sng" w="12700">
                      <a:solidFill>
                        <a:srgbClr val="F4B081"/>
                      </a:solidFill>
                      <a:prstDash val="solid"/>
                      <a:round/>
                      <a:headEnd len="sm" w="sm" type="none"/>
                      <a:tailEnd len="sm" w="sm" type="none"/>
                    </a:lnR>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r>
              <a:tr h="662725">
                <a:tc>
                  <a:txBody>
                    <a:bodyPr/>
                    <a:lstStyle/>
                    <a:p>
                      <a:pPr indent="0" lvl="0" marL="0" marR="0" rtl="0" algn="l">
                        <a:spcBef>
                          <a:spcPts val="0"/>
                        </a:spcBef>
                        <a:spcAft>
                          <a:spcPts val="0"/>
                        </a:spcAft>
                        <a:buNone/>
                      </a:pPr>
                      <a:r>
                        <a:rPr lang="es-CO" sz="2800">
                          <a:latin typeface="Roboto"/>
                          <a:ea typeface="Roboto"/>
                          <a:cs typeface="Roboto"/>
                          <a:sym typeface="Roboto"/>
                        </a:rPr>
                        <a:t>longitud</a:t>
                      </a:r>
                      <a:endParaRPr/>
                    </a:p>
                  </a:txBody>
                  <a:tcPr marT="45725" marB="45725" marR="91450" marL="91450">
                    <a:lnL cap="flat" cmpd="sng" w="12700">
                      <a:solidFill>
                        <a:srgbClr val="F4B081"/>
                      </a:solidFill>
                      <a:prstDash val="solid"/>
                      <a:round/>
                      <a:headEnd len="sm" w="sm" type="none"/>
                      <a:tailEnd len="sm" w="sm" type="none"/>
                    </a:lnL>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float</a:t>
                      </a:r>
                      <a:endParaRPr/>
                    </a:p>
                  </a:txBody>
                  <a:tcPr marT="45725" marB="45725" marR="91450" marL="91450">
                    <a:lnR cap="flat" cmpd="sng" w="12700">
                      <a:solidFill>
                        <a:srgbClr val="F4B081"/>
                      </a:solidFill>
                      <a:prstDash val="solid"/>
                      <a:round/>
                      <a:headEnd len="sm" w="sm" type="none"/>
                      <a:tailEnd len="sm" w="sm" type="none"/>
                    </a:lnR>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r>
              <a:tr h="662725">
                <a:tc>
                  <a:txBody>
                    <a:bodyPr/>
                    <a:lstStyle/>
                    <a:p>
                      <a:pPr indent="0" lvl="0" marL="0" marR="0" rtl="0" algn="l">
                        <a:spcBef>
                          <a:spcPts val="0"/>
                        </a:spcBef>
                        <a:spcAft>
                          <a:spcPts val="0"/>
                        </a:spcAft>
                        <a:buNone/>
                      </a:pPr>
                      <a:r>
                        <a:rPr lang="es-CO" sz="2800">
                          <a:latin typeface="Roboto"/>
                          <a:ea typeface="Roboto"/>
                          <a:cs typeface="Roboto"/>
                          <a:sym typeface="Roboto"/>
                        </a:rPr>
                        <a:t>id_album</a:t>
                      </a:r>
                      <a:endParaRPr/>
                    </a:p>
                  </a:txBody>
                  <a:tcPr marT="45725" marB="45725" marR="91450" marL="91450">
                    <a:lnL cap="flat" cmpd="sng" w="12700">
                      <a:solidFill>
                        <a:srgbClr val="F4B081"/>
                      </a:solidFill>
                      <a:prstDash val="solid"/>
                      <a:round/>
                      <a:headEnd len="sm" w="sm" type="none"/>
                      <a:tailEnd len="sm" w="sm" type="none"/>
                    </a:lnL>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lnR cap="flat" cmpd="sng" w="12700">
                      <a:solidFill>
                        <a:srgbClr val="F4B081"/>
                      </a:solidFill>
                      <a:prstDash val="solid"/>
                      <a:round/>
                      <a:headEnd len="sm" w="sm" type="none"/>
                      <a:tailEnd len="sm" w="sm" type="none"/>
                    </a:lnR>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r>
              <a:tr h="662725">
                <a:tc>
                  <a:txBody>
                    <a:bodyPr/>
                    <a:lstStyle/>
                    <a:p>
                      <a:pPr indent="0" lvl="0" marL="0" marR="0" rtl="0" algn="l">
                        <a:spcBef>
                          <a:spcPts val="0"/>
                        </a:spcBef>
                        <a:spcAft>
                          <a:spcPts val="0"/>
                        </a:spcAft>
                        <a:buNone/>
                      </a:pPr>
                      <a:r>
                        <a:rPr lang="es-CO" sz="2800">
                          <a:latin typeface="Roboto"/>
                          <a:ea typeface="Roboto"/>
                          <a:cs typeface="Roboto"/>
                          <a:sym typeface="Roboto"/>
                        </a:rPr>
                        <a:t>id_artista</a:t>
                      </a:r>
                      <a:endParaRPr/>
                    </a:p>
                  </a:txBody>
                  <a:tcPr marT="45725" marB="45725" marR="91450" marL="91450">
                    <a:lnL cap="flat" cmpd="sng" w="12700">
                      <a:solidFill>
                        <a:srgbClr val="F4B081"/>
                      </a:solidFill>
                      <a:prstDash val="solid"/>
                      <a:round/>
                      <a:headEnd len="sm" w="sm" type="none"/>
                      <a:tailEnd len="sm" w="sm" type="none"/>
                    </a:lnL>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int</a:t>
                      </a:r>
                      <a:endParaRPr/>
                    </a:p>
                  </a:txBody>
                  <a:tcPr marT="45725" marB="45725" marR="91450" marL="91450">
                    <a:lnR cap="flat" cmpd="sng" w="12700">
                      <a:solidFill>
                        <a:srgbClr val="F4B081"/>
                      </a:solidFill>
                      <a:prstDash val="solid"/>
                      <a:round/>
                      <a:headEnd len="sm" w="sm" type="none"/>
                      <a:tailEnd len="sm" w="sm" type="none"/>
                    </a:lnR>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r>
              <a:tr h="662725">
                <a:tc>
                  <a:txBody>
                    <a:bodyPr/>
                    <a:lstStyle/>
                    <a:p>
                      <a:pPr indent="0" lvl="0" marL="0" marR="0" rtl="0" algn="l">
                        <a:spcBef>
                          <a:spcPts val="0"/>
                        </a:spcBef>
                        <a:spcAft>
                          <a:spcPts val="0"/>
                        </a:spcAft>
                        <a:buNone/>
                      </a:pPr>
                      <a:r>
                        <a:rPr lang="es-CO" sz="2800">
                          <a:latin typeface="Roboto"/>
                          <a:ea typeface="Roboto"/>
                          <a:cs typeface="Roboto"/>
                          <a:sym typeface="Roboto"/>
                        </a:rPr>
                        <a:t>id_genero</a:t>
                      </a:r>
                      <a:endParaRPr/>
                    </a:p>
                  </a:txBody>
                  <a:tcPr marT="45725" marB="45725" marR="91450" marL="91450">
                    <a:lnL cap="flat" cmpd="sng" w="12700">
                      <a:solidFill>
                        <a:srgbClr val="F4B081"/>
                      </a:solidFill>
                      <a:prstDash val="solid"/>
                      <a:round/>
                      <a:headEnd len="sm" w="sm" type="none"/>
                      <a:tailEnd len="sm" w="sm" type="none"/>
                    </a:lnL>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lnR cap="flat" cmpd="sng" w="12700">
                      <a:solidFill>
                        <a:srgbClr val="F4B081"/>
                      </a:solidFill>
                      <a:prstDash val="solid"/>
                      <a:round/>
                      <a:headEnd len="sm" w="sm" type="none"/>
                      <a:tailEnd len="sm" w="sm" type="none"/>
                    </a:lnR>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r>
              <a:tr h="662725">
                <a:tc>
                  <a:txBody>
                    <a:bodyPr/>
                    <a:lstStyle/>
                    <a:p>
                      <a:pPr indent="0" lvl="0" marL="0" marR="0" rtl="0" algn="l">
                        <a:spcBef>
                          <a:spcPts val="0"/>
                        </a:spcBef>
                        <a:spcAft>
                          <a:spcPts val="0"/>
                        </a:spcAft>
                        <a:buNone/>
                      </a:pPr>
                      <a:r>
                        <a:rPr lang="es-CO" sz="2800">
                          <a:latin typeface="Roboto"/>
                          <a:ea typeface="Roboto"/>
                          <a:cs typeface="Roboto"/>
                          <a:sym typeface="Roboto"/>
                        </a:rPr>
                        <a:t>id_sello_disc</a:t>
                      </a:r>
                      <a:endParaRPr/>
                    </a:p>
                  </a:txBody>
                  <a:tcPr marT="45725" marB="45725" marR="91450" marL="91450">
                    <a:lnL cap="flat" cmpd="sng" w="12700">
                      <a:solidFill>
                        <a:srgbClr val="F4B081"/>
                      </a:solidFill>
                      <a:prstDash val="solid"/>
                      <a:round/>
                      <a:headEnd len="sm" w="sm" type="none"/>
                      <a:tailEnd len="sm" w="sm" type="none"/>
                    </a:lnL>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lnR cap="flat" cmpd="sng" w="12700">
                      <a:solidFill>
                        <a:srgbClr val="F4B081"/>
                      </a:solidFill>
                      <a:prstDash val="solid"/>
                      <a:round/>
                      <a:headEnd len="sm" w="sm" type="none"/>
                      <a:tailEnd len="sm" w="sm" type="none"/>
                    </a:lnR>
                    <a:lnT cap="flat" cmpd="sng" w="12700">
                      <a:solidFill>
                        <a:srgbClr val="F4B081"/>
                      </a:solidFill>
                      <a:prstDash val="solid"/>
                      <a:round/>
                      <a:headEnd len="sm" w="sm" type="none"/>
                      <a:tailEnd len="sm" w="sm" type="none"/>
                    </a:lnT>
                    <a:lnB cap="flat" cmpd="sng" w="12700">
                      <a:solidFill>
                        <a:srgbClr val="F4B081"/>
                      </a:solidFill>
                      <a:prstDash val="solid"/>
                      <a:round/>
                      <a:headEnd len="sm" w="sm" type="none"/>
                      <a:tailEnd len="sm" w="sm" type="none"/>
                    </a:lnB>
                  </a:tcPr>
                </a:tc>
              </a:tr>
            </a:tbl>
          </a:graphicData>
        </a:graphic>
      </p:graphicFrame>
      <p:graphicFrame>
        <p:nvGraphicFramePr>
          <p:cNvPr id="692" name="Google Shape;692;p72"/>
          <p:cNvGraphicFramePr/>
          <p:nvPr/>
        </p:nvGraphicFramePr>
        <p:xfrm>
          <a:off x="16910824" y="3381377"/>
          <a:ext cx="3000000" cy="3000000"/>
        </p:xfrm>
        <a:graphic>
          <a:graphicData uri="http://schemas.openxmlformats.org/drawingml/2006/table">
            <a:tbl>
              <a:tblPr bandRow="1" firstRow="1">
                <a:noFill/>
                <a:tableStyleId>{2F9C1D88-2889-4CBE-8E14-78A84AE1B288}</a:tableStyleId>
              </a:tblPr>
              <a:tblGrid>
                <a:gridCol w="3482225"/>
                <a:gridCol w="1396600"/>
              </a:tblGrid>
              <a:tr h="370850">
                <a:tc gridSpan="2">
                  <a:txBody>
                    <a:bodyPr/>
                    <a:lstStyle/>
                    <a:p>
                      <a:pPr indent="0" lvl="0" marL="0" marR="0" rtl="0" algn="ctr">
                        <a:spcBef>
                          <a:spcPts val="0"/>
                        </a:spcBef>
                        <a:spcAft>
                          <a:spcPts val="0"/>
                        </a:spcAft>
                        <a:buNone/>
                      </a:pPr>
                      <a:r>
                        <a:rPr lang="es-CO" sz="3200"/>
                        <a:t>Albumes</a:t>
                      </a:r>
                      <a:endParaRPr sz="3200">
                        <a:latin typeface="Roboto"/>
                        <a:ea typeface="Roboto"/>
                        <a:cs typeface="Roboto"/>
                        <a:sym typeface="Roboto"/>
                      </a:endParaRPr>
                    </a:p>
                  </a:txBody>
                  <a:tcPr marT="45725" marB="45725" marR="91450" marL="91450"/>
                </a:tc>
                <a:tc hMerge="1"/>
              </a:tr>
              <a:tr h="370850">
                <a:tc>
                  <a:txBody>
                    <a:bodyPr/>
                    <a:lstStyle/>
                    <a:p>
                      <a:pPr indent="0" lvl="0" marL="0" marR="0" rtl="0" algn="l">
                        <a:spcBef>
                          <a:spcPts val="0"/>
                        </a:spcBef>
                        <a:spcAft>
                          <a:spcPts val="0"/>
                        </a:spcAft>
                        <a:buNone/>
                      </a:pPr>
                      <a:r>
                        <a:rPr lang="es-CO" sz="2800"/>
                        <a:t>id_album</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bigint</a:t>
                      </a:r>
                      <a:endParaRPr sz="2800">
                        <a:solidFill>
                          <a:schemeClr val="accent3"/>
                        </a:solidFill>
                        <a:latin typeface="Roboto"/>
                        <a:ea typeface="Roboto"/>
                        <a:cs typeface="Roboto"/>
                        <a:sym typeface="Roboto"/>
                      </a:endParaRPr>
                    </a:p>
                  </a:txBody>
                  <a:tcPr marT="45725" marB="45725" marR="91450" marL="91450"/>
                </a:tc>
              </a:tr>
              <a:tr h="370850">
                <a:tc>
                  <a:txBody>
                    <a:bodyPr/>
                    <a:lstStyle/>
                    <a:p>
                      <a:pPr indent="0" lvl="0" marL="0" marR="0" rtl="0" algn="l">
                        <a:spcBef>
                          <a:spcPts val="0"/>
                        </a:spcBef>
                        <a:spcAft>
                          <a:spcPts val="0"/>
                        </a:spcAft>
                        <a:buNone/>
                      </a:pPr>
                      <a:r>
                        <a:rPr lang="es-CO" sz="2800"/>
                        <a:t>titulo</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char</a:t>
                      </a:r>
                      <a:endParaRPr sz="2800">
                        <a:solidFill>
                          <a:schemeClr val="accent3"/>
                        </a:solidFill>
                        <a:latin typeface="Roboto"/>
                        <a:ea typeface="Roboto"/>
                        <a:cs typeface="Roboto"/>
                        <a:sym typeface="Roboto"/>
                      </a:endParaRPr>
                    </a:p>
                  </a:txBody>
                  <a:tcPr marT="45725" marB="45725" marR="91450" marL="91450"/>
                </a:tc>
              </a:tr>
              <a:tr h="370850">
                <a:tc>
                  <a:txBody>
                    <a:bodyPr/>
                    <a:lstStyle/>
                    <a:p>
                      <a:pPr indent="0" lvl="0" marL="0" marR="0" rtl="0" algn="l">
                        <a:spcBef>
                          <a:spcPts val="0"/>
                        </a:spcBef>
                        <a:spcAft>
                          <a:spcPts val="0"/>
                        </a:spcAft>
                        <a:buNone/>
                      </a:pPr>
                      <a:r>
                        <a:rPr lang="es-CO" sz="2800"/>
                        <a:t>num_canciones</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int</a:t>
                      </a:r>
                      <a:endParaRPr sz="2800">
                        <a:solidFill>
                          <a:schemeClr val="accent3"/>
                        </a:solidFill>
                        <a:latin typeface="Roboto"/>
                        <a:ea typeface="Roboto"/>
                        <a:cs typeface="Roboto"/>
                        <a:sym typeface="Roboto"/>
                      </a:endParaRPr>
                    </a:p>
                  </a:txBody>
                  <a:tcPr marT="45725" marB="45725" marR="91450" marL="91450"/>
                </a:tc>
              </a:tr>
              <a:tr h="370850">
                <a:tc>
                  <a:txBody>
                    <a:bodyPr/>
                    <a:lstStyle/>
                    <a:p>
                      <a:pPr indent="0" lvl="0" marL="0" marR="0" rtl="0" algn="l">
                        <a:spcBef>
                          <a:spcPts val="0"/>
                        </a:spcBef>
                        <a:spcAft>
                          <a:spcPts val="0"/>
                        </a:spcAft>
                        <a:buNone/>
                      </a:pPr>
                      <a:r>
                        <a:rPr lang="es-CO" sz="2800"/>
                        <a:t>id_artista</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bigint</a:t>
                      </a:r>
                      <a:endParaRPr sz="2800">
                        <a:solidFill>
                          <a:schemeClr val="accent3"/>
                        </a:solidFill>
                        <a:latin typeface="Roboto"/>
                        <a:ea typeface="Roboto"/>
                        <a:cs typeface="Roboto"/>
                        <a:sym typeface="Roboto"/>
                      </a:endParaRPr>
                    </a:p>
                  </a:txBody>
                  <a:tcPr marT="45725" marB="45725" marR="91450" marL="91450"/>
                </a:tc>
              </a:tr>
            </a:tbl>
          </a:graphicData>
        </a:graphic>
      </p:graphicFrame>
      <p:graphicFrame>
        <p:nvGraphicFramePr>
          <p:cNvPr id="693" name="Google Shape;693;p72"/>
          <p:cNvGraphicFramePr/>
          <p:nvPr/>
        </p:nvGraphicFramePr>
        <p:xfrm>
          <a:off x="16910824" y="8816339"/>
          <a:ext cx="3000000" cy="3000000"/>
        </p:xfrm>
        <a:graphic>
          <a:graphicData uri="http://schemas.openxmlformats.org/drawingml/2006/table">
            <a:tbl>
              <a:tblPr bandRow="1" firstRow="1">
                <a:noFill/>
                <a:tableStyleId>{2F9C1D88-2889-4CBE-8E14-78A84AE1B288}</a:tableStyleId>
              </a:tblPr>
              <a:tblGrid>
                <a:gridCol w="3482225"/>
                <a:gridCol w="1396600"/>
              </a:tblGrid>
              <a:tr h="370850">
                <a:tc gridSpan="2">
                  <a:txBody>
                    <a:bodyPr/>
                    <a:lstStyle/>
                    <a:p>
                      <a:pPr indent="0" lvl="0" marL="0" marR="0" rtl="0" algn="ctr">
                        <a:spcBef>
                          <a:spcPts val="0"/>
                        </a:spcBef>
                        <a:spcAft>
                          <a:spcPts val="0"/>
                        </a:spcAft>
                        <a:buNone/>
                      </a:pPr>
                      <a:r>
                        <a:rPr lang="es-CO" sz="3200"/>
                        <a:t>Artistas</a:t>
                      </a:r>
                      <a:endParaRPr sz="3200">
                        <a:latin typeface="Roboto"/>
                        <a:ea typeface="Roboto"/>
                        <a:cs typeface="Roboto"/>
                        <a:sym typeface="Roboto"/>
                      </a:endParaRPr>
                    </a:p>
                  </a:txBody>
                  <a:tcPr marT="45725" marB="45725" marR="91450" marL="91450"/>
                </a:tc>
                <a:tc hMerge="1"/>
              </a:tr>
              <a:tr h="370850">
                <a:tc>
                  <a:txBody>
                    <a:bodyPr/>
                    <a:lstStyle/>
                    <a:p>
                      <a:pPr indent="0" lvl="0" marL="0" marR="0" rtl="0" algn="l">
                        <a:spcBef>
                          <a:spcPts val="0"/>
                        </a:spcBef>
                        <a:spcAft>
                          <a:spcPts val="0"/>
                        </a:spcAft>
                        <a:buNone/>
                      </a:pPr>
                      <a:r>
                        <a:rPr lang="es-CO" sz="2800"/>
                        <a:t>id_artista</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bigint</a:t>
                      </a:r>
                      <a:endParaRPr sz="2800">
                        <a:solidFill>
                          <a:schemeClr val="accent3"/>
                        </a:solidFill>
                        <a:latin typeface="Roboto"/>
                        <a:ea typeface="Roboto"/>
                        <a:cs typeface="Roboto"/>
                        <a:sym typeface="Roboto"/>
                      </a:endParaRPr>
                    </a:p>
                  </a:txBody>
                  <a:tcPr marT="45725" marB="45725" marR="91450" marL="91450"/>
                </a:tc>
              </a:tr>
              <a:tr h="370850">
                <a:tc>
                  <a:txBody>
                    <a:bodyPr/>
                    <a:lstStyle/>
                    <a:p>
                      <a:pPr indent="0" lvl="0" marL="0" marR="0" rtl="0" algn="l">
                        <a:spcBef>
                          <a:spcPts val="0"/>
                        </a:spcBef>
                        <a:spcAft>
                          <a:spcPts val="0"/>
                        </a:spcAft>
                        <a:buNone/>
                      </a:pPr>
                      <a:r>
                        <a:rPr lang="es-CO" sz="2800"/>
                        <a:t>nombre_artista </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char</a:t>
                      </a:r>
                      <a:endParaRPr sz="2800">
                        <a:solidFill>
                          <a:schemeClr val="accent3"/>
                        </a:solidFill>
                        <a:latin typeface="Roboto"/>
                        <a:ea typeface="Roboto"/>
                        <a:cs typeface="Roboto"/>
                        <a:sym typeface="Roboto"/>
                      </a:endParaRPr>
                    </a:p>
                  </a:txBody>
                  <a:tcPr marT="45725" marB="45725" marR="91450" marL="91450"/>
                </a:tc>
              </a:tr>
            </a:tbl>
          </a:graphicData>
        </a:graphic>
      </p:graphicFrame>
      <p:graphicFrame>
        <p:nvGraphicFramePr>
          <p:cNvPr id="694" name="Google Shape;694;p72"/>
          <p:cNvGraphicFramePr/>
          <p:nvPr/>
        </p:nvGraphicFramePr>
        <p:xfrm>
          <a:off x="2424955" y="3669184"/>
          <a:ext cx="3000000" cy="3000000"/>
        </p:xfrm>
        <a:graphic>
          <a:graphicData uri="http://schemas.openxmlformats.org/drawingml/2006/table">
            <a:tbl>
              <a:tblPr bandRow="1" firstRow="1">
                <a:noFill/>
                <a:tableStyleId>{2F9C1D88-2889-4CBE-8E14-78A84AE1B288}</a:tableStyleId>
              </a:tblPr>
              <a:tblGrid>
                <a:gridCol w="3482225"/>
                <a:gridCol w="1396600"/>
              </a:tblGrid>
              <a:tr h="369900">
                <a:tc gridSpan="2">
                  <a:txBody>
                    <a:bodyPr/>
                    <a:lstStyle/>
                    <a:p>
                      <a:pPr indent="0" lvl="0" marL="0" marR="0" rtl="0" algn="ctr">
                        <a:spcBef>
                          <a:spcPts val="0"/>
                        </a:spcBef>
                        <a:spcAft>
                          <a:spcPts val="0"/>
                        </a:spcAft>
                        <a:buNone/>
                      </a:pPr>
                      <a:r>
                        <a:rPr lang="es-CO" sz="3200">
                          <a:latin typeface="Roboto"/>
                          <a:ea typeface="Roboto"/>
                          <a:cs typeface="Roboto"/>
                          <a:sym typeface="Roboto"/>
                        </a:rPr>
                        <a:t>Generos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id_genero</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bigint</a:t>
                      </a:r>
                      <a:endParaRPr sz="2800">
                        <a:solidFill>
                          <a:schemeClr val="accent3"/>
                        </a:solidFill>
                        <a:latin typeface="Roboto"/>
                        <a:ea typeface="Roboto"/>
                        <a:cs typeface="Roboto"/>
                        <a:sym typeface="Roboto"/>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genero</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char</a:t>
                      </a:r>
                      <a:endParaRPr sz="2800">
                        <a:solidFill>
                          <a:schemeClr val="accent3"/>
                        </a:solidFill>
                        <a:latin typeface="Roboto"/>
                        <a:ea typeface="Roboto"/>
                        <a:cs typeface="Roboto"/>
                        <a:sym typeface="Roboto"/>
                      </a:endParaRPr>
                    </a:p>
                  </a:txBody>
                  <a:tcPr marT="45725" marB="45725" marR="91450" marL="91450"/>
                </a:tc>
              </a:tr>
            </a:tbl>
          </a:graphicData>
        </a:graphic>
      </p:graphicFrame>
      <p:graphicFrame>
        <p:nvGraphicFramePr>
          <p:cNvPr id="695" name="Google Shape;695;p72"/>
          <p:cNvGraphicFramePr/>
          <p:nvPr/>
        </p:nvGraphicFramePr>
        <p:xfrm>
          <a:off x="2211595" y="9149234"/>
          <a:ext cx="3000000" cy="3000000"/>
        </p:xfrm>
        <a:graphic>
          <a:graphicData uri="http://schemas.openxmlformats.org/drawingml/2006/table">
            <a:tbl>
              <a:tblPr bandRow="1" firstRow="1">
                <a:noFill/>
                <a:tableStyleId>{2F9C1D88-2889-4CBE-8E14-78A84AE1B288}</a:tableStyleId>
              </a:tblPr>
              <a:tblGrid>
                <a:gridCol w="3482225"/>
                <a:gridCol w="1396600"/>
              </a:tblGrid>
              <a:tr h="370850">
                <a:tc gridSpan="2">
                  <a:txBody>
                    <a:bodyPr/>
                    <a:lstStyle/>
                    <a:p>
                      <a:pPr indent="0" lvl="0" marL="0" marR="0" rtl="0" algn="ctr">
                        <a:spcBef>
                          <a:spcPts val="0"/>
                        </a:spcBef>
                        <a:spcAft>
                          <a:spcPts val="0"/>
                        </a:spcAft>
                        <a:buNone/>
                      </a:pPr>
                      <a:r>
                        <a:rPr lang="es-CO" sz="3200"/>
                        <a:t>Sellos_disc</a:t>
                      </a:r>
                      <a:endParaRPr sz="3200">
                        <a:latin typeface="Roboto"/>
                        <a:ea typeface="Roboto"/>
                        <a:cs typeface="Roboto"/>
                        <a:sym typeface="Roboto"/>
                      </a:endParaRPr>
                    </a:p>
                  </a:txBody>
                  <a:tcPr marT="45725" marB="45725" marR="91450" marL="91450"/>
                </a:tc>
                <a:tc hMerge="1"/>
              </a:tr>
              <a:tr h="370850">
                <a:tc>
                  <a:txBody>
                    <a:bodyPr/>
                    <a:lstStyle/>
                    <a:p>
                      <a:pPr indent="0" lvl="0" marL="0" marR="0" rtl="0" algn="l">
                        <a:spcBef>
                          <a:spcPts val="0"/>
                        </a:spcBef>
                        <a:spcAft>
                          <a:spcPts val="0"/>
                        </a:spcAft>
                        <a:buNone/>
                      </a:pPr>
                      <a:r>
                        <a:rPr lang="es-CO" sz="2800"/>
                        <a:t>id_sello_disc</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bigint</a:t>
                      </a:r>
                      <a:endParaRPr sz="2800">
                        <a:solidFill>
                          <a:schemeClr val="accent3"/>
                        </a:solidFill>
                        <a:latin typeface="Roboto"/>
                        <a:ea typeface="Roboto"/>
                        <a:cs typeface="Roboto"/>
                        <a:sym typeface="Roboto"/>
                      </a:endParaRPr>
                    </a:p>
                  </a:txBody>
                  <a:tcPr marT="45725" marB="45725" marR="91450" marL="91450"/>
                </a:tc>
              </a:tr>
              <a:tr h="370850">
                <a:tc>
                  <a:txBody>
                    <a:bodyPr/>
                    <a:lstStyle/>
                    <a:p>
                      <a:pPr indent="0" lvl="0" marL="0" marR="0" rtl="0" algn="l">
                        <a:spcBef>
                          <a:spcPts val="0"/>
                        </a:spcBef>
                        <a:spcAft>
                          <a:spcPts val="0"/>
                        </a:spcAft>
                        <a:buNone/>
                      </a:pPr>
                      <a:r>
                        <a:rPr lang="es-CO" sz="2800"/>
                        <a:t>sello_disc</a:t>
                      </a:r>
                      <a:endParaRPr sz="2800">
                        <a:latin typeface="Roboto"/>
                        <a:ea typeface="Roboto"/>
                        <a:cs typeface="Roboto"/>
                        <a:sym typeface="Roboto"/>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rPr>
                        <a:t>char</a:t>
                      </a:r>
                      <a:endParaRPr sz="2800">
                        <a:solidFill>
                          <a:schemeClr val="accent3"/>
                        </a:solidFill>
                        <a:latin typeface="Roboto"/>
                        <a:ea typeface="Roboto"/>
                        <a:cs typeface="Roboto"/>
                        <a:sym typeface="Roboto"/>
                      </a:endParaRPr>
                    </a:p>
                  </a:txBody>
                  <a:tcPr marT="45725" marB="45725" marR="91450" marL="91450"/>
                </a:tc>
              </a:tr>
            </a:tbl>
          </a:graphicData>
        </a:graphic>
      </p:graphicFrame>
      <p:cxnSp>
        <p:nvCxnSpPr>
          <p:cNvPr id="696" name="Google Shape;696;p72"/>
          <p:cNvCxnSpPr/>
          <p:nvPr/>
        </p:nvCxnSpPr>
        <p:spPr>
          <a:xfrm flipH="1" rot="-5400000">
            <a:off x="6762137" y="5018554"/>
            <a:ext cx="2115900" cy="1032600"/>
          </a:xfrm>
          <a:prstGeom prst="bentConnector3">
            <a:avLst>
              <a:gd fmla="val 0" name="adj1"/>
            </a:avLst>
          </a:prstGeom>
          <a:noFill/>
          <a:ln cap="flat" cmpd="sng" w="57150">
            <a:solidFill>
              <a:srgbClr val="757070"/>
            </a:solidFill>
            <a:prstDash val="solid"/>
            <a:miter lim="800000"/>
            <a:headEnd len="sm" w="sm" type="none"/>
            <a:tailEnd len="sm" w="sm" type="none"/>
          </a:ln>
        </p:spPr>
      </p:cxnSp>
      <p:cxnSp>
        <p:nvCxnSpPr>
          <p:cNvPr id="697" name="Google Shape;697;p72"/>
          <p:cNvCxnSpPr/>
          <p:nvPr/>
        </p:nvCxnSpPr>
        <p:spPr>
          <a:xfrm rot="-5400000">
            <a:off x="6031277" y="7651904"/>
            <a:ext cx="3364200" cy="1245900"/>
          </a:xfrm>
          <a:prstGeom prst="bentConnector3">
            <a:avLst>
              <a:gd fmla="val 0" name="adj1"/>
            </a:avLst>
          </a:prstGeom>
          <a:noFill/>
          <a:ln cap="flat" cmpd="sng" w="57150">
            <a:solidFill>
              <a:srgbClr val="757070"/>
            </a:solidFill>
            <a:prstDash val="solid"/>
            <a:miter lim="800000"/>
            <a:headEnd len="sm" w="sm" type="none"/>
            <a:tailEnd len="sm" w="sm" type="none"/>
          </a:ln>
        </p:spPr>
      </p:cxnSp>
      <p:cxnSp>
        <p:nvCxnSpPr>
          <p:cNvPr id="698" name="Google Shape;698;p72"/>
          <p:cNvCxnSpPr/>
          <p:nvPr/>
        </p:nvCxnSpPr>
        <p:spPr>
          <a:xfrm flipH="1" rot="5400000">
            <a:off x="14300675" y="7013909"/>
            <a:ext cx="3031200" cy="2189100"/>
          </a:xfrm>
          <a:prstGeom prst="bentConnector3">
            <a:avLst>
              <a:gd fmla="val 0" name="adj1"/>
            </a:avLst>
          </a:prstGeom>
          <a:noFill/>
          <a:ln cap="flat" cmpd="sng" w="57150">
            <a:solidFill>
              <a:srgbClr val="757070"/>
            </a:solidFill>
            <a:prstDash val="solid"/>
            <a:miter lim="800000"/>
            <a:headEnd len="sm" w="sm" type="none"/>
            <a:tailEnd len="sm" w="sm" type="none"/>
          </a:ln>
        </p:spPr>
      </p:cxnSp>
      <p:cxnSp>
        <p:nvCxnSpPr>
          <p:cNvPr id="699" name="Google Shape;699;p72"/>
          <p:cNvCxnSpPr/>
          <p:nvPr/>
        </p:nvCxnSpPr>
        <p:spPr>
          <a:xfrm flipH="1">
            <a:off x="14721725" y="4707257"/>
            <a:ext cx="2189100" cy="1885500"/>
          </a:xfrm>
          <a:prstGeom prst="bentConnector3">
            <a:avLst>
              <a:gd fmla="val 61136" name="adj1"/>
            </a:avLst>
          </a:prstGeom>
          <a:noFill/>
          <a:ln cap="flat" cmpd="sng" w="57150">
            <a:solidFill>
              <a:srgbClr val="757070"/>
            </a:solidFill>
            <a:prstDash val="solid"/>
            <a:miter lim="800000"/>
            <a:headEnd len="sm" w="sm" type="none"/>
            <a:tailEnd len="sm" w="sm" type="none"/>
          </a:ln>
        </p:spPr>
      </p:cxnSp>
      <p:sp>
        <p:nvSpPr>
          <p:cNvPr id="700" name="Google Shape;700;p72"/>
          <p:cNvSpPr txBox="1"/>
          <p:nvPr/>
        </p:nvSpPr>
        <p:spPr>
          <a:xfrm>
            <a:off x="3168502" y="11506199"/>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A este tipo de modelos también se le conoce como “modelo de estrella”.</a:t>
            </a:r>
            <a:endParaRPr b="0" i="0" sz="40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1"/>
                                        </p:tgtEl>
                                        <p:attrNameLst>
                                          <p:attrName>style.visibility</p:attrName>
                                        </p:attrNameLst>
                                      </p:cBhvr>
                                      <p:to>
                                        <p:strVal val="visible"/>
                                      </p:to>
                                    </p:set>
                                    <p:animEffect filter="fade" transition="in">
                                      <p:cBhvr>
                                        <p:cTn dur="500"/>
                                        <p:tgtEl>
                                          <p:spTgt spid="691"/>
                                        </p:tgtEl>
                                      </p:cBhvr>
                                    </p:animEffect>
                                  </p:childTnLst>
                                </p:cTn>
                              </p:par>
                              <p:par>
                                <p:cTn fill="hold" nodeType="withEffect" presetClass="entr" presetID="10" presetSubtype="0">
                                  <p:stCondLst>
                                    <p:cond delay="0"/>
                                  </p:stCondLst>
                                  <p:childTnLst>
                                    <p:set>
                                      <p:cBhvr>
                                        <p:cTn dur="1" fill="hold">
                                          <p:stCondLst>
                                            <p:cond delay="0"/>
                                          </p:stCondLst>
                                        </p:cTn>
                                        <p:tgtEl>
                                          <p:spTgt spid="692"/>
                                        </p:tgtEl>
                                        <p:attrNameLst>
                                          <p:attrName>style.visibility</p:attrName>
                                        </p:attrNameLst>
                                      </p:cBhvr>
                                      <p:to>
                                        <p:strVal val="visible"/>
                                      </p:to>
                                    </p:set>
                                    <p:animEffect filter="fade" transition="in">
                                      <p:cBhvr>
                                        <p:cTn dur="500"/>
                                        <p:tgtEl>
                                          <p:spTgt spid="692"/>
                                        </p:tgtEl>
                                      </p:cBhvr>
                                    </p:animEffect>
                                  </p:childTnLst>
                                </p:cTn>
                              </p:par>
                              <p:par>
                                <p:cTn fill="hold" nodeType="withEffect" presetClass="entr" presetID="10" presetSubtype="0">
                                  <p:stCondLst>
                                    <p:cond delay="0"/>
                                  </p:stCondLst>
                                  <p:childTnLst>
                                    <p:set>
                                      <p:cBhvr>
                                        <p:cTn dur="1" fill="hold">
                                          <p:stCondLst>
                                            <p:cond delay="0"/>
                                          </p:stCondLst>
                                        </p:cTn>
                                        <p:tgtEl>
                                          <p:spTgt spid="693"/>
                                        </p:tgtEl>
                                        <p:attrNameLst>
                                          <p:attrName>style.visibility</p:attrName>
                                        </p:attrNameLst>
                                      </p:cBhvr>
                                      <p:to>
                                        <p:strVal val="visible"/>
                                      </p:to>
                                    </p:set>
                                    <p:animEffect filter="fade" transition="in">
                                      <p:cBhvr>
                                        <p:cTn dur="500"/>
                                        <p:tgtEl>
                                          <p:spTgt spid="693"/>
                                        </p:tgtEl>
                                      </p:cBhvr>
                                    </p:animEffect>
                                  </p:childTnLst>
                                </p:cTn>
                              </p:par>
                              <p:par>
                                <p:cTn fill="hold" nodeType="with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500"/>
                                        <p:tgtEl>
                                          <p:spTgt spid="694"/>
                                        </p:tgtEl>
                                      </p:cBhvr>
                                    </p:animEffect>
                                  </p:childTnLst>
                                </p:cTn>
                              </p:par>
                              <p:par>
                                <p:cTn fill="hold" nodeType="withEffect" presetClass="entr" presetID="10" presetSubtype="0">
                                  <p:stCondLst>
                                    <p:cond delay="0"/>
                                  </p:stCondLst>
                                  <p:childTnLst>
                                    <p:set>
                                      <p:cBhvr>
                                        <p:cTn dur="1" fill="hold">
                                          <p:stCondLst>
                                            <p:cond delay="0"/>
                                          </p:stCondLst>
                                        </p:cTn>
                                        <p:tgtEl>
                                          <p:spTgt spid="695"/>
                                        </p:tgtEl>
                                        <p:attrNameLst>
                                          <p:attrName>style.visibility</p:attrName>
                                        </p:attrNameLst>
                                      </p:cBhvr>
                                      <p:to>
                                        <p:strVal val="visible"/>
                                      </p:to>
                                    </p:set>
                                    <p:animEffect filter="fade" transition="in">
                                      <p:cBhvr>
                                        <p:cTn dur="500"/>
                                        <p:tgtEl>
                                          <p:spTgt spid="6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04" name="Shape 704"/>
        <p:cNvGrpSpPr/>
        <p:nvPr/>
      </p:nvGrpSpPr>
      <p:grpSpPr>
        <a:xfrm>
          <a:off x="0" y="0"/>
          <a:ext cx="0" cy="0"/>
          <a:chOff x="0" y="0"/>
          <a:chExt cx="0" cy="0"/>
        </a:xfrm>
      </p:grpSpPr>
      <p:sp>
        <p:nvSpPr>
          <p:cNvPr id="705" name="Google Shape;705;p73"/>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VEAMOS OTRO EJEMPLO</a:t>
            </a:r>
            <a:endParaRPr/>
          </a:p>
        </p:txBody>
      </p:sp>
      <p:pic>
        <p:nvPicPr>
          <p:cNvPr id="706" name="Google Shape;706;p73"/>
          <p:cNvPicPr preferRelativeResize="0"/>
          <p:nvPr/>
        </p:nvPicPr>
        <p:blipFill rotWithShape="1">
          <a:blip r:embed="rId4">
            <a:alphaModFix/>
          </a:blip>
          <a:srcRect b="0" l="0" r="0" t="0"/>
          <a:stretch/>
        </p:blipFill>
        <p:spPr>
          <a:xfrm>
            <a:off x="3892006" y="4977306"/>
            <a:ext cx="16544371" cy="6489700"/>
          </a:xfrm>
          <a:prstGeom prst="rect">
            <a:avLst/>
          </a:prstGeom>
          <a:noFill/>
          <a:ln>
            <a:noFill/>
          </a:ln>
        </p:spPr>
      </p:pic>
      <p:pic>
        <p:nvPicPr>
          <p:cNvPr id="707" name="Google Shape;707;p73"/>
          <p:cNvPicPr preferRelativeResize="0"/>
          <p:nvPr/>
        </p:nvPicPr>
        <p:blipFill rotWithShape="1">
          <a:blip r:embed="rId5">
            <a:alphaModFix/>
          </a:blip>
          <a:srcRect b="0" l="0" r="0" t="0"/>
          <a:stretch/>
        </p:blipFill>
        <p:spPr>
          <a:xfrm>
            <a:off x="19811128" y="9671358"/>
            <a:ext cx="2737856" cy="2737856"/>
          </a:xfrm>
          <a:prstGeom prst="rect">
            <a:avLst/>
          </a:prstGeom>
          <a:noFill/>
          <a:ln>
            <a:noFill/>
          </a:ln>
        </p:spPr>
      </p:pic>
      <p:sp>
        <p:nvSpPr>
          <p:cNvPr id="708" name="Google Shape;708;p73"/>
          <p:cNvSpPr txBox="1"/>
          <p:nvPr/>
        </p:nvSpPr>
        <p:spPr>
          <a:xfrm>
            <a:off x="3168502" y="3633173"/>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Este es el modelo de estrella de una tienda de libros.</a:t>
            </a:r>
            <a:endParaRPr b="0" i="0" sz="4000" u="none" cap="none" strike="noStrike">
              <a:solidFill>
                <a:srgbClr val="000000"/>
              </a:solidFill>
              <a:latin typeface="Lato"/>
              <a:ea typeface="Lato"/>
              <a:cs typeface="Lato"/>
              <a:sym typeface="Lato"/>
            </a:endParaRPr>
          </a:p>
        </p:txBody>
      </p:sp>
      <p:sp>
        <p:nvSpPr>
          <p:cNvPr id="709" name="Google Shape;709;p73"/>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3" name="Shape 713"/>
        <p:cNvGrpSpPr/>
        <p:nvPr/>
      </p:nvGrpSpPr>
      <p:grpSpPr>
        <a:xfrm>
          <a:off x="0" y="0"/>
          <a:ext cx="0" cy="0"/>
          <a:chOff x="0" y="0"/>
          <a:chExt cx="0" cy="0"/>
        </a:xfrm>
      </p:grpSpPr>
      <p:pic>
        <p:nvPicPr>
          <p:cNvPr id="714" name="Google Shape;714;p74"/>
          <p:cNvPicPr preferRelativeResize="0"/>
          <p:nvPr/>
        </p:nvPicPr>
        <p:blipFill rotWithShape="1">
          <a:blip r:embed="rId4">
            <a:alphaModFix/>
          </a:blip>
          <a:srcRect b="0" l="0" r="0" t="0"/>
          <a:stretch/>
        </p:blipFill>
        <p:spPr>
          <a:xfrm>
            <a:off x="2045704" y="3966356"/>
            <a:ext cx="18011554" cy="9547476"/>
          </a:xfrm>
          <a:prstGeom prst="rect">
            <a:avLst/>
          </a:prstGeom>
          <a:noFill/>
          <a:ln>
            <a:noFill/>
          </a:ln>
        </p:spPr>
      </p:pic>
      <p:sp>
        <p:nvSpPr>
          <p:cNvPr id="715" name="Google Shape;715;p74"/>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MODELO DE COPO DE NIEVE</a:t>
            </a:r>
            <a:endParaRPr/>
          </a:p>
        </p:txBody>
      </p:sp>
      <p:sp>
        <p:nvSpPr>
          <p:cNvPr id="716" name="Google Shape;716;p74"/>
          <p:cNvSpPr txBox="1"/>
          <p:nvPr/>
        </p:nvSpPr>
        <p:spPr>
          <a:xfrm>
            <a:off x="3203944" y="2777399"/>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El modelo de copo de nieve es una extensión del modelo de estrella, pero la información contenida es exactamente la misma.</a:t>
            </a:r>
            <a:endParaRPr b="0" i="0" sz="4000" u="none" cap="none" strike="noStrike">
              <a:solidFill>
                <a:srgbClr val="000000"/>
              </a:solidFill>
              <a:latin typeface="Lato"/>
              <a:ea typeface="Lato"/>
              <a:cs typeface="Lato"/>
              <a:sym typeface="Lato"/>
            </a:endParaRPr>
          </a:p>
        </p:txBody>
      </p:sp>
      <p:sp>
        <p:nvSpPr>
          <p:cNvPr id="717" name="Google Shape;717;p74"/>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21" name="Shape 721"/>
        <p:cNvGrpSpPr/>
        <p:nvPr/>
      </p:nvGrpSpPr>
      <p:grpSpPr>
        <a:xfrm>
          <a:off x="0" y="0"/>
          <a:ext cx="0" cy="0"/>
          <a:chOff x="0" y="0"/>
          <a:chExt cx="0" cy="0"/>
        </a:xfrm>
      </p:grpSpPr>
      <p:pic>
        <p:nvPicPr>
          <p:cNvPr id="722" name="Google Shape;722;p75"/>
          <p:cNvPicPr preferRelativeResize="0"/>
          <p:nvPr/>
        </p:nvPicPr>
        <p:blipFill rotWithShape="1">
          <a:blip r:embed="rId4">
            <a:alphaModFix/>
          </a:blip>
          <a:srcRect b="0" l="0" r="0" t="0"/>
          <a:stretch/>
        </p:blipFill>
        <p:spPr>
          <a:xfrm>
            <a:off x="11829784" y="3963677"/>
            <a:ext cx="9932936" cy="5265202"/>
          </a:xfrm>
          <a:prstGeom prst="rect">
            <a:avLst/>
          </a:prstGeom>
          <a:noFill/>
          <a:ln>
            <a:noFill/>
          </a:ln>
        </p:spPr>
      </p:pic>
      <p:sp>
        <p:nvSpPr>
          <p:cNvPr id="723" name="Google Shape;723;p75"/>
          <p:cNvSpPr txBox="1"/>
          <p:nvPr>
            <p:ph type="title"/>
          </p:nvPr>
        </p:nvSpPr>
        <p:spPr>
          <a:xfrm>
            <a:off x="3186223" y="161718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¿QUÉ DIFERENCIAS PODEMOS OBSERVAR?</a:t>
            </a:r>
            <a:endParaRPr/>
          </a:p>
        </p:txBody>
      </p:sp>
      <p:sp>
        <p:nvSpPr>
          <p:cNvPr id="724" name="Google Shape;724;p75"/>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pic>
        <p:nvPicPr>
          <p:cNvPr id="725" name="Google Shape;725;p75"/>
          <p:cNvPicPr preferRelativeResize="0"/>
          <p:nvPr/>
        </p:nvPicPr>
        <p:blipFill rotWithShape="1">
          <a:blip r:embed="rId5">
            <a:alphaModFix/>
          </a:blip>
          <a:srcRect b="0" l="0" r="0" t="0"/>
          <a:stretch/>
        </p:blipFill>
        <p:spPr>
          <a:xfrm>
            <a:off x="1849847" y="4817731"/>
            <a:ext cx="9068198" cy="3557094"/>
          </a:xfrm>
          <a:prstGeom prst="rect">
            <a:avLst/>
          </a:prstGeom>
          <a:noFill/>
          <a:ln>
            <a:noFill/>
          </a:ln>
        </p:spPr>
      </p:pic>
      <p:sp>
        <p:nvSpPr>
          <p:cNvPr id="726" name="Google Shape;726;p75"/>
          <p:cNvSpPr txBox="1"/>
          <p:nvPr/>
        </p:nvSpPr>
        <p:spPr>
          <a:xfrm>
            <a:off x="2824007" y="9897233"/>
            <a:ext cx="18011554" cy="2201586"/>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000000"/>
              </a:buClr>
              <a:buSzPts val="4400"/>
              <a:buFont typeface="Arial"/>
              <a:buChar char="•"/>
            </a:pPr>
            <a:r>
              <a:rPr b="0" i="0" lang="es-CO" sz="4000" u="none" cap="none" strike="noStrike">
                <a:solidFill>
                  <a:srgbClr val="000000"/>
                </a:solidFill>
                <a:latin typeface="Lato"/>
                <a:ea typeface="Lato"/>
                <a:cs typeface="Lato"/>
                <a:sym typeface="Lato"/>
              </a:rPr>
              <a:t>Número de tablas</a:t>
            </a:r>
            <a:endParaRPr/>
          </a:p>
          <a:p>
            <a:pPr indent="-457200" lvl="0" marL="457200" marR="0" rtl="0" algn="just">
              <a:lnSpc>
                <a:spcPct val="100000"/>
              </a:lnSpc>
              <a:spcBef>
                <a:spcPts val="0"/>
              </a:spcBef>
              <a:spcAft>
                <a:spcPts val="0"/>
              </a:spcAft>
              <a:buClr>
                <a:srgbClr val="000000"/>
              </a:buClr>
              <a:buSzPts val="4400"/>
              <a:buFont typeface="Arial"/>
              <a:buChar char="•"/>
            </a:pPr>
            <a:r>
              <a:rPr b="0" i="0" lang="es-CO" sz="4000" u="none" cap="none" strike="noStrike">
                <a:solidFill>
                  <a:srgbClr val="000000"/>
                </a:solidFill>
                <a:latin typeface="Lato"/>
                <a:ea typeface="Lato"/>
                <a:cs typeface="Lato"/>
                <a:sym typeface="Lato"/>
              </a:rPr>
              <a:t>¿Qué pasa con la tabla de hechos?</a:t>
            </a:r>
            <a:endParaRPr/>
          </a:p>
          <a:p>
            <a:pPr indent="-457200" lvl="0" marL="457200" marR="0" rtl="0" algn="just">
              <a:lnSpc>
                <a:spcPct val="100000"/>
              </a:lnSpc>
              <a:spcBef>
                <a:spcPts val="0"/>
              </a:spcBef>
              <a:spcAft>
                <a:spcPts val="0"/>
              </a:spcAft>
              <a:buClr>
                <a:srgbClr val="000000"/>
              </a:buClr>
              <a:buSzPts val="4400"/>
              <a:buFont typeface="Arial"/>
              <a:buChar char="•"/>
            </a:pPr>
            <a:r>
              <a:rPr b="0" i="0" lang="es-CO" sz="4000" u="none" cap="none" strike="noStrike">
                <a:solidFill>
                  <a:srgbClr val="000000"/>
                </a:solidFill>
                <a:latin typeface="Lato"/>
                <a:ea typeface="Lato"/>
                <a:cs typeface="Lato"/>
                <a:sym typeface="Lato"/>
              </a:rPr>
              <a:t>¿Qué pasa con las tablas de dimensiones?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0" name="Shape 730"/>
        <p:cNvGrpSpPr/>
        <p:nvPr/>
      </p:nvGrpSpPr>
      <p:grpSpPr>
        <a:xfrm>
          <a:off x="0" y="0"/>
          <a:ext cx="0" cy="0"/>
          <a:chOff x="0" y="0"/>
          <a:chExt cx="0" cy="0"/>
        </a:xfrm>
      </p:grpSpPr>
      <p:sp>
        <p:nvSpPr>
          <p:cNvPr id="731" name="Google Shape;731;p76"/>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2" name="Google Shape;732;p76"/>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733" name="Google Shape;733;p76"/>
          <p:cNvSpPr txBox="1"/>
          <p:nvPr>
            <p:ph type="title"/>
          </p:nvPr>
        </p:nvSpPr>
        <p:spPr>
          <a:xfrm>
            <a:off x="928551" y="1036320"/>
            <a:ext cx="10424161"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solidFill>
                  <a:schemeClr val="lt1"/>
                </a:solidFill>
                <a:latin typeface="Roboto"/>
                <a:ea typeface="Roboto"/>
                <a:cs typeface="Roboto"/>
                <a:sym typeface="Roboto"/>
              </a:rPr>
              <a:t>EJERCICIO DE MODELADO</a:t>
            </a:r>
            <a:endParaRPr/>
          </a:p>
        </p:txBody>
      </p:sp>
      <p:sp>
        <p:nvSpPr>
          <p:cNvPr id="734" name="Google Shape;734;p76"/>
          <p:cNvSpPr txBox="1"/>
          <p:nvPr/>
        </p:nvSpPr>
        <p:spPr>
          <a:xfrm>
            <a:off x="12679680" y="495255"/>
            <a:ext cx="10499272" cy="1256552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3600"/>
              <a:buFont typeface="Arial"/>
              <a:buNone/>
            </a:pPr>
            <a:r>
              <a:rPr b="1" i="0" lang="es-CO" sz="3600" u="none" cap="none" strike="noStrike">
                <a:solidFill>
                  <a:srgbClr val="000000"/>
                </a:solidFill>
                <a:latin typeface="Lato"/>
                <a:ea typeface="Lato"/>
                <a:cs typeface="Lato"/>
                <a:sym typeface="Lato"/>
              </a:rPr>
              <a:t>Contexto</a:t>
            </a:r>
            <a:r>
              <a:rPr b="0" i="0" lang="es-CO" sz="3600" u="none" cap="none" strike="noStrike">
                <a:solidFill>
                  <a:srgbClr val="000000"/>
                </a:solidFill>
                <a:latin typeface="Lato"/>
                <a:ea typeface="Lato"/>
                <a:cs typeface="Lato"/>
                <a:sym typeface="Lato"/>
              </a:rPr>
              <a:t>: </a:t>
            </a:r>
            <a:br>
              <a:rPr b="0" i="0" lang="es-CO" sz="3600" u="none" cap="none" strike="noStrike">
                <a:solidFill>
                  <a:srgbClr val="000000"/>
                </a:solidFill>
                <a:latin typeface="Lato"/>
                <a:ea typeface="Lato"/>
                <a:cs typeface="Lato"/>
                <a:sym typeface="Lato"/>
              </a:rPr>
            </a:br>
            <a:endParaRPr b="0" i="0" sz="3600" u="none" cap="none" strike="noStrike">
              <a:solidFill>
                <a:srgbClr val="000000"/>
              </a:solidFill>
              <a:latin typeface="Lato"/>
              <a:ea typeface="Lato"/>
              <a:cs typeface="Lato"/>
              <a:sym typeface="Lato"/>
            </a:endParaRPr>
          </a:p>
          <a:p>
            <a:pPr indent="0" lvl="0" marL="0" marR="0" rtl="0" algn="l">
              <a:lnSpc>
                <a:spcPct val="90000"/>
              </a:lnSpc>
              <a:spcBef>
                <a:spcPts val="2000"/>
              </a:spcBef>
              <a:spcAft>
                <a:spcPts val="0"/>
              </a:spcAft>
              <a:buClr>
                <a:srgbClr val="000000"/>
              </a:buClr>
              <a:buSzPts val="3600"/>
              <a:buFont typeface="Arial"/>
              <a:buNone/>
            </a:pPr>
            <a:r>
              <a:rPr b="0" i="0" lang="es-CO" sz="3600" u="none" cap="none" strike="noStrike">
                <a:solidFill>
                  <a:srgbClr val="000000"/>
                </a:solidFill>
                <a:latin typeface="Lato"/>
                <a:ea typeface="Lato"/>
                <a:cs typeface="Lato"/>
                <a:sym typeface="Lato"/>
              </a:rPr>
              <a:t>Imagina que estás trabajando en el departamento de análisis de datos de un negocio. El negocio almacena gran cantidad de información sobre productos, clientes, vendedores, sucursales y promociones.  El objetivo principal de tu equipo es optimizar la </a:t>
            </a:r>
            <a:r>
              <a:rPr b="1" i="0" lang="es-CO" sz="3600" u="none" cap="none" strike="noStrike">
                <a:solidFill>
                  <a:srgbClr val="000000"/>
                </a:solidFill>
                <a:latin typeface="Lato"/>
                <a:ea typeface="Lato"/>
                <a:cs typeface="Lato"/>
                <a:sym typeface="Lato"/>
              </a:rPr>
              <a:t>gestión de ventas</a:t>
            </a:r>
            <a:r>
              <a:rPr b="0" i="0" lang="es-CO" sz="3600" u="none" cap="none" strike="noStrike">
                <a:solidFill>
                  <a:srgbClr val="000000"/>
                </a:solidFill>
                <a:latin typeface="Lato"/>
                <a:ea typeface="Lato"/>
                <a:cs typeface="Lato"/>
                <a:sym typeface="Lato"/>
              </a:rPr>
              <a:t> de productos proporcionando información valiosa para mejorar los servicios.  </a:t>
            </a:r>
            <a:endParaRPr/>
          </a:p>
          <a:p>
            <a:pPr indent="0" lvl="0" marL="0" marR="0" rtl="0" algn="l">
              <a:lnSpc>
                <a:spcPct val="90000"/>
              </a:lnSpc>
              <a:spcBef>
                <a:spcPts val="2000"/>
              </a:spcBef>
              <a:spcAft>
                <a:spcPts val="0"/>
              </a:spcAft>
              <a:buClr>
                <a:srgbClr val="000000"/>
              </a:buClr>
              <a:buSzPts val="3600"/>
              <a:buFont typeface="Arial"/>
              <a:buNone/>
            </a:pPr>
            <a:br>
              <a:rPr b="0" i="0" lang="es-CO" sz="3600" u="none" cap="none" strike="noStrike">
                <a:solidFill>
                  <a:srgbClr val="000000"/>
                </a:solidFill>
                <a:latin typeface="Lato"/>
                <a:ea typeface="Lato"/>
                <a:cs typeface="Lato"/>
                <a:sym typeface="Lato"/>
              </a:rPr>
            </a:br>
            <a:r>
              <a:rPr b="0" i="0" lang="es-CO" sz="3600" u="none" cap="none" strike="noStrike">
                <a:solidFill>
                  <a:srgbClr val="000000"/>
                </a:solidFill>
                <a:latin typeface="Lato"/>
                <a:ea typeface="Lato"/>
                <a:cs typeface="Lato"/>
                <a:sym typeface="Lato"/>
              </a:rPr>
              <a:t>Para eso debes plantear los siguientes modelos:</a:t>
            </a:r>
            <a:endParaRPr/>
          </a:p>
          <a:p>
            <a:pPr indent="-742950" lvl="0" marL="742950" marR="0" rtl="0" algn="l">
              <a:lnSpc>
                <a:spcPct val="90000"/>
              </a:lnSpc>
              <a:spcBef>
                <a:spcPts val="2000"/>
              </a:spcBef>
              <a:spcAft>
                <a:spcPts val="0"/>
              </a:spcAft>
              <a:buClr>
                <a:srgbClr val="000000"/>
              </a:buClr>
              <a:buSzPts val="3600"/>
              <a:buFont typeface="Calibri"/>
              <a:buAutoNum type="arabicPeriod"/>
            </a:pPr>
            <a:r>
              <a:rPr b="0" i="0" lang="es-CO" sz="3600" u="none" cap="none" strike="noStrike">
                <a:solidFill>
                  <a:srgbClr val="000000"/>
                </a:solidFill>
                <a:latin typeface="Lato"/>
                <a:ea typeface="Lato"/>
                <a:cs typeface="Lato"/>
                <a:sym typeface="Lato"/>
              </a:rPr>
              <a:t>Se debe diseñar una solución aplicando el modelo de estrella. </a:t>
            </a:r>
            <a:endParaRPr/>
          </a:p>
          <a:p>
            <a:pPr indent="-742950" lvl="0" marL="742950" marR="0" rtl="0" algn="l">
              <a:lnSpc>
                <a:spcPct val="90000"/>
              </a:lnSpc>
              <a:spcBef>
                <a:spcPts val="2000"/>
              </a:spcBef>
              <a:spcAft>
                <a:spcPts val="0"/>
              </a:spcAft>
              <a:buClr>
                <a:srgbClr val="000000"/>
              </a:buClr>
              <a:buSzPts val="3600"/>
              <a:buFont typeface="Calibri"/>
              <a:buAutoNum type="arabicPeriod"/>
            </a:pPr>
            <a:r>
              <a:rPr b="0" i="0" lang="es-CO" sz="3600" u="none" cap="none" strike="noStrike">
                <a:solidFill>
                  <a:srgbClr val="000000"/>
                </a:solidFill>
                <a:latin typeface="Lato"/>
                <a:ea typeface="Lato"/>
                <a:cs typeface="Lato"/>
                <a:sym typeface="Lato"/>
              </a:rPr>
              <a:t>Se debe diseñar una solución aplicando el modelo de copo de nieve. </a:t>
            </a:r>
            <a:endParaRPr/>
          </a:p>
          <a:p>
            <a:pPr indent="-742950" lvl="0" marL="742950" marR="0" rtl="0" algn="l">
              <a:lnSpc>
                <a:spcPct val="90000"/>
              </a:lnSpc>
              <a:spcBef>
                <a:spcPts val="2000"/>
              </a:spcBef>
              <a:spcAft>
                <a:spcPts val="0"/>
              </a:spcAft>
              <a:buClr>
                <a:srgbClr val="000000"/>
              </a:buClr>
              <a:buSzPts val="3600"/>
              <a:buFont typeface="Calibri"/>
              <a:buAutoNum type="arabicPeriod"/>
            </a:pPr>
            <a:r>
              <a:rPr b="0" i="0" lang="es-CO" sz="3600" u="none" cap="none" strike="noStrike">
                <a:solidFill>
                  <a:srgbClr val="000000"/>
                </a:solidFill>
                <a:latin typeface="Lato"/>
                <a:ea typeface="Lato"/>
                <a:cs typeface="Lato"/>
                <a:sym typeface="Lato"/>
              </a:rPr>
              <a:t>Para cada modelo definir las relaciones y la cardinalidad entre las tablas. </a:t>
            </a:r>
            <a:endParaRPr/>
          </a:p>
          <a:p>
            <a:pPr indent="-742950" lvl="0" marL="742950" marR="0" rtl="0" algn="l">
              <a:lnSpc>
                <a:spcPct val="90000"/>
              </a:lnSpc>
              <a:spcBef>
                <a:spcPts val="2000"/>
              </a:spcBef>
              <a:spcAft>
                <a:spcPts val="0"/>
              </a:spcAft>
              <a:buClr>
                <a:srgbClr val="000000"/>
              </a:buClr>
              <a:buSzPts val="3600"/>
              <a:buFont typeface="Calibri"/>
              <a:buAutoNum type="arabicPeriod"/>
            </a:pPr>
            <a:r>
              <a:rPr b="0" i="0" lang="es-CO" sz="3600" u="none" cap="none" strike="noStrike">
                <a:solidFill>
                  <a:srgbClr val="000000"/>
                </a:solidFill>
                <a:latin typeface="Lato"/>
                <a:ea typeface="Lato"/>
                <a:cs typeface="Lato"/>
                <a:sym typeface="Lato"/>
              </a:rPr>
              <a:t>Identificar las tablas de hechos y dimensiones.</a:t>
            </a:r>
            <a:endParaRPr/>
          </a:p>
          <a:p>
            <a:pPr indent="-742950" lvl="0" marL="742950" marR="0" rtl="0" algn="l">
              <a:lnSpc>
                <a:spcPct val="90000"/>
              </a:lnSpc>
              <a:spcBef>
                <a:spcPts val="2000"/>
              </a:spcBef>
              <a:spcAft>
                <a:spcPts val="0"/>
              </a:spcAft>
              <a:buClr>
                <a:srgbClr val="000000"/>
              </a:buClr>
              <a:buSzPts val="3600"/>
              <a:buFont typeface="Calibri"/>
              <a:buAutoNum type="arabicPeriod"/>
            </a:pPr>
            <a:r>
              <a:rPr b="0" i="0" lang="es-CO" sz="3600" u="none" cap="none" strike="noStrike">
                <a:solidFill>
                  <a:srgbClr val="000000"/>
                </a:solidFill>
                <a:latin typeface="Lato"/>
                <a:ea typeface="Lato"/>
                <a:cs typeface="Lato"/>
                <a:sym typeface="Lato"/>
              </a:rPr>
              <a:t>Definir cuál modelo considera que debería aplicarse a la solución final y porqué.</a:t>
            </a:r>
            <a:br>
              <a:rPr b="0" i="0" lang="es-CO" sz="3600" u="none" cap="none" strike="noStrike">
                <a:solidFill>
                  <a:srgbClr val="000000"/>
                </a:solidFill>
                <a:latin typeface="Lato"/>
                <a:ea typeface="Lato"/>
                <a:cs typeface="Lato"/>
                <a:sym typeface="Lato"/>
              </a:rPr>
            </a:br>
            <a:endParaRPr b="0" i="0" sz="3600" u="none" cap="none" strike="noStrike">
              <a:solidFill>
                <a:srgbClr val="000000"/>
              </a:solidFill>
              <a:latin typeface="Lato"/>
              <a:ea typeface="Lato"/>
              <a:cs typeface="Lato"/>
              <a:sym typeface="Lato"/>
            </a:endParaRPr>
          </a:p>
        </p:txBody>
      </p:sp>
      <p:grpSp>
        <p:nvGrpSpPr>
          <p:cNvPr id="735" name="Google Shape;735;p76"/>
          <p:cNvGrpSpPr/>
          <p:nvPr/>
        </p:nvGrpSpPr>
        <p:grpSpPr>
          <a:xfrm>
            <a:off x="4018054" y="11934684"/>
            <a:ext cx="1647445" cy="1489991"/>
            <a:chOff x="7210805" y="4564306"/>
            <a:chExt cx="2904485" cy="2754985"/>
          </a:xfrm>
        </p:grpSpPr>
        <p:pic>
          <p:nvPicPr>
            <p:cNvPr id="736" name="Google Shape;736;p76"/>
            <p:cNvPicPr preferRelativeResize="0"/>
            <p:nvPr/>
          </p:nvPicPr>
          <p:blipFill rotWithShape="1">
            <a:blip r:embed="rId4">
              <a:alphaModFix/>
            </a:blip>
            <a:srcRect b="0" l="0" r="0" t="0"/>
            <a:stretch/>
          </p:blipFill>
          <p:spPr>
            <a:xfrm>
              <a:off x="7210805" y="4564306"/>
              <a:ext cx="2754985" cy="2754985"/>
            </a:xfrm>
            <a:prstGeom prst="rect">
              <a:avLst/>
            </a:prstGeom>
            <a:noFill/>
            <a:ln>
              <a:noFill/>
            </a:ln>
          </p:spPr>
        </p:pic>
        <p:pic>
          <p:nvPicPr>
            <p:cNvPr id="737" name="Google Shape;737;p76"/>
            <p:cNvPicPr preferRelativeResize="0"/>
            <p:nvPr/>
          </p:nvPicPr>
          <p:blipFill rotWithShape="1">
            <a:blip r:embed="rId5">
              <a:alphaModFix/>
            </a:blip>
            <a:srcRect b="0" l="0" r="0" t="0"/>
            <a:stretch/>
          </p:blipFill>
          <p:spPr>
            <a:xfrm>
              <a:off x="8769593" y="5973594"/>
              <a:ext cx="1345697" cy="1345697"/>
            </a:xfrm>
            <a:prstGeom prst="rect">
              <a:avLst/>
            </a:prstGeom>
            <a:noFill/>
            <a:ln>
              <a:noFill/>
            </a:ln>
          </p:spPr>
        </p:pic>
      </p:grpSp>
      <p:sp>
        <p:nvSpPr>
          <p:cNvPr id="738" name="Google Shape;738;p76"/>
          <p:cNvSpPr txBox="1"/>
          <p:nvPr/>
        </p:nvSpPr>
        <p:spPr>
          <a:xfrm>
            <a:off x="447323" y="12096711"/>
            <a:ext cx="3210277"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7200"/>
              <a:buFont typeface="Arial"/>
              <a:buNone/>
            </a:pPr>
            <a:r>
              <a:rPr b="0" i="0" lang="es-CO" sz="7200" u="none" cap="none" strike="noStrike">
                <a:solidFill>
                  <a:srgbClr val="FFFFFF"/>
                </a:solidFill>
                <a:latin typeface="Lato"/>
                <a:ea typeface="Lato"/>
                <a:cs typeface="Lato"/>
                <a:sym typeface="Lato"/>
              </a:rPr>
              <a:t>15:00</a:t>
            </a:r>
            <a:endParaRPr/>
          </a:p>
        </p:txBody>
      </p:sp>
      <p:pic>
        <p:nvPicPr>
          <p:cNvPr id="739" name="Google Shape;739;p76">
            <a:hlinkClick r:id="rId6"/>
          </p:cNvPr>
          <p:cNvPicPr preferRelativeResize="0"/>
          <p:nvPr/>
        </p:nvPicPr>
        <p:blipFill rotWithShape="1">
          <a:blip r:embed="rId7">
            <a:alphaModFix/>
          </a:blip>
          <a:srcRect b="0" l="0" r="0" t="0"/>
          <a:stretch/>
        </p:blipFill>
        <p:spPr>
          <a:xfrm>
            <a:off x="9995993" y="10864768"/>
            <a:ext cx="2196007" cy="2196007"/>
          </a:xfrm>
          <a:prstGeom prst="rect">
            <a:avLst/>
          </a:prstGeom>
          <a:noFill/>
          <a:ln>
            <a:noFill/>
          </a:ln>
        </p:spPr>
      </p:pic>
      <p:sp>
        <p:nvSpPr>
          <p:cNvPr id="740" name="Google Shape;740;p76"/>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59"/>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YA HABLAMOS DEL MODELO ENTIDAD-RELACIÓN</a:t>
            </a:r>
            <a:endParaRPr/>
          </a:p>
        </p:txBody>
      </p:sp>
      <p:sp>
        <p:nvSpPr>
          <p:cNvPr id="171" name="Google Shape;171;p59"/>
          <p:cNvSpPr txBox="1"/>
          <p:nvPr/>
        </p:nvSpPr>
        <p:spPr>
          <a:xfrm>
            <a:off x="3186223" y="3907493"/>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La clase pasada nos quedamos en cómo crear modelos de entidad-relación. Pero…</a:t>
            </a:r>
            <a:endParaRPr b="0" i="0" sz="4000" u="none" cap="none" strike="noStrike">
              <a:solidFill>
                <a:srgbClr val="000000"/>
              </a:solidFill>
              <a:latin typeface="Lato"/>
              <a:ea typeface="Lato"/>
              <a:cs typeface="Lato"/>
              <a:sym typeface="Lato"/>
            </a:endParaRPr>
          </a:p>
        </p:txBody>
      </p:sp>
      <p:sp>
        <p:nvSpPr>
          <p:cNvPr id="172" name="Google Shape;172;p59"/>
          <p:cNvSpPr txBox="1"/>
          <p:nvPr/>
        </p:nvSpPr>
        <p:spPr>
          <a:xfrm>
            <a:off x="11393423" y="4875215"/>
            <a:ext cx="9786633" cy="874742"/>
          </a:xfrm>
          <a:prstGeom prst="rect">
            <a:avLst/>
          </a:prstGeom>
          <a:noFill/>
          <a:ln>
            <a:noFill/>
          </a:ln>
        </p:spPr>
        <p:txBody>
          <a:bodyPr anchorCtr="0" anchor="t" bIns="45700" lIns="91425" spcFirstLastPara="1" rIns="91425" wrap="square" tIns="45700">
            <a:norm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…¿Cómo pasamos eso a la base de datos?</a:t>
            </a:r>
            <a:endParaRPr b="0" i="0" sz="4000" u="none" cap="none" strike="noStrike">
              <a:solidFill>
                <a:srgbClr val="000000"/>
              </a:solidFill>
              <a:latin typeface="Arial"/>
              <a:ea typeface="Arial"/>
              <a:cs typeface="Arial"/>
              <a:sym typeface="Arial"/>
            </a:endParaRPr>
          </a:p>
        </p:txBody>
      </p:sp>
      <p:sp>
        <p:nvSpPr>
          <p:cNvPr id="173" name="Google Shape;173;p59"/>
          <p:cNvSpPr txBox="1"/>
          <p:nvPr/>
        </p:nvSpPr>
        <p:spPr>
          <a:xfrm>
            <a:off x="3341670" y="9341009"/>
            <a:ext cx="18011553"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Una primera idea podría ser convertir las </a:t>
            </a:r>
            <a:r>
              <a:rPr b="1" i="0" lang="es-CO" sz="4000" u="none" cap="none" strike="noStrike">
                <a:solidFill>
                  <a:srgbClr val="000000"/>
                </a:solidFill>
                <a:latin typeface="Lato"/>
                <a:ea typeface="Lato"/>
                <a:cs typeface="Lato"/>
                <a:sym typeface="Lato"/>
              </a:rPr>
              <a:t>entidades en tablas </a:t>
            </a:r>
            <a:r>
              <a:rPr b="0" i="0" lang="es-CO" sz="4000" u="none" cap="none" strike="noStrike">
                <a:solidFill>
                  <a:srgbClr val="000000"/>
                </a:solidFill>
                <a:latin typeface="Lato"/>
                <a:ea typeface="Lato"/>
                <a:cs typeface="Lato"/>
                <a:sym typeface="Lato"/>
              </a:rPr>
              <a:t>directamente.</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Sería lo más rápido y sencillo ¿verdad?</a:t>
            </a:r>
            <a:endParaRPr/>
          </a:p>
        </p:txBody>
      </p:sp>
      <p:grpSp>
        <p:nvGrpSpPr>
          <p:cNvPr id="174" name="Google Shape;174;p59"/>
          <p:cNvGrpSpPr/>
          <p:nvPr/>
        </p:nvGrpSpPr>
        <p:grpSpPr>
          <a:xfrm>
            <a:off x="8283046" y="6280308"/>
            <a:ext cx="7817908" cy="2211928"/>
            <a:chOff x="7630774" y="7362744"/>
            <a:chExt cx="7817908" cy="2211928"/>
          </a:xfrm>
        </p:grpSpPr>
        <p:pic>
          <p:nvPicPr>
            <p:cNvPr id="175" name="Google Shape;175;p59"/>
            <p:cNvPicPr preferRelativeResize="0"/>
            <p:nvPr/>
          </p:nvPicPr>
          <p:blipFill rotWithShape="1">
            <a:blip r:embed="rId4">
              <a:alphaModFix/>
            </a:blip>
            <a:srcRect b="0" l="0" r="0" t="0"/>
            <a:stretch/>
          </p:blipFill>
          <p:spPr>
            <a:xfrm>
              <a:off x="7630774" y="7362745"/>
              <a:ext cx="2211927" cy="2211927"/>
            </a:xfrm>
            <a:prstGeom prst="rect">
              <a:avLst/>
            </a:prstGeom>
            <a:noFill/>
            <a:ln>
              <a:noFill/>
            </a:ln>
          </p:spPr>
        </p:pic>
        <p:sp>
          <p:nvSpPr>
            <p:cNvPr id="176" name="Google Shape;176;p59"/>
            <p:cNvSpPr/>
            <p:nvPr/>
          </p:nvSpPr>
          <p:spPr>
            <a:xfrm>
              <a:off x="10424160" y="7974932"/>
              <a:ext cx="2231136" cy="987552"/>
            </a:xfrm>
            <a:prstGeom prst="striped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id="177" name="Google Shape;177;p59"/>
            <p:cNvPicPr preferRelativeResize="0"/>
            <p:nvPr/>
          </p:nvPicPr>
          <p:blipFill rotWithShape="1">
            <a:blip r:embed="rId5">
              <a:alphaModFix/>
            </a:blip>
            <a:srcRect b="0" l="0" r="0" t="0"/>
            <a:stretch/>
          </p:blipFill>
          <p:spPr>
            <a:xfrm>
              <a:off x="13236755" y="7362744"/>
              <a:ext cx="2211927" cy="2211927"/>
            </a:xfrm>
            <a:prstGeom prst="rect">
              <a:avLst/>
            </a:prstGeom>
            <a:noFill/>
            <a:ln>
              <a:noFill/>
            </a:ln>
          </p:spPr>
        </p:pic>
      </p:grpSp>
      <p:sp>
        <p:nvSpPr>
          <p:cNvPr id="178" name="Google Shape;178;p59"/>
          <p:cNvSpPr txBox="1"/>
          <p:nvPr/>
        </p:nvSpPr>
        <p:spPr>
          <a:xfrm>
            <a:off x="3341670" y="10972261"/>
            <a:ext cx="18011553" cy="81726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¡Pero solo por que sea lo más fácil no significa que sea lo mejor!</a:t>
            </a:r>
            <a:endParaRPr b="0" i="0" sz="4000" u="none" cap="none" strike="noStrike">
              <a:solidFill>
                <a:srgbClr val="000000"/>
              </a:solidFill>
              <a:latin typeface="Lato"/>
              <a:ea typeface="Lato"/>
              <a:cs typeface="Lato"/>
              <a:sym typeface="Lato"/>
            </a:endParaRPr>
          </a:p>
        </p:txBody>
      </p:sp>
      <p:sp>
        <p:nvSpPr>
          <p:cNvPr id="179" name="Google Shape;179;p59"/>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5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5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xEl>
                                              <p:pRg end="0" st="0"/>
                                            </p:txEl>
                                          </p:spTgt>
                                        </p:tgtEl>
                                        <p:attrNameLst>
                                          <p:attrName>style.visibility</p:attrName>
                                        </p:attrNameLst>
                                      </p:cBhvr>
                                      <p:to>
                                        <p:strVal val="visible"/>
                                      </p:to>
                                    </p:set>
                                    <p:animEffect filter="fade" transition="in">
                                      <p:cBhvr>
                                        <p:cTn dur="500"/>
                                        <p:tgtEl>
                                          <p:spTgt spid="1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4" name="Shape 744"/>
        <p:cNvGrpSpPr/>
        <p:nvPr/>
      </p:nvGrpSpPr>
      <p:grpSpPr>
        <a:xfrm>
          <a:off x="0" y="0"/>
          <a:ext cx="0" cy="0"/>
          <a:chOff x="0" y="0"/>
          <a:chExt cx="0" cy="0"/>
        </a:xfrm>
      </p:grpSpPr>
      <p:sp>
        <p:nvSpPr>
          <p:cNvPr id="745" name="Google Shape;745;p77"/>
          <p:cNvSpPr/>
          <p:nvPr/>
        </p:nvSpPr>
        <p:spPr>
          <a:xfrm>
            <a:off x="2424220" y="2726139"/>
            <a:ext cx="5380073" cy="3763925"/>
          </a:xfrm>
          <a:prstGeom prst="rect">
            <a:avLst/>
          </a:prstGeom>
          <a:solidFill>
            <a:srgbClr val="D8E2F3"/>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6" name="Google Shape;746;p77"/>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747" name="Google Shape;747;p77"/>
          <p:cNvSpPr/>
          <p:nvPr/>
        </p:nvSpPr>
        <p:spPr>
          <a:xfrm>
            <a:off x="2424222" y="2726139"/>
            <a:ext cx="5380075" cy="37639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8" name="Google Shape;748;p77"/>
          <p:cNvSpPr/>
          <p:nvPr/>
        </p:nvSpPr>
        <p:spPr>
          <a:xfrm>
            <a:off x="2424221" y="2726139"/>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49" name="Google Shape;749;p77"/>
          <p:cNvSpPr txBox="1"/>
          <p:nvPr/>
        </p:nvSpPr>
        <p:spPr>
          <a:xfrm>
            <a:off x="2424220" y="2917525"/>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2800" u="none" cap="none" strike="noStrike">
                <a:solidFill>
                  <a:srgbClr val="000000"/>
                </a:solidFill>
                <a:latin typeface="Arial"/>
                <a:ea typeface="Arial"/>
                <a:cs typeface="Arial"/>
                <a:sym typeface="Arial"/>
              </a:rPr>
              <a:t>Carro</a:t>
            </a:r>
            <a:endParaRPr b="1" i="0" sz="2800" u="none" cap="none" strike="noStrike">
              <a:solidFill>
                <a:srgbClr val="000000"/>
              </a:solidFill>
              <a:latin typeface="Arial"/>
              <a:ea typeface="Arial"/>
              <a:cs typeface="Arial"/>
              <a:sym typeface="Arial"/>
            </a:endParaRPr>
          </a:p>
        </p:txBody>
      </p:sp>
      <p:sp>
        <p:nvSpPr>
          <p:cNvPr id="750" name="Google Shape;750;p77"/>
          <p:cNvSpPr/>
          <p:nvPr/>
        </p:nvSpPr>
        <p:spPr>
          <a:xfrm>
            <a:off x="9501964" y="4837815"/>
            <a:ext cx="5380075" cy="37639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1" name="Google Shape;751;p77"/>
          <p:cNvSpPr/>
          <p:nvPr/>
        </p:nvSpPr>
        <p:spPr>
          <a:xfrm>
            <a:off x="9501963" y="4837815"/>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2" name="Google Shape;752;p77"/>
          <p:cNvSpPr txBox="1"/>
          <p:nvPr/>
        </p:nvSpPr>
        <p:spPr>
          <a:xfrm>
            <a:off x="9501962" y="5029201"/>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2800" u="none" cap="none" strike="noStrike">
                <a:solidFill>
                  <a:srgbClr val="000000"/>
                </a:solidFill>
                <a:latin typeface="Arial"/>
                <a:ea typeface="Arial"/>
                <a:cs typeface="Arial"/>
                <a:sym typeface="Arial"/>
              </a:rPr>
              <a:t>Venta</a:t>
            </a:r>
            <a:endParaRPr b="1" i="0" sz="2800" u="none" cap="none" strike="noStrike">
              <a:solidFill>
                <a:srgbClr val="000000"/>
              </a:solidFill>
              <a:latin typeface="Arial"/>
              <a:ea typeface="Arial"/>
              <a:cs typeface="Arial"/>
              <a:sym typeface="Arial"/>
            </a:endParaRPr>
          </a:p>
        </p:txBody>
      </p:sp>
      <p:sp>
        <p:nvSpPr>
          <p:cNvPr id="753" name="Google Shape;753;p77"/>
          <p:cNvSpPr/>
          <p:nvPr/>
        </p:nvSpPr>
        <p:spPr>
          <a:xfrm>
            <a:off x="16579706" y="2173246"/>
            <a:ext cx="5380075" cy="37639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4" name="Google Shape;754;p77"/>
          <p:cNvSpPr/>
          <p:nvPr/>
        </p:nvSpPr>
        <p:spPr>
          <a:xfrm>
            <a:off x="16579705" y="2173246"/>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5" name="Google Shape;755;p77"/>
          <p:cNvSpPr txBox="1"/>
          <p:nvPr/>
        </p:nvSpPr>
        <p:spPr>
          <a:xfrm>
            <a:off x="16579704" y="2364632"/>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2800" u="none" cap="none" strike="noStrike">
                <a:solidFill>
                  <a:srgbClr val="000000"/>
                </a:solidFill>
                <a:latin typeface="Arial"/>
                <a:ea typeface="Arial"/>
                <a:cs typeface="Arial"/>
                <a:sym typeface="Arial"/>
              </a:rPr>
              <a:t>Factura</a:t>
            </a:r>
            <a:endParaRPr b="1" i="0" sz="2800" u="none" cap="none" strike="noStrike">
              <a:solidFill>
                <a:srgbClr val="000000"/>
              </a:solidFill>
              <a:latin typeface="Arial"/>
              <a:ea typeface="Arial"/>
              <a:cs typeface="Arial"/>
              <a:sym typeface="Arial"/>
            </a:endParaRPr>
          </a:p>
        </p:txBody>
      </p:sp>
      <p:sp>
        <p:nvSpPr>
          <p:cNvPr id="756" name="Google Shape;756;p77"/>
          <p:cNvSpPr/>
          <p:nvPr/>
        </p:nvSpPr>
        <p:spPr>
          <a:xfrm>
            <a:off x="16179214" y="7587443"/>
            <a:ext cx="5380075" cy="37639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7" name="Google Shape;757;p77"/>
          <p:cNvSpPr/>
          <p:nvPr/>
        </p:nvSpPr>
        <p:spPr>
          <a:xfrm>
            <a:off x="16179213" y="7587443"/>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58" name="Google Shape;758;p77"/>
          <p:cNvSpPr txBox="1"/>
          <p:nvPr/>
        </p:nvSpPr>
        <p:spPr>
          <a:xfrm>
            <a:off x="16179212" y="7778829"/>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2800" u="none" cap="none" strike="noStrike">
                <a:solidFill>
                  <a:srgbClr val="000000"/>
                </a:solidFill>
                <a:latin typeface="Arial"/>
                <a:ea typeface="Arial"/>
                <a:cs typeface="Arial"/>
                <a:sym typeface="Arial"/>
              </a:rPr>
              <a:t>Comisión</a:t>
            </a:r>
            <a:endParaRPr b="1" i="0" sz="2800" u="none" cap="none" strike="noStrike">
              <a:solidFill>
                <a:srgbClr val="000000"/>
              </a:solidFill>
              <a:latin typeface="Arial"/>
              <a:ea typeface="Arial"/>
              <a:cs typeface="Arial"/>
              <a:sym typeface="Arial"/>
            </a:endParaRPr>
          </a:p>
        </p:txBody>
      </p:sp>
      <p:cxnSp>
        <p:nvCxnSpPr>
          <p:cNvPr id="759" name="Google Shape;759;p77"/>
          <p:cNvCxnSpPr/>
          <p:nvPr/>
        </p:nvCxnSpPr>
        <p:spPr>
          <a:xfrm flipH="1">
            <a:off x="14882037" y="4189228"/>
            <a:ext cx="1697667" cy="2300836"/>
          </a:xfrm>
          <a:prstGeom prst="straightConnector1">
            <a:avLst/>
          </a:prstGeom>
          <a:noFill/>
          <a:ln cap="flat" cmpd="sng" w="9525">
            <a:solidFill>
              <a:schemeClr val="dk1"/>
            </a:solidFill>
            <a:prstDash val="solid"/>
            <a:miter lim="800000"/>
            <a:headEnd len="sm" w="sm" type="none"/>
            <a:tailEnd len="med" w="med" type="triangle"/>
          </a:ln>
        </p:spPr>
      </p:cxnSp>
      <p:cxnSp>
        <p:nvCxnSpPr>
          <p:cNvPr id="760" name="Google Shape;760;p77"/>
          <p:cNvCxnSpPr>
            <a:endCxn id="750" idx="3"/>
          </p:cNvCxnSpPr>
          <p:nvPr/>
        </p:nvCxnSpPr>
        <p:spPr>
          <a:xfrm rot="10800000">
            <a:off x="14882039" y="6719777"/>
            <a:ext cx="1297200" cy="3040800"/>
          </a:xfrm>
          <a:prstGeom prst="straightConnector1">
            <a:avLst/>
          </a:prstGeom>
          <a:noFill/>
          <a:ln cap="flat" cmpd="sng" w="9525">
            <a:solidFill>
              <a:schemeClr val="dk1"/>
            </a:solidFill>
            <a:prstDash val="solid"/>
            <a:miter lim="800000"/>
            <a:headEnd len="sm" w="sm" type="none"/>
            <a:tailEnd len="med" w="med" type="triangle"/>
          </a:ln>
        </p:spPr>
      </p:cxnSp>
      <p:cxnSp>
        <p:nvCxnSpPr>
          <p:cNvPr id="761" name="Google Shape;761;p77"/>
          <p:cNvCxnSpPr>
            <a:stCxn id="747" idx="3"/>
          </p:cNvCxnSpPr>
          <p:nvPr/>
        </p:nvCxnSpPr>
        <p:spPr>
          <a:xfrm>
            <a:off x="7804297" y="4608102"/>
            <a:ext cx="1697700" cy="2246100"/>
          </a:xfrm>
          <a:prstGeom prst="straightConnector1">
            <a:avLst/>
          </a:prstGeom>
          <a:noFill/>
          <a:ln cap="flat" cmpd="sng" w="9525">
            <a:solidFill>
              <a:schemeClr val="dk1"/>
            </a:solidFill>
            <a:prstDash val="solid"/>
            <a:miter lim="800000"/>
            <a:headEnd len="sm" w="sm" type="none"/>
            <a:tailEnd len="med" w="med" type="triangle"/>
          </a:ln>
        </p:spPr>
      </p:cxnSp>
      <p:sp>
        <p:nvSpPr>
          <p:cNvPr id="762" name="Google Shape;762;p77"/>
          <p:cNvSpPr txBox="1"/>
          <p:nvPr/>
        </p:nvSpPr>
        <p:spPr>
          <a:xfrm>
            <a:off x="2743200" y="3742660"/>
            <a:ext cx="472085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PK id_carro</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cilindraje</a:t>
            </a:r>
            <a:endParaRPr/>
          </a:p>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color</a:t>
            </a:r>
            <a:endParaRPr/>
          </a:p>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material_sillas</a:t>
            </a:r>
            <a:endParaRPr b="0" i="0" sz="3600" u="none" cap="none" strike="noStrike">
              <a:solidFill>
                <a:srgbClr val="000000"/>
              </a:solidFill>
              <a:latin typeface="Arial"/>
              <a:ea typeface="Arial"/>
              <a:cs typeface="Arial"/>
              <a:sym typeface="Arial"/>
            </a:endParaRPr>
          </a:p>
        </p:txBody>
      </p:sp>
      <p:sp>
        <p:nvSpPr>
          <p:cNvPr id="763" name="Google Shape;763;p77"/>
          <p:cNvSpPr txBox="1"/>
          <p:nvPr/>
        </p:nvSpPr>
        <p:spPr>
          <a:xfrm>
            <a:off x="9820940" y="5940195"/>
            <a:ext cx="472085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PK id_venta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id_carro</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id_factura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s-CO" sz="3600" u="none" cap="none" strike="noStrike">
                <a:solidFill>
                  <a:srgbClr val="000000"/>
                </a:solidFill>
                <a:latin typeface="Arial"/>
                <a:ea typeface="Arial"/>
                <a:cs typeface="Arial"/>
                <a:sym typeface="Arial"/>
              </a:rPr>
              <a:t>id_comisión</a:t>
            </a:r>
            <a:endParaRPr b="0" i="0" sz="3600" u="none" cap="none" strike="noStrike">
              <a:solidFill>
                <a:srgbClr val="000000"/>
              </a:solidFill>
              <a:latin typeface="Arial"/>
              <a:ea typeface="Arial"/>
              <a:cs typeface="Arial"/>
              <a:sym typeface="Arial"/>
            </a:endParaRPr>
          </a:p>
        </p:txBody>
      </p:sp>
      <p:sp>
        <p:nvSpPr>
          <p:cNvPr id="764" name="Google Shape;764;p77"/>
          <p:cNvSpPr txBox="1"/>
          <p:nvPr>
            <p:ph type="title"/>
          </p:nvPr>
        </p:nvSpPr>
        <p:spPr>
          <a:xfrm>
            <a:off x="811616" y="7276177"/>
            <a:ext cx="8015173" cy="26511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8800"/>
              <a:buFont typeface="Roboto"/>
              <a:buNone/>
            </a:pPr>
            <a:r>
              <a:rPr lang="es-CO" sz="4800">
                <a:latin typeface="Roboto"/>
                <a:ea typeface="Roboto"/>
                <a:cs typeface="Roboto"/>
                <a:sym typeface="Roboto"/>
              </a:rPr>
              <a:t>Para un modelo copo de nieve podemos partir de un modelo estrella…</a:t>
            </a:r>
            <a:endParaRPr sz="4800">
              <a:latin typeface="Roboto"/>
              <a:ea typeface="Roboto"/>
              <a:cs typeface="Roboto"/>
              <a:sym typeface="Roboto"/>
            </a:endParaRPr>
          </a:p>
        </p:txBody>
      </p:sp>
      <p:sp>
        <p:nvSpPr>
          <p:cNvPr id="765" name="Google Shape;765;p77"/>
          <p:cNvSpPr txBox="1"/>
          <p:nvPr/>
        </p:nvSpPr>
        <p:spPr>
          <a:xfrm>
            <a:off x="16909313" y="3207762"/>
            <a:ext cx="472085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PK id_factura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a:t>
            </a:r>
            <a:endParaRPr b="0" i="0" sz="3600" u="none" cap="none" strike="noStrike">
              <a:solidFill>
                <a:srgbClr val="000000"/>
              </a:solidFill>
              <a:latin typeface="Arial"/>
              <a:ea typeface="Arial"/>
              <a:cs typeface="Arial"/>
              <a:sym typeface="Arial"/>
            </a:endParaRPr>
          </a:p>
        </p:txBody>
      </p:sp>
      <p:sp>
        <p:nvSpPr>
          <p:cNvPr id="766" name="Google Shape;766;p77"/>
          <p:cNvSpPr txBox="1"/>
          <p:nvPr/>
        </p:nvSpPr>
        <p:spPr>
          <a:xfrm>
            <a:off x="16579704" y="8604928"/>
            <a:ext cx="472085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PK id_comision</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a:t>
            </a:r>
            <a:endParaRPr b="0" i="0" sz="3600" u="none" cap="none" strike="noStrike">
              <a:solidFill>
                <a:srgbClr val="000000"/>
              </a:solidFill>
              <a:latin typeface="Arial"/>
              <a:ea typeface="Arial"/>
              <a:cs typeface="Arial"/>
              <a:sym typeface="Arial"/>
            </a:endParaRPr>
          </a:p>
        </p:txBody>
      </p:sp>
      <p:sp>
        <p:nvSpPr>
          <p:cNvPr id="767" name="Google Shape;767;p77"/>
          <p:cNvSpPr txBox="1"/>
          <p:nvPr/>
        </p:nvSpPr>
        <p:spPr>
          <a:xfrm>
            <a:off x="811616" y="771317"/>
            <a:ext cx="8502504" cy="2447665"/>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8800"/>
              <a:buFont typeface="Roboto"/>
              <a:buNone/>
            </a:pPr>
            <a:r>
              <a:rPr b="0" i="0" lang="es-CO" sz="4800" u="none" cap="none" strike="noStrike">
                <a:solidFill>
                  <a:schemeClr val="dk1"/>
                </a:solidFill>
                <a:latin typeface="Roboto"/>
                <a:ea typeface="Roboto"/>
                <a:cs typeface="Roboto"/>
                <a:sym typeface="Roboto"/>
              </a:rPr>
              <a:t>…y comenzamos a subdividir las ramitas</a:t>
            </a:r>
            <a:endParaRPr b="0" i="0" sz="48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764"/>
                                        </p:tgtEl>
                                      </p:cBhvr>
                                    </p:animEffect>
                                    <p:set>
                                      <p:cBhvr>
                                        <p:cTn dur="1" fill="hold">
                                          <p:stCondLst>
                                            <p:cond delay="500"/>
                                          </p:stCondLst>
                                        </p:cTn>
                                        <p:tgtEl>
                                          <p:spTgt spid="764"/>
                                        </p:tgtEl>
                                        <p:attrNameLst>
                                          <p:attrName>style.visibility</p:attrName>
                                        </p:attrNameLst>
                                      </p:cBhvr>
                                      <p:to>
                                        <p:strVal val="hidden"/>
                                      </p:to>
                                    </p:se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67"/>
                                        </p:tgtEl>
                                        <p:attrNameLst>
                                          <p:attrName>style.visibility</p:attrName>
                                        </p:attrNameLst>
                                      </p:cBhvr>
                                      <p:to>
                                        <p:strVal val="visible"/>
                                      </p:to>
                                    </p:set>
                                    <p:animEffect filter="fade" transition="in">
                                      <p:cBhvr>
                                        <p:cTn dur="500"/>
                                        <p:tgtEl>
                                          <p:spTgt spid="76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45"/>
                                        </p:tgtEl>
                                        <p:attrNameLst>
                                          <p:attrName>style.visibility</p:attrName>
                                        </p:attrNameLst>
                                      </p:cBhvr>
                                      <p:to>
                                        <p:strVal val="visible"/>
                                      </p:to>
                                    </p:set>
                                    <p:animEffect filter="fade" transition="in">
                                      <p:cBhvr>
                                        <p:cTn dur="500"/>
                                        <p:tgtEl>
                                          <p:spTgt spid="7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1" name="Shape 771"/>
        <p:cNvGrpSpPr/>
        <p:nvPr/>
      </p:nvGrpSpPr>
      <p:grpSpPr>
        <a:xfrm>
          <a:off x="0" y="0"/>
          <a:ext cx="0" cy="0"/>
          <a:chOff x="0" y="0"/>
          <a:chExt cx="0" cy="0"/>
        </a:xfrm>
      </p:grpSpPr>
      <p:sp>
        <p:nvSpPr>
          <p:cNvPr id="772" name="Google Shape;772;p78"/>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773" name="Google Shape;773;p78"/>
          <p:cNvSpPr/>
          <p:nvPr/>
        </p:nvSpPr>
        <p:spPr>
          <a:xfrm>
            <a:off x="3592035" y="4441169"/>
            <a:ext cx="5380075" cy="3763925"/>
          </a:xfrm>
          <a:prstGeom prst="rect">
            <a:avLst/>
          </a:prstGeom>
          <a:solidFill>
            <a:srgbClr val="D8E2F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74" name="Google Shape;774;p78"/>
          <p:cNvSpPr/>
          <p:nvPr/>
        </p:nvSpPr>
        <p:spPr>
          <a:xfrm>
            <a:off x="3592034" y="4441169"/>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75" name="Google Shape;775;p78"/>
          <p:cNvSpPr txBox="1"/>
          <p:nvPr/>
        </p:nvSpPr>
        <p:spPr>
          <a:xfrm>
            <a:off x="3592033" y="4632555"/>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rgbClr val="000000"/>
                </a:solidFill>
                <a:latin typeface="Arial"/>
                <a:ea typeface="Arial"/>
                <a:cs typeface="Arial"/>
                <a:sym typeface="Arial"/>
              </a:rPr>
              <a:t>Carro</a:t>
            </a:r>
            <a:endParaRPr b="1" i="0" sz="2800" u="none" cap="none" strike="noStrike">
              <a:solidFill>
                <a:srgbClr val="000000"/>
              </a:solidFill>
              <a:latin typeface="Arial"/>
              <a:ea typeface="Arial"/>
              <a:cs typeface="Arial"/>
              <a:sym typeface="Arial"/>
            </a:endParaRPr>
          </a:p>
        </p:txBody>
      </p:sp>
      <p:sp>
        <p:nvSpPr>
          <p:cNvPr id="776" name="Google Shape;776;p78"/>
          <p:cNvSpPr/>
          <p:nvPr/>
        </p:nvSpPr>
        <p:spPr>
          <a:xfrm>
            <a:off x="9501964" y="4837815"/>
            <a:ext cx="5380075" cy="3763925"/>
          </a:xfrm>
          <a:prstGeom prst="rect">
            <a:avLst/>
          </a:prstGeom>
          <a:solidFill>
            <a:srgbClr val="FBE4D4"/>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77" name="Google Shape;777;p78"/>
          <p:cNvSpPr/>
          <p:nvPr/>
        </p:nvSpPr>
        <p:spPr>
          <a:xfrm>
            <a:off x="9501963" y="4837815"/>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78" name="Google Shape;778;p78"/>
          <p:cNvSpPr txBox="1"/>
          <p:nvPr/>
        </p:nvSpPr>
        <p:spPr>
          <a:xfrm>
            <a:off x="9501962" y="5029201"/>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rgbClr val="000000"/>
                </a:solidFill>
                <a:latin typeface="Arial"/>
                <a:ea typeface="Arial"/>
                <a:cs typeface="Arial"/>
                <a:sym typeface="Arial"/>
              </a:rPr>
              <a:t>Venta</a:t>
            </a:r>
            <a:endParaRPr b="1" i="0" sz="2800" u="none" cap="none" strike="noStrike">
              <a:solidFill>
                <a:srgbClr val="000000"/>
              </a:solidFill>
              <a:latin typeface="Arial"/>
              <a:ea typeface="Arial"/>
              <a:cs typeface="Arial"/>
              <a:sym typeface="Arial"/>
            </a:endParaRPr>
          </a:p>
        </p:txBody>
      </p:sp>
      <p:sp>
        <p:nvSpPr>
          <p:cNvPr id="779" name="Google Shape;779;p78"/>
          <p:cNvSpPr/>
          <p:nvPr/>
        </p:nvSpPr>
        <p:spPr>
          <a:xfrm>
            <a:off x="16579706" y="2173246"/>
            <a:ext cx="5380075" cy="3763925"/>
          </a:xfrm>
          <a:prstGeom prst="rect">
            <a:avLst/>
          </a:prstGeom>
          <a:solidFill>
            <a:srgbClr val="D8E2F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80" name="Google Shape;780;p78"/>
          <p:cNvSpPr/>
          <p:nvPr/>
        </p:nvSpPr>
        <p:spPr>
          <a:xfrm>
            <a:off x="16579705" y="2173246"/>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81" name="Google Shape;781;p78"/>
          <p:cNvSpPr txBox="1"/>
          <p:nvPr/>
        </p:nvSpPr>
        <p:spPr>
          <a:xfrm>
            <a:off x="16579704" y="2364632"/>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rgbClr val="000000"/>
                </a:solidFill>
                <a:latin typeface="Arial"/>
                <a:ea typeface="Arial"/>
                <a:cs typeface="Arial"/>
                <a:sym typeface="Arial"/>
              </a:rPr>
              <a:t>Factura</a:t>
            </a:r>
            <a:endParaRPr b="1" i="0" sz="2800" u="none" cap="none" strike="noStrike">
              <a:solidFill>
                <a:srgbClr val="000000"/>
              </a:solidFill>
              <a:latin typeface="Arial"/>
              <a:ea typeface="Arial"/>
              <a:cs typeface="Arial"/>
              <a:sym typeface="Arial"/>
            </a:endParaRPr>
          </a:p>
        </p:txBody>
      </p:sp>
      <p:sp>
        <p:nvSpPr>
          <p:cNvPr id="782" name="Google Shape;782;p78"/>
          <p:cNvSpPr/>
          <p:nvPr/>
        </p:nvSpPr>
        <p:spPr>
          <a:xfrm>
            <a:off x="16179214" y="7587443"/>
            <a:ext cx="5380075" cy="3763925"/>
          </a:xfrm>
          <a:prstGeom prst="rect">
            <a:avLst/>
          </a:prstGeom>
          <a:solidFill>
            <a:srgbClr val="D8E2F3"/>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83" name="Google Shape;783;p78"/>
          <p:cNvSpPr/>
          <p:nvPr/>
        </p:nvSpPr>
        <p:spPr>
          <a:xfrm>
            <a:off x="16179213" y="7587443"/>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84" name="Google Shape;784;p78"/>
          <p:cNvSpPr txBox="1"/>
          <p:nvPr/>
        </p:nvSpPr>
        <p:spPr>
          <a:xfrm>
            <a:off x="16179212" y="7778829"/>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rgbClr val="000000"/>
                </a:solidFill>
                <a:latin typeface="Arial"/>
                <a:ea typeface="Arial"/>
                <a:cs typeface="Arial"/>
                <a:sym typeface="Arial"/>
              </a:rPr>
              <a:t>Comisión</a:t>
            </a:r>
            <a:endParaRPr b="1" i="0" sz="2800" u="none" cap="none" strike="noStrike">
              <a:solidFill>
                <a:srgbClr val="000000"/>
              </a:solidFill>
              <a:latin typeface="Arial"/>
              <a:ea typeface="Arial"/>
              <a:cs typeface="Arial"/>
              <a:sym typeface="Arial"/>
            </a:endParaRPr>
          </a:p>
        </p:txBody>
      </p:sp>
      <p:cxnSp>
        <p:nvCxnSpPr>
          <p:cNvPr id="785" name="Google Shape;785;p78"/>
          <p:cNvCxnSpPr/>
          <p:nvPr/>
        </p:nvCxnSpPr>
        <p:spPr>
          <a:xfrm flipH="1">
            <a:off x="14882037" y="4189228"/>
            <a:ext cx="1697667" cy="2300836"/>
          </a:xfrm>
          <a:prstGeom prst="straightConnector1">
            <a:avLst/>
          </a:prstGeom>
          <a:noFill/>
          <a:ln cap="flat" cmpd="sng" w="9525">
            <a:solidFill>
              <a:schemeClr val="dk1"/>
            </a:solidFill>
            <a:prstDash val="solid"/>
            <a:miter lim="800000"/>
            <a:headEnd len="sm" w="sm" type="none"/>
            <a:tailEnd len="med" w="med" type="triangle"/>
          </a:ln>
        </p:spPr>
      </p:cxnSp>
      <p:cxnSp>
        <p:nvCxnSpPr>
          <p:cNvPr id="786" name="Google Shape;786;p78"/>
          <p:cNvCxnSpPr>
            <a:endCxn id="776" idx="3"/>
          </p:cNvCxnSpPr>
          <p:nvPr/>
        </p:nvCxnSpPr>
        <p:spPr>
          <a:xfrm rot="10800000">
            <a:off x="14882039" y="6719777"/>
            <a:ext cx="1297200" cy="3040800"/>
          </a:xfrm>
          <a:prstGeom prst="straightConnector1">
            <a:avLst/>
          </a:prstGeom>
          <a:noFill/>
          <a:ln cap="flat" cmpd="sng" w="9525">
            <a:solidFill>
              <a:schemeClr val="dk1"/>
            </a:solidFill>
            <a:prstDash val="solid"/>
            <a:miter lim="800000"/>
            <a:headEnd len="sm" w="sm" type="none"/>
            <a:tailEnd len="med" w="med" type="triangle"/>
          </a:ln>
        </p:spPr>
      </p:cxnSp>
      <p:cxnSp>
        <p:nvCxnSpPr>
          <p:cNvPr id="787" name="Google Shape;787;p78"/>
          <p:cNvCxnSpPr>
            <a:stCxn id="773" idx="3"/>
          </p:cNvCxnSpPr>
          <p:nvPr/>
        </p:nvCxnSpPr>
        <p:spPr>
          <a:xfrm>
            <a:off x="8972110" y="6323132"/>
            <a:ext cx="529800" cy="1272000"/>
          </a:xfrm>
          <a:prstGeom prst="straightConnector1">
            <a:avLst/>
          </a:prstGeom>
          <a:noFill/>
          <a:ln cap="flat" cmpd="sng" w="9525">
            <a:solidFill>
              <a:schemeClr val="dk1"/>
            </a:solidFill>
            <a:prstDash val="solid"/>
            <a:miter lim="800000"/>
            <a:headEnd len="sm" w="sm" type="none"/>
            <a:tailEnd len="med" w="med" type="triangle"/>
          </a:ln>
        </p:spPr>
      </p:cxnSp>
      <p:sp>
        <p:nvSpPr>
          <p:cNvPr id="788" name="Google Shape;788;p78"/>
          <p:cNvSpPr txBox="1"/>
          <p:nvPr/>
        </p:nvSpPr>
        <p:spPr>
          <a:xfrm>
            <a:off x="3911013" y="5457690"/>
            <a:ext cx="472085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PK id_carro</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id_especificacion_tecnica</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i</a:t>
            </a:r>
            <a:r>
              <a:rPr b="0" i="0" lang="es-CO" sz="2400" u="none" cap="none" strike="noStrike">
                <a:solidFill>
                  <a:srgbClr val="000000"/>
                </a:solidFill>
                <a:latin typeface="Arial"/>
                <a:ea typeface="Arial"/>
                <a:cs typeface="Arial"/>
                <a:sym typeface="Arial"/>
              </a:rPr>
              <a:t>d_especificacion_estética</a:t>
            </a:r>
            <a:endParaRPr b="0" i="0" sz="2800" u="none" cap="none" strike="noStrike">
              <a:solidFill>
                <a:srgbClr val="000000"/>
              </a:solidFill>
              <a:latin typeface="Arial"/>
              <a:ea typeface="Arial"/>
              <a:cs typeface="Arial"/>
              <a:sym typeface="Arial"/>
            </a:endParaRPr>
          </a:p>
        </p:txBody>
      </p:sp>
      <p:sp>
        <p:nvSpPr>
          <p:cNvPr id="789" name="Google Shape;789;p78"/>
          <p:cNvSpPr txBox="1"/>
          <p:nvPr/>
        </p:nvSpPr>
        <p:spPr>
          <a:xfrm>
            <a:off x="9820940" y="5940195"/>
            <a:ext cx="472085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PK id_venta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id_carro</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id_factura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id_comisión</a:t>
            </a:r>
            <a:endParaRPr b="0" i="0" sz="3600" u="none" cap="none" strike="noStrike">
              <a:solidFill>
                <a:srgbClr val="000000"/>
              </a:solidFill>
              <a:latin typeface="Arial"/>
              <a:ea typeface="Arial"/>
              <a:cs typeface="Arial"/>
              <a:sym typeface="Arial"/>
            </a:endParaRPr>
          </a:p>
        </p:txBody>
      </p:sp>
      <p:sp>
        <p:nvSpPr>
          <p:cNvPr id="790" name="Google Shape;790;p78"/>
          <p:cNvSpPr/>
          <p:nvPr/>
        </p:nvSpPr>
        <p:spPr>
          <a:xfrm>
            <a:off x="537964" y="1175578"/>
            <a:ext cx="5380075" cy="220557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91" name="Google Shape;791;p78"/>
          <p:cNvSpPr/>
          <p:nvPr/>
        </p:nvSpPr>
        <p:spPr>
          <a:xfrm>
            <a:off x="537963" y="1175578"/>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92" name="Google Shape;792;p78"/>
          <p:cNvSpPr txBox="1"/>
          <p:nvPr/>
        </p:nvSpPr>
        <p:spPr>
          <a:xfrm>
            <a:off x="537962" y="1366964"/>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rgbClr val="000000"/>
                </a:solidFill>
                <a:latin typeface="Arial"/>
                <a:ea typeface="Arial"/>
                <a:cs typeface="Arial"/>
                <a:sym typeface="Arial"/>
              </a:rPr>
              <a:t>Especificación Técnica</a:t>
            </a:r>
            <a:endParaRPr b="1" i="0" sz="2800" u="none" cap="none" strike="noStrike">
              <a:solidFill>
                <a:srgbClr val="000000"/>
              </a:solidFill>
              <a:latin typeface="Arial"/>
              <a:ea typeface="Arial"/>
              <a:cs typeface="Arial"/>
              <a:sym typeface="Arial"/>
            </a:endParaRPr>
          </a:p>
        </p:txBody>
      </p:sp>
      <p:sp>
        <p:nvSpPr>
          <p:cNvPr id="793" name="Google Shape;793;p78"/>
          <p:cNvSpPr txBox="1"/>
          <p:nvPr/>
        </p:nvSpPr>
        <p:spPr>
          <a:xfrm>
            <a:off x="856942" y="2192099"/>
            <a:ext cx="4720856" cy="10156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PK id_especificacion_tecnica</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cilindraje</a:t>
            </a:r>
            <a:endParaRPr/>
          </a:p>
        </p:txBody>
      </p:sp>
      <p:sp>
        <p:nvSpPr>
          <p:cNvPr id="794" name="Google Shape;794;p78"/>
          <p:cNvSpPr/>
          <p:nvPr/>
        </p:nvSpPr>
        <p:spPr>
          <a:xfrm>
            <a:off x="537962" y="9485210"/>
            <a:ext cx="5380075" cy="2906707"/>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95" name="Google Shape;795;p78"/>
          <p:cNvSpPr/>
          <p:nvPr/>
        </p:nvSpPr>
        <p:spPr>
          <a:xfrm>
            <a:off x="537961" y="9485210"/>
            <a:ext cx="5380075" cy="744279"/>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796" name="Google Shape;796;p78"/>
          <p:cNvSpPr txBox="1"/>
          <p:nvPr/>
        </p:nvSpPr>
        <p:spPr>
          <a:xfrm>
            <a:off x="537960" y="9676596"/>
            <a:ext cx="5380075"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800"/>
              <a:buFont typeface="Arial"/>
              <a:buNone/>
            </a:pPr>
            <a:r>
              <a:rPr b="1" i="0" lang="es-CO" sz="2800" u="none" cap="none" strike="noStrike">
                <a:solidFill>
                  <a:srgbClr val="000000"/>
                </a:solidFill>
                <a:latin typeface="Arial"/>
                <a:ea typeface="Arial"/>
                <a:cs typeface="Arial"/>
                <a:sym typeface="Arial"/>
              </a:rPr>
              <a:t>Especificación</a:t>
            </a:r>
            <a:r>
              <a:rPr b="1" i="0" lang="es-CO" sz="2800" u="none" cap="none" strike="noStrike">
                <a:solidFill>
                  <a:srgbClr val="000000"/>
                </a:solidFill>
                <a:latin typeface="Arial"/>
                <a:ea typeface="Arial"/>
                <a:cs typeface="Arial"/>
                <a:sym typeface="Arial"/>
              </a:rPr>
              <a:t> estética</a:t>
            </a:r>
            <a:endParaRPr b="1" i="0" sz="2800" u="none" cap="none" strike="noStrike">
              <a:solidFill>
                <a:srgbClr val="000000"/>
              </a:solidFill>
              <a:latin typeface="Arial"/>
              <a:ea typeface="Arial"/>
              <a:cs typeface="Arial"/>
              <a:sym typeface="Arial"/>
            </a:endParaRPr>
          </a:p>
        </p:txBody>
      </p:sp>
      <p:sp>
        <p:nvSpPr>
          <p:cNvPr id="797" name="Google Shape;797;p78"/>
          <p:cNvSpPr txBox="1"/>
          <p:nvPr/>
        </p:nvSpPr>
        <p:spPr>
          <a:xfrm>
            <a:off x="856940" y="10501731"/>
            <a:ext cx="4720856"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s-CO" sz="2400" u="none" cap="none" strike="noStrike">
                <a:solidFill>
                  <a:srgbClr val="000000"/>
                </a:solidFill>
                <a:latin typeface="Arial"/>
                <a:ea typeface="Arial"/>
                <a:cs typeface="Arial"/>
                <a:sym typeface="Arial"/>
              </a:rPr>
              <a:t>PK i</a:t>
            </a:r>
            <a:r>
              <a:rPr b="0" i="0" lang="es-CO" sz="2400" u="none" cap="none" strike="noStrike">
                <a:solidFill>
                  <a:srgbClr val="000000"/>
                </a:solidFill>
                <a:latin typeface="Arial"/>
                <a:ea typeface="Arial"/>
                <a:cs typeface="Arial"/>
                <a:sym typeface="Arial"/>
              </a:rPr>
              <a:t>d_especificacion_estetica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color</a:t>
            </a:r>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material_sillas</a:t>
            </a:r>
            <a:endParaRPr b="0" i="0" sz="3600" u="none" cap="none" strike="noStrike">
              <a:solidFill>
                <a:srgbClr val="000000"/>
              </a:solidFill>
              <a:latin typeface="Arial"/>
              <a:ea typeface="Arial"/>
              <a:cs typeface="Arial"/>
              <a:sym typeface="Arial"/>
            </a:endParaRPr>
          </a:p>
        </p:txBody>
      </p:sp>
      <p:cxnSp>
        <p:nvCxnSpPr>
          <p:cNvPr id="798" name="Google Shape;798;p78"/>
          <p:cNvCxnSpPr>
            <a:stCxn id="790" idx="3"/>
          </p:cNvCxnSpPr>
          <p:nvPr/>
        </p:nvCxnSpPr>
        <p:spPr>
          <a:xfrm>
            <a:off x="5918039" y="2278366"/>
            <a:ext cx="618900" cy="2162700"/>
          </a:xfrm>
          <a:prstGeom prst="straightConnector1">
            <a:avLst/>
          </a:prstGeom>
          <a:noFill/>
          <a:ln cap="flat" cmpd="sng" w="9525">
            <a:solidFill>
              <a:schemeClr val="dk1"/>
            </a:solidFill>
            <a:prstDash val="solid"/>
            <a:miter lim="800000"/>
            <a:headEnd len="sm" w="sm" type="none"/>
            <a:tailEnd len="med" w="med" type="triangle"/>
          </a:ln>
        </p:spPr>
      </p:cxnSp>
      <p:cxnSp>
        <p:nvCxnSpPr>
          <p:cNvPr id="799" name="Google Shape;799;p78"/>
          <p:cNvCxnSpPr>
            <a:endCxn id="773" idx="2"/>
          </p:cNvCxnSpPr>
          <p:nvPr/>
        </p:nvCxnSpPr>
        <p:spPr>
          <a:xfrm flipH="1" rot="10800000">
            <a:off x="3268573" y="8205094"/>
            <a:ext cx="3013500" cy="1280100"/>
          </a:xfrm>
          <a:prstGeom prst="straightConnector1">
            <a:avLst/>
          </a:prstGeom>
          <a:noFill/>
          <a:ln cap="flat" cmpd="sng" w="9525">
            <a:solidFill>
              <a:schemeClr val="dk1"/>
            </a:solidFill>
            <a:prstDash val="solid"/>
            <a:miter lim="800000"/>
            <a:headEnd len="sm" w="sm" type="none"/>
            <a:tailEnd len="med" w="med" type="triangle"/>
          </a:ln>
        </p:spPr>
      </p:cxnSp>
      <p:sp>
        <p:nvSpPr>
          <p:cNvPr id="800" name="Google Shape;800;p78"/>
          <p:cNvSpPr txBox="1"/>
          <p:nvPr/>
        </p:nvSpPr>
        <p:spPr>
          <a:xfrm>
            <a:off x="16909313" y="3207762"/>
            <a:ext cx="472085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PK id_factura</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a:t>
            </a:r>
            <a:endParaRPr b="0" i="0" sz="3600" u="none" cap="none" strike="noStrike">
              <a:solidFill>
                <a:srgbClr val="000000"/>
              </a:solidFill>
              <a:latin typeface="Arial"/>
              <a:ea typeface="Arial"/>
              <a:cs typeface="Arial"/>
              <a:sym typeface="Arial"/>
            </a:endParaRPr>
          </a:p>
        </p:txBody>
      </p:sp>
      <p:sp>
        <p:nvSpPr>
          <p:cNvPr id="801" name="Google Shape;801;p78"/>
          <p:cNvSpPr txBox="1"/>
          <p:nvPr/>
        </p:nvSpPr>
        <p:spPr>
          <a:xfrm>
            <a:off x="16579704" y="8604928"/>
            <a:ext cx="4720856"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PK id_comision</a:t>
            </a:r>
            <a:endParaRPr b="0" i="0" sz="3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rgbClr val="000000"/>
                </a:solidFill>
                <a:latin typeface="Arial"/>
                <a:ea typeface="Arial"/>
                <a:cs typeface="Arial"/>
                <a:sym typeface="Arial"/>
              </a:rPr>
              <a:t>…</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5" name="Shape 805"/>
        <p:cNvGrpSpPr/>
        <p:nvPr/>
      </p:nvGrpSpPr>
      <p:grpSpPr>
        <a:xfrm>
          <a:off x="0" y="0"/>
          <a:ext cx="0" cy="0"/>
          <a:chOff x="0" y="0"/>
          <a:chExt cx="0" cy="0"/>
        </a:xfrm>
      </p:grpSpPr>
      <p:sp>
        <p:nvSpPr>
          <p:cNvPr id="806" name="Google Shape;806;p79"/>
          <p:cNvSpPr txBox="1"/>
          <p:nvPr/>
        </p:nvSpPr>
        <p:spPr>
          <a:xfrm>
            <a:off x="12588240" y="2513782"/>
            <a:ext cx="10499272"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0" i="0" lang="es-CO" sz="8800" u="none" cap="none" strike="noStrike">
                <a:solidFill>
                  <a:srgbClr val="000000"/>
                </a:solidFill>
                <a:latin typeface="Roboto"/>
                <a:ea typeface="Roboto"/>
                <a:cs typeface="Roboto"/>
                <a:sym typeface="Roboto"/>
              </a:rPr>
              <a:t>NORMALIZACIÓN</a:t>
            </a:r>
            <a:endParaRPr b="0" i="0" sz="8800" u="none" cap="none" strike="noStrike">
              <a:solidFill>
                <a:srgbClr val="000000"/>
              </a:solidFill>
              <a:latin typeface="Roboto"/>
              <a:ea typeface="Roboto"/>
              <a:cs typeface="Roboto"/>
              <a:sym typeface="Roboto"/>
            </a:endParaRPr>
          </a:p>
        </p:txBody>
      </p:sp>
      <p:sp>
        <p:nvSpPr>
          <p:cNvPr id="807" name="Google Shape;807;p79"/>
          <p:cNvSpPr txBox="1"/>
          <p:nvPr/>
        </p:nvSpPr>
        <p:spPr>
          <a:xfrm>
            <a:off x="12588240" y="4364693"/>
            <a:ext cx="10499272" cy="3864907"/>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800" u="none" cap="none" strike="noStrike">
                <a:solidFill>
                  <a:srgbClr val="000000"/>
                </a:solidFill>
                <a:latin typeface="Lato"/>
                <a:ea typeface="Lato"/>
                <a:cs typeface="Lato"/>
                <a:sym typeface="Lato"/>
              </a:rPr>
              <a:t>Es una técnica de diseño de datos que divide tablas en tablas más pequeñas y las conecta a través de relaciones.</a:t>
            </a:r>
            <a:endParaRPr b="0" i="0" sz="4800" u="none" cap="none" strike="noStrike">
              <a:solidFill>
                <a:srgbClr val="000000"/>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1" name="Shape 811"/>
        <p:cNvGrpSpPr/>
        <p:nvPr/>
      </p:nvGrpSpPr>
      <p:grpSpPr>
        <a:xfrm>
          <a:off x="0" y="0"/>
          <a:ext cx="0" cy="0"/>
          <a:chOff x="0" y="0"/>
          <a:chExt cx="0" cy="0"/>
        </a:xfrm>
      </p:grpSpPr>
      <p:sp>
        <p:nvSpPr>
          <p:cNvPr id="812" name="Google Shape;812;p80"/>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PERO… ¿NO QUE DIVIDIR LAS TABLAS NO ES TAN BUENO? </a:t>
            </a:r>
            <a:endParaRPr/>
          </a:p>
        </p:txBody>
      </p:sp>
      <p:sp>
        <p:nvSpPr>
          <p:cNvPr id="813" name="Google Shape;813;p80"/>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pic>
        <p:nvPicPr>
          <p:cNvPr id="814" name="Google Shape;814;p80"/>
          <p:cNvPicPr preferRelativeResize="0"/>
          <p:nvPr/>
        </p:nvPicPr>
        <p:blipFill rotWithShape="1">
          <a:blip r:embed="rId4">
            <a:alphaModFix/>
          </a:blip>
          <a:srcRect b="0" l="0" r="0" t="0"/>
          <a:stretch/>
        </p:blipFill>
        <p:spPr>
          <a:xfrm>
            <a:off x="10728960" y="4105832"/>
            <a:ext cx="2926080" cy="2926080"/>
          </a:xfrm>
          <a:prstGeom prst="rect">
            <a:avLst/>
          </a:prstGeom>
          <a:noFill/>
          <a:ln>
            <a:noFill/>
          </a:ln>
        </p:spPr>
      </p:pic>
      <p:sp>
        <p:nvSpPr>
          <p:cNvPr id="815" name="Google Shape;815;p80"/>
          <p:cNvSpPr txBox="1"/>
          <p:nvPr/>
        </p:nvSpPr>
        <p:spPr>
          <a:xfrm>
            <a:off x="4937760" y="8014759"/>
            <a:ext cx="16824960" cy="2321401"/>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A mayor número de tablas, más complejas son las consultas</a:t>
            </a:r>
            <a:endParaRPr/>
          </a:p>
          <a:p>
            <a:pPr indent="-457200" lvl="0" marL="457200" marR="0" rtl="0" algn="just">
              <a:lnSpc>
                <a:spcPct val="100000"/>
              </a:lnSpc>
              <a:spcBef>
                <a:spcPts val="1200"/>
              </a:spcBef>
              <a:spcAft>
                <a:spcPts val="120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Entre más complejas sean las consultas, más tiempo le toma al sistema obtener los resultados. </a:t>
            </a:r>
            <a:endParaRPr/>
          </a:p>
        </p:txBody>
      </p:sp>
      <p:pic>
        <p:nvPicPr>
          <p:cNvPr id="816" name="Google Shape;816;p80"/>
          <p:cNvPicPr preferRelativeResize="0"/>
          <p:nvPr/>
        </p:nvPicPr>
        <p:blipFill rotWithShape="1">
          <a:blip r:embed="rId5">
            <a:alphaModFix/>
          </a:blip>
          <a:srcRect b="0" l="0" r="0" t="0"/>
          <a:stretch/>
        </p:blipFill>
        <p:spPr>
          <a:xfrm>
            <a:off x="2099576" y="7756367"/>
            <a:ext cx="2838184" cy="2838184"/>
          </a:xfrm>
          <a:prstGeom prst="rect">
            <a:avLst/>
          </a:prstGeom>
          <a:noFill/>
          <a:ln>
            <a:noFill/>
          </a:ln>
        </p:spPr>
      </p:pic>
      <p:sp>
        <p:nvSpPr>
          <p:cNvPr id="817" name="Google Shape;817;p80"/>
          <p:cNvSpPr txBox="1"/>
          <p:nvPr/>
        </p:nvSpPr>
        <p:spPr>
          <a:xfrm>
            <a:off x="2924662" y="11166979"/>
            <a:ext cx="18838058"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Los esquemas normalizados tienden a tener más tablas, lo que implica que las consultas son más complejas y demoradas.</a:t>
            </a:r>
            <a:endParaRPr b="0" i="0" sz="40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814"/>
                                        </p:tgtEl>
                                        <p:attrNameLst>
                                          <p:attrName>style.visibility</p:attrName>
                                        </p:attrNameLst>
                                      </p:cBhvr>
                                      <p:to>
                                        <p:strVal val="visible"/>
                                      </p:to>
                                    </p:set>
                                    <p:anim calcmode="lin" valueType="num">
                                      <p:cBhvr additive="base">
                                        <p:cTn dur="500"/>
                                        <p:tgtEl>
                                          <p:spTgt spid="814"/>
                                        </p:tgtEl>
                                        <p:attrNameLst>
                                          <p:attrName>ppt_w</p:attrName>
                                        </p:attrNameLst>
                                      </p:cBhvr>
                                      <p:tavLst>
                                        <p:tav fmla="" tm="0">
                                          <p:val>
                                            <p:strVal val="0"/>
                                          </p:val>
                                        </p:tav>
                                        <p:tav fmla="" tm="100000">
                                          <p:val>
                                            <p:strVal val="#ppt_w"/>
                                          </p:val>
                                        </p:tav>
                                      </p:tavLst>
                                    </p:anim>
                                    <p:anim calcmode="lin" valueType="num">
                                      <p:cBhvr additive="base">
                                        <p:cTn dur="500"/>
                                        <p:tgtEl>
                                          <p:spTgt spid="8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xEl>
                                              <p:pRg end="0" st="0"/>
                                            </p:txEl>
                                          </p:spTgt>
                                        </p:tgtEl>
                                        <p:attrNameLst>
                                          <p:attrName>style.visibility</p:attrName>
                                        </p:attrNameLst>
                                      </p:cBhvr>
                                      <p:to>
                                        <p:strVal val="visible"/>
                                      </p:to>
                                    </p:set>
                                    <p:animEffect filter="fade" transition="in">
                                      <p:cBhvr>
                                        <p:cTn dur="500"/>
                                        <p:tgtEl>
                                          <p:spTgt spid="81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5">
                                            <p:txEl>
                                              <p:pRg end="1" st="1"/>
                                            </p:txEl>
                                          </p:spTgt>
                                        </p:tgtEl>
                                        <p:attrNameLst>
                                          <p:attrName>style.visibility</p:attrName>
                                        </p:attrNameLst>
                                      </p:cBhvr>
                                      <p:to>
                                        <p:strVal val="visible"/>
                                      </p:to>
                                    </p:set>
                                    <p:animEffect filter="fade" transition="in">
                                      <p:cBhvr>
                                        <p:cTn dur="500"/>
                                        <p:tgtEl>
                                          <p:spTgt spid="81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6"/>
                                        </p:tgtEl>
                                        <p:attrNameLst>
                                          <p:attrName>style.visibility</p:attrName>
                                        </p:attrNameLst>
                                      </p:cBhvr>
                                      <p:to>
                                        <p:strVal val="visible"/>
                                      </p:to>
                                    </p:set>
                                    <p:animEffect filter="fade" transition="in">
                                      <p:cBhvr>
                                        <p:cTn dur="1000"/>
                                        <p:tgtEl>
                                          <p:spTgt spid="8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7"/>
                                        </p:tgtEl>
                                        <p:attrNameLst>
                                          <p:attrName>style.visibility</p:attrName>
                                        </p:attrNameLst>
                                      </p:cBhvr>
                                      <p:to>
                                        <p:strVal val="visible"/>
                                      </p:to>
                                    </p:set>
                                    <p:animEffect filter="fade" transition="in">
                                      <p:cBhvr>
                                        <p:cTn dur="500"/>
                                        <p:tgtEl>
                                          <p:spTgt spid="8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1" name="Shape 821"/>
        <p:cNvGrpSpPr/>
        <p:nvPr/>
      </p:nvGrpSpPr>
      <p:grpSpPr>
        <a:xfrm>
          <a:off x="0" y="0"/>
          <a:ext cx="0" cy="0"/>
          <a:chOff x="0" y="0"/>
          <a:chExt cx="0" cy="0"/>
        </a:xfrm>
      </p:grpSpPr>
      <p:sp>
        <p:nvSpPr>
          <p:cNvPr id="822" name="Google Shape;822;p81"/>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Roboto"/>
              <a:buNone/>
            </a:pPr>
            <a:r>
              <a:rPr lang="es-CO">
                <a:latin typeface="Roboto"/>
                <a:ea typeface="Roboto"/>
                <a:cs typeface="Roboto"/>
                <a:sym typeface="Roboto"/>
              </a:rPr>
              <a:t>ENTONCES… ¿POR QUÉ NORMALIZAR UNA BASE DE DATOS?</a:t>
            </a:r>
            <a:endParaRPr/>
          </a:p>
        </p:txBody>
      </p:sp>
      <p:sp>
        <p:nvSpPr>
          <p:cNvPr id="823" name="Google Shape;823;p81"/>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824" name="Google Shape;824;p81"/>
          <p:cNvSpPr txBox="1"/>
          <p:nvPr/>
        </p:nvSpPr>
        <p:spPr>
          <a:xfrm>
            <a:off x="3168502" y="4040764"/>
            <a:ext cx="17434560" cy="6131401"/>
          </a:xfrm>
          <a:prstGeom prst="rect">
            <a:avLst/>
          </a:prstGeom>
          <a:noFill/>
          <a:ln>
            <a:noFill/>
          </a:ln>
        </p:spPr>
        <p:txBody>
          <a:bodyPr anchorCtr="0" anchor="t" bIns="45700" lIns="91425" spcFirstLastPara="1" rIns="91425" wrap="square" tIns="45700">
            <a:noAutofit/>
          </a:bodyPr>
          <a:lstStyle/>
          <a:p>
            <a:pPr indent="-457200" lvl="0" marL="457200" marR="0" rtl="0" algn="just">
              <a:lnSpc>
                <a:spcPct val="100000"/>
              </a:lnSpc>
              <a:spcBef>
                <a:spcPts val="0"/>
              </a:spcBef>
              <a:spcAft>
                <a:spcPts val="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La normalización </a:t>
            </a:r>
            <a:r>
              <a:rPr b="1" i="0" lang="es-CO" sz="4400" u="none" cap="none" strike="noStrike">
                <a:solidFill>
                  <a:srgbClr val="000000"/>
                </a:solidFill>
                <a:latin typeface="Arial"/>
                <a:ea typeface="Arial"/>
                <a:cs typeface="Arial"/>
                <a:sym typeface="Arial"/>
              </a:rPr>
              <a:t>ahorra espacio </a:t>
            </a:r>
            <a:r>
              <a:rPr b="0" i="0" lang="es-CO" sz="4400" u="none" cap="none" strike="noStrike">
                <a:solidFill>
                  <a:srgbClr val="000000"/>
                </a:solidFill>
                <a:latin typeface="Arial"/>
                <a:ea typeface="Arial"/>
                <a:cs typeface="Arial"/>
                <a:sym typeface="Arial"/>
              </a:rPr>
              <a:t>(al eliminar redundancia de la información)</a:t>
            </a:r>
            <a:endParaRPr/>
          </a:p>
          <a:p>
            <a:pPr indent="-457200" lvl="0" marL="457200" marR="0" rtl="0" algn="just">
              <a:lnSpc>
                <a:spcPct val="100000"/>
              </a:lnSpc>
              <a:spcBef>
                <a:spcPts val="1200"/>
              </a:spcBef>
              <a:spcAft>
                <a:spcPts val="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Garantiza la </a:t>
            </a:r>
            <a:r>
              <a:rPr b="1" i="0" lang="es-CO" sz="4400" u="none" cap="none" strike="noStrike">
                <a:solidFill>
                  <a:srgbClr val="000000"/>
                </a:solidFill>
                <a:latin typeface="Arial"/>
                <a:ea typeface="Arial"/>
                <a:cs typeface="Arial"/>
                <a:sym typeface="Arial"/>
              </a:rPr>
              <a:t>consistencia</a:t>
            </a:r>
            <a:r>
              <a:rPr b="0" i="0" lang="es-CO" sz="4400" u="none" cap="none" strike="noStrike">
                <a:solidFill>
                  <a:srgbClr val="000000"/>
                </a:solidFill>
                <a:latin typeface="Arial"/>
                <a:ea typeface="Arial"/>
                <a:cs typeface="Arial"/>
                <a:sym typeface="Arial"/>
              </a:rPr>
              <a:t> de los datos (a través de integridad referencial) </a:t>
            </a:r>
            <a:endParaRPr/>
          </a:p>
          <a:p>
            <a:pPr indent="-457200" lvl="0" marL="457200" marR="0" rtl="0" algn="just">
              <a:lnSpc>
                <a:spcPct val="100000"/>
              </a:lnSpc>
              <a:spcBef>
                <a:spcPts val="1200"/>
              </a:spcBef>
              <a:spcAft>
                <a:spcPts val="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Un sistema normalizado es </a:t>
            </a:r>
            <a:r>
              <a:rPr b="1" i="0" lang="es-CO" sz="4400" u="none" cap="none" strike="noStrike">
                <a:solidFill>
                  <a:srgbClr val="000000"/>
                </a:solidFill>
                <a:latin typeface="Arial"/>
                <a:ea typeface="Arial"/>
                <a:cs typeface="Arial"/>
                <a:sym typeface="Arial"/>
              </a:rPr>
              <a:t>más seguro </a:t>
            </a:r>
            <a:r>
              <a:rPr b="0" i="0" lang="es-CO" sz="4400" u="none" cap="none" strike="noStrike">
                <a:solidFill>
                  <a:srgbClr val="000000"/>
                </a:solidFill>
                <a:latin typeface="Arial"/>
                <a:ea typeface="Arial"/>
                <a:cs typeface="Arial"/>
                <a:sym typeface="Arial"/>
              </a:rPr>
              <a:t>a la hora de insertar, actualizar o remover datos (hay que alterar menos filas)</a:t>
            </a:r>
            <a:endParaRPr/>
          </a:p>
          <a:p>
            <a:pPr indent="-457200" lvl="0" marL="457200" marR="0" rtl="0" algn="just">
              <a:lnSpc>
                <a:spcPct val="100000"/>
              </a:lnSpc>
              <a:spcBef>
                <a:spcPts val="1200"/>
              </a:spcBef>
              <a:spcAft>
                <a:spcPts val="1200"/>
              </a:spcAft>
              <a:buClr>
                <a:srgbClr val="FF2F92"/>
              </a:buClr>
              <a:buSzPts val="4400"/>
              <a:buFont typeface="Arial"/>
              <a:buChar char="•"/>
            </a:pPr>
            <a:r>
              <a:rPr b="0" i="0" lang="es-CO" sz="4400" u="none" cap="none" strike="noStrike">
                <a:solidFill>
                  <a:srgbClr val="000000"/>
                </a:solidFill>
                <a:latin typeface="Arial"/>
                <a:ea typeface="Arial"/>
                <a:cs typeface="Arial"/>
                <a:sym typeface="Arial"/>
              </a:rPr>
              <a:t>Es más </a:t>
            </a:r>
            <a:r>
              <a:rPr b="1" i="0" lang="es-CO" sz="4400" u="none" cap="none" strike="noStrike">
                <a:solidFill>
                  <a:srgbClr val="000000"/>
                </a:solidFill>
                <a:latin typeface="Arial"/>
                <a:ea typeface="Arial"/>
                <a:cs typeface="Arial"/>
                <a:sym typeface="Arial"/>
              </a:rPr>
              <a:t>sencillo de rediseñar </a:t>
            </a:r>
            <a:r>
              <a:rPr b="0" i="0" lang="es-CO" sz="4400" u="none" cap="none" strike="noStrike">
                <a:solidFill>
                  <a:srgbClr val="000000"/>
                </a:solidFill>
                <a:latin typeface="Arial"/>
                <a:ea typeface="Arial"/>
                <a:cs typeface="Arial"/>
                <a:sym typeface="Arial"/>
              </a:rPr>
              <a:t>por extensión (se puede alterar el esquema más fácilmente porque las tablas son más pequeñas)</a:t>
            </a:r>
            <a:endParaRPr/>
          </a:p>
        </p:txBody>
      </p:sp>
      <p:sp>
        <p:nvSpPr>
          <p:cNvPr id="825" name="Google Shape;825;p81"/>
          <p:cNvSpPr txBox="1"/>
          <p:nvPr/>
        </p:nvSpPr>
        <p:spPr>
          <a:xfrm>
            <a:off x="2772971" y="10831553"/>
            <a:ext cx="18838058" cy="1405093"/>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Lato"/>
                <a:ea typeface="Lato"/>
                <a:cs typeface="Lato"/>
                <a:sym typeface="Lato"/>
              </a:rPr>
              <a:t>La normalización reduce la redundancia de los datos y, por consiguiente, aumenta su integridad.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xEl>
                                              <p:pRg end="0" st="0"/>
                                            </p:txEl>
                                          </p:spTgt>
                                        </p:tgtEl>
                                        <p:attrNameLst>
                                          <p:attrName>style.visibility</p:attrName>
                                        </p:attrNameLst>
                                      </p:cBhvr>
                                      <p:to>
                                        <p:strVal val="visible"/>
                                      </p:to>
                                    </p:set>
                                    <p:animEffect filter="fade" transition="in">
                                      <p:cBhvr>
                                        <p:cTn dur="500"/>
                                        <p:tgtEl>
                                          <p:spTgt spid="8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xEl>
                                              <p:pRg end="1" st="1"/>
                                            </p:txEl>
                                          </p:spTgt>
                                        </p:tgtEl>
                                        <p:attrNameLst>
                                          <p:attrName>style.visibility</p:attrName>
                                        </p:attrNameLst>
                                      </p:cBhvr>
                                      <p:to>
                                        <p:strVal val="visible"/>
                                      </p:to>
                                    </p:set>
                                    <p:animEffect filter="fade" transition="in">
                                      <p:cBhvr>
                                        <p:cTn dur="500"/>
                                        <p:tgtEl>
                                          <p:spTgt spid="8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xEl>
                                              <p:pRg end="2" st="2"/>
                                            </p:txEl>
                                          </p:spTgt>
                                        </p:tgtEl>
                                        <p:attrNameLst>
                                          <p:attrName>style.visibility</p:attrName>
                                        </p:attrNameLst>
                                      </p:cBhvr>
                                      <p:to>
                                        <p:strVal val="visible"/>
                                      </p:to>
                                    </p:set>
                                    <p:animEffect filter="fade" transition="in">
                                      <p:cBhvr>
                                        <p:cTn dur="500"/>
                                        <p:tgtEl>
                                          <p:spTgt spid="8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xEl>
                                              <p:pRg end="3" st="3"/>
                                            </p:txEl>
                                          </p:spTgt>
                                        </p:tgtEl>
                                        <p:attrNameLst>
                                          <p:attrName>style.visibility</p:attrName>
                                        </p:attrNameLst>
                                      </p:cBhvr>
                                      <p:to>
                                        <p:strVal val="visible"/>
                                      </p:to>
                                    </p:set>
                                    <p:animEffect filter="fade" transition="in">
                                      <p:cBhvr>
                                        <p:cTn dur="500"/>
                                        <p:tgtEl>
                                          <p:spTgt spid="8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9" name="Shape 829"/>
        <p:cNvGrpSpPr/>
        <p:nvPr/>
      </p:nvGrpSpPr>
      <p:grpSpPr>
        <a:xfrm>
          <a:off x="0" y="0"/>
          <a:ext cx="0" cy="0"/>
          <a:chOff x="0" y="0"/>
          <a:chExt cx="0" cy="0"/>
        </a:xfrm>
      </p:grpSpPr>
      <p:sp>
        <p:nvSpPr>
          <p:cNvPr id="830" name="Google Shape;830;p82"/>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Roboto"/>
              <a:buNone/>
            </a:pPr>
            <a:r>
              <a:rPr lang="es-CO">
                <a:latin typeface="Roboto"/>
                <a:ea typeface="Roboto"/>
                <a:cs typeface="Roboto"/>
                <a:sym typeface="Roboto"/>
              </a:rPr>
              <a:t>ENTONCES… ¿POR QUÉ NORMALIZAR UNA BASE DE DATOS?</a:t>
            </a:r>
            <a:endParaRPr/>
          </a:p>
        </p:txBody>
      </p:sp>
      <p:sp>
        <p:nvSpPr>
          <p:cNvPr id="831" name="Google Shape;831;p82"/>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832" name="Google Shape;832;p82"/>
          <p:cNvSpPr txBox="1"/>
          <p:nvPr/>
        </p:nvSpPr>
        <p:spPr>
          <a:xfrm>
            <a:off x="2772971" y="3961515"/>
            <a:ext cx="18838058" cy="80019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La decisión de normalizar o no requiere preguntarse:</a:t>
            </a:r>
            <a:endParaRPr/>
          </a:p>
        </p:txBody>
      </p:sp>
      <p:sp>
        <p:nvSpPr>
          <p:cNvPr id="833" name="Google Shape;833;p82"/>
          <p:cNvSpPr txBox="1"/>
          <p:nvPr/>
        </p:nvSpPr>
        <p:spPr>
          <a:xfrm>
            <a:off x="2772971" y="5153984"/>
            <a:ext cx="18838058" cy="90801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CO" sz="4400" u="none" cap="none" strike="noStrike">
                <a:solidFill>
                  <a:srgbClr val="000000"/>
                </a:solidFill>
                <a:highlight>
                  <a:srgbClr val="FFFF00"/>
                </a:highlight>
                <a:latin typeface="Lato"/>
                <a:ea typeface="Lato"/>
                <a:cs typeface="Lato"/>
                <a:sym typeface="Lato"/>
              </a:rPr>
              <a:t>¿Qué tan intensiva en lectura y escritura va a ser mi base de datos?</a:t>
            </a:r>
            <a:endParaRPr/>
          </a:p>
        </p:txBody>
      </p:sp>
      <p:pic>
        <p:nvPicPr>
          <p:cNvPr id="834" name="Google Shape;834;p82"/>
          <p:cNvPicPr preferRelativeResize="0"/>
          <p:nvPr/>
        </p:nvPicPr>
        <p:blipFill rotWithShape="1">
          <a:blip r:embed="rId4">
            <a:alphaModFix/>
          </a:blip>
          <a:srcRect b="0" l="0" r="0" t="0"/>
          <a:stretch/>
        </p:blipFill>
        <p:spPr>
          <a:xfrm>
            <a:off x="6086385" y="6486111"/>
            <a:ext cx="1800000" cy="1800000"/>
          </a:xfrm>
          <a:prstGeom prst="rect">
            <a:avLst/>
          </a:prstGeom>
          <a:noFill/>
          <a:ln>
            <a:noFill/>
          </a:ln>
        </p:spPr>
      </p:pic>
      <p:pic>
        <p:nvPicPr>
          <p:cNvPr id="835" name="Google Shape;835;p82"/>
          <p:cNvPicPr preferRelativeResize="0"/>
          <p:nvPr/>
        </p:nvPicPr>
        <p:blipFill rotWithShape="1">
          <a:blip r:embed="rId5">
            <a:alphaModFix/>
          </a:blip>
          <a:srcRect b="0" l="0" r="0" t="0"/>
          <a:stretch/>
        </p:blipFill>
        <p:spPr>
          <a:xfrm>
            <a:off x="16497616" y="6450409"/>
            <a:ext cx="1800000" cy="1800000"/>
          </a:xfrm>
          <a:prstGeom prst="rect">
            <a:avLst/>
          </a:prstGeom>
          <a:noFill/>
          <a:ln>
            <a:noFill/>
          </a:ln>
        </p:spPr>
      </p:pic>
      <p:sp>
        <p:nvSpPr>
          <p:cNvPr id="836" name="Google Shape;836;p82"/>
          <p:cNvSpPr txBox="1"/>
          <p:nvPr/>
        </p:nvSpPr>
        <p:spPr>
          <a:xfrm>
            <a:off x="3564228" y="8554137"/>
            <a:ext cx="6484313" cy="98629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CO" sz="4800" u="none" cap="none" strike="noStrike">
                <a:solidFill>
                  <a:srgbClr val="000000"/>
                </a:solidFill>
                <a:latin typeface="Lato"/>
                <a:ea typeface="Lato"/>
                <a:cs typeface="Lato"/>
                <a:sym typeface="Lato"/>
              </a:rPr>
              <a:t>OLTP</a:t>
            </a:r>
            <a:endParaRPr b="1" i="0" sz="4000" u="none" cap="none" strike="noStrike">
              <a:solidFill>
                <a:srgbClr val="000000"/>
              </a:solidFill>
              <a:latin typeface="Lato"/>
              <a:ea typeface="Lato"/>
              <a:cs typeface="Lato"/>
              <a:sym typeface="Lato"/>
            </a:endParaRPr>
          </a:p>
        </p:txBody>
      </p:sp>
      <p:sp>
        <p:nvSpPr>
          <p:cNvPr id="837" name="Google Shape;837;p82"/>
          <p:cNvSpPr txBox="1"/>
          <p:nvPr/>
        </p:nvSpPr>
        <p:spPr>
          <a:xfrm>
            <a:off x="14335461" y="8554137"/>
            <a:ext cx="6484313" cy="98629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1" i="0" lang="es-CO" sz="4800" u="none" cap="none" strike="noStrike">
                <a:solidFill>
                  <a:srgbClr val="000000"/>
                </a:solidFill>
                <a:latin typeface="Lato"/>
                <a:ea typeface="Lato"/>
                <a:cs typeface="Lato"/>
                <a:sym typeface="Lato"/>
              </a:rPr>
              <a:t>OLAP</a:t>
            </a:r>
            <a:endParaRPr b="1" i="0" sz="4000" u="none" cap="none" strike="noStrike">
              <a:solidFill>
                <a:srgbClr val="000000"/>
              </a:solidFill>
              <a:latin typeface="Lato"/>
              <a:ea typeface="Lato"/>
              <a:cs typeface="Lato"/>
              <a:sym typeface="Lato"/>
            </a:endParaRPr>
          </a:p>
        </p:txBody>
      </p:sp>
      <p:sp>
        <p:nvSpPr>
          <p:cNvPr id="838" name="Google Shape;838;p82"/>
          <p:cNvSpPr txBox="1"/>
          <p:nvPr/>
        </p:nvSpPr>
        <p:spPr>
          <a:xfrm>
            <a:off x="3564226" y="9629300"/>
            <a:ext cx="6484313" cy="293506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s-CO" sz="3600" u="none" cap="none" strike="noStrike">
                <a:solidFill>
                  <a:srgbClr val="000000"/>
                </a:solidFill>
                <a:latin typeface="Lato"/>
                <a:ea typeface="Lato"/>
                <a:cs typeface="Lato"/>
                <a:sym typeface="Lato"/>
              </a:rPr>
              <a:t>Intensivo en escritura y la prioridad es una inserción rápida y segura</a:t>
            </a:r>
            <a:endParaRPr/>
          </a:p>
          <a:p>
            <a:pPr indent="0" lvl="0" marL="0" marR="0" rtl="0" algn="ctr">
              <a:lnSpc>
                <a:spcPct val="100000"/>
              </a:lnSpc>
              <a:spcBef>
                <a:spcPts val="0"/>
              </a:spcBef>
              <a:spcAft>
                <a:spcPts val="0"/>
              </a:spcAft>
              <a:buClr>
                <a:srgbClr val="000000"/>
              </a:buClr>
              <a:buSzPts val="4400"/>
              <a:buFont typeface="Arial"/>
              <a:buNone/>
            </a:pPr>
            <a:r>
              <a:t/>
            </a:r>
            <a:endParaRPr b="0" i="0" sz="36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4400"/>
              <a:buFont typeface="Arial"/>
              <a:buNone/>
            </a:pPr>
            <a:r>
              <a:rPr b="0" i="0" lang="es-CO" sz="3600" u="none" cap="none" strike="noStrike">
                <a:solidFill>
                  <a:srgbClr val="FF2F92"/>
                </a:solidFill>
                <a:latin typeface="Lato"/>
                <a:ea typeface="Lato"/>
                <a:cs typeface="Lato"/>
                <a:sym typeface="Lato"/>
              </a:rPr>
              <a:t>(Altamente) normalizado</a:t>
            </a:r>
            <a:endParaRPr b="0" i="0" sz="2800" u="none" cap="none" strike="noStrike">
              <a:solidFill>
                <a:srgbClr val="FF2F92"/>
              </a:solidFill>
              <a:latin typeface="Lato"/>
              <a:ea typeface="Lato"/>
              <a:cs typeface="Lato"/>
              <a:sym typeface="Lato"/>
            </a:endParaRPr>
          </a:p>
        </p:txBody>
      </p:sp>
      <p:sp>
        <p:nvSpPr>
          <p:cNvPr id="839" name="Google Shape;839;p82"/>
          <p:cNvSpPr txBox="1"/>
          <p:nvPr/>
        </p:nvSpPr>
        <p:spPr>
          <a:xfrm>
            <a:off x="14335461" y="9629300"/>
            <a:ext cx="6484313" cy="293506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s-CO" sz="3600" u="none" cap="none" strike="noStrike">
                <a:solidFill>
                  <a:srgbClr val="000000"/>
                </a:solidFill>
                <a:latin typeface="Lato"/>
                <a:ea typeface="Lato"/>
                <a:cs typeface="Lato"/>
                <a:sym typeface="Lato"/>
              </a:rPr>
              <a:t>Intensivo en lectura y la prioridad es una consulta eficiente</a:t>
            </a:r>
            <a:endParaRPr/>
          </a:p>
          <a:p>
            <a:pPr indent="0" lvl="0" marL="0" marR="0" rtl="0" algn="ctr">
              <a:lnSpc>
                <a:spcPct val="100000"/>
              </a:lnSpc>
              <a:spcBef>
                <a:spcPts val="0"/>
              </a:spcBef>
              <a:spcAft>
                <a:spcPts val="0"/>
              </a:spcAft>
              <a:buClr>
                <a:srgbClr val="000000"/>
              </a:buClr>
              <a:buSzPts val="4400"/>
              <a:buFont typeface="Arial"/>
              <a:buNone/>
            </a:pPr>
            <a:r>
              <a:t/>
            </a:r>
            <a:endParaRPr b="0" i="0" sz="36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4400"/>
              <a:buFont typeface="Arial"/>
              <a:buNone/>
            </a:pPr>
            <a:r>
              <a:rPr b="0" i="0" lang="es-CO" sz="3600" u="none" cap="none" strike="noStrike">
                <a:solidFill>
                  <a:srgbClr val="FF2F92"/>
                </a:solidFill>
                <a:latin typeface="Lato"/>
                <a:ea typeface="Lato"/>
                <a:cs typeface="Lato"/>
                <a:sym typeface="Lato"/>
              </a:rPr>
              <a:t>Desnormalizado</a:t>
            </a:r>
            <a:endParaRPr b="0" i="0" sz="2800" u="none" cap="none" strike="noStrike">
              <a:solidFill>
                <a:srgbClr val="FF2F92"/>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2"/>
                                        </p:tgtEl>
                                        <p:attrNameLst>
                                          <p:attrName>style.visibility</p:attrName>
                                        </p:attrNameLst>
                                      </p:cBhvr>
                                      <p:to>
                                        <p:strVal val="visible"/>
                                      </p:to>
                                    </p:set>
                                    <p:animEffect filter="fade" transition="in">
                                      <p:cBhvr>
                                        <p:cTn dur="500"/>
                                        <p:tgtEl>
                                          <p:spTgt spid="8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3"/>
                                        </p:tgtEl>
                                        <p:attrNameLst>
                                          <p:attrName>style.visibility</p:attrName>
                                        </p:attrNameLst>
                                      </p:cBhvr>
                                      <p:to>
                                        <p:strVal val="visible"/>
                                      </p:to>
                                    </p:set>
                                    <p:animEffect filter="fade" transition="in">
                                      <p:cBhvr>
                                        <p:cTn dur="500"/>
                                        <p:tgtEl>
                                          <p:spTgt spid="8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4"/>
                                        </p:tgtEl>
                                        <p:attrNameLst>
                                          <p:attrName>style.visibility</p:attrName>
                                        </p:attrNameLst>
                                      </p:cBhvr>
                                      <p:to>
                                        <p:strVal val="visible"/>
                                      </p:to>
                                    </p:set>
                                    <p:animEffect filter="fade" transition="in">
                                      <p:cBhvr>
                                        <p:cTn dur="500"/>
                                        <p:tgtEl>
                                          <p:spTgt spid="8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500"/>
                                        <p:tgtEl>
                                          <p:spTgt spid="8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6"/>
                                        </p:tgtEl>
                                        <p:attrNameLst>
                                          <p:attrName>style.visibility</p:attrName>
                                        </p:attrNameLst>
                                      </p:cBhvr>
                                      <p:to>
                                        <p:strVal val="visible"/>
                                      </p:to>
                                    </p:set>
                                    <p:animEffect filter="fade" transition="in">
                                      <p:cBhvr>
                                        <p:cTn dur="500"/>
                                        <p:tgtEl>
                                          <p:spTgt spid="8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7"/>
                                        </p:tgtEl>
                                        <p:attrNameLst>
                                          <p:attrName>style.visibility</p:attrName>
                                        </p:attrNameLst>
                                      </p:cBhvr>
                                      <p:to>
                                        <p:strVal val="visible"/>
                                      </p:to>
                                    </p:set>
                                    <p:animEffect filter="fade" transition="in">
                                      <p:cBhvr>
                                        <p:cTn dur="500"/>
                                        <p:tgtEl>
                                          <p:spTgt spid="8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animEffect filter="fade" transition="in">
                                      <p:cBhvr>
                                        <p:cTn dur="500"/>
                                        <p:tgtEl>
                                          <p:spTgt spid="8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1" st="1"/>
                                            </p:txEl>
                                          </p:spTgt>
                                        </p:tgtEl>
                                        <p:attrNameLst>
                                          <p:attrName>style.visibility</p:attrName>
                                        </p:attrNameLst>
                                      </p:cBhvr>
                                      <p:to>
                                        <p:strVal val="visible"/>
                                      </p:to>
                                    </p:set>
                                    <p:animEffect filter="fade" transition="in">
                                      <p:cBhvr>
                                        <p:cTn dur="500"/>
                                        <p:tgtEl>
                                          <p:spTgt spid="8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8">
                                            <p:txEl>
                                              <p:pRg end="2" st="2"/>
                                            </p:txEl>
                                          </p:spTgt>
                                        </p:tgtEl>
                                        <p:attrNameLst>
                                          <p:attrName>style.visibility</p:attrName>
                                        </p:attrNameLst>
                                      </p:cBhvr>
                                      <p:to>
                                        <p:strVal val="visible"/>
                                      </p:to>
                                    </p:set>
                                    <p:animEffect filter="fade" transition="in">
                                      <p:cBhvr>
                                        <p:cTn dur="500"/>
                                        <p:tgtEl>
                                          <p:spTgt spid="8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xEl>
                                              <p:pRg end="0" st="0"/>
                                            </p:txEl>
                                          </p:spTgt>
                                        </p:tgtEl>
                                        <p:attrNameLst>
                                          <p:attrName>style.visibility</p:attrName>
                                        </p:attrNameLst>
                                      </p:cBhvr>
                                      <p:to>
                                        <p:strVal val="visible"/>
                                      </p:to>
                                    </p:set>
                                    <p:animEffect filter="fade" transition="in">
                                      <p:cBhvr>
                                        <p:cTn dur="500"/>
                                        <p:tgtEl>
                                          <p:spTgt spid="8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xEl>
                                              <p:pRg end="1" st="1"/>
                                            </p:txEl>
                                          </p:spTgt>
                                        </p:tgtEl>
                                        <p:attrNameLst>
                                          <p:attrName>style.visibility</p:attrName>
                                        </p:attrNameLst>
                                      </p:cBhvr>
                                      <p:to>
                                        <p:strVal val="visible"/>
                                      </p:to>
                                    </p:set>
                                    <p:animEffect filter="fade" transition="in">
                                      <p:cBhvr>
                                        <p:cTn dur="500"/>
                                        <p:tgtEl>
                                          <p:spTgt spid="8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9">
                                            <p:txEl>
                                              <p:pRg end="2" st="2"/>
                                            </p:txEl>
                                          </p:spTgt>
                                        </p:tgtEl>
                                        <p:attrNameLst>
                                          <p:attrName>style.visibility</p:attrName>
                                        </p:attrNameLst>
                                      </p:cBhvr>
                                      <p:to>
                                        <p:strVal val="visible"/>
                                      </p:to>
                                    </p:set>
                                    <p:animEffect filter="fade" transition="in">
                                      <p:cBhvr>
                                        <p:cTn dur="500"/>
                                        <p:tgtEl>
                                          <p:spTgt spid="83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43" name="Shape 843"/>
        <p:cNvGrpSpPr/>
        <p:nvPr/>
      </p:nvGrpSpPr>
      <p:grpSpPr>
        <a:xfrm>
          <a:off x="0" y="0"/>
          <a:ext cx="0" cy="0"/>
          <a:chOff x="0" y="0"/>
          <a:chExt cx="0" cy="0"/>
        </a:xfrm>
      </p:grpSpPr>
      <p:sp>
        <p:nvSpPr>
          <p:cNvPr id="844" name="Google Shape;844;p83"/>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¿QUÉ ARRIESGAMOS SI NO NORMALIZAMOS </a:t>
            </a:r>
            <a:r>
              <a:rPr i="1" lang="es-CO">
                <a:latin typeface="Roboto"/>
                <a:ea typeface="Roboto"/>
                <a:cs typeface="Roboto"/>
                <a:sym typeface="Roboto"/>
              </a:rPr>
              <a:t>LO SUFICIENTE </a:t>
            </a:r>
            <a:r>
              <a:rPr lang="es-CO">
                <a:latin typeface="Roboto"/>
                <a:ea typeface="Roboto"/>
                <a:cs typeface="Roboto"/>
                <a:sym typeface="Roboto"/>
              </a:rPr>
              <a:t>?</a:t>
            </a:r>
            <a:endParaRPr/>
          </a:p>
        </p:txBody>
      </p:sp>
      <p:sp>
        <p:nvSpPr>
          <p:cNvPr id="845" name="Google Shape;845;p83"/>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846" name="Google Shape;846;p83"/>
          <p:cNvSpPr txBox="1"/>
          <p:nvPr/>
        </p:nvSpPr>
        <p:spPr>
          <a:xfrm>
            <a:off x="2772971" y="4424325"/>
            <a:ext cx="18838058" cy="243367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000000"/>
                </a:solidFill>
                <a:latin typeface="Lato"/>
                <a:ea typeface="Lato"/>
                <a:cs typeface="Lato"/>
                <a:sym typeface="Lato"/>
              </a:rPr>
              <a:t>Una base de datos que no está lo suficientemente normalizada es susceptible a tres tipos de anomalías: anomalía por </a:t>
            </a:r>
            <a:r>
              <a:rPr b="0" i="0" lang="es-CO" sz="4400" u="none" cap="none" strike="noStrike">
                <a:solidFill>
                  <a:srgbClr val="4472C4"/>
                </a:solidFill>
                <a:latin typeface="Lato"/>
                <a:ea typeface="Lato"/>
                <a:cs typeface="Lato"/>
                <a:sym typeface="Lato"/>
              </a:rPr>
              <a:t>actualización</a:t>
            </a:r>
            <a:r>
              <a:rPr b="0" i="0" lang="es-CO" sz="4400" u="none" cap="none" strike="noStrike">
                <a:solidFill>
                  <a:srgbClr val="000000"/>
                </a:solidFill>
                <a:latin typeface="Lato"/>
                <a:ea typeface="Lato"/>
                <a:cs typeface="Lato"/>
                <a:sym typeface="Lato"/>
              </a:rPr>
              <a:t>, por </a:t>
            </a:r>
            <a:r>
              <a:rPr b="0" i="0" lang="es-CO" sz="4400" u="none" cap="none" strike="noStrike">
                <a:solidFill>
                  <a:srgbClr val="00B050"/>
                </a:solidFill>
                <a:latin typeface="Lato"/>
                <a:ea typeface="Lato"/>
                <a:cs typeface="Lato"/>
                <a:sym typeface="Lato"/>
              </a:rPr>
              <a:t>inserción</a:t>
            </a:r>
            <a:r>
              <a:rPr b="0" i="0" lang="es-CO" sz="4400" u="none" cap="none" strike="noStrike">
                <a:solidFill>
                  <a:srgbClr val="000000"/>
                </a:solidFill>
                <a:latin typeface="Lato"/>
                <a:ea typeface="Lato"/>
                <a:cs typeface="Lato"/>
                <a:sym typeface="Lato"/>
              </a:rPr>
              <a:t> y por </a:t>
            </a:r>
            <a:r>
              <a:rPr b="0" i="0" lang="es-CO" sz="4400" u="none" cap="none" strike="noStrike">
                <a:solidFill>
                  <a:srgbClr val="FF0000"/>
                </a:solidFill>
                <a:latin typeface="Lato"/>
                <a:ea typeface="Lato"/>
                <a:cs typeface="Lato"/>
                <a:sym typeface="Lato"/>
              </a:rPr>
              <a:t>eliminación</a:t>
            </a:r>
            <a:r>
              <a:rPr b="0" i="0" lang="es-CO" sz="4400" u="none" cap="none" strike="noStrike">
                <a:solidFill>
                  <a:srgbClr val="000000"/>
                </a:solidFill>
                <a:latin typeface="Lato"/>
                <a:ea typeface="Lato"/>
                <a:cs typeface="Lato"/>
                <a:sym typeface="Lato"/>
              </a:rPr>
              <a:t>.</a:t>
            </a:r>
            <a:endParaRPr/>
          </a:p>
        </p:txBody>
      </p:sp>
      <p:pic>
        <p:nvPicPr>
          <p:cNvPr id="847" name="Google Shape;847;p83"/>
          <p:cNvPicPr preferRelativeResize="0"/>
          <p:nvPr/>
        </p:nvPicPr>
        <p:blipFill rotWithShape="1">
          <a:blip r:embed="rId4">
            <a:alphaModFix/>
          </a:blip>
          <a:srcRect b="0" l="0" r="0" t="0"/>
          <a:stretch/>
        </p:blipFill>
        <p:spPr>
          <a:xfrm>
            <a:off x="4671475" y="9465626"/>
            <a:ext cx="2160000" cy="2160000"/>
          </a:xfrm>
          <a:prstGeom prst="rect">
            <a:avLst/>
          </a:prstGeom>
          <a:noFill/>
          <a:ln>
            <a:noFill/>
          </a:ln>
        </p:spPr>
      </p:pic>
      <p:pic>
        <p:nvPicPr>
          <p:cNvPr id="848" name="Google Shape;848;p83"/>
          <p:cNvPicPr preferRelativeResize="0"/>
          <p:nvPr/>
        </p:nvPicPr>
        <p:blipFill rotWithShape="1">
          <a:blip r:embed="rId5">
            <a:alphaModFix/>
          </a:blip>
          <a:srcRect b="0" l="0" r="0" t="0"/>
          <a:stretch/>
        </p:blipFill>
        <p:spPr>
          <a:xfrm>
            <a:off x="17552524" y="9465626"/>
            <a:ext cx="2160000" cy="2160000"/>
          </a:xfrm>
          <a:prstGeom prst="rect">
            <a:avLst/>
          </a:prstGeom>
          <a:noFill/>
          <a:ln>
            <a:noFill/>
          </a:ln>
        </p:spPr>
      </p:pic>
      <p:pic>
        <p:nvPicPr>
          <p:cNvPr id="849" name="Google Shape;849;p83"/>
          <p:cNvPicPr preferRelativeResize="0"/>
          <p:nvPr/>
        </p:nvPicPr>
        <p:blipFill rotWithShape="1">
          <a:blip r:embed="rId6">
            <a:alphaModFix/>
          </a:blip>
          <a:srcRect b="0" l="0" r="0" t="0"/>
          <a:stretch/>
        </p:blipFill>
        <p:spPr>
          <a:xfrm>
            <a:off x="11112000" y="9465626"/>
            <a:ext cx="2160000" cy="216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3" name="Shape 853"/>
        <p:cNvGrpSpPr/>
        <p:nvPr/>
      </p:nvGrpSpPr>
      <p:grpSpPr>
        <a:xfrm>
          <a:off x="0" y="0"/>
          <a:ext cx="0" cy="0"/>
          <a:chOff x="0" y="0"/>
          <a:chExt cx="0" cy="0"/>
        </a:xfrm>
      </p:grpSpPr>
      <p:sp>
        <p:nvSpPr>
          <p:cNvPr id="854" name="Google Shape;854;p84"/>
          <p:cNvSpPr/>
          <p:nvPr/>
        </p:nvSpPr>
        <p:spPr>
          <a:xfrm>
            <a:off x="8595360" y="8656320"/>
            <a:ext cx="4236720" cy="662201"/>
          </a:xfrm>
          <a:prstGeom prst="rect">
            <a:avLst/>
          </a:prstGeom>
          <a:solidFill>
            <a:srgbClr val="FFFF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855" name="Google Shape;855;p84"/>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ANOMALÍAS DE DATOS</a:t>
            </a:r>
            <a:endParaRPr/>
          </a:p>
        </p:txBody>
      </p:sp>
      <p:sp>
        <p:nvSpPr>
          <p:cNvPr id="856" name="Google Shape;856;p84"/>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pic>
        <p:nvPicPr>
          <p:cNvPr id="857" name="Google Shape;857;p84"/>
          <p:cNvPicPr preferRelativeResize="0"/>
          <p:nvPr/>
        </p:nvPicPr>
        <p:blipFill rotWithShape="1">
          <a:blip r:embed="rId4">
            <a:alphaModFix/>
          </a:blip>
          <a:srcRect b="0" l="0" r="0" t="0"/>
          <a:stretch/>
        </p:blipFill>
        <p:spPr>
          <a:xfrm>
            <a:off x="3168502" y="3325599"/>
            <a:ext cx="2160000" cy="2160000"/>
          </a:xfrm>
          <a:prstGeom prst="rect">
            <a:avLst/>
          </a:prstGeom>
          <a:noFill/>
          <a:ln>
            <a:noFill/>
          </a:ln>
        </p:spPr>
      </p:pic>
      <p:pic>
        <p:nvPicPr>
          <p:cNvPr id="858" name="Google Shape;858;p84"/>
          <p:cNvPicPr preferRelativeResize="0"/>
          <p:nvPr/>
        </p:nvPicPr>
        <p:blipFill rotWithShape="1">
          <a:blip r:embed="rId5">
            <a:alphaModFix/>
          </a:blip>
          <a:srcRect b="0" l="0" r="0" t="0"/>
          <a:stretch/>
        </p:blipFill>
        <p:spPr>
          <a:xfrm>
            <a:off x="22370342" y="11042550"/>
            <a:ext cx="1527956" cy="1527956"/>
          </a:xfrm>
          <a:prstGeom prst="rect">
            <a:avLst/>
          </a:prstGeom>
          <a:noFill/>
          <a:ln>
            <a:noFill/>
          </a:ln>
        </p:spPr>
      </p:pic>
      <p:pic>
        <p:nvPicPr>
          <p:cNvPr id="859" name="Google Shape;859;p84"/>
          <p:cNvPicPr preferRelativeResize="0"/>
          <p:nvPr/>
        </p:nvPicPr>
        <p:blipFill rotWithShape="1">
          <a:blip r:embed="rId6">
            <a:alphaModFix/>
          </a:blip>
          <a:srcRect b="0" l="0" r="0" t="0"/>
          <a:stretch/>
        </p:blipFill>
        <p:spPr>
          <a:xfrm>
            <a:off x="20416078" y="11053318"/>
            <a:ext cx="1527956" cy="1527956"/>
          </a:xfrm>
          <a:prstGeom prst="rect">
            <a:avLst/>
          </a:prstGeom>
          <a:noFill/>
          <a:ln>
            <a:noFill/>
          </a:ln>
        </p:spPr>
      </p:pic>
      <p:sp>
        <p:nvSpPr>
          <p:cNvPr id="860" name="Google Shape;860;p84"/>
          <p:cNvSpPr txBox="1"/>
          <p:nvPr/>
        </p:nvSpPr>
        <p:spPr>
          <a:xfrm>
            <a:off x="5817015" y="3379474"/>
            <a:ext cx="15789349" cy="2106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s-CO" sz="4800" u="none" cap="none" strike="noStrike">
                <a:solidFill>
                  <a:srgbClr val="000000"/>
                </a:solidFill>
                <a:latin typeface="Lato"/>
                <a:ea typeface="Lato"/>
                <a:cs typeface="Lato"/>
                <a:sym typeface="Lato"/>
              </a:rPr>
              <a:t>ANOMALÍA DE ACTUALIZACIÓN</a:t>
            </a:r>
            <a:endParaRPr/>
          </a:p>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000000"/>
                </a:solidFill>
                <a:latin typeface="Lato"/>
                <a:ea typeface="Lato"/>
                <a:cs typeface="Lato"/>
                <a:sym typeface="Lato"/>
              </a:rPr>
              <a:t>Es una anomalía que es causada por la redundancia cuando se hacen actualizaciones sobre la información.</a:t>
            </a:r>
            <a:endParaRPr/>
          </a:p>
        </p:txBody>
      </p:sp>
      <p:graphicFrame>
        <p:nvGraphicFramePr>
          <p:cNvPr id="861" name="Google Shape;861;p84"/>
          <p:cNvGraphicFramePr/>
          <p:nvPr/>
        </p:nvGraphicFramePr>
        <p:xfrm>
          <a:off x="3168502" y="6412153"/>
          <a:ext cx="3000000" cy="3000000"/>
        </p:xfrm>
        <a:graphic>
          <a:graphicData uri="http://schemas.openxmlformats.org/drawingml/2006/table">
            <a:tbl>
              <a:tblPr bandRow="1" firstRow="1">
                <a:noFill/>
                <a:tableStyleId>{2F9C1D88-2889-4CBE-8E14-78A84AE1B288}</a:tableStyleId>
              </a:tblPr>
              <a:tblGrid>
                <a:gridCol w="2165500"/>
                <a:gridCol w="3474725"/>
                <a:gridCol w="5422500"/>
                <a:gridCol w="3687575"/>
                <a:gridCol w="3687575"/>
              </a:tblGrid>
              <a:tr h="370850">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id_pedido</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nombre_cliente</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email_cliente</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producto</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cantidad</a:t>
                      </a:r>
                      <a:endParaRPr sz="3200">
                        <a:latin typeface="Roboto"/>
                        <a:ea typeface="Roboto"/>
                        <a:cs typeface="Roboto"/>
                        <a:sym typeface="Roboto"/>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1</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 Pérez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laura@empresa.com</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Laptop X</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2</a:t>
                      </a:r>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2</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 Pérez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laura@empresa.com</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Mouse 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1</a:t>
                      </a:r>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3</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Carlos Gómez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carlos@correo.com</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Teclado Y</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1</a:t>
                      </a:r>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4</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 Pérez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laura@empres.com</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Monitor QHD</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1</a:t>
                      </a:r>
                      <a:endParaRPr/>
                    </a:p>
                  </a:txBody>
                  <a:tcPr marT="45725" marB="45725" marR="91450" marL="91450" anchor="ctr"/>
                </a:tc>
              </a:tr>
            </a:tbl>
          </a:graphicData>
        </a:graphic>
      </p:graphicFrame>
      <p:sp>
        <p:nvSpPr>
          <p:cNvPr id="862" name="Google Shape;862;p84"/>
          <p:cNvSpPr txBox="1"/>
          <p:nvPr/>
        </p:nvSpPr>
        <p:spPr>
          <a:xfrm>
            <a:off x="3168502" y="9881747"/>
            <a:ext cx="16483598" cy="289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000" u="none" cap="none" strike="noStrike">
                <a:solidFill>
                  <a:srgbClr val="757070"/>
                </a:solidFill>
                <a:latin typeface="Arial"/>
                <a:ea typeface="Arial"/>
                <a:cs typeface="Arial"/>
                <a:sym typeface="Arial"/>
              </a:rPr>
              <a:t>El correo de Laura está mal escrito en la fila 4. </a:t>
            </a:r>
            <a:endParaRPr/>
          </a:p>
          <a:p>
            <a:pPr indent="-457200" lvl="0" marL="457200" marR="0" rtl="0" algn="l">
              <a:lnSpc>
                <a:spcPct val="100000"/>
              </a:lnSpc>
              <a:spcBef>
                <a:spcPts val="1200"/>
              </a:spcBef>
              <a:spcAft>
                <a:spcPts val="0"/>
              </a:spcAft>
              <a:buClr>
                <a:srgbClr val="000000"/>
              </a:buClr>
              <a:buSzPts val="4400"/>
              <a:buFont typeface="Arial"/>
              <a:buChar char="•"/>
            </a:pPr>
            <a:r>
              <a:rPr b="0" i="0" lang="es-CO" sz="4000" u="none" cap="none" strike="noStrike">
                <a:solidFill>
                  <a:srgbClr val="757070"/>
                </a:solidFill>
                <a:latin typeface="Arial"/>
                <a:ea typeface="Arial"/>
                <a:cs typeface="Arial"/>
                <a:sym typeface="Arial"/>
              </a:rPr>
              <a:t>Si estamos agregando por cliente usando el email, vamos a tener errores.</a:t>
            </a:r>
            <a:endParaRPr/>
          </a:p>
          <a:p>
            <a:pPr indent="-457200" lvl="0" marL="457200" marR="0" rtl="0" algn="l">
              <a:lnSpc>
                <a:spcPct val="100000"/>
              </a:lnSpc>
              <a:spcBef>
                <a:spcPts val="1200"/>
              </a:spcBef>
              <a:spcAft>
                <a:spcPts val="1200"/>
              </a:spcAft>
              <a:buClr>
                <a:srgbClr val="000000"/>
              </a:buClr>
              <a:buSzPts val="4400"/>
              <a:buFont typeface="Arial"/>
              <a:buChar char="•"/>
            </a:pPr>
            <a:r>
              <a:rPr b="0" i="0" lang="es-CO" sz="4000" u="none" cap="none" strike="noStrike">
                <a:solidFill>
                  <a:srgbClr val="757070"/>
                </a:solidFill>
                <a:latin typeface="Arial"/>
                <a:ea typeface="Arial"/>
                <a:cs typeface="Arial"/>
                <a:sym typeface="Arial"/>
              </a:rPr>
              <a:t>Además, si queremos actualizarlo, tenemos que cambiarlo en todas las filas en las que aparece Laura.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4"/>
                                        </p:tgtEl>
                                        <p:attrNameLst>
                                          <p:attrName>style.visibility</p:attrName>
                                        </p:attrNameLst>
                                      </p:cBhvr>
                                      <p:to>
                                        <p:strVal val="visible"/>
                                      </p:to>
                                    </p:set>
                                    <p:animEffect filter="fade" transition="in">
                                      <p:cBhvr>
                                        <p:cTn dur="500"/>
                                        <p:tgtEl>
                                          <p:spTgt spid="8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0" st="0"/>
                                            </p:txEl>
                                          </p:spTgt>
                                        </p:tgtEl>
                                        <p:attrNameLst>
                                          <p:attrName>style.visibility</p:attrName>
                                        </p:attrNameLst>
                                      </p:cBhvr>
                                      <p:to>
                                        <p:strVal val="visible"/>
                                      </p:to>
                                    </p:set>
                                    <p:animEffect filter="fade" transition="in">
                                      <p:cBhvr>
                                        <p:cTn dur="500"/>
                                        <p:tgtEl>
                                          <p:spTgt spid="8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1" st="1"/>
                                            </p:txEl>
                                          </p:spTgt>
                                        </p:tgtEl>
                                        <p:attrNameLst>
                                          <p:attrName>style.visibility</p:attrName>
                                        </p:attrNameLst>
                                      </p:cBhvr>
                                      <p:to>
                                        <p:strVal val="visible"/>
                                      </p:to>
                                    </p:set>
                                    <p:animEffect filter="fade" transition="in">
                                      <p:cBhvr>
                                        <p:cTn dur="500"/>
                                        <p:tgtEl>
                                          <p:spTgt spid="8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2">
                                            <p:txEl>
                                              <p:pRg end="2" st="2"/>
                                            </p:txEl>
                                          </p:spTgt>
                                        </p:tgtEl>
                                        <p:attrNameLst>
                                          <p:attrName>style.visibility</p:attrName>
                                        </p:attrNameLst>
                                      </p:cBhvr>
                                      <p:to>
                                        <p:strVal val="visible"/>
                                      </p:to>
                                    </p:set>
                                    <p:animEffect filter="fade" transition="in">
                                      <p:cBhvr>
                                        <p:cTn dur="500"/>
                                        <p:tgtEl>
                                          <p:spTgt spid="862">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6" name="Shape 866"/>
        <p:cNvGrpSpPr/>
        <p:nvPr/>
      </p:nvGrpSpPr>
      <p:grpSpPr>
        <a:xfrm>
          <a:off x="0" y="0"/>
          <a:ext cx="0" cy="0"/>
          <a:chOff x="0" y="0"/>
          <a:chExt cx="0" cy="0"/>
        </a:xfrm>
      </p:grpSpPr>
      <p:sp>
        <p:nvSpPr>
          <p:cNvPr id="867" name="Google Shape;867;p85"/>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ANOMALÍAS DE DATOS</a:t>
            </a:r>
            <a:endParaRPr/>
          </a:p>
        </p:txBody>
      </p:sp>
      <p:sp>
        <p:nvSpPr>
          <p:cNvPr id="868" name="Google Shape;868;p85"/>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pic>
        <p:nvPicPr>
          <p:cNvPr id="869" name="Google Shape;869;p85"/>
          <p:cNvPicPr preferRelativeResize="0"/>
          <p:nvPr/>
        </p:nvPicPr>
        <p:blipFill rotWithShape="1">
          <a:blip r:embed="rId4">
            <a:alphaModFix/>
          </a:blip>
          <a:srcRect b="0" l="0" r="0" t="0"/>
          <a:stretch/>
        </p:blipFill>
        <p:spPr>
          <a:xfrm>
            <a:off x="3168502" y="3325599"/>
            <a:ext cx="2160000" cy="2160000"/>
          </a:xfrm>
          <a:prstGeom prst="rect">
            <a:avLst/>
          </a:prstGeom>
          <a:noFill/>
          <a:ln>
            <a:noFill/>
          </a:ln>
        </p:spPr>
      </p:pic>
      <p:pic>
        <p:nvPicPr>
          <p:cNvPr id="870" name="Google Shape;870;p85"/>
          <p:cNvPicPr preferRelativeResize="0"/>
          <p:nvPr/>
        </p:nvPicPr>
        <p:blipFill rotWithShape="1">
          <a:blip r:embed="rId5">
            <a:alphaModFix/>
          </a:blip>
          <a:srcRect b="0" l="0" r="0" t="0"/>
          <a:stretch/>
        </p:blipFill>
        <p:spPr>
          <a:xfrm>
            <a:off x="22371898" y="11007110"/>
            <a:ext cx="1526400" cy="1526400"/>
          </a:xfrm>
          <a:prstGeom prst="rect">
            <a:avLst/>
          </a:prstGeom>
          <a:noFill/>
          <a:ln>
            <a:noFill/>
          </a:ln>
        </p:spPr>
      </p:pic>
      <p:pic>
        <p:nvPicPr>
          <p:cNvPr id="871" name="Google Shape;871;p85"/>
          <p:cNvPicPr preferRelativeResize="0"/>
          <p:nvPr/>
        </p:nvPicPr>
        <p:blipFill rotWithShape="1">
          <a:blip r:embed="rId6">
            <a:alphaModFix/>
          </a:blip>
          <a:srcRect b="0" l="0" r="0" t="0"/>
          <a:stretch/>
        </p:blipFill>
        <p:spPr>
          <a:xfrm>
            <a:off x="20416078" y="11053318"/>
            <a:ext cx="1527956" cy="1527956"/>
          </a:xfrm>
          <a:prstGeom prst="rect">
            <a:avLst/>
          </a:prstGeom>
          <a:noFill/>
          <a:ln>
            <a:noFill/>
          </a:ln>
        </p:spPr>
      </p:pic>
      <p:sp>
        <p:nvSpPr>
          <p:cNvPr id="872" name="Google Shape;872;p85"/>
          <p:cNvSpPr txBox="1"/>
          <p:nvPr/>
        </p:nvSpPr>
        <p:spPr>
          <a:xfrm>
            <a:off x="5817015" y="3379474"/>
            <a:ext cx="15789349" cy="2106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s-CO" sz="4800" u="none" cap="none" strike="noStrike">
                <a:solidFill>
                  <a:srgbClr val="000000"/>
                </a:solidFill>
                <a:latin typeface="Lato"/>
                <a:ea typeface="Lato"/>
                <a:cs typeface="Lato"/>
                <a:sym typeface="Lato"/>
              </a:rPr>
              <a:t>ANOMALÍA DE INSERCIÓN</a:t>
            </a:r>
            <a:endParaRPr/>
          </a:p>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000000"/>
                </a:solidFill>
                <a:latin typeface="Lato"/>
                <a:ea typeface="Lato"/>
                <a:cs typeface="Lato"/>
                <a:sym typeface="Lato"/>
              </a:rPr>
              <a:t>Ocurre cuando no es posible insertar un valor debido a que hace falta información.</a:t>
            </a:r>
            <a:endParaRPr/>
          </a:p>
        </p:txBody>
      </p:sp>
      <p:graphicFrame>
        <p:nvGraphicFramePr>
          <p:cNvPr id="873" name="Google Shape;873;p85"/>
          <p:cNvGraphicFramePr/>
          <p:nvPr/>
        </p:nvGraphicFramePr>
        <p:xfrm>
          <a:off x="3168504" y="6235873"/>
          <a:ext cx="3000000" cy="3000000"/>
        </p:xfrm>
        <a:graphic>
          <a:graphicData uri="http://schemas.openxmlformats.org/drawingml/2006/table">
            <a:tbl>
              <a:tblPr bandRow="1" firstRow="1">
                <a:noFill/>
                <a:tableStyleId>{FD83ED3F-83A0-4E2C-AD31-A912B8E7FB71}</a:tableStyleId>
              </a:tblPr>
              <a:tblGrid>
                <a:gridCol w="2165500"/>
                <a:gridCol w="3474725"/>
                <a:gridCol w="5422500"/>
                <a:gridCol w="3687575"/>
                <a:gridCol w="3687575"/>
              </a:tblGrid>
              <a:tr h="370850">
                <a:tc>
                  <a:txBody>
                    <a:bodyPr/>
                    <a:lstStyle/>
                    <a:p>
                      <a:pPr indent="0" lvl="0" marL="0" marR="0" rtl="0" algn="l">
                        <a:spcBef>
                          <a:spcPts val="0"/>
                        </a:spcBef>
                        <a:spcAft>
                          <a:spcPts val="0"/>
                        </a:spcAft>
                        <a:buClr>
                          <a:schemeClr val="dk1"/>
                        </a:buClr>
                        <a:buSzPts val="3200"/>
                        <a:buFont typeface="Calibri"/>
                        <a:buNone/>
                      </a:pPr>
                      <a:r>
                        <a:rPr b="1" lang="es-CO" sz="3200"/>
                        <a:t>id_pedido</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Calibri"/>
                        <a:buNone/>
                      </a:pPr>
                      <a:r>
                        <a:rPr b="1" lang="es-CO" sz="3200"/>
                        <a:t>nombre_cliente</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Calibri"/>
                        <a:buNone/>
                      </a:pPr>
                      <a:r>
                        <a:rPr b="1" lang="es-CO" sz="3200"/>
                        <a:t>email_cliente</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Calibri"/>
                        <a:buNone/>
                      </a:pPr>
                      <a:r>
                        <a:rPr b="1" lang="es-CO" sz="3200"/>
                        <a:t>producto</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Calibri"/>
                        <a:buNone/>
                      </a:pPr>
                      <a:r>
                        <a:rPr b="1" lang="es-CO" sz="3200"/>
                        <a:t>cantidad</a:t>
                      </a:r>
                      <a:endParaRPr sz="3200">
                        <a:latin typeface="Roboto"/>
                        <a:ea typeface="Roboto"/>
                        <a:cs typeface="Roboto"/>
                        <a:sym typeface="Roboto"/>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1</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 Pérez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laura@empresa.com</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Laptop X</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2</a:t>
                      </a:r>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(vacío)</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Pedro Gómez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pedro@empresa.com</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(vacío)</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(vacío)</a:t>
                      </a:r>
                      <a:endParaRPr/>
                    </a:p>
                  </a:txBody>
                  <a:tcPr marT="45725" marB="45725" marR="91450" marL="91450" anchor="ctr"/>
                </a:tc>
              </a:tr>
            </a:tbl>
          </a:graphicData>
        </a:graphic>
      </p:graphicFrame>
      <p:sp>
        <p:nvSpPr>
          <p:cNvPr id="874" name="Google Shape;874;p85"/>
          <p:cNvSpPr txBox="1"/>
          <p:nvPr/>
        </p:nvSpPr>
        <p:spPr>
          <a:xfrm>
            <a:off x="3203944" y="10551395"/>
            <a:ext cx="16973816" cy="2106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000" u="none" cap="none" strike="noStrike">
                <a:solidFill>
                  <a:srgbClr val="757070"/>
                </a:solidFill>
                <a:latin typeface="Arial"/>
                <a:ea typeface="Arial"/>
                <a:cs typeface="Arial"/>
                <a:sym typeface="Arial"/>
              </a:rPr>
              <a:t>No puedo insertar el dato sin inventar un pedido ficticio, porque de lo contrario no se pueden completar los campos indispensables (como el id del pedido).</a:t>
            </a:r>
            <a:endParaRPr/>
          </a:p>
          <a:p>
            <a:pPr indent="0" lvl="0" marL="0" marR="0" rtl="0" algn="l">
              <a:lnSpc>
                <a:spcPct val="100000"/>
              </a:lnSpc>
              <a:spcBef>
                <a:spcPts val="1200"/>
              </a:spcBef>
              <a:spcAft>
                <a:spcPts val="1200"/>
              </a:spcAft>
              <a:buClr>
                <a:srgbClr val="000000"/>
              </a:buClr>
              <a:buSzPts val="4400"/>
              <a:buFont typeface="Arial"/>
              <a:buNone/>
            </a:pPr>
            <a:r>
              <a:rPr b="0" i="0" lang="es-CO" sz="4000" u="none" cap="none" strike="noStrike">
                <a:solidFill>
                  <a:srgbClr val="757070"/>
                </a:solidFill>
                <a:latin typeface="Arial"/>
                <a:ea typeface="Arial"/>
                <a:cs typeface="Arial"/>
                <a:sym typeface="Arial"/>
              </a:rPr>
              <a:t>Pero eso rompe la integridad de los datos, porque la información no es real.</a:t>
            </a:r>
            <a:endParaRPr/>
          </a:p>
        </p:txBody>
      </p:sp>
      <p:sp>
        <p:nvSpPr>
          <p:cNvPr id="875" name="Google Shape;875;p85"/>
          <p:cNvSpPr txBox="1"/>
          <p:nvPr/>
        </p:nvSpPr>
        <p:spPr>
          <a:xfrm>
            <a:off x="3168502" y="8460213"/>
            <a:ext cx="18437860" cy="2106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3600" u="none" cap="none" strike="noStrike">
                <a:solidFill>
                  <a:srgbClr val="000000"/>
                </a:solidFill>
                <a:latin typeface="Lato"/>
                <a:ea typeface="Lato"/>
                <a:cs typeface="Lato"/>
                <a:sym typeface="Lato"/>
              </a:rPr>
              <a:t>Supongamos que necesito registrar un cliente potencial (que todavía no ha hecho ningún pedido). Pero mi sistema solo me permite guardar datos de clientes en mi tabla de pedidos...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5"/>
                                        </p:tgtEl>
                                        <p:attrNameLst>
                                          <p:attrName>style.visibility</p:attrName>
                                        </p:attrNameLst>
                                      </p:cBhvr>
                                      <p:to>
                                        <p:strVal val="visible"/>
                                      </p:to>
                                    </p:set>
                                    <p:animEffect filter="fade" transition="in">
                                      <p:cBhvr>
                                        <p:cTn dur="500"/>
                                        <p:tgtEl>
                                          <p:spTgt spid="8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0" st="0"/>
                                            </p:txEl>
                                          </p:spTgt>
                                        </p:tgtEl>
                                        <p:attrNameLst>
                                          <p:attrName>style.visibility</p:attrName>
                                        </p:attrNameLst>
                                      </p:cBhvr>
                                      <p:to>
                                        <p:strVal val="visible"/>
                                      </p:to>
                                    </p:set>
                                    <p:animEffect filter="fade" transition="in">
                                      <p:cBhvr>
                                        <p:cTn dur="500"/>
                                        <p:tgtEl>
                                          <p:spTgt spid="87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4">
                                            <p:txEl>
                                              <p:pRg end="1" st="1"/>
                                            </p:txEl>
                                          </p:spTgt>
                                        </p:tgtEl>
                                        <p:attrNameLst>
                                          <p:attrName>style.visibility</p:attrName>
                                        </p:attrNameLst>
                                      </p:cBhvr>
                                      <p:to>
                                        <p:strVal val="visible"/>
                                      </p:to>
                                    </p:set>
                                    <p:animEffect filter="fade" transition="in">
                                      <p:cBhvr>
                                        <p:cTn dur="500"/>
                                        <p:tgtEl>
                                          <p:spTgt spid="87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9" name="Shape 879"/>
        <p:cNvGrpSpPr/>
        <p:nvPr/>
      </p:nvGrpSpPr>
      <p:grpSpPr>
        <a:xfrm>
          <a:off x="0" y="0"/>
          <a:ext cx="0" cy="0"/>
          <a:chOff x="0" y="0"/>
          <a:chExt cx="0" cy="0"/>
        </a:xfrm>
      </p:grpSpPr>
      <p:sp>
        <p:nvSpPr>
          <p:cNvPr id="880" name="Google Shape;880;p86"/>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ANOMALÍAS DE DATOS</a:t>
            </a:r>
            <a:endParaRPr/>
          </a:p>
        </p:txBody>
      </p:sp>
      <p:sp>
        <p:nvSpPr>
          <p:cNvPr id="881" name="Google Shape;881;p86"/>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pic>
        <p:nvPicPr>
          <p:cNvPr id="882" name="Google Shape;882;p86"/>
          <p:cNvPicPr preferRelativeResize="0"/>
          <p:nvPr/>
        </p:nvPicPr>
        <p:blipFill rotWithShape="1">
          <a:blip r:embed="rId4">
            <a:alphaModFix/>
          </a:blip>
          <a:srcRect b="0" l="0" r="0" t="0"/>
          <a:stretch/>
        </p:blipFill>
        <p:spPr>
          <a:xfrm>
            <a:off x="20416856" y="11007110"/>
            <a:ext cx="1526400" cy="1526400"/>
          </a:xfrm>
          <a:prstGeom prst="rect">
            <a:avLst/>
          </a:prstGeom>
          <a:noFill/>
          <a:ln>
            <a:noFill/>
          </a:ln>
        </p:spPr>
      </p:pic>
      <p:pic>
        <p:nvPicPr>
          <p:cNvPr id="883" name="Google Shape;883;p86"/>
          <p:cNvPicPr preferRelativeResize="0"/>
          <p:nvPr/>
        </p:nvPicPr>
        <p:blipFill rotWithShape="1">
          <a:blip r:embed="rId5">
            <a:alphaModFix/>
          </a:blip>
          <a:srcRect b="0" l="0" r="0" t="0"/>
          <a:stretch/>
        </p:blipFill>
        <p:spPr>
          <a:xfrm>
            <a:off x="22371120" y="11007110"/>
            <a:ext cx="1526400" cy="1526400"/>
          </a:xfrm>
          <a:prstGeom prst="rect">
            <a:avLst/>
          </a:prstGeom>
          <a:noFill/>
          <a:ln>
            <a:noFill/>
          </a:ln>
        </p:spPr>
      </p:pic>
      <p:pic>
        <p:nvPicPr>
          <p:cNvPr id="884" name="Google Shape;884;p86"/>
          <p:cNvPicPr preferRelativeResize="0"/>
          <p:nvPr/>
        </p:nvPicPr>
        <p:blipFill rotWithShape="1">
          <a:blip r:embed="rId6">
            <a:alphaModFix/>
          </a:blip>
          <a:srcRect b="0" l="0" r="0" t="0"/>
          <a:stretch/>
        </p:blipFill>
        <p:spPr>
          <a:xfrm>
            <a:off x="3168502" y="3346969"/>
            <a:ext cx="2160000" cy="2160000"/>
          </a:xfrm>
          <a:prstGeom prst="rect">
            <a:avLst/>
          </a:prstGeom>
          <a:noFill/>
          <a:ln>
            <a:noFill/>
          </a:ln>
        </p:spPr>
      </p:pic>
      <p:sp>
        <p:nvSpPr>
          <p:cNvPr id="885" name="Google Shape;885;p86"/>
          <p:cNvSpPr txBox="1"/>
          <p:nvPr/>
        </p:nvSpPr>
        <p:spPr>
          <a:xfrm>
            <a:off x="5817015" y="3379474"/>
            <a:ext cx="15789349" cy="21061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1" i="0" lang="es-CO" sz="4800" u="none" cap="none" strike="noStrike">
                <a:solidFill>
                  <a:srgbClr val="000000"/>
                </a:solidFill>
                <a:latin typeface="Lato"/>
                <a:ea typeface="Lato"/>
                <a:cs typeface="Lato"/>
                <a:sym typeface="Lato"/>
              </a:rPr>
              <a:t>ANOMALÍA DE ELIMINACIÓN</a:t>
            </a:r>
            <a:endParaRPr/>
          </a:p>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000000"/>
                </a:solidFill>
                <a:latin typeface="Lato"/>
                <a:ea typeface="Lato"/>
                <a:cs typeface="Lato"/>
                <a:sym typeface="Lato"/>
              </a:rPr>
              <a:t>Ocurre cuando al eliminar un registro se pierde información importante. </a:t>
            </a:r>
            <a:endParaRPr/>
          </a:p>
        </p:txBody>
      </p:sp>
      <p:graphicFrame>
        <p:nvGraphicFramePr>
          <p:cNvPr id="886" name="Google Shape;886;p86"/>
          <p:cNvGraphicFramePr/>
          <p:nvPr/>
        </p:nvGraphicFramePr>
        <p:xfrm>
          <a:off x="3168504" y="6235873"/>
          <a:ext cx="3000000" cy="3000000"/>
        </p:xfrm>
        <a:graphic>
          <a:graphicData uri="http://schemas.openxmlformats.org/drawingml/2006/table">
            <a:tbl>
              <a:tblPr bandRow="1" firstRow="1">
                <a:noFill/>
                <a:tableStyleId>{2F9C1D88-2889-4CBE-8E14-78A84AE1B288}</a:tableStyleId>
              </a:tblPr>
              <a:tblGrid>
                <a:gridCol w="2165500"/>
                <a:gridCol w="3474725"/>
                <a:gridCol w="5422500"/>
                <a:gridCol w="3687575"/>
                <a:gridCol w="3687575"/>
              </a:tblGrid>
              <a:tr h="370850">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id_pedido</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nombre_cliente</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email_cliente</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producto</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b="1" lang="es-CO" sz="3200">
                          <a:latin typeface="Roboto"/>
                          <a:ea typeface="Roboto"/>
                          <a:cs typeface="Roboto"/>
                          <a:sym typeface="Roboto"/>
                        </a:rPr>
                        <a:t>cantidad</a:t>
                      </a:r>
                      <a:endParaRPr sz="3200">
                        <a:latin typeface="Roboto"/>
                        <a:ea typeface="Roboto"/>
                        <a:cs typeface="Roboto"/>
                        <a:sym typeface="Roboto"/>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1</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 Pérez</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laura@empresa.com</a:t>
                      </a:r>
                      <a:endParaRPr sz="3200">
                        <a:latin typeface="Roboto"/>
                        <a:ea typeface="Roboto"/>
                        <a:cs typeface="Roboto"/>
                        <a:sym typeface="Roboto"/>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Laptop X</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2</a:t>
                      </a:r>
                      <a:endParaRPr/>
                    </a:p>
                  </a:txBody>
                  <a:tcPr marT="45725" marB="45725" marR="91450" marL="91450" anchor="ctr"/>
                </a:tc>
              </a:tr>
              <a:tr h="370850">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3</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Carlos Ríos</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carlos@empresa.com</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Monitor</a:t>
                      </a:r>
                      <a:endParaRPr/>
                    </a:p>
                  </a:txBody>
                  <a:tcPr marT="45725" marB="45725" marR="91450" marL="91450" anchor="ctr"/>
                </a:tc>
                <a:tc>
                  <a:txBody>
                    <a:bodyPr/>
                    <a:lstStyle/>
                    <a:p>
                      <a:pPr indent="0" lvl="0" marL="0" marR="0" rtl="0" algn="l">
                        <a:spcBef>
                          <a:spcPts val="0"/>
                        </a:spcBef>
                        <a:spcAft>
                          <a:spcPts val="0"/>
                        </a:spcAft>
                        <a:buClr>
                          <a:schemeClr val="dk1"/>
                        </a:buClr>
                        <a:buSzPts val="3200"/>
                        <a:buFont typeface="Roboto"/>
                        <a:buNone/>
                      </a:pPr>
                      <a:r>
                        <a:rPr lang="es-CO" sz="3200">
                          <a:latin typeface="Roboto"/>
                          <a:ea typeface="Roboto"/>
                          <a:cs typeface="Roboto"/>
                          <a:sym typeface="Roboto"/>
                        </a:rPr>
                        <a:t>1</a:t>
                      </a:r>
                      <a:endParaRPr/>
                    </a:p>
                  </a:txBody>
                  <a:tcPr marT="45725" marB="45725" marR="91450" marL="91450" anchor="ctr"/>
                </a:tc>
              </a:tr>
            </a:tbl>
          </a:graphicData>
        </a:graphic>
      </p:graphicFrame>
      <p:sp>
        <p:nvSpPr>
          <p:cNvPr id="887" name="Google Shape;887;p86"/>
          <p:cNvSpPr txBox="1"/>
          <p:nvPr/>
        </p:nvSpPr>
        <p:spPr>
          <a:xfrm>
            <a:off x="3170058" y="9987215"/>
            <a:ext cx="19201062" cy="2106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000" u="none" cap="none" strike="noStrike">
                <a:solidFill>
                  <a:srgbClr val="757070"/>
                </a:solidFill>
                <a:latin typeface="Arial"/>
                <a:ea typeface="Arial"/>
                <a:cs typeface="Arial"/>
                <a:sym typeface="Arial"/>
              </a:rPr>
              <a:t>Al eliminar el pedido se pierde accidentalmente toda la información que se tiene de Carlos.</a:t>
            </a:r>
            <a:endParaRPr/>
          </a:p>
          <a:p>
            <a:pPr indent="0" lvl="0" marL="0" marR="0" rtl="0" algn="l">
              <a:lnSpc>
                <a:spcPct val="100000"/>
              </a:lnSpc>
              <a:spcBef>
                <a:spcPts val="1200"/>
              </a:spcBef>
              <a:spcAft>
                <a:spcPts val="0"/>
              </a:spcAft>
              <a:buClr>
                <a:srgbClr val="000000"/>
              </a:buClr>
              <a:buSzPts val="4400"/>
              <a:buFont typeface="Arial"/>
              <a:buNone/>
            </a:pPr>
            <a:r>
              <a:rPr b="0" i="0" lang="es-CO" sz="4000" u="none" cap="none" strike="noStrike">
                <a:solidFill>
                  <a:srgbClr val="757070"/>
                </a:solidFill>
                <a:latin typeface="Arial"/>
                <a:ea typeface="Arial"/>
                <a:cs typeface="Arial"/>
                <a:sym typeface="Arial"/>
              </a:rPr>
              <a:t>Ahora el sistema no tiene forma de saber que él alguna vez fue cliente...</a:t>
            </a:r>
            <a:endParaRPr/>
          </a:p>
          <a:p>
            <a:pPr indent="0" lvl="0" marL="0" marR="0" rtl="0" algn="l">
              <a:lnSpc>
                <a:spcPct val="100000"/>
              </a:lnSpc>
              <a:spcBef>
                <a:spcPts val="1200"/>
              </a:spcBef>
              <a:spcAft>
                <a:spcPts val="1200"/>
              </a:spcAft>
              <a:buClr>
                <a:srgbClr val="000000"/>
              </a:buClr>
              <a:buSzPts val="4400"/>
              <a:buFont typeface="Arial"/>
              <a:buNone/>
            </a:pPr>
            <a:r>
              <a:rPr b="0" i="0" lang="es-CO" sz="4000" u="none" cap="none" strike="noStrike">
                <a:solidFill>
                  <a:srgbClr val="757070"/>
                </a:solidFill>
                <a:latin typeface="Arial"/>
                <a:ea typeface="Arial"/>
                <a:cs typeface="Arial"/>
                <a:sym typeface="Arial"/>
              </a:rPr>
              <a:t>--&gt; ¿Qué pasa si tenía un ticket abierto?</a:t>
            </a:r>
            <a:endParaRPr/>
          </a:p>
        </p:txBody>
      </p:sp>
      <p:sp>
        <p:nvSpPr>
          <p:cNvPr id="888" name="Google Shape;888;p86"/>
          <p:cNvSpPr txBox="1"/>
          <p:nvPr/>
        </p:nvSpPr>
        <p:spPr>
          <a:xfrm>
            <a:off x="3168502" y="8460214"/>
            <a:ext cx="18437860" cy="14801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3600" u="none" cap="none" strike="noStrike">
                <a:solidFill>
                  <a:srgbClr val="000000"/>
                </a:solidFill>
                <a:latin typeface="Lato"/>
                <a:ea typeface="Lato"/>
                <a:cs typeface="Lato"/>
                <a:sym typeface="Lato"/>
              </a:rPr>
              <a:t>Carlos Ríos devolvió su único pedido hace poco y se debe eliminar ese registro de la tabla. ¿Qué pasa con la información de Carlos?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8"/>
                                        </p:tgtEl>
                                        <p:attrNameLst>
                                          <p:attrName>style.visibility</p:attrName>
                                        </p:attrNameLst>
                                      </p:cBhvr>
                                      <p:to>
                                        <p:strVal val="visible"/>
                                      </p:to>
                                    </p:set>
                                    <p:animEffect filter="fade" transition="in">
                                      <p:cBhvr>
                                        <p:cTn dur="500"/>
                                        <p:tgtEl>
                                          <p:spTgt spid="8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animEffect filter="fade" transition="in">
                                      <p:cBhvr>
                                        <p:cTn dur="500"/>
                                        <p:tgtEl>
                                          <p:spTgt spid="8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1" st="1"/>
                                            </p:txEl>
                                          </p:spTgt>
                                        </p:tgtEl>
                                        <p:attrNameLst>
                                          <p:attrName>style.visibility</p:attrName>
                                        </p:attrNameLst>
                                      </p:cBhvr>
                                      <p:to>
                                        <p:strVal val="visible"/>
                                      </p:to>
                                    </p:set>
                                    <p:animEffect filter="fade" transition="in">
                                      <p:cBhvr>
                                        <p:cTn dur="500"/>
                                        <p:tgtEl>
                                          <p:spTgt spid="8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2" st="2"/>
                                            </p:txEl>
                                          </p:spTgt>
                                        </p:tgtEl>
                                        <p:attrNameLst>
                                          <p:attrName>style.visibility</p:attrName>
                                        </p:attrNameLst>
                                      </p:cBhvr>
                                      <p:to>
                                        <p:strVal val="visible"/>
                                      </p:to>
                                    </p:set>
                                    <p:animEffect filter="fade" transition="in">
                                      <p:cBhvr>
                                        <p:cTn dur="500"/>
                                        <p:tgtEl>
                                          <p:spTgt spid="88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60"/>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YA HABLAMOS DEL MODELO ENTIDAD-RELACIÓN</a:t>
            </a:r>
            <a:endParaRPr/>
          </a:p>
        </p:txBody>
      </p:sp>
      <p:sp>
        <p:nvSpPr>
          <p:cNvPr id="185" name="Google Shape;185;p60"/>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186" name="Google Shape;186;p60"/>
          <p:cNvSpPr/>
          <p:nvPr/>
        </p:nvSpPr>
        <p:spPr>
          <a:xfrm>
            <a:off x="1112359" y="5428055"/>
            <a:ext cx="4081553" cy="3832678"/>
          </a:xfrm>
          <a:prstGeom prst="rect">
            <a:avLst/>
          </a:prstGeom>
          <a:solidFill>
            <a:srgbClr val="BF9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4400" u="none" cap="none" strike="noStrike">
                <a:solidFill>
                  <a:schemeClr val="lt1"/>
                </a:solidFill>
                <a:latin typeface="Roboto"/>
                <a:ea typeface="Roboto"/>
                <a:cs typeface="Roboto"/>
                <a:sym typeface="Roboto"/>
              </a:rPr>
              <a:t>Reglas de negocio</a:t>
            </a:r>
            <a:endParaRPr b="0" i="0" sz="4400" u="none" cap="none" strike="noStrike">
              <a:solidFill>
                <a:schemeClr val="lt1"/>
              </a:solidFill>
              <a:latin typeface="Roboto"/>
              <a:ea typeface="Roboto"/>
              <a:cs typeface="Roboto"/>
              <a:sym typeface="Roboto"/>
            </a:endParaRPr>
          </a:p>
        </p:txBody>
      </p:sp>
      <p:sp>
        <p:nvSpPr>
          <p:cNvPr id="187" name="Google Shape;187;p60"/>
          <p:cNvSpPr/>
          <p:nvPr/>
        </p:nvSpPr>
        <p:spPr>
          <a:xfrm>
            <a:off x="6856676" y="5428055"/>
            <a:ext cx="4081553" cy="3832678"/>
          </a:xfrm>
          <a:prstGeom prst="rect">
            <a:avLst/>
          </a:prstGeom>
          <a:solidFill>
            <a:srgbClr val="BF9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3600" u="none" cap="none" strike="noStrike">
                <a:solidFill>
                  <a:schemeClr val="lt1"/>
                </a:solidFill>
                <a:latin typeface="Roboto"/>
                <a:ea typeface="Roboto"/>
                <a:cs typeface="Roboto"/>
                <a:sym typeface="Roboto"/>
              </a:rPr>
              <a:t>Requerimientos del modelo</a:t>
            </a:r>
            <a:endParaRPr b="0" i="0" sz="3600" u="none" cap="none" strike="noStrike">
              <a:solidFill>
                <a:schemeClr val="lt1"/>
              </a:solidFill>
              <a:latin typeface="Roboto"/>
              <a:ea typeface="Roboto"/>
              <a:cs typeface="Roboto"/>
              <a:sym typeface="Roboto"/>
            </a:endParaRPr>
          </a:p>
        </p:txBody>
      </p:sp>
      <p:sp>
        <p:nvSpPr>
          <p:cNvPr id="188" name="Google Shape;188;p60"/>
          <p:cNvSpPr/>
          <p:nvPr/>
        </p:nvSpPr>
        <p:spPr>
          <a:xfrm>
            <a:off x="12600993" y="5428055"/>
            <a:ext cx="4081553" cy="3832678"/>
          </a:xfrm>
          <a:prstGeom prst="rect">
            <a:avLst/>
          </a:prstGeom>
          <a:solidFill>
            <a:srgbClr val="BF9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4400" u="none" cap="none" strike="noStrike">
                <a:solidFill>
                  <a:schemeClr val="lt1"/>
                </a:solidFill>
                <a:latin typeface="Roboto"/>
                <a:ea typeface="Roboto"/>
                <a:cs typeface="Roboto"/>
                <a:sym typeface="Roboto"/>
              </a:rPr>
              <a:t>Entidades y relaciones</a:t>
            </a:r>
            <a:endParaRPr b="0" i="0" sz="4400" u="none" cap="none" strike="noStrike">
              <a:solidFill>
                <a:schemeClr val="lt1"/>
              </a:solidFill>
              <a:latin typeface="Roboto"/>
              <a:ea typeface="Roboto"/>
              <a:cs typeface="Roboto"/>
              <a:sym typeface="Roboto"/>
            </a:endParaRPr>
          </a:p>
        </p:txBody>
      </p:sp>
      <p:cxnSp>
        <p:nvCxnSpPr>
          <p:cNvPr id="189" name="Google Shape;189;p60"/>
          <p:cNvCxnSpPr>
            <a:stCxn id="186" idx="3"/>
            <a:endCxn id="187" idx="1"/>
          </p:cNvCxnSpPr>
          <p:nvPr/>
        </p:nvCxnSpPr>
        <p:spPr>
          <a:xfrm>
            <a:off x="5193912" y="7344394"/>
            <a:ext cx="1662900" cy="0"/>
          </a:xfrm>
          <a:prstGeom prst="straightConnector1">
            <a:avLst/>
          </a:prstGeom>
          <a:noFill/>
          <a:ln cap="flat" cmpd="sng" w="19050">
            <a:solidFill>
              <a:schemeClr val="dk1"/>
            </a:solidFill>
            <a:prstDash val="solid"/>
            <a:miter lim="800000"/>
            <a:headEnd len="sm" w="sm" type="none"/>
            <a:tailEnd len="med" w="med" type="triangle"/>
          </a:ln>
        </p:spPr>
      </p:cxnSp>
      <p:cxnSp>
        <p:nvCxnSpPr>
          <p:cNvPr id="190" name="Google Shape;190;p60"/>
          <p:cNvCxnSpPr>
            <a:stCxn id="187" idx="3"/>
            <a:endCxn id="188" idx="1"/>
          </p:cNvCxnSpPr>
          <p:nvPr/>
        </p:nvCxnSpPr>
        <p:spPr>
          <a:xfrm>
            <a:off x="10938229" y="7344394"/>
            <a:ext cx="1662900" cy="0"/>
          </a:xfrm>
          <a:prstGeom prst="straightConnector1">
            <a:avLst/>
          </a:prstGeom>
          <a:noFill/>
          <a:ln cap="flat" cmpd="sng" w="19050">
            <a:solidFill>
              <a:schemeClr val="dk1"/>
            </a:solidFill>
            <a:prstDash val="solid"/>
            <a:miter lim="800000"/>
            <a:headEnd len="sm" w="sm" type="none"/>
            <a:tailEnd len="med" w="med" type="triangle"/>
          </a:ln>
        </p:spPr>
      </p:cxnSp>
      <p:sp>
        <p:nvSpPr>
          <p:cNvPr id="191" name="Google Shape;191;p60"/>
          <p:cNvSpPr/>
          <p:nvPr/>
        </p:nvSpPr>
        <p:spPr>
          <a:xfrm>
            <a:off x="18345311" y="5428055"/>
            <a:ext cx="4081553" cy="3832678"/>
          </a:xfrm>
          <a:prstGeom prst="rect">
            <a:avLst/>
          </a:prstGeom>
          <a:solidFill>
            <a:srgbClr val="7F6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s-CO" sz="4400" u="none" cap="none" strike="noStrike">
                <a:solidFill>
                  <a:schemeClr val="lt1"/>
                </a:solidFill>
                <a:latin typeface="Roboto"/>
                <a:ea typeface="Roboto"/>
                <a:cs typeface="Roboto"/>
                <a:sym typeface="Roboto"/>
              </a:rPr>
              <a:t>Modelo utilizable</a:t>
            </a:r>
            <a:endParaRPr b="0" i="0" sz="4400" u="none" cap="none" strike="noStrike">
              <a:solidFill>
                <a:schemeClr val="lt1"/>
              </a:solidFill>
              <a:latin typeface="Roboto"/>
              <a:ea typeface="Roboto"/>
              <a:cs typeface="Roboto"/>
              <a:sym typeface="Roboto"/>
            </a:endParaRPr>
          </a:p>
        </p:txBody>
      </p:sp>
      <p:cxnSp>
        <p:nvCxnSpPr>
          <p:cNvPr id="192" name="Google Shape;192;p60"/>
          <p:cNvCxnSpPr>
            <a:stCxn id="188" idx="3"/>
            <a:endCxn id="191" idx="1"/>
          </p:cNvCxnSpPr>
          <p:nvPr/>
        </p:nvCxnSpPr>
        <p:spPr>
          <a:xfrm>
            <a:off x="16682546" y="7344394"/>
            <a:ext cx="1662900" cy="0"/>
          </a:xfrm>
          <a:prstGeom prst="straightConnector1">
            <a:avLst/>
          </a:prstGeom>
          <a:noFill/>
          <a:ln cap="flat" cmpd="sng" w="19050">
            <a:solidFill>
              <a:schemeClr val="dk1"/>
            </a:solidFill>
            <a:prstDash val="solid"/>
            <a:miter lim="800000"/>
            <a:headEnd len="sm" w="sm" type="none"/>
            <a:tailEnd len="med" w="med" type="triangle"/>
          </a:ln>
        </p:spPr>
      </p:cxnSp>
      <p:sp>
        <p:nvSpPr>
          <p:cNvPr id="193" name="Google Shape;193;p60"/>
          <p:cNvSpPr txBox="1"/>
          <p:nvPr/>
        </p:nvSpPr>
        <p:spPr>
          <a:xfrm>
            <a:off x="4945200" y="6865034"/>
            <a:ext cx="216018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CO" sz="2000" u="none" cap="none" strike="noStrike">
                <a:solidFill>
                  <a:srgbClr val="000000"/>
                </a:solidFill>
                <a:latin typeface="Lato"/>
                <a:ea typeface="Lato"/>
                <a:cs typeface="Lato"/>
                <a:sym typeface="Lato"/>
              </a:rPr>
              <a:t>TRADUCIR</a:t>
            </a:r>
            <a:endParaRPr b="0" i="0" sz="2000" u="none" cap="none" strike="noStrike">
              <a:solidFill>
                <a:srgbClr val="000000"/>
              </a:solidFill>
              <a:latin typeface="Lato"/>
              <a:ea typeface="Lato"/>
              <a:cs typeface="Lato"/>
              <a:sym typeface="Lato"/>
            </a:endParaRPr>
          </a:p>
        </p:txBody>
      </p:sp>
      <p:sp>
        <p:nvSpPr>
          <p:cNvPr id="194" name="Google Shape;194;p60"/>
          <p:cNvSpPr txBox="1"/>
          <p:nvPr/>
        </p:nvSpPr>
        <p:spPr>
          <a:xfrm>
            <a:off x="10702914" y="6865034"/>
            <a:ext cx="216018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CO" sz="2000" u="none" cap="none" strike="noStrike">
                <a:solidFill>
                  <a:srgbClr val="000000"/>
                </a:solidFill>
                <a:latin typeface="Lato"/>
                <a:ea typeface="Lato"/>
                <a:cs typeface="Lato"/>
                <a:sym typeface="Lato"/>
              </a:rPr>
              <a:t>ABSTRAER</a:t>
            </a:r>
            <a:endParaRPr b="0" i="0" sz="2000" u="none" cap="none" strike="noStrike">
              <a:solidFill>
                <a:srgbClr val="000000"/>
              </a:solidFill>
              <a:latin typeface="Lato"/>
              <a:ea typeface="Lato"/>
              <a:cs typeface="Lato"/>
              <a:sym typeface="Lato"/>
            </a:endParaRPr>
          </a:p>
        </p:txBody>
      </p:sp>
      <p:sp>
        <p:nvSpPr>
          <p:cNvPr id="195" name="Google Shape;195;p60"/>
          <p:cNvSpPr txBox="1"/>
          <p:nvPr/>
        </p:nvSpPr>
        <p:spPr>
          <a:xfrm>
            <a:off x="16433834" y="6858000"/>
            <a:ext cx="2160188"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s-CO" sz="2000" u="none" cap="none" strike="noStrike">
                <a:solidFill>
                  <a:srgbClr val="000000"/>
                </a:solidFill>
                <a:latin typeface="Lato"/>
                <a:ea typeface="Lato"/>
                <a:cs typeface="Lato"/>
                <a:sym typeface="Lato"/>
              </a:rPr>
              <a:t>EVALUAR</a:t>
            </a:r>
            <a:endParaRPr b="0" i="0" sz="2000" u="none" cap="none" strike="noStrike">
              <a:solidFill>
                <a:srgbClr val="000000"/>
              </a:solidFill>
              <a:latin typeface="Lato"/>
              <a:ea typeface="Lato"/>
              <a:cs typeface="Lato"/>
              <a:sym typeface="Lato"/>
            </a:endParaRPr>
          </a:p>
        </p:txBody>
      </p:sp>
      <p:sp>
        <p:nvSpPr>
          <p:cNvPr id="196" name="Google Shape;196;p60"/>
          <p:cNvSpPr txBox="1"/>
          <p:nvPr/>
        </p:nvSpPr>
        <p:spPr>
          <a:xfrm>
            <a:off x="6434412" y="9912465"/>
            <a:ext cx="9786633" cy="874742"/>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ctr">
              <a:lnSpc>
                <a:spcPct val="100000"/>
              </a:lnSpc>
              <a:spcBef>
                <a:spcPts val="0"/>
              </a:spcBef>
              <a:spcAft>
                <a:spcPts val="0"/>
              </a:spcAft>
              <a:buClr>
                <a:srgbClr val="000000"/>
              </a:buClr>
              <a:buSzPct val="141935"/>
              <a:buFont typeface="Arial"/>
              <a:buNone/>
            </a:pPr>
            <a:r>
              <a:rPr b="0" i="0" lang="es-CO" sz="4000" u="none" cap="none" strike="noStrike">
                <a:solidFill>
                  <a:srgbClr val="000000"/>
                </a:solidFill>
                <a:latin typeface="Arial"/>
                <a:ea typeface="Arial"/>
                <a:cs typeface="Arial"/>
                <a:sym typeface="Arial"/>
              </a:rPr>
              <a:t>Hoy nos vamos a centrar en </a:t>
            </a:r>
            <a:r>
              <a:rPr b="0" i="0" lang="es-CO" sz="4000" u="none" cap="none" strike="noStrike">
                <a:solidFill>
                  <a:srgbClr val="FF0066"/>
                </a:solidFill>
                <a:latin typeface="Arial"/>
                <a:ea typeface="Arial"/>
                <a:cs typeface="Arial"/>
                <a:sym typeface="Arial"/>
              </a:rPr>
              <a:t>enriquecer un poco más el criterio</a:t>
            </a:r>
            <a:r>
              <a:rPr b="0" i="0" lang="es-CO" sz="4000" u="none" cap="none" strike="noStrike">
                <a:solidFill>
                  <a:srgbClr val="000000"/>
                </a:solidFill>
                <a:latin typeface="Arial"/>
                <a:ea typeface="Arial"/>
                <a:cs typeface="Arial"/>
                <a:sym typeface="Arial"/>
              </a:rPr>
              <a:t> para esta parte</a:t>
            </a:r>
            <a:endParaRPr b="0" i="0" sz="4000" u="none" cap="none" strike="noStrike">
              <a:solidFill>
                <a:srgbClr val="000000"/>
              </a:solidFill>
              <a:latin typeface="Arial"/>
              <a:ea typeface="Arial"/>
              <a:cs typeface="Arial"/>
              <a:sym typeface="Arial"/>
            </a:endParaRPr>
          </a:p>
        </p:txBody>
      </p:sp>
      <p:cxnSp>
        <p:nvCxnSpPr>
          <p:cNvPr id="197" name="Google Shape;197;p60"/>
          <p:cNvCxnSpPr>
            <a:stCxn id="196" idx="3"/>
            <a:endCxn id="195" idx="2"/>
          </p:cNvCxnSpPr>
          <p:nvPr/>
        </p:nvCxnSpPr>
        <p:spPr>
          <a:xfrm flipH="1" rot="10800000">
            <a:off x="16221045" y="7258036"/>
            <a:ext cx="1293000" cy="3091800"/>
          </a:xfrm>
          <a:prstGeom prst="curvedConnector2">
            <a:avLst/>
          </a:prstGeom>
          <a:noFill/>
          <a:ln cap="flat" cmpd="sng" w="38100">
            <a:solidFill>
              <a:srgbClr val="FF006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2" name="Shape 892"/>
        <p:cNvGrpSpPr/>
        <p:nvPr/>
      </p:nvGrpSpPr>
      <p:grpSpPr>
        <a:xfrm>
          <a:off x="0" y="0"/>
          <a:ext cx="0" cy="0"/>
          <a:chOff x="0" y="0"/>
          <a:chExt cx="0" cy="0"/>
        </a:xfrm>
      </p:grpSpPr>
      <p:sp>
        <p:nvSpPr>
          <p:cNvPr id="893" name="Google Shape;893;p87"/>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¿POR QUÉ IMPORTA EVITAR ESTAS ANOMALÍAS?</a:t>
            </a:r>
            <a:endParaRPr/>
          </a:p>
        </p:txBody>
      </p:sp>
      <p:sp>
        <p:nvSpPr>
          <p:cNvPr id="894" name="Google Shape;894;p87"/>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895" name="Google Shape;895;p87"/>
          <p:cNvSpPr txBox="1"/>
          <p:nvPr/>
        </p:nvSpPr>
        <p:spPr>
          <a:xfrm>
            <a:off x="3168503" y="4178587"/>
            <a:ext cx="18442526" cy="91745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800" u="none" cap="none" strike="noStrike">
                <a:solidFill>
                  <a:srgbClr val="000000"/>
                </a:solidFill>
                <a:latin typeface="Lato"/>
                <a:ea typeface="Lato"/>
                <a:cs typeface="Lato"/>
                <a:sym typeface="Lato"/>
              </a:rPr>
              <a:t>Porque una base mal normalizada puede generar:</a:t>
            </a:r>
            <a:endParaRPr/>
          </a:p>
        </p:txBody>
      </p:sp>
      <p:sp>
        <p:nvSpPr>
          <p:cNvPr id="896" name="Google Shape;896;p87"/>
          <p:cNvSpPr txBox="1"/>
          <p:nvPr/>
        </p:nvSpPr>
        <p:spPr>
          <a:xfrm>
            <a:off x="6861277" y="5761729"/>
            <a:ext cx="15758869" cy="6717083"/>
          </a:xfrm>
          <a:prstGeom prst="rect">
            <a:avLst/>
          </a:prstGeom>
          <a:noFill/>
          <a:ln>
            <a:noFill/>
          </a:ln>
        </p:spPr>
        <p:txBody>
          <a:bodyPr anchorCtr="0" anchor="t" bIns="45700" lIns="91425" spcFirstLastPara="1" rIns="91425" wrap="square" tIns="45700">
            <a:noAutofit/>
          </a:bodyPr>
          <a:lstStyle/>
          <a:p>
            <a:pPr indent="-457200" lvl="0" marL="457200" marR="0" rtl="0" algn="l">
              <a:lnSpc>
                <a:spcPct val="100000"/>
              </a:lnSpc>
              <a:spcBef>
                <a:spcPts val="0"/>
              </a:spcBef>
              <a:spcAft>
                <a:spcPts val="0"/>
              </a:spcAft>
              <a:buClr>
                <a:srgbClr val="000000"/>
              </a:buClr>
              <a:buSzPts val="4400"/>
              <a:buFont typeface="Arial"/>
              <a:buChar char="•"/>
            </a:pPr>
            <a:r>
              <a:rPr b="1" i="0" lang="es-CO" sz="4400" u="none" cap="none" strike="noStrike">
                <a:solidFill>
                  <a:srgbClr val="000000"/>
                </a:solidFill>
                <a:latin typeface="Lato"/>
                <a:ea typeface="Lato"/>
                <a:cs typeface="Lato"/>
                <a:sym typeface="Lato"/>
              </a:rPr>
              <a:t>Pérdida de integridad:</a:t>
            </a:r>
            <a:r>
              <a:rPr b="0" i="0" lang="es-CO" sz="4400" u="none" cap="none" strike="noStrike">
                <a:solidFill>
                  <a:srgbClr val="000000"/>
                </a:solidFill>
                <a:latin typeface="Lato"/>
                <a:ea typeface="Lato"/>
                <a:cs typeface="Lato"/>
                <a:sym typeface="Lato"/>
              </a:rPr>
              <a:t> datos inconsistentes o contradictorios.</a:t>
            </a:r>
            <a:endParaRPr/>
          </a:p>
          <a:p>
            <a:pPr indent="-457200" lvl="0" marL="457200" marR="0" rtl="0" algn="l">
              <a:lnSpc>
                <a:spcPct val="100000"/>
              </a:lnSpc>
              <a:spcBef>
                <a:spcPts val="1200"/>
              </a:spcBef>
              <a:spcAft>
                <a:spcPts val="0"/>
              </a:spcAft>
              <a:buClr>
                <a:srgbClr val="000000"/>
              </a:buClr>
              <a:buSzPts val="4400"/>
              <a:buFont typeface="Arial"/>
              <a:buChar char="•"/>
            </a:pPr>
            <a:r>
              <a:rPr b="1" i="0" lang="es-CO" sz="4400" u="none" cap="none" strike="noStrike">
                <a:solidFill>
                  <a:srgbClr val="000000"/>
                </a:solidFill>
                <a:latin typeface="Lato"/>
                <a:ea typeface="Lato"/>
                <a:cs typeface="Lato"/>
                <a:sym typeface="Lato"/>
              </a:rPr>
              <a:t>Redundancia innecesaria: </a:t>
            </a:r>
            <a:r>
              <a:rPr b="0" i="0" lang="es-CO" sz="4400" u="none" cap="none" strike="noStrike">
                <a:solidFill>
                  <a:srgbClr val="000000"/>
                </a:solidFill>
                <a:latin typeface="Lato"/>
                <a:ea typeface="Lato"/>
                <a:cs typeface="Lato"/>
                <a:sym typeface="Lato"/>
              </a:rPr>
              <a:t>más espacio y más mantenimiento</a:t>
            </a:r>
            <a:endParaRPr/>
          </a:p>
          <a:p>
            <a:pPr indent="-457200" lvl="0" marL="457200" marR="0" rtl="0" algn="l">
              <a:lnSpc>
                <a:spcPct val="100000"/>
              </a:lnSpc>
              <a:spcBef>
                <a:spcPts val="1200"/>
              </a:spcBef>
              <a:spcAft>
                <a:spcPts val="0"/>
              </a:spcAft>
              <a:buClr>
                <a:srgbClr val="000000"/>
              </a:buClr>
              <a:buSzPts val="4400"/>
              <a:buFont typeface="Arial"/>
              <a:buChar char="•"/>
            </a:pPr>
            <a:r>
              <a:rPr b="1" i="0" lang="es-CO" sz="4400" u="none" cap="none" strike="noStrike">
                <a:solidFill>
                  <a:srgbClr val="000000"/>
                </a:solidFill>
                <a:latin typeface="Lato"/>
                <a:ea typeface="Lato"/>
                <a:cs typeface="Lato"/>
                <a:sym typeface="Lato"/>
              </a:rPr>
              <a:t>Riesgo de errores humanos: </a:t>
            </a:r>
            <a:r>
              <a:rPr b="0" i="0" lang="es-CO" sz="4400" u="none" cap="none" strike="noStrike">
                <a:solidFill>
                  <a:srgbClr val="000000"/>
                </a:solidFill>
                <a:latin typeface="Lato"/>
                <a:ea typeface="Lato"/>
                <a:cs typeface="Lato"/>
                <a:sym typeface="Lato"/>
              </a:rPr>
              <a:t>mientras más veces haya que escribir lo mismo, es más fácil equivocarse.</a:t>
            </a:r>
            <a:endParaRPr/>
          </a:p>
          <a:p>
            <a:pPr indent="-457200" lvl="0" marL="457200" marR="0" rtl="0" algn="l">
              <a:lnSpc>
                <a:spcPct val="100000"/>
              </a:lnSpc>
              <a:spcBef>
                <a:spcPts val="1200"/>
              </a:spcBef>
              <a:spcAft>
                <a:spcPts val="0"/>
              </a:spcAft>
              <a:buClr>
                <a:srgbClr val="000000"/>
              </a:buClr>
              <a:buSzPts val="4400"/>
              <a:buFont typeface="Arial"/>
              <a:buChar char="•"/>
            </a:pPr>
            <a:r>
              <a:rPr b="1" i="0" lang="es-CO" sz="4400" u="none" cap="none" strike="noStrike">
                <a:solidFill>
                  <a:srgbClr val="000000"/>
                </a:solidFill>
                <a:latin typeface="Lato"/>
                <a:ea typeface="Lato"/>
                <a:cs typeface="Lato"/>
                <a:sym typeface="Lato"/>
              </a:rPr>
              <a:t>Esquemas frágiles:</a:t>
            </a:r>
            <a:r>
              <a:rPr b="0" i="0" lang="es-CO" sz="4400" u="none" cap="none" strike="noStrike">
                <a:solidFill>
                  <a:srgbClr val="000000"/>
                </a:solidFill>
                <a:latin typeface="Lato"/>
                <a:ea typeface="Lato"/>
                <a:cs typeface="Lato"/>
                <a:sym typeface="Lato"/>
              </a:rPr>
              <a:t> difíciles de escalar o modificar sin “romper” cosas.</a:t>
            </a:r>
            <a:endParaRPr/>
          </a:p>
          <a:p>
            <a:pPr indent="-457200" lvl="0" marL="457200" marR="0" rtl="0" algn="l">
              <a:lnSpc>
                <a:spcPct val="100000"/>
              </a:lnSpc>
              <a:spcBef>
                <a:spcPts val="1200"/>
              </a:spcBef>
              <a:spcAft>
                <a:spcPts val="1200"/>
              </a:spcAft>
              <a:buClr>
                <a:srgbClr val="000000"/>
              </a:buClr>
              <a:buSzPts val="4400"/>
              <a:buFont typeface="Arial"/>
              <a:buChar char="•"/>
            </a:pPr>
            <a:r>
              <a:rPr b="1" i="0" lang="es-CO" sz="4400" u="none" cap="none" strike="noStrike">
                <a:solidFill>
                  <a:srgbClr val="000000"/>
                </a:solidFill>
                <a:latin typeface="Lato"/>
                <a:ea typeface="Lato"/>
                <a:cs typeface="Lato"/>
                <a:sym typeface="Lato"/>
              </a:rPr>
              <a:t>Operaciones riesgosas: </a:t>
            </a:r>
            <a:r>
              <a:rPr b="0" i="0" lang="es-CO" sz="4400" u="none" cap="none" strike="noStrike">
                <a:solidFill>
                  <a:srgbClr val="000000"/>
                </a:solidFill>
                <a:latin typeface="Lato"/>
                <a:ea typeface="Lato"/>
                <a:cs typeface="Lato"/>
                <a:sym typeface="Lato"/>
              </a:rPr>
              <a:t>lo que debería ser simple (insertar, actualizar y eliminar) se vuelve riesgoso.</a:t>
            </a:r>
            <a:endParaRPr/>
          </a:p>
        </p:txBody>
      </p:sp>
      <p:pic>
        <p:nvPicPr>
          <p:cNvPr id="897" name="Google Shape;897;p87"/>
          <p:cNvPicPr preferRelativeResize="0"/>
          <p:nvPr/>
        </p:nvPicPr>
        <p:blipFill rotWithShape="1">
          <a:blip r:embed="rId4">
            <a:alphaModFix/>
          </a:blip>
          <a:srcRect b="0" l="0" r="0" t="0"/>
          <a:stretch/>
        </p:blipFill>
        <p:spPr>
          <a:xfrm>
            <a:off x="2099134" y="6574523"/>
            <a:ext cx="4090874" cy="409087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01" name="Shape 901"/>
        <p:cNvGrpSpPr/>
        <p:nvPr/>
      </p:nvGrpSpPr>
      <p:grpSpPr>
        <a:xfrm>
          <a:off x="0" y="0"/>
          <a:ext cx="0" cy="0"/>
          <a:chOff x="0" y="0"/>
          <a:chExt cx="0" cy="0"/>
        </a:xfrm>
      </p:grpSpPr>
      <p:sp>
        <p:nvSpPr>
          <p:cNvPr id="902" name="Google Shape;902;p88"/>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¿POR QUÉ IMPORTA EVITAR ESTAS ANOMALÍAS?</a:t>
            </a:r>
            <a:endParaRPr/>
          </a:p>
        </p:txBody>
      </p:sp>
      <p:sp>
        <p:nvSpPr>
          <p:cNvPr id="903" name="Google Shape;903;p88"/>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904" name="Google Shape;904;p88"/>
          <p:cNvSpPr txBox="1"/>
          <p:nvPr/>
        </p:nvSpPr>
        <p:spPr>
          <a:xfrm>
            <a:off x="5609044" y="4334829"/>
            <a:ext cx="16154386" cy="298068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800" u="none" cap="none" strike="noStrike">
                <a:solidFill>
                  <a:srgbClr val="000000"/>
                </a:solidFill>
                <a:latin typeface="Lato"/>
                <a:ea typeface="Lato"/>
                <a:cs typeface="Lato"/>
                <a:sym typeface="Lato"/>
              </a:rPr>
              <a:t>No porque usemos un sistema de bases de datos en vez de Excel todo va a funcionar de maravilla. Aprovechar todas sus ventajas también depende de que nuestro modelo esté bien diseñado.</a:t>
            </a:r>
            <a:endParaRPr/>
          </a:p>
        </p:txBody>
      </p:sp>
      <p:pic>
        <p:nvPicPr>
          <p:cNvPr id="905" name="Google Shape;905;p88"/>
          <p:cNvPicPr preferRelativeResize="0"/>
          <p:nvPr/>
        </p:nvPicPr>
        <p:blipFill rotWithShape="1">
          <a:blip r:embed="rId4">
            <a:alphaModFix/>
          </a:blip>
          <a:srcRect b="0" l="0" r="0" t="0"/>
          <a:stretch/>
        </p:blipFill>
        <p:spPr>
          <a:xfrm>
            <a:off x="2620571" y="4334828"/>
            <a:ext cx="2988472" cy="2980690"/>
          </a:xfrm>
          <a:prstGeom prst="round2DiagRect">
            <a:avLst>
              <a:gd fmla="val 16667" name="adj1"/>
              <a:gd fmla="val 0" name="adj2"/>
            </a:avLst>
          </a:prstGeom>
          <a:noFill/>
          <a:ln>
            <a:noFill/>
          </a:ln>
          <a:effectLst>
            <a:outerShdw blurRad="254000" rotWithShape="0" algn="tl">
              <a:srgbClr val="000000">
                <a:alpha val="42745"/>
              </a:srgbClr>
            </a:outerShdw>
          </a:effectLst>
        </p:spPr>
      </p:pic>
      <p:sp>
        <p:nvSpPr>
          <p:cNvPr id="906" name="Google Shape;906;p88"/>
          <p:cNvSpPr txBox="1"/>
          <p:nvPr/>
        </p:nvSpPr>
        <p:spPr>
          <a:xfrm>
            <a:off x="3168502" y="8268972"/>
            <a:ext cx="18011554" cy="298068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4400"/>
              <a:buFont typeface="Arial"/>
              <a:buNone/>
            </a:pPr>
            <a:r>
              <a:rPr b="0" i="0" lang="es-CO" sz="4800" u="none" cap="none" strike="noStrike">
                <a:solidFill>
                  <a:srgbClr val="000000"/>
                </a:solidFill>
                <a:latin typeface="Lato"/>
                <a:ea typeface="Lato"/>
                <a:cs typeface="Lato"/>
                <a:sym typeface="Lato"/>
              </a:rPr>
              <a:t>Para un sistema operativo y transaccional (OLTP), los riesgos de no normalizar son muy altos. Pero para un sistema analítico (OLAP), que por naturaleza no se actualiza frecuentemente, 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6"/>
                                        </p:tgtEl>
                                        <p:attrNameLst>
                                          <p:attrName>style.visibility</p:attrName>
                                        </p:attrNameLst>
                                      </p:cBhvr>
                                      <p:to>
                                        <p:strVal val="visible"/>
                                      </p:to>
                                    </p:set>
                                    <p:animEffect filter="fade" transition="in">
                                      <p:cBhvr>
                                        <p:cTn dur="500"/>
                                        <p:tgtEl>
                                          <p:spTgt spid="9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0" name="Shape 910"/>
        <p:cNvGrpSpPr/>
        <p:nvPr/>
      </p:nvGrpSpPr>
      <p:grpSpPr>
        <a:xfrm>
          <a:off x="0" y="0"/>
          <a:ext cx="0" cy="0"/>
          <a:chOff x="0" y="0"/>
          <a:chExt cx="0" cy="0"/>
        </a:xfrm>
      </p:grpSpPr>
      <p:sp>
        <p:nvSpPr>
          <p:cNvPr id="911" name="Google Shape;911;p89"/>
          <p:cNvSpPr txBox="1"/>
          <p:nvPr/>
        </p:nvSpPr>
        <p:spPr>
          <a:xfrm>
            <a:off x="2164080" y="2208982"/>
            <a:ext cx="13837920"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800"/>
              <a:buFont typeface="Arial"/>
              <a:buNone/>
            </a:pPr>
            <a:r>
              <a:rPr b="0" i="0" lang="es-CO" sz="8800" u="none" cap="none" strike="noStrike">
                <a:solidFill>
                  <a:srgbClr val="000000"/>
                </a:solidFill>
                <a:latin typeface="Roboto"/>
                <a:ea typeface="Roboto"/>
                <a:cs typeface="Roboto"/>
                <a:sym typeface="Roboto"/>
              </a:rPr>
              <a:t>FORMAS NORMALES</a:t>
            </a:r>
            <a:endParaRPr b="0" i="0" sz="8800" u="none" cap="none" strike="noStrike">
              <a:solidFill>
                <a:srgbClr val="000000"/>
              </a:solidFill>
              <a:latin typeface="Roboto"/>
              <a:ea typeface="Roboto"/>
              <a:cs typeface="Roboto"/>
              <a:sym typeface="Roboto"/>
            </a:endParaRPr>
          </a:p>
        </p:txBody>
      </p:sp>
      <p:sp>
        <p:nvSpPr>
          <p:cNvPr id="912" name="Google Shape;912;p89"/>
          <p:cNvSpPr txBox="1"/>
          <p:nvPr/>
        </p:nvSpPr>
        <p:spPr>
          <a:xfrm>
            <a:off x="2164080" y="3655532"/>
            <a:ext cx="18806160" cy="144655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2000"/>
              </a:spcBef>
              <a:spcAft>
                <a:spcPts val="0"/>
              </a:spcAft>
              <a:buClr>
                <a:srgbClr val="000000"/>
              </a:buClr>
              <a:buSzPts val="5400"/>
              <a:buFont typeface="Arial"/>
              <a:buNone/>
            </a:pPr>
            <a:r>
              <a:rPr b="0" i="0" lang="es-CO" sz="5400" u="none" cap="none" strike="noStrike">
                <a:solidFill>
                  <a:srgbClr val="000000"/>
                </a:solidFill>
                <a:latin typeface="Lato"/>
                <a:ea typeface="Lato"/>
                <a:cs typeface="Lato"/>
                <a:sym typeface="Lato"/>
              </a:rPr>
              <a:t>¿Qué tan normalizado o desnormalizado está un sistema?</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6" name="Shape 916"/>
        <p:cNvGrpSpPr/>
        <p:nvPr/>
      </p:nvGrpSpPr>
      <p:grpSpPr>
        <a:xfrm>
          <a:off x="0" y="0"/>
          <a:ext cx="0" cy="0"/>
          <a:chOff x="0" y="0"/>
          <a:chExt cx="0" cy="0"/>
        </a:xfrm>
      </p:grpSpPr>
      <p:sp>
        <p:nvSpPr>
          <p:cNvPr id="917" name="Google Shape;917;p90"/>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FORMAS NORMALES</a:t>
            </a:r>
            <a:endParaRPr/>
          </a:p>
        </p:txBody>
      </p:sp>
      <p:sp>
        <p:nvSpPr>
          <p:cNvPr id="918" name="Google Shape;918;p90"/>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919" name="Google Shape;919;p90"/>
          <p:cNvSpPr txBox="1"/>
          <p:nvPr/>
        </p:nvSpPr>
        <p:spPr>
          <a:xfrm>
            <a:off x="3168502" y="3700853"/>
            <a:ext cx="18594928" cy="4017009"/>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2000"/>
              </a:spcBef>
              <a:spcAft>
                <a:spcPts val="0"/>
              </a:spcAft>
              <a:buClr>
                <a:srgbClr val="000000"/>
              </a:buClr>
              <a:buSzPts val="4800"/>
              <a:buFont typeface="Arial"/>
              <a:buNone/>
            </a:pPr>
            <a:r>
              <a:rPr b="0" i="0" lang="es-CO" sz="4800" u="none" cap="none" strike="noStrike">
                <a:solidFill>
                  <a:srgbClr val="000000"/>
                </a:solidFill>
                <a:latin typeface="Lato"/>
                <a:ea typeface="Lato"/>
                <a:cs typeface="Lato"/>
                <a:sym typeface="Lato"/>
              </a:rPr>
              <a:t>Las formas normales son </a:t>
            </a:r>
            <a:r>
              <a:rPr b="1" i="0" lang="es-CO" sz="4800" u="none" cap="none" strike="noStrike">
                <a:solidFill>
                  <a:srgbClr val="000000"/>
                </a:solidFill>
                <a:latin typeface="Lato"/>
                <a:ea typeface="Lato"/>
                <a:cs typeface="Lato"/>
                <a:sym typeface="Lato"/>
              </a:rPr>
              <a:t>reglas que ayudan a estructurar las bases de datos relacionales</a:t>
            </a:r>
            <a:r>
              <a:rPr b="0" i="0" lang="es-CO" sz="4800" u="none" cap="none" strike="noStrike">
                <a:solidFill>
                  <a:srgbClr val="000000"/>
                </a:solidFill>
                <a:latin typeface="Lato"/>
                <a:ea typeface="Lato"/>
                <a:cs typeface="Lato"/>
                <a:sym typeface="Lato"/>
              </a:rPr>
              <a:t> para que sean más ordenadas, eficientes y seguras.</a:t>
            </a:r>
            <a:endParaRPr/>
          </a:p>
          <a:p>
            <a:pPr indent="0" lvl="0" marL="0" marR="0" rtl="0" algn="just">
              <a:lnSpc>
                <a:spcPct val="90000"/>
              </a:lnSpc>
              <a:spcBef>
                <a:spcPts val="3200"/>
              </a:spcBef>
              <a:spcAft>
                <a:spcPts val="0"/>
              </a:spcAft>
              <a:buClr>
                <a:srgbClr val="000000"/>
              </a:buClr>
              <a:buSzPts val="4800"/>
              <a:buFont typeface="Arial"/>
              <a:buNone/>
            </a:pPr>
            <a:r>
              <a:rPr b="0" i="0" lang="es-CO" sz="4800" u="none" cap="none" strike="noStrike">
                <a:solidFill>
                  <a:srgbClr val="000000"/>
                </a:solidFill>
                <a:latin typeface="Lato"/>
                <a:ea typeface="Lato"/>
                <a:cs typeface="Lato"/>
                <a:sym typeface="Lato"/>
              </a:rPr>
              <a:t>A medida que una base de datos cumple más formas normales, se considera más </a:t>
            </a:r>
            <a:r>
              <a:rPr b="0" i="1" lang="es-CO" sz="4800" u="none" cap="none" strike="noStrike">
                <a:solidFill>
                  <a:srgbClr val="000000"/>
                </a:solidFill>
                <a:latin typeface="Lato"/>
                <a:ea typeface="Lato"/>
                <a:cs typeface="Lato"/>
                <a:sym typeface="Lato"/>
              </a:rPr>
              <a:t>normalizada</a:t>
            </a:r>
            <a:r>
              <a:rPr b="0" i="0" lang="es-CO" sz="4800" u="none" cap="none" strike="noStrike">
                <a:solidFill>
                  <a:srgbClr val="000000"/>
                </a:solidFill>
                <a:latin typeface="Lato"/>
                <a:ea typeface="Lato"/>
                <a:cs typeface="Lato"/>
                <a:sym typeface="Lato"/>
              </a:rPr>
              <a:t>.</a:t>
            </a:r>
            <a:endParaRPr/>
          </a:p>
          <a:p>
            <a:pPr indent="0" lvl="0" marL="0" marR="0" rtl="0" algn="just">
              <a:lnSpc>
                <a:spcPct val="90000"/>
              </a:lnSpc>
              <a:spcBef>
                <a:spcPts val="3200"/>
              </a:spcBef>
              <a:spcAft>
                <a:spcPts val="0"/>
              </a:spcAft>
              <a:buClr>
                <a:schemeClr val="dk1"/>
              </a:buClr>
              <a:buSzPts val="4800"/>
              <a:buFont typeface="Arial"/>
              <a:buNone/>
            </a:pPr>
            <a:r>
              <a:t/>
            </a:r>
            <a:endParaRPr b="0" i="0" sz="4800" u="none" cap="none" strike="noStrike">
              <a:solidFill>
                <a:srgbClr val="000000"/>
              </a:solidFill>
              <a:latin typeface="Lato"/>
              <a:ea typeface="Lato"/>
              <a:cs typeface="Lato"/>
              <a:sym typeface="Lato"/>
            </a:endParaRPr>
          </a:p>
        </p:txBody>
      </p:sp>
      <p:grpSp>
        <p:nvGrpSpPr>
          <p:cNvPr id="920" name="Google Shape;920;p90"/>
          <p:cNvGrpSpPr/>
          <p:nvPr/>
        </p:nvGrpSpPr>
        <p:grpSpPr>
          <a:xfrm>
            <a:off x="5770290" y="8236827"/>
            <a:ext cx="2439110" cy="2765426"/>
            <a:chOff x="5770290" y="8236827"/>
            <a:chExt cx="2439110" cy="2765426"/>
          </a:xfrm>
        </p:grpSpPr>
        <p:pic>
          <p:nvPicPr>
            <p:cNvPr id="921" name="Google Shape;921;p90"/>
            <p:cNvPicPr preferRelativeResize="0"/>
            <p:nvPr/>
          </p:nvPicPr>
          <p:blipFill rotWithShape="1">
            <a:blip r:embed="rId4">
              <a:alphaModFix/>
            </a:blip>
            <a:srcRect b="0" l="0" r="0" t="0"/>
            <a:stretch/>
          </p:blipFill>
          <p:spPr>
            <a:xfrm>
              <a:off x="5770290" y="8236827"/>
              <a:ext cx="2439110" cy="2439110"/>
            </a:xfrm>
            <a:prstGeom prst="rect">
              <a:avLst/>
            </a:prstGeom>
            <a:noFill/>
            <a:ln>
              <a:noFill/>
            </a:ln>
          </p:spPr>
        </p:pic>
        <p:sp>
          <p:nvSpPr>
            <p:cNvPr id="922" name="Google Shape;922;p90"/>
            <p:cNvSpPr/>
            <p:nvPr/>
          </p:nvSpPr>
          <p:spPr>
            <a:xfrm>
              <a:off x="7152523" y="10172913"/>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3" name="Google Shape;923;p90"/>
            <p:cNvSpPr/>
            <p:nvPr/>
          </p:nvSpPr>
          <p:spPr>
            <a:xfrm>
              <a:off x="7152522" y="9239278"/>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924" name="Google Shape;924;p90"/>
          <p:cNvGrpSpPr/>
          <p:nvPr/>
        </p:nvGrpSpPr>
        <p:grpSpPr>
          <a:xfrm>
            <a:off x="8578350" y="8251554"/>
            <a:ext cx="2439110" cy="2765426"/>
            <a:chOff x="8578350" y="8251554"/>
            <a:chExt cx="2439110" cy="2765426"/>
          </a:xfrm>
        </p:grpSpPr>
        <p:pic>
          <p:nvPicPr>
            <p:cNvPr id="925" name="Google Shape;925;p90"/>
            <p:cNvPicPr preferRelativeResize="0"/>
            <p:nvPr/>
          </p:nvPicPr>
          <p:blipFill rotWithShape="1">
            <a:blip r:embed="rId4">
              <a:alphaModFix/>
            </a:blip>
            <a:srcRect b="0" l="0" r="0" t="0"/>
            <a:stretch/>
          </p:blipFill>
          <p:spPr>
            <a:xfrm>
              <a:off x="8578350" y="8251554"/>
              <a:ext cx="2439110" cy="2439110"/>
            </a:xfrm>
            <a:prstGeom prst="rect">
              <a:avLst/>
            </a:prstGeom>
            <a:noFill/>
            <a:ln>
              <a:noFill/>
            </a:ln>
          </p:spPr>
        </p:pic>
        <p:sp>
          <p:nvSpPr>
            <p:cNvPr id="926" name="Google Shape;926;p90"/>
            <p:cNvSpPr/>
            <p:nvPr/>
          </p:nvSpPr>
          <p:spPr>
            <a:xfrm>
              <a:off x="9960583" y="10187640"/>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7" name="Google Shape;927;p90"/>
            <p:cNvSpPr/>
            <p:nvPr/>
          </p:nvSpPr>
          <p:spPr>
            <a:xfrm>
              <a:off x="9960582" y="9254005"/>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8" name="Google Shape;928;p90"/>
            <p:cNvSpPr/>
            <p:nvPr/>
          </p:nvSpPr>
          <p:spPr>
            <a:xfrm>
              <a:off x="9960582" y="8320370"/>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929" name="Google Shape;929;p90"/>
          <p:cNvGrpSpPr/>
          <p:nvPr/>
        </p:nvGrpSpPr>
        <p:grpSpPr>
          <a:xfrm>
            <a:off x="11386410" y="8251554"/>
            <a:ext cx="2439110" cy="2765426"/>
            <a:chOff x="11386410" y="8251554"/>
            <a:chExt cx="2439110" cy="2765426"/>
          </a:xfrm>
        </p:grpSpPr>
        <p:pic>
          <p:nvPicPr>
            <p:cNvPr id="930" name="Google Shape;930;p90"/>
            <p:cNvPicPr preferRelativeResize="0"/>
            <p:nvPr/>
          </p:nvPicPr>
          <p:blipFill rotWithShape="1">
            <a:blip r:embed="rId4">
              <a:alphaModFix/>
            </a:blip>
            <a:srcRect b="0" l="0" r="0" t="0"/>
            <a:stretch/>
          </p:blipFill>
          <p:spPr>
            <a:xfrm>
              <a:off x="11386410" y="8251554"/>
              <a:ext cx="2439110" cy="2439110"/>
            </a:xfrm>
            <a:prstGeom prst="rect">
              <a:avLst/>
            </a:prstGeom>
            <a:noFill/>
            <a:ln>
              <a:noFill/>
            </a:ln>
          </p:spPr>
        </p:pic>
        <p:sp>
          <p:nvSpPr>
            <p:cNvPr id="931" name="Google Shape;931;p90"/>
            <p:cNvSpPr/>
            <p:nvPr/>
          </p:nvSpPr>
          <p:spPr>
            <a:xfrm>
              <a:off x="12768643" y="10187640"/>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2" name="Google Shape;932;p90"/>
            <p:cNvSpPr/>
            <p:nvPr/>
          </p:nvSpPr>
          <p:spPr>
            <a:xfrm>
              <a:off x="12768642" y="9254005"/>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3" name="Google Shape;933;p90"/>
            <p:cNvSpPr/>
            <p:nvPr/>
          </p:nvSpPr>
          <p:spPr>
            <a:xfrm>
              <a:off x="12768642" y="8320370"/>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4" name="Google Shape;934;p90"/>
            <p:cNvSpPr/>
            <p:nvPr/>
          </p:nvSpPr>
          <p:spPr>
            <a:xfrm>
              <a:off x="11766697" y="9601841"/>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grpSp>
        <p:nvGrpSpPr>
          <p:cNvPr id="935" name="Google Shape;935;p90"/>
          <p:cNvGrpSpPr/>
          <p:nvPr/>
        </p:nvGrpSpPr>
        <p:grpSpPr>
          <a:xfrm>
            <a:off x="2317898" y="8207374"/>
            <a:ext cx="4465674" cy="4363072"/>
            <a:chOff x="2317898" y="8207374"/>
            <a:chExt cx="4465674" cy="4363072"/>
          </a:xfrm>
        </p:grpSpPr>
        <p:pic>
          <p:nvPicPr>
            <p:cNvPr id="936" name="Google Shape;936;p90"/>
            <p:cNvPicPr preferRelativeResize="0"/>
            <p:nvPr/>
          </p:nvPicPr>
          <p:blipFill rotWithShape="1">
            <a:blip r:embed="rId4">
              <a:alphaModFix/>
            </a:blip>
            <a:srcRect b="0" l="0" r="0" t="0"/>
            <a:stretch/>
          </p:blipFill>
          <p:spPr>
            <a:xfrm>
              <a:off x="3168502" y="8207374"/>
              <a:ext cx="2439110" cy="2439110"/>
            </a:xfrm>
            <a:prstGeom prst="rect">
              <a:avLst/>
            </a:prstGeom>
            <a:noFill/>
            <a:ln>
              <a:noFill/>
            </a:ln>
          </p:spPr>
        </p:pic>
        <p:sp>
          <p:nvSpPr>
            <p:cNvPr id="937" name="Google Shape;937;p90"/>
            <p:cNvSpPr/>
            <p:nvPr/>
          </p:nvSpPr>
          <p:spPr>
            <a:xfrm>
              <a:off x="4550735" y="10143460"/>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8" name="Google Shape;938;p90"/>
            <p:cNvSpPr txBox="1"/>
            <p:nvPr/>
          </p:nvSpPr>
          <p:spPr>
            <a:xfrm>
              <a:off x="2317898" y="11185451"/>
              <a:ext cx="4465674"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Arial"/>
                  <a:ea typeface="Arial"/>
                  <a:cs typeface="Arial"/>
                  <a:sym typeface="Arial"/>
                </a:rPr>
                <a:t>Es como si cumpliera un estándar de menos estrellas…</a:t>
              </a:r>
              <a:endParaRPr b="0" i="0" sz="2800" u="none" cap="none" strike="noStrike">
                <a:solidFill>
                  <a:srgbClr val="000000"/>
                </a:solidFill>
                <a:latin typeface="Arial"/>
                <a:ea typeface="Arial"/>
                <a:cs typeface="Arial"/>
                <a:sym typeface="Arial"/>
              </a:endParaRPr>
            </a:p>
          </p:txBody>
        </p:sp>
      </p:grpSp>
      <p:grpSp>
        <p:nvGrpSpPr>
          <p:cNvPr id="939" name="Google Shape;939;p90"/>
          <p:cNvGrpSpPr/>
          <p:nvPr/>
        </p:nvGrpSpPr>
        <p:grpSpPr>
          <a:xfrm>
            <a:off x="13619247" y="8236827"/>
            <a:ext cx="4465674" cy="3771843"/>
            <a:chOff x="13619247" y="8236827"/>
            <a:chExt cx="4465674" cy="3771843"/>
          </a:xfrm>
        </p:grpSpPr>
        <p:pic>
          <p:nvPicPr>
            <p:cNvPr id="940" name="Google Shape;940;p90"/>
            <p:cNvPicPr preferRelativeResize="0"/>
            <p:nvPr/>
          </p:nvPicPr>
          <p:blipFill rotWithShape="1">
            <a:blip r:embed="rId4">
              <a:alphaModFix/>
            </a:blip>
            <a:srcRect b="0" l="0" r="0" t="0"/>
            <a:stretch/>
          </p:blipFill>
          <p:spPr>
            <a:xfrm>
              <a:off x="13863801" y="8236827"/>
              <a:ext cx="2439110" cy="2439110"/>
            </a:xfrm>
            <a:prstGeom prst="rect">
              <a:avLst/>
            </a:prstGeom>
            <a:noFill/>
            <a:ln>
              <a:noFill/>
            </a:ln>
          </p:spPr>
        </p:pic>
        <p:sp>
          <p:nvSpPr>
            <p:cNvPr id="941" name="Google Shape;941;p90"/>
            <p:cNvSpPr/>
            <p:nvPr/>
          </p:nvSpPr>
          <p:spPr>
            <a:xfrm>
              <a:off x="15246034" y="10172913"/>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2" name="Google Shape;942;p90"/>
            <p:cNvSpPr/>
            <p:nvPr/>
          </p:nvSpPr>
          <p:spPr>
            <a:xfrm>
              <a:off x="15246033" y="9239278"/>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3" name="Google Shape;943;p90"/>
            <p:cNvSpPr/>
            <p:nvPr/>
          </p:nvSpPr>
          <p:spPr>
            <a:xfrm>
              <a:off x="15246033" y="8305643"/>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4" name="Google Shape;944;p90"/>
            <p:cNvSpPr/>
            <p:nvPr/>
          </p:nvSpPr>
          <p:spPr>
            <a:xfrm>
              <a:off x="14244088" y="9587114"/>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5" name="Google Shape;945;p90"/>
            <p:cNvSpPr/>
            <p:nvPr/>
          </p:nvSpPr>
          <p:spPr>
            <a:xfrm>
              <a:off x="14244088" y="8597589"/>
              <a:ext cx="850605" cy="829340"/>
            </a:xfrm>
            <a:prstGeom prst="star5">
              <a:avLst>
                <a:gd fmla="val 19098" name="adj"/>
                <a:gd fmla="val 105146" name="hf"/>
                <a:gd fmla="val 110557" name="vf"/>
              </a:avLst>
            </a:prstGeom>
            <a:solidFill>
              <a:srgbClr val="FFC000"/>
            </a:solidFill>
            <a:ln cap="flat" cmpd="sng" w="571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6" name="Google Shape;946;p90"/>
            <p:cNvSpPr txBox="1"/>
            <p:nvPr/>
          </p:nvSpPr>
          <p:spPr>
            <a:xfrm>
              <a:off x="13619247" y="11485450"/>
              <a:ext cx="4465674"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Arial"/>
                  <a:ea typeface="Arial"/>
                  <a:cs typeface="Arial"/>
                  <a:sym typeface="Arial"/>
                </a:rPr>
                <a:t>… a más estrellas</a:t>
              </a:r>
              <a:endParaRPr b="0" i="0" sz="28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5"/>
                                        </p:tgtEl>
                                        <p:attrNameLst>
                                          <p:attrName>style.visibility</p:attrName>
                                        </p:attrNameLst>
                                      </p:cBhvr>
                                      <p:to>
                                        <p:strVal val="visible"/>
                                      </p:to>
                                    </p:set>
                                    <p:animEffect filter="fade" transition="in">
                                      <p:cBhvr>
                                        <p:cTn dur="500"/>
                                        <p:tgtEl>
                                          <p:spTgt spid="93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920"/>
                                        </p:tgtEl>
                                        <p:attrNameLst>
                                          <p:attrName>style.visibility</p:attrName>
                                        </p:attrNameLst>
                                      </p:cBhvr>
                                      <p:to>
                                        <p:strVal val="visible"/>
                                      </p:to>
                                    </p:set>
                                    <p:animEffect filter="fade" transition="in">
                                      <p:cBhvr>
                                        <p:cTn dur="500"/>
                                        <p:tgtEl>
                                          <p:spTgt spid="92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924"/>
                                        </p:tgtEl>
                                        <p:attrNameLst>
                                          <p:attrName>style.visibility</p:attrName>
                                        </p:attrNameLst>
                                      </p:cBhvr>
                                      <p:to>
                                        <p:strVal val="visible"/>
                                      </p:to>
                                    </p:set>
                                    <p:animEffect filter="fade" transition="in">
                                      <p:cBhvr>
                                        <p:cTn dur="500"/>
                                        <p:tgtEl>
                                          <p:spTgt spid="924"/>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929"/>
                                        </p:tgtEl>
                                        <p:attrNameLst>
                                          <p:attrName>style.visibility</p:attrName>
                                        </p:attrNameLst>
                                      </p:cBhvr>
                                      <p:to>
                                        <p:strVal val="visible"/>
                                      </p:to>
                                    </p:set>
                                    <p:animEffect filter="fade" transition="in">
                                      <p:cBhvr>
                                        <p:cTn dur="500"/>
                                        <p:tgtEl>
                                          <p:spTgt spid="929"/>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939"/>
                                        </p:tgtEl>
                                        <p:attrNameLst>
                                          <p:attrName>style.visibility</p:attrName>
                                        </p:attrNameLst>
                                      </p:cBhvr>
                                      <p:to>
                                        <p:strVal val="visible"/>
                                      </p:to>
                                    </p:set>
                                    <p:animEffect filter="fade" transition="in">
                                      <p:cBhvr>
                                        <p:cTn dur="500"/>
                                        <p:tgtEl>
                                          <p:spTgt spid="9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0" name="Shape 950"/>
        <p:cNvGrpSpPr/>
        <p:nvPr/>
      </p:nvGrpSpPr>
      <p:grpSpPr>
        <a:xfrm>
          <a:off x="0" y="0"/>
          <a:ext cx="0" cy="0"/>
          <a:chOff x="0" y="0"/>
          <a:chExt cx="0" cy="0"/>
        </a:xfrm>
      </p:grpSpPr>
      <p:sp>
        <p:nvSpPr>
          <p:cNvPr id="951" name="Google Shape;951;p91"/>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FORMAS NORMALES</a:t>
            </a:r>
            <a:endParaRPr/>
          </a:p>
        </p:txBody>
      </p:sp>
      <p:sp>
        <p:nvSpPr>
          <p:cNvPr id="952" name="Google Shape;952;p91"/>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953" name="Google Shape;953;p91"/>
          <p:cNvSpPr txBox="1"/>
          <p:nvPr/>
        </p:nvSpPr>
        <p:spPr>
          <a:xfrm>
            <a:off x="3168502" y="3215923"/>
            <a:ext cx="18594928" cy="993067"/>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2000"/>
              </a:spcBef>
              <a:spcAft>
                <a:spcPts val="1200"/>
              </a:spcAft>
              <a:buClr>
                <a:srgbClr val="000000"/>
              </a:buClr>
              <a:buSzPts val="4400"/>
              <a:buFont typeface="Arial"/>
              <a:buNone/>
            </a:pPr>
            <a:r>
              <a:rPr b="0" i="0" lang="es-CO" sz="4400" u="none" cap="none" strike="noStrike">
                <a:solidFill>
                  <a:srgbClr val="000000"/>
                </a:solidFill>
                <a:latin typeface="Lato"/>
                <a:ea typeface="Lato"/>
                <a:cs typeface="Lato"/>
                <a:sym typeface="Lato"/>
              </a:rPr>
              <a:t>Existen muchas formas normales (de menos a más normalizadas):</a:t>
            </a:r>
            <a:endParaRPr/>
          </a:p>
        </p:txBody>
      </p:sp>
      <p:sp>
        <p:nvSpPr>
          <p:cNvPr id="954" name="Google Shape;954;p91"/>
          <p:cNvSpPr txBox="1"/>
          <p:nvPr/>
        </p:nvSpPr>
        <p:spPr>
          <a:xfrm>
            <a:off x="3168502" y="4515274"/>
            <a:ext cx="18594928" cy="5516880"/>
          </a:xfrm>
          <a:prstGeom prst="rect">
            <a:avLst/>
          </a:prstGeom>
          <a:noFill/>
          <a:ln>
            <a:noFill/>
          </a:ln>
        </p:spPr>
        <p:txBody>
          <a:bodyPr anchorCtr="0" anchor="t" bIns="45700" lIns="91425" spcFirstLastPara="1" rIns="91425" wrap="square" tIns="45700">
            <a:noAutofit/>
          </a:bodyPr>
          <a:lstStyle/>
          <a:p>
            <a:pPr indent="-457200" lvl="0" marL="457200" marR="0" rtl="0" algn="l">
              <a:lnSpc>
                <a:spcPct val="90000"/>
              </a:lnSpc>
              <a:spcBef>
                <a:spcPts val="20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1NF – Primera forma normal</a:t>
            </a:r>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2NF – Segunda forma normal</a:t>
            </a:r>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3NF – Tercera forma nor</a:t>
            </a:r>
            <a:endParaRPr b="0" i="0" sz="4000" u="none" cap="none" strike="noStrike">
              <a:solidFill>
                <a:srgbClr val="000000"/>
              </a:solidFill>
              <a:latin typeface="Lato"/>
              <a:ea typeface="Lato"/>
              <a:cs typeface="Lato"/>
              <a:sym typeface="Lato"/>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EKNF – Forma normal de clave elemental</a:t>
            </a:r>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BCNF - Forma normal Boyce-Codd</a:t>
            </a:r>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4NF – Cuarta forma normal</a:t>
            </a:r>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ETNF – Forma normal de tupla esencial</a:t>
            </a:r>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5NF – Quinta forma normal</a:t>
            </a:r>
            <a:endParaRPr/>
          </a:p>
          <a:p>
            <a:pPr indent="-457200" lvl="0" marL="457200" marR="0" rtl="0" algn="l">
              <a:lnSpc>
                <a:spcPct val="90000"/>
              </a:lnSpc>
              <a:spcBef>
                <a:spcPts val="3200"/>
              </a:spcBef>
              <a:spcAft>
                <a:spcPts val="0"/>
              </a:spcAft>
              <a:buClr>
                <a:srgbClr val="FF0000"/>
              </a:buClr>
              <a:buSzPts val="4000"/>
              <a:buFont typeface="Arial"/>
              <a:buChar char="•"/>
            </a:pPr>
            <a:r>
              <a:rPr b="0" i="0" lang="es-CO" sz="4000" u="none" cap="none" strike="noStrike">
                <a:solidFill>
                  <a:srgbClr val="000000"/>
                </a:solidFill>
                <a:latin typeface="Lato"/>
                <a:ea typeface="Lato"/>
                <a:cs typeface="Lato"/>
                <a:sym typeface="Lato"/>
              </a:rPr>
              <a:t>DKNF – Forma normal dominio – llave</a:t>
            </a:r>
            <a:endParaRPr/>
          </a:p>
          <a:p>
            <a:pPr indent="-457200" lvl="0" marL="457200" marR="0" rtl="0" algn="l">
              <a:lnSpc>
                <a:spcPct val="90000"/>
              </a:lnSpc>
              <a:spcBef>
                <a:spcPts val="3200"/>
              </a:spcBef>
              <a:spcAft>
                <a:spcPts val="1200"/>
              </a:spcAft>
              <a:buClr>
                <a:srgbClr val="FF0000"/>
              </a:buClr>
              <a:buSzPts val="4000"/>
              <a:buFont typeface="Arial"/>
              <a:buChar char="•"/>
            </a:pPr>
            <a:r>
              <a:rPr b="0" i="0" lang="es-CO" sz="4000" u="none" cap="none" strike="noStrike">
                <a:solidFill>
                  <a:srgbClr val="000000"/>
                </a:solidFill>
                <a:latin typeface="Lato"/>
                <a:ea typeface="Lato"/>
                <a:cs typeface="Lato"/>
                <a:sym typeface="Lato"/>
              </a:rPr>
              <a:t>6NF – Sexta </a:t>
            </a:r>
            <a:r>
              <a:rPr b="0" i="0" lang="es-CO" sz="4000" u="none" cap="none" strike="noStrike">
                <a:solidFill>
                  <a:srgbClr val="000000"/>
                </a:solidFill>
                <a:latin typeface="Lato"/>
                <a:ea typeface="Lato"/>
                <a:cs typeface="Lato"/>
                <a:sym typeface="Lato"/>
              </a:rPr>
              <a:t>forma normal</a:t>
            </a:r>
            <a:endParaRPr b="0" i="0" sz="4000" u="none" cap="none" strike="noStrike">
              <a:solidFill>
                <a:srgbClr val="000000"/>
              </a:solidFill>
              <a:latin typeface="Lato"/>
              <a:ea typeface="Lato"/>
              <a:cs typeface="Lato"/>
              <a:sym typeface="Lato"/>
            </a:endParaRPr>
          </a:p>
        </p:txBody>
      </p:sp>
      <p:sp>
        <p:nvSpPr>
          <p:cNvPr id="955" name="Google Shape;955;p91"/>
          <p:cNvSpPr txBox="1"/>
          <p:nvPr/>
        </p:nvSpPr>
        <p:spPr>
          <a:xfrm>
            <a:off x="13859326" y="6606375"/>
            <a:ext cx="10229400" cy="1678800"/>
          </a:xfrm>
          <a:prstGeom prst="rect">
            <a:avLst/>
          </a:prstGeom>
          <a:noFill/>
          <a:ln>
            <a:noFill/>
          </a:ln>
        </p:spPr>
        <p:txBody>
          <a:bodyPr anchorCtr="0" anchor="t" bIns="45700" lIns="91425" spcFirstLastPara="1" rIns="91425" wrap="square" tIns="45700">
            <a:noAutofit/>
          </a:bodyPr>
          <a:lstStyle/>
          <a:p>
            <a:pPr indent="0" lvl="0" marL="0" marR="0" rtl="0" algn="just">
              <a:lnSpc>
                <a:spcPct val="90000"/>
              </a:lnSpc>
              <a:spcBef>
                <a:spcPts val="2000"/>
              </a:spcBef>
              <a:spcAft>
                <a:spcPts val="1200"/>
              </a:spcAft>
              <a:buClr>
                <a:srgbClr val="000000"/>
              </a:buClr>
              <a:buSzPts val="4400"/>
              <a:buFont typeface="Arial"/>
              <a:buNone/>
            </a:pPr>
            <a:r>
              <a:rPr b="0" i="0" lang="es-CO" sz="4400" u="none" cap="none" strike="noStrike">
                <a:solidFill>
                  <a:srgbClr val="000000"/>
                </a:solidFill>
                <a:latin typeface="Lato"/>
                <a:ea typeface="Lato"/>
                <a:cs typeface="Lato"/>
                <a:sym typeface="Lato"/>
              </a:rPr>
              <a:t>Pero en la mayoría de proyectos </a:t>
            </a:r>
            <a:r>
              <a:rPr b="1" i="0" lang="es-CO" sz="4400" u="none" cap="none" strike="noStrike">
                <a:solidFill>
                  <a:srgbClr val="FF0066"/>
                </a:solidFill>
                <a:latin typeface="Lato"/>
                <a:ea typeface="Lato"/>
                <a:cs typeface="Lato"/>
                <a:sym typeface="Lato"/>
              </a:rPr>
              <a:t>no es necesario llegar más allá de la 3NF</a:t>
            </a:r>
            <a:r>
              <a:rPr b="0" i="0" lang="es-CO" sz="4400" u="none" cap="none" strike="noStrike">
                <a:solidFill>
                  <a:srgbClr val="FF0066"/>
                </a:solidFill>
                <a:latin typeface="Lato"/>
                <a:ea typeface="Lato"/>
                <a:cs typeface="Lato"/>
                <a:sym typeface="Lato"/>
              </a:rPr>
              <a:t>.</a:t>
            </a:r>
            <a:r>
              <a:rPr b="0" i="0" lang="es-CO" sz="4400" u="none" cap="none" strike="noStrike">
                <a:solidFill>
                  <a:srgbClr val="000000"/>
                </a:solidFill>
                <a:latin typeface="Lato"/>
                <a:ea typeface="Lato"/>
                <a:cs typeface="Lato"/>
                <a:sym typeface="Lato"/>
              </a:rPr>
              <a:t> Lo importante es encontrar el equilibrio entre estructura y eficiencia.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3"/>
                                        </p:tgtEl>
                                        <p:attrNameLst>
                                          <p:attrName>style.visibility</p:attrName>
                                        </p:attrNameLst>
                                      </p:cBhvr>
                                      <p:to>
                                        <p:strVal val="visible"/>
                                      </p:to>
                                    </p:set>
                                    <p:animEffect filter="fade" transition="in">
                                      <p:cBhvr>
                                        <p:cTn dur="500"/>
                                        <p:tgtEl>
                                          <p:spTgt spid="9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59" name="Shape 959"/>
        <p:cNvGrpSpPr/>
        <p:nvPr/>
      </p:nvGrpSpPr>
      <p:grpSpPr>
        <a:xfrm>
          <a:off x="0" y="0"/>
          <a:ext cx="0" cy="0"/>
          <a:chOff x="0" y="0"/>
          <a:chExt cx="0" cy="0"/>
        </a:xfrm>
      </p:grpSpPr>
      <p:sp>
        <p:nvSpPr>
          <p:cNvPr id="960" name="Google Shape;960;p92"/>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1NF</a:t>
            </a:r>
            <a:endParaRPr/>
          </a:p>
        </p:txBody>
      </p:sp>
      <p:sp>
        <p:nvSpPr>
          <p:cNvPr id="961" name="Google Shape;961;p92"/>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962" name="Google Shape;962;p92"/>
          <p:cNvSpPr txBox="1"/>
          <p:nvPr/>
        </p:nvSpPr>
        <p:spPr>
          <a:xfrm>
            <a:off x="3168502" y="3215923"/>
            <a:ext cx="18594928" cy="364207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Una tabla está en Primera Forma Normal cuando:</a:t>
            </a:r>
            <a:endParaRPr b="0" i="0" sz="4400" u="none" cap="none" strike="noStrike">
              <a:solidFill>
                <a:srgbClr val="000000"/>
              </a:solidFill>
              <a:latin typeface="Lato"/>
              <a:ea typeface="Lato"/>
              <a:cs typeface="Lato"/>
              <a:sym typeface="Lato"/>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Todos los atributos contienen </a:t>
            </a:r>
            <a:r>
              <a:rPr b="1" i="0" lang="es-CO" sz="4400" u="none" cap="none" strike="noStrike">
                <a:solidFill>
                  <a:srgbClr val="000000"/>
                </a:solidFill>
                <a:latin typeface="Lato"/>
                <a:ea typeface="Lato"/>
                <a:cs typeface="Lato"/>
                <a:sym typeface="Lato"/>
              </a:rPr>
              <a:t>valores atómicos</a:t>
            </a:r>
            <a:r>
              <a:rPr b="0" i="0" lang="es-CO" sz="4400" u="none" cap="none" strike="noStrike">
                <a:solidFill>
                  <a:srgbClr val="000000"/>
                </a:solidFill>
                <a:latin typeface="Lato"/>
                <a:ea typeface="Lato"/>
                <a:cs typeface="Lato"/>
                <a:sym typeface="Lato"/>
              </a:rPr>
              <a:t> (una sola cosa, no listas ni conjuntos).</a:t>
            </a:r>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No hay columnas multivaluadas ni repetidas.</a:t>
            </a:r>
            <a:endParaRPr/>
          </a:p>
        </p:txBody>
      </p:sp>
      <p:graphicFrame>
        <p:nvGraphicFramePr>
          <p:cNvPr id="963" name="Google Shape;963;p92"/>
          <p:cNvGraphicFramePr/>
          <p:nvPr/>
        </p:nvGraphicFramePr>
        <p:xfrm>
          <a:off x="3168502" y="6858000"/>
          <a:ext cx="3000000" cy="3000000"/>
        </p:xfrm>
        <a:graphic>
          <a:graphicData uri="http://schemas.openxmlformats.org/drawingml/2006/table">
            <a:tbl>
              <a:tblPr bandRow="1" firstRow="1">
                <a:noFill/>
                <a:tableStyleId>{2F9C1D88-2889-4CBE-8E14-78A84AE1B288}</a:tableStyleId>
              </a:tblPr>
              <a:tblGrid>
                <a:gridCol w="2804625"/>
                <a:gridCol w="7564850"/>
                <a:gridCol w="7642075"/>
              </a:tblGrid>
              <a:tr h="370850">
                <a:tc>
                  <a:txBody>
                    <a:bodyPr/>
                    <a:lstStyle/>
                    <a:p>
                      <a:pPr indent="0" lvl="0" marL="0" marR="0" rtl="0" algn="l">
                        <a:spcBef>
                          <a:spcPts val="0"/>
                        </a:spcBef>
                        <a:spcAft>
                          <a:spcPts val="0"/>
                        </a:spcAft>
                        <a:buNone/>
                      </a:pPr>
                      <a:r>
                        <a:rPr lang="es-CO" sz="3600">
                          <a:solidFill>
                            <a:schemeClr val="lt1"/>
                          </a:solidFill>
                        </a:rPr>
                        <a:t>id_cliente</a:t>
                      </a:r>
                      <a:endParaRPr sz="36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nombre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teléfonos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Ana Ramírez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lt1"/>
                        </a:buClr>
                        <a:buSzPts val="3600"/>
                        <a:buFont typeface="Calibri"/>
                        <a:buNone/>
                      </a:pPr>
                      <a:r>
                        <a:rPr lang="es-CO" sz="3600">
                          <a:solidFill>
                            <a:schemeClr val="lt1"/>
                          </a:solidFill>
                        </a:rPr>
                        <a:t>3001234567, 3109876543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Carlos Pérez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3123456789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sp>
        <p:nvSpPr>
          <p:cNvPr id="964" name="Google Shape;964;p92"/>
          <p:cNvSpPr txBox="1"/>
          <p:nvPr/>
        </p:nvSpPr>
        <p:spPr>
          <a:xfrm>
            <a:off x="3168502" y="9113588"/>
            <a:ext cx="18594928" cy="244206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0" i="0" lang="es-CO" sz="4400" u="none" cap="none" strike="noStrike">
                <a:solidFill>
                  <a:srgbClr val="000000"/>
                </a:solidFill>
                <a:latin typeface="Arial"/>
                <a:ea typeface="Arial"/>
                <a:cs typeface="Arial"/>
                <a:sym typeface="Arial"/>
              </a:rPr>
              <a:t>Teléfonos tiene más de un valor (separado por coma). Como no podemos crear una nueva fila (por lo que se repetiría el id), que debe ser único, separamos esa columna en otra tabla.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xEl>
                                              <p:pRg end="0" st="0"/>
                                            </p:txEl>
                                          </p:spTgt>
                                        </p:tgtEl>
                                        <p:attrNameLst>
                                          <p:attrName>style.visibility</p:attrName>
                                        </p:attrNameLst>
                                      </p:cBhvr>
                                      <p:to>
                                        <p:strVal val="visible"/>
                                      </p:to>
                                    </p:set>
                                    <p:animEffect filter="fade" transition="in">
                                      <p:cBhvr>
                                        <p:cTn dur="500"/>
                                        <p:tgtEl>
                                          <p:spTgt spid="96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xEl>
                                              <p:pRg end="1" st="1"/>
                                            </p:txEl>
                                          </p:spTgt>
                                        </p:tgtEl>
                                        <p:attrNameLst>
                                          <p:attrName>style.visibility</p:attrName>
                                        </p:attrNameLst>
                                      </p:cBhvr>
                                      <p:to>
                                        <p:strVal val="visible"/>
                                      </p:to>
                                    </p:set>
                                    <p:animEffect filter="fade" transition="in">
                                      <p:cBhvr>
                                        <p:cTn dur="500"/>
                                        <p:tgtEl>
                                          <p:spTgt spid="96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2">
                                            <p:txEl>
                                              <p:pRg end="2" st="2"/>
                                            </p:txEl>
                                          </p:spTgt>
                                        </p:tgtEl>
                                        <p:attrNameLst>
                                          <p:attrName>style.visibility</p:attrName>
                                        </p:attrNameLst>
                                      </p:cBhvr>
                                      <p:to>
                                        <p:strVal val="visible"/>
                                      </p:to>
                                    </p:set>
                                    <p:animEffect filter="fade" transition="in">
                                      <p:cBhvr>
                                        <p:cTn dur="500"/>
                                        <p:tgtEl>
                                          <p:spTgt spid="96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4">
                                            <p:txEl>
                                              <p:pRg end="0" st="0"/>
                                            </p:txEl>
                                          </p:spTgt>
                                        </p:tgtEl>
                                        <p:attrNameLst>
                                          <p:attrName>style.visibility</p:attrName>
                                        </p:attrNameLst>
                                      </p:cBhvr>
                                      <p:to>
                                        <p:strVal val="visible"/>
                                      </p:to>
                                    </p:set>
                                    <p:animEffect filter="fade" transition="in">
                                      <p:cBhvr>
                                        <p:cTn dur="500"/>
                                        <p:tgtEl>
                                          <p:spTgt spid="9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8" name="Shape 968"/>
        <p:cNvGrpSpPr/>
        <p:nvPr/>
      </p:nvGrpSpPr>
      <p:grpSpPr>
        <a:xfrm>
          <a:off x="0" y="0"/>
          <a:ext cx="0" cy="0"/>
          <a:chOff x="0" y="0"/>
          <a:chExt cx="0" cy="0"/>
        </a:xfrm>
      </p:grpSpPr>
      <p:sp>
        <p:nvSpPr>
          <p:cNvPr id="969" name="Google Shape;969;p93"/>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1NF</a:t>
            </a:r>
            <a:endParaRPr/>
          </a:p>
        </p:txBody>
      </p:sp>
      <p:sp>
        <p:nvSpPr>
          <p:cNvPr id="970" name="Google Shape;970;p93"/>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graphicFrame>
        <p:nvGraphicFramePr>
          <p:cNvPr id="971" name="Google Shape;971;p93"/>
          <p:cNvGraphicFramePr/>
          <p:nvPr/>
        </p:nvGraphicFramePr>
        <p:xfrm>
          <a:off x="3168502" y="3332867"/>
          <a:ext cx="3000000" cy="3000000"/>
        </p:xfrm>
        <a:graphic>
          <a:graphicData uri="http://schemas.openxmlformats.org/drawingml/2006/table">
            <a:tbl>
              <a:tblPr bandRow="1" firstRow="1">
                <a:noFill/>
                <a:tableStyleId>{2F9C1D88-2889-4CBE-8E14-78A84AE1B288}</a:tableStyleId>
              </a:tblPr>
              <a:tblGrid>
                <a:gridCol w="2804625"/>
                <a:gridCol w="7564850"/>
                <a:gridCol w="7642075"/>
              </a:tblGrid>
              <a:tr h="370850">
                <a:tc>
                  <a:txBody>
                    <a:bodyPr/>
                    <a:lstStyle/>
                    <a:p>
                      <a:pPr indent="0" lvl="0" marL="0" marR="0" rtl="0" algn="l">
                        <a:spcBef>
                          <a:spcPts val="0"/>
                        </a:spcBef>
                        <a:spcAft>
                          <a:spcPts val="0"/>
                        </a:spcAft>
                        <a:buNone/>
                      </a:pPr>
                      <a:r>
                        <a:rPr lang="es-CO" sz="3600">
                          <a:solidFill>
                            <a:schemeClr val="lt1"/>
                          </a:solidFill>
                        </a:rPr>
                        <a:t>id_cliente</a:t>
                      </a:r>
                      <a:endParaRPr sz="36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nombre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teléfonos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Ana Ramírez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lt1"/>
                        </a:buClr>
                        <a:buSzPts val="3600"/>
                        <a:buFont typeface="Calibri"/>
                        <a:buNone/>
                      </a:pPr>
                      <a:r>
                        <a:rPr lang="es-CO" sz="3600">
                          <a:solidFill>
                            <a:schemeClr val="lt1"/>
                          </a:solidFill>
                        </a:rPr>
                        <a:t>3001234567, 3109876543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Carlos Pérez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3123456789</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graphicFrame>
        <p:nvGraphicFramePr>
          <p:cNvPr id="972" name="Google Shape;972;p93"/>
          <p:cNvGraphicFramePr/>
          <p:nvPr/>
        </p:nvGraphicFramePr>
        <p:xfrm>
          <a:off x="3168502" y="6092633"/>
          <a:ext cx="3000000" cy="3000000"/>
        </p:xfrm>
        <a:graphic>
          <a:graphicData uri="http://schemas.openxmlformats.org/drawingml/2006/table">
            <a:tbl>
              <a:tblPr bandRow="1" firstRow="1">
                <a:noFill/>
                <a:tableStyleId>{2F9C1D88-2889-4CBE-8E14-78A84AE1B288}</a:tableStyleId>
              </a:tblPr>
              <a:tblGrid>
                <a:gridCol w="2804625"/>
                <a:gridCol w="7564850"/>
              </a:tblGrid>
              <a:tr h="370850">
                <a:tc>
                  <a:txBody>
                    <a:bodyPr/>
                    <a:lstStyle/>
                    <a:p>
                      <a:pPr indent="0" lvl="0" marL="0" marR="0" rtl="0" algn="l">
                        <a:spcBef>
                          <a:spcPts val="0"/>
                        </a:spcBef>
                        <a:spcAft>
                          <a:spcPts val="0"/>
                        </a:spcAft>
                        <a:buNone/>
                      </a:pPr>
                      <a:r>
                        <a:rPr lang="es-CO" sz="3600">
                          <a:solidFill>
                            <a:schemeClr val="lt1"/>
                          </a:solidFill>
                        </a:rPr>
                        <a:t>id_cliente (PK)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nombre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Ana Ramírez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Carlos Pérez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graphicFrame>
        <p:nvGraphicFramePr>
          <p:cNvPr id="973" name="Google Shape;973;p93"/>
          <p:cNvGraphicFramePr/>
          <p:nvPr/>
        </p:nvGraphicFramePr>
        <p:xfrm>
          <a:off x="3168502" y="9056373"/>
          <a:ext cx="3000000" cy="3000000"/>
        </p:xfrm>
        <a:graphic>
          <a:graphicData uri="http://schemas.openxmlformats.org/drawingml/2006/table">
            <a:tbl>
              <a:tblPr bandRow="1" firstRow="1">
                <a:noFill/>
                <a:tableStyleId>{2F9C1D88-2889-4CBE-8E14-78A84AE1B288}</a:tableStyleId>
              </a:tblPr>
              <a:tblGrid>
                <a:gridCol w="2804625"/>
                <a:gridCol w="7564850"/>
              </a:tblGrid>
              <a:tr h="370850">
                <a:tc>
                  <a:txBody>
                    <a:bodyPr/>
                    <a:lstStyle/>
                    <a:p>
                      <a:pPr indent="0" lvl="0" marL="0" marR="0" rtl="0" algn="l">
                        <a:spcBef>
                          <a:spcPts val="0"/>
                        </a:spcBef>
                        <a:spcAft>
                          <a:spcPts val="0"/>
                        </a:spcAft>
                        <a:buNone/>
                      </a:pPr>
                      <a:r>
                        <a:rPr lang="es-CO" sz="3600">
                          <a:solidFill>
                            <a:schemeClr val="lt1"/>
                          </a:solidFill>
                        </a:rPr>
                        <a:t>id_cliente (FK)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teléfono</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lt1"/>
                        </a:buClr>
                        <a:buSzPts val="3600"/>
                        <a:buFont typeface="Calibri"/>
                        <a:buNone/>
                      </a:pPr>
                      <a:r>
                        <a:rPr lang="es-CO" sz="3600">
                          <a:solidFill>
                            <a:schemeClr val="lt1"/>
                          </a:solidFill>
                        </a:rPr>
                        <a:t>3001234567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3109876543</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3123456789</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7" name="Shape 977"/>
        <p:cNvGrpSpPr/>
        <p:nvPr/>
      </p:nvGrpSpPr>
      <p:grpSpPr>
        <a:xfrm>
          <a:off x="0" y="0"/>
          <a:ext cx="0" cy="0"/>
          <a:chOff x="0" y="0"/>
          <a:chExt cx="0" cy="0"/>
        </a:xfrm>
      </p:grpSpPr>
      <p:sp>
        <p:nvSpPr>
          <p:cNvPr id="978" name="Google Shape;978;p94"/>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1NF</a:t>
            </a:r>
            <a:endParaRPr/>
          </a:p>
        </p:txBody>
      </p:sp>
      <p:sp>
        <p:nvSpPr>
          <p:cNvPr id="979" name="Google Shape;979;p94"/>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graphicFrame>
        <p:nvGraphicFramePr>
          <p:cNvPr id="980" name="Google Shape;980;p94"/>
          <p:cNvGraphicFramePr/>
          <p:nvPr/>
        </p:nvGraphicFramePr>
        <p:xfrm>
          <a:off x="3168502" y="3332867"/>
          <a:ext cx="3000000" cy="3000000"/>
        </p:xfrm>
        <a:graphic>
          <a:graphicData uri="http://schemas.openxmlformats.org/drawingml/2006/table">
            <a:tbl>
              <a:tblPr bandRow="1" firstRow="1">
                <a:noFill/>
                <a:tableStyleId>{2F9C1D88-2889-4CBE-8E14-78A84AE1B288}</a:tableStyleId>
              </a:tblPr>
              <a:tblGrid>
                <a:gridCol w="2804625"/>
                <a:gridCol w="7564850"/>
                <a:gridCol w="7642075"/>
              </a:tblGrid>
              <a:tr h="370850">
                <a:tc>
                  <a:txBody>
                    <a:bodyPr/>
                    <a:lstStyle/>
                    <a:p>
                      <a:pPr indent="0" lvl="0" marL="0" marR="0" rtl="0" algn="l">
                        <a:spcBef>
                          <a:spcPts val="0"/>
                        </a:spcBef>
                        <a:spcAft>
                          <a:spcPts val="0"/>
                        </a:spcAft>
                        <a:buNone/>
                      </a:pPr>
                      <a:r>
                        <a:rPr lang="es-CO" sz="3600">
                          <a:solidFill>
                            <a:schemeClr val="lt1"/>
                          </a:solidFill>
                        </a:rPr>
                        <a:t>id_cliente</a:t>
                      </a:r>
                      <a:endParaRPr sz="36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nombre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teléfonos</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Ana Ramírez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lt1"/>
                        </a:buClr>
                        <a:buSzPts val="3600"/>
                        <a:buFont typeface="Calibri"/>
                        <a:buNone/>
                      </a:pPr>
                      <a:r>
                        <a:rPr lang="es-CO" sz="3600">
                          <a:solidFill>
                            <a:schemeClr val="lt1"/>
                          </a:solidFill>
                        </a:rPr>
                        <a:t>3001234567, 6104762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Carlos Pérez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5729732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graphicFrame>
        <p:nvGraphicFramePr>
          <p:cNvPr id="981" name="Google Shape;981;p94"/>
          <p:cNvGraphicFramePr/>
          <p:nvPr/>
        </p:nvGraphicFramePr>
        <p:xfrm>
          <a:off x="3168502" y="6092633"/>
          <a:ext cx="3000000" cy="3000000"/>
        </p:xfrm>
        <a:graphic>
          <a:graphicData uri="http://schemas.openxmlformats.org/drawingml/2006/table">
            <a:tbl>
              <a:tblPr bandRow="1" firstRow="1">
                <a:noFill/>
                <a:tableStyleId>{2F9C1D88-2889-4CBE-8E14-78A84AE1B288}</a:tableStyleId>
              </a:tblPr>
              <a:tblGrid>
                <a:gridCol w="2804625"/>
                <a:gridCol w="7564850"/>
              </a:tblGrid>
              <a:tr h="370850">
                <a:tc>
                  <a:txBody>
                    <a:bodyPr/>
                    <a:lstStyle/>
                    <a:p>
                      <a:pPr indent="0" lvl="0" marL="0" marR="0" rtl="0" algn="l">
                        <a:spcBef>
                          <a:spcPts val="0"/>
                        </a:spcBef>
                        <a:spcAft>
                          <a:spcPts val="0"/>
                        </a:spcAft>
                        <a:buNone/>
                      </a:pPr>
                      <a:r>
                        <a:rPr lang="es-CO" sz="3600">
                          <a:solidFill>
                            <a:schemeClr val="lt1"/>
                          </a:solidFill>
                        </a:rPr>
                        <a:t>id_cliente (PK)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nombre</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Ana Ramírez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Carlos Pérez</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graphicFrame>
        <p:nvGraphicFramePr>
          <p:cNvPr id="982" name="Google Shape;982;p94"/>
          <p:cNvGraphicFramePr/>
          <p:nvPr/>
        </p:nvGraphicFramePr>
        <p:xfrm>
          <a:off x="3168502" y="9056373"/>
          <a:ext cx="3000000" cy="3000000"/>
        </p:xfrm>
        <a:graphic>
          <a:graphicData uri="http://schemas.openxmlformats.org/drawingml/2006/table">
            <a:tbl>
              <a:tblPr bandRow="1" firstRow="1">
                <a:noFill/>
                <a:tableStyleId>{2F9C1D88-2889-4CBE-8E14-78A84AE1B288}</a:tableStyleId>
              </a:tblPr>
              <a:tblGrid>
                <a:gridCol w="2977125"/>
                <a:gridCol w="3018425"/>
                <a:gridCol w="4373925"/>
              </a:tblGrid>
              <a:tr h="370850">
                <a:tc>
                  <a:txBody>
                    <a:bodyPr/>
                    <a:lstStyle/>
                    <a:p>
                      <a:pPr indent="0" lvl="0" marL="0" marR="0" rtl="0" algn="l">
                        <a:spcBef>
                          <a:spcPts val="0"/>
                        </a:spcBef>
                        <a:spcAft>
                          <a:spcPts val="0"/>
                        </a:spcAft>
                        <a:buNone/>
                      </a:pPr>
                      <a:r>
                        <a:rPr lang="es-CO" sz="3600">
                          <a:solidFill>
                            <a:schemeClr val="lt1"/>
                          </a:solidFill>
                        </a:rPr>
                        <a:t>id_cliente (FK)</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tipo</a:t>
                      </a:r>
                      <a:endParaRPr sz="36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teléfono</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lt1"/>
                        </a:buClr>
                        <a:buSzPts val="3600"/>
                        <a:buFont typeface="Calibri"/>
                        <a:buNone/>
                      </a:pPr>
                      <a:r>
                        <a:rPr lang="es-CO" sz="3600">
                          <a:solidFill>
                            <a:schemeClr val="lt1"/>
                          </a:solidFill>
                        </a:rPr>
                        <a:t>Celular</a:t>
                      </a:r>
                      <a:endParaRPr sz="3600">
                        <a:solidFill>
                          <a:schemeClr val="lt1"/>
                        </a:solidFill>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lt1"/>
                        </a:buClr>
                        <a:buSzPts val="3600"/>
                        <a:buFont typeface="Calibri"/>
                        <a:buNone/>
                      </a:pPr>
                      <a:r>
                        <a:rPr lang="es-CO" sz="3600">
                          <a:solidFill>
                            <a:schemeClr val="lt1"/>
                          </a:solidFill>
                        </a:rPr>
                        <a:t>3001234567</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1</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Fijo</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6104762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None/>
                      </a:pPr>
                      <a:r>
                        <a:rPr lang="es-CO" sz="3600">
                          <a:solidFill>
                            <a:schemeClr val="lt1"/>
                          </a:solidFill>
                        </a:rPr>
                        <a:t>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Fijo</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None/>
                      </a:pPr>
                      <a:r>
                        <a:rPr lang="es-CO" sz="3600">
                          <a:solidFill>
                            <a:schemeClr val="lt1"/>
                          </a:solidFill>
                        </a:rPr>
                        <a:t>5729732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sp>
        <p:nvSpPr>
          <p:cNvPr id="983" name="Google Shape;983;p94"/>
          <p:cNvSpPr txBox="1"/>
          <p:nvPr/>
        </p:nvSpPr>
        <p:spPr>
          <a:xfrm>
            <a:off x="13949916" y="9143596"/>
            <a:ext cx="6592186" cy="138499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s-CO" sz="2800" u="none" cap="none" strike="noStrike">
                <a:solidFill>
                  <a:srgbClr val="000000"/>
                </a:solidFill>
                <a:latin typeface="Lato"/>
                <a:ea typeface="Lato"/>
                <a:cs typeface="Lato"/>
                <a:sym typeface="Lato"/>
              </a:rPr>
              <a:t>Noten, que así tengo más </a:t>
            </a:r>
            <a:r>
              <a:rPr b="0" i="0" lang="es-CO" sz="2800" u="none" cap="none" strike="noStrike">
                <a:solidFill>
                  <a:srgbClr val="FF0066"/>
                </a:solidFill>
                <a:latin typeface="Lato"/>
                <a:ea typeface="Lato"/>
                <a:cs typeface="Lato"/>
                <a:sym typeface="Lato"/>
              </a:rPr>
              <a:t>flexibilidad de agregar información adicional</a:t>
            </a:r>
            <a:r>
              <a:rPr b="0" i="0" lang="es-CO" sz="2800" u="none" cap="none" strike="noStrike">
                <a:solidFill>
                  <a:srgbClr val="000000"/>
                </a:solidFill>
                <a:latin typeface="Lato"/>
                <a:ea typeface="Lato"/>
                <a:cs typeface="Lato"/>
                <a:sym typeface="Lato"/>
              </a:rPr>
              <a:t> sobre cada valor, como tipos, etc.</a:t>
            </a:r>
            <a:endParaRPr b="0" i="0" sz="2800" u="none" cap="none" strike="noStrike">
              <a:solidFill>
                <a:srgbClr val="000000"/>
              </a:solidFill>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7" name="Shape 987"/>
        <p:cNvGrpSpPr/>
        <p:nvPr/>
      </p:nvGrpSpPr>
      <p:grpSpPr>
        <a:xfrm>
          <a:off x="0" y="0"/>
          <a:ext cx="0" cy="0"/>
          <a:chOff x="0" y="0"/>
          <a:chExt cx="0" cy="0"/>
        </a:xfrm>
      </p:grpSpPr>
      <p:sp>
        <p:nvSpPr>
          <p:cNvPr id="988" name="Google Shape;988;p95"/>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Otros requisitos de 1NF</a:t>
            </a:r>
            <a:endParaRPr/>
          </a:p>
        </p:txBody>
      </p:sp>
      <p:sp>
        <p:nvSpPr>
          <p:cNvPr id="989" name="Google Shape;989;p95"/>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990" name="Google Shape;990;p95"/>
          <p:cNvSpPr txBox="1"/>
          <p:nvPr/>
        </p:nvSpPr>
        <p:spPr>
          <a:xfrm>
            <a:off x="3168502" y="3215923"/>
            <a:ext cx="18594928" cy="364207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No</a:t>
            </a:r>
            <a:r>
              <a:rPr b="1" i="0" lang="es-CO" sz="4400" u="none" cap="none" strike="noStrike">
                <a:solidFill>
                  <a:srgbClr val="000000"/>
                </a:solidFill>
                <a:latin typeface="Lato"/>
                <a:ea typeface="Lato"/>
                <a:cs typeface="Lato"/>
                <a:sym typeface="Lato"/>
              </a:rPr>
              <a:t> se vale representar información en el orden de las filas.</a:t>
            </a:r>
            <a:endParaRPr/>
          </a:p>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No se vale mezclar</a:t>
            </a:r>
            <a:r>
              <a:rPr b="1" i="0" lang="es-CO" sz="4400" u="none" cap="none" strike="noStrike">
                <a:solidFill>
                  <a:srgbClr val="000000"/>
                </a:solidFill>
                <a:latin typeface="Lato"/>
                <a:ea typeface="Lato"/>
                <a:cs typeface="Lato"/>
                <a:sym typeface="Lato"/>
              </a:rPr>
              <a:t> tipos de datos en la misma columna.</a:t>
            </a:r>
            <a:endParaRPr/>
          </a:p>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No se vale tener tablas sin llaves primarias</a:t>
            </a:r>
            <a:endParaRPr b="0" i="0" sz="44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xEl>
                                              <p:pRg end="0" st="0"/>
                                            </p:txEl>
                                          </p:spTgt>
                                        </p:tgtEl>
                                        <p:attrNameLst>
                                          <p:attrName>style.visibility</p:attrName>
                                        </p:attrNameLst>
                                      </p:cBhvr>
                                      <p:to>
                                        <p:strVal val="visible"/>
                                      </p:to>
                                    </p:set>
                                    <p:animEffect filter="fade" transition="in">
                                      <p:cBhvr>
                                        <p:cTn dur="500"/>
                                        <p:tgtEl>
                                          <p:spTgt spid="9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xEl>
                                              <p:pRg end="1" st="1"/>
                                            </p:txEl>
                                          </p:spTgt>
                                        </p:tgtEl>
                                        <p:attrNameLst>
                                          <p:attrName>style.visibility</p:attrName>
                                        </p:attrNameLst>
                                      </p:cBhvr>
                                      <p:to>
                                        <p:strVal val="visible"/>
                                      </p:to>
                                    </p:set>
                                    <p:animEffect filter="fade" transition="in">
                                      <p:cBhvr>
                                        <p:cTn dur="500"/>
                                        <p:tgtEl>
                                          <p:spTgt spid="9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0">
                                            <p:txEl>
                                              <p:pRg end="2" st="2"/>
                                            </p:txEl>
                                          </p:spTgt>
                                        </p:tgtEl>
                                        <p:attrNameLst>
                                          <p:attrName>style.visibility</p:attrName>
                                        </p:attrNameLst>
                                      </p:cBhvr>
                                      <p:to>
                                        <p:strVal val="visible"/>
                                      </p:to>
                                    </p:set>
                                    <p:animEffect filter="fade" transition="in">
                                      <p:cBhvr>
                                        <p:cTn dur="500"/>
                                        <p:tgtEl>
                                          <p:spTgt spid="990">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94" name="Shape 994"/>
        <p:cNvGrpSpPr/>
        <p:nvPr/>
      </p:nvGrpSpPr>
      <p:grpSpPr>
        <a:xfrm>
          <a:off x="0" y="0"/>
          <a:ext cx="0" cy="0"/>
          <a:chOff x="0" y="0"/>
          <a:chExt cx="0" cy="0"/>
        </a:xfrm>
      </p:grpSpPr>
      <p:sp>
        <p:nvSpPr>
          <p:cNvPr id="995" name="Google Shape;995;p96"/>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2NF</a:t>
            </a:r>
            <a:endParaRPr/>
          </a:p>
        </p:txBody>
      </p:sp>
      <p:sp>
        <p:nvSpPr>
          <p:cNvPr id="996" name="Google Shape;996;p96"/>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997" name="Google Shape;997;p96"/>
          <p:cNvSpPr txBox="1"/>
          <p:nvPr/>
        </p:nvSpPr>
        <p:spPr>
          <a:xfrm>
            <a:off x="3168502" y="3215923"/>
            <a:ext cx="18594928" cy="394687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Una tabla está en Segunda Forma Normal cuando:</a:t>
            </a:r>
            <a:endParaRPr b="0" i="0" sz="4400" u="none" cap="none" strike="noStrike">
              <a:solidFill>
                <a:srgbClr val="000000"/>
              </a:solidFill>
              <a:latin typeface="Lato"/>
              <a:ea typeface="Lato"/>
              <a:cs typeface="Lato"/>
              <a:sym typeface="Lato"/>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Satisface 1NF (tiene que cumplir las condiciones de la primera forma normal para estar en segunda forma normal)</a:t>
            </a:r>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No hay dependencias parciales.</a:t>
            </a:r>
            <a:endParaRPr/>
          </a:p>
        </p:txBody>
      </p:sp>
      <p:sp>
        <p:nvSpPr>
          <p:cNvPr id="998" name="Google Shape;998;p96"/>
          <p:cNvSpPr txBox="1"/>
          <p:nvPr/>
        </p:nvSpPr>
        <p:spPr>
          <a:xfrm>
            <a:off x="3168502" y="7846838"/>
            <a:ext cx="18594928" cy="364207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FF2F92"/>
              </a:buClr>
              <a:buSzPts val="4400"/>
              <a:buFont typeface="Arial"/>
              <a:buNone/>
            </a:pPr>
            <a:r>
              <a:rPr b="1" i="0" lang="es-CO" sz="4400" u="none" cap="none" strike="noStrike">
                <a:solidFill>
                  <a:srgbClr val="FF2F92"/>
                </a:solidFill>
                <a:latin typeface="Arial"/>
                <a:ea typeface="Arial"/>
                <a:cs typeface="Arial"/>
                <a:sym typeface="Arial"/>
              </a:rPr>
              <a:t>¿Qué es una dependencia parcial?</a:t>
            </a:r>
            <a:endParaRPr/>
          </a:p>
          <a:p>
            <a:pPr indent="0" lvl="0" marL="0" marR="0" rtl="0" algn="just">
              <a:lnSpc>
                <a:spcPct val="90000"/>
              </a:lnSpc>
              <a:spcBef>
                <a:spcPts val="2000"/>
              </a:spcBef>
              <a:spcAft>
                <a:spcPts val="0"/>
              </a:spcAft>
              <a:buClr>
                <a:srgbClr val="000000"/>
              </a:buClr>
              <a:buSzPts val="4400"/>
              <a:buFont typeface="Arial"/>
              <a:buNone/>
            </a:pPr>
            <a:r>
              <a:rPr b="0" i="0" lang="es-CO" sz="4400" u="none" cap="none" strike="noStrike">
                <a:solidFill>
                  <a:srgbClr val="000000"/>
                </a:solidFill>
                <a:latin typeface="Arial"/>
                <a:ea typeface="Arial"/>
                <a:cs typeface="Arial"/>
                <a:sym typeface="Arial"/>
              </a:rPr>
              <a:t>Es cuando una columna </a:t>
            </a:r>
            <a:r>
              <a:rPr b="1" i="0" lang="es-CO" sz="4400" u="none" cap="none" strike="noStrike">
                <a:solidFill>
                  <a:srgbClr val="000000"/>
                </a:solidFill>
                <a:latin typeface="Arial"/>
                <a:ea typeface="Arial"/>
                <a:cs typeface="Arial"/>
                <a:sym typeface="Arial"/>
              </a:rPr>
              <a:t>depende solo de una parte</a:t>
            </a:r>
            <a:r>
              <a:rPr b="0" i="0" lang="es-CO" sz="4400" u="none" cap="none" strike="noStrike">
                <a:solidFill>
                  <a:srgbClr val="000000"/>
                </a:solidFill>
                <a:latin typeface="Arial"/>
                <a:ea typeface="Arial"/>
                <a:cs typeface="Arial"/>
                <a:sym typeface="Arial"/>
              </a:rPr>
              <a:t> de la clave primaria compuesta, en lugar de toda la clave.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xEl>
                                              <p:pRg end="0" st="0"/>
                                            </p:txEl>
                                          </p:spTgt>
                                        </p:tgtEl>
                                        <p:attrNameLst>
                                          <p:attrName>style.visibility</p:attrName>
                                        </p:attrNameLst>
                                      </p:cBhvr>
                                      <p:to>
                                        <p:strVal val="visible"/>
                                      </p:to>
                                    </p:set>
                                    <p:animEffect filter="fade" transition="in">
                                      <p:cBhvr>
                                        <p:cTn dur="500"/>
                                        <p:tgtEl>
                                          <p:spTgt spid="9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xEl>
                                              <p:pRg end="1" st="1"/>
                                            </p:txEl>
                                          </p:spTgt>
                                        </p:tgtEl>
                                        <p:attrNameLst>
                                          <p:attrName>style.visibility</p:attrName>
                                        </p:attrNameLst>
                                      </p:cBhvr>
                                      <p:to>
                                        <p:strVal val="visible"/>
                                      </p:to>
                                    </p:set>
                                    <p:animEffect filter="fade" transition="in">
                                      <p:cBhvr>
                                        <p:cTn dur="500"/>
                                        <p:tgtEl>
                                          <p:spTgt spid="9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xEl>
                                              <p:pRg end="2" st="2"/>
                                            </p:txEl>
                                          </p:spTgt>
                                        </p:tgtEl>
                                        <p:attrNameLst>
                                          <p:attrName>style.visibility</p:attrName>
                                        </p:attrNameLst>
                                      </p:cBhvr>
                                      <p:to>
                                        <p:strVal val="visible"/>
                                      </p:to>
                                    </p:set>
                                    <p:animEffect filter="fade" transition="in">
                                      <p:cBhvr>
                                        <p:cTn dur="500"/>
                                        <p:tgtEl>
                                          <p:spTgt spid="9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xEl>
                                              <p:pRg end="0" st="0"/>
                                            </p:txEl>
                                          </p:spTgt>
                                        </p:tgtEl>
                                        <p:attrNameLst>
                                          <p:attrName>style.visibility</p:attrName>
                                        </p:attrNameLst>
                                      </p:cBhvr>
                                      <p:to>
                                        <p:strVal val="visible"/>
                                      </p:to>
                                    </p:set>
                                    <p:animEffect filter="fade" transition="in">
                                      <p:cBhvr>
                                        <p:cTn dur="500"/>
                                        <p:tgtEl>
                                          <p:spTgt spid="9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8">
                                            <p:txEl>
                                              <p:pRg end="1" st="1"/>
                                            </p:txEl>
                                          </p:spTgt>
                                        </p:tgtEl>
                                        <p:attrNameLst>
                                          <p:attrName>style.visibility</p:attrName>
                                        </p:attrNameLst>
                                      </p:cBhvr>
                                      <p:to>
                                        <p:strVal val="visible"/>
                                      </p:to>
                                    </p:set>
                                    <p:animEffect filter="fade" transition="in">
                                      <p:cBhvr>
                                        <p:cTn dur="500"/>
                                        <p:tgtEl>
                                          <p:spTgt spid="99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1" name="Shape 201"/>
        <p:cNvGrpSpPr/>
        <p:nvPr/>
      </p:nvGrpSpPr>
      <p:grpSpPr>
        <a:xfrm>
          <a:off x="0" y="0"/>
          <a:ext cx="0" cy="0"/>
          <a:chOff x="0" y="0"/>
          <a:chExt cx="0" cy="0"/>
        </a:xfrm>
      </p:grpSpPr>
      <p:sp>
        <p:nvSpPr>
          <p:cNvPr id="202" name="Google Shape;202;p61"/>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Cómo tomar la clase de hoy</a:t>
            </a:r>
            <a:endParaRPr/>
          </a:p>
        </p:txBody>
      </p:sp>
      <p:sp>
        <p:nvSpPr>
          <p:cNvPr id="203" name="Google Shape;203;p61"/>
          <p:cNvSpPr txBox="1"/>
          <p:nvPr/>
        </p:nvSpPr>
        <p:spPr>
          <a:xfrm>
            <a:off x="3186223" y="3907493"/>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Esta es una clase que puede ser un poco teórica</a:t>
            </a:r>
            <a:endParaRPr b="0" i="0" sz="4000" u="none" cap="none" strike="noStrike">
              <a:solidFill>
                <a:srgbClr val="000000"/>
              </a:solidFill>
              <a:latin typeface="Lato"/>
              <a:ea typeface="Lato"/>
              <a:cs typeface="Lato"/>
              <a:sym typeface="Lato"/>
            </a:endParaRPr>
          </a:p>
        </p:txBody>
      </p:sp>
      <p:sp>
        <p:nvSpPr>
          <p:cNvPr id="204" name="Google Shape;204;p61"/>
          <p:cNvSpPr txBox="1"/>
          <p:nvPr/>
        </p:nvSpPr>
        <p:spPr>
          <a:xfrm>
            <a:off x="3168502" y="5838702"/>
            <a:ext cx="18011553"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Lo que </a:t>
            </a:r>
            <a:r>
              <a:rPr b="1" i="0" lang="es-CO" sz="4000" u="none" cap="none" strike="noStrike">
                <a:solidFill>
                  <a:srgbClr val="000000"/>
                </a:solidFill>
                <a:latin typeface="Lato"/>
                <a:ea typeface="Lato"/>
                <a:cs typeface="Lato"/>
                <a:sym typeface="Lato"/>
              </a:rPr>
              <a:t>no queremos </a:t>
            </a:r>
            <a:r>
              <a:rPr b="0" i="0" lang="es-CO" sz="4000" u="none" cap="none" strike="noStrike">
                <a:solidFill>
                  <a:srgbClr val="000000"/>
                </a:solidFill>
                <a:latin typeface="Lato"/>
                <a:ea typeface="Lato"/>
                <a:cs typeface="Lato"/>
                <a:sym typeface="Lato"/>
              </a:rPr>
              <a:t>después de la clase de hoy (necesariamente) es que se memoricen un montón de conceptos técnicos.</a:t>
            </a:r>
            <a:endParaRPr/>
          </a:p>
        </p:txBody>
      </p:sp>
      <p:sp>
        <p:nvSpPr>
          <p:cNvPr id="205" name="Google Shape;205;p61"/>
          <p:cNvSpPr txBox="1"/>
          <p:nvPr/>
        </p:nvSpPr>
        <p:spPr>
          <a:xfrm>
            <a:off x="3186224" y="8002651"/>
            <a:ext cx="18011553" cy="817261"/>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La idea es observar </a:t>
            </a:r>
            <a:r>
              <a:rPr b="1" i="0" lang="es-CO" sz="4000" u="none" cap="none" strike="noStrike">
                <a:solidFill>
                  <a:srgbClr val="000000"/>
                </a:solidFill>
                <a:latin typeface="Lato"/>
                <a:ea typeface="Lato"/>
                <a:cs typeface="Lato"/>
                <a:sym typeface="Lato"/>
              </a:rPr>
              <a:t>muchas maneras en las que podemos organizar nuestras entidades</a:t>
            </a:r>
            <a:r>
              <a:rPr b="0" i="0" lang="es-CO" sz="4000" u="none" cap="none" strike="noStrike">
                <a:solidFill>
                  <a:srgbClr val="000000"/>
                </a:solidFill>
                <a:latin typeface="Lato"/>
                <a:ea typeface="Lato"/>
                <a:cs typeface="Lato"/>
                <a:sym typeface="Lato"/>
              </a:rPr>
              <a:t>, algunas tienen </a:t>
            </a:r>
            <a:r>
              <a:rPr b="0" i="0" lang="es-CO" sz="4000" u="none" cap="none" strike="noStrike">
                <a:solidFill>
                  <a:srgbClr val="FF0066"/>
                </a:solidFill>
                <a:latin typeface="Lato"/>
                <a:ea typeface="Lato"/>
                <a:cs typeface="Lato"/>
                <a:sym typeface="Lato"/>
              </a:rPr>
              <a:t>ventajas</a:t>
            </a:r>
            <a:r>
              <a:rPr b="0" i="0" lang="es-CO" sz="4000" u="none" cap="none" strike="noStrike">
                <a:solidFill>
                  <a:srgbClr val="000000"/>
                </a:solidFill>
                <a:latin typeface="Lato"/>
                <a:ea typeface="Lato"/>
                <a:cs typeface="Lato"/>
                <a:sym typeface="Lato"/>
              </a:rPr>
              <a:t>, otras tienen </a:t>
            </a:r>
            <a:r>
              <a:rPr b="0" i="0" lang="es-CO" sz="4000" u="none" cap="none" strike="noStrike">
                <a:solidFill>
                  <a:srgbClr val="FF0066"/>
                </a:solidFill>
                <a:latin typeface="Lato"/>
                <a:ea typeface="Lato"/>
                <a:cs typeface="Lato"/>
                <a:sym typeface="Lato"/>
              </a:rPr>
              <a:t>riesgos</a:t>
            </a:r>
            <a:r>
              <a:rPr b="0" i="0" lang="es-CO" sz="4000" u="none" cap="none" strike="noStrike">
                <a:solidFill>
                  <a:srgbClr val="000000"/>
                </a:solidFill>
                <a:latin typeface="Lato"/>
                <a:ea typeface="Lato"/>
                <a:cs typeface="Lato"/>
                <a:sym typeface="Lato"/>
              </a:rPr>
              <a:t>, no hay </a:t>
            </a:r>
            <a:r>
              <a:rPr b="0" i="0" lang="es-CO" sz="4000" u="none" cap="none" strike="noStrike">
                <a:solidFill>
                  <a:srgbClr val="FF0066"/>
                </a:solidFill>
                <a:latin typeface="Lato"/>
                <a:ea typeface="Lato"/>
                <a:cs typeface="Lato"/>
                <a:sym typeface="Lato"/>
              </a:rPr>
              <a:t>una única respuesta correcta</a:t>
            </a:r>
            <a:r>
              <a:rPr b="0" i="0" lang="es-CO" sz="4000" u="none" cap="none" strike="noStrike">
                <a:solidFill>
                  <a:srgbClr val="000000"/>
                </a:solidFill>
                <a:latin typeface="Lato"/>
                <a:ea typeface="Lato"/>
                <a:cs typeface="Lato"/>
                <a:sym typeface="Lato"/>
              </a:rPr>
              <a:t>.</a:t>
            </a:r>
            <a:endParaRPr b="1" i="0" sz="4000" u="none" cap="none" strike="noStrike">
              <a:solidFill>
                <a:srgbClr val="000000"/>
              </a:solidFill>
              <a:latin typeface="Lato"/>
              <a:ea typeface="Lato"/>
              <a:cs typeface="Lato"/>
              <a:sym typeface="Lato"/>
            </a:endParaRPr>
          </a:p>
        </p:txBody>
      </p:sp>
      <p:sp>
        <p:nvSpPr>
          <p:cNvPr id="206" name="Google Shape;206;p61"/>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pic>
        <p:nvPicPr>
          <p:cNvPr descr="Destonillador contorno" id="207" name="Google Shape;207;p61"/>
          <p:cNvPicPr preferRelativeResize="0"/>
          <p:nvPr/>
        </p:nvPicPr>
        <p:blipFill rotWithShape="1">
          <a:blip r:embed="rId4">
            <a:alphaModFix/>
          </a:blip>
          <a:srcRect b="0" l="0" r="0" t="0"/>
          <a:stretch/>
        </p:blipFill>
        <p:spPr>
          <a:xfrm rot="3193746">
            <a:off x="9725259" y="9933860"/>
            <a:ext cx="2619885" cy="2619885"/>
          </a:xfrm>
          <a:prstGeom prst="rect">
            <a:avLst/>
          </a:prstGeom>
          <a:noFill/>
          <a:ln>
            <a:noFill/>
          </a:ln>
        </p:spPr>
      </p:pic>
      <p:pic>
        <p:nvPicPr>
          <p:cNvPr id="208" name="Google Shape;208;p61"/>
          <p:cNvPicPr preferRelativeResize="0"/>
          <p:nvPr/>
        </p:nvPicPr>
        <p:blipFill rotWithShape="1">
          <a:blip r:embed="rId5">
            <a:alphaModFix/>
          </a:blip>
          <a:srcRect b="0" l="0" r="0" t="0"/>
          <a:stretch/>
        </p:blipFill>
        <p:spPr>
          <a:xfrm>
            <a:off x="12744023" y="9933860"/>
            <a:ext cx="2211927" cy="2211927"/>
          </a:xfrm>
          <a:prstGeom prst="rect">
            <a:avLst/>
          </a:prstGeom>
          <a:noFill/>
          <a:ln>
            <a:noFill/>
          </a:ln>
        </p:spPr>
      </p:pic>
      <p:sp>
        <p:nvSpPr>
          <p:cNvPr id="209" name="Google Shape;209;p61"/>
          <p:cNvSpPr txBox="1"/>
          <p:nvPr/>
        </p:nvSpPr>
        <p:spPr>
          <a:xfrm>
            <a:off x="3982413" y="10305591"/>
            <a:ext cx="5219324" cy="268015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100000"/>
              </a:lnSpc>
              <a:spcBef>
                <a:spcPts val="0"/>
              </a:spcBef>
              <a:spcAft>
                <a:spcPts val="0"/>
              </a:spcAft>
              <a:buClr>
                <a:srgbClr val="000000"/>
              </a:buClr>
              <a:buSzPct val="118918"/>
              <a:buFont typeface="Arial"/>
              <a:buNone/>
            </a:pPr>
            <a:r>
              <a:rPr b="0" i="0" lang="es-CO" sz="4000" u="none" cap="none" strike="noStrike">
                <a:solidFill>
                  <a:srgbClr val="000000"/>
                </a:solidFill>
                <a:latin typeface="Arial"/>
                <a:ea typeface="Arial"/>
                <a:cs typeface="Arial"/>
                <a:sym typeface="Arial"/>
              </a:rPr>
              <a:t>Queremos ir nutriendo ese criterio de  </a:t>
            </a:r>
            <a:r>
              <a:rPr b="0" i="0" lang="es-CO" sz="4000" u="none" cap="none" strike="noStrike">
                <a:solidFill>
                  <a:srgbClr val="FF0066"/>
                </a:solidFill>
                <a:latin typeface="Arial"/>
                <a:ea typeface="Arial"/>
                <a:cs typeface="Arial"/>
                <a:sym typeface="Arial"/>
              </a:rPr>
              <a:t>¿Qué modelos pueden funcionar mejor que otros para determinado negocio?</a:t>
            </a:r>
            <a:endParaRPr b="0" i="0" sz="4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animEffect filter="fade" transition="in">
                                      <p:cBhvr>
                                        <p:cTn dur="500"/>
                                        <p:tgtEl>
                                          <p:spTgt spid="20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500"/>
                                        <p:tgtEl>
                                          <p:spTgt spid="20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5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000"/>
                                        <p:tgtEl>
                                          <p:spTgt spid="20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09"/>
                                        </p:tgtEl>
                                        <p:attrNameLst>
                                          <p:attrName>style.visibility</p:attrName>
                                        </p:attrNameLst>
                                      </p:cBhvr>
                                      <p:to>
                                        <p:strVal val="visible"/>
                                      </p:to>
                                    </p:set>
                                    <p:animEffect filter="fade" transition="in">
                                      <p:cBhvr>
                                        <p:cTn dur="500"/>
                                        <p:tgtEl>
                                          <p:spTgt spid="2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02" name="Shape 1002"/>
        <p:cNvGrpSpPr/>
        <p:nvPr/>
      </p:nvGrpSpPr>
      <p:grpSpPr>
        <a:xfrm>
          <a:off x="0" y="0"/>
          <a:ext cx="0" cy="0"/>
          <a:chOff x="0" y="0"/>
          <a:chExt cx="0" cy="0"/>
        </a:xfrm>
      </p:grpSpPr>
      <p:sp>
        <p:nvSpPr>
          <p:cNvPr id="1003" name="Google Shape;1003;p97"/>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2NF</a:t>
            </a:r>
            <a:endParaRPr/>
          </a:p>
        </p:txBody>
      </p:sp>
      <p:sp>
        <p:nvSpPr>
          <p:cNvPr id="1004" name="Google Shape;1004;p97"/>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1005" name="Google Shape;1005;p97"/>
          <p:cNvSpPr txBox="1"/>
          <p:nvPr/>
        </p:nvSpPr>
        <p:spPr>
          <a:xfrm>
            <a:off x="3168502" y="3215923"/>
            <a:ext cx="18594928" cy="406879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Una tabla está en Segunda Forma Normal cuando:</a:t>
            </a:r>
            <a:endParaRPr b="0" i="0" sz="4400" u="none" cap="none" strike="noStrike">
              <a:solidFill>
                <a:srgbClr val="000000"/>
              </a:solidFill>
              <a:latin typeface="Lato"/>
              <a:ea typeface="Lato"/>
              <a:cs typeface="Lato"/>
              <a:sym typeface="Lato"/>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Satisface 1NF (tiene que cumplir las condiciones de la primera forma normal para estar en segunda forma normal)</a:t>
            </a:r>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Todos los atributos dependen de la </a:t>
            </a:r>
            <a:r>
              <a:rPr b="1" i="0" lang="es-CO" sz="4400" u="none" cap="none" strike="noStrike">
                <a:solidFill>
                  <a:srgbClr val="000000"/>
                </a:solidFill>
                <a:latin typeface="Lato"/>
                <a:ea typeface="Lato"/>
                <a:cs typeface="Lato"/>
                <a:sym typeface="Lato"/>
              </a:rPr>
              <a:t>clave primaria completa</a:t>
            </a:r>
            <a:r>
              <a:rPr b="0" i="0" lang="es-CO" sz="4400" u="none" cap="none" strike="noStrike">
                <a:solidFill>
                  <a:srgbClr val="000000"/>
                </a:solidFill>
                <a:latin typeface="Lato"/>
                <a:ea typeface="Lato"/>
                <a:cs typeface="Lato"/>
                <a:sym typeface="Lato"/>
              </a:rPr>
              <a:t>, no solo de una parte (es decir, no hay dependencias parciales).</a:t>
            </a:r>
            <a:endParaRPr/>
          </a:p>
        </p:txBody>
      </p:sp>
      <p:graphicFrame>
        <p:nvGraphicFramePr>
          <p:cNvPr id="1006" name="Google Shape;1006;p97"/>
          <p:cNvGraphicFramePr/>
          <p:nvPr/>
        </p:nvGraphicFramePr>
        <p:xfrm>
          <a:off x="2568557" y="7850151"/>
          <a:ext cx="3000000" cy="3000000"/>
        </p:xfrm>
        <a:graphic>
          <a:graphicData uri="http://schemas.openxmlformats.org/drawingml/2006/table">
            <a:tbl>
              <a:tblPr bandRow="1" firstRow="1">
                <a:noFill/>
                <a:tableStyleId>{2F9C1D88-2889-4CBE-8E14-78A84AE1B288}</a:tableStyleId>
              </a:tblPr>
              <a:tblGrid>
                <a:gridCol w="5044350"/>
                <a:gridCol w="4912075"/>
                <a:gridCol w="4407050"/>
                <a:gridCol w="5566450"/>
              </a:tblGrid>
              <a:tr h="370850">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ID_Producto_Tienda (PK)</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Nombre_Tienda</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Precio</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Cantidad_Vendida</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101_A1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Supermercado Norte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5.00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200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101_A2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Supermercado Norte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7.50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120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sp>
        <p:nvSpPr>
          <p:cNvPr id="1007" name="Google Shape;1007;p97"/>
          <p:cNvSpPr txBox="1"/>
          <p:nvPr/>
        </p:nvSpPr>
        <p:spPr>
          <a:xfrm>
            <a:off x="3168502" y="10236411"/>
            <a:ext cx="18011554" cy="244206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0" i="0" lang="es-CO" sz="4400" u="none" cap="none" strike="noStrike">
                <a:solidFill>
                  <a:srgbClr val="000000"/>
                </a:solidFill>
                <a:latin typeface="Arial"/>
                <a:ea typeface="Arial"/>
                <a:cs typeface="Arial"/>
                <a:sym typeface="Arial"/>
              </a:rPr>
              <a:t>Aquí hay una llave compuesta por dos columnas (ID_tienda e ID_producto) pero Nombre_tienda solo depende (lógicamente) de ID_tienda no de ID_producto.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xEl>
                                              <p:pRg end="0" st="0"/>
                                            </p:txEl>
                                          </p:spTgt>
                                        </p:tgtEl>
                                        <p:attrNameLst>
                                          <p:attrName>style.visibility</p:attrName>
                                        </p:attrNameLst>
                                      </p:cBhvr>
                                      <p:to>
                                        <p:strVal val="visible"/>
                                      </p:to>
                                    </p:set>
                                    <p:animEffect filter="fade" transition="in">
                                      <p:cBhvr>
                                        <p:cTn dur="500"/>
                                        <p:tgtEl>
                                          <p:spTgt spid="10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11" name="Shape 1011"/>
        <p:cNvGrpSpPr/>
        <p:nvPr/>
      </p:nvGrpSpPr>
      <p:grpSpPr>
        <a:xfrm>
          <a:off x="0" y="0"/>
          <a:ext cx="0" cy="0"/>
          <a:chOff x="0" y="0"/>
          <a:chExt cx="0" cy="0"/>
        </a:xfrm>
      </p:grpSpPr>
      <p:sp>
        <p:nvSpPr>
          <p:cNvPr id="1012" name="Google Shape;1012;p98"/>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2NF</a:t>
            </a:r>
            <a:endParaRPr/>
          </a:p>
        </p:txBody>
      </p:sp>
      <p:sp>
        <p:nvSpPr>
          <p:cNvPr id="1013" name="Google Shape;1013;p98"/>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graphicFrame>
        <p:nvGraphicFramePr>
          <p:cNvPr id="1014" name="Google Shape;1014;p98"/>
          <p:cNvGraphicFramePr/>
          <p:nvPr/>
        </p:nvGraphicFramePr>
        <p:xfrm>
          <a:off x="1583540" y="8812533"/>
          <a:ext cx="3000000" cy="3000000"/>
        </p:xfrm>
        <a:graphic>
          <a:graphicData uri="http://schemas.openxmlformats.org/drawingml/2006/table">
            <a:tbl>
              <a:tblPr bandRow="1" firstRow="1">
                <a:noFill/>
                <a:tableStyleId>{2F9C1D88-2889-4CBE-8E14-78A84AE1B288}</a:tableStyleId>
              </a:tblPr>
              <a:tblGrid>
                <a:gridCol w="4420925"/>
                <a:gridCol w="4846425"/>
              </a:tblGrid>
              <a:tr h="370850">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ID_Tienda</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Nombre_Tienda</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Supermercado Norte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102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Minimarket Express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graphicFrame>
        <p:nvGraphicFramePr>
          <p:cNvPr id="1015" name="Google Shape;1015;p98"/>
          <p:cNvGraphicFramePr/>
          <p:nvPr/>
        </p:nvGraphicFramePr>
        <p:xfrm>
          <a:off x="12174279" y="8812533"/>
          <a:ext cx="3000000" cy="3000000"/>
        </p:xfrm>
        <a:graphic>
          <a:graphicData uri="http://schemas.openxmlformats.org/drawingml/2006/table">
            <a:tbl>
              <a:tblPr bandRow="1" firstRow="1">
                <a:noFill/>
                <a:tableStyleId>{2F9C1D88-2889-4CBE-8E14-78A84AE1B288}</a:tableStyleId>
              </a:tblPr>
              <a:tblGrid>
                <a:gridCol w="2470300"/>
                <a:gridCol w="2804150"/>
                <a:gridCol w="1828800"/>
                <a:gridCol w="4663450"/>
              </a:tblGrid>
              <a:tr h="370850">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ID_Tienda</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ID_Producto</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Precio</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Cantidad_Vendida</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A1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5.00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200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A2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7.50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pic>
        <p:nvPicPr>
          <p:cNvPr id="1016" name="Google Shape;1016;p98"/>
          <p:cNvPicPr preferRelativeResize="0"/>
          <p:nvPr/>
        </p:nvPicPr>
        <p:blipFill rotWithShape="1">
          <a:blip r:embed="rId4">
            <a:alphaModFix/>
          </a:blip>
          <a:srcRect b="0" l="0" r="0" t="0"/>
          <a:stretch/>
        </p:blipFill>
        <p:spPr>
          <a:xfrm>
            <a:off x="1583540" y="6858000"/>
            <a:ext cx="1560830" cy="1560830"/>
          </a:xfrm>
          <a:prstGeom prst="rect">
            <a:avLst/>
          </a:prstGeom>
          <a:noFill/>
          <a:ln>
            <a:noFill/>
          </a:ln>
        </p:spPr>
      </p:pic>
      <p:pic>
        <p:nvPicPr>
          <p:cNvPr id="1017" name="Google Shape;1017;p98"/>
          <p:cNvPicPr preferRelativeResize="0"/>
          <p:nvPr/>
        </p:nvPicPr>
        <p:blipFill rotWithShape="1">
          <a:blip r:embed="rId5">
            <a:alphaModFix/>
          </a:blip>
          <a:srcRect b="0" l="0" r="0" t="0"/>
          <a:stretch/>
        </p:blipFill>
        <p:spPr>
          <a:xfrm>
            <a:off x="12174279" y="6858000"/>
            <a:ext cx="1560830" cy="1560830"/>
          </a:xfrm>
          <a:prstGeom prst="rect">
            <a:avLst/>
          </a:prstGeom>
          <a:noFill/>
          <a:ln>
            <a:noFill/>
          </a:ln>
        </p:spPr>
      </p:pic>
      <p:sp>
        <p:nvSpPr>
          <p:cNvPr id="1018" name="Google Shape;1018;p98"/>
          <p:cNvSpPr/>
          <p:nvPr/>
        </p:nvSpPr>
        <p:spPr>
          <a:xfrm rot="8643351">
            <a:off x="7599565" y="6111240"/>
            <a:ext cx="3108960" cy="1493520"/>
          </a:xfrm>
          <a:prstGeom prst="striped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19" name="Google Shape;1019;p98"/>
          <p:cNvSpPr/>
          <p:nvPr/>
        </p:nvSpPr>
        <p:spPr>
          <a:xfrm rot="3116467">
            <a:off x="14460988" y="6359420"/>
            <a:ext cx="3108960" cy="1493520"/>
          </a:xfrm>
          <a:prstGeom prst="striped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aphicFrame>
        <p:nvGraphicFramePr>
          <p:cNvPr id="1020" name="Google Shape;1020;p98"/>
          <p:cNvGraphicFramePr/>
          <p:nvPr/>
        </p:nvGraphicFramePr>
        <p:xfrm>
          <a:off x="2989726" y="3107918"/>
          <a:ext cx="3000000" cy="3000000"/>
        </p:xfrm>
        <a:graphic>
          <a:graphicData uri="http://schemas.openxmlformats.org/drawingml/2006/table">
            <a:tbl>
              <a:tblPr bandRow="1" firstRow="1">
                <a:noFill/>
                <a:tableStyleId>{2F9C1D88-2889-4CBE-8E14-78A84AE1B288}</a:tableStyleId>
              </a:tblPr>
              <a:tblGrid>
                <a:gridCol w="5044350"/>
                <a:gridCol w="4912075"/>
                <a:gridCol w="4407050"/>
                <a:gridCol w="5566450"/>
              </a:tblGrid>
              <a:tr h="370850">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ID_Producto_Tienda (PK)</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Nombre_Tienda</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Precio</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b="1" lang="es-CO" sz="3600">
                          <a:solidFill>
                            <a:schemeClr val="lt1"/>
                          </a:solidFill>
                        </a:rPr>
                        <a:t>Cantidad_Vendida</a:t>
                      </a:r>
                      <a:endParaRPr sz="3600">
                        <a:solidFill>
                          <a:schemeClr val="lt1"/>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101_A1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Supermercado Norte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5.00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200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102_A1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Supermercado Norte</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7.50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Calibri"/>
                        <a:buNone/>
                      </a:pPr>
                      <a:r>
                        <a:rPr lang="es-CO" sz="3600">
                          <a:solidFill>
                            <a:schemeClr val="lt1"/>
                          </a:solidFill>
                        </a:rPr>
                        <a:t>120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24" name="Shape 1024"/>
        <p:cNvGrpSpPr/>
        <p:nvPr/>
      </p:nvGrpSpPr>
      <p:grpSpPr>
        <a:xfrm>
          <a:off x="0" y="0"/>
          <a:ext cx="0" cy="0"/>
          <a:chOff x="0" y="0"/>
          <a:chExt cx="0" cy="0"/>
        </a:xfrm>
      </p:grpSpPr>
      <p:sp>
        <p:nvSpPr>
          <p:cNvPr id="1025" name="Google Shape;1025;p99"/>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3NF</a:t>
            </a:r>
            <a:endParaRPr/>
          </a:p>
        </p:txBody>
      </p:sp>
      <p:sp>
        <p:nvSpPr>
          <p:cNvPr id="1026" name="Google Shape;1026;p99"/>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1027" name="Google Shape;1027;p99"/>
          <p:cNvSpPr txBox="1"/>
          <p:nvPr/>
        </p:nvSpPr>
        <p:spPr>
          <a:xfrm>
            <a:off x="3168502" y="3215923"/>
            <a:ext cx="18594928" cy="463091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Una tabla está en Tercera Forma Normal cuando:</a:t>
            </a:r>
            <a:endParaRPr b="0" i="0" sz="4400" u="none" cap="none" strike="noStrike">
              <a:solidFill>
                <a:srgbClr val="000000"/>
              </a:solidFill>
              <a:latin typeface="Lato"/>
              <a:ea typeface="Lato"/>
              <a:cs typeface="Lato"/>
              <a:sym typeface="Lato"/>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Satisface 2NF (tiene que cumplir las condiciones de la segunda forma normal para estar en tercera forma normal)</a:t>
            </a:r>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No hay dependencias transitivas.</a:t>
            </a:r>
            <a:endParaRPr/>
          </a:p>
        </p:txBody>
      </p:sp>
      <p:sp>
        <p:nvSpPr>
          <p:cNvPr id="1028" name="Google Shape;1028;p99"/>
          <p:cNvSpPr txBox="1"/>
          <p:nvPr/>
        </p:nvSpPr>
        <p:spPr>
          <a:xfrm>
            <a:off x="3168502" y="8229648"/>
            <a:ext cx="18594928" cy="364207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FF2F92"/>
              </a:buClr>
              <a:buSzPts val="4400"/>
              <a:buFont typeface="Arial"/>
              <a:buNone/>
            </a:pPr>
            <a:r>
              <a:rPr b="1" i="0" lang="es-CO" sz="4400" u="none" cap="none" strike="noStrike">
                <a:solidFill>
                  <a:srgbClr val="FF2F92"/>
                </a:solidFill>
                <a:latin typeface="Arial"/>
                <a:ea typeface="Arial"/>
                <a:cs typeface="Arial"/>
                <a:sym typeface="Arial"/>
              </a:rPr>
              <a:t>¿Qué es una dependencia transitiva?</a:t>
            </a:r>
            <a:endParaRPr/>
          </a:p>
          <a:p>
            <a:pPr indent="0" lvl="0" marL="0" marR="0" rtl="0" algn="just">
              <a:lnSpc>
                <a:spcPct val="90000"/>
              </a:lnSpc>
              <a:spcBef>
                <a:spcPts val="2000"/>
              </a:spcBef>
              <a:spcAft>
                <a:spcPts val="0"/>
              </a:spcAft>
              <a:buClr>
                <a:srgbClr val="000000"/>
              </a:buClr>
              <a:buSzPts val="4400"/>
              <a:buFont typeface="Arial"/>
              <a:buNone/>
            </a:pPr>
            <a:r>
              <a:rPr b="0" i="0" lang="es-CO" sz="4400" u="none" cap="none" strike="noStrike">
                <a:solidFill>
                  <a:srgbClr val="000000"/>
                </a:solidFill>
                <a:latin typeface="Arial"/>
                <a:ea typeface="Arial"/>
                <a:cs typeface="Arial"/>
                <a:sym typeface="Arial"/>
              </a:rPr>
              <a:t>Es cuando algunos de los atributos que no hacen parte de la clave primaria </a:t>
            </a:r>
            <a:r>
              <a:rPr b="1" i="0" lang="es-CO" sz="4400" u="none" cap="none" strike="noStrike">
                <a:solidFill>
                  <a:srgbClr val="000000"/>
                </a:solidFill>
                <a:latin typeface="Arial"/>
                <a:ea typeface="Arial"/>
                <a:cs typeface="Arial"/>
                <a:sym typeface="Arial"/>
              </a:rPr>
              <a:t>no dependen solo de la clave primaria</a:t>
            </a:r>
            <a:r>
              <a:rPr b="0" i="0" lang="es-CO" sz="4400" u="none" cap="none" strike="noStrike">
                <a:solidFill>
                  <a:srgbClr val="000000"/>
                </a:solidFill>
                <a:latin typeface="Arial"/>
                <a:ea typeface="Arial"/>
                <a:cs typeface="Arial"/>
                <a:sym typeface="Arial"/>
              </a:rPr>
              <a:t>, sino de otros atributos no clave. </a:t>
            </a:r>
            <a:endParaRPr b="0" i="0" sz="4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xEl>
                                              <p:pRg end="0" st="0"/>
                                            </p:txEl>
                                          </p:spTgt>
                                        </p:tgtEl>
                                        <p:attrNameLst>
                                          <p:attrName>style.visibility</p:attrName>
                                        </p:attrNameLst>
                                      </p:cBhvr>
                                      <p:to>
                                        <p:strVal val="visible"/>
                                      </p:to>
                                    </p:set>
                                    <p:animEffect filter="fade" transition="in">
                                      <p:cBhvr>
                                        <p:cTn dur="500"/>
                                        <p:tgtEl>
                                          <p:spTgt spid="10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xEl>
                                              <p:pRg end="1" st="1"/>
                                            </p:txEl>
                                          </p:spTgt>
                                        </p:tgtEl>
                                        <p:attrNameLst>
                                          <p:attrName>style.visibility</p:attrName>
                                        </p:attrNameLst>
                                      </p:cBhvr>
                                      <p:to>
                                        <p:strVal val="visible"/>
                                      </p:to>
                                    </p:set>
                                    <p:animEffect filter="fade" transition="in">
                                      <p:cBhvr>
                                        <p:cTn dur="500"/>
                                        <p:tgtEl>
                                          <p:spTgt spid="10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7">
                                            <p:txEl>
                                              <p:pRg end="2" st="2"/>
                                            </p:txEl>
                                          </p:spTgt>
                                        </p:tgtEl>
                                        <p:attrNameLst>
                                          <p:attrName>style.visibility</p:attrName>
                                        </p:attrNameLst>
                                      </p:cBhvr>
                                      <p:to>
                                        <p:strVal val="visible"/>
                                      </p:to>
                                    </p:set>
                                    <p:animEffect filter="fade" transition="in">
                                      <p:cBhvr>
                                        <p:cTn dur="500"/>
                                        <p:tgtEl>
                                          <p:spTgt spid="10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xEl>
                                              <p:pRg end="0" st="0"/>
                                            </p:txEl>
                                          </p:spTgt>
                                        </p:tgtEl>
                                        <p:attrNameLst>
                                          <p:attrName>style.visibility</p:attrName>
                                        </p:attrNameLst>
                                      </p:cBhvr>
                                      <p:to>
                                        <p:strVal val="visible"/>
                                      </p:to>
                                    </p:set>
                                    <p:animEffect filter="fade" transition="in">
                                      <p:cBhvr>
                                        <p:cTn dur="500"/>
                                        <p:tgtEl>
                                          <p:spTgt spid="102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8">
                                            <p:txEl>
                                              <p:pRg end="1" st="1"/>
                                            </p:txEl>
                                          </p:spTgt>
                                        </p:tgtEl>
                                        <p:attrNameLst>
                                          <p:attrName>style.visibility</p:attrName>
                                        </p:attrNameLst>
                                      </p:cBhvr>
                                      <p:to>
                                        <p:strVal val="visible"/>
                                      </p:to>
                                    </p:set>
                                    <p:animEffect filter="fade" transition="in">
                                      <p:cBhvr>
                                        <p:cTn dur="500"/>
                                        <p:tgtEl>
                                          <p:spTgt spid="102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2" name="Shape 1032"/>
        <p:cNvGrpSpPr/>
        <p:nvPr/>
      </p:nvGrpSpPr>
      <p:grpSpPr>
        <a:xfrm>
          <a:off x="0" y="0"/>
          <a:ext cx="0" cy="0"/>
          <a:chOff x="0" y="0"/>
          <a:chExt cx="0" cy="0"/>
        </a:xfrm>
      </p:grpSpPr>
      <p:sp>
        <p:nvSpPr>
          <p:cNvPr id="1033" name="Google Shape;1033;p100"/>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3NF</a:t>
            </a:r>
            <a:endParaRPr/>
          </a:p>
        </p:txBody>
      </p:sp>
      <p:sp>
        <p:nvSpPr>
          <p:cNvPr id="1034" name="Google Shape;1034;p100"/>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1035" name="Google Shape;1035;p100"/>
          <p:cNvSpPr txBox="1"/>
          <p:nvPr/>
        </p:nvSpPr>
        <p:spPr>
          <a:xfrm>
            <a:off x="3168502" y="3215923"/>
            <a:ext cx="18594928" cy="463091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1" i="0" lang="es-CO" sz="4400" u="none" cap="none" strike="noStrike">
                <a:solidFill>
                  <a:srgbClr val="000000"/>
                </a:solidFill>
                <a:latin typeface="Lato"/>
                <a:ea typeface="Lato"/>
                <a:cs typeface="Lato"/>
                <a:sym typeface="Lato"/>
              </a:rPr>
              <a:t>Una tabla está en Tercera Forma Normal cuando:</a:t>
            </a:r>
            <a:endParaRPr b="0" i="0" sz="4400" u="none" cap="none" strike="noStrike">
              <a:solidFill>
                <a:srgbClr val="000000"/>
              </a:solidFill>
              <a:latin typeface="Lato"/>
              <a:ea typeface="Lato"/>
              <a:cs typeface="Lato"/>
              <a:sym typeface="Lato"/>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Satisface 2NF (tiene que cumplir las condiciones de la segunda forma normal para estar en tercera forma normal)</a:t>
            </a:r>
            <a:endParaRPr/>
          </a:p>
          <a:p>
            <a:pPr indent="-457200" lvl="0" marL="457200" marR="0" rtl="0" algn="l">
              <a:lnSpc>
                <a:spcPct val="90000"/>
              </a:lnSpc>
              <a:spcBef>
                <a:spcPts val="2000"/>
              </a:spcBef>
              <a:spcAft>
                <a:spcPts val="0"/>
              </a:spcAft>
              <a:buClr>
                <a:srgbClr val="000000"/>
              </a:buClr>
              <a:buSzPts val="4400"/>
              <a:buFont typeface="Arial"/>
              <a:buChar char="•"/>
            </a:pPr>
            <a:r>
              <a:rPr b="0" i="0" lang="es-CO" sz="4400" u="none" cap="none" strike="noStrike">
                <a:solidFill>
                  <a:srgbClr val="000000"/>
                </a:solidFill>
                <a:latin typeface="Lato"/>
                <a:ea typeface="Lato"/>
                <a:cs typeface="Lato"/>
                <a:sym typeface="Lato"/>
              </a:rPr>
              <a:t>No hay dependencias transitivas.</a:t>
            </a:r>
            <a:endParaRPr/>
          </a:p>
        </p:txBody>
      </p:sp>
      <p:graphicFrame>
        <p:nvGraphicFramePr>
          <p:cNvPr id="1036" name="Google Shape;1036;p100"/>
          <p:cNvGraphicFramePr/>
          <p:nvPr/>
        </p:nvGraphicFramePr>
        <p:xfrm>
          <a:off x="3168503" y="7064907"/>
          <a:ext cx="3000000" cy="3000000"/>
        </p:xfrm>
        <a:graphic>
          <a:graphicData uri="http://schemas.openxmlformats.org/drawingml/2006/table">
            <a:tbl>
              <a:tblPr bandRow="1" firstRow="1">
                <a:noFill/>
                <a:tableStyleId>{2F9C1D88-2889-4CBE-8E14-78A84AE1B288}</a:tableStyleId>
              </a:tblPr>
              <a:tblGrid>
                <a:gridCol w="3602300"/>
                <a:gridCol w="3602300"/>
                <a:gridCol w="3602300"/>
                <a:gridCol w="3602300"/>
                <a:gridCol w="3602300"/>
              </a:tblGrid>
              <a:tr h="370850">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ID_Cliente (PK)</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Nombre_Cliente</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Codigo_tel_ciudad</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Nombre_Ciudad</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Total_Compra</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Laura Gómez</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1</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Bogotá</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400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Diego Pérez</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4</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Medellín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320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Ana Torres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Bogotá</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270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sp>
        <p:nvSpPr>
          <p:cNvPr id="1037" name="Google Shape;1037;p100"/>
          <p:cNvSpPr txBox="1"/>
          <p:nvPr/>
        </p:nvSpPr>
        <p:spPr>
          <a:xfrm>
            <a:off x="3168502" y="10236411"/>
            <a:ext cx="18011554" cy="2442069"/>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400"/>
              <a:buFont typeface="Arial"/>
              <a:buNone/>
            </a:pPr>
            <a:r>
              <a:rPr b="0" i="0" lang="es-CO" sz="4400" u="none" cap="none" strike="noStrike">
                <a:solidFill>
                  <a:srgbClr val="000000"/>
                </a:solidFill>
                <a:latin typeface="Arial"/>
                <a:ea typeface="Arial"/>
                <a:cs typeface="Arial"/>
                <a:sym typeface="Arial"/>
              </a:rPr>
              <a:t>En este caso, </a:t>
            </a:r>
            <a:r>
              <a:rPr b="0" i="0" lang="es-CO" sz="4400" u="none" cap="none" strike="noStrike">
                <a:solidFill>
                  <a:srgbClr val="FF0066"/>
                </a:solidFill>
                <a:latin typeface="Arial"/>
                <a:ea typeface="Arial"/>
                <a:cs typeface="Arial"/>
                <a:sym typeface="Arial"/>
              </a:rPr>
              <a:t>Código de</a:t>
            </a:r>
            <a:r>
              <a:rPr b="0" i="0" lang="es-CO" sz="4400" u="none" cap="none" strike="noStrike">
                <a:solidFill>
                  <a:srgbClr val="FF0066"/>
                </a:solidFill>
                <a:latin typeface="Arial"/>
                <a:ea typeface="Arial"/>
                <a:cs typeface="Arial"/>
                <a:sym typeface="Arial"/>
              </a:rPr>
              <a:t> teléfono de la ciudad</a:t>
            </a:r>
            <a:r>
              <a:rPr b="0" i="0" lang="es-CO" sz="4400" u="none" cap="none" strike="noStrike">
                <a:solidFill>
                  <a:srgbClr val="000000"/>
                </a:solidFill>
                <a:latin typeface="Arial"/>
                <a:ea typeface="Arial"/>
                <a:cs typeface="Arial"/>
                <a:sym typeface="Arial"/>
              </a:rPr>
              <a:t> </a:t>
            </a:r>
            <a:r>
              <a:rPr b="0" i="0" lang="es-CO" sz="4400" u="none" cap="none" strike="noStrike">
                <a:solidFill>
                  <a:srgbClr val="000000"/>
                </a:solidFill>
                <a:latin typeface="Arial"/>
                <a:ea typeface="Arial"/>
                <a:cs typeface="Arial"/>
                <a:sym typeface="Arial"/>
              </a:rPr>
              <a:t>depende de </a:t>
            </a:r>
            <a:r>
              <a:rPr b="0" i="0" lang="es-CO" sz="4400" u="none" cap="none" strike="noStrike">
                <a:solidFill>
                  <a:srgbClr val="FF0066"/>
                </a:solidFill>
                <a:latin typeface="Arial"/>
                <a:ea typeface="Arial"/>
                <a:cs typeface="Arial"/>
                <a:sym typeface="Arial"/>
              </a:rPr>
              <a:t>Nombre de la ciudad</a:t>
            </a:r>
            <a:r>
              <a:rPr b="0" i="0" lang="es-CO" sz="4400" u="none" cap="none" strike="noStrike">
                <a:solidFill>
                  <a:srgbClr val="000000"/>
                </a:solidFill>
                <a:latin typeface="Arial"/>
                <a:ea typeface="Arial"/>
                <a:cs typeface="Arial"/>
                <a:sym typeface="Arial"/>
              </a:rPr>
              <a:t> (</a:t>
            </a:r>
            <a:r>
              <a:rPr b="0" i="0" lang="es-CO" sz="4400" u="sng" cap="none" strike="noStrike">
                <a:solidFill>
                  <a:srgbClr val="000000"/>
                </a:solidFill>
                <a:latin typeface="Arial"/>
                <a:ea typeface="Arial"/>
                <a:cs typeface="Arial"/>
                <a:sym typeface="Arial"/>
              </a:rPr>
              <a:t>pero ninguna de las dos es llave primaria</a:t>
            </a:r>
            <a:r>
              <a:rPr b="0" i="0" lang="es-CO" sz="4400" u="none" cap="none" strike="noStrike">
                <a:solidFill>
                  <a:srgbClr val="000000"/>
                </a:solidFill>
                <a:latin typeface="Arial"/>
                <a:ea typeface="Arial"/>
                <a:cs typeface="Arial"/>
                <a:sym typeface="Arial"/>
              </a:rPr>
              <a:t> sino </a:t>
            </a:r>
            <a:r>
              <a:rPr b="0" i="0" lang="es-CO" sz="4400" u="none" cap="none" strike="noStrike">
                <a:solidFill>
                  <a:srgbClr val="000000"/>
                </a:solidFill>
                <a:latin typeface="Arial"/>
                <a:ea typeface="Arial"/>
                <a:cs typeface="Arial"/>
                <a:sym typeface="Arial"/>
              </a:rPr>
              <a:t>que</a:t>
            </a:r>
            <a:r>
              <a:rPr b="0" i="0" lang="es-CO" sz="4400" u="none" cap="none" strike="noStrike">
                <a:solidFill>
                  <a:srgbClr val="000000"/>
                </a:solidFill>
                <a:latin typeface="Arial"/>
                <a:ea typeface="Arial"/>
                <a:cs typeface="Arial"/>
                <a:sym typeface="Arial"/>
              </a:rPr>
              <a:t> esta, a su vez, depende del </a:t>
            </a:r>
            <a:r>
              <a:rPr b="0" i="0" lang="es-CO" sz="4400" u="none" cap="none" strike="noStrike">
                <a:solidFill>
                  <a:srgbClr val="FF0066"/>
                </a:solidFill>
                <a:latin typeface="Arial"/>
                <a:ea typeface="Arial"/>
                <a:cs typeface="Arial"/>
                <a:sym typeface="Arial"/>
              </a:rPr>
              <a:t>ID_Cliente</a:t>
            </a:r>
            <a:r>
              <a:rPr b="0" i="0" lang="es-CO" sz="4400" u="none" cap="none" strike="noStrike">
                <a:solidFill>
                  <a:srgbClr val="000000"/>
                </a:solidFill>
                <a:latin typeface="Arial"/>
                <a:ea typeface="Arial"/>
                <a:cs typeface="Arial"/>
                <a:sym typeface="Arial"/>
              </a:rPr>
              <a:t>. Entonces hay una </a:t>
            </a:r>
            <a:r>
              <a:rPr b="1" i="0" lang="es-CO" sz="4400" u="none" cap="none" strike="noStrike">
                <a:solidFill>
                  <a:srgbClr val="000000"/>
                </a:solidFill>
                <a:latin typeface="Arial"/>
                <a:ea typeface="Arial"/>
                <a:cs typeface="Arial"/>
                <a:sym typeface="Arial"/>
              </a:rPr>
              <a:t>dependencia transitiva</a:t>
            </a:r>
            <a:r>
              <a:rPr b="0" i="0" lang="es-CO" sz="4400" u="none" cap="none" strike="noStrike">
                <a:solidFill>
                  <a:srgbClr val="000000"/>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xEl>
                                              <p:pRg end="0" st="0"/>
                                            </p:txEl>
                                          </p:spTgt>
                                        </p:tgtEl>
                                        <p:attrNameLst>
                                          <p:attrName>style.visibility</p:attrName>
                                        </p:attrNameLst>
                                      </p:cBhvr>
                                      <p:to>
                                        <p:strVal val="visible"/>
                                      </p:to>
                                    </p:set>
                                    <p:animEffect filter="fade" transition="in">
                                      <p:cBhvr>
                                        <p:cTn dur="500"/>
                                        <p:tgtEl>
                                          <p:spTgt spid="10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xEl>
                                              <p:pRg end="1" st="1"/>
                                            </p:txEl>
                                          </p:spTgt>
                                        </p:tgtEl>
                                        <p:attrNameLst>
                                          <p:attrName>style.visibility</p:attrName>
                                        </p:attrNameLst>
                                      </p:cBhvr>
                                      <p:to>
                                        <p:strVal val="visible"/>
                                      </p:to>
                                    </p:set>
                                    <p:animEffect filter="fade" transition="in">
                                      <p:cBhvr>
                                        <p:cTn dur="500"/>
                                        <p:tgtEl>
                                          <p:spTgt spid="10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5">
                                            <p:txEl>
                                              <p:pRg end="2" st="2"/>
                                            </p:txEl>
                                          </p:spTgt>
                                        </p:tgtEl>
                                        <p:attrNameLst>
                                          <p:attrName>style.visibility</p:attrName>
                                        </p:attrNameLst>
                                      </p:cBhvr>
                                      <p:to>
                                        <p:strVal val="visible"/>
                                      </p:to>
                                    </p:set>
                                    <p:animEffect filter="fade" transition="in">
                                      <p:cBhvr>
                                        <p:cTn dur="500"/>
                                        <p:tgtEl>
                                          <p:spTgt spid="103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7">
                                            <p:txEl>
                                              <p:pRg end="0" st="0"/>
                                            </p:txEl>
                                          </p:spTgt>
                                        </p:tgtEl>
                                        <p:attrNameLst>
                                          <p:attrName>style.visibility</p:attrName>
                                        </p:attrNameLst>
                                      </p:cBhvr>
                                      <p:to>
                                        <p:strVal val="visible"/>
                                      </p:to>
                                    </p:set>
                                    <p:animEffect filter="fade" transition="in">
                                      <p:cBhvr>
                                        <p:cTn dur="500"/>
                                        <p:tgtEl>
                                          <p:spTgt spid="103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1" name="Shape 1041"/>
        <p:cNvGrpSpPr/>
        <p:nvPr/>
      </p:nvGrpSpPr>
      <p:grpSpPr>
        <a:xfrm>
          <a:off x="0" y="0"/>
          <a:ext cx="0" cy="0"/>
          <a:chOff x="0" y="0"/>
          <a:chExt cx="0" cy="0"/>
        </a:xfrm>
      </p:grpSpPr>
      <p:sp>
        <p:nvSpPr>
          <p:cNvPr id="1042" name="Google Shape;1042;p101"/>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3NF</a:t>
            </a:r>
            <a:endParaRPr/>
          </a:p>
        </p:txBody>
      </p:sp>
      <p:sp>
        <p:nvSpPr>
          <p:cNvPr id="1043" name="Google Shape;1043;p101"/>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graphicFrame>
        <p:nvGraphicFramePr>
          <p:cNvPr id="1044" name="Google Shape;1044;p101"/>
          <p:cNvGraphicFramePr/>
          <p:nvPr/>
        </p:nvGraphicFramePr>
        <p:xfrm>
          <a:off x="3168501" y="3334174"/>
          <a:ext cx="3000000" cy="3000000"/>
        </p:xfrm>
        <a:graphic>
          <a:graphicData uri="http://schemas.openxmlformats.org/drawingml/2006/table">
            <a:tbl>
              <a:tblPr bandRow="1" firstRow="1">
                <a:noFill/>
                <a:tableStyleId>{2F9C1D88-2889-4CBE-8E14-78A84AE1B288}</a:tableStyleId>
              </a:tblPr>
              <a:tblGrid>
                <a:gridCol w="3602300"/>
                <a:gridCol w="3602300"/>
                <a:gridCol w="3602300"/>
                <a:gridCol w="3602300"/>
                <a:gridCol w="3602300"/>
              </a:tblGrid>
              <a:tr h="370850">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ID_Cliente (PK)</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Nombre_Cliente</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Codigo_tel_ciudad</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Nombre_Ciudad</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Total_Compra</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Laura Gómez</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Bogotá</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400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Diego Pérez</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4</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Medellín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320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Ana Torres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1</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Bogotá</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270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sp>
        <p:nvSpPr>
          <p:cNvPr id="1045" name="Google Shape;1045;p101"/>
          <p:cNvSpPr/>
          <p:nvPr/>
        </p:nvSpPr>
        <p:spPr>
          <a:xfrm rot="8643351">
            <a:off x="7264368" y="6526696"/>
            <a:ext cx="3108960" cy="1493520"/>
          </a:xfrm>
          <a:prstGeom prst="striped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046" name="Google Shape;1046;p101"/>
          <p:cNvSpPr/>
          <p:nvPr/>
        </p:nvSpPr>
        <p:spPr>
          <a:xfrm rot="2065060">
            <a:off x="14018273" y="6504310"/>
            <a:ext cx="3108960" cy="1493520"/>
          </a:xfrm>
          <a:prstGeom prst="stripedRightArrow">
            <a:avLst>
              <a:gd fmla="val 50000" name="adj1"/>
              <a:gd fmla="val 50000" name="adj2"/>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aphicFrame>
        <p:nvGraphicFramePr>
          <p:cNvPr id="1047" name="Google Shape;1047;p101"/>
          <p:cNvGraphicFramePr/>
          <p:nvPr/>
        </p:nvGraphicFramePr>
        <p:xfrm>
          <a:off x="1567238" y="9044534"/>
          <a:ext cx="3000000" cy="3000000"/>
        </p:xfrm>
        <a:graphic>
          <a:graphicData uri="http://schemas.openxmlformats.org/drawingml/2006/table">
            <a:tbl>
              <a:tblPr bandRow="1" firstRow="1">
                <a:noFill/>
                <a:tableStyleId>{2F9C1D88-2889-4CBE-8E14-78A84AE1B288}</a:tableStyleId>
              </a:tblPr>
              <a:tblGrid>
                <a:gridCol w="2364850"/>
                <a:gridCol w="3557125"/>
                <a:gridCol w="2508225"/>
                <a:gridCol w="3413750"/>
              </a:tblGrid>
              <a:tr h="370850">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ID_Cliente</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Nombre_Cliente</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ID_Ciudad</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b="1" lang="es-CO" sz="3200">
                          <a:solidFill>
                            <a:schemeClr val="lt1"/>
                          </a:solidFill>
                          <a:latin typeface="Roboto"/>
                          <a:ea typeface="Roboto"/>
                          <a:cs typeface="Roboto"/>
                          <a:sym typeface="Roboto"/>
                        </a:rPr>
                        <a:t>Total_Compra</a:t>
                      </a:r>
                      <a:endParaRPr sz="32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Laura Gómez</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400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Diego Pérez</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12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320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203</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Ana Torres</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200"/>
                        <a:buFont typeface="Roboto"/>
                        <a:buNone/>
                      </a:pPr>
                      <a:r>
                        <a:rPr lang="es-CO" sz="3200">
                          <a:solidFill>
                            <a:schemeClr val="lt1"/>
                          </a:solidFill>
                          <a:latin typeface="Roboto"/>
                          <a:ea typeface="Roboto"/>
                          <a:cs typeface="Roboto"/>
                          <a:sym typeface="Roboto"/>
                        </a:rPr>
                        <a:t>270</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graphicFrame>
        <p:nvGraphicFramePr>
          <p:cNvPr id="1048" name="Google Shape;1048;p101"/>
          <p:cNvGraphicFramePr/>
          <p:nvPr/>
        </p:nvGraphicFramePr>
        <p:xfrm>
          <a:off x="13868317" y="8954983"/>
          <a:ext cx="3000000" cy="3000000"/>
        </p:xfrm>
        <a:graphic>
          <a:graphicData uri="http://schemas.openxmlformats.org/drawingml/2006/table">
            <a:tbl>
              <a:tblPr bandRow="1" firstRow="1">
                <a:noFill/>
                <a:tableStyleId>{2F9C1D88-2889-4CBE-8E14-78A84AE1B288}</a:tableStyleId>
              </a:tblPr>
              <a:tblGrid>
                <a:gridCol w="2427625"/>
                <a:gridCol w="4276250"/>
                <a:gridCol w="3516525"/>
              </a:tblGrid>
              <a:tr h="370850">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ID_Ciudad</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lnSpc>
                          <a:spcPct val="100000"/>
                        </a:lnSpc>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Codigo_tel_ciudad</a:t>
                      </a:r>
                      <a:endParaRPr b="1" sz="3600">
                        <a:solidFill>
                          <a:schemeClr val="lt1"/>
                        </a:solidFill>
                        <a:latin typeface="Roboto"/>
                        <a:ea typeface="Roboto"/>
                        <a:cs typeface="Roboto"/>
                        <a:sym typeface="Roboto"/>
                      </a:endParaRPr>
                    </a:p>
                    <a:p>
                      <a:pPr indent="0" lvl="0" marL="0" marR="0" rtl="0" algn="l">
                        <a:spcBef>
                          <a:spcPts val="0"/>
                        </a:spcBef>
                        <a:spcAft>
                          <a:spcPts val="0"/>
                        </a:spcAft>
                        <a:buClr>
                          <a:schemeClr val="dk1"/>
                        </a:buClr>
                        <a:buSzPts val="3600"/>
                        <a:buFont typeface="Calibri"/>
                        <a:buNone/>
                      </a:pPr>
                      <a:r>
                        <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b="1" lang="es-CO" sz="3600">
                          <a:solidFill>
                            <a:schemeClr val="lt1"/>
                          </a:solidFill>
                          <a:latin typeface="Roboto"/>
                          <a:ea typeface="Roboto"/>
                          <a:cs typeface="Roboto"/>
                          <a:sym typeface="Roboto"/>
                        </a:rPr>
                        <a:t>Nombre_Ciudad</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lt1"/>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11</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Bogotá</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lt1"/>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r h="370850">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12</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4</a:t>
                      </a:r>
                      <a:endParaRPr sz="3600">
                        <a:solidFill>
                          <a:schemeClr val="lt1"/>
                        </a:solidFill>
                        <a:latin typeface="Roboto"/>
                        <a:ea typeface="Roboto"/>
                        <a:cs typeface="Roboto"/>
                        <a:sym typeface="Roboto"/>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c>
                  <a:txBody>
                    <a:bodyPr/>
                    <a:lstStyle/>
                    <a:p>
                      <a:pPr indent="0" lvl="0" marL="0" marR="0" rtl="0" algn="l">
                        <a:spcBef>
                          <a:spcPts val="0"/>
                        </a:spcBef>
                        <a:spcAft>
                          <a:spcPts val="0"/>
                        </a:spcAft>
                        <a:buClr>
                          <a:schemeClr val="lt1"/>
                        </a:buClr>
                        <a:buSzPts val="3600"/>
                        <a:buFont typeface="Roboto"/>
                        <a:buNone/>
                      </a:pPr>
                      <a:r>
                        <a:rPr lang="es-CO" sz="3600">
                          <a:solidFill>
                            <a:schemeClr val="lt1"/>
                          </a:solidFill>
                          <a:latin typeface="Roboto"/>
                          <a:ea typeface="Roboto"/>
                          <a:cs typeface="Roboto"/>
                          <a:sym typeface="Roboto"/>
                        </a:rPr>
                        <a:t>Medellín</a:t>
                      </a:r>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595959"/>
                    </a:solidFill>
                  </a:tcPr>
                </a:tc>
              </a:tr>
            </a:tbl>
          </a:graphicData>
        </a:graphic>
      </p:graphicFrame>
      <p:pic>
        <p:nvPicPr>
          <p:cNvPr id="1049" name="Google Shape;1049;p101"/>
          <p:cNvPicPr preferRelativeResize="0"/>
          <p:nvPr/>
        </p:nvPicPr>
        <p:blipFill rotWithShape="1">
          <a:blip r:embed="rId4">
            <a:alphaModFix/>
          </a:blip>
          <a:srcRect b="0" l="0" r="0" t="0"/>
          <a:stretch/>
        </p:blipFill>
        <p:spPr>
          <a:xfrm>
            <a:off x="1567238" y="6995653"/>
            <a:ext cx="1794847" cy="1794847"/>
          </a:xfrm>
          <a:prstGeom prst="rect">
            <a:avLst/>
          </a:prstGeom>
          <a:noFill/>
          <a:ln>
            <a:noFill/>
          </a:ln>
        </p:spPr>
      </p:pic>
      <p:pic>
        <p:nvPicPr>
          <p:cNvPr id="1050" name="Google Shape;1050;p101"/>
          <p:cNvPicPr preferRelativeResize="0"/>
          <p:nvPr/>
        </p:nvPicPr>
        <p:blipFill rotWithShape="1">
          <a:blip r:embed="rId5">
            <a:alphaModFix/>
          </a:blip>
          <a:srcRect b="0" l="0" r="0" t="0"/>
          <a:stretch/>
        </p:blipFill>
        <p:spPr>
          <a:xfrm>
            <a:off x="17277190" y="6950880"/>
            <a:ext cx="1798320" cy="1798320"/>
          </a:xfrm>
          <a:prstGeom prst="rect">
            <a:avLst/>
          </a:prstGeom>
          <a:noFill/>
          <a:ln>
            <a:noFill/>
          </a:ln>
        </p:spPr>
      </p:pic>
      <p:sp>
        <p:nvSpPr>
          <p:cNvPr id="1051" name="Google Shape;1051;p101"/>
          <p:cNvSpPr txBox="1"/>
          <p:nvPr/>
        </p:nvSpPr>
        <p:spPr>
          <a:xfrm>
            <a:off x="6402287" y="836558"/>
            <a:ext cx="14932057" cy="1813645"/>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2000"/>
              </a:spcBef>
              <a:spcAft>
                <a:spcPts val="0"/>
              </a:spcAft>
              <a:buClr>
                <a:srgbClr val="000000"/>
              </a:buClr>
              <a:buSzPts val="4000"/>
              <a:buFont typeface="Arial"/>
              <a:buNone/>
            </a:pPr>
            <a:r>
              <a:rPr b="0" i="0" lang="es-CO" sz="4000" u="none" cap="none" strike="noStrike">
                <a:solidFill>
                  <a:srgbClr val="000000"/>
                </a:solidFill>
                <a:latin typeface="Arial"/>
                <a:ea typeface="Arial"/>
                <a:cs typeface="Arial"/>
                <a:sym typeface="Arial"/>
              </a:rPr>
              <a:t>Si el código de teléfono de la ciudad cambia, “</a:t>
            </a:r>
            <a:r>
              <a:rPr b="0" i="0" lang="es-CO" sz="4000" u="none" cap="none" strike="noStrike">
                <a:solidFill>
                  <a:srgbClr val="FF0066"/>
                </a:solidFill>
                <a:latin typeface="Arial"/>
                <a:ea typeface="Arial"/>
                <a:cs typeface="Arial"/>
                <a:sym typeface="Arial"/>
              </a:rPr>
              <a:t>ahora Medellín</a:t>
            </a:r>
            <a:r>
              <a:rPr b="0" i="0" lang="es-CO" sz="4000" u="none" cap="none" strike="noStrike">
                <a:solidFill>
                  <a:srgbClr val="FF0066"/>
                </a:solidFill>
                <a:latin typeface="Arial"/>
                <a:ea typeface="Arial"/>
                <a:cs typeface="Arial"/>
                <a:sym typeface="Arial"/>
              </a:rPr>
              <a:t> es 3</a:t>
            </a:r>
            <a:r>
              <a:rPr b="0" i="0" lang="es-CO" sz="4000" u="none" cap="none" strike="noStrike">
                <a:solidFill>
                  <a:srgbClr val="000000"/>
                </a:solidFill>
                <a:latin typeface="Arial"/>
                <a:ea typeface="Arial"/>
                <a:cs typeface="Arial"/>
                <a:sym typeface="Arial"/>
              </a:rPr>
              <a:t>”: al actualizar el código puedo quedar por accidente con 3 en alguna fila asociado a otra ciudad que tuviera ese código antes como Caldas…</a:t>
            </a:r>
            <a:endParaRPr b="0" i="0" sz="40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1">
                                            <p:txEl>
                                              <p:pRg end="0" st="0"/>
                                            </p:txEl>
                                          </p:spTgt>
                                        </p:tgtEl>
                                        <p:attrNameLst>
                                          <p:attrName>style.visibility</p:attrName>
                                        </p:attrNameLst>
                                      </p:cBhvr>
                                      <p:to>
                                        <p:strVal val="visible"/>
                                      </p:to>
                                    </p:set>
                                    <p:animEffect filter="fade" transition="in">
                                      <p:cBhvr>
                                        <p:cTn dur="500"/>
                                        <p:tgtEl>
                                          <p:spTgt spid="105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9"/>
                                        </p:tgtEl>
                                        <p:attrNameLst>
                                          <p:attrName>style.visibility</p:attrName>
                                        </p:attrNameLst>
                                      </p:cBhvr>
                                      <p:to>
                                        <p:strVal val="visible"/>
                                      </p:to>
                                    </p:set>
                                    <p:animEffect filter="fade" transition="in">
                                      <p:cBhvr>
                                        <p:cTn dur="500"/>
                                        <p:tgtEl>
                                          <p:spTgt spid="1049"/>
                                        </p:tgtEl>
                                      </p:cBhvr>
                                    </p:animEffect>
                                  </p:childTnLst>
                                </p:cTn>
                              </p:par>
                              <p:par>
                                <p:cTn fill="hold" nodeType="withEffect" presetClass="entr" presetID="10" presetSubtype="0">
                                  <p:stCondLst>
                                    <p:cond delay="0"/>
                                  </p:stCondLst>
                                  <p:childTnLst>
                                    <p:set>
                                      <p:cBhvr>
                                        <p:cTn dur="1" fill="hold">
                                          <p:stCondLst>
                                            <p:cond delay="0"/>
                                          </p:stCondLst>
                                        </p:cTn>
                                        <p:tgtEl>
                                          <p:spTgt spid="1045"/>
                                        </p:tgtEl>
                                        <p:attrNameLst>
                                          <p:attrName>style.visibility</p:attrName>
                                        </p:attrNameLst>
                                      </p:cBhvr>
                                      <p:to>
                                        <p:strVal val="visible"/>
                                      </p:to>
                                    </p:set>
                                    <p:animEffect filter="fade" transition="in">
                                      <p:cBhvr>
                                        <p:cTn dur="500"/>
                                        <p:tgtEl>
                                          <p:spTgt spid="1045"/>
                                        </p:tgtEl>
                                      </p:cBhvr>
                                    </p:animEffect>
                                  </p:childTnLst>
                                </p:cTn>
                              </p:par>
                              <p:par>
                                <p:cTn fill="hold" nodeType="withEffect" presetClass="entr" presetID="10" presetSubtype="0">
                                  <p:stCondLst>
                                    <p:cond delay="0"/>
                                  </p:stCondLst>
                                  <p:childTnLst>
                                    <p:set>
                                      <p:cBhvr>
                                        <p:cTn dur="1" fill="hold">
                                          <p:stCondLst>
                                            <p:cond delay="0"/>
                                          </p:stCondLst>
                                        </p:cTn>
                                        <p:tgtEl>
                                          <p:spTgt spid="1046"/>
                                        </p:tgtEl>
                                        <p:attrNameLst>
                                          <p:attrName>style.visibility</p:attrName>
                                        </p:attrNameLst>
                                      </p:cBhvr>
                                      <p:to>
                                        <p:strVal val="visible"/>
                                      </p:to>
                                    </p:set>
                                    <p:animEffect filter="fade" transition="in">
                                      <p:cBhvr>
                                        <p:cTn dur="500"/>
                                        <p:tgtEl>
                                          <p:spTgt spid="1046"/>
                                        </p:tgtEl>
                                      </p:cBhvr>
                                    </p:animEffect>
                                  </p:childTnLst>
                                </p:cTn>
                              </p:par>
                              <p:par>
                                <p:cTn fill="hold" nodeType="withEffect" presetClass="entr" presetID="10" presetSubtype="0">
                                  <p:stCondLst>
                                    <p:cond delay="0"/>
                                  </p:stCondLst>
                                  <p:childTnLst>
                                    <p:set>
                                      <p:cBhvr>
                                        <p:cTn dur="1" fill="hold">
                                          <p:stCondLst>
                                            <p:cond delay="0"/>
                                          </p:stCondLst>
                                        </p:cTn>
                                        <p:tgtEl>
                                          <p:spTgt spid="1050"/>
                                        </p:tgtEl>
                                        <p:attrNameLst>
                                          <p:attrName>style.visibility</p:attrName>
                                        </p:attrNameLst>
                                      </p:cBhvr>
                                      <p:to>
                                        <p:strVal val="visible"/>
                                      </p:to>
                                    </p:set>
                                    <p:animEffect filter="fade" transition="in">
                                      <p:cBhvr>
                                        <p:cTn dur="500"/>
                                        <p:tgtEl>
                                          <p:spTgt spid="1050"/>
                                        </p:tgtEl>
                                      </p:cBhvr>
                                    </p:animEffect>
                                  </p:childTnLst>
                                </p:cTn>
                              </p:par>
                              <p:par>
                                <p:cTn fill="hold" nodeType="withEffect" presetClass="entr" presetID="10" presetSubtype="0">
                                  <p:stCondLst>
                                    <p:cond delay="0"/>
                                  </p:stCondLst>
                                  <p:childTnLst>
                                    <p:set>
                                      <p:cBhvr>
                                        <p:cTn dur="1" fill="hold">
                                          <p:stCondLst>
                                            <p:cond delay="0"/>
                                          </p:stCondLst>
                                        </p:cTn>
                                        <p:tgtEl>
                                          <p:spTgt spid="1048"/>
                                        </p:tgtEl>
                                        <p:attrNameLst>
                                          <p:attrName>style.visibility</p:attrName>
                                        </p:attrNameLst>
                                      </p:cBhvr>
                                      <p:to>
                                        <p:strVal val="visible"/>
                                      </p:to>
                                    </p:set>
                                    <p:animEffect filter="fade" transition="in">
                                      <p:cBhvr>
                                        <p:cTn dur="500"/>
                                        <p:tgtEl>
                                          <p:spTgt spid="1048"/>
                                        </p:tgtEl>
                                      </p:cBhvr>
                                    </p:animEffect>
                                  </p:childTnLst>
                                </p:cTn>
                              </p:par>
                              <p:par>
                                <p:cTn fill="hold" nodeType="withEffect" presetClass="entr" presetID="10" presetSubtype="0">
                                  <p:stCondLst>
                                    <p:cond delay="0"/>
                                  </p:stCondLst>
                                  <p:childTnLst>
                                    <p:set>
                                      <p:cBhvr>
                                        <p:cTn dur="1" fill="hold">
                                          <p:stCondLst>
                                            <p:cond delay="0"/>
                                          </p:stCondLst>
                                        </p:cTn>
                                        <p:tgtEl>
                                          <p:spTgt spid="1047"/>
                                        </p:tgtEl>
                                        <p:attrNameLst>
                                          <p:attrName>style.visibility</p:attrName>
                                        </p:attrNameLst>
                                      </p:cBhvr>
                                      <p:to>
                                        <p:strVal val="visible"/>
                                      </p:to>
                                    </p:set>
                                    <p:animEffect filter="fade" transition="in">
                                      <p:cBhvr>
                                        <p:cTn dur="500"/>
                                        <p:tgtEl>
                                          <p:spTgt spid="10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5" name="Shape 1055"/>
        <p:cNvGrpSpPr/>
        <p:nvPr/>
      </p:nvGrpSpPr>
      <p:grpSpPr>
        <a:xfrm>
          <a:off x="0" y="0"/>
          <a:ext cx="0" cy="0"/>
          <a:chOff x="0" y="0"/>
          <a:chExt cx="0" cy="0"/>
        </a:xfrm>
      </p:grpSpPr>
      <p:sp>
        <p:nvSpPr>
          <p:cNvPr id="1056" name="Google Shape;1056;p41"/>
          <p:cNvSpPr txBox="1"/>
          <p:nvPr/>
        </p:nvSpPr>
        <p:spPr>
          <a:xfrm>
            <a:off x="5608320" y="4053840"/>
            <a:ext cx="15422880" cy="3477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chemeClr val="lt1"/>
                </a:solidFill>
                <a:latin typeface="Roboto"/>
                <a:ea typeface="Roboto"/>
                <a:cs typeface="Roboto"/>
                <a:sym typeface="Roboto"/>
              </a:rPr>
              <a:t>En los siguientes tres ejercicios, trabajarás con diferentes tablas pertenecientes a una empresa de alquiler de coches. Tu tarea consiste en explorar diferentes esquemas y aumentar gradualmente la normalización de estos esquemas a través de las diferentes formas normales.</a:t>
            </a:r>
            <a:endParaRPr b="0" i="0" sz="1400" u="none" cap="none" strike="noStrike">
              <a:solidFill>
                <a:srgbClr val="000000"/>
              </a:solidFill>
              <a:latin typeface="Arial"/>
              <a:ea typeface="Arial"/>
              <a:cs typeface="Arial"/>
              <a:sym typeface="Arial"/>
            </a:endParaRPr>
          </a:p>
        </p:txBody>
      </p:sp>
      <p:sp>
        <p:nvSpPr>
          <p:cNvPr id="1057" name="Google Shape;1057;p41"/>
          <p:cNvSpPr txBox="1"/>
          <p:nvPr>
            <p:ph type="title"/>
          </p:nvPr>
        </p:nvSpPr>
        <p:spPr>
          <a:xfrm>
            <a:off x="5608320" y="914400"/>
            <a:ext cx="15697200"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solidFill>
                  <a:schemeClr val="lt1"/>
                </a:solidFill>
                <a:latin typeface="Roboto"/>
                <a:ea typeface="Roboto"/>
                <a:cs typeface="Roboto"/>
                <a:sym typeface="Roboto"/>
              </a:rPr>
              <a:t>EJERCICIOS</a:t>
            </a:r>
            <a:endParaRPr/>
          </a:p>
        </p:txBody>
      </p:sp>
      <p:sp>
        <p:nvSpPr>
          <p:cNvPr id="1058" name="Google Shape;1058;p41"/>
          <p:cNvSpPr/>
          <p:nvPr/>
        </p:nvSpPr>
        <p:spPr>
          <a:xfrm>
            <a:off x="21922690" y="11111698"/>
            <a:ext cx="1689652" cy="16896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59" name="Google Shape;1059;p41"/>
          <p:cNvPicPr preferRelativeResize="0"/>
          <p:nvPr/>
        </p:nvPicPr>
        <p:blipFill rotWithShape="1">
          <a:blip r:embed="rId4">
            <a:alphaModFix/>
          </a:blip>
          <a:srcRect b="0" l="0" r="0" t="0"/>
          <a:stretch/>
        </p:blipFill>
        <p:spPr>
          <a:xfrm>
            <a:off x="22020080" y="11209088"/>
            <a:ext cx="1494871" cy="1494871"/>
          </a:xfrm>
          <a:prstGeom prst="rect">
            <a:avLst/>
          </a:prstGeom>
          <a:noFill/>
          <a:ln>
            <a:noFill/>
          </a:ln>
        </p:spPr>
      </p:pic>
      <p:pic>
        <p:nvPicPr>
          <p:cNvPr id="1060" name="Google Shape;1060;p41"/>
          <p:cNvPicPr preferRelativeResize="0"/>
          <p:nvPr/>
        </p:nvPicPr>
        <p:blipFill rotWithShape="1">
          <a:blip r:embed="rId5">
            <a:alphaModFix/>
          </a:blip>
          <a:srcRect b="0" l="0" r="0" t="0"/>
          <a:stretch/>
        </p:blipFill>
        <p:spPr>
          <a:xfrm>
            <a:off x="5608320" y="8020029"/>
            <a:ext cx="2407920" cy="2407920"/>
          </a:xfrm>
          <a:prstGeom prst="rect">
            <a:avLst/>
          </a:prstGeom>
          <a:noFill/>
          <a:ln>
            <a:noFill/>
          </a:ln>
        </p:spPr>
      </p:pic>
      <p:sp>
        <p:nvSpPr>
          <p:cNvPr id="1061" name="Google Shape;1061;p41"/>
          <p:cNvSpPr txBox="1"/>
          <p:nvPr/>
        </p:nvSpPr>
        <p:spPr>
          <a:xfrm>
            <a:off x="5608325" y="11111700"/>
            <a:ext cx="105108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s-CO" sz="2000" u="none" cap="none" strike="noStrike">
                <a:solidFill>
                  <a:schemeClr val="lt1"/>
                </a:solidFill>
                <a:latin typeface="Lato"/>
                <a:ea typeface="Lato"/>
                <a:cs typeface="Lato"/>
                <a:sym typeface="Lato"/>
              </a:rPr>
              <a:t>DISCLAIMER: La base de datos y ejercicios de esta sección han sido adaptados del curso Database Design de Datacamp</a:t>
            </a:r>
            <a:endParaRPr b="0" i="0" sz="2000" u="none" cap="none" strike="noStrike">
              <a:solidFill>
                <a:schemeClr val="lt1"/>
              </a:solidFill>
              <a:latin typeface="Lato"/>
              <a:ea typeface="Lato"/>
              <a:cs typeface="Lato"/>
              <a:sym typeface="Lato"/>
            </a:endParaRPr>
          </a:p>
        </p:txBody>
      </p:sp>
      <p:sp>
        <p:nvSpPr>
          <p:cNvPr id="1062" name="Google Shape;1062;p41"/>
          <p:cNvSpPr txBox="1"/>
          <p:nvPr/>
        </p:nvSpPr>
        <p:spPr>
          <a:xfrm>
            <a:off x="295275" y="13144500"/>
            <a:ext cx="237936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chemeClr val="lt1"/>
                </a:solidFill>
                <a:latin typeface="Lato"/>
                <a:ea typeface="Lato"/>
                <a:cs typeface="Lato"/>
                <a:sym typeface="Lato"/>
              </a:rPr>
              <a:t>© Diseño y Gestión de Bases de Datos con SQL  | Universidad de los Andes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66" name="Shape 1066"/>
        <p:cNvGrpSpPr/>
        <p:nvPr/>
      </p:nvGrpSpPr>
      <p:grpSpPr>
        <a:xfrm>
          <a:off x="0" y="0"/>
          <a:ext cx="0" cy="0"/>
          <a:chOff x="0" y="0"/>
          <a:chExt cx="0" cy="0"/>
        </a:xfrm>
      </p:grpSpPr>
      <p:graphicFrame>
        <p:nvGraphicFramePr>
          <p:cNvPr id="1067" name="Google Shape;1067;p42"/>
          <p:cNvGraphicFramePr/>
          <p:nvPr/>
        </p:nvGraphicFramePr>
        <p:xfrm>
          <a:off x="1434465" y="5667057"/>
          <a:ext cx="3000000" cy="3000000"/>
        </p:xfrm>
        <a:graphic>
          <a:graphicData uri="http://schemas.openxmlformats.org/drawingml/2006/table">
            <a:tbl>
              <a:tblPr>
                <a:noFill/>
                <a:tableStyleId>{C26C7207-4567-4E5D-BC9B-31BEA1417045}</a:tableStyleId>
              </a:tblPr>
              <a:tblGrid>
                <a:gridCol w="3196600"/>
                <a:gridCol w="3627125"/>
                <a:gridCol w="3933825"/>
                <a:gridCol w="3990975"/>
                <a:gridCol w="4328150"/>
                <a:gridCol w="2438400"/>
              </a:tblGrid>
              <a:tr h="457200">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id_cliente</a:t>
                      </a:r>
                      <a:endParaRPr sz="3600" u="none" cap="none" strike="noStrike">
                        <a:solidFill>
                          <a:srgbClr val="FCCE0D"/>
                        </a:solidFill>
                      </a:endParaRPr>
                    </a:p>
                  </a:txBody>
                  <a:tcPr marT="95250" marB="952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nombre_cliente</a:t>
                      </a:r>
                      <a:endParaRPr sz="3600" u="none" cap="none" strike="noStrike">
                        <a:solidFill>
                          <a:srgbClr val="FCCE0D"/>
                        </a:solidFill>
                      </a:endParaRPr>
                    </a:p>
                  </a:txBody>
                  <a:tcPr marT="95250" marB="952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carros_alquilados</a:t>
                      </a:r>
                      <a:endParaRPr sz="3600" u="none" cap="none" strike="noStrike">
                        <a:solidFill>
                          <a:srgbClr val="FCCE0D"/>
                        </a:solidFill>
                      </a:endParaRPr>
                    </a:p>
                  </a:txBody>
                  <a:tcPr marT="95250" marB="952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id_factura</a:t>
                      </a:r>
                      <a:endParaRPr sz="3600" u="none" cap="none" strike="noStrike">
                        <a:solidFill>
                          <a:srgbClr val="FCCE0D"/>
                        </a:solidFill>
                      </a:endParaRPr>
                    </a:p>
                  </a:txBody>
                  <a:tcPr marT="95250" marB="952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miembro_premium</a:t>
                      </a:r>
                      <a:endParaRPr sz="3600" u="none" cap="none" strike="noStrike">
                        <a:solidFill>
                          <a:srgbClr val="FCCE0D"/>
                        </a:solidFill>
                      </a:endParaRPr>
                    </a:p>
                  </a:txBody>
                  <a:tcPr marT="95250" marB="952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honorifico</a:t>
                      </a:r>
                      <a:endParaRPr sz="1400" u="none" cap="none" strike="noStrike"/>
                    </a:p>
                  </a:txBody>
                  <a:tcPr marT="95250" marB="95250" marR="95250" marL="952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1453</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Kelly Brennan</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4KL298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4534</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false</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Dr</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1454</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Tom Nguyen</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5PL4YY</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9832</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false</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Mr</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1455</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Georgia Kim</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5H9OP5, 9PH8GF, 499ERW</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2903, 3490, 1021</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true</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Ms</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1456</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Jean Ford</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4KL298, 9PH8GF</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7890, 4494</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true</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Mrs</a:t>
                      </a:r>
                      <a:endParaRPr sz="3600" u="none" cap="none" strike="noStrike">
                        <a:solidFill>
                          <a:srgbClr val="FFFFFF"/>
                        </a:solidFill>
                      </a:endParaRPr>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bl>
          </a:graphicData>
        </a:graphic>
      </p:graphicFrame>
      <p:sp>
        <p:nvSpPr>
          <p:cNvPr id="1068" name="Google Shape;1068;p42"/>
          <p:cNvSpPr txBox="1"/>
          <p:nvPr/>
        </p:nvSpPr>
        <p:spPr>
          <a:xfrm>
            <a:off x="5305425" y="4082097"/>
            <a:ext cx="15422880"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s-CO" sz="4000" u="none" cap="none" strike="noStrike">
                <a:solidFill>
                  <a:schemeClr val="lt1"/>
                </a:solidFill>
                <a:latin typeface="Roboto"/>
                <a:ea typeface="Roboto"/>
                <a:cs typeface="Roboto"/>
                <a:sym typeface="Roboto"/>
              </a:rPr>
              <a:t>PREGUNTA 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Roboto"/>
                <a:ea typeface="Roboto"/>
                <a:cs typeface="Roboto"/>
                <a:sym typeface="Roboto"/>
              </a:rPr>
              <a:t>¿La tabla de clientes cumple con los criterios de 1NF?</a:t>
            </a:r>
            <a:endParaRPr b="0" i="0" sz="1400" u="none" cap="none" strike="noStrike">
              <a:solidFill>
                <a:srgbClr val="000000"/>
              </a:solidFill>
              <a:latin typeface="Arial"/>
              <a:ea typeface="Arial"/>
              <a:cs typeface="Arial"/>
              <a:sym typeface="Arial"/>
            </a:endParaRPr>
          </a:p>
        </p:txBody>
      </p:sp>
      <p:sp>
        <p:nvSpPr>
          <p:cNvPr id="1069" name="Google Shape;1069;p42"/>
          <p:cNvSpPr/>
          <p:nvPr/>
        </p:nvSpPr>
        <p:spPr>
          <a:xfrm>
            <a:off x="21922690" y="11111698"/>
            <a:ext cx="1689652" cy="16896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70" name="Google Shape;1070;p42"/>
          <p:cNvPicPr preferRelativeResize="0"/>
          <p:nvPr/>
        </p:nvPicPr>
        <p:blipFill rotWithShape="1">
          <a:blip r:embed="rId4">
            <a:alphaModFix/>
          </a:blip>
          <a:srcRect b="0" l="0" r="0" t="0"/>
          <a:stretch/>
        </p:blipFill>
        <p:spPr>
          <a:xfrm>
            <a:off x="22020080" y="11209088"/>
            <a:ext cx="1494871" cy="1494871"/>
          </a:xfrm>
          <a:prstGeom prst="rect">
            <a:avLst/>
          </a:prstGeom>
          <a:noFill/>
          <a:ln>
            <a:noFill/>
          </a:ln>
        </p:spPr>
      </p:pic>
      <p:sp>
        <p:nvSpPr>
          <p:cNvPr id="1071" name="Google Shape;1071;p42"/>
          <p:cNvSpPr txBox="1"/>
          <p:nvPr>
            <p:ph type="title"/>
          </p:nvPr>
        </p:nvSpPr>
        <p:spPr>
          <a:xfrm>
            <a:off x="5608320" y="914400"/>
            <a:ext cx="15697200"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solidFill>
                  <a:schemeClr val="lt1"/>
                </a:solidFill>
                <a:latin typeface="Roboto"/>
                <a:ea typeface="Roboto"/>
                <a:cs typeface="Roboto"/>
                <a:sym typeface="Roboto"/>
              </a:rPr>
              <a:t>EJERCICIOS</a:t>
            </a:r>
            <a:endParaRPr/>
          </a:p>
        </p:txBody>
      </p:sp>
      <p:sp>
        <p:nvSpPr>
          <p:cNvPr id="1072" name="Google Shape;1072;p42"/>
          <p:cNvSpPr txBox="1"/>
          <p:nvPr/>
        </p:nvSpPr>
        <p:spPr>
          <a:xfrm>
            <a:off x="1434465" y="10393680"/>
            <a:ext cx="15634335"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FF2F92"/>
                </a:solidFill>
                <a:latin typeface="Arial"/>
                <a:ea typeface="Arial"/>
                <a:cs typeface="Arial"/>
                <a:sym typeface="Arial"/>
              </a:rPr>
              <a:t>R/. </a:t>
            </a:r>
            <a:r>
              <a:rPr b="0" i="0" lang="es-CO" sz="4400" u="none" cap="none" strike="noStrike">
                <a:solidFill>
                  <a:schemeClr val="lt1"/>
                </a:solidFill>
                <a:latin typeface="Arial"/>
                <a:ea typeface="Arial"/>
                <a:cs typeface="Arial"/>
                <a:sym typeface="Arial"/>
              </a:rPr>
              <a:t>No, porque hay varios valores en los carros alquilados y el ID de la factura.</a:t>
            </a:r>
            <a:endParaRPr b="0" i="0" sz="1400" u="none" cap="none" strike="noStrike">
              <a:solidFill>
                <a:srgbClr val="000000"/>
              </a:solidFill>
              <a:latin typeface="Arial"/>
              <a:ea typeface="Arial"/>
              <a:cs typeface="Arial"/>
              <a:sym typeface="Arial"/>
            </a:endParaRPr>
          </a:p>
        </p:txBody>
      </p:sp>
      <p:sp>
        <p:nvSpPr>
          <p:cNvPr id="1073" name="Google Shape;1073;p42"/>
          <p:cNvSpPr txBox="1"/>
          <p:nvPr/>
        </p:nvSpPr>
        <p:spPr>
          <a:xfrm>
            <a:off x="295275" y="13144500"/>
            <a:ext cx="237936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chemeClr val="lt1"/>
                </a:solidFill>
                <a:latin typeface="Lato"/>
                <a:ea typeface="Lato"/>
                <a:cs typeface="Lato"/>
                <a:sym typeface="Lato"/>
              </a:rPr>
              <a:t>© Diseño y Gestión de Bases de Datos con SQL  | Universidad de los Andes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72"/>
                                        </p:tgtEl>
                                        <p:attrNameLst>
                                          <p:attrName>style.visibility</p:attrName>
                                        </p:attrNameLst>
                                      </p:cBhvr>
                                      <p:to>
                                        <p:strVal val="visible"/>
                                      </p:to>
                                    </p:set>
                                    <p:animEffect filter="fade" transition="in">
                                      <p:cBhvr>
                                        <p:cTn dur="500"/>
                                        <p:tgtEl>
                                          <p:spTgt spid="10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77" name="Shape 1077"/>
        <p:cNvGrpSpPr/>
        <p:nvPr/>
      </p:nvGrpSpPr>
      <p:grpSpPr>
        <a:xfrm>
          <a:off x="0" y="0"/>
          <a:ext cx="0" cy="0"/>
          <a:chOff x="0" y="0"/>
          <a:chExt cx="0" cy="0"/>
        </a:xfrm>
      </p:grpSpPr>
      <p:graphicFrame>
        <p:nvGraphicFramePr>
          <p:cNvPr id="1078" name="Google Shape;1078;p43"/>
          <p:cNvGraphicFramePr/>
          <p:nvPr/>
        </p:nvGraphicFramePr>
        <p:xfrm>
          <a:off x="1434465" y="5667057"/>
          <a:ext cx="3000000" cy="3000000"/>
        </p:xfrm>
        <a:graphic>
          <a:graphicData uri="http://schemas.openxmlformats.org/drawingml/2006/table">
            <a:tbl>
              <a:tblPr>
                <a:noFill/>
                <a:tableStyleId>{C26C7207-4567-4E5D-BC9B-31BEA1417045}</a:tableStyleId>
              </a:tblPr>
              <a:tblGrid>
                <a:gridCol w="3196600"/>
                <a:gridCol w="3627125"/>
                <a:gridCol w="3933825"/>
                <a:gridCol w="3990975"/>
                <a:gridCol w="4328150"/>
                <a:gridCol w="2438400"/>
              </a:tblGrid>
              <a:tr h="457200">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id_cliente</a:t>
                      </a:r>
                      <a:endParaRPr sz="3600" u="none" cap="none" strike="noStrike">
                        <a:solidFill>
                          <a:srgbClr val="FCCE0D"/>
                        </a:solidFill>
                      </a:endParaRPr>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id_carro</a:t>
                      </a:r>
                      <a:endParaRPr sz="3600" u="none" cap="none" strike="noStrike">
                        <a:solidFill>
                          <a:srgbClr val="FCCE0D"/>
                        </a:solidFill>
                      </a:endParaRPr>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fecha_inicio</a:t>
                      </a:r>
                      <a:endParaRPr sz="3600" u="none" cap="none" strike="noStrike">
                        <a:solidFill>
                          <a:srgbClr val="FCCE0D"/>
                        </a:solidFill>
                      </a:endParaRPr>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fecha_fin</a:t>
                      </a:r>
                      <a:endParaRPr sz="3600" u="none" cap="none" strike="noStrike">
                        <a:solidFill>
                          <a:srgbClr val="FCCE0D"/>
                        </a:solidFill>
                      </a:endParaRPr>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modelo</a:t>
                      </a:r>
                      <a:endParaRPr sz="1400" u="none" cap="none" strike="noStrike"/>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fabricante</a:t>
                      </a:r>
                      <a:endParaRPr sz="1400" u="none" cap="none" strike="noStrike"/>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1453</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4KL298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2019-01-08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2019-01-10</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Golf 2017</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Volkswagen</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1454</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5PL4YY</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2019-03-18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2019-03-21</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Camaro 2019</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Chevrolet</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1455</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5H9OP5</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2019-04-14</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2019-04-14</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CRV 2018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Honda</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1455</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5H9OP5</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2019-05-02</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2019-05-16</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CRV 2018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Honda</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bl>
          </a:graphicData>
        </a:graphic>
      </p:graphicFrame>
      <p:sp>
        <p:nvSpPr>
          <p:cNvPr id="1079" name="Google Shape;1079;p43"/>
          <p:cNvSpPr txBox="1"/>
          <p:nvPr/>
        </p:nvSpPr>
        <p:spPr>
          <a:xfrm>
            <a:off x="5305425" y="4082097"/>
            <a:ext cx="15422880"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s-CO" sz="4000" u="none" cap="none" strike="noStrike">
                <a:solidFill>
                  <a:schemeClr val="lt1"/>
                </a:solidFill>
                <a:latin typeface="Roboto"/>
                <a:ea typeface="Roboto"/>
                <a:cs typeface="Roboto"/>
                <a:sym typeface="Roboto"/>
              </a:rPr>
              <a:t>PREGUNTA 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Roboto"/>
                <a:ea typeface="Roboto"/>
                <a:cs typeface="Roboto"/>
                <a:sym typeface="Roboto"/>
              </a:rPr>
              <a:t>¿Por qué la tabla de alquileres no cumple los criterios de la 2NF??</a:t>
            </a:r>
            <a:endParaRPr b="0" i="0" sz="1400" u="none" cap="none" strike="noStrike">
              <a:solidFill>
                <a:srgbClr val="000000"/>
              </a:solidFill>
              <a:latin typeface="Arial"/>
              <a:ea typeface="Arial"/>
              <a:cs typeface="Arial"/>
              <a:sym typeface="Arial"/>
            </a:endParaRPr>
          </a:p>
        </p:txBody>
      </p:sp>
      <p:sp>
        <p:nvSpPr>
          <p:cNvPr id="1080" name="Google Shape;1080;p43"/>
          <p:cNvSpPr/>
          <p:nvPr/>
        </p:nvSpPr>
        <p:spPr>
          <a:xfrm>
            <a:off x="21922690" y="11111698"/>
            <a:ext cx="1689652" cy="16896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81" name="Google Shape;1081;p43"/>
          <p:cNvPicPr preferRelativeResize="0"/>
          <p:nvPr/>
        </p:nvPicPr>
        <p:blipFill rotWithShape="1">
          <a:blip r:embed="rId4">
            <a:alphaModFix/>
          </a:blip>
          <a:srcRect b="0" l="0" r="0" t="0"/>
          <a:stretch/>
        </p:blipFill>
        <p:spPr>
          <a:xfrm>
            <a:off x="22020080" y="11209088"/>
            <a:ext cx="1494871" cy="1494871"/>
          </a:xfrm>
          <a:prstGeom prst="rect">
            <a:avLst/>
          </a:prstGeom>
          <a:noFill/>
          <a:ln>
            <a:noFill/>
          </a:ln>
        </p:spPr>
      </p:pic>
      <p:sp>
        <p:nvSpPr>
          <p:cNvPr id="1082" name="Google Shape;1082;p43"/>
          <p:cNvSpPr txBox="1"/>
          <p:nvPr>
            <p:ph type="title"/>
          </p:nvPr>
        </p:nvSpPr>
        <p:spPr>
          <a:xfrm>
            <a:off x="5608320" y="914400"/>
            <a:ext cx="15697200"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solidFill>
                  <a:schemeClr val="lt1"/>
                </a:solidFill>
                <a:latin typeface="Roboto"/>
                <a:ea typeface="Roboto"/>
                <a:cs typeface="Roboto"/>
                <a:sym typeface="Roboto"/>
              </a:rPr>
              <a:t>EJERCICIOS</a:t>
            </a:r>
            <a:endParaRPr/>
          </a:p>
        </p:txBody>
      </p:sp>
      <p:sp>
        <p:nvSpPr>
          <p:cNvPr id="1083" name="Google Shape;1083;p43"/>
          <p:cNvSpPr txBox="1"/>
          <p:nvPr/>
        </p:nvSpPr>
        <p:spPr>
          <a:xfrm>
            <a:off x="1434465" y="10393680"/>
            <a:ext cx="15634335"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FF2F92"/>
                </a:solidFill>
                <a:latin typeface="Arial"/>
                <a:ea typeface="Arial"/>
                <a:cs typeface="Arial"/>
                <a:sym typeface="Arial"/>
              </a:rPr>
              <a:t>R/. </a:t>
            </a:r>
            <a:r>
              <a:rPr b="0" i="0" lang="es-CO" sz="4400" u="none" cap="none" strike="noStrike">
                <a:solidFill>
                  <a:schemeClr val="lt1"/>
                </a:solidFill>
                <a:latin typeface="Arial"/>
                <a:ea typeface="Arial"/>
                <a:cs typeface="Arial"/>
                <a:sym typeface="Arial"/>
              </a:rPr>
              <a:t>Porque hay atributos no clave que describen el coche y que solo dependen de una clave primaria, id_carro.</a:t>
            </a:r>
            <a:endParaRPr b="0" i="0" sz="1400" u="none" cap="none" strike="noStrike">
              <a:solidFill>
                <a:srgbClr val="000000"/>
              </a:solidFill>
              <a:latin typeface="Arial"/>
              <a:ea typeface="Arial"/>
              <a:cs typeface="Arial"/>
              <a:sym typeface="Arial"/>
            </a:endParaRPr>
          </a:p>
        </p:txBody>
      </p:sp>
      <p:sp>
        <p:nvSpPr>
          <p:cNvPr id="1084" name="Google Shape;1084;p43"/>
          <p:cNvSpPr txBox="1"/>
          <p:nvPr/>
        </p:nvSpPr>
        <p:spPr>
          <a:xfrm>
            <a:off x="295275" y="13144500"/>
            <a:ext cx="237936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chemeClr val="lt1"/>
                </a:solidFill>
                <a:latin typeface="Lato"/>
                <a:ea typeface="Lato"/>
                <a:cs typeface="Lato"/>
                <a:sym typeface="Lato"/>
              </a:rPr>
              <a:t>© Diseño y Gestión de Bases de Datos con SQL  | Universidad de los Andes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3"/>
                                        </p:tgtEl>
                                        <p:attrNameLst>
                                          <p:attrName>style.visibility</p:attrName>
                                        </p:attrNameLst>
                                      </p:cBhvr>
                                      <p:to>
                                        <p:strVal val="visible"/>
                                      </p:to>
                                    </p:set>
                                    <p:animEffect filter="fade" transition="in">
                                      <p:cBhvr>
                                        <p:cTn dur="500"/>
                                        <p:tgtEl>
                                          <p:spTgt spid="10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8" name="Shape 1088"/>
        <p:cNvGrpSpPr/>
        <p:nvPr/>
      </p:nvGrpSpPr>
      <p:grpSpPr>
        <a:xfrm>
          <a:off x="0" y="0"/>
          <a:ext cx="0" cy="0"/>
          <a:chOff x="0" y="0"/>
          <a:chExt cx="0" cy="0"/>
        </a:xfrm>
      </p:grpSpPr>
      <p:graphicFrame>
        <p:nvGraphicFramePr>
          <p:cNvPr id="1089" name="Google Shape;1089;p44"/>
          <p:cNvGraphicFramePr/>
          <p:nvPr/>
        </p:nvGraphicFramePr>
        <p:xfrm>
          <a:off x="1434465" y="5667057"/>
          <a:ext cx="3000000" cy="3000000"/>
        </p:xfrm>
        <a:graphic>
          <a:graphicData uri="http://schemas.openxmlformats.org/drawingml/2006/table">
            <a:tbl>
              <a:tblPr>
                <a:noFill/>
                <a:tableStyleId>{C26C7207-4567-4E5D-BC9B-31BEA1417045}</a:tableStyleId>
              </a:tblPr>
              <a:tblGrid>
                <a:gridCol w="3196600"/>
                <a:gridCol w="3627125"/>
                <a:gridCol w="3933825"/>
                <a:gridCol w="3990975"/>
                <a:gridCol w="4328150"/>
                <a:gridCol w="2438400"/>
              </a:tblGrid>
              <a:tr h="457200">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id_carro</a:t>
                      </a:r>
                      <a:endParaRPr sz="3600" u="none" cap="none" strike="noStrike">
                        <a:solidFill>
                          <a:srgbClr val="FCCE0D"/>
                        </a:solidFill>
                      </a:endParaRPr>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modelo</a:t>
                      </a:r>
                      <a:endParaRPr sz="1400" u="none" cap="none" strike="noStrike"/>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fabricante</a:t>
                      </a:r>
                      <a:endParaRPr sz="1400" u="none" cap="none" strike="noStrike"/>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tipo_vehículo</a:t>
                      </a:r>
                      <a:endParaRPr sz="3600" u="none" cap="none" strike="noStrike">
                        <a:solidFill>
                          <a:srgbClr val="FCCE0D"/>
                        </a:solidFill>
                      </a:endParaRPr>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condición</a:t>
                      </a:r>
                      <a:endParaRPr sz="1400" u="none" cap="none" strike="noStrike"/>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CCE0D"/>
                        </a:buClr>
                        <a:buSzPts val="3600"/>
                        <a:buFont typeface="Calibri"/>
                        <a:buNone/>
                      </a:pPr>
                      <a:r>
                        <a:rPr lang="es-CO" sz="3600" u="none" cap="none" strike="noStrike">
                          <a:solidFill>
                            <a:srgbClr val="FCCE0D"/>
                          </a:solidFill>
                        </a:rPr>
                        <a:t>color</a:t>
                      </a:r>
                      <a:endParaRPr sz="1400" u="none" cap="none" strike="noStrike"/>
                    </a:p>
                  </a:txBody>
                  <a:tcPr marT="95250" marB="95250" marR="95250" marL="95250"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4KL298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Golf 2017</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Volkswagen</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tres puertas</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bien</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azul</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5PL4YY</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Camaro 2019</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Chevrolet</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convertible</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excelente</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rojo</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5H9OP5</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CRV 2018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Honda</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SUV</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buena</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gris</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r h="457200">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499ERW</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CRV 2018</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Honda</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SUV</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excelente</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c>
                  <a:txBody>
                    <a:bodyPr/>
                    <a:lstStyle/>
                    <a:p>
                      <a:pPr indent="0" lvl="0" marL="0" marR="0" rtl="0" algn="l">
                        <a:lnSpc>
                          <a:spcPct val="100000"/>
                        </a:lnSpc>
                        <a:spcBef>
                          <a:spcPts val="0"/>
                        </a:spcBef>
                        <a:spcAft>
                          <a:spcPts val="0"/>
                        </a:spcAft>
                        <a:buClr>
                          <a:srgbClr val="FFFFFF"/>
                        </a:buClr>
                        <a:buSzPts val="3600"/>
                        <a:buFont typeface="Calibri"/>
                        <a:buNone/>
                      </a:pPr>
                      <a:r>
                        <a:rPr lang="es-CO" sz="3600" u="none" cap="none" strike="noStrike">
                          <a:solidFill>
                            <a:srgbClr val="FFFFFF"/>
                          </a:solidFill>
                        </a:rPr>
                        <a:t>negro</a:t>
                      </a:r>
                      <a:endParaRPr sz="1400" u="none" cap="none" strike="noStrike"/>
                    </a:p>
                  </a:txBody>
                  <a:tcPr marT="95250" marB="95250" marR="95250" marL="952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05192D"/>
                    </a:solidFill>
                  </a:tcPr>
                </a:tc>
              </a:tr>
            </a:tbl>
          </a:graphicData>
        </a:graphic>
      </p:graphicFrame>
      <p:sp>
        <p:nvSpPr>
          <p:cNvPr id="1090" name="Google Shape;1090;p44"/>
          <p:cNvSpPr txBox="1"/>
          <p:nvPr/>
        </p:nvSpPr>
        <p:spPr>
          <a:xfrm>
            <a:off x="5305425" y="4082097"/>
            <a:ext cx="15422880" cy="126188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000"/>
              <a:buFont typeface="Arial"/>
              <a:buNone/>
            </a:pPr>
            <a:r>
              <a:rPr b="1" i="0" lang="es-CO" sz="4000" u="none" cap="none" strike="noStrike">
                <a:solidFill>
                  <a:schemeClr val="lt1"/>
                </a:solidFill>
                <a:latin typeface="Roboto"/>
                <a:ea typeface="Roboto"/>
                <a:cs typeface="Roboto"/>
                <a:sym typeface="Roboto"/>
              </a:rPr>
              <a:t>PREGUNTA 3.</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0" i="0" lang="es-CO" sz="3600" u="none" cap="none" strike="noStrike">
                <a:solidFill>
                  <a:schemeClr val="lt1"/>
                </a:solidFill>
                <a:latin typeface="Roboto"/>
                <a:ea typeface="Roboto"/>
                <a:cs typeface="Roboto"/>
                <a:sym typeface="Roboto"/>
              </a:rPr>
              <a:t>¿Por qué la tabla de vehículos de alquiler no cumple los criterios 3NF?</a:t>
            </a:r>
            <a:endParaRPr b="0" i="0" sz="1400" u="none" cap="none" strike="noStrike">
              <a:solidFill>
                <a:srgbClr val="000000"/>
              </a:solidFill>
              <a:latin typeface="Arial"/>
              <a:ea typeface="Arial"/>
              <a:cs typeface="Arial"/>
              <a:sym typeface="Arial"/>
            </a:endParaRPr>
          </a:p>
        </p:txBody>
      </p:sp>
      <p:sp>
        <p:nvSpPr>
          <p:cNvPr id="1091" name="Google Shape;1091;p44"/>
          <p:cNvSpPr/>
          <p:nvPr/>
        </p:nvSpPr>
        <p:spPr>
          <a:xfrm>
            <a:off x="21922690" y="11111698"/>
            <a:ext cx="1689652" cy="16896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92" name="Google Shape;1092;p44"/>
          <p:cNvPicPr preferRelativeResize="0"/>
          <p:nvPr/>
        </p:nvPicPr>
        <p:blipFill rotWithShape="1">
          <a:blip r:embed="rId4">
            <a:alphaModFix/>
          </a:blip>
          <a:srcRect b="0" l="0" r="0" t="0"/>
          <a:stretch/>
        </p:blipFill>
        <p:spPr>
          <a:xfrm>
            <a:off x="22020080" y="11209088"/>
            <a:ext cx="1494871" cy="1494871"/>
          </a:xfrm>
          <a:prstGeom prst="rect">
            <a:avLst/>
          </a:prstGeom>
          <a:noFill/>
          <a:ln>
            <a:noFill/>
          </a:ln>
        </p:spPr>
      </p:pic>
      <p:sp>
        <p:nvSpPr>
          <p:cNvPr id="1093" name="Google Shape;1093;p44"/>
          <p:cNvSpPr txBox="1"/>
          <p:nvPr>
            <p:ph type="title"/>
          </p:nvPr>
        </p:nvSpPr>
        <p:spPr>
          <a:xfrm>
            <a:off x="5608320" y="914400"/>
            <a:ext cx="15697200"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solidFill>
                  <a:schemeClr val="lt1"/>
                </a:solidFill>
                <a:latin typeface="Roboto"/>
                <a:ea typeface="Roboto"/>
                <a:cs typeface="Roboto"/>
                <a:sym typeface="Roboto"/>
              </a:rPr>
              <a:t>EJERCICIOS</a:t>
            </a:r>
            <a:endParaRPr/>
          </a:p>
        </p:txBody>
      </p:sp>
      <p:sp>
        <p:nvSpPr>
          <p:cNvPr id="1094" name="Google Shape;1094;p44"/>
          <p:cNvSpPr txBox="1"/>
          <p:nvPr/>
        </p:nvSpPr>
        <p:spPr>
          <a:xfrm>
            <a:off x="1434465" y="10393680"/>
            <a:ext cx="15634335" cy="144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400"/>
              <a:buFont typeface="Arial"/>
              <a:buNone/>
            </a:pPr>
            <a:r>
              <a:rPr b="0" i="0" lang="es-CO" sz="4400" u="none" cap="none" strike="noStrike">
                <a:solidFill>
                  <a:srgbClr val="FF2F92"/>
                </a:solidFill>
                <a:latin typeface="Arial"/>
                <a:ea typeface="Arial"/>
                <a:cs typeface="Arial"/>
                <a:sym typeface="Arial"/>
              </a:rPr>
              <a:t>R/. </a:t>
            </a:r>
            <a:r>
              <a:rPr b="0" i="0" lang="es-CO" sz="4400" u="none" cap="none" strike="noStrike">
                <a:solidFill>
                  <a:schemeClr val="lt1"/>
                </a:solidFill>
                <a:latin typeface="Arial"/>
                <a:ea typeface="Arial"/>
                <a:cs typeface="Arial"/>
                <a:sym typeface="Arial"/>
              </a:rPr>
              <a:t>Porque hay dos columnas que dependen de la columna no clave, modelo.</a:t>
            </a:r>
            <a:endParaRPr b="0" i="0" sz="1400" u="none" cap="none" strike="noStrike">
              <a:solidFill>
                <a:srgbClr val="000000"/>
              </a:solidFill>
              <a:latin typeface="Arial"/>
              <a:ea typeface="Arial"/>
              <a:cs typeface="Arial"/>
              <a:sym typeface="Arial"/>
            </a:endParaRPr>
          </a:p>
        </p:txBody>
      </p:sp>
      <p:sp>
        <p:nvSpPr>
          <p:cNvPr id="1095" name="Google Shape;1095;p44"/>
          <p:cNvSpPr txBox="1"/>
          <p:nvPr/>
        </p:nvSpPr>
        <p:spPr>
          <a:xfrm>
            <a:off x="295275" y="13144500"/>
            <a:ext cx="23793600" cy="3693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chemeClr val="lt1"/>
                </a:solidFill>
                <a:latin typeface="Lato"/>
                <a:ea typeface="Lato"/>
                <a:cs typeface="Lato"/>
                <a:sym typeface="Lato"/>
              </a:rPr>
              <a:t>© Diseño y Gestión de Bases de Datos con SQL  | Universidad de los Andes </a:t>
            </a:r>
            <a:endParaRPr b="0" i="0" sz="1800" u="none" cap="none" strike="noStrike">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4"/>
                                        </p:tgtEl>
                                        <p:attrNameLst>
                                          <p:attrName>style.visibility</p:attrName>
                                        </p:attrNameLst>
                                      </p:cBhvr>
                                      <p:to>
                                        <p:strVal val="visible"/>
                                      </p:to>
                                    </p:set>
                                    <p:animEffect filter="fade" transition="in">
                                      <p:cBhvr>
                                        <p:cTn dur="500"/>
                                        <p:tgtEl>
                                          <p:spTgt spid="10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99" name="Shape 1099"/>
        <p:cNvGrpSpPr/>
        <p:nvPr/>
      </p:nvGrpSpPr>
      <p:grpSpPr>
        <a:xfrm>
          <a:off x="0" y="0"/>
          <a:ext cx="0" cy="0"/>
          <a:chOff x="0" y="0"/>
          <a:chExt cx="0" cy="0"/>
        </a:xfrm>
      </p:grpSpPr>
      <p:sp>
        <p:nvSpPr>
          <p:cNvPr id="1100" name="Google Shape;1100;p45"/>
          <p:cNvSpPr txBox="1"/>
          <p:nvPr/>
        </p:nvSpPr>
        <p:spPr>
          <a:xfrm>
            <a:off x="1217757" y="1595657"/>
            <a:ext cx="9792867" cy="13051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600"/>
              <a:buFont typeface="Arial"/>
              <a:buNone/>
            </a:pPr>
            <a:r>
              <a:rPr b="1" i="0" lang="es-CO" sz="9600" u="none" cap="none" strike="noStrike">
                <a:solidFill>
                  <a:srgbClr val="FFFFFF"/>
                </a:solidFill>
                <a:latin typeface="Lato"/>
                <a:ea typeface="Lato"/>
                <a:cs typeface="Lato"/>
                <a:sym typeface="Lato"/>
              </a:rPr>
              <a:t>¡Gracias!</a:t>
            </a:r>
            <a:endParaRPr b="0" i="0" sz="1400" u="none" cap="none" strike="noStrike">
              <a:solidFill>
                <a:srgbClr val="000000"/>
              </a:solidFill>
              <a:latin typeface="Arial"/>
              <a:ea typeface="Arial"/>
              <a:cs typeface="Arial"/>
              <a:sym typeface="Arial"/>
            </a:endParaRPr>
          </a:p>
        </p:txBody>
      </p:sp>
      <p:sp>
        <p:nvSpPr>
          <p:cNvPr id="1101" name="Google Shape;1101;p45"/>
          <p:cNvSpPr/>
          <p:nvPr/>
        </p:nvSpPr>
        <p:spPr>
          <a:xfrm>
            <a:off x="1661312" y="2900757"/>
            <a:ext cx="9515846"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FFFFFF"/>
              </a:buClr>
              <a:buSzPts val="4000"/>
              <a:buFont typeface="Lato"/>
              <a:buNone/>
            </a:pPr>
            <a:r>
              <a:rPr b="1" i="1" lang="es-CO" sz="4000" u="none" cap="none" strike="noStrike">
                <a:solidFill>
                  <a:srgbClr val="FFFFFF"/>
                </a:solidFill>
                <a:latin typeface="Lato"/>
                <a:ea typeface="Lato"/>
                <a:cs typeface="Lato"/>
                <a:sym typeface="Lato"/>
              </a:rPr>
              <a:t>Aprendiendo juntos a lo largo de la vida</a:t>
            </a:r>
            <a:endParaRPr b="0" i="0" sz="1400" u="none" cap="none" strike="noStrike">
              <a:solidFill>
                <a:srgbClr val="000000"/>
              </a:solidFill>
              <a:latin typeface="Arial"/>
              <a:ea typeface="Arial"/>
              <a:cs typeface="Arial"/>
              <a:sym typeface="Arial"/>
            </a:endParaRPr>
          </a:p>
        </p:txBody>
      </p:sp>
      <p:sp>
        <p:nvSpPr>
          <p:cNvPr id="1102" name="Google Shape;1102;p45"/>
          <p:cNvSpPr/>
          <p:nvPr/>
        </p:nvSpPr>
        <p:spPr>
          <a:xfrm>
            <a:off x="2104867" y="5086350"/>
            <a:ext cx="1295558" cy="1000125"/>
          </a:xfrm>
          <a:prstGeom prst="roundRect">
            <a:avLst>
              <a:gd fmla="val 16667" name="adj"/>
            </a:avLst>
          </a:prstGeom>
          <a:solidFill>
            <a:srgbClr val="00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3" name="Shape 213"/>
        <p:cNvGrpSpPr/>
        <p:nvPr/>
      </p:nvGrpSpPr>
      <p:grpSpPr>
        <a:xfrm>
          <a:off x="0" y="0"/>
          <a:ext cx="0" cy="0"/>
          <a:chOff x="0" y="0"/>
          <a:chExt cx="0" cy="0"/>
        </a:xfrm>
      </p:grpSpPr>
      <p:sp>
        <p:nvSpPr>
          <p:cNvPr id="214" name="Google Shape;214;p62"/>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5" name="Google Shape;215;p62"/>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16" name="Google Shape;216;p62"/>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TOMEMOS COMO EJEMPLO ESTE MODELO E-R</a:t>
            </a:r>
            <a:endParaRPr/>
          </a:p>
        </p:txBody>
      </p:sp>
      <p:graphicFrame>
        <p:nvGraphicFramePr>
          <p:cNvPr id="217" name="Google Shape;217;p62"/>
          <p:cNvGraphicFramePr/>
          <p:nvPr/>
        </p:nvGraphicFramePr>
        <p:xfrm>
          <a:off x="3168502" y="4237397"/>
          <a:ext cx="3000000" cy="3000000"/>
        </p:xfrm>
        <a:graphic>
          <a:graphicData uri="http://schemas.openxmlformats.org/drawingml/2006/table">
            <a:tbl>
              <a:tblPr bandRow="1" firstRow="1">
                <a:noFill/>
                <a:tableStyleId>{48D48248-E6BA-4FA5-8E09-F00393BFA0B1}</a:tableStyleId>
              </a:tblPr>
              <a:tblGrid>
                <a:gridCol w="2439425"/>
                <a:gridCol w="2439425"/>
              </a:tblGrid>
              <a:tr h="370850">
                <a:tc gridSpan="2">
                  <a:txBody>
                    <a:bodyPr/>
                    <a:lstStyle/>
                    <a:p>
                      <a:pPr indent="0" lvl="0" marL="0" marR="0" rtl="0" algn="ctr">
                        <a:spcBef>
                          <a:spcPts val="0"/>
                        </a:spcBef>
                        <a:spcAft>
                          <a:spcPts val="0"/>
                        </a:spcAft>
                        <a:buNone/>
                      </a:pPr>
                      <a:r>
                        <a:rPr lang="es-CO" sz="3200" u="none" cap="none" strike="noStrike">
                          <a:latin typeface="Roboto"/>
                          <a:ea typeface="Roboto"/>
                          <a:cs typeface="Roboto"/>
                          <a:sym typeface="Roboto"/>
                        </a:rPr>
                        <a:t>Canciones</a:t>
                      </a:r>
                      <a:endParaRPr/>
                    </a:p>
                  </a:txBody>
                  <a:tcPr marT="45725" marB="45725" marR="91450" marL="91450"/>
                </a:tc>
                <a:tc hMerge="1"/>
              </a:tr>
              <a:tr h="370850">
                <a:tc>
                  <a:txBody>
                    <a:bodyPr/>
                    <a:lstStyle/>
                    <a:p>
                      <a:pPr indent="0" lvl="0" marL="0" marR="0" rtl="0" algn="l">
                        <a:spcBef>
                          <a:spcPts val="0"/>
                        </a:spcBef>
                        <a:spcAft>
                          <a:spcPts val="0"/>
                        </a:spcAft>
                        <a:buNone/>
                      </a:pPr>
                      <a:r>
                        <a:rPr lang="es-CO" sz="2800" u="none" cap="none" strike="noStrike">
                          <a:latin typeface="Roboto"/>
                          <a:ea typeface="Roboto"/>
                          <a:cs typeface="Roboto"/>
                          <a:sym typeface="Roboto"/>
                        </a:rPr>
                        <a:t>id_cancion</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titulo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longitud</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float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id_album</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bl>
          </a:graphicData>
        </a:graphic>
      </p:graphicFrame>
      <p:graphicFrame>
        <p:nvGraphicFramePr>
          <p:cNvPr id="218" name="Google Shape;218;p62"/>
          <p:cNvGraphicFramePr/>
          <p:nvPr/>
        </p:nvGraphicFramePr>
        <p:xfrm>
          <a:off x="9648550" y="6346613"/>
          <a:ext cx="3000000" cy="3000000"/>
        </p:xfrm>
        <a:graphic>
          <a:graphicData uri="http://schemas.openxmlformats.org/drawingml/2006/table">
            <a:tbl>
              <a:tblPr bandRow="1" firstRow="1">
                <a:noFill/>
                <a:tableStyleId>{48D48248-E6BA-4FA5-8E09-F00393BFA0B1}</a:tableStyleId>
              </a:tblPr>
              <a:tblGrid>
                <a:gridCol w="3482225"/>
                <a:gridCol w="1396600"/>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Albumes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id_album</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titulo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num_canciones</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id_artista</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bl>
          </a:graphicData>
        </a:graphic>
      </p:graphicFrame>
      <p:graphicFrame>
        <p:nvGraphicFramePr>
          <p:cNvPr id="219" name="Google Shape;219;p62"/>
          <p:cNvGraphicFramePr/>
          <p:nvPr/>
        </p:nvGraphicFramePr>
        <p:xfrm>
          <a:off x="16128598" y="8998373"/>
          <a:ext cx="3000000" cy="3000000"/>
        </p:xfrm>
        <a:graphic>
          <a:graphicData uri="http://schemas.openxmlformats.org/drawingml/2006/table">
            <a:tbl>
              <a:tblPr bandRow="1" firstRow="1">
                <a:noFill/>
                <a:tableStyleId>{48D48248-E6BA-4FA5-8E09-F00393BFA0B1}</a:tableStyleId>
              </a:tblPr>
              <a:tblGrid>
                <a:gridCol w="3482225"/>
                <a:gridCol w="1396600"/>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Artistas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id_artista</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nombre_artista</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genero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sello_disc</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bl>
          </a:graphicData>
        </a:graphic>
      </p:graphicFrame>
      <p:grpSp>
        <p:nvGrpSpPr>
          <p:cNvPr id="220" name="Google Shape;220;p62"/>
          <p:cNvGrpSpPr/>
          <p:nvPr/>
        </p:nvGrpSpPr>
        <p:grpSpPr>
          <a:xfrm>
            <a:off x="8047334" y="6450767"/>
            <a:ext cx="1601216" cy="934387"/>
            <a:chOff x="8047334" y="6450767"/>
            <a:chExt cx="1601216" cy="934387"/>
          </a:xfrm>
        </p:grpSpPr>
        <p:cxnSp>
          <p:nvCxnSpPr>
            <p:cNvPr id="221" name="Google Shape;221;p62"/>
            <p:cNvCxnSpPr/>
            <p:nvPr/>
          </p:nvCxnSpPr>
          <p:spPr>
            <a:xfrm>
              <a:off x="8047334" y="6601968"/>
              <a:ext cx="1601216" cy="640080"/>
            </a:xfrm>
            <a:prstGeom prst="bentConnector3">
              <a:avLst>
                <a:gd fmla="val 50000" name="adj1"/>
              </a:avLst>
            </a:prstGeom>
            <a:noFill/>
            <a:ln cap="flat" cmpd="sng" w="38100">
              <a:solidFill>
                <a:srgbClr val="757070"/>
              </a:solidFill>
              <a:prstDash val="solid"/>
              <a:miter lim="800000"/>
              <a:headEnd len="sm" w="sm" type="none"/>
              <a:tailEnd len="sm" w="sm" type="none"/>
            </a:ln>
          </p:spPr>
        </p:cxnSp>
        <p:cxnSp>
          <p:nvCxnSpPr>
            <p:cNvPr id="222" name="Google Shape;222;p62"/>
            <p:cNvCxnSpPr/>
            <p:nvPr/>
          </p:nvCxnSpPr>
          <p:spPr>
            <a:xfrm>
              <a:off x="9463790" y="7080354"/>
              <a:ext cx="0" cy="304800"/>
            </a:xfrm>
            <a:prstGeom prst="straightConnector1">
              <a:avLst/>
            </a:prstGeom>
            <a:noFill/>
            <a:ln cap="flat" cmpd="sng" w="38100">
              <a:solidFill>
                <a:srgbClr val="757070"/>
              </a:solidFill>
              <a:prstDash val="solid"/>
              <a:miter lim="800000"/>
              <a:headEnd len="sm" w="sm" type="none"/>
              <a:tailEnd len="sm" w="sm" type="none"/>
            </a:ln>
          </p:spPr>
        </p:cxnSp>
        <p:cxnSp>
          <p:nvCxnSpPr>
            <p:cNvPr id="223" name="Google Shape;223;p62"/>
            <p:cNvCxnSpPr/>
            <p:nvPr/>
          </p:nvCxnSpPr>
          <p:spPr>
            <a:xfrm rot="10800000">
              <a:off x="8047334" y="6450767"/>
              <a:ext cx="227236" cy="151201"/>
            </a:xfrm>
            <a:prstGeom prst="straightConnector1">
              <a:avLst/>
            </a:prstGeom>
            <a:noFill/>
            <a:ln cap="flat" cmpd="sng" w="38100">
              <a:solidFill>
                <a:srgbClr val="757070"/>
              </a:solidFill>
              <a:prstDash val="solid"/>
              <a:miter lim="800000"/>
              <a:headEnd len="sm" w="sm" type="none"/>
              <a:tailEnd len="sm" w="sm" type="none"/>
            </a:ln>
          </p:spPr>
        </p:cxnSp>
        <p:cxnSp>
          <p:nvCxnSpPr>
            <p:cNvPr id="224" name="Google Shape;224;p62"/>
            <p:cNvCxnSpPr/>
            <p:nvPr/>
          </p:nvCxnSpPr>
          <p:spPr>
            <a:xfrm flipH="1">
              <a:off x="8047334" y="6601968"/>
              <a:ext cx="217243" cy="128616"/>
            </a:xfrm>
            <a:prstGeom prst="straightConnector1">
              <a:avLst/>
            </a:prstGeom>
            <a:noFill/>
            <a:ln cap="flat" cmpd="sng" w="38100">
              <a:solidFill>
                <a:srgbClr val="757070"/>
              </a:solidFill>
              <a:prstDash val="solid"/>
              <a:miter lim="800000"/>
              <a:headEnd len="sm" w="sm" type="none"/>
              <a:tailEnd len="sm" w="sm" type="none"/>
            </a:ln>
          </p:spPr>
        </p:cxnSp>
      </p:grpSp>
      <p:grpSp>
        <p:nvGrpSpPr>
          <p:cNvPr id="225" name="Google Shape;225;p62"/>
          <p:cNvGrpSpPr/>
          <p:nvPr/>
        </p:nvGrpSpPr>
        <p:grpSpPr>
          <a:xfrm>
            <a:off x="14527382" y="8590463"/>
            <a:ext cx="1601216" cy="1382593"/>
            <a:chOff x="14527382" y="8590463"/>
            <a:chExt cx="1601216" cy="1382593"/>
          </a:xfrm>
        </p:grpSpPr>
        <p:cxnSp>
          <p:nvCxnSpPr>
            <p:cNvPr id="226" name="Google Shape;226;p62"/>
            <p:cNvCxnSpPr/>
            <p:nvPr/>
          </p:nvCxnSpPr>
          <p:spPr>
            <a:xfrm>
              <a:off x="14527382" y="8741664"/>
              <a:ext cx="1601216" cy="1078992"/>
            </a:xfrm>
            <a:prstGeom prst="bentConnector3">
              <a:avLst>
                <a:gd fmla="val 50000" name="adj1"/>
              </a:avLst>
            </a:prstGeom>
            <a:noFill/>
            <a:ln cap="flat" cmpd="sng" w="38100">
              <a:solidFill>
                <a:srgbClr val="757070"/>
              </a:solidFill>
              <a:prstDash val="solid"/>
              <a:miter lim="800000"/>
              <a:headEnd len="sm" w="sm" type="none"/>
              <a:tailEnd len="sm" w="sm" type="none"/>
            </a:ln>
          </p:spPr>
        </p:cxnSp>
        <p:cxnSp>
          <p:nvCxnSpPr>
            <p:cNvPr id="227" name="Google Shape;227;p62"/>
            <p:cNvCxnSpPr/>
            <p:nvPr/>
          </p:nvCxnSpPr>
          <p:spPr>
            <a:xfrm>
              <a:off x="15954990" y="9668256"/>
              <a:ext cx="0" cy="304800"/>
            </a:xfrm>
            <a:prstGeom prst="straightConnector1">
              <a:avLst/>
            </a:prstGeom>
            <a:noFill/>
            <a:ln cap="flat" cmpd="sng" w="38100">
              <a:solidFill>
                <a:srgbClr val="757070"/>
              </a:solidFill>
              <a:prstDash val="solid"/>
              <a:miter lim="800000"/>
              <a:headEnd len="sm" w="sm" type="none"/>
              <a:tailEnd len="sm" w="sm" type="none"/>
            </a:ln>
          </p:spPr>
        </p:cxnSp>
        <p:cxnSp>
          <p:nvCxnSpPr>
            <p:cNvPr id="228" name="Google Shape;228;p62"/>
            <p:cNvCxnSpPr/>
            <p:nvPr/>
          </p:nvCxnSpPr>
          <p:spPr>
            <a:xfrm rot="10800000">
              <a:off x="14527382" y="8590463"/>
              <a:ext cx="227236" cy="151201"/>
            </a:xfrm>
            <a:prstGeom prst="straightConnector1">
              <a:avLst/>
            </a:prstGeom>
            <a:noFill/>
            <a:ln cap="flat" cmpd="sng" w="38100">
              <a:solidFill>
                <a:srgbClr val="757070"/>
              </a:solidFill>
              <a:prstDash val="solid"/>
              <a:miter lim="800000"/>
              <a:headEnd len="sm" w="sm" type="none"/>
              <a:tailEnd len="sm" w="sm" type="none"/>
            </a:ln>
          </p:spPr>
        </p:cxnSp>
        <p:cxnSp>
          <p:nvCxnSpPr>
            <p:cNvPr id="229" name="Google Shape;229;p62"/>
            <p:cNvCxnSpPr/>
            <p:nvPr/>
          </p:nvCxnSpPr>
          <p:spPr>
            <a:xfrm flipH="1">
              <a:off x="14527382" y="8741664"/>
              <a:ext cx="217243" cy="128616"/>
            </a:xfrm>
            <a:prstGeom prst="straightConnector1">
              <a:avLst/>
            </a:prstGeom>
            <a:noFill/>
            <a:ln cap="flat" cmpd="sng" w="38100">
              <a:solidFill>
                <a:srgbClr val="757070"/>
              </a:solidFill>
              <a:prstDash val="solid"/>
              <a:miter lim="800000"/>
              <a:headEnd len="sm" w="sm" type="none"/>
              <a:tailEnd len="sm" w="sm" type="none"/>
            </a:ln>
          </p:spPr>
        </p:cxnSp>
      </p:grpSp>
      <p:sp>
        <p:nvSpPr>
          <p:cNvPr id="230" name="Google Shape;230;p62"/>
          <p:cNvSpPr txBox="1"/>
          <p:nvPr/>
        </p:nvSpPr>
        <p:spPr>
          <a:xfrm>
            <a:off x="3168502" y="10036217"/>
            <a:ext cx="11079352" cy="2133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Podríamos crear tres tablas, una por cada entidad y guardar la información así en la base de datos.</a:t>
            </a:r>
            <a:endParaRPr b="0" i="0" sz="4000" u="none" cap="none" strike="noStrike">
              <a:solidFill>
                <a:srgbClr val="000000"/>
              </a:solidFill>
              <a:latin typeface="Lato"/>
              <a:ea typeface="Lato"/>
              <a:cs typeface="Lato"/>
              <a:sym typeface="Lato"/>
            </a:endParaRPr>
          </a:p>
        </p:txBody>
      </p:sp>
      <p:sp>
        <p:nvSpPr>
          <p:cNvPr id="231" name="Google Shape;231;p62"/>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500"/>
                                        <p:tgtEl>
                                          <p:spTgt spid="23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63"/>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7" name="Google Shape;237;p63"/>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38" name="Google Shape;238;p63"/>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OTRAS OPCIONES DE DISEÑO</a:t>
            </a:r>
            <a:endParaRPr/>
          </a:p>
        </p:txBody>
      </p:sp>
      <p:sp>
        <p:nvSpPr>
          <p:cNvPr id="239" name="Google Shape;239;p63"/>
          <p:cNvSpPr txBox="1"/>
          <p:nvPr/>
        </p:nvSpPr>
        <p:spPr>
          <a:xfrm>
            <a:off x="9172252" y="3067535"/>
            <a:ext cx="11079352" cy="213360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Pero también podríamos crear una sola tabla con toda la información si no queremos tener que hacer tantos JOINS para obtener la información.</a:t>
            </a:r>
            <a:endParaRPr b="0" i="0" sz="4000" u="none" cap="none" strike="noStrike">
              <a:solidFill>
                <a:srgbClr val="000000"/>
              </a:solidFill>
              <a:latin typeface="Lato"/>
              <a:ea typeface="Lato"/>
              <a:cs typeface="Lato"/>
              <a:sym typeface="Lato"/>
            </a:endParaRPr>
          </a:p>
        </p:txBody>
      </p:sp>
      <p:sp>
        <p:nvSpPr>
          <p:cNvPr id="240" name="Google Shape;240;p63"/>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graphicFrame>
        <p:nvGraphicFramePr>
          <p:cNvPr id="241" name="Google Shape;241;p63"/>
          <p:cNvGraphicFramePr/>
          <p:nvPr/>
        </p:nvGraphicFramePr>
        <p:xfrm>
          <a:off x="3459447" y="3123284"/>
          <a:ext cx="3000000" cy="3000000"/>
        </p:xfrm>
        <a:graphic>
          <a:graphicData uri="http://schemas.openxmlformats.org/drawingml/2006/table">
            <a:tbl>
              <a:tblPr bandRow="1" firstRow="1">
                <a:noFill/>
                <a:tableStyleId>{48D48248-E6BA-4FA5-8E09-F00393BFA0B1}</a:tableStyleId>
              </a:tblPr>
              <a:tblGrid>
                <a:gridCol w="3379250"/>
                <a:gridCol w="1499575"/>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Canciones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id_cancion</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titulo_cancion</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longitud</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float</a:t>
                      </a:r>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titulo_album</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num_canciones_alb</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int</a:t>
                      </a:r>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nombre_artista</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genero</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tc>
              </a:tr>
              <a:tr h="370850">
                <a:tc>
                  <a:txBody>
                    <a:bodyPr/>
                    <a:lstStyle/>
                    <a:p>
                      <a:pPr indent="0" lvl="0" marL="0" marR="0" rtl="0" algn="l">
                        <a:spcBef>
                          <a:spcPts val="0"/>
                        </a:spcBef>
                        <a:spcAft>
                          <a:spcPts val="0"/>
                        </a:spcAft>
                        <a:buNone/>
                      </a:pPr>
                      <a:r>
                        <a:rPr lang="es-CO" sz="2800">
                          <a:latin typeface="Roboto"/>
                          <a:ea typeface="Roboto"/>
                          <a:cs typeface="Roboto"/>
                          <a:sym typeface="Roboto"/>
                        </a:rPr>
                        <a:t>sello_disc</a:t>
                      </a:r>
                      <a:endParaRPr/>
                    </a:p>
                  </a:txBody>
                  <a:tcPr marT="45725" marB="45725" marR="91450" marL="91450"/>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tc>
              </a:tr>
            </a:tbl>
          </a:graphicData>
        </a:graphic>
      </p:graphicFrame>
      <p:graphicFrame>
        <p:nvGraphicFramePr>
          <p:cNvPr id="242" name="Google Shape;242;p63"/>
          <p:cNvGraphicFramePr/>
          <p:nvPr/>
        </p:nvGraphicFramePr>
        <p:xfrm>
          <a:off x="18555418" y="6760244"/>
          <a:ext cx="3000000" cy="3000000"/>
        </p:xfrm>
        <a:graphic>
          <a:graphicData uri="http://schemas.openxmlformats.org/drawingml/2006/table">
            <a:tbl>
              <a:tblPr bandRow="1" firstRow="1">
                <a:noFill/>
                <a:tableStyleId>{48D48248-E6BA-4FA5-8E09-F00393BFA0B1}</a:tableStyleId>
              </a:tblPr>
              <a:tblGrid>
                <a:gridCol w="2439425"/>
                <a:gridCol w="2439425"/>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Canciones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id_cancion</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titulo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longitud</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float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id_album</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bl>
          </a:graphicData>
        </a:graphic>
      </p:graphicFrame>
      <p:graphicFrame>
        <p:nvGraphicFramePr>
          <p:cNvPr id="243" name="Google Shape;243;p63"/>
          <p:cNvGraphicFramePr/>
          <p:nvPr/>
        </p:nvGraphicFramePr>
        <p:xfrm>
          <a:off x="18555418" y="9815829"/>
          <a:ext cx="3000000" cy="3000000"/>
        </p:xfrm>
        <a:graphic>
          <a:graphicData uri="http://schemas.openxmlformats.org/drawingml/2006/table">
            <a:tbl>
              <a:tblPr bandRow="1" firstRow="1">
                <a:noFill/>
                <a:tableStyleId>{48D48248-E6BA-4FA5-8E09-F00393BFA0B1}</a:tableStyleId>
              </a:tblPr>
              <a:tblGrid>
                <a:gridCol w="3482225"/>
                <a:gridCol w="1396600"/>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Albumes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id_album</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titulo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num_canciones</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id_artista</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bl>
          </a:graphicData>
        </a:graphic>
      </p:graphicFrame>
      <p:graphicFrame>
        <p:nvGraphicFramePr>
          <p:cNvPr id="244" name="Google Shape;244;p63"/>
          <p:cNvGraphicFramePr/>
          <p:nvPr/>
        </p:nvGraphicFramePr>
        <p:xfrm>
          <a:off x="12644127" y="10333989"/>
          <a:ext cx="3000000" cy="3000000"/>
        </p:xfrm>
        <a:graphic>
          <a:graphicData uri="http://schemas.openxmlformats.org/drawingml/2006/table">
            <a:tbl>
              <a:tblPr bandRow="1" firstRow="1">
                <a:noFill/>
                <a:tableStyleId>{48D48248-E6BA-4FA5-8E09-F00393BFA0B1}</a:tableStyleId>
              </a:tblPr>
              <a:tblGrid>
                <a:gridCol w="3482225"/>
                <a:gridCol w="1396600"/>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Artistas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id_artista</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nombre_artista </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id_genero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id_sello_disc</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bl>
          </a:graphicData>
        </a:graphic>
      </p:graphicFrame>
      <p:grpSp>
        <p:nvGrpSpPr>
          <p:cNvPr id="245" name="Google Shape;245;p63"/>
          <p:cNvGrpSpPr/>
          <p:nvPr/>
        </p:nvGrpSpPr>
        <p:grpSpPr>
          <a:xfrm>
            <a:off x="23434250" y="8973580"/>
            <a:ext cx="654476" cy="1732837"/>
            <a:chOff x="8047334" y="6450767"/>
            <a:chExt cx="654476" cy="1732837"/>
          </a:xfrm>
        </p:grpSpPr>
        <p:cxnSp>
          <p:nvCxnSpPr>
            <p:cNvPr id="246" name="Google Shape;246;p63"/>
            <p:cNvCxnSpPr/>
            <p:nvPr/>
          </p:nvCxnSpPr>
          <p:spPr>
            <a:xfrm flipH="1" rot="-5400000">
              <a:off x="7666302" y="6995698"/>
              <a:ext cx="1422890" cy="648125"/>
            </a:xfrm>
            <a:prstGeom prst="bentConnector3">
              <a:avLst>
                <a:gd fmla="val -178177" name="adj1"/>
              </a:avLst>
            </a:prstGeom>
            <a:noFill/>
            <a:ln cap="flat" cmpd="sng" w="38100">
              <a:solidFill>
                <a:srgbClr val="757070"/>
              </a:solidFill>
              <a:prstDash val="solid"/>
              <a:miter lim="800000"/>
              <a:headEnd len="sm" w="sm" type="none"/>
              <a:tailEnd len="sm" w="sm" type="none"/>
            </a:ln>
          </p:spPr>
        </p:cxnSp>
        <p:cxnSp>
          <p:nvCxnSpPr>
            <p:cNvPr id="247" name="Google Shape;247;p63"/>
            <p:cNvCxnSpPr/>
            <p:nvPr/>
          </p:nvCxnSpPr>
          <p:spPr>
            <a:xfrm>
              <a:off x="8274570" y="7878804"/>
              <a:ext cx="0" cy="304800"/>
            </a:xfrm>
            <a:prstGeom prst="straightConnector1">
              <a:avLst/>
            </a:prstGeom>
            <a:noFill/>
            <a:ln cap="flat" cmpd="sng" w="38100">
              <a:solidFill>
                <a:srgbClr val="757070"/>
              </a:solidFill>
              <a:prstDash val="solid"/>
              <a:miter lim="800000"/>
              <a:headEnd len="sm" w="sm" type="none"/>
              <a:tailEnd len="sm" w="sm" type="none"/>
            </a:ln>
          </p:spPr>
        </p:cxnSp>
        <p:cxnSp>
          <p:nvCxnSpPr>
            <p:cNvPr id="248" name="Google Shape;248;p63"/>
            <p:cNvCxnSpPr/>
            <p:nvPr/>
          </p:nvCxnSpPr>
          <p:spPr>
            <a:xfrm rot="10800000">
              <a:off x="8047334" y="6450767"/>
              <a:ext cx="227236" cy="151201"/>
            </a:xfrm>
            <a:prstGeom prst="straightConnector1">
              <a:avLst/>
            </a:prstGeom>
            <a:noFill/>
            <a:ln cap="flat" cmpd="sng" w="38100">
              <a:solidFill>
                <a:srgbClr val="757070"/>
              </a:solidFill>
              <a:prstDash val="solid"/>
              <a:miter lim="800000"/>
              <a:headEnd len="sm" w="sm" type="none"/>
              <a:tailEnd len="sm" w="sm" type="none"/>
            </a:ln>
          </p:spPr>
        </p:cxnSp>
        <p:cxnSp>
          <p:nvCxnSpPr>
            <p:cNvPr id="249" name="Google Shape;249;p63"/>
            <p:cNvCxnSpPr/>
            <p:nvPr/>
          </p:nvCxnSpPr>
          <p:spPr>
            <a:xfrm flipH="1">
              <a:off x="8047334" y="6601968"/>
              <a:ext cx="217243" cy="128616"/>
            </a:xfrm>
            <a:prstGeom prst="straightConnector1">
              <a:avLst/>
            </a:prstGeom>
            <a:noFill/>
            <a:ln cap="flat" cmpd="sng" w="38100">
              <a:solidFill>
                <a:srgbClr val="757070"/>
              </a:solidFill>
              <a:prstDash val="solid"/>
              <a:miter lim="800000"/>
              <a:headEnd len="sm" w="sm" type="none"/>
              <a:tailEnd len="sm" w="sm" type="none"/>
            </a:ln>
          </p:spPr>
        </p:cxnSp>
      </p:grpSp>
      <p:cxnSp>
        <p:nvCxnSpPr>
          <p:cNvPr id="250" name="Google Shape;250;p63"/>
          <p:cNvCxnSpPr/>
          <p:nvPr/>
        </p:nvCxnSpPr>
        <p:spPr>
          <a:xfrm>
            <a:off x="23434250" y="10554017"/>
            <a:ext cx="654476" cy="0"/>
          </a:xfrm>
          <a:prstGeom prst="straightConnector1">
            <a:avLst/>
          </a:prstGeom>
          <a:noFill/>
          <a:ln cap="flat" cmpd="sng" w="38100">
            <a:solidFill>
              <a:srgbClr val="757070"/>
            </a:solidFill>
            <a:prstDash val="solid"/>
            <a:miter lim="800000"/>
            <a:headEnd len="sm" w="sm" type="none"/>
            <a:tailEnd len="sm" w="sm" type="none"/>
          </a:ln>
        </p:spPr>
      </p:cxnSp>
      <p:graphicFrame>
        <p:nvGraphicFramePr>
          <p:cNvPr id="251" name="Google Shape;251;p63"/>
          <p:cNvGraphicFramePr/>
          <p:nvPr/>
        </p:nvGraphicFramePr>
        <p:xfrm>
          <a:off x="12644127" y="8088618"/>
          <a:ext cx="3000000" cy="3000000"/>
        </p:xfrm>
        <a:graphic>
          <a:graphicData uri="http://schemas.openxmlformats.org/drawingml/2006/table">
            <a:tbl>
              <a:tblPr bandRow="1" firstRow="1">
                <a:noFill/>
                <a:tableStyleId>{48D48248-E6BA-4FA5-8E09-F00393BFA0B1}</a:tableStyleId>
              </a:tblPr>
              <a:tblGrid>
                <a:gridCol w="3482225"/>
                <a:gridCol w="1396600"/>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Generos</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id_genero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genero</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bl>
          </a:graphicData>
        </a:graphic>
      </p:graphicFrame>
      <p:graphicFrame>
        <p:nvGraphicFramePr>
          <p:cNvPr id="252" name="Google Shape;252;p63"/>
          <p:cNvGraphicFramePr/>
          <p:nvPr/>
        </p:nvGraphicFramePr>
        <p:xfrm>
          <a:off x="6739187" y="11356229"/>
          <a:ext cx="3000000" cy="3000000"/>
        </p:xfrm>
        <a:graphic>
          <a:graphicData uri="http://schemas.openxmlformats.org/drawingml/2006/table">
            <a:tbl>
              <a:tblPr bandRow="1" firstRow="1">
                <a:noFill/>
                <a:tableStyleId>{48D48248-E6BA-4FA5-8E09-F00393BFA0B1}</a:tableStyleId>
              </a:tblPr>
              <a:tblGrid>
                <a:gridCol w="3482225"/>
                <a:gridCol w="1396600"/>
              </a:tblGrid>
              <a:tr h="370850">
                <a:tc gridSpan="2">
                  <a:txBody>
                    <a:bodyPr/>
                    <a:lstStyle/>
                    <a:p>
                      <a:pPr indent="0" lvl="0" marL="0" marR="0" rtl="0" algn="ctr">
                        <a:spcBef>
                          <a:spcPts val="0"/>
                        </a:spcBef>
                        <a:spcAft>
                          <a:spcPts val="0"/>
                        </a:spcAft>
                        <a:buNone/>
                      </a:pPr>
                      <a:r>
                        <a:rPr lang="es-CO" sz="3200">
                          <a:latin typeface="Roboto"/>
                          <a:ea typeface="Roboto"/>
                          <a:cs typeface="Roboto"/>
                          <a:sym typeface="Roboto"/>
                        </a:rPr>
                        <a:t>Sellos_disc</a:t>
                      </a:r>
                      <a:endParaRPr/>
                    </a:p>
                  </a:txBody>
                  <a:tcPr marT="45725" marB="45725" marR="91450" marL="91450"/>
                </a:tc>
                <a:tc hMerge="1"/>
              </a:tr>
              <a:tr h="370850">
                <a:tc>
                  <a:txBody>
                    <a:bodyPr/>
                    <a:lstStyle/>
                    <a:p>
                      <a:pPr indent="0" lvl="0" marL="0" marR="0" rtl="0" algn="l">
                        <a:spcBef>
                          <a:spcPts val="0"/>
                        </a:spcBef>
                        <a:spcAft>
                          <a:spcPts val="0"/>
                        </a:spcAft>
                        <a:buNone/>
                      </a:pPr>
                      <a:r>
                        <a:rPr lang="es-CO" sz="2800">
                          <a:latin typeface="Roboto"/>
                          <a:ea typeface="Roboto"/>
                          <a:cs typeface="Roboto"/>
                          <a:sym typeface="Roboto"/>
                        </a:rPr>
                        <a:t>id_sello_disc</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bigint</a:t>
                      </a:r>
                      <a:endParaRPr/>
                    </a:p>
                  </a:txBody>
                  <a:tcPr marT="45725" marB="45725" marR="91450" marL="91450">
                    <a:solidFill>
                      <a:schemeClr val="lt1"/>
                    </a:solidFill>
                  </a:tcPr>
                </a:tc>
              </a:tr>
              <a:tr h="370850">
                <a:tc>
                  <a:txBody>
                    <a:bodyPr/>
                    <a:lstStyle/>
                    <a:p>
                      <a:pPr indent="0" lvl="0" marL="0" marR="0" rtl="0" algn="l">
                        <a:spcBef>
                          <a:spcPts val="0"/>
                        </a:spcBef>
                        <a:spcAft>
                          <a:spcPts val="0"/>
                        </a:spcAft>
                        <a:buNone/>
                      </a:pPr>
                      <a:r>
                        <a:rPr lang="es-CO" sz="2800">
                          <a:latin typeface="Roboto"/>
                          <a:ea typeface="Roboto"/>
                          <a:cs typeface="Roboto"/>
                          <a:sym typeface="Roboto"/>
                        </a:rPr>
                        <a:t>sello_disc</a:t>
                      </a:r>
                      <a:endParaRPr/>
                    </a:p>
                  </a:txBody>
                  <a:tcPr marT="45725" marB="45725" marR="91450" marL="91450">
                    <a:solidFill>
                      <a:schemeClr val="lt1"/>
                    </a:solidFill>
                  </a:tcPr>
                </a:tc>
                <a:tc>
                  <a:txBody>
                    <a:bodyPr/>
                    <a:lstStyle/>
                    <a:p>
                      <a:pPr indent="0" lvl="0" marL="0" marR="0" rtl="0" algn="r">
                        <a:spcBef>
                          <a:spcPts val="0"/>
                        </a:spcBef>
                        <a:spcAft>
                          <a:spcPts val="0"/>
                        </a:spcAft>
                        <a:buNone/>
                      </a:pPr>
                      <a:r>
                        <a:rPr lang="es-CO" sz="2800">
                          <a:solidFill>
                            <a:schemeClr val="accent3"/>
                          </a:solidFill>
                          <a:latin typeface="Roboto"/>
                          <a:ea typeface="Roboto"/>
                          <a:cs typeface="Roboto"/>
                          <a:sym typeface="Roboto"/>
                        </a:rPr>
                        <a:t>char</a:t>
                      </a:r>
                      <a:endParaRPr/>
                    </a:p>
                  </a:txBody>
                  <a:tcPr marT="45725" marB="45725" marR="91450" marL="91450">
                    <a:solidFill>
                      <a:schemeClr val="lt1"/>
                    </a:solidFill>
                  </a:tcPr>
                </a:tc>
              </a:tr>
            </a:tbl>
          </a:graphicData>
        </a:graphic>
      </p:graphicFrame>
      <p:grpSp>
        <p:nvGrpSpPr>
          <p:cNvPr id="253" name="Google Shape;253;p63"/>
          <p:cNvGrpSpPr/>
          <p:nvPr/>
        </p:nvGrpSpPr>
        <p:grpSpPr>
          <a:xfrm flipH="1">
            <a:off x="11611668" y="12565905"/>
            <a:ext cx="1032459" cy="304800"/>
            <a:chOff x="15574457" y="10973114"/>
            <a:chExt cx="1032459" cy="304800"/>
          </a:xfrm>
        </p:grpSpPr>
        <p:grpSp>
          <p:nvGrpSpPr>
            <p:cNvPr id="254" name="Google Shape;254;p63"/>
            <p:cNvGrpSpPr/>
            <p:nvPr/>
          </p:nvGrpSpPr>
          <p:grpSpPr>
            <a:xfrm flipH="1">
              <a:off x="15767136" y="10973114"/>
              <a:ext cx="839780" cy="304800"/>
              <a:chOff x="14527382" y="8565480"/>
              <a:chExt cx="839780" cy="304800"/>
            </a:xfrm>
          </p:grpSpPr>
          <p:cxnSp>
            <p:nvCxnSpPr>
              <p:cNvPr id="255" name="Google Shape;255;p63"/>
              <p:cNvCxnSpPr/>
              <p:nvPr/>
            </p:nvCxnSpPr>
            <p:spPr>
              <a:xfrm>
                <a:off x="15367162" y="8565480"/>
                <a:ext cx="0" cy="304800"/>
              </a:xfrm>
              <a:prstGeom prst="straightConnector1">
                <a:avLst/>
              </a:prstGeom>
              <a:noFill/>
              <a:ln cap="flat" cmpd="sng" w="38100">
                <a:solidFill>
                  <a:srgbClr val="757070"/>
                </a:solidFill>
                <a:prstDash val="solid"/>
                <a:miter lim="800000"/>
                <a:headEnd len="sm" w="sm" type="none"/>
                <a:tailEnd len="sm" w="sm" type="none"/>
              </a:ln>
            </p:spPr>
          </p:cxnSp>
          <p:cxnSp>
            <p:nvCxnSpPr>
              <p:cNvPr id="256" name="Google Shape;256;p63"/>
              <p:cNvCxnSpPr/>
              <p:nvPr/>
            </p:nvCxnSpPr>
            <p:spPr>
              <a:xfrm rot="10800000">
                <a:off x="14527382" y="8590463"/>
                <a:ext cx="227236" cy="151201"/>
              </a:xfrm>
              <a:prstGeom prst="straightConnector1">
                <a:avLst/>
              </a:prstGeom>
              <a:noFill/>
              <a:ln cap="flat" cmpd="sng" w="38100">
                <a:solidFill>
                  <a:srgbClr val="757070"/>
                </a:solidFill>
                <a:prstDash val="solid"/>
                <a:miter lim="800000"/>
                <a:headEnd len="sm" w="sm" type="none"/>
                <a:tailEnd len="sm" w="sm" type="none"/>
              </a:ln>
            </p:spPr>
          </p:cxnSp>
          <p:cxnSp>
            <p:nvCxnSpPr>
              <p:cNvPr id="257" name="Google Shape;257;p63"/>
              <p:cNvCxnSpPr/>
              <p:nvPr/>
            </p:nvCxnSpPr>
            <p:spPr>
              <a:xfrm flipH="1">
                <a:off x="14527382" y="8741664"/>
                <a:ext cx="217243" cy="128616"/>
              </a:xfrm>
              <a:prstGeom prst="straightConnector1">
                <a:avLst/>
              </a:prstGeom>
              <a:noFill/>
              <a:ln cap="flat" cmpd="sng" w="38100">
                <a:solidFill>
                  <a:srgbClr val="757070"/>
                </a:solidFill>
                <a:prstDash val="solid"/>
                <a:miter lim="800000"/>
                <a:headEnd len="sm" w="sm" type="none"/>
                <a:tailEnd len="sm" w="sm" type="none"/>
              </a:ln>
            </p:spPr>
          </p:cxnSp>
        </p:grpSp>
        <p:cxnSp>
          <p:nvCxnSpPr>
            <p:cNvPr id="258" name="Google Shape;258;p63"/>
            <p:cNvCxnSpPr/>
            <p:nvPr/>
          </p:nvCxnSpPr>
          <p:spPr>
            <a:xfrm>
              <a:off x="15574457" y="11140967"/>
              <a:ext cx="1026108" cy="0"/>
            </a:xfrm>
            <a:prstGeom prst="straightConnector1">
              <a:avLst/>
            </a:prstGeom>
            <a:noFill/>
            <a:ln cap="flat" cmpd="sng" w="38100">
              <a:solidFill>
                <a:srgbClr val="757070"/>
              </a:solidFill>
              <a:prstDash val="solid"/>
              <a:miter lim="800000"/>
              <a:headEnd len="sm" w="sm" type="none"/>
              <a:tailEnd len="sm" w="sm" type="none"/>
            </a:ln>
          </p:spPr>
        </p:cxnSp>
      </p:grpSp>
      <p:grpSp>
        <p:nvGrpSpPr>
          <p:cNvPr id="259" name="Google Shape;259;p63"/>
          <p:cNvGrpSpPr/>
          <p:nvPr/>
        </p:nvGrpSpPr>
        <p:grpSpPr>
          <a:xfrm>
            <a:off x="17522959" y="10999809"/>
            <a:ext cx="1032461" cy="1375574"/>
            <a:chOff x="15574457" y="9965078"/>
            <a:chExt cx="1032461" cy="1375574"/>
          </a:xfrm>
        </p:grpSpPr>
        <p:grpSp>
          <p:nvGrpSpPr>
            <p:cNvPr id="260" name="Google Shape;260;p63"/>
            <p:cNvGrpSpPr/>
            <p:nvPr/>
          </p:nvGrpSpPr>
          <p:grpSpPr>
            <a:xfrm flipH="1">
              <a:off x="15574457" y="9965078"/>
              <a:ext cx="1032459" cy="1375574"/>
              <a:chOff x="14527382" y="7494706"/>
              <a:chExt cx="1032459" cy="1375574"/>
            </a:xfrm>
          </p:grpSpPr>
          <p:cxnSp>
            <p:nvCxnSpPr>
              <p:cNvPr id="261" name="Google Shape;261;p63"/>
              <p:cNvCxnSpPr/>
              <p:nvPr/>
            </p:nvCxnSpPr>
            <p:spPr>
              <a:xfrm>
                <a:off x="15335631" y="7494706"/>
                <a:ext cx="0" cy="304800"/>
              </a:xfrm>
              <a:prstGeom prst="straightConnector1">
                <a:avLst/>
              </a:prstGeom>
              <a:noFill/>
              <a:ln cap="flat" cmpd="sng" w="38100">
                <a:solidFill>
                  <a:srgbClr val="757070"/>
                </a:solidFill>
                <a:prstDash val="solid"/>
                <a:miter lim="800000"/>
                <a:headEnd len="sm" w="sm" type="none"/>
                <a:tailEnd len="sm" w="sm" type="none"/>
              </a:ln>
            </p:spPr>
          </p:cxnSp>
          <p:cxnSp>
            <p:nvCxnSpPr>
              <p:cNvPr id="262" name="Google Shape;262;p63"/>
              <p:cNvCxnSpPr/>
              <p:nvPr/>
            </p:nvCxnSpPr>
            <p:spPr>
              <a:xfrm rot="10800000">
                <a:off x="14527382" y="8590463"/>
                <a:ext cx="227236" cy="151201"/>
              </a:xfrm>
              <a:prstGeom prst="straightConnector1">
                <a:avLst/>
              </a:prstGeom>
              <a:noFill/>
              <a:ln cap="flat" cmpd="sng" w="38100">
                <a:solidFill>
                  <a:srgbClr val="757070"/>
                </a:solidFill>
                <a:prstDash val="solid"/>
                <a:miter lim="800000"/>
                <a:headEnd len="sm" w="sm" type="none"/>
                <a:tailEnd len="sm" w="sm" type="none"/>
              </a:ln>
            </p:spPr>
          </p:cxnSp>
          <p:cxnSp>
            <p:nvCxnSpPr>
              <p:cNvPr id="263" name="Google Shape;263;p63"/>
              <p:cNvCxnSpPr/>
              <p:nvPr/>
            </p:nvCxnSpPr>
            <p:spPr>
              <a:xfrm flipH="1">
                <a:off x="14527382" y="8741664"/>
                <a:ext cx="217243" cy="128616"/>
              </a:xfrm>
              <a:prstGeom prst="straightConnector1">
                <a:avLst/>
              </a:prstGeom>
              <a:noFill/>
              <a:ln cap="flat" cmpd="sng" w="38100">
                <a:solidFill>
                  <a:srgbClr val="757070"/>
                </a:solidFill>
                <a:prstDash val="solid"/>
                <a:miter lim="800000"/>
                <a:headEnd len="sm" w="sm" type="none"/>
                <a:tailEnd len="sm" w="sm" type="none"/>
              </a:ln>
            </p:spPr>
          </p:cxnSp>
          <p:cxnSp>
            <p:nvCxnSpPr>
              <p:cNvPr id="264" name="Google Shape;264;p63"/>
              <p:cNvCxnSpPr/>
              <p:nvPr/>
            </p:nvCxnSpPr>
            <p:spPr>
              <a:xfrm rot="10800000">
                <a:off x="14949462" y="7647106"/>
                <a:ext cx="610379" cy="0"/>
              </a:xfrm>
              <a:prstGeom prst="straightConnector1">
                <a:avLst/>
              </a:prstGeom>
              <a:noFill/>
              <a:ln cap="flat" cmpd="sng" w="38100">
                <a:solidFill>
                  <a:srgbClr val="757070"/>
                </a:solidFill>
                <a:prstDash val="solid"/>
                <a:miter lim="800000"/>
                <a:headEnd len="sm" w="sm" type="none"/>
                <a:tailEnd len="sm" w="sm" type="none"/>
              </a:ln>
            </p:spPr>
          </p:cxnSp>
        </p:grpSp>
        <p:cxnSp>
          <p:nvCxnSpPr>
            <p:cNvPr id="265" name="Google Shape;265;p63"/>
            <p:cNvCxnSpPr/>
            <p:nvPr/>
          </p:nvCxnSpPr>
          <p:spPr>
            <a:xfrm flipH="1" rot="5400000">
              <a:off x="15853746" y="10426321"/>
              <a:ext cx="1090613" cy="415731"/>
            </a:xfrm>
            <a:prstGeom prst="bentConnector3">
              <a:avLst>
                <a:gd fmla="val 92836" name="adj1"/>
              </a:avLst>
            </a:prstGeom>
            <a:noFill/>
            <a:ln cap="flat" cmpd="sng" w="38100">
              <a:solidFill>
                <a:srgbClr val="757070"/>
              </a:solidFill>
              <a:prstDash val="solid"/>
              <a:miter lim="800000"/>
              <a:headEnd len="sm" w="sm" type="none"/>
              <a:tailEnd len="sm" w="sm" type="none"/>
            </a:ln>
          </p:spPr>
        </p:cxnSp>
      </p:grpSp>
      <p:grpSp>
        <p:nvGrpSpPr>
          <p:cNvPr id="266" name="Google Shape;266;p63"/>
          <p:cNvGrpSpPr/>
          <p:nvPr/>
        </p:nvGrpSpPr>
        <p:grpSpPr>
          <a:xfrm>
            <a:off x="11979581" y="8794924"/>
            <a:ext cx="651172" cy="3571701"/>
            <a:chOff x="15955748" y="7768951"/>
            <a:chExt cx="651172" cy="3571701"/>
          </a:xfrm>
        </p:grpSpPr>
        <p:grpSp>
          <p:nvGrpSpPr>
            <p:cNvPr id="267" name="Google Shape;267;p63"/>
            <p:cNvGrpSpPr/>
            <p:nvPr/>
          </p:nvGrpSpPr>
          <p:grpSpPr>
            <a:xfrm flipH="1">
              <a:off x="15955748" y="7768951"/>
              <a:ext cx="651168" cy="3571701"/>
              <a:chOff x="14527382" y="5298579"/>
              <a:chExt cx="651168" cy="3571701"/>
            </a:xfrm>
          </p:grpSpPr>
          <p:cxnSp>
            <p:nvCxnSpPr>
              <p:cNvPr id="268" name="Google Shape;268;p63"/>
              <p:cNvCxnSpPr/>
              <p:nvPr/>
            </p:nvCxnSpPr>
            <p:spPr>
              <a:xfrm>
                <a:off x="14952244" y="5298579"/>
                <a:ext cx="0" cy="304800"/>
              </a:xfrm>
              <a:prstGeom prst="straightConnector1">
                <a:avLst/>
              </a:prstGeom>
              <a:noFill/>
              <a:ln cap="flat" cmpd="sng" w="38100">
                <a:solidFill>
                  <a:srgbClr val="757070"/>
                </a:solidFill>
                <a:prstDash val="solid"/>
                <a:miter lim="800000"/>
                <a:headEnd len="sm" w="sm" type="none"/>
                <a:tailEnd len="sm" w="sm" type="none"/>
              </a:ln>
            </p:spPr>
          </p:cxnSp>
          <p:cxnSp>
            <p:nvCxnSpPr>
              <p:cNvPr id="269" name="Google Shape;269;p63"/>
              <p:cNvCxnSpPr/>
              <p:nvPr/>
            </p:nvCxnSpPr>
            <p:spPr>
              <a:xfrm rot="10800000">
                <a:off x="14527382" y="8590463"/>
                <a:ext cx="227236" cy="151201"/>
              </a:xfrm>
              <a:prstGeom prst="straightConnector1">
                <a:avLst/>
              </a:prstGeom>
              <a:noFill/>
              <a:ln cap="flat" cmpd="sng" w="38100">
                <a:solidFill>
                  <a:srgbClr val="757070"/>
                </a:solidFill>
                <a:prstDash val="solid"/>
                <a:miter lim="800000"/>
                <a:headEnd len="sm" w="sm" type="none"/>
                <a:tailEnd len="sm" w="sm" type="none"/>
              </a:ln>
            </p:spPr>
          </p:cxnSp>
          <p:cxnSp>
            <p:nvCxnSpPr>
              <p:cNvPr id="270" name="Google Shape;270;p63"/>
              <p:cNvCxnSpPr/>
              <p:nvPr/>
            </p:nvCxnSpPr>
            <p:spPr>
              <a:xfrm flipH="1">
                <a:off x="14527382" y="8741664"/>
                <a:ext cx="217243" cy="128616"/>
              </a:xfrm>
              <a:prstGeom prst="straightConnector1">
                <a:avLst/>
              </a:prstGeom>
              <a:noFill/>
              <a:ln cap="flat" cmpd="sng" w="38100">
                <a:solidFill>
                  <a:srgbClr val="757070"/>
                </a:solidFill>
                <a:prstDash val="solid"/>
                <a:miter lim="800000"/>
                <a:headEnd len="sm" w="sm" type="none"/>
                <a:tailEnd len="sm" w="sm" type="none"/>
              </a:ln>
            </p:spPr>
          </p:cxnSp>
          <p:cxnSp>
            <p:nvCxnSpPr>
              <p:cNvPr id="271" name="Google Shape;271;p63"/>
              <p:cNvCxnSpPr/>
              <p:nvPr/>
            </p:nvCxnSpPr>
            <p:spPr>
              <a:xfrm rot="10800000">
                <a:off x="14541578" y="5405259"/>
                <a:ext cx="636972" cy="0"/>
              </a:xfrm>
              <a:prstGeom prst="straightConnector1">
                <a:avLst/>
              </a:prstGeom>
              <a:noFill/>
              <a:ln cap="flat" cmpd="sng" w="38100">
                <a:solidFill>
                  <a:srgbClr val="757070"/>
                </a:solidFill>
                <a:prstDash val="solid"/>
                <a:miter lim="800000"/>
                <a:headEnd len="sm" w="sm" type="none"/>
                <a:tailEnd len="sm" w="sm" type="none"/>
              </a:ln>
            </p:spPr>
          </p:cxnSp>
        </p:grpSp>
        <p:cxnSp>
          <p:nvCxnSpPr>
            <p:cNvPr id="272" name="Google Shape;272;p63"/>
            <p:cNvCxnSpPr/>
            <p:nvPr/>
          </p:nvCxnSpPr>
          <p:spPr>
            <a:xfrm flipH="1" rot="5400000">
              <a:off x="14645872" y="9218445"/>
              <a:ext cx="3295531" cy="626565"/>
            </a:xfrm>
            <a:prstGeom prst="bentConnector3">
              <a:avLst>
                <a:gd fmla="val 30726" name="adj1"/>
              </a:avLst>
            </a:prstGeom>
            <a:noFill/>
            <a:ln cap="flat" cmpd="sng" w="38100">
              <a:solidFill>
                <a:srgbClr val="757070"/>
              </a:solidFill>
              <a:prstDash val="solid"/>
              <a:miter lim="800000"/>
              <a:headEnd len="sm" w="sm" type="none"/>
              <a:tailEnd len="sm" w="sm" type="none"/>
            </a:ln>
          </p:spPr>
        </p:cxnSp>
      </p:grpSp>
      <p:sp>
        <p:nvSpPr>
          <p:cNvPr id="273" name="Google Shape;273;p63"/>
          <p:cNvSpPr txBox="1"/>
          <p:nvPr/>
        </p:nvSpPr>
        <p:spPr>
          <a:xfrm>
            <a:off x="1591804" y="8315493"/>
            <a:ext cx="9593784" cy="261951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O podríamos crear tablas separadas para géneros y sellos discográficos (ya que muchas canciones comparten estos atributos).</a:t>
            </a:r>
            <a:endParaRPr b="0" i="0" sz="4000" u="none" cap="none" strike="noStrike">
              <a:solidFill>
                <a:srgbClr val="000000"/>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xEl>
                                              <p:pRg end="0" st="0"/>
                                            </p:txEl>
                                          </p:spTgt>
                                        </p:tgtEl>
                                        <p:attrNameLst>
                                          <p:attrName>style.visibility</p:attrName>
                                        </p:attrNameLst>
                                      </p:cBhvr>
                                      <p:to>
                                        <p:strVal val="visible"/>
                                      </p:to>
                                    </p:set>
                                    <p:animEffect filter="fade" transition="in">
                                      <p:cBhvr>
                                        <p:cTn dur="500"/>
                                        <p:tgtEl>
                                          <p:spTgt spid="2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xEl>
                                              <p:pRg end="0" st="0"/>
                                            </p:txEl>
                                          </p:spTgt>
                                        </p:tgtEl>
                                        <p:attrNameLst>
                                          <p:attrName>style.visibility</p:attrName>
                                        </p:attrNameLst>
                                      </p:cBhvr>
                                      <p:to>
                                        <p:strVal val="visible"/>
                                      </p:to>
                                    </p:set>
                                    <p:animEffect filter="fade" transition="in">
                                      <p:cBhvr>
                                        <p:cTn dur="500"/>
                                        <p:tgtEl>
                                          <p:spTgt spid="2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par>
                                <p:cTn fill="hold" nodeType="with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par>
                                <p:cTn fill="hold" nodeType="with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5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7" name="Shape 277"/>
        <p:cNvGrpSpPr/>
        <p:nvPr/>
      </p:nvGrpSpPr>
      <p:grpSpPr>
        <a:xfrm>
          <a:off x="0" y="0"/>
          <a:ext cx="0" cy="0"/>
          <a:chOff x="0" y="0"/>
          <a:chExt cx="0" cy="0"/>
        </a:xfrm>
      </p:grpSpPr>
      <p:sp>
        <p:nvSpPr>
          <p:cNvPr id="278" name="Google Shape;278;p64"/>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79" name="Google Shape;279;p64"/>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80" name="Google Shape;280;p64"/>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EJERCICIO 1. ¿QUÉ TAN DIFÍCIL PUEDE SER UN JOIN?</a:t>
            </a:r>
            <a:endParaRPr/>
          </a:p>
        </p:txBody>
      </p:sp>
      <p:sp>
        <p:nvSpPr>
          <p:cNvPr id="281" name="Google Shape;281;p64"/>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282" name="Google Shape;282;p64"/>
          <p:cNvSpPr txBox="1"/>
          <p:nvPr/>
        </p:nvSpPr>
        <p:spPr>
          <a:xfrm>
            <a:off x="3186223" y="3907493"/>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Tomemos nuestros 3 ejemplos de modelos:</a:t>
            </a:r>
            <a:endParaRPr b="0" i="0" sz="4000" u="none" cap="none" strike="noStrike">
              <a:solidFill>
                <a:srgbClr val="000000"/>
              </a:solidFill>
              <a:latin typeface="Lato"/>
              <a:ea typeface="Lato"/>
              <a:cs typeface="Lato"/>
              <a:sym typeface="Lato"/>
            </a:endParaRPr>
          </a:p>
        </p:txBody>
      </p:sp>
      <p:pic>
        <p:nvPicPr>
          <p:cNvPr id="283" name="Google Shape;283;p64"/>
          <p:cNvPicPr preferRelativeResize="0"/>
          <p:nvPr/>
        </p:nvPicPr>
        <p:blipFill rotWithShape="1">
          <a:blip r:embed="rId4">
            <a:alphaModFix/>
          </a:blip>
          <a:srcRect b="0" l="0" r="0" t="0"/>
          <a:stretch/>
        </p:blipFill>
        <p:spPr>
          <a:xfrm>
            <a:off x="7547538" y="5161204"/>
            <a:ext cx="7243928" cy="3108960"/>
          </a:xfrm>
          <a:prstGeom prst="rect">
            <a:avLst/>
          </a:prstGeom>
          <a:noFill/>
          <a:ln>
            <a:noFill/>
          </a:ln>
        </p:spPr>
      </p:pic>
      <p:pic>
        <p:nvPicPr>
          <p:cNvPr id="284" name="Google Shape;284;p64"/>
          <p:cNvPicPr preferRelativeResize="0"/>
          <p:nvPr/>
        </p:nvPicPr>
        <p:blipFill rotWithShape="1">
          <a:blip r:embed="rId5">
            <a:alphaModFix/>
          </a:blip>
          <a:srcRect b="0" l="0" r="0" t="0"/>
          <a:stretch/>
        </p:blipFill>
        <p:spPr>
          <a:xfrm>
            <a:off x="3186223" y="5146753"/>
            <a:ext cx="3233882" cy="2721193"/>
          </a:xfrm>
          <a:prstGeom prst="rect">
            <a:avLst/>
          </a:prstGeom>
          <a:noFill/>
          <a:ln>
            <a:noFill/>
          </a:ln>
        </p:spPr>
      </p:pic>
      <p:pic>
        <p:nvPicPr>
          <p:cNvPr id="285" name="Google Shape;285;p64"/>
          <p:cNvPicPr preferRelativeResize="0"/>
          <p:nvPr/>
        </p:nvPicPr>
        <p:blipFill rotWithShape="1">
          <a:blip r:embed="rId6">
            <a:alphaModFix/>
          </a:blip>
          <a:srcRect b="0" l="0" r="0" t="0"/>
          <a:stretch/>
        </p:blipFill>
        <p:spPr>
          <a:xfrm>
            <a:off x="15887076" y="5318143"/>
            <a:ext cx="7950407" cy="2958156"/>
          </a:xfrm>
          <a:prstGeom prst="rect">
            <a:avLst/>
          </a:prstGeom>
          <a:noFill/>
          <a:ln>
            <a:noFill/>
          </a:ln>
        </p:spPr>
      </p:pic>
      <p:sp>
        <p:nvSpPr>
          <p:cNvPr id="286" name="Google Shape;286;p64"/>
          <p:cNvSpPr txBox="1"/>
          <p:nvPr/>
        </p:nvSpPr>
        <p:spPr>
          <a:xfrm>
            <a:off x="3168502" y="8657931"/>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¿Cómo podemos obtener el nombre del artista y el de su sello discográfico de la canción “</a:t>
            </a:r>
            <a:r>
              <a:rPr b="0" i="1" lang="es-CO" sz="4000" u="none" cap="none" strike="noStrike">
                <a:solidFill>
                  <a:srgbClr val="000000"/>
                </a:solidFill>
                <a:latin typeface="Lato"/>
                <a:ea typeface="Lato"/>
                <a:cs typeface="Lato"/>
                <a:sym typeface="Lato"/>
              </a:rPr>
              <a:t>Starway to Heaven</a:t>
            </a:r>
            <a:r>
              <a:rPr b="0" i="0" lang="es-CO" sz="4000" u="none" cap="none" strike="noStrike">
                <a:solidFill>
                  <a:srgbClr val="000000"/>
                </a:solidFill>
                <a:latin typeface="Lato"/>
                <a:ea typeface="Lato"/>
                <a:cs typeface="Lato"/>
                <a:sym typeface="Lato"/>
              </a:rPr>
              <a:t>”?</a:t>
            </a:r>
            <a:endParaRPr b="0" i="0" sz="4000" u="none" cap="none" strike="noStrike">
              <a:solidFill>
                <a:srgbClr val="000000"/>
              </a:solidFill>
              <a:latin typeface="Lato"/>
              <a:ea typeface="Lato"/>
              <a:cs typeface="Lato"/>
              <a:sym typeface="Lato"/>
            </a:endParaRPr>
          </a:p>
        </p:txBody>
      </p:sp>
      <p:sp>
        <p:nvSpPr>
          <p:cNvPr id="287" name="Google Shape;287;p64"/>
          <p:cNvSpPr/>
          <p:nvPr/>
        </p:nvSpPr>
        <p:spPr>
          <a:xfrm>
            <a:off x="2660073" y="4862945"/>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1</a:t>
            </a:r>
            <a:endParaRPr/>
          </a:p>
        </p:txBody>
      </p:sp>
      <p:sp>
        <p:nvSpPr>
          <p:cNvPr id="288" name="Google Shape;288;p64"/>
          <p:cNvSpPr/>
          <p:nvPr/>
        </p:nvSpPr>
        <p:spPr>
          <a:xfrm>
            <a:off x="6818339" y="5028488"/>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2</a:t>
            </a:r>
            <a:endParaRPr/>
          </a:p>
        </p:txBody>
      </p:sp>
      <p:sp>
        <p:nvSpPr>
          <p:cNvPr id="289" name="Google Shape;289;p64"/>
          <p:cNvSpPr/>
          <p:nvPr/>
        </p:nvSpPr>
        <p:spPr>
          <a:xfrm>
            <a:off x="15103871" y="6664505"/>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3</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animEffect filter="fade" transition="in">
                                      <p:cBhvr>
                                        <p:cTn dur="500"/>
                                        <p:tgtEl>
                                          <p:spTgt spid="28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3" name="Shape 293"/>
        <p:cNvGrpSpPr/>
        <p:nvPr/>
      </p:nvGrpSpPr>
      <p:grpSpPr>
        <a:xfrm>
          <a:off x="0" y="0"/>
          <a:ext cx="0" cy="0"/>
          <a:chOff x="0" y="0"/>
          <a:chExt cx="0" cy="0"/>
        </a:xfrm>
      </p:grpSpPr>
      <p:sp>
        <p:nvSpPr>
          <p:cNvPr id="294" name="Google Shape;294;p65"/>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5" name="Google Shape;295;p65"/>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296" name="Google Shape;296;p65"/>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EJERCICIO 1. ¿QUÉ TAN DIFÍCIL PUEDE SER UN JOIN?</a:t>
            </a:r>
            <a:endParaRPr/>
          </a:p>
        </p:txBody>
      </p:sp>
      <p:sp>
        <p:nvSpPr>
          <p:cNvPr id="297" name="Google Shape;297;p65"/>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298" name="Google Shape;298;p65"/>
          <p:cNvSpPr txBox="1"/>
          <p:nvPr/>
        </p:nvSpPr>
        <p:spPr>
          <a:xfrm>
            <a:off x="3168502" y="3502386"/>
            <a:ext cx="18761600"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¿Cómo podemos obtener el nombre del artista y el de su sello discográfico de la canción “</a:t>
            </a:r>
            <a:r>
              <a:rPr b="0" i="1" lang="es-CO" sz="4000" u="none" cap="none" strike="noStrike">
                <a:solidFill>
                  <a:srgbClr val="000000"/>
                </a:solidFill>
                <a:latin typeface="Lato"/>
                <a:ea typeface="Lato"/>
                <a:cs typeface="Lato"/>
                <a:sym typeface="Lato"/>
              </a:rPr>
              <a:t>Starway to Heaven</a:t>
            </a:r>
            <a:r>
              <a:rPr b="0" i="0" lang="es-CO" sz="4000" u="none" cap="none" strike="noStrike">
                <a:solidFill>
                  <a:srgbClr val="000000"/>
                </a:solidFill>
                <a:latin typeface="Lato"/>
                <a:ea typeface="Lato"/>
                <a:cs typeface="Lato"/>
                <a:sym typeface="Lato"/>
              </a:rPr>
              <a:t>”?</a:t>
            </a:r>
            <a:endParaRPr b="0" i="0" sz="4000" u="none" cap="none" strike="noStrike">
              <a:solidFill>
                <a:srgbClr val="000000"/>
              </a:solidFill>
              <a:latin typeface="Lato"/>
              <a:ea typeface="Lato"/>
              <a:cs typeface="Lato"/>
              <a:sym typeface="Lato"/>
            </a:endParaRPr>
          </a:p>
        </p:txBody>
      </p:sp>
      <p:sp>
        <p:nvSpPr>
          <p:cNvPr id="299" name="Google Shape;299;p65"/>
          <p:cNvSpPr/>
          <p:nvPr/>
        </p:nvSpPr>
        <p:spPr>
          <a:xfrm>
            <a:off x="3168502" y="6543923"/>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1</a:t>
            </a:r>
            <a:endParaRPr/>
          </a:p>
        </p:txBody>
      </p:sp>
      <p:sp>
        <p:nvSpPr>
          <p:cNvPr id="300" name="Google Shape;300;p65"/>
          <p:cNvSpPr/>
          <p:nvPr/>
        </p:nvSpPr>
        <p:spPr>
          <a:xfrm>
            <a:off x="10940902" y="6543923"/>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2</a:t>
            </a:r>
            <a:endParaRPr/>
          </a:p>
        </p:txBody>
      </p:sp>
      <p:sp>
        <p:nvSpPr>
          <p:cNvPr id="301" name="Google Shape;301;p65"/>
          <p:cNvSpPr txBox="1"/>
          <p:nvPr/>
        </p:nvSpPr>
        <p:spPr>
          <a:xfrm>
            <a:off x="3203944" y="5317317"/>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¿Cuántos </a:t>
            </a:r>
            <a:r>
              <a:rPr b="1" i="0" lang="es-CO" sz="4000" u="sng" cap="none" strike="noStrike">
                <a:solidFill>
                  <a:srgbClr val="000000"/>
                </a:solidFill>
                <a:latin typeface="Arial"/>
                <a:ea typeface="Arial"/>
                <a:cs typeface="Arial"/>
                <a:sym typeface="Arial"/>
              </a:rPr>
              <a:t>JOIN</a:t>
            </a:r>
            <a:r>
              <a:rPr b="0" i="0" lang="es-CO" sz="4000" u="none" cap="none" strike="noStrike">
                <a:solidFill>
                  <a:srgbClr val="000000"/>
                </a:solidFill>
                <a:latin typeface="Arial"/>
                <a:ea typeface="Arial"/>
                <a:cs typeface="Arial"/>
                <a:sym typeface="Arial"/>
              </a:rPr>
              <a:t> tenemos que hacer?</a:t>
            </a:r>
            <a:endParaRPr b="0" i="0" sz="4000" u="none" cap="none" strike="noStrike">
              <a:solidFill>
                <a:srgbClr val="000000"/>
              </a:solidFill>
              <a:latin typeface="Arial"/>
              <a:ea typeface="Arial"/>
              <a:cs typeface="Arial"/>
              <a:sym typeface="Arial"/>
            </a:endParaRPr>
          </a:p>
        </p:txBody>
      </p:sp>
      <p:sp>
        <p:nvSpPr>
          <p:cNvPr id="302" name="Google Shape;302;p65"/>
          <p:cNvSpPr txBox="1"/>
          <p:nvPr/>
        </p:nvSpPr>
        <p:spPr>
          <a:xfrm>
            <a:off x="4393341" y="6511061"/>
            <a:ext cx="4984092" cy="197765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Arial"/>
                <a:ea typeface="Arial"/>
                <a:cs typeface="Arial"/>
                <a:sym typeface="Arial"/>
              </a:rPr>
              <a:t>R/. </a:t>
            </a:r>
            <a:r>
              <a:rPr b="0" i="0" lang="es-CO" sz="4000" u="none" cap="none" strike="noStrike">
                <a:solidFill>
                  <a:srgbClr val="000000"/>
                </a:solidFill>
                <a:latin typeface="Arial"/>
                <a:ea typeface="Arial"/>
                <a:cs typeface="Arial"/>
                <a:sym typeface="Arial"/>
              </a:rPr>
              <a:t>0.</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Todo está en la misma tabla.</a:t>
            </a:r>
            <a:endParaRPr/>
          </a:p>
        </p:txBody>
      </p:sp>
      <p:pic>
        <p:nvPicPr>
          <p:cNvPr id="303" name="Google Shape;303;p65"/>
          <p:cNvPicPr preferRelativeResize="0"/>
          <p:nvPr/>
        </p:nvPicPr>
        <p:blipFill rotWithShape="1">
          <a:blip r:embed="rId4">
            <a:alphaModFix/>
          </a:blip>
          <a:srcRect b="0" l="0" r="0" t="0"/>
          <a:stretch/>
        </p:blipFill>
        <p:spPr>
          <a:xfrm>
            <a:off x="12867696" y="6511061"/>
            <a:ext cx="10432900" cy="4477608"/>
          </a:xfrm>
          <a:prstGeom prst="rect">
            <a:avLst/>
          </a:prstGeom>
          <a:noFill/>
          <a:ln>
            <a:noFill/>
          </a:ln>
        </p:spPr>
      </p:pic>
      <p:sp>
        <p:nvSpPr>
          <p:cNvPr id="304" name="Google Shape;304;p65"/>
          <p:cNvSpPr txBox="1"/>
          <p:nvPr/>
        </p:nvSpPr>
        <p:spPr>
          <a:xfrm>
            <a:off x="9560365" y="8534328"/>
            <a:ext cx="5507181" cy="156563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3200" u="none" cap="none" strike="noStrike">
                <a:solidFill>
                  <a:srgbClr val="757070"/>
                </a:solidFill>
                <a:latin typeface="Arial"/>
                <a:ea typeface="Arial"/>
                <a:cs typeface="Arial"/>
                <a:sym typeface="Arial"/>
              </a:rPr>
              <a:t>Tengo el </a:t>
            </a:r>
            <a:r>
              <a:rPr b="1" i="0" lang="es-CO" sz="3200" u="none" cap="none" strike="noStrike">
                <a:solidFill>
                  <a:srgbClr val="757070"/>
                </a:solidFill>
                <a:latin typeface="Arial"/>
                <a:ea typeface="Arial"/>
                <a:cs typeface="Arial"/>
                <a:sym typeface="Arial"/>
              </a:rPr>
              <a:t>nombre</a:t>
            </a:r>
            <a:r>
              <a:rPr b="0" i="0" lang="es-CO" sz="3200" u="none" cap="none" strike="noStrike">
                <a:solidFill>
                  <a:srgbClr val="757070"/>
                </a:solidFill>
                <a:latin typeface="Arial"/>
                <a:ea typeface="Arial"/>
                <a:cs typeface="Arial"/>
                <a:sym typeface="Arial"/>
              </a:rPr>
              <a:t> de la canción, es decir el </a:t>
            </a:r>
            <a:r>
              <a:rPr b="1" i="0" lang="es-CO" sz="3200" u="none" cap="none" strike="noStrike">
                <a:solidFill>
                  <a:srgbClr val="757070"/>
                </a:solidFill>
                <a:latin typeface="Arial"/>
                <a:ea typeface="Arial"/>
                <a:cs typeface="Arial"/>
                <a:sym typeface="Arial"/>
              </a:rPr>
              <a:t>título</a:t>
            </a:r>
            <a:r>
              <a:rPr b="0" i="0" lang="es-CO" sz="3200" u="none" cap="none" strike="noStrike">
                <a:solidFill>
                  <a:srgbClr val="757070"/>
                </a:solidFill>
                <a:latin typeface="Arial"/>
                <a:ea typeface="Arial"/>
                <a:cs typeface="Arial"/>
                <a:sym typeface="Arial"/>
              </a:rPr>
              <a:t> en la tabla de </a:t>
            </a:r>
            <a:r>
              <a:rPr b="1" i="0" lang="es-CO" sz="3200" u="none" cap="none" strike="noStrike">
                <a:solidFill>
                  <a:srgbClr val="757070"/>
                </a:solidFill>
                <a:latin typeface="Arial"/>
                <a:ea typeface="Arial"/>
                <a:cs typeface="Arial"/>
                <a:sym typeface="Arial"/>
              </a:rPr>
              <a:t>canciones</a:t>
            </a:r>
            <a:r>
              <a:rPr b="0" i="0" lang="es-CO" sz="3200" u="none" cap="none" strike="noStrike">
                <a:solidFill>
                  <a:srgbClr val="757070"/>
                </a:solidFill>
                <a:latin typeface="Arial"/>
                <a:ea typeface="Arial"/>
                <a:cs typeface="Arial"/>
                <a:sym typeface="Arial"/>
              </a:rPr>
              <a:t>.</a:t>
            </a:r>
            <a:endParaRPr b="0" i="0" sz="3200" u="none" cap="none" strike="noStrike">
              <a:solidFill>
                <a:srgbClr val="757070"/>
              </a:solidFill>
              <a:latin typeface="Arial"/>
              <a:ea typeface="Arial"/>
              <a:cs typeface="Arial"/>
              <a:sym typeface="Arial"/>
            </a:endParaRPr>
          </a:p>
        </p:txBody>
      </p:sp>
      <p:sp>
        <p:nvSpPr>
          <p:cNvPr id="305" name="Google Shape;305;p65"/>
          <p:cNvSpPr/>
          <p:nvPr/>
        </p:nvSpPr>
        <p:spPr>
          <a:xfrm>
            <a:off x="12304204" y="7176871"/>
            <a:ext cx="3449781" cy="415636"/>
          </a:xfrm>
          <a:custGeom>
            <a:rect b="b" l="l" r="r" t="t"/>
            <a:pathLst>
              <a:path extrusionOk="0" h="415636" w="3449781">
                <a:moveTo>
                  <a:pt x="0" y="207818"/>
                </a:moveTo>
                <a:cubicBezTo>
                  <a:pt x="-51530" y="61258"/>
                  <a:pt x="747011" y="9476"/>
                  <a:pt x="1724891" y="0"/>
                </a:cubicBezTo>
                <a:cubicBezTo>
                  <a:pt x="2686029" y="1791"/>
                  <a:pt x="3446005" y="93163"/>
                  <a:pt x="3449782" y="207818"/>
                </a:cubicBezTo>
                <a:cubicBezTo>
                  <a:pt x="3432229" y="339735"/>
                  <a:pt x="2648004" y="578792"/>
                  <a:pt x="1724891" y="415636"/>
                </a:cubicBezTo>
                <a:cubicBezTo>
                  <a:pt x="763945" y="411087"/>
                  <a:pt x="8035" y="326432"/>
                  <a:pt x="0" y="207818"/>
                </a:cubicBezTo>
                <a:close/>
              </a:path>
            </a:pathLst>
          </a:custGeom>
          <a:noFill/>
          <a:ln cap="flat" cmpd="sng" w="38100">
            <a:solidFill>
              <a:srgbClr val="FF2F9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grpSp>
        <p:nvGrpSpPr>
          <p:cNvPr id="306" name="Google Shape;306;p65"/>
          <p:cNvGrpSpPr/>
          <p:nvPr/>
        </p:nvGrpSpPr>
        <p:grpSpPr>
          <a:xfrm>
            <a:off x="11363590" y="7460673"/>
            <a:ext cx="918465" cy="1143000"/>
            <a:chOff x="11363590" y="7460673"/>
            <a:chExt cx="918465" cy="1143000"/>
          </a:xfrm>
        </p:grpSpPr>
        <p:sp>
          <p:nvSpPr>
            <p:cNvPr id="307" name="Google Shape;307;p65"/>
            <p:cNvSpPr/>
            <p:nvPr/>
          </p:nvSpPr>
          <p:spPr>
            <a:xfrm>
              <a:off x="11363590" y="7460673"/>
              <a:ext cx="918465" cy="1143000"/>
            </a:xfrm>
            <a:custGeom>
              <a:rect b="b" l="l" r="r" t="t"/>
              <a:pathLst>
                <a:path extrusionOk="0" h="1143000" w="918465">
                  <a:moveTo>
                    <a:pt x="336574" y="1143000"/>
                  </a:moveTo>
                  <a:cubicBezTo>
                    <a:pt x="132219" y="864177"/>
                    <a:pt x="-72136" y="585354"/>
                    <a:pt x="24846" y="394854"/>
                  </a:cubicBezTo>
                  <a:cubicBezTo>
                    <a:pt x="121828" y="204354"/>
                    <a:pt x="738356" y="38100"/>
                    <a:pt x="918465" y="0"/>
                  </a:cubicBezTo>
                </a:path>
              </a:pathLst>
            </a:custGeom>
            <a:noFill/>
            <a:ln cap="flat" cmpd="sng" w="38100">
              <a:solidFill>
                <a:srgbClr val="FF2F9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308" name="Google Shape;308;p65"/>
            <p:cNvCxnSpPr>
              <a:stCxn id="307" idx="2"/>
            </p:cNvCxnSpPr>
            <p:nvPr/>
          </p:nvCxnSpPr>
          <p:spPr>
            <a:xfrm flipH="1">
              <a:off x="12102055" y="7460673"/>
              <a:ext cx="180000" cy="99300"/>
            </a:xfrm>
            <a:prstGeom prst="straightConnector1">
              <a:avLst/>
            </a:prstGeom>
            <a:noFill/>
            <a:ln cap="flat" cmpd="sng" w="38100">
              <a:solidFill>
                <a:srgbClr val="FF2F92"/>
              </a:solidFill>
              <a:prstDash val="solid"/>
              <a:miter lim="800000"/>
              <a:headEnd len="sm" w="sm" type="none"/>
              <a:tailEnd len="sm" w="sm" type="none"/>
            </a:ln>
          </p:spPr>
        </p:cxnSp>
        <p:cxnSp>
          <p:nvCxnSpPr>
            <p:cNvPr id="309" name="Google Shape;309;p65"/>
            <p:cNvCxnSpPr>
              <a:stCxn id="307" idx="2"/>
            </p:cNvCxnSpPr>
            <p:nvPr/>
          </p:nvCxnSpPr>
          <p:spPr>
            <a:xfrm rot="10800000">
              <a:off x="12102055" y="7460673"/>
              <a:ext cx="180000" cy="0"/>
            </a:xfrm>
            <a:prstGeom prst="straightConnector1">
              <a:avLst/>
            </a:prstGeom>
            <a:noFill/>
            <a:ln cap="flat" cmpd="sng" w="38100">
              <a:solidFill>
                <a:srgbClr val="FF2F92"/>
              </a:solidFill>
              <a:prstDash val="solid"/>
              <a:miter lim="800000"/>
              <a:headEnd len="sm" w="sm" type="none"/>
              <a:tailEnd len="sm" w="sm" type="none"/>
            </a:ln>
          </p:spPr>
        </p:cxnSp>
      </p:grpSp>
      <p:sp>
        <p:nvSpPr>
          <p:cNvPr id="310" name="Google Shape;310;p65"/>
          <p:cNvSpPr txBox="1"/>
          <p:nvPr/>
        </p:nvSpPr>
        <p:spPr>
          <a:xfrm>
            <a:off x="16028284" y="9925672"/>
            <a:ext cx="4111723" cy="1565636"/>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3200" u="none" cap="none" strike="noStrike">
                <a:solidFill>
                  <a:srgbClr val="757070"/>
                </a:solidFill>
                <a:latin typeface="Arial"/>
                <a:ea typeface="Arial"/>
                <a:cs typeface="Arial"/>
                <a:sym typeface="Arial"/>
              </a:rPr>
              <a:t>Y quiero estos datos:</a:t>
            </a:r>
            <a:endParaRPr/>
          </a:p>
          <a:p>
            <a:pPr indent="-457200" lvl="0" marL="457200" marR="0" rtl="0" algn="just">
              <a:lnSpc>
                <a:spcPct val="100000"/>
              </a:lnSpc>
              <a:spcBef>
                <a:spcPts val="0"/>
              </a:spcBef>
              <a:spcAft>
                <a:spcPts val="0"/>
              </a:spcAft>
              <a:buClr>
                <a:srgbClr val="000000"/>
              </a:buClr>
              <a:buSzPts val="4400"/>
              <a:buFont typeface="Arial"/>
              <a:buChar char="•"/>
            </a:pPr>
            <a:r>
              <a:rPr b="0" i="0" lang="es-CO" sz="3200" u="none" cap="none" strike="noStrike">
                <a:solidFill>
                  <a:srgbClr val="757070"/>
                </a:solidFill>
                <a:latin typeface="Arial"/>
                <a:ea typeface="Arial"/>
                <a:cs typeface="Arial"/>
                <a:sym typeface="Arial"/>
              </a:rPr>
              <a:t>Nombre artista </a:t>
            </a:r>
            <a:endParaRPr/>
          </a:p>
          <a:p>
            <a:pPr indent="-457200" lvl="0" marL="457200" marR="0" rtl="0" algn="just">
              <a:lnSpc>
                <a:spcPct val="100000"/>
              </a:lnSpc>
              <a:spcBef>
                <a:spcPts val="0"/>
              </a:spcBef>
              <a:spcAft>
                <a:spcPts val="0"/>
              </a:spcAft>
              <a:buClr>
                <a:srgbClr val="000000"/>
              </a:buClr>
              <a:buSzPts val="4400"/>
              <a:buFont typeface="Arial"/>
              <a:buChar char="•"/>
            </a:pPr>
            <a:r>
              <a:rPr b="0" i="0" lang="es-CO" sz="3200" u="none" cap="none" strike="noStrike">
                <a:solidFill>
                  <a:srgbClr val="757070"/>
                </a:solidFill>
                <a:latin typeface="Arial"/>
                <a:ea typeface="Arial"/>
                <a:cs typeface="Arial"/>
                <a:sym typeface="Arial"/>
              </a:rPr>
              <a:t>Sello discográfico</a:t>
            </a:r>
            <a:endParaRPr/>
          </a:p>
        </p:txBody>
      </p:sp>
      <p:grpSp>
        <p:nvGrpSpPr>
          <p:cNvPr id="311" name="Google Shape;311;p65"/>
          <p:cNvGrpSpPr/>
          <p:nvPr/>
        </p:nvGrpSpPr>
        <p:grpSpPr>
          <a:xfrm>
            <a:off x="19419376" y="10099964"/>
            <a:ext cx="1007390" cy="608526"/>
            <a:chOff x="19419376" y="10099964"/>
            <a:chExt cx="1007390" cy="608526"/>
          </a:xfrm>
        </p:grpSpPr>
        <p:cxnSp>
          <p:nvCxnSpPr>
            <p:cNvPr id="312" name="Google Shape;312;p65"/>
            <p:cNvCxnSpPr/>
            <p:nvPr/>
          </p:nvCxnSpPr>
          <p:spPr>
            <a:xfrm flipH="1" rot="10800000">
              <a:off x="19419376" y="10099964"/>
              <a:ext cx="1007390" cy="608526"/>
            </a:xfrm>
            <a:prstGeom prst="straightConnector1">
              <a:avLst/>
            </a:prstGeom>
            <a:noFill/>
            <a:ln cap="flat" cmpd="sng" w="38100">
              <a:solidFill>
                <a:srgbClr val="FF2F92"/>
              </a:solidFill>
              <a:prstDash val="solid"/>
              <a:miter lim="800000"/>
              <a:headEnd len="sm" w="sm" type="none"/>
              <a:tailEnd len="sm" w="sm" type="none"/>
            </a:ln>
          </p:spPr>
        </p:cxnSp>
        <p:cxnSp>
          <p:nvCxnSpPr>
            <p:cNvPr id="313" name="Google Shape;313;p65"/>
            <p:cNvCxnSpPr/>
            <p:nvPr/>
          </p:nvCxnSpPr>
          <p:spPr>
            <a:xfrm flipH="1">
              <a:off x="20278725" y="10099964"/>
              <a:ext cx="148041" cy="34636"/>
            </a:xfrm>
            <a:prstGeom prst="straightConnector1">
              <a:avLst/>
            </a:prstGeom>
            <a:noFill/>
            <a:ln cap="flat" cmpd="sng" w="38100">
              <a:solidFill>
                <a:srgbClr val="FF2F92"/>
              </a:solidFill>
              <a:prstDash val="solid"/>
              <a:miter lim="800000"/>
              <a:headEnd len="sm" w="sm" type="none"/>
              <a:tailEnd len="sm" w="sm" type="none"/>
            </a:ln>
          </p:spPr>
        </p:cxnSp>
        <p:cxnSp>
          <p:nvCxnSpPr>
            <p:cNvPr id="314" name="Google Shape;314;p65"/>
            <p:cNvCxnSpPr/>
            <p:nvPr/>
          </p:nvCxnSpPr>
          <p:spPr>
            <a:xfrm flipH="1">
              <a:off x="20352745" y="10099964"/>
              <a:ext cx="74021" cy="101311"/>
            </a:xfrm>
            <a:prstGeom prst="straightConnector1">
              <a:avLst/>
            </a:prstGeom>
            <a:noFill/>
            <a:ln cap="flat" cmpd="sng" w="38100">
              <a:solidFill>
                <a:srgbClr val="FF2F92"/>
              </a:solidFill>
              <a:prstDash val="solid"/>
              <a:miter lim="800000"/>
              <a:headEnd len="sm" w="sm" type="none"/>
              <a:tailEnd len="sm" w="sm" type="none"/>
            </a:ln>
          </p:spPr>
        </p:cxnSp>
      </p:grpSp>
      <p:grpSp>
        <p:nvGrpSpPr>
          <p:cNvPr id="315" name="Google Shape;315;p65"/>
          <p:cNvGrpSpPr/>
          <p:nvPr/>
        </p:nvGrpSpPr>
        <p:grpSpPr>
          <a:xfrm>
            <a:off x="19419376" y="10777538"/>
            <a:ext cx="1007390" cy="385423"/>
            <a:chOff x="19419376" y="10777538"/>
            <a:chExt cx="1007390" cy="385423"/>
          </a:xfrm>
        </p:grpSpPr>
        <p:cxnSp>
          <p:nvCxnSpPr>
            <p:cNvPr id="316" name="Google Shape;316;p65"/>
            <p:cNvCxnSpPr/>
            <p:nvPr/>
          </p:nvCxnSpPr>
          <p:spPr>
            <a:xfrm flipH="1" rot="10800000">
              <a:off x="19419376" y="10784690"/>
              <a:ext cx="1007390" cy="378271"/>
            </a:xfrm>
            <a:prstGeom prst="straightConnector1">
              <a:avLst/>
            </a:prstGeom>
            <a:noFill/>
            <a:ln cap="flat" cmpd="sng" w="38100">
              <a:solidFill>
                <a:srgbClr val="FF2F92"/>
              </a:solidFill>
              <a:prstDash val="solid"/>
              <a:miter lim="800000"/>
              <a:headEnd len="sm" w="sm" type="none"/>
              <a:tailEnd len="sm" w="sm" type="none"/>
            </a:ln>
          </p:spPr>
        </p:cxnSp>
        <p:cxnSp>
          <p:nvCxnSpPr>
            <p:cNvPr id="317" name="Google Shape;317;p65"/>
            <p:cNvCxnSpPr/>
            <p:nvPr/>
          </p:nvCxnSpPr>
          <p:spPr>
            <a:xfrm rot="10800000">
              <a:off x="20278725" y="10777538"/>
              <a:ext cx="148041" cy="0"/>
            </a:xfrm>
            <a:prstGeom prst="straightConnector1">
              <a:avLst/>
            </a:prstGeom>
            <a:noFill/>
            <a:ln cap="flat" cmpd="sng" w="38100">
              <a:solidFill>
                <a:srgbClr val="FF2F92"/>
              </a:solidFill>
              <a:prstDash val="solid"/>
              <a:miter lim="800000"/>
              <a:headEnd len="sm" w="sm" type="none"/>
              <a:tailEnd len="sm" w="sm" type="none"/>
            </a:ln>
          </p:spPr>
        </p:cxnSp>
        <p:cxnSp>
          <p:nvCxnSpPr>
            <p:cNvPr id="318" name="Google Shape;318;p65"/>
            <p:cNvCxnSpPr/>
            <p:nvPr/>
          </p:nvCxnSpPr>
          <p:spPr>
            <a:xfrm flipH="1">
              <a:off x="20312063" y="10784690"/>
              <a:ext cx="114703" cy="104783"/>
            </a:xfrm>
            <a:prstGeom prst="straightConnector1">
              <a:avLst/>
            </a:prstGeom>
            <a:noFill/>
            <a:ln cap="flat" cmpd="sng" w="38100">
              <a:solidFill>
                <a:srgbClr val="FF2F92"/>
              </a:solidFill>
              <a:prstDash val="solid"/>
              <a:miter lim="800000"/>
              <a:headEnd len="sm" w="sm" type="none"/>
              <a:tailEnd len="sm" w="sm" type="none"/>
            </a:ln>
          </p:spPr>
        </p:cxnSp>
      </p:grpSp>
      <p:sp>
        <p:nvSpPr>
          <p:cNvPr id="319" name="Google Shape;319;p65"/>
          <p:cNvSpPr txBox="1"/>
          <p:nvPr/>
        </p:nvSpPr>
        <p:spPr>
          <a:xfrm>
            <a:off x="9550613" y="10171179"/>
            <a:ext cx="5507181" cy="2524040"/>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3200" u="none" cap="none" strike="noStrike">
                <a:solidFill>
                  <a:srgbClr val="757070"/>
                </a:solidFill>
                <a:latin typeface="Arial"/>
                <a:ea typeface="Arial"/>
                <a:cs typeface="Arial"/>
                <a:sym typeface="Arial"/>
              </a:rPr>
              <a:t>Como no hay una relación directa entre canciones y artistas, eso implica que mínimo, </a:t>
            </a:r>
            <a:r>
              <a:rPr b="1" i="0" lang="es-CO" sz="3200" u="none" cap="none" strike="noStrike">
                <a:solidFill>
                  <a:srgbClr val="757070"/>
                </a:solidFill>
                <a:latin typeface="Arial"/>
                <a:ea typeface="Arial"/>
                <a:cs typeface="Arial"/>
                <a:sym typeface="Arial"/>
              </a:rPr>
              <a:t>tengo que hacer 2 JOIN.</a:t>
            </a:r>
            <a:endParaRPr/>
          </a:p>
        </p:txBody>
      </p:sp>
      <p:grpSp>
        <p:nvGrpSpPr>
          <p:cNvPr id="320" name="Google Shape;320;p65"/>
          <p:cNvGrpSpPr/>
          <p:nvPr/>
        </p:nvGrpSpPr>
        <p:grpSpPr>
          <a:xfrm>
            <a:off x="15274590" y="8488713"/>
            <a:ext cx="1133810" cy="2524040"/>
            <a:chOff x="19419376" y="10099964"/>
            <a:chExt cx="1007390" cy="608526"/>
          </a:xfrm>
        </p:grpSpPr>
        <p:cxnSp>
          <p:nvCxnSpPr>
            <p:cNvPr id="321" name="Google Shape;321;p65"/>
            <p:cNvCxnSpPr/>
            <p:nvPr/>
          </p:nvCxnSpPr>
          <p:spPr>
            <a:xfrm flipH="1" rot="10800000">
              <a:off x="19419376" y="10099964"/>
              <a:ext cx="1007390" cy="608526"/>
            </a:xfrm>
            <a:prstGeom prst="straightConnector1">
              <a:avLst/>
            </a:prstGeom>
            <a:noFill/>
            <a:ln cap="flat" cmpd="sng" w="38100">
              <a:solidFill>
                <a:srgbClr val="FF2F92"/>
              </a:solidFill>
              <a:prstDash val="solid"/>
              <a:miter lim="800000"/>
              <a:headEnd len="sm" w="sm" type="none"/>
              <a:tailEnd len="sm" w="sm" type="none"/>
            </a:ln>
          </p:spPr>
        </p:cxnSp>
        <p:cxnSp>
          <p:nvCxnSpPr>
            <p:cNvPr id="322" name="Google Shape;322;p65"/>
            <p:cNvCxnSpPr/>
            <p:nvPr/>
          </p:nvCxnSpPr>
          <p:spPr>
            <a:xfrm flipH="1">
              <a:off x="20278725" y="10099964"/>
              <a:ext cx="148041" cy="34636"/>
            </a:xfrm>
            <a:prstGeom prst="straightConnector1">
              <a:avLst/>
            </a:prstGeom>
            <a:noFill/>
            <a:ln cap="flat" cmpd="sng" w="38100">
              <a:solidFill>
                <a:srgbClr val="FF2F92"/>
              </a:solidFill>
              <a:prstDash val="solid"/>
              <a:miter lim="800000"/>
              <a:headEnd len="sm" w="sm" type="none"/>
              <a:tailEnd len="sm" w="sm" type="none"/>
            </a:ln>
          </p:spPr>
        </p:cxnSp>
        <p:cxnSp>
          <p:nvCxnSpPr>
            <p:cNvPr id="323" name="Google Shape;323;p65"/>
            <p:cNvCxnSpPr/>
            <p:nvPr/>
          </p:nvCxnSpPr>
          <p:spPr>
            <a:xfrm>
              <a:off x="20426766" y="10099964"/>
              <a:ext cx="0" cy="51892"/>
            </a:xfrm>
            <a:prstGeom prst="straightConnector1">
              <a:avLst/>
            </a:prstGeom>
            <a:noFill/>
            <a:ln cap="flat" cmpd="sng" w="38100">
              <a:solidFill>
                <a:srgbClr val="FF2F92"/>
              </a:solidFill>
              <a:prstDash val="solid"/>
              <a:miter lim="800000"/>
              <a:headEnd len="sm" w="sm" type="none"/>
              <a:tailEnd len="sm" w="sm" type="none"/>
            </a:ln>
          </p:spPr>
        </p:cxnSp>
      </p:grpSp>
      <p:grpSp>
        <p:nvGrpSpPr>
          <p:cNvPr id="324" name="Google Shape;324;p65"/>
          <p:cNvGrpSpPr/>
          <p:nvPr/>
        </p:nvGrpSpPr>
        <p:grpSpPr>
          <a:xfrm>
            <a:off x="15274589" y="9649118"/>
            <a:ext cx="4624073" cy="1345535"/>
            <a:chOff x="19419376" y="10777538"/>
            <a:chExt cx="1007390" cy="385423"/>
          </a:xfrm>
        </p:grpSpPr>
        <p:cxnSp>
          <p:nvCxnSpPr>
            <p:cNvPr id="325" name="Google Shape;325;p65"/>
            <p:cNvCxnSpPr/>
            <p:nvPr/>
          </p:nvCxnSpPr>
          <p:spPr>
            <a:xfrm flipH="1" rot="10800000">
              <a:off x="19419376" y="10784690"/>
              <a:ext cx="1007390" cy="378271"/>
            </a:xfrm>
            <a:prstGeom prst="straightConnector1">
              <a:avLst/>
            </a:prstGeom>
            <a:noFill/>
            <a:ln cap="flat" cmpd="sng" w="38100">
              <a:solidFill>
                <a:srgbClr val="FF2F92"/>
              </a:solidFill>
              <a:prstDash val="solid"/>
              <a:miter lim="800000"/>
              <a:headEnd len="sm" w="sm" type="none"/>
              <a:tailEnd len="sm" w="sm" type="none"/>
            </a:ln>
          </p:spPr>
        </p:cxnSp>
        <p:cxnSp>
          <p:nvCxnSpPr>
            <p:cNvPr id="326" name="Google Shape;326;p65"/>
            <p:cNvCxnSpPr/>
            <p:nvPr/>
          </p:nvCxnSpPr>
          <p:spPr>
            <a:xfrm rot="10800000">
              <a:off x="20379364" y="10777538"/>
              <a:ext cx="47402" cy="0"/>
            </a:xfrm>
            <a:prstGeom prst="straightConnector1">
              <a:avLst/>
            </a:prstGeom>
            <a:noFill/>
            <a:ln cap="flat" cmpd="sng" w="38100">
              <a:solidFill>
                <a:srgbClr val="FF2F92"/>
              </a:solidFill>
              <a:prstDash val="solid"/>
              <a:miter lim="800000"/>
              <a:headEnd len="sm" w="sm" type="none"/>
              <a:tailEnd len="sm" w="sm" type="none"/>
            </a:ln>
          </p:spPr>
        </p:cxnSp>
        <p:cxnSp>
          <p:nvCxnSpPr>
            <p:cNvPr id="327" name="Google Shape;327;p65"/>
            <p:cNvCxnSpPr/>
            <p:nvPr/>
          </p:nvCxnSpPr>
          <p:spPr>
            <a:xfrm flipH="1">
              <a:off x="20386913" y="10784690"/>
              <a:ext cx="39853" cy="42774"/>
            </a:xfrm>
            <a:prstGeom prst="straightConnector1">
              <a:avLst/>
            </a:prstGeom>
            <a:noFill/>
            <a:ln cap="flat" cmpd="sng" w="38100">
              <a:solidFill>
                <a:srgbClr val="FF2F92"/>
              </a:solidFill>
              <a:prstDash val="solid"/>
              <a:miter lim="800000"/>
              <a:headEnd len="sm" w="sm" type="non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500"/>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1" name="Shape 331"/>
        <p:cNvGrpSpPr/>
        <p:nvPr/>
      </p:nvGrpSpPr>
      <p:grpSpPr>
        <a:xfrm>
          <a:off x="0" y="0"/>
          <a:ext cx="0" cy="0"/>
          <a:chOff x="0" y="0"/>
          <a:chExt cx="0" cy="0"/>
        </a:xfrm>
      </p:grpSpPr>
      <p:sp>
        <p:nvSpPr>
          <p:cNvPr id="332" name="Google Shape;332;p66"/>
          <p:cNvSpPr txBox="1"/>
          <p:nvPr/>
        </p:nvSpPr>
        <p:spPr>
          <a:xfrm>
            <a:off x="25655451" y="1711234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3" name="Google Shape;333;p66"/>
          <p:cNvSpPr txBox="1"/>
          <p:nvPr/>
        </p:nvSpPr>
        <p:spPr>
          <a:xfrm>
            <a:off x="24453669" y="17843863"/>
            <a:ext cx="18473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334" name="Google Shape;334;p66"/>
          <p:cNvSpPr txBox="1"/>
          <p:nvPr>
            <p:ph type="title"/>
          </p:nvPr>
        </p:nvSpPr>
        <p:spPr>
          <a:xfrm>
            <a:off x="3168502" y="730251"/>
            <a:ext cx="18011554" cy="26511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8800"/>
              <a:buFont typeface="Roboto"/>
              <a:buNone/>
            </a:pPr>
            <a:r>
              <a:rPr lang="es-CO">
                <a:latin typeface="Roboto"/>
                <a:ea typeface="Roboto"/>
                <a:cs typeface="Roboto"/>
                <a:sym typeface="Roboto"/>
              </a:rPr>
              <a:t>EJERCICIO 1. ¿QUÉ TAN DIFÍCIL PUEDE SER UN JOIN?</a:t>
            </a:r>
            <a:endParaRPr/>
          </a:p>
        </p:txBody>
      </p:sp>
      <p:sp>
        <p:nvSpPr>
          <p:cNvPr id="335" name="Google Shape;335;p66"/>
          <p:cNvSpPr txBox="1"/>
          <p:nvPr/>
        </p:nvSpPr>
        <p:spPr>
          <a:xfrm>
            <a:off x="295275" y="13144500"/>
            <a:ext cx="23793450"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Lato"/>
              <a:buNone/>
            </a:pPr>
            <a:r>
              <a:rPr b="0" i="0" lang="es-CO" sz="1800" u="none" cap="none" strike="noStrike">
                <a:solidFill>
                  <a:srgbClr val="000000"/>
                </a:solidFill>
                <a:latin typeface="Lato"/>
                <a:ea typeface="Lato"/>
                <a:cs typeface="Lato"/>
                <a:sym typeface="Lato"/>
              </a:rPr>
              <a:t>© Diseño y Gestión de Bases de Datos con SQL  | Universidad de los Andes </a:t>
            </a:r>
            <a:endParaRPr b="0" i="0" sz="1800" u="none" cap="none" strike="noStrike">
              <a:solidFill>
                <a:srgbClr val="000000"/>
              </a:solidFill>
              <a:latin typeface="Calibri"/>
              <a:ea typeface="Calibri"/>
              <a:cs typeface="Calibri"/>
              <a:sym typeface="Calibri"/>
            </a:endParaRPr>
          </a:p>
        </p:txBody>
      </p:sp>
      <p:sp>
        <p:nvSpPr>
          <p:cNvPr id="336" name="Google Shape;336;p66"/>
          <p:cNvSpPr txBox="1"/>
          <p:nvPr/>
        </p:nvSpPr>
        <p:spPr>
          <a:xfrm>
            <a:off x="3168502" y="3502386"/>
            <a:ext cx="18761600"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Lato"/>
                <a:ea typeface="Lato"/>
                <a:cs typeface="Lato"/>
                <a:sym typeface="Lato"/>
              </a:rPr>
              <a:t>¿Cómo podemos obtener el nombre del artista y el de su sello discográfico de la canción “</a:t>
            </a:r>
            <a:r>
              <a:rPr b="0" i="1" lang="es-CO" sz="4000" u="none" cap="none" strike="noStrike">
                <a:solidFill>
                  <a:srgbClr val="000000"/>
                </a:solidFill>
                <a:latin typeface="Lato"/>
                <a:ea typeface="Lato"/>
                <a:cs typeface="Lato"/>
                <a:sym typeface="Lato"/>
              </a:rPr>
              <a:t>Starway to Heaven</a:t>
            </a:r>
            <a:r>
              <a:rPr b="0" i="0" lang="es-CO" sz="4000" u="none" cap="none" strike="noStrike">
                <a:solidFill>
                  <a:srgbClr val="000000"/>
                </a:solidFill>
                <a:latin typeface="Lato"/>
                <a:ea typeface="Lato"/>
                <a:cs typeface="Lato"/>
                <a:sym typeface="Lato"/>
              </a:rPr>
              <a:t>”?</a:t>
            </a:r>
            <a:endParaRPr b="0" i="0" sz="4000" u="none" cap="none" strike="noStrike">
              <a:solidFill>
                <a:srgbClr val="000000"/>
              </a:solidFill>
              <a:latin typeface="Lato"/>
              <a:ea typeface="Lato"/>
              <a:cs typeface="Lato"/>
              <a:sym typeface="Lato"/>
            </a:endParaRPr>
          </a:p>
        </p:txBody>
      </p:sp>
      <p:sp>
        <p:nvSpPr>
          <p:cNvPr id="337" name="Google Shape;337;p66"/>
          <p:cNvSpPr/>
          <p:nvPr/>
        </p:nvSpPr>
        <p:spPr>
          <a:xfrm>
            <a:off x="3168502" y="6543923"/>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1</a:t>
            </a:r>
            <a:endParaRPr/>
          </a:p>
        </p:txBody>
      </p:sp>
      <p:sp>
        <p:nvSpPr>
          <p:cNvPr id="338" name="Google Shape;338;p66"/>
          <p:cNvSpPr/>
          <p:nvPr/>
        </p:nvSpPr>
        <p:spPr>
          <a:xfrm>
            <a:off x="3168502" y="8847503"/>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2</a:t>
            </a:r>
            <a:endParaRPr/>
          </a:p>
        </p:txBody>
      </p:sp>
      <p:sp>
        <p:nvSpPr>
          <p:cNvPr id="339" name="Google Shape;339;p66"/>
          <p:cNvSpPr txBox="1"/>
          <p:nvPr/>
        </p:nvSpPr>
        <p:spPr>
          <a:xfrm>
            <a:off x="3203944" y="5317317"/>
            <a:ext cx="18011554" cy="1405093"/>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¿Cuántos </a:t>
            </a:r>
            <a:r>
              <a:rPr b="1" i="0" lang="es-CO" sz="4000" u="sng" cap="none" strike="noStrike">
                <a:solidFill>
                  <a:srgbClr val="000000"/>
                </a:solidFill>
                <a:latin typeface="Arial"/>
                <a:ea typeface="Arial"/>
                <a:cs typeface="Arial"/>
                <a:sym typeface="Arial"/>
              </a:rPr>
              <a:t>JOIN</a:t>
            </a:r>
            <a:r>
              <a:rPr b="0" i="0" lang="es-CO" sz="4000" u="none" cap="none" strike="noStrike">
                <a:solidFill>
                  <a:srgbClr val="000000"/>
                </a:solidFill>
                <a:latin typeface="Arial"/>
                <a:ea typeface="Arial"/>
                <a:cs typeface="Arial"/>
                <a:sym typeface="Arial"/>
              </a:rPr>
              <a:t> tenemos que hacer?</a:t>
            </a:r>
            <a:endParaRPr b="0" i="0" sz="4000" u="none" cap="none" strike="noStrike">
              <a:solidFill>
                <a:srgbClr val="000000"/>
              </a:solidFill>
              <a:latin typeface="Arial"/>
              <a:ea typeface="Arial"/>
              <a:cs typeface="Arial"/>
              <a:sym typeface="Arial"/>
            </a:endParaRPr>
          </a:p>
        </p:txBody>
      </p:sp>
      <p:sp>
        <p:nvSpPr>
          <p:cNvPr id="340" name="Google Shape;340;p66"/>
          <p:cNvSpPr txBox="1"/>
          <p:nvPr/>
        </p:nvSpPr>
        <p:spPr>
          <a:xfrm>
            <a:off x="4393341" y="6511061"/>
            <a:ext cx="4984092" cy="197765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Arial"/>
                <a:ea typeface="Arial"/>
                <a:cs typeface="Arial"/>
                <a:sym typeface="Arial"/>
              </a:rPr>
              <a:t>R/. </a:t>
            </a:r>
            <a:r>
              <a:rPr b="0" i="0" lang="es-CO" sz="4000" u="none" cap="none" strike="noStrike">
                <a:solidFill>
                  <a:srgbClr val="000000"/>
                </a:solidFill>
                <a:latin typeface="Arial"/>
                <a:ea typeface="Arial"/>
                <a:cs typeface="Arial"/>
                <a:sym typeface="Arial"/>
              </a:rPr>
              <a:t>0.</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Todo está en la misma tabla.</a:t>
            </a:r>
            <a:endParaRPr/>
          </a:p>
        </p:txBody>
      </p:sp>
      <p:sp>
        <p:nvSpPr>
          <p:cNvPr id="341" name="Google Shape;341;p66"/>
          <p:cNvSpPr txBox="1"/>
          <p:nvPr/>
        </p:nvSpPr>
        <p:spPr>
          <a:xfrm>
            <a:off x="4393340" y="8847502"/>
            <a:ext cx="5600525" cy="264380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Arial"/>
                <a:ea typeface="Arial"/>
                <a:cs typeface="Arial"/>
                <a:sym typeface="Arial"/>
              </a:rPr>
              <a:t>R/. </a:t>
            </a:r>
            <a:r>
              <a:rPr b="0" i="0" lang="es-CO" sz="4000" u="none" cap="none" strike="noStrike">
                <a:solidFill>
                  <a:srgbClr val="000000"/>
                </a:solidFill>
                <a:latin typeface="Arial"/>
                <a:ea typeface="Arial"/>
                <a:cs typeface="Arial"/>
                <a:sym typeface="Arial"/>
              </a:rPr>
              <a:t>2.</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Tengo que pasar por 3 tablas a través de 2 relaciones.</a:t>
            </a:r>
            <a:endParaRPr/>
          </a:p>
        </p:txBody>
      </p:sp>
      <p:sp>
        <p:nvSpPr>
          <p:cNvPr id="342" name="Google Shape;342;p66"/>
          <p:cNvSpPr/>
          <p:nvPr/>
        </p:nvSpPr>
        <p:spPr>
          <a:xfrm>
            <a:off x="12071320" y="6543923"/>
            <a:ext cx="955964" cy="955964"/>
          </a:xfrm>
          <a:prstGeom prst="ellipse">
            <a:avLst/>
          </a:prstGeom>
          <a:solidFill>
            <a:schemeClr val="accent4"/>
          </a:solidFill>
          <a:ln>
            <a:noFill/>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3200"/>
              <a:buFont typeface="Arial"/>
              <a:buNone/>
            </a:pPr>
            <a:r>
              <a:rPr b="0" i="0" lang="es-CO" sz="3200" u="none" cap="none" strike="noStrike">
                <a:solidFill>
                  <a:srgbClr val="FFFFFF"/>
                </a:solidFill>
                <a:latin typeface="Roboto"/>
                <a:ea typeface="Roboto"/>
                <a:cs typeface="Roboto"/>
                <a:sym typeface="Roboto"/>
              </a:rPr>
              <a:t>3</a:t>
            </a:r>
            <a:endParaRPr/>
          </a:p>
        </p:txBody>
      </p:sp>
      <p:pic>
        <p:nvPicPr>
          <p:cNvPr id="343" name="Google Shape;343;p66"/>
          <p:cNvPicPr preferRelativeResize="0"/>
          <p:nvPr/>
        </p:nvPicPr>
        <p:blipFill rotWithShape="1">
          <a:blip r:embed="rId4">
            <a:alphaModFix/>
          </a:blip>
          <a:srcRect b="0" l="0" r="0" t="0"/>
          <a:stretch/>
        </p:blipFill>
        <p:spPr>
          <a:xfrm>
            <a:off x="13136167" y="6149196"/>
            <a:ext cx="9821301" cy="3654271"/>
          </a:xfrm>
          <a:prstGeom prst="rect">
            <a:avLst/>
          </a:prstGeom>
          <a:noFill/>
          <a:ln>
            <a:noFill/>
          </a:ln>
        </p:spPr>
      </p:pic>
      <p:sp>
        <p:nvSpPr>
          <p:cNvPr id="344" name="Google Shape;344;p66"/>
          <p:cNvSpPr/>
          <p:nvPr/>
        </p:nvSpPr>
        <p:spPr>
          <a:xfrm>
            <a:off x="19599491" y="6722410"/>
            <a:ext cx="3062390" cy="369332"/>
          </a:xfrm>
          <a:custGeom>
            <a:rect b="b" l="l" r="r" t="t"/>
            <a:pathLst>
              <a:path extrusionOk="0" h="369332" w="3062390">
                <a:moveTo>
                  <a:pt x="0" y="184666"/>
                </a:moveTo>
                <a:cubicBezTo>
                  <a:pt x="-137511" y="-2142"/>
                  <a:pt x="658840" y="10021"/>
                  <a:pt x="1531195" y="0"/>
                </a:cubicBezTo>
                <a:cubicBezTo>
                  <a:pt x="2394767" y="3772"/>
                  <a:pt x="3052035" y="83007"/>
                  <a:pt x="3062390" y="184666"/>
                </a:cubicBezTo>
                <a:cubicBezTo>
                  <a:pt x="2948599" y="397777"/>
                  <a:pt x="2362815" y="446912"/>
                  <a:pt x="1531195" y="369332"/>
                </a:cubicBezTo>
                <a:cubicBezTo>
                  <a:pt x="675243" y="363699"/>
                  <a:pt x="2772" y="287978"/>
                  <a:pt x="0" y="184666"/>
                </a:cubicBezTo>
                <a:close/>
              </a:path>
            </a:pathLst>
          </a:custGeom>
          <a:noFill/>
          <a:ln cap="flat" cmpd="sng" w="38100">
            <a:solidFill>
              <a:srgbClr val="FF2F9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5" name="Google Shape;345;p66"/>
          <p:cNvSpPr/>
          <p:nvPr/>
        </p:nvSpPr>
        <p:spPr>
          <a:xfrm>
            <a:off x="16292411" y="8841324"/>
            <a:ext cx="3062390" cy="369332"/>
          </a:xfrm>
          <a:custGeom>
            <a:rect b="b" l="l" r="r" t="t"/>
            <a:pathLst>
              <a:path extrusionOk="0" h="369332" w="3062390">
                <a:moveTo>
                  <a:pt x="0" y="184666"/>
                </a:moveTo>
                <a:cubicBezTo>
                  <a:pt x="-137511" y="-2142"/>
                  <a:pt x="658840" y="10021"/>
                  <a:pt x="1531195" y="0"/>
                </a:cubicBezTo>
                <a:cubicBezTo>
                  <a:pt x="2394767" y="3772"/>
                  <a:pt x="3052035" y="83007"/>
                  <a:pt x="3062390" y="184666"/>
                </a:cubicBezTo>
                <a:cubicBezTo>
                  <a:pt x="2948599" y="397777"/>
                  <a:pt x="2362815" y="446912"/>
                  <a:pt x="1531195" y="369332"/>
                </a:cubicBezTo>
                <a:cubicBezTo>
                  <a:pt x="675243" y="363699"/>
                  <a:pt x="2772" y="287978"/>
                  <a:pt x="0" y="184666"/>
                </a:cubicBezTo>
                <a:close/>
              </a:path>
            </a:pathLst>
          </a:custGeom>
          <a:noFill/>
          <a:ln cap="flat" cmpd="sng" w="38100">
            <a:solidFill>
              <a:srgbClr val="FF2F9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6" name="Google Shape;346;p66"/>
          <p:cNvSpPr/>
          <p:nvPr/>
        </p:nvSpPr>
        <p:spPr>
          <a:xfrm>
            <a:off x="13027284" y="9360050"/>
            <a:ext cx="3062390" cy="369332"/>
          </a:xfrm>
          <a:custGeom>
            <a:rect b="b" l="l" r="r" t="t"/>
            <a:pathLst>
              <a:path extrusionOk="0" h="369332" w="3062390">
                <a:moveTo>
                  <a:pt x="0" y="184666"/>
                </a:moveTo>
                <a:cubicBezTo>
                  <a:pt x="-137511" y="-2142"/>
                  <a:pt x="658840" y="10021"/>
                  <a:pt x="1531195" y="0"/>
                </a:cubicBezTo>
                <a:cubicBezTo>
                  <a:pt x="2394767" y="3772"/>
                  <a:pt x="3052035" y="83007"/>
                  <a:pt x="3062390" y="184666"/>
                </a:cubicBezTo>
                <a:cubicBezTo>
                  <a:pt x="2948599" y="397777"/>
                  <a:pt x="2362815" y="446912"/>
                  <a:pt x="1531195" y="369332"/>
                </a:cubicBezTo>
                <a:cubicBezTo>
                  <a:pt x="675243" y="363699"/>
                  <a:pt x="2772" y="287978"/>
                  <a:pt x="0" y="184666"/>
                </a:cubicBezTo>
                <a:close/>
              </a:path>
            </a:pathLst>
          </a:custGeom>
          <a:noFill/>
          <a:ln cap="flat" cmpd="sng" w="38100">
            <a:solidFill>
              <a:srgbClr val="FF2F9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347" name="Google Shape;347;p66"/>
          <p:cNvSpPr txBox="1"/>
          <p:nvPr/>
        </p:nvSpPr>
        <p:spPr>
          <a:xfrm>
            <a:off x="12549302" y="10155991"/>
            <a:ext cx="10112579" cy="2643805"/>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FF2F92"/>
                </a:solidFill>
                <a:latin typeface="Arial"/>
                <a:ea typeface="Arial"/>
                <a:cs typeface="Arial"/>
                <a:sym typeface="Arial"/>
              </a:rPr>
              <a:t>R/. </a:t>
            </a:r>
            <a:r>
              <a:rPr b="0" i="0" lang="es-CO" sz="4000" u="none" cap="none" strike="noStrike">
                <a:solidFill>
                  <a:srgbClr val="000000"/>
                </a:solidFill>
                <a:latin typeface="Arial"/>
                <a:ea typeface="Arial"/>
                <a:cs typeface="Arial"/>
                <a:sym typeface="Arial"/>
              </a:rPr>
              <a:t>3.</a:t>
            </a:r>
            <a:endParaRPr/>
          </a:p>
          <a:p>
            <a:pPr indent="0" lvl="0" marL="0" marR="0" rtl="0" algn="just">
              <a:lnSpc>
                <a:spcPct val="100000"/>
              </a:lnSpc>
              <a:spcBef>
                <a:spcPts val="0"/>
              </a:spcBef>
              <a:spcAft>
                <a:spcPts val="0"/>
              </a:spcAft>
              <a:buClr>
                <a:srgbClr val="000000"/>
              </a:buClr>
              <a:buSzPts val="4400"/>
              <a:buFont typeface="Arial"/>
              <a:buNone/>
            </a:pPr>
            <a:r>
              <a:rPr b="0" i="0" lang="es-CO" sz="4000" u="none" cap="none" strike="noStrike">
                <a:solidFill>
                  <a:srgbClr val="000000"/>
                </a:solidFill>
                <a:latin typeface="Arial"/>
                <a:ea typeface="Arial"/>
                <a:cs typeface="Arial"/>
                <a:sym typeface="Arial"/>
              </a:rPr>
              <a:t>Tengo que pasar por 4 tablas a través de 3 relaciones.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500"/>
                                        <p:tgtEl>
                                          <p:spTgt spid="3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500"/>
                                        <p:tgtEl>
                                          <p:spTgt spid="3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EDC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DCO">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2019-09-16T13:50:46Z</dcterms:created>
  <dc:creator>Maria Monica Prada Ojeda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0x0101007AF031E0BC2AD748B8051164B4CCE6BE</vt:lpwstr>
  </property>
</Properties>
</file>