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13716000" cx="2438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Lato Black"/>
      <p:bold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  <p:embeddedFont>
      <p:font typeface="Edu QLD Beginner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hlVoyK3aNR6dRy2NQI47ixvZ9N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76EFDF-AA1A-463F-ABDC-07BD703E564E}">
  <a:tblStyle styleId="{4B76EFDF-AA1A-463F-ABDC-07BD703E564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EduQLDBeginner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LatoBlack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54" Type="http://schemas.openxmlformats.org/officeDocument/2006/relationships/font" Target="fonts/LatoBlack-boldItalic.fntdata"/><Relationship Id="rId13" Type="http://schemas.openxmlformats.org/officeDocument/2006/relationships/slide" Target="slides/slide7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59" Type="http://schemas.openxmlformats.org/officeDocument/2006/relationships/font" Target="fonts/EduQLDBeginner-regular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DECIMAL es un tipo de dato que tiene una precisión (p) y una escala (s). </a:t>
            </a:r>
            <a:br>
              <a:rPr lang="es-CO"/>
            </a:br>
            <a:r>
              <a:rPr lang="es-CO"/>
              <a:t>La precisión es el número de dígitos que tiene (en total)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La escala es la cantidad de dígitos que están después de la coma decimal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1" name="Google Shape;70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Google Shape;71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7" name="Google Shape;72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6" name="Google Shape;73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9" name="Google Shape;86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1" name="Google Shape;88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0" name="Google Shape;89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9" name="Google Shape;89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2" name="Google Shape;103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3" name="Google Shape;104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3" name="Google Shape;105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1" name="Google Shape;106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9" name="Google Shape;106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2" name="Google Shape;120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5" name="Google Shape;133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8" name="Google Shape;146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5" name="Google Shape;147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DECIMAL es un tipo de dato que tiene una precisión (p) y una escala (s). </a:t>
            </a:r>
            <a:br>
              <a:rPr lang="es-CO"/>
            </a:br>
            <a:r>
              <a:rPr lang="es-CO"/>
              <a:t>La precisión es el número de dígitos que tiene (en total)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La escala es la cantidad de dígitos que están después de la coma decimal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Para el caso de VARCHAR, m representa la longitud máxima de caracteres que se pueden almacenar y r la mínima, si no se pone de forma explícita, r es igual a 0. m sí es un valor obligatorio.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/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9"/>
          <p:cNvSpPr/>
          <p:nvPr>
            <p:ph idx="2" type="pic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9"/>
          <p:cNvSpPr txBox="1"/>
          <p:nvPr>
            <p:ph idx="1" type="body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7" name="Google Shape;67;p49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 txBox="1"/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" type="body"/>
          </p:nvPr>
        </p:nvSpPr>
        <p:spPr>
          <a:xfrm rot="5400000">
            <a:off x="7840662" y="-2513012"/>
            <a:ext cx="8702676" cy="21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1"/>
          <p:cNvSpPr txBox="1"/>
          <p:nvPr>
            <p:ph type="title"/>
          </p:nvPr>
        </p:nvSpPr>
        <p:spPr>
          <a:xfrm rot="5400000">
            <a:off x="14266862" y="3913188"/>
            <a:ext cx="1162367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" type="body"/>
          </p:nvPr>
        </p:nvSpPr>
        <p:spPr>
          <a:xfrm rot="5400000">
            <a:off x="3598862" y="-1192212"/>
            <a:ext cx="11623676" cy="15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1"/>
          <p:cNvSpPr txBox="1"/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" type="body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" type="subTitle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2" name="Google Shape;22;p42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type="title"/>
          </p:nvPr>
        </p:nvSpPr>
        <p:spPr>
          <a:xfrm>
            <a:off x="1663700" y="3419477"/>
            <a:ext cx="21031200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" type="body"/>
          </p:nvPr>
        </p:nvSpPr>
        <p:spPr>
          <a:xfrm>
            <a:off x="1663700" y="9178927"/>
            <a:ext cx="21031200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3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" type="body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2" type="body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1679576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" type="body"/>
          </p:nvPr>
        </p:nvSpPr>
        <p:spPr>
          <a:xfrm>
            <a:off x="1679577" y="3362326"/>
            <a:ext cx="10315574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1" name="Google Shape;41;p45"/>
          <p:cNvSpPr txBox="1"/>
          <p:nvPr>
            <p:ph idx="2" type="body"/>
          </p:nvPr>
        </p:nvSpPr>
        <p:spPr>
          <a:xfrm>
            <a:off x="1679577" y="5010150"/>
            <a:ext cx="10315574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3" type="body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45"/>
          <p:cNvSpPr txBox="1"/>
          <p:nvPr>
            <p:ph idx="4" type="body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 txBox="1"/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8"/>
          <p:cNvSpPr txBox="1"/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" type="body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59" name="Google Shape;59;p48"/>
          <p:cNvSpPr txBox="1"/>
          <p:nvPr>
            <p:ph idx="2" type="body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0" name="Google Shape;60;p48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25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image" Target="../media/image50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Relationship Id="rId4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4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Relationship Id="rId4" Type="http://schemas.openxmlformats.org/officeDocument/2006/relationships/image" Target="../media/image43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37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jpg"/><Relationship Id="rId4" Type="http://schemas.openxmlformats.org/officeDocument/2006/relationships/image" Target="../media/image47.jpg"/><Relationship Id="rId5" Type="http://schemas.openxmlformats.org/officeDocument/2006/relationships/hyperlink" Target="https://docs.google.com/document/d/1S984QxsZ_6_P0CJR6cB5YmXnMLlE9EB9/edit?usp=drive_link&amp;ouid=111663130259645002409&amp;rtpof=true&amp;sd=true" TargetMode="External"/><Relationship Id="rId6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s://tinyurl.com/mpt69be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tinyurl.com/mpt69be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39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9462052"/>
            <a:ext cx="16967199" cy="3697357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61000">
                <a:srgbClr val="000000">
                  <a:alpha val="29411"/>
                </a:srgbClr>
              </a:gs>
              <a:gs pos="100000">
                <a:srgbClr val="FFFFFF">
                  <a:alpha val="1843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11742" y="9796002"/>
            <a:ext cx="1126342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ato"/>
              <a:buNone/>
            </a:pPr>
            <a:r>
              <a:rPr b="0" i="0" lang="es-CO" sz="7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Diseño y Gestión de Bases de Datos con SQL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11742" y="12104326"/>
            <a:ext cx="10853666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0" i="0" lang="es-CO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para Gestión de Bases de Datos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RESTRICCIONES COMUNES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3168502" y="3276635"/>
            <a:ext cx="18011554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Algunas de las restricciones más comunes a nivel de </a:t>
            </a:r>
            <a:r>
              <a:rPr b="1" lang="es-CO" sz="4000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columna</a:t>
            </a: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son:</a:t>
            </a:r>
            <a:endParaRPr/>
          </a:p>
        </p:txBody>
      </p:sp>
      <p:sp>
        <p:nvSpPr>
          <p:cNvPr id="297" name="Google Shape;297;p10"/>
          <p:cNvSpPr txBox="1"/>
          <p:nvPr/>
        </p:nvSpPr>
        <p:spPr>
          <a:xfrm>
            <a:off x="3168502" y="4468126"/>
            <a:ext cx="5040316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endParaRPr/>
          </a:p>
        </p:txBody>
      </p:sp>
      <p:sp>
        <p:nvSpPr>
          <p:cNvPr id="298" name="Google Shape;298;p10"/>
          <p:cNvSpPr txBox="1"/>
          <p:nvPr/>
        </p:nvSpPr>
        <p:spPr>
          <a:xfrm>
            <a:off x="3168502" y="5838341"/>
            <a:ext cx="5040316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UNIQUE</a:t>
            </a:r>
            <a:endParaRPr/>
          </a:p>
        </p:txBody>
      </p:sp>
      <p:sp>
        <p:nvSpPr>
          <p:cNvPr id="299" name="Google Shape;299;p10"/>
          <p:cNvSpPr txBox="1"/>
          <p:nvPr/>
        </p:nvSpPr>
        <p:spPr>
          <a:xfrm>
            <a:off x="3168502" y="7208556"/>
            <a:ext cx="5040316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PRIMARY KEY</a:t>
            </a:r>
            <a:endParaRPr/>
          </a:p>
        </p:txBody>
      </p:sp>
      <p:sp>
        <p:nvSpPr>
          <p:cNvPr id="300" name="Google Shape;300;p10"/>
          <p:cNvSpPr txBox="1"/>
          <p:nvPr/>
        </p:nvSpPr>
        <p:spPr>
          <a:xfrm>
            <a:off x="3168502" y="8578771"/>
            <a:ext cx="5040316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FOREIGN KEY</a:t>
            </a:r>
            <a:endParaRPr/>
          </a:p>
        </p:txBody>
      </p:sp>
      <p:sp>
        <p:nvSpPr>
          <p:cNvPr id="301" name="Google Shape;301;p10"/>
          <p:cNvSpPr txBox="1"/>
          <p:nvPr/>
        </p:nvSpPr>
        <p:spPr>
          <a:xfrm>
            <a:off x="3168502" y="9948986"/>
            <a:ext cx="5040316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</a:t>
            </a:r>
            <a:endParaRPr/>
          </a:p>
        </p:txBody>
      </p:sp>
      <p:sp>
        <p:nvSpPr>
          <p:cNvPr id="302" name="Google Shape;302;p10"/>
          <p:cNvSpPr txBox="1"/>
          <p:nvPr/>
        </p:nvSpPr>
        <p:spPr>
          <a:xfrm>
            <a:off x="3168502" y="11606510"/>
            <a:ext cx="5040316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EXCLUSION</a:t>
            </a:r>
            <a:endParaRPr/>
          </a:p>
        </p:txBody>
      </p:sp>
      <p:sp>
        <p:nvSpPr>
          <p:cNvPr id="303" name="Google Shape;303;p10"/>
          <p:cNvSpPr txBox="1"/>
          <p:nvPr/>
        </p:nvSpPr>
        <p:spPr>
          <a:xfrm>
            <a:off x="8208818" y="4468126"/>
            <a:ext cx="13570527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Asegura que se inserte un valor (no puede estar vacío).</a:t>
            </a:r>
            <a:endParaRPr/>
          </a:p>
        </p:txBody>
      </p:sp>
      <p:sp>
        <p:nvSpPr>
          <p:cNvPr id="304" name="Google Shape;304;p10"/>
          <p:cNvSpPr txBox="1"/>
          <p:nvPr/>
        </p:nvSpPr>
        <p:spPr>
          <a:xfrm>
            <a:off x="8208817" y="5838341"/>
            <a:ext cx="13570527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Garantiza que todos los valores en la columna sean diferentes.</a:t>
            </a:r>
            <a:endParaRPr/>
          </a:p>
        </p:txBody>
      </p:sp>
      <p:sp>
        <p:nvSpPr>
          <p:cNvPr id="305" name="Google Shape;305;p10"/>
          <p:cNvSpPr txBox="1"/>
          <p:nvPr/>
        </p:nvSpPr>
        <p:spPr>
          <a:xfrm>
            <a:off x="8208816" y="7208556"/>
            <a:ext cx="13570527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 un identificador único de la fila en la tabla.</a:t>
            </a:r>
            <a:endParaRPr/>
          </a:p>
        </p:txBody>
      </p:sp>
      <p:sp>
        <p:nvSpPr>
          <p:cNvPr id="306" name="Google Shape;306;p10"/>
          <p:cNvSpPr txBox="1"/>
          <p:nvPr/>
        </p:nvSpPr>
        <p:spPr>
          <a:xfrm>
            <a:off x="8208815" y="8578771"/>
            <a:ext cx="13570527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Referencia una llave primaria que está en otra tabla.</a:t>
            </a:r>
            <a:endParaRPr/>
          </a:p>
        </p:txBody>
      </p:sp>
      <p:sp>
        <p:nvSpPr>
          <p:cNvPr id="307" name="Google Shape;307;p10"/>
          <p:cNvSpPr txBox="1"/>
          <p:nvPr/>
        </p:nvSpPr>
        <p:spPr>
          <a:xfrm>
            <a:off x="8208814" y="9948986"/>
            <a:ext cx="13570527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Revisa que los valores cumplan con una condición dada.</a:t>
            </a:r>
            <a:endParaRPr/>
          </a:p>
        </p:txBody>
      </p:sp>
      <p:sp>
        <p:nvSpPr>
          <p:cNvPr id="308" name="Google Shape;308;p10"/>
          <p:cNvSpPr txBox="1"/>
          <p:nvPr/>
        </p:nvSpPr>
        <p:spPr>
          <a:xfrm>
            <a:off x="8208813" y="11606510"/>
            <a:ext cx="13570527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Previene que dos filas se solapen según ciertos criterios.</a:t>
            </a:r>
            <a:endParaRPr/>
          </a:p>
        </p:txBody>
      </p:sp>
      <p:sp>
        <p:nvSpPr>
          <p:cNvPr id="309" name="Google Shape;309;p10"/>
          <p:cNvSpPr txBox="1"/>
          <p:nvPr/>
        </p:nvSpPr>
        <p:spPr>
          <a:xfrm>
            <a:off x="8562109" y="5112327"/>
            <a:ext cx="118664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Ejemplo: El nombre de un usuario, el valor de una transacción. </a:t>
            </a:r>
            <a:endParaRPr/>
          </a:p>
        </p:txBody>
      </p:sp>
      <p:sp>
        <p:nvSpPr>
          <p:cNvPr id="310" name="Google Shape;310;p10"/>
          <p:cNvSpPr txBox="1"/>
          <p:nvPr/>
        </p:nvSpPr>
        <p:spPr>
          <a:xfrm>
            <a:off x="8562109" y="6497346"/>
            <a:ext cx="118664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Ejemplo: El correo electrónico o la cédula de un usuario</a:t>
            </a:r>
            <a:endParaRPr/>
          </a:p>
        </p:txBody>
      </p:sp>
      <p:sp>
        <p:nvSpPr>
          <p:cNvPr id="311" name="Google Shape;311;p10"/>
          <p:cNvSpPr txBox="1"/>
          <p:nvPr/>
        </p:nvSpPr>
        <p:spPr>
          <a:xfrm>
            <a:off x="8562109" y="7882365"/>
            <a:ext cx="118664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Ejemplo: El código de un estudiante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8562108" y="9267384"/>
            <a:ext cx="140277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Ejemplo: El código de un estudiante, que está siendo referenciado en las materias que cursa.</a:t>
            </a:r>
            <a:endParaRPr/>
          </a:p>
        </p:txBody>
      </p:sp>
      <p:sp>
        <p:nvSpPr>
          <p:cNvPr id="313" name="Google Shape;313;p10"/>
          <p:cNvSpPr txBox="1"/>
          <p:nvPr/>
        </p:nvSpPr>
        <p:spPr>
          <a:xfrm>
            <a:off x="8562107" y="10652403"/>
            <a:ext cx="140277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Ejemplo: Garantizar que un empleado tenga más de 18 años, validar que el descuento de un producto no sea mayor que su precio.</a:t>
            </a:r>
            <a:endParaRPr/>
          </a:p>
        </p:txBody>
      </p:sp>
      <p:sp>
        <p:nvSpPr>
          <p:cNvPr id="314" name="Google Shape;314;p10"/>
          <p:cNvSpPr txBox="1"/>
          <p:nvPr/>
        </p:nvSpPr>
        <p:spPr>
          <a:xfrm>
            <a:off x="8562107" y="12309927"/>
            <a:ext cx="140277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Ejemplo: Evitar el solapamiento de reservas de una sala que ya está reservada en ese mismo intervalo de tiempo.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RESTRICCIONES COMUNES</a:t>
            </a:r>
            <a:endParaRPr/>
          </a:p>
        </p:txBody>
      </p:sp>
      <p:sp>
        <p:nvSpPr>
          <p:cNvPr id="320" name="Google Shape;320;p11"/>
          <p:cNvSpPr txBox="1"/>
          <p:nvPr/>
        </p:nvSpPr>
        <p:spPr>
          <a:xfrm>
            <a:off x="3168502" y="3276635"/>
            <a:ext cx="18011554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Algunas de las restricciones más comunes a nivel de </a:t>
            </a:r>
            <a:r>
              <a:rPr b="1" lang="es-CO" sz="4000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tabla</a:t>
            </a: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son:</a:t>
            </a:r>
            <a:endParaRPr/>
          </a:p>
        </p:txBody>
      </p:sp>
      <p:sp>
        <p:nvSpPr>
          <p:cNvPr id="321" name="Google Shape;321;p11"/>
          <p:cNvSpPr txBox="1"/>
          <p:nvPr/>
        </p:nvSpPr>
        <p:spPr>
          <a:xfrm>
            <a:off x="3168502" y="4468126"/>
            <a:ext cx="6245662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PRIMARY KEY (columns)</a:t>
            </a:r>
            <a:endParaRPr/>
          </a:p>
        </p:txBody>
      </p:sp>
      <p:sp>
        <p:nvSpPr>
          <p:cNvPr id="322" name="Google Shape;322;p11"/>
          <p:cNvSpPr txBox="1"/>
          <p:nvPr/>
        </p:nvSpPr>
        <p:spPr>
          <a:xfrm>
            <a:off x="3168501" y="5838341"/>
            <a:ext cx="6245661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UNIQUE (columns)</a:t>
            </a:r>
            <a:endParaRPr/>
          </a:p>
        </p:txBody>
      </p:sp>
      <p:sp>
        <p:nvSpPr>
          <p:cNvPr id="323" name="Google Shape;323;p11"/>
          <p:cNvSpPr txBox="1"/>
          <p:nvPr/>
        </p:nvSpPr>
        <p:spPr>
          <a:xfrm>
            <a:off x="3168502" y="7208556"/>
            <a:ext cx="5040316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endParaRPr/>
          </a:p>
        </p:txBody>
      </p:sp>
      <p:sp>
        <p:nvSpPr>
          <p:cNvPr id="324" name="Google Shape;324;p11"/>
          <p:cNvSpPr txBox="1"/>
          <p:nvPr/>
        </p:nvSpPr>
        <p:spPr>
          <a:xfrm>
            <a:off x="3168502" y="9370468"/>
            <a:ext cx="5040316" cy="817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9912927" y="4468126"/>
            <a:ext cx="11866418" cy="1005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144"/>
              <a:buFont typeface="Arial"/>
              <a:buNone/>
            </a:pPr>
            <a:r>
              <a:rPr lang="es-CO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Cuando la llave primaria no es solo un campo sino un conjunto de columnas</a:t>
            </a:r>
            <a:endParaRPr/>
          </a:p>
        </p:txBody>
      </p:sp>
      <p:sp>
        <p:nvSpPr>
          <p:cNvPr id="326" name="Google Shape;326;p11"/>
          <p:cNvSpPr txBox="1"/>
          <p:nvPr/>
        </p:nvSpPr>
        <p:spPr>
          <a:xfrm>
            <a:off x="9912926" y="5838340"/>
            <a:ext cx="11866418" cy="1019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144"/>
              <a:buFont typeface="Arial"/>
              <a:buNone/>
            </a:pPr>
            <a:r>
              <a:rPr lang="es-CO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Garantiza que las combinaciones de los valores entre las columnas sean todas diferentes.</a:t>
            </a:r>
            <a:endParaRPr/>
          </a:p>
        </p:txBody>
      </p:sp>
      <p:sp>
        <p:nvSpPr>
          <p:cNvPr id="327" name="Google Shape;327;p11"/>
          <p:cNvSpPr txBox="1"/>
          <p:nvPr/>
        </p:nvSpPr>
        <p:spPr>
          <a:xfrm>
            <a:off x="9912925" y="7208556"/>
            <a:ext cx="11866418" cy="1123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3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Garantiza que el valor en una columna deba existir previamente en otra tabla.</a:t>
            </a:r>
            <a:endParaRPr/>
          </a:p>
        </p:txBody>
      </p:sp>
      <p:sp>
        <p:nvSpPr>
          <p:cNvPr id="328" name="Google Shape;328;p11"/>
          <p:cNvSpPr txBox="1"/>
          <p:nvPr/>
        </p:nvSpPr>
        <p:spPr>
          <a:xfrm>
            <a:off x="9912923" y="9370468"/>
            <a:ext cx="11866418" cy="1019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3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Revisa que los valores de múltiples columnas cumplan con una condición dada.</a:t>
            </a:r>
            <a:endParaRPr/>
          </a:p>
        </p:txBody>
      </p:sp>
      <p:sp>
        <p:nvSpPr>
          <p:cNvPr id="329" name="Google Shape;329;p11"/>
          <p:cNvSpPr txBox="1"/>
          <p:nvPr/>
        </p:nvSpPr>
        <p:spPr>
          <a:xfrm>
            <a:off x="9912925" y="8206817"/>
            <a:ext cx="1219893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REFERENCES es otra forma de añadir una restricción de </a:t>
            </a:r>
            <a:r>
              <a:rPr b="1" lang="es-CO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llave foránea </a:t>
            </a:r>
            <a:r>
              <a:rPr lang="es-CO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 una forma más sencilla, pero también es un poco más difícil de editar más adelante.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"/>
          <p:cNvSpPr txBox="1"/>
          <p:nvPr/>
        </p:nvSpPr>
        <p:spPr>
          <a:xfrm>
            <a:off x="25655451" y="1711234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24453669" y="178438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1538152" y="1721302"/>
            <a:ext cx="10027920" cy="8217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INTRUCCIONES SQL PARA CREAR, INSERTAR, ACTUALIZAR, BORRAR Y ELIMINAR</a:t>
            </a:r>
            <a:endParaRPr sz="8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CREATE</a:t>
            </a:r>
            <a:endParaRPr/>
          </a:p>
        </p:txBody>
      </p:sp>
      <p:sp>
        <p:nvSpPr>
          <p:cNvPr id="342" name="Google Shape;342;p13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utiliza para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crear una tabla nueva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debe especificar el nombre y las columnas que debe contener, así como las restricciones de cada columna*.</a:t>
            </a:r>
            <a:endParaRPr/>
          </a:p>
        </p:txBody>
      </p:sp>
      <p:sp>
        <p:nvSpPr>
          <p:cNvPr id="344" name="Google Shape;344;p13"/>
          <p:cNvSpPr txBox="1"/>
          <p:nvPr/>
        </p:nvSpPr>
        <p:spPr>
          <a:xfrm>
            <a:off x="906886" y="12435840"/>
            <a:ext cx="18011554" cy="777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*Se puede actualizar el esquema de una tabla ya creada: añadir nuevas columnas, restricciones y más. Lo veremos más adelante.</a:t>
            </a:r>
            <a:endParaRPr/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256" y="6038268"/>
            <a:ext cx="21049487" cy="609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CREATE (EJEMPLO)</a:t>
            </a:r>
            <a:endParaRPr/>
          </a:p>
        </p:txBody>
      </p:sp>
      <p:sp>
        <p:nvSpPr>
          <p:cNvPr id="351" name="Google Shape;351;p14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4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utiliza para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crear una tabla nueva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debe especificar el nombre y las columnas que debe contener, así como las restricciones de cada columna*.</a:t>
            </a:r>
            <a:endParaRPr/>
          </a:p>
        </p:txBody>
      </p:sp>
      <p:sp>
        <p:nvSpPr>
          <p:cNvPr id="353" name="Google Shape;353;p14"/>
          <p:cNvSpPr txBox="1"/>
          <p:nvPr/>
        </p:nvSpPr>
        <p:spPr>
          <a:xfrm>
            <a:off x="906886" y="12435840"/>
            <a:ext cx="18011554" cy="777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*Se puede actualizar el esquema de una tabla ya creada: añadir nuevas columnas, restricciones y más. Lo veremos más adelante.</a:t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4" y="6038268"/>
            <a:ext cx="17785131" cy="609682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/>
          <p:nvPr/>
        </p:nvSpPr>
        <p:spPr>
          <a:xfrm>
            <a:off x="6601968" y="8211312"/>
            <a:ext cx="1353312" cy="493776"/>
          </a:xfrm>
          <a:custGeom>
            <a:rect b="b" l="l" r="r" t="t"/>
            <a:pathLst>
              <a:path extrusionOk="0" h="493776" w="1353312">
                <a:moveTo>
                  <a:pt x="0" y="246888"/>
                </a:moveTo>
                <a:cubicBezTo>
                  <a:pt x="-6694" y="106407"/>
                  <a:pt x="271227" y="11906"/>
                  <a:pt x="676656" y="0"/>
                </a:cubicBezTo>
                <a:cubicBezTo>
                  <a:pt x="1053059" y="568"/>
                  <a:pt x="1339993" y="110959"/>
                  <a:pt x="1353312" y="246888"/>
                </a:cubicBezTo>
                <a:cubicBezTo>
                  <a:pt x="1316765" y="418930"/>
                  <a:pt x="1043863" y="529705"/>
                  <a:pt x="676656" y="493776"/>
                </a:cubicBezTo>
                <a:cubicBezTo>
                  <a:pt x="289263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4"/>
          <p:cNvSpPr txBox="1"/>
          <p:nvPr/>
        </p:nvSpPr>
        <p:spPr>
          <a:xfrm>
            <a:off x="7607808" y="6121948"/>
            <a:ext cx="91805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El tipo de dato SERIAL se usa para llaves primarias. Es un número que aumenta de 1 en 1 de forma automática con cada inserción.</a:t>
            </a:r>
            <a:endParaRPr/>
          </a:p>
        </p:txBody>
      </p:sp>
      <p:grpSp>
        <p:nvGrpSpPr>
          <p:cNvPr id="357" name="Google Shape;357;p14"/>
          <p:cNvGrpSpPr/>
          <p:nvPr/>
        </p:nvGrpSpPr>
        <p:grpSpPr>
          <a:xfrm>
            <a:off x="7972281" y="6823177"/>
            <a:ext cx="3880764" cy="1543610"/>
            <a:chOff x="7972281" y="6823177"/>
            <a:chExt cx="3880764" cy="1543610"/>
          </a:xfrm>
        </p:grpSpPr>
        <p:sp>
          <p:nvSpPr>
            <p:cNvPr id="358" name="Google Shape;358;p14"/>
            <p:cNvSpPr/>
            <p:nvPr/>
          </p:nvSpPr>
          <p:spPr>
            <a:xfrm>
              <a:off x="7972281" y="6823177"/>
              <a:ext cx="3880764" cy="1517904"/>
            </a:xfrm>
            <a:custGeom>
              <a:rect b="b" l="l" r="r" t="t"/>
              <a:pathLst>
                <a:path extrusionOk="0" h="1517904" w="3880764">
                  <a:moveTo>
                    <a:pt x="3474720" y="0"/>
                  </a:moveTo>
                  <a:cubicBezTo>
                    <a:pt x="3810000" y="230124"/>
                    <a:pt x="4145280" y="460248"/>
                    <a:pt x="3566160" y="713232"/>
                  </a:cubicBezTo>
                  <a:cubicBezTo>
                    <a:pt x="2987040" y="966216"/>
                    <a:pt x="1493520" y="1242060"/>
                    <a:pt x="0" y="1517904"/>
                  </a:cubicBezTo>
                </a:path>
              </a:pathLst>
            </a:custGeom>
            <a:noFill/>
            <a:ln cap="flat" cmpd="sng" w="38100">
              <a:solidFill>
                <a:srgbClr val="FF2F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9" name="Google Shape;359;p14"/>
            <p:cNvCxnSpPr/>
            <p:nvPr/>
          </p:nvCxnSpPr>
          <p:spPr>
            <a:xfrm>
              <a:off x="7972281" y="8341081"/>
              <a:ext cx="146891" cy="25706"/>
            </a:xfrm>
            <a:prstGeom prst="straightConnector1">
              <a:avLst/>
            </a:prstGeom>
            <a:noFill/>
            <a:ln cap="flat" cmpd="sng" w="38100">
              <a:solidFill>
                <a:srgbClr val="FF2F9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14"/>
            <p:cNvCxnSpPr/>
            <p:nvPr/>
          </p:nvCxnSpPr>
          <p:spPr>
            <a:xfrm flipH="1" rot="10800000">
              <a:off x="7972281" y="8268370"/>
              <a:ext cx="109361" cy="72711"/>
            </a:xfrm>
            <a:prstGeom prst="straightConnector1">
              <a:avLst/>
            </a:prstGeom>
            <a:noFill/>
            <a:ln cap="flat" cmpd="sng" w="38100">
              <a:solidFill>
                <a:srgbClr val="FF2F9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1" name="Google Shape;361;p14"/>
          <p:cNvSpPr/>
          <p:nvPr/>
        </p:nvSpPr>
        <p:spPr>
          <a:xfrm>
            <a:off x="8119172" y="8737572"/>
            <a:ext cx="2086119" cy="493776"/>
          </a:xfrm>
          <a:custGeom>
            <a:rect b="b" l="l" r="r" t="t"/>
            <a:pathLst>
              <a:path extrusionOk="0" h="493776" w="2086119">
                <a:moveTo>
                  <a:pt x="0" y="246888"/>
                </a:moveTo>
                <a:cubicBezTo>
                  <a:pt x="-50620" y="79313"/>
                  <a:pt x="418707" y="18123"/>
                  <a:pt x="1043060" y="0"/>
                </a:cubicBezTo>
                <a:cubicBezTo>
                  <a:pt x="1621822" y="568"/>
                  <a:pt x="2072801" y="110959"/>
                  <a:pt x="2086120" y="246888"/>
                </a:cubicBezTo>
                <a:cubicBezTo>
                  <a:pt x="2058817" y="409903"/>
                  <a:pt x="1616453" y="508548"/>
                  <a:pt x="1043060" y="493776"/>
                </a:cubicBezTo>
                <a:cubicBezTo>
                  <a:pt x="453308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8166917" y="9199344"/>
            <a:ext cx="3145517" cy="493776"/>
          </a:xfrm>
          <a:custGeom>
            <a:rect b="b" l="l" r="r" t="t"/>
            <a:pathLst>
              <a:path extrusionOk="0" h="493776" w="3145517">
                <a:moveTo>
                  <a:pt x="0" y="246888"/>
                </a:moveTo>
                <a:cubicBezTo>
                  <a:pt x="-46567" y="81813"/>
                  <a:pt x="673498" y="11503"/>
                  <a:pt x="1572759" y="0"/>
                </a:cubicBezTo>
                <a:cubicBezTo>
                  <a:pt x="2444066" y="568"/>
                  <a:pt x="3132199" y="110959"/>
                  <a:pt x="3145518" y="246888"/>
                </a:cubicBezTo>
                <a:cubicBezTo>
                  <a:pt x="3087394" y="440002"/>
                  <a:pt x="2435894" y="524043"/>
                  <a:pt x="1572759" y="493776"/>
                </a:cubicBezTo>
                <a:cubicBezTo>
                  <a:pt x="690462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7972281" y="8241864"/>
            <a:ext cx="2086119" cy="493776"/>
          </a:xfrm>
          <a:custGeom>
            <a:rect b="b" l="l" r="r" t="t"/>
            <a:pathLst>
              <a:path extrusionOk="0" h="493776" w="2086119">
                <a:moveTo>
                  <a:pt x="0" y="246888"/>
                </a:moveTo>
                <a:cubicBezTo>
                  <a:pt x="-50620" y="79313"/>
                  <a:pt x="418707" y="18123"/>
                  <a:pt x="1043060" y="0"/>
                </a:cubicBezTo>
                <a:cubicBezTo>
                  <a:pt x="1621822" y="568"/>
                  <a:pt x="2072801" y="110959"/>
                  <a:pt x="2086120" y="246888"/>
                </a:cubicBezTo>
                <a:cubicBezTo>
                  <a:pt x="2058817" y="409903"/>
                  <a:pt x="1616453" y="508548"/>
                  <a:pt x="1043060" y="493776"/>
                </a:cubicBezTo>
                <a:cubicBezTo>
                  <a:pt x="453308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12628127" y="7905122"/>
            <a:ext cx="70828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Puede haber una o más restricciones en cada columna.</a:t>
            </a:r>
            <a:endParaRPr/>
          </a:p>
        </p:txBody>
      </p:sp>
      <p:cxnSp>
        <p:nvCxnSpPr>
          <p:cNvPr id="365" name="Google Shape;365;p14"/>
          <p:cNvCxnSpPr>
            <a:stCxn id="364" idx="1"/>
            <a:endCxn id="363" idx="6"/>
          </p:cNvCxnSpPr>
          <p:nvPr/>
        </p:nvCxnSpPr>
        <p:spPr>
          <a:xfrm flipH="1">
            <a:off x="10058327" y="8135955"/>
            <a:ext cx="2569800" cy="3528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66" name="Google Shape;366;p14"/>
          <p:cNvCxnSpPr>
            <a:stCxn id="364" idx="1"/>
            <a:endCxn id="361" idx="6"/>
          </p:cNvCxnSpPr>
          <p:nvPr/>
        </p:nvCxnSpPr>
        <p:spPr>
          <a:xfrm flipH="1">
            <a:off x="10205327" y="8135955"/>
            <a:ext cx="2422800" cy="8484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67" name="Google Shape;367;p14"/>
          <p:cNvCxnSpPr>
            <a:endCxn id="362" idx="6"/>
          </p:cNvCxnSpPr>
          <p:nvPr/>
        </p:nvCxnSpPr>
        <p:spPr>
          <a:xfrm flipH="1">
            <a:off x="11312327" y="8114108"/>
            <a:ext cx="1315800" cy="13320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CREATE (EJEMPLO 2)</a:t>
            </a:r>
            <a:endParaRPr/>
          </a:p>
        </p:txBody>
      </p:sp>
      <p:sp>
        <p:nvSpPr>
          <p:cNvPr id="373" name="Google Shape;373;p15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5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utiliza para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crear una tabla nueva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debe especificar el nombre y las columnas que debe contener, así como las restricciones de cada columna*.</a:t>
            </a:r>
            <a:endParaRPr/>
          </a:p>
        </p:txBody>
      </p:sp>
      <p:sp>
        <p:nvSpPr>
          <p:cNvPr id="375" name="Google Shape;375;p15"/>
          <p:cNvSpPr txBox="1"/>
          <p:nvPr/>
        </p:nvSpPr>
        <p:spPr>
          <a:xfrm>
            <a:off x="906886" y="12435840"/>
            <a:ext cx="18011554" cy="777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*Se puede actualizar el esquema de una tabla ya creada: añadir nuevas columnas, restricciones y más. Lo veremos más adelante.</a:t>
            </a:r>
            <a:endParaRPr/>
          </a:p>
        </p:txBody>
      </p:sp>
      <p:pic>
        <p:nvPicPr>
          <p:cNvPr id="376" name="Google Shape;3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4" y="6038268"/>
            <a:ext cx="17785131" cy="609682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5"/>
          <p:cNvSpPr txBox="1"/>
          <p:nvPr/>
        </p:nvSpPr>
        <p:spPr>
          <a:xfrm>
            <a:off x="7607808" y="6121948"/>
            <a:ext cx="918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757070"/>
                </a:solidFill>
                <a:latin typeface="Edu QLD Beginner"/>
                <a:ea typeface="Edu QLD Beginner"/>
                <a:cs typeface="Edu QLD Beginner"/>
                <a:sym typeface="Edu QLD Beginner"/>
              </a:rPr>
              <a:t>El nombre de la tabla se escribe en </a:t>
            </a:r>
            <a:r>
              <a:rPr b="1" lang="es-CO" sz="2400">
                <a:solidFill>
                  <a:srgbClr val="757070"/>
                </a:solidFill>
                <a:latin typeface="Edu QLD Beginner"/>
                <a:ea typeface="Edu QLD Beginner"/>
                <a:cs typeface="Edu QLD Beginner"/>
                <a:sym typeface="Edu QLD Beginner"/>
              </a:rPr>
              <a:t>minúsculas</a:t>
            </a:r>
            <a:r>
              <a:rPr lang="es-CO" sz="2400">
                <a:solidFill>
                  <a:srgbClr val="757070"/>
                </a:solidFill>
                <a:latin typeface="Edu QLD Beginner"/>
                <a:ea typeface="Edu QLD Beginner"/>
                <a:cs typeface="Edu QLD Beginner"/>
                <a:sym typeface="Edu QLD Beginner"/>
              </a:rPr>
              <a:t> y con </a:t>
            </a:r>
            <a:r>
              <a:rPr b="1" lang="es-CO" sz="2400">
                <a:solidFill>
                  <a:srgbClr val="757070"/>
                </a:solidFill>
                <a:latin typeface="Edu QLD Beginner"/>
                <a:ea typeface="Edu QLD Beginner"/>
                <a:cs typeface="Edu QLD Beginner"/>
                <a:sym typeface="Edu QLD Beginner"/>
              </a:rPr>
              <a:t>guión</a:t>
            </a:r>
            <a:r>
              <a:rPr b="1" lang="es-CO" sz="2400">
                <a:solidFill>
                  <a:srgbClr val="757070"/>
                </a:solidFill>
                <a:latin typeface="Edu QLD Beginner"/>
                <a:ea typeface="Edu QLD Beginner"/>
                <a:cs typeface="Edu QLD Beginner"/>
                <a:sym typeface="Edu QLD Beginner"/>
              </a:rPr>
              <a:t> bajo “_” </a:t>
            </a:r>
            <a:r>
              <a:rPr lang="es-CO" sz="2400">
                <a:solidFill>
                  <a:srgbClr val="757070"/>
                </a:solidFill>
                <a:latin typeface="Edu QLD Beginner"/>
                <a:ea typeface="Edu QLD Beginner"/>
                <a:cs typeface="Edu QLD Beginner"/>
                <a:sym typeface="Edu QLD Beginner"/>
              </a:rPr>
              <a:t>en vez de espacios (si son dos o más palabras) por convención.</a:t>
            </a:r>
            <a:endParaRPr>
              <a:latin typeface="Edu QLD Beginner"/>
              <a:ea typeface="Edu QLD Beginner"/>
              <a:cs typeface="Edu QLD Beginner"/>
              <a:sym typeface="Edu QLD Beginner"/>
            </a:endParaRPr>
          </a:p>
        </p:txBody>
      </p:sp>
      <p:sp>
        <p:nvSpPr>
          <p:cNvPr id="378" name="Google Shape;378;p15"/>
          <p:cNvSpPr/>
          <p:nvPr/>
        </p:nvSpPr>
        <p:spPr>
          <a:xfrm>
            <a:off x="6699738" y="7779343"/>
            <a:ext cx="1457673" cy="493776"/>
          </a:xfrm>
          <a:custGeom>
            <a:rect b="b" l="l" r="r" t="t"/>
            <a:pathLst>
              <a:path extrusionOk="0" h="493776" w="1457673">
                <a:moveTo>
                  <a:pt x="0" y="246888"/>
                </a:moveTo>
                <a:cubicBezTo>
                  <a:pt x="-42596" y="84262"/>
                  <a:pt x="317205" y="3418"/>
                  <a:pt x="728837" y="0"/>
                </a:cubicBezTo>
                <a:cubicBezTo>
                  <a:pt x="1134059" y="568"/>
                  <a:pt x="1444355" y="110959"/>
                  <a:pt x="1457674" y="246888"/>
                </a:cubicBezTo>
                <a:cubicBezTo>
                  <a:pt x="1434212" y="406152"/>
                  <a:pt x="1126106" y="522835"/>
                  <a:pt x="728837" y="493776"/>
                </a:cubicBezTo>
                <a:cubicBezTo>
                  <a:pt x="312625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9" name="Google Shape;379;p15"/>
          <p:cNvGrpSpPr/>
          <p:nvPr/>
        </p:nvGrpSpPr>
        <p:grpSpPr>
          <a:xfrm>
            <a:off x="7972281" y="6823175"/>
            <a:ext cx="1656911" cy="1157770"/>
            <a:chOff x="7972281" y="6823177"/>
            <a:chExt cx="3880764" cy="1568810"/>
          </a:xfrm>
        </p:grpSpPr>
        <p:sp>
          <p:nvSpPr>
            <p:cNvPr id="380" name="Google Shape;380;p15"/>
            <p:cNvSpPr/>
            <p:nvPr/>
          </p:nvSpPr>
          <p:spPr>
            <a:xfrm>
              <a:off x="7972281" y="6823177"/>
              <a:ext cx="3880764" cy="1517904"/>
            </a:xfrm>
            <a:custGeom>
              <a:rect b="b" l="l" r="r" t="t"/>
              <a:pathLst>
                <a:path extrusionOk="0" h="1517904" w="3880764">
                  <a:moveTo>
                    <a:pt x="3474720" y="0"/>
                  </a:moveTo>
                  <a:cubicBezTo>
                    <a:pt x="3810000" y="230124"/>
                    <a:pt x="4145280" y="460248"/>
                    <a:pt x="3566160" y="713232"/>
                  </a:cubicBezTo>
                  <a:cubicBezTo>
                    <a:pt x="2987040" y="966216"/>
                    <a:pt x="1493520" y="1242060"/>
                    <a:pt x="0" y="1517904"/>
                  </a:cubicBezTo>
                </a:path>
              </a:pathLst>
            </a:custGeom>
            <a:noFill/>
            <a:ln cap="flat" cmpd="sng" w="38100">
              <a:solidFill>
                <a:srgbClr val="FF2F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1" name="Google Shape;381;p15"/>
            <p:cNvCxnSpPr/>
            <p:nvPr/>
          </p:nvCxnSpPr>
          <p:spPr>
            <a:xfrm>
              <a:off x="7972281" y="8341081"/>
              <a:ext cx="433606" cy="50906"/>
            </a:xfrm>
            <a:prstGeom prst="straightConnector1">
              <a:avLst/>
            </a:prstGeom>
            <a:noFill/>
            <a:ln cap="flat" cmpd="sng" w="38100">
              <a:solidFill>
                <a:srgbClr val="FF2F9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5"/>
            <p:cNvCxnSpPr/>
            <p:nvPr/>
          </p:nvCxnSpPr>
          <p:spPr>
            <a:xfrm flipH="1" rot="10800000">
              <a:off x="7972281" y="8196349"/>
              <a:ext cx="306665" cy="144732"/>
            </a:xfrm>
            <a:prstGeom prst="straightConnector1">
              <a:avLst/>
            </a:prstGeom>
            <a:noFill/>
            <a:ln cap="flat" cmpd="sng" w="38100">
              <a:solidFill>
                <a:srgbClr val="FF2F9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3" name="Google Shape;383;p15"/>
          <p:cNvSpPr txBox="1"/>
          <p:nvPr/>
        </p:nvSpPr>
        <p:spPr>
          <a:xfrm>
            <a:off x="10668194" y="7244824"/>
            <a:ext cx="91805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Edu QLD Beginner"/>
                <a:ea typeface="Edu QLD Beginner"/>
                <a:cs typeface="Edu QLD Beginner"/>
                <a:sym typeface="Edu QLD Beginner"/>
              </a:rPr>
              <a:t>Acá usamos REFERENCES para añadir la llave foránea a la tabla de clientes anterior</a:t>
            </a:r>
            <a:endParaRPr>
              <a:latin typeface="Edu QLD Beginner"/>
              <a:ea typeface="Edu QLD Beginner"/>
              <a:cs typeface="Edu QLD Beginner"/>
              <a:sym typeface="Edu QLD Beginner"/>
            </a:endParaRPr>
          </a:p>
        </p:txBody>
      </p:sp>
      <p:sp>
        <p:nvSpPr>
          <p:cNvPr id="384" name="Google Shape;384;p15"/>
          <p:cNvSpPr/>
          <p:nvPr/>
        </p:nvSpPr>
        <p:spPr>
          <a:xfrm>
            <a:off x="7428574" y="8711593"/>
            <a:ext cx="1944026" cy="493776"/>
          </a:xfrm>
          <a:custGeom>
            <a:rect b="b" l="l" r="r" t="t"/>
            <a:pathLst>
              <a:path extrusionOk="0" h="493776" w="1944026">
                <a:moveTo>
                  <a:pt x="0" y="246888"/>
                </a:moveTo>
                <a:cubicBezTo>
                  <a:pt x="-25928" y="94543"/>
                  <a:pt x="404688" y="11446"/>
                  <a:pt x="972013" y="0"/>
                </a:cubicBezTo>
                <a:cubicBezTo>
                  <a:pt x="1511537" y="568"/>
                  <a:pt x="1930707" y="110959"/>
                  <a:pt x="1944026" y="246888"/>
                </a:cubicBezTo>
                <a:cubicBezTo>
                  <a:pt x="1907305" y="419100"/>
                  <a:pt x="1505402" y="512784"/>
                  <a:pt x="972013" y="493776"/>
                </a:cubicBezTo>
                <a:cubicBezTo>
                  <a:pt x="421499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5"/>
          <p:cNvSpPr/>
          <p:nvPr/>
        </p:nvSpPr>
        <p:spPr>
          <a:xfrm>
            <a:off x="10866076" y="8682264"/>
            <a:ext cx="2086119" cy="493776"/>
          </a:xfrm>
          <a:custGeom>
            <a:rect b="b" l="l" r="r" t="t"/>
            <a:pathLst>
              <a:path extrusionOk="0" h="493776" w="2086119">
                <a:moveTo>
                  <a:pt x="0" y="246888"/>
                </a:moveTo>
                <a:cubicBezTo>
                  <a:pt x="-50620" y="79313"/>
                  <a:pt x="418707" y="18123"/>
                  <a:pt x="1043060" y="0"/>
                </a:cubicBezTo>
                <a:cubicBezTo>
                  <a:pt x="1621822" y="568"/>
                  <a:pt x="2072801" y="110959"/>
                  <a:pt x="2086120" y="246888"/>
                </a:cubicBezTo>
                <a:cubicBezTo>
                  <a:pt x="2058817" y="409903"/>
                  <a:pt x="1616453" y="508548"/>
                  <a:pt x="1043060" y="493776"/>
                </a:cubicBezTo>
                <a:cubicBezTo>
                  <a:pt x="453308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5"/>
          <p:cNvSpPr/>
          <p:nvPr/>
        </p:nvSpPr>
        <p:spPr>
          <a:xfrm>
            <a:off x="9200470" y="8697375"/>
            <a:ext cx="1789915" cy="493776"/>
          </a:xfrm>
          <a:custGeom>
            <a:rect b="b" l="l" r="r" t="t"/>
            <a:pathLst>
              <a:path extrusionOk="0" h="493776" w="1789915">
                <a:moveTo>
                  <a:pt x="0" y="246888"/>
                </a:moveTo>
                <a:cubicBezTo>
                  <a:pt x="-26963" y="93905"/>
                  <a:pt x="323487" y="28974"/>
                  <a:pt x="894958" y="0"/>
                </a:cubicBezTo>
                <a:cubicBezTo>
                  <a:pt x="1391926" y="568"/>
                  <a:pt x="1776597" y="110959"/>
                  <a:pt x="1789916" y="246888"/>
                </a:cubicBezTo>
                <a:cubicBezTo>
                  <a:pt x="1763449" y="409086"/>
                  <a:pt x="1387168" y="505175"/>
                  <a:pt x="894958" y="493776"/>
                </a:cubicBezTo>
                <a:cubicBezTo>
                  <a:pt x="387000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5"/>
          <p:cNvSpPr txBox="1"/>
          <p:nvPr/>
        </p:nvSpPr>
        <p:spPr>
          <a:xfrm>
            <a:off x="13088086" y="7847429"/>
            <a:ext cx="708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Edu QLD Beginner"/>
                <a:ea typeface="Edu QLD Beginner"/>
                <a:cs typeface="Edu QLD Beginner"/>
                <a:sym typeface="Edu QLD Beginner"/>
              </a:rPr>
              <a:t>Referenciamos la tabla y entre paréntesis el campo (la llave primaria)</a:t>
            </a:r>
            <a:endParaRPr>
              <a:latin typeface="Edu QLD Beginner"/>
              <a:ea typeface="Edu QLD Beginner"/>
              <a:cs typeface="Edu QLD Beginner"/>
              <a:sym typeface="Edu QLD Beginner"/>
            </a:endParaRPr>
          </a:p>
        </p:txBody>
      </p:sp>
      <p:cxnSp>
        <p:nvCxnSpPr>
          <p:cNvPr id="388" name="Google Shape;388;p15"/>
          <p:cNvCxnSpPr>
            <a:stCxn id="387" idx="1"/>
            <a:endCxn id="386" idx="7"/>
          </p:cNvCxnSpPr>
          <p:nvPr/>
        </p:nvCxnSpPr>
        <p:spPr>
          <a:xfrm flipH="1">
            <a:off x="10470586" y="8262929"/>
            <a:ext cx="2617500" cy="5175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89" name="Google Shape;389;p15"/>
          <p:cNvCxnSpPr>
            <a:stCxn id="387" idx="1"/>
            <a:endCxn id="385" idx="7"/>
          </p:cNvCxnSpPr>
          <p:nvPr/>
        </p:nvCxnSpPr>
        <p:spPr>
          <a:xfrm flipH="1">
            <a:off x="12389086" y="8262929"/>
            <a:ext cx="699000" cy="5025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90" name="Google Shape;390;p15"/>
          <p:cNvCxnSpPr>
            <a:endCxn id="384" idx="0"/>
          </p:cNvCxnSpPr>
          <p:nvPr/>
        </p:nvCxnSpPr>
        <p:spPr>
          <a:xfrm flipH="1">
            <a:off x="8400467" y="7591611"/>
            <a:ext cx="2232300" cy="11199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91" name="Google Shape;391;p15"/>
          <p:cNvSpPr txBox="1"/>
          <p:nvPr/>
        </p:nvSpPr>
        <p:spPr>
          <a:xfrm>
            <a:off x="10990385" y="10185445"/>
            <a:ext cx="91805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Edu QLD Beginner"/>
                <a:ea typeface="Edu QLD Beginner"/>
                <a:cs typeface="Edu QLD Beginner"/>
                <a:sym typeface="Edu QLD Beginner"/>
              </a:rPr>
              <a:t>Adicionalmente, añadimos un CHECK. La condición va entre paréntesis y es que el total sea positivo.</a:t>
            </a:r>
            <a:endParaRPr>
              <a:latin typeface="Edu QLD Beginner"/>
              <a:ea typeface="Edu QLD Beginner"/>
              <a:cs typeface="Edu QLD Beginner"/>
              <a:sym typeface="Edu QLD Beginner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8400587" y="9628563"/>
            <a:ext cx="3486613" cy="493776"/>
          </a:xfrm>
          <a:custGeom>
            <a:rect b="b" l="l" r="r" t="t"/>
            <a:pathLst>
              <a:path extrusionOk="0" h="493776" w="3486613">
                <a:moveTo>
                  <a:pt x="0" y="246888"/>
                </a:moveTo>
                <a:cubicBezTo>
                  <a:pt x="-79504" y="61496"/>
                  <a:pt x="651004" y="48604"/>
                  <a:pt x="1743307" y="0"/>
                </a:cubicBezTo>
                <a:cubicBezTo>
                  <a:pt x="2708805" y="568"/>
                  <a:pt x="3473295" y="110959"/>
                  <a:pt x="3486614" y="246888"/>
                </a:cubicBezTo>
                <a:cubicBezTo>
                  <a:pt x="3451722" y="417314"/>
                  <a:pt x="2679259" y="642182"/>
                  <a:pt x="1743307" y="493776"/>
                </a:cubicBezTo>
                <a:cubicBezTo>
                  <a:pt x="766819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p15"/>
          <p:cNvCxnSpPr>
            <a:stCxn id="391" idx="1"/>
          </p:cNvCxnSpPr>
          <p:nvPr/>
        </p:nvCxnSpPr>
        <p:spPr>
          <a:xfrm rot="10800000">
            <a:off x="10190585" y="10107144"/>
            <a:ext cx="799800" cy="4938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6"/>
          <p:cNvGrpSpPr/>
          <p:nvPr/>
        </p:nvGrpSpPr>
        <p:grpSpPr>
          <a:xfrm>
            <a:off x="-261019" y="11911524"/>
            <a:ext cx="3659601" cy="1634062"/>
            <a:chOff x="0" y="1075127"/>
            <a:chExt cx="3659601" cy="1634062"/>
          </a:xfrm>
        </p:grpSpPr>
        <p:sp>
          <p:nvSpPr>
            <p:cNvPr id="399" name="Google Shape;399;p16"/>
            <p:cNvSpPr/>
            <p:nvPr/>
          </p:nvSpPr>
          <p:spPr>
            <a:xfrm>
              <a:off x="0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2508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50890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76335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00269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25356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511602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76605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2020508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2271381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2529414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2783867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30381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328889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353962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94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511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50920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76365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00299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125386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511896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176634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2020802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271675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2529708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2784161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30384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328919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53991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294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2511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50920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76365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100299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125386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1511896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176634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2020802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2271675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2529708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2784161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0384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28919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53991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588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2514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50949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76394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100328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25415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1512190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76664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2021096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2271969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2530002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784455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0387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28948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54021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588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514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0949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76394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0328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25415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1512190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76664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2021096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2271969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2530002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784455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0387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28948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54021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882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2517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50978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76424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100357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25445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1512484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176693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2021390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2272263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2530296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2784749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0390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28978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54050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82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2517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50978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76424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100357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125445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1512484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76693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2021390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272263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530296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784749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0390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28978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54050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1176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2520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51008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76453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100387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125474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1512778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176723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2021684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272557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530590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2785043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30393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329007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54080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16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CREATE (EJERCICIO)</a:t>
            </a:r>
            <a:endParaRPr/>
          </a:p>
        </p:txBody>
      </p:sp>
      <p:sp>
        <p:nvSpPr>
          <p:cNvPr id="520" name="Google Shape;520;p16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6"/>
          <p:cNvSpPr txBox="1"/>
          <p:nvPr>
            <p:ph idx="1" type="body"/>
          </p:nvPr>
        </p:nvSpPr>
        <p:spPr>
          <a:xfrm>
            <a:off x="3168502" y="3042138"/>
            <a:ext cx="18011554" cy="312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Crear una tabla de </a:t>
            </a:r>
            <a:r>
              <a:rPr b="1" lang="es-CO" sz="3600">
                <a:latin typeface="Lato"/>
                <a:ea typeface="Lato"/>
                <a:cs typeface="Lato"/>
                <a:sym typeface="Lato"/>
              </a:rPr>
              <a:t>productos</a:t>
            </a:r>
            <a:r>
              <a:rPr lang="es-CO" sz="3600">
                <a:latin typeface="Lato"/>
                <a:ea typeface="Lato"/>
                <a:cs typeface="Lato"/>
                <a:sym typeface="Lato"/>
              </a:rPr>
              <a:t> que contenga: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id_producto (entero autoincremental, clave primaria)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nombre (texto obligatorio 100 caracteres máx.)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categoría (texto 50 caracteres máx.)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precio (número decimal obligatorio de dos cifras, mayor a 0)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en_stock (booleano con valor por defecto true)</a:t>
            </a:r>
            <a:endParaRPr/>
          </a:p>
        </p:txBody>
      </p:sp>
      <p:pic>
        <p:nvPicPr>
          <p:cNvPr id="522" name="Google Shape;52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5" y="6038268"/>
            <a:ext cx="17785129" cy="609682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6"/>
          <p:cNvSpPr txBox="1"/>
          <p:nvPr/>
        </p:nvSpPr>
        <p:spPr>
          <a:xfrm>
            <a:off x="493776" y="12201186"/>
            <a:ext cx="54315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3:00</a:t>
            </a:r>
            <a:endParaRPr/>
          </a:p>
        </p:txBody>
      </p:sp>
      <p:grpSp>
        <p:nvGrpSpPr>
          <p:cNvPr id="524" name="Google Shape;524;p16"/>
          <p:cNvGrpSpPr/>
          <p:nvPr/>
        </p:nvGrpSpPr>
        <p:grpSpPr>
          <a:xfrm>
            <a:off x="2774324" y="12023841"/>
            <a:ext cx="1647445" cy="1489991"/>
            <a:chOff x="7210805" y="4564306"/>
            <a:chExt cx="2904485" cy="2754985"/>
          </a:xfrm>
        </p:grpSpPr>
        <p:pic>
          <p:nvPicPr>
            <p:cNvPr id="525" name="Google Shape;52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0805" y="4564306"/>
              <a:ext cx="2754985" cy="2754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69593" y="5973594"/>
              <a:ext cx="1345697" cy="13456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7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INSERT</a:t>
            </a:r>
            <a:endParaRPr/>
          </a:p>
        </p:txBody>
      </p:sp>
      <p:sp>
        <p:nvSpPr>
          <p:cNvPr id="532" name="Google Shape;532;p17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7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Permite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añadir una o más filas 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a una tabla existente</a:t>
            </a:r>
            <a:endParaRPr b="1" sz="44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deben especificar los valores que se van a insertar</a:t>
            </a:r>
            <a:endParaRPr/>
          </a:p>
        </p:txBody>
      </p:sp>
      <p:pic>
        <p:nvPicPr>
          <p:cNvPr id="534" name="Google Shape;5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4" y="6274642"/>
            <a:ext cx="17785131" cy="562407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7"/>
          <p:cNvSpPr/>
          <p:nvPr/>
        </p:nvSpPr>
        <p:spPr>
          <a:xfrm>
            <a:off x="6520543" y="7994976"/>
            <a:ext cx="4997380" cy="493776"/>
          </a:xfrm>
          <a:custGeom>
            <a:rect b="b" l="l" r="r" t="t"/>
            <a:pathLst>
              <a:path extrusionOk="0" h="493776" w="4997380">
                <a:moveTo>
                  <a:pt x="0" y="246888"/>
                </a:moveTo>
                <a:cubicBezTo>
                  <a:pt x="-48978" y="80325"/>
                  <a:pt x="997724" y="45405"/>
                  <a:pt x="2498690" y="0"/>
                </a:cubicBezTo>
                <a:cubicBezTo>
                  <a:pt x="3881374" y="568"/>
                  <a:pt x="4984061" y="110959"/>
                  <a:pt x="4997380" y="246888"/>
                </a:cubicBezTo>
                <a:cubicBezTo>
                  <a:pt x="4950566" y="428957"/>
                  <a:pt x="3842659" y="692865"/>
                  <a:pt x="2498690" y="493776"/>
                </a:cubicBezTo>
                <a:cubicBezTo>
                  <a:pt x="1105016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7"/>
          <p:cNvSpPr txBox="1"/>
          <p:nvPr/>
        </p:nvSpPr>
        <p:spPr>
          <a:xfrm>
            <a:off x="7607808" y="6121948"/>
            <a:ext cx="91805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Primero especificamos la tabla y el orden de las columnas que vamos a insertar</a:t>
            </a:r>
            <a:endParaRPr/>
          </a:p>
        </p:txBody>
      </p:sp>
      <p:sp>
        <p:nvSpPr>
          <p:cNvPr id="537" name="Google Shape;537;p17"/>
          <p:cNvSpPr/>
          <p:nvPr/>
        </p:nvSpPr>
        <p:spPr>
          <a:xfrm>
            <a:off x="4434424" y="9453030"/>
            <a:ext cx="5078853" cy="493776"/>
          </a:xfrm>
          <a:custGeom>
            <a:rect b="b" l="l" r="r" t="t"/>
            <a:pathLst>
              <a:path extrusionOk="0" h="493776" w="5078853">
                <a:moveTo>
                  <a:pt x="0" y="246888"/>
                </a:moveTo>
                <a:cubicBezTo>
                  <a:pt x="-21869" y="97047"/>
                  <a:pt x="1052158" y="31820"/>
                  <a:pt x="2539427" y="0"/>
                </a:cubicBezTo>
                <a:cubicBezTo>
                  <a:pt x="3944610" y="568"/>
                  <a:pt x="5065535" y="110959"/>
                  <a:pt x="5078854" y="246888"/>
                </a:cubicBezTo>
                <a:cubicBezTo>
                  <a:pt x="5052857" y="408627"/>
                  <a:pt x="3914960" y="642761"/>
                  <a:pt x="2539427" y="493776"/>
                </a:cubicBezTo>
                <a:cubicBezTo>
                  <a:pt x="1123254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4434424" y="8942734"/>
            <a:ext cx="5272284" cy="493776"/>
          </a:xfrm>
          <a:custGeom>
            <a:rect b="b" l="l" r="r" t="t"/>
            <a:pathLst>
              <a:path extrusionOk="0" h="493776" w="5272284">
                <a:moveTo>
                  <a:pt x="0" y="246888"/>
                </a:moveTo>
                <a:cubicBezTo>
                  <a:pt x="-132899" y="28561"/>
                  <a:pt x="969001" y="79282"/>
                  <a:pt x="2636142" y="0"/>
                </a:cubicBezTo>
                <a:cubicBezTo>
                  <a:pt x="4094739" y="568"/>
                  <a:pt x="5258965" y="110959"/>
                  <a:pt x="5272284" y="246888"/>
                </a:cubicBezTo>
                <a:cubicBezTo>
                  <a:pt x="5149392" y="503251"/>
                  <a:pt x="4058161" y="681052"/>
                  <a:pt x="2636142" y="493776"/>
                </a:cubicBezTo>
                <a:cubicBezTo>
                  <a:pt x="1166555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7"/>
          <p:cNvSpPr txBox="1"/>
          <p:nvPr/>
        </p:nvSpPr>
        <p:spPr>
          <a:xfrm>
            <a:off x="12628127" y="8588236"/>
            <a:ext cx="70828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Añadimos los valores en el mismo orden que mencionamos entre paréntesis y separamos cada fila con </a:t>
            </a:r>
            <a:r>
              <a:rPr b="1" lang="es-CO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coma</a:t>
            </a:r>
            <a:endParaRPr/>
          </a:p>
        </p:txBody>
      </p:sp>
      <p:cxnSp>
        <p:nvCxnSpPr>
          <p:cNvPr id="540" name="Google Shape;540;p17"/>
          <p:cNvCxnSpPr>
            <a:stCxn id="539" idx="1"/>
            <a:endCxn id="538" idx="6"/>
          </p:cNvCxnSpPr>
          <p:nvPr/>
        </p:nvCxnSpPr>
        <p:spPr>
          <a:xfrm flipH="1">
            <a:off x="9706727" y="9188401"/>
            <a:ext cx="2921400" cy="12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41" name="Google Shape;541;p17"/>
          <p:cNvCxnSpPr>
            <a:stCxn id="539" idx="1"/>
            <a:endCxn id="537" idx="6"/>
          </p:cNvCxnSpPr>
          <p:nvPr/>
        </p:nvCxnSpPr>
        <p:spPr>
          <a:xfrm flipH="1">
            <a:off x="9513227" y="9188401"/>
            <a:ext cx="3114900" cy="5115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542" name="Google Shape;542;p17"/>
          <p:cNvCxnSpPr>
            <a:stCxn id="536" idx="2"/>
            <a:endCxn id="535" idx="0"/>
          </p:cNvCxnSpPr>
          <p:nvPr/>
        </p:nvCxnSpPr>
        <p:spPr>
          <a:xfrm flipH="1">
            <a:off x="9019296" y="6952945"/>
            <a:ext cx="3178800" cy="10419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43" name="Google Shape;543;p17"/>
          <p:cNvSpPr txBox="1"/>
          <p:nvPr/>
        </p:nvSpPr>
        <p:spPr>
          <a:xfrm>
            <a:off x="4594977" y="11423856"/>
            <a:ext cx="155569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Los valores SERIALES no se deben añadir (llaves primarias), esas las crea el sistema automáticamente</a:t>
            </a:r>
            <a:endParaRPr/>
          </a:p>
        </p:txBody>
      </p:sp>
      <p:sp>
        <p:nvSpPr>
          <p:cNvPr id="544" name="Google Shape;544;p17"/>
          <p:cNvSpPr txBox="1"/>
          <p:nvPr/>
        </p:nvSpPr>
        <p:spPr>
          <a:xfrm>
            <a:off x="4594977" y="11944748"/>
            <a:ext cx="155569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Los valores deben cumplir con las restricciones (o se genera un error)</a:t>
            </a:r>
            <a:endParaRPr/>
          </a:p>
        </p:txBody>
      </p:sp>
      <p:pic>
        <p:nvPicPr>
          <p:cNvPr id="545" name="Google Shape;54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5645" y="11470022"/>
            <a:ext cx="369332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2743" y="11973597"/>
            <a:ext cx="369332" cy="36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8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INSERT (EJEMPLO)</a:t>
            </a:r>
            <a:endParaRPr/>
          </a:p>
        </p:txBody>
      </p:sp>
      <p:sp>
        <p:nvSpPr>
          <p:cNvPr id="552" name="Google Shape;552;p18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8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Permite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añadir una o más filas 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a una tabla existente</a:t>
            </a:r>
            <a:endParaRPr b="1" sz="44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deben especificar los valores que se van a insertar</a:t>
            </a:r>
            <a:endParaRPr/>
          </a:p>
        </p:txBody>
      </p:sp>
      <p:pic>
        <p:nvPicPr>
          <p:cNvPr id="554" name="Google Shape;5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4" y="6511016"/>
            <a:ext cx="17785131" cy="515133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18"/>
          <p:cNvSpPr txBox="1"/>
          <p:nvPr/>
        </p:nvSpPr>
        <p:spPr>
          <a:xfrm>
            <a:off x="4750219" y="11200681"/>
            <a:ext cx="70828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Como id_cliente es SERIAL no lo insertamos.</a:t>
            </a:r>
            <a:endParaRPr b="1" sz="2800" u="sng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8"/>
          <p:cNvSpPr txBox="1"/>
          <p:nvPr/>
        </p:nvSpPr>
        <p:spPr>
          <a:xfrm>
            <a:off x="4750219" y="11710925"/>
            <a:ext cx="152610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Tampoco insertamos la fecha, porque por default ese campo se llena de forma automática con la fecha al momento de crear la fila.</a:t>
            </a:r>
            <a:endParaRPr b="1" sz="2800" u="sng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9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INSERT (EJEMPLO 2)</a:t>
            </a:r>
            <a:endParaRPr/>
          </a:p>
        </p:txBody>
      </p:sp>
      <p:sp>
        <p:nvSpPr>
          <p:cNvPr id="562" name="Google Shape;562;p19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9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Permite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añadir una o más filas 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a una tabla existente</a:t>
            </a:r>
            <a:endParaRPr b="1" sz="44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deben especificar los valores que se van a insertar</a:t>
            </a:r>
            <a:endParaRPr/>
          </a:p>
        </p:txBody>
      </p:sp>
      <p:pic>
        <p:nvPicPr>
          <p:cNvPr id="564" name="Google Shape;5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5" y="6511016"/>
            <a:ext cx="17785129" cy="515133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19"/>
          <p:cNvSpPr txBox="1"/>
          <p:nvPr/>
        </p:nvSpPr>
        <p:spPr>
          <a:xfrm>
            <a:off x="4750219" y="11200681"/>
            <a:ext cx="154017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id_cliente es un valor SERIAL solo en la tabla de clientes. En la tabla pedidos es una llave foránea y hay que insertarla.</a:t>
            </a:r>
            <a:endParaRPr b="1" sz="2800" u="sng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25655451" y="1711234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4453669" y="178438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4285669" y="2857470"/>
            <a:ext cx="9387826" cy="1026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es-CO" sz="7200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Contenido</a:t>
            </a:r>
            <a:endParaRPr/>
          </a:p>
        </p:txBody>
      </p:sp>
      <p:cxnSp>
        <p:nvCxnSpPr>
          <p:cNvPr id="96" name="Google Shape;96;p2"/>
          <p:cNvCxnSpPr/>
          <p:nvPr/>
        </p:nvCxnSpPr>
        <p:spPr>
          <a:xfrm flipH="1">
            <a:off x="3692012" y="4227369"/>
            <a:ext cx="27619" cy="5407591"/>
          </a:xfrm>
          <a:prstGeom prst="straightConnector1">
            <a:avLst/>
          </a:prstGeom>
          <a:noFill/>
          <a:ln cap="flat" cmpd="sng" w="825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"/>
          <p:cNvSpPr/>
          <p:nvPr/>
        </p:nvSpPr>
        <p:spPr>
          <a:xfrm>
            <a:off x="3440079" y="4898491"/>
            <a:ext cx="503867" cy="501578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t/>
            </a:r>
            <a:endParaRPr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257095" y="4743343"/>
            <a:ext cx="1129139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</a:pPr>
            <a:r>
              <a:rPr i="0" lang="es-CO" sz="4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Tipos de datos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285670" y="8599807"/>
            <a:ext cx="88939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</a:pPr>
            <a:r>
              <a:rPr lang="es-CO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¡Ejercicio!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285669" y="6076105"/>
            <a:ext cx="112628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Creación de tablas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3412462" y="6234896"/>
            <a:ext cx="503867" cy="501578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t/>
            </a:r>
            <a:endParaRPr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412461" y="8698533"/>
            <a:ext cx="503867" cy="501578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t/>
            </a:r>
            <a:endParaRPr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269628" y="7359472"/>
            <a:ext cx="130558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Modificación de tablas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3444547" y="7542326"/>
            <a:ext cx="503867" cy="501578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t/>
            </a:r>
            <a:endParaRPr i="0" sz="4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0"/>
          <p:cNvGrpSpPr/>
          <p:nvPr/>
        </p:nvGrpSpPr>
        <p:grpSpPr>
          <a:xfrm>
            <a:off x="-261019" y="11911524"/>
            <a:ext cx="3659601" cy="1634062"/>
            <a:chOff x="0" y="1075127"/>
            <a:chExt cx="3659601" cy="1634062"/>
          </a:xfrm>
        </p:grpSpPr>
        <p:sp>
          <p:nvSpPr>
            <p:cNvPr id="571" name="Google Shape;571;p20"/>
            <p:cNvSpPr/>
            <p:nvPr/>
          </p:nvSpPr>
          <p:spPr>
            <a:xfrm>
              <a:off x="0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2508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0890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76335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100269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125356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1511602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176605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2020508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2271381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2529414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2783867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30381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328889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353962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294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2511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50920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76365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100299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125386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1511896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76634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2020802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271675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2529708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2784161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30384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328919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353991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294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2511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0920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6365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100299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125386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511896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76634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2020802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271675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529708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2784161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30384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328919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353991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588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2514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50949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6394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00328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125415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1512190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176664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2021096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2271969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2530002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2784455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30387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328948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354021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588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2514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50949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6394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100328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125415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1512190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76664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2021096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2271969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2530002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2784455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30387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28948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354021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882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2517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50978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76424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100357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125445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1512484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176693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2021390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2272263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2530296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2784749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0390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328978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354050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882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2517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50978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76424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100357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125445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1512484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176693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2021390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2272263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2530296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2784749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30390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328978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354050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176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2520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51008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76453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100387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125474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1512778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176723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2021684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2272557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2530590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2785043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30393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329007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354080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1" name="Google Shape;691;p20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INSERT (EJERCICIO)</a:t>
            </a:r>
            <a:endParaRPr/>
          </a:p>
        </p:txBody>
      </p:sp>
      <p:sp>
        <p:nvSpPr>
          <p:cNvPr id="692" name="Google Shape;692;p20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0"/>
          <p:cNvSpPr txBox="1"/>
          <p:nvPr>
            <p:ph idx="1" type="body"/>
          </p:nvPr>
        </p:nvSpPr>
        <p:spPr>
          <a:xfrm>
            <a:off x="3168502" y="3042138"/>
            <a:ext cx="18011554" cy="351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Inserta </a:t>
            </a:r>
            <a:r>
              <a:rPr b="1" lang="es-CO" sz="3600">
                <a:latin typeface="Lato"/>
                <a:ea typeface="Lato"/>
                <a:cs typeface="Lato"/>
                <a:sym typeface="Lato"/>
              </a:rPr>
              <a:t>dos productos</a:t>
            </a:r>
            <a:r>
              <a:rPr lang="es-CO" sz="3600">
                <a:latin typeface="Lato"/>
                <a:ea typeface="Lato"/>
                <a:cs typeface="Lato"/>
                <a:sym typeface="Lato"/>
              </a:rPr>
              <a:t> en la tabla productos con la siguiente información: </a:t>
            </a:r>
            <a:br>
              <a:rPr lang="es-CO" sz="3600">
                <a:latin typeface="Lato"/>
                <a:ea typeface="Lato"/>
                <a:cs typeface="Lato"/>
                <a:sym typeface="Lato"/>
              </a:rPr>
            </a:b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Producto 1: Nombre: “Auriculares inalámbricos”, Precio: 59.90, Categoría: “Tecnología”, en_stock = TRUE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Producto 2: Nombre: “Teclado mecánico retroiluminado”, Precio: 129.50, Categoría: “Tecnología”, en_stock =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pic>
        <p:nvPicPr>
          <p:cNvPr id="694" name="Google Shape;69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5" y="6511017"/>
            <a:ext cx="17785129" cy="5151329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20"/>
          <p:cNvSpPr txBox="1"/>
          <p:nvPr/>
        </p:nvSpPr>
        <p:spPr>
          <a:xfrm>
            <a:off x="493776" y="12201186"/>
            <a:ext cx="54315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3:00</a:t>
            </a:r>
            <a:endParaRPr/>
          </a:p>
        </p:txBody>
      </p:sp>
      <p:grpSp>
        <p:nvGrpSpPr>
          <p:cNvPr id="696" name="Google Shape;696;p20"/>
          <p:cNvGrpSpPr/>
          <p:nvPr/>
        </p:nvGrpSpPr>
        <p:grpSpPr>
          <a:xfrm>
            <a:off x="2774324" y="12023841"/>
            <a:ext cx="1647445" cy="1489991"/>
            <a:chOff x="7210805" y="4564306"/>
            <a:chExt cx="2904485" cy="2754985"/>
          </a:xfrm>
        </p:grpSpPr>
        <p:pic>
          <p:nvPicPr>
            <p:cNvPr id="697" name="Google Shape;697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0805" y="4564306"/>
              <a:ext cx="2754985" cy="2754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Google Shape;698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69593" y="5973594"/>
              <a:ext cx="1345697" cy="13456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1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UPDATE</a:t>
            </a:r>
            <a:endParaRPr/>
          </a:p>
        </p:txBody>
      </p:sp>
      <p:sp>
        <p:nvSpPr>
          <p:cNvPr id="704" name="Google Shape;704;p21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1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utiliza para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cambiar los valores de una o más columnas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debe especificar la tabla, las columnas a ajustar y los valores tal cuál como van a quedar.</a:t>
            </a:r>
            <a:endParaRPr/>
          </a:p>
        </p:txBody>
      </p:sp>
      <p:pic>
        <p:nvPicPr>
          <p:cNvPr id="706" name="Google Shape;7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4" y="6038268"/>
            <a:ext cx="17785131" cy="6096828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1"/>
          <p:cNvSpPr txBox="1"/>
          <p:nvPr/>
        </p:nvSpPr>
        <p:spPr>
          <a:xfrm>
            <a:off x="4473404" y="11673431"/>
            <a:ext cx="154017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NOTA: UPDATE es una instrucción que no genera resultados. Si se quiere ver cómo quedan los datos se puede hacer utilizando la instrucción RETURNING.</a:t>
            </a:r>
            <a:endParaRPr b="1" sz="2800" u="sng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1"/>
          <p:cNvSpPr/>
          <p:nvPr/>
        </p:nvSpPr>
        <p:spPr>
          <a:xfrm>
            <a:off x="4926468" y="8783779"/>
            <a:ext cx="2634918" cy="493776"/>
          </a:xfrm>
          <a:custGeom>
            <a:rect b="b" l="l" r="r" t="t"/>
            <a:pathLst>
              <a:path extrusionOk="0" h="493776" w="2634918">
                <a:moveTo>
                  <a:pt x="0" y="246888"/>
                </a:moveTo>
                <a:cubicBezTo>
                  <a:pt x="-98954" y="49499"/>
                  <a:pt x="482948" y="40120"/>
                  <a:pt x="1317459" y="0"/>
                </a:cubicBezTo>
                <a:cubicBezTo>
                  <a:pt x="2047768" y="568"/>
                  <a:pt x="2621599" y="110959"/>
                  <a:pt x="2634918" y="246888"/>
                </a:cubicBezTo>
                <a:cubicBezTo>
                  <a:pt x="2568282" y="448313"/>
                  <a:pt x="2039544" y="524330"/>
                  <a:pt x="1317459" y="493776"/>
                </a:cubicBezTo>
                <a:cubicBezTo>
                  <a:pt x="576160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5049886" y="8290003"/>
            <a:ext cx="2511499" cy="493776"/>
          </a:xfrm>
          <a:custGeom>
            <a:rect b="b" l="l" r="r" t="t"/>
            <a:pathLst>
              <a:path extrusionOk="0" h="493776" w="2511499">
                <a:moveTo>
                  <a:pt x="0" y="246888"/>
                </a:moveTo>
                <a:cubicBezTo>
                  <a:pt x="-77753" y="62576"/>
                  <a:pt x="490141" y="27052"/>
                  <a:pt x="1255750" y="0"/>
                </a:cubicBezTo>
                <a:cubicBezTo>
                  <a:pt x="1951978" y="568"/>
                  <a:pt x="2498181" y="110959"/>
                  <a:pt x="2511500" y="246888"/>
                </a:cubicBezTo>
                <a:cubicBezTo>
                  <a:pt x="2495567" y="398799"/>
                  <a:pt x="1945659" y="513801"/>
                  <a:pt x="1255750" y="493776"/>
                </a:cubicBezTo>
                <a:cubicBezTo>
                  <a:pt x="548532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1"/>
          <p:cNvSpPr txBox="1"/>
          <p:nvPr/>
        </p:nvSpPr>
        <p:spPr>
          <a:xfrm>
            <a:off x="8650563" y="7354043"/>
            <a:ext cx="70828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Añadimos los valores de cada columna que vayamos a modificar y separamos con </a:t>
            </a:r>
            <a:r>
              <a:rPr b="1"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coma</a:t>
            </a: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4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Google Shape;711;p21"/>
          <p:cNvCxnSpPr>
            <a:stCxn id="710" idx="1"/>
            <a:endCxn id="709" idx="6"/>
          </p:cNvCxnSpPr>
          <p:nvPr/>
        </p:nvCxnSpPr>
        <p:spPr>
          <a:xfrm flipH="1">
            <a:off x="7561263" y="7769542"/>
            <a:ext cx="1089300" cy="7674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12" name="Google Shape;712;p21"/>
          <p:cNvCxnSpPr>
            <a:stCxn id="710" idx="1"/>
            <a:endCxn id="708" idx="6"/>
          </p:cNvCxnSpPr>
          <p:nvPr/>
        </p:nvCxnSpPr>
        <p:spPr>
          <a:xfrm flipH="1">
            <a:off x="7561263" y="7769542"/>
            <a:ext cx="1089300" cy="12612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13" name="Google Shape;713;p21"/>
          <p:cNvSpPr/>
          <p:nvPr/>
        </p:nvSpPr>
        <p:spPr>
          <a:xfrm>
            <a:off x="4434424" y="9664120"/>
            <a:ext cx="2915945" cy="493776"/>
          </a:xfrm>
          <a:custGeom>
            <a:rect b="b" l="l" r="r" t="t"/>
            <a:pathLst>
              <a:path extrusionOk="0" h="493776" w="2915945">
                <a:moveTo>
                  <a:pt x="0" y="246888"/>
                </a:moveTo>
                <a:cubicBezTo>
                  <a:pt x="-33723" y="89735"/>
                  <a:pt x="565648" y="32693"/>
                  <a:pt x="1457973" y="0"/>
                </a:cubicBezTo>
                <a:cubicBezTo>
                  <a:pt x="2265885" y="568"/>
                  <a:pt x="2902627" y="110959"/>
                  <a:pt x="2915946" y="246888"/>
                </a:cubicBezTo>
                <a:cubicBezTo>
                  <a:pt x="2850632" y="447023"/>
                  <a:pt x="2258629" y="518982"/>
                  <a:pt x="1457973" y="493776"/>
                </a:cubicBezTo>
                <a:cubicBezTo>
                  <a:pt x="639071" y="486288"/>
                  <a:pt x="16123" y="390944"/>
                  <a:pt x="0" y="246888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1"/>
          <p:cNvSpPr txBox="1"/>
          <p:nvPr/>
        </p:nvSpPr>
        <p:spPr>
          <a:xfrm>
            <a:off x="12628127" y="8588236"/>
            <a:ext cx="708287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Acá especificamos la condición del registro o registros que vamos a modificar (puede ser id=1 para un registro o algún valor mayor que un valor para varios)</a:t>
            </a:r>
            <a:endParaRPr b="1" sz="24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5" name="Google Shape;715;p21"/>
          <p:cNvCxnSpPr>
            <a:stCxn id="714" idx="1"/>
            <a:endCxn id="713" idx="6"/>
          </p:cNvCxnSpPr>
          <p:nvPr/>
        </p:nvCxnSpPr>
        <p:spPr>
          <a:xfrm flipH="1">
            <a:off x="7350227" y="9373066"/>
            <a:ext cx="5277900" cy="537900"/>
          </a:xfrm>
          <a:prstGeom prst="straightConnector1">
            <a:avLst/>
          </a:prstGeom>
          <a:noFill/>
          <a:ln cap="flat" cmpd="sng" w="38100">
            <a:solidFill>
              <a:srgbClr val="FF2F92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2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UPDATE (EJEMPLO)</a:t>
            </a:r>
            <a:endParaRPr/>
          </a:p>
        </p:txBody>
      </p:sp>
      <p:sp>
        <p:nvSpPr>
          <p:cNvPr id="721" name="Google Shape;721;p22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2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utiliza para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cambiar los valores de una o más columnas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Se debe especificar la tabla, las columnas a ajustar y los valores tal cuál como van a quedar.</a:t>
            </a:r>
            <a:endParaRPr/>
          </a:p>
        </p:txBody>
      </p:sp>
      <p:pic>
        <p:nvPicPr>
          <p:cNvPr id="723" name="Google Shape;72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4" y="6983766"/>
            <a:ext cx="17785131" cy="42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22"/>
          <p:cNvSpPr txBox="1"/>
          <p:nvPr/>
        </p:nvSpPr>
        <p:spPr>
          <a:xfrm>
            <a:off x="4491124" y="6668115"/>
            <a:ext cx="154017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 cliente con el id = 3 cambia su correo y nos toca ajustarlo en la base de datos.</a:t>
            </a:r>
            <a:endParaRPr b="1" sz="3200" u="sng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3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UPDATE (EJEMPLO 2)</a:t>
            </a:r>
            <a:endParaRPr/>
          </a:p>
        </p:txBody>
      </p:sp>
      <p:sp>
        <p:nvSpPr>
          <p:cNvPr id="730" name="Google Shape;730;p23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3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CO" sz="2800">
                <a:latin typeface="Lato"/>
                <a:ea typeface="Lato"/>
                <a:cs typeface="Lato"/>
                <a:sym typeface="Lato"/>
              </a:rPr>
              <a:t>Contexto: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sz="2800">
                <a:latin typeface="Lato"/>
                <a:ea typeface="Lato"/>
                <a:cs typeface="Lato"/>
                <a:sym typeface="Lato"/>
              </a:rPr>
              <a:t>La empresa ha detectado que varios productos de la categoría </a:t>
            </a:r>
            <a:r>
              <a:rPr b="1" lang="es-CO" sz="2800">
                <a:latin typeface="Lato"/>
                <a:ea typeface="Lato"/>
                <a:cs typeface="Lato"/>
                <a:sym typeface="Lato"/>
              </a:rPr>
              <a:t>‘Tecnología’</a:t>
            </a:r>
            <a:r>
              <a:rPr lang="es-CO" sz="2800">
                <a:latin typeface="Lato"/>
                <a:ea typeface="Lato"/>
                <a:cs typeface="Lato"/>
                <a:sym typeface="Lato"/>
              </a:rPr>
              <a:t> estaban mal registrados. Decidieron reducir su precio un 15% para ajustar el catálogo.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CO" sz="2800">
                <a:latin typeface="Lato"/>
                <a:ea typeface="Lato"/>
                <a:cs typeface="Lato"/>
                <a:sym typeface="Lato"/>
              </a:rPr>
              <a:t>Instrucción:</a:t>
            </a:r>
            <a:endParaRPr sz="28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sz="2800">
                <a:latin typeface="Lato"/>
                <a:ea typeface="Lato"/>
                <a:cs typeface="Lato"/>
                <a:sym typeface="Lato"/>
              </a:rPr>
              <a:t>Escribe la consulta SQL necesaria para actualizar todos los productos de la categoría 'Hogar', disminuyendo su precio en un 15%.</a:t>
            </a:r>
            <a:endParaRPr/>
          </a:p>
        </p:txBody>
      </p:sp>
      <p:pic>
        <p:nvPicPr>
          <p:cNvPr id="732" name="Google Shape;7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6" y="6983766"/>
            <a:ext cx="17785126" cy="42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3"/>
          <p:cNvSpPr txBox="1"/>
          <p:nvPr/>
        </p:nvSpPr>
        <p:spPr>
          <a:xfrm>
            <a:off x="4491124" y="6606560"/>
            <a:ext cx="154017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Supongamos que hubo un ajuste de precios y todos los productos de la categoría 'Tecnología' van a tener un aumento del 10%</a:t>
            </a:r>
            <a:endParaRPr b="1" sz="3200" u="sng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24"/>
          <p:cNvGrpSpPr/>
          <p:nvPr/>
        </p:nvGrpSpPr>
        <p:grpSpPr>
          <a:xfrm>
            <a:off x="-261019" y="11911524"/>
            <a:ext cx="3659601" cy="1634062"/>
            <a:chOff x="0" y="1075127"/>
            <a:chExt cx="3659601" cy="1634062"/>
          </a:xfrm>
        </p:grpSpPr>
        <p:sp>
          <p:nvSpPr>
            <p:cNvPr id="739" name="Google Shape;739;p24"/>
            <p:cNvSpPr/>
            <p:nvPr/>
          </p:nvSpPr>
          <p:spPr>
            <a:xfrm>
              <a:off x="0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2508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50890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76335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100269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125356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1511602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176605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2020508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2271381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2529414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2783867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30381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328889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353962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294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2511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50920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76365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100299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125386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1511896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176634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2020802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2271675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2529708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2784161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30384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328919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353991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294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2511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50920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6365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100299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125386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1511896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176634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2020802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2271675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2529708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2784161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30384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28919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53991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588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2514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0949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94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100328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125415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1512190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176664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2021096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2271969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2530002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2784455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30387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328948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354021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88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2514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0949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76394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100328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125415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1512190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176664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2021096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271969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2530002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2784455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30387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328948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354021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882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2517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50978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6424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00357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5445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1512484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176693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2021390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2272263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2530296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2784749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0390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28978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54050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882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2517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50978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76424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100357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125445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1512484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176693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2021390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2272263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530296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784749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30390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328978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354050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176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520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51008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6453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100387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125474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1512778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76723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2021684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2272557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2530590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2785043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30393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29007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354080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9" name="Google Shape;859;p24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UPDATE (EJERCICIO)</a:t>
            </a:r>
            <a:endParaRPr/>
          </a:p>
        </p:txBody>
      </p:sp>
      <p:sp>
        <p:nvSpPr>
          <p:cNvPr id="860" name="Google Shape;860;p24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4"/>
          <p:cNvSpPr txBox="1"/>
          <p:nvPr>
            <p:ph idx="1" type="body"/>
          </p:nvPr>
        </p:nvSpPr>
        <p:spPr>
          <a:xfrm>
            <a:off x="3168502" y="3042138"/>
            <a:ext cx="18011554" cy="351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s-CO" sz="3600">
                <a:latin typeface="Lato"/>
                <a:ea typeface="Lato"/>
                <a:cs typeface="Lato"/>
                <a:sym typeface="Lato"/>
              </a:rPr>
              <a:t>Contexto: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La empresa ha detectado que varios productos de la categoría </a:t>
            </a:r>
            <a:r>
              <a:rPr b="1" lang="es-CO" sz="3600">
                <a:latin typeface="Lato"/>
                <a:ea typeface="Lato"/>
                <a:cs typeface="Lato"/>
                <a:sym typeface="Lato"/>
              </a:rPr>
              <a:t>‘Hogar’</a:t>
            </a:r>
            <a:r>
              <a:rPr lang="es-CO" sz="3600">
                <a:latin typeface="Lato"/>
                <a:ea typeface="Lato"/>
                <a:cs typeface="Lato"/>
                <a:sym typeface="Lato"/>
              </a:rPr>
              <a:t> estaban mal registrados. Decidieron reducir su precio un 15% para ajustar el catálogo.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s-CO" sz="3600">
                <a:latin typeface="Lato"/>
                <a:ea typeface="Lato"/>
                <a:cs typeface="Lato"/>
                <a:sym typeface="Lato"/>
              </a:rPr>
              <a:t>Instrucción: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Escribe la consulta SQL necesaria para actualizar todos los productos de la categoría 'Hogar', disminuyendo su precio en un 15%.</a:t>
            </a:r>
            <a:endParaRPr/>
          </a:p>
        </p:txBody>
      </p:sp>
      <p:pic>
        <p:nvPicPr>
          <p:cNvPr id="862" name="Google Shape;8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5" y="6983765"/>
            <a:ext cx="17785129" cy="42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24"/>
          <p:cNvSpPr txBox="1"/>
          <p:nvPr/>
        </p:nvSpPr>
        <p:spPr>
          <a:xfrm>
            <a:off x="493776" y="12201186"/>
            <a:ext cx="54315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3:00</a:t>
            </a:r>
            <a:endParaRPr/>
          </a:p>
        </p:txBody>
      </p:sp>
      <p:grpSp>
        <p:nvGrpSpPr>
          <p:cNvPr id="864" name="Google Shape;864;p24"/>
          <p:cNvGrpSpPr/>
          <p:nvPr/>
        </p:nvGrpSpPr>
        <p:grpSpPr>
          <a:xfrm>
            <a:off x="2774324" y="12023841"/>
            <a:ext cx="1647445" cy="1489991"/>
            <a:chOff x="7210805" y="4564306"/>
            <a:chExt cx="2904485" cy="2754985"/>
          </a:xfrm>
        </p:grpSpPr>
        <p:pic>
          <p:nvPicPr>
            <p:cNvPr id="865" name="Google Shape;865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0805" y="4564306"/>
              <a:ext cx="2754985" cy="2754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6" name="Google Shape;866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69593" y="5973594"/>
              <a:ext cx="1345697" cy="13456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5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DELETE</a:t>
            </a:r>
            <a:endParaRPr/>
          </a:p>
        </p:txBody>
      </p:sp>
      <p:sp>
        <p:nvSpPr>
          <p:cNvPr id="872" name="Google Shape;872;p25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25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Permite borrar una o más filas de la base de datos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Si no se especifica una condición, borra TODAS las filas</a:t>
            </a:r>
            <a:endParaRPr/>
          </a:p>
        </p:txBody>
      </p:sp>
      <p:pic>
        <p:nvPicPr>
          <p:cNvPr id="874" name="Google Shape;87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502" y="6283364"/>
            <a:ext cx="17785131" cy="467858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25"/>
          <p:cNvSpPr txBox="1"/>
          <p:nvPr/>
        </p:nvSpPr>
        <p:spPr>
          <a:xfrm>
            <a:off x="4360192" y="10358159"/>
            <a:ext cx="154017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NOTA: Al igual</a:t>
            </a:r>
            <a:r>
              <a:rPr b="0" i="0" lang="es-CO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b="0" i="0" lang="es-CO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UPDATE, DELETE es una instrucción que no genera resultados. Si se quiere ver cómo quedan los datos se puede hacer utilizando la instrucción RETURNING.</a:t>
            </a:r>
            <a:endParaRPr b="1" i="0" sz="2800" u="sng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6" name="Google Shape;87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93619" y="4468878"/>
            <a:ext cx="944536" cy="9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25"/>
          <p:cNvSpPr txBox="1"/>
          <p:nvPr/>
        </p:nvSpPr>
        <p:spPr>
          <a:xfrm>
            <a:off x="4413504" y="11558487"/>
            <a:ext cx="1555699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DELETE no tiene forma de reversarse una vez realizado (a menos que se cuente con un backup de la información)</a:t>
            </a:r>
            <a:endParaRPr/>
          </a:p>
        </p:txBody>
      </p:sp>
      <p:pic>
        <p:nvPicPr>
          <p:cNvPr id="878" name="Google Shape;87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1341" y="11505290"/>
            <a:ext cx="568058" cy="56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6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DELETE (EJEMPLO)</a:t>
            </a:r>
            <a:endParaRPr/>
          </a:p>
        </p:txBody>
      </p:sp>
      <p:sp>
        <p:nvSpPr>
          <p:cNvPr id="884" name="Google Shape;884;p26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6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Permite borrar una o más filas de la base de datos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Si no se especifica una condición, borra TODAS las filas</a:t>
            </a:r>
            <a:endParaRPr/>
          </a:p>
        </p:txBody>
      </p:sp>
      <p:pic>
        <p:nvPicPr>
          <p:cNvPr id="886" name="Google Shape;88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502" y="6519738"/>
            <a:ext cx="17785131" cy="420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93619" y="4468878"/>
            <a:ext cx="944536" cy="94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DELETE (EJEMPLO 2)</a:t>
            </a:r>
            <a:endParaRPr/>
          </a:p>
        </p:txBody>
      </p:sp>
      <p:sp>
        <p:nvSpPr>
          <p:cNvPr id="893" name="Google Shape;893;p27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7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Permite borrar una o más filas de la base de datos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Si no se especifica una condición, borra TODAS las filas</a:t>
            </a:r>
            <a:endParaRPr/>
          </a:p>
        </p:txBody>
      </p:sp>
      <p:pic>
        <p:nvPicPr>
          <p:cNvPr id="895" name="Google Shape;89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502" y="6519738"/>
            <a:ext cx="17785131" cy="420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93619" y="4468878"/>
            <a:ext cx="944536" cy="94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28"/>
          <p:cNvGrpSpPr/>
          <p:nvPr/>
        </p:nvGrpSpPr>
        <p:grpSpPr>
          <a:xfrm>
            <a:off x="-261019" y="11911524"/>
            <a:ext cx="3659601" cy="1634062"/>
            <a:chOff x="0" y="1075127"/>
            <a:chExt cx="3659601" cy="1634062"/>
          </a:xfrm>
        </p:grpSpPr>
        <p:sp>
          <p:nvSpPr>
            <p:cNvPr id="902" name="Google Shape;902;p28"/>
            <p:cNvSpPr/>
            <p:nvPr/>
          </p:nvSpPr>
          <p:spPr>
            <a:xfrm>
              <a:off x="0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2508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50890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76335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100269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125356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1511602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176605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2020508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2271381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2529414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2783867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30381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328889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353962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294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2511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50920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76365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100299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125386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1511896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176634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2020802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2271675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2529708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2784161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30384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328919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353991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94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2511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50920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76365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100299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125386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511896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6634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2020802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2271675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2529708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784161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30384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328919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353991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588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2514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50949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6394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100328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125415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1512190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176664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2021096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2271969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2530002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2784455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30387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28948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354021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588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2514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50949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76394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100328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125415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1512190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176664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2021096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2271969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2530002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2784455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30387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328948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354021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882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2517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50978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76424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100357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125445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1512484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176693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2021390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2272263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2530296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2784749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30390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328978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354050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882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2517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50978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76424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100357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125445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1512484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176693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2021390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2272263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2530296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2784749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30390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328978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354050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1176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2520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51008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76453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100387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125474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1512778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176723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2021684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2272557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2530590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2785043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30393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329007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354080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2" name="Google Shape;1022;p28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DELETE (EJERCICIO)</a:t>
            </a:r>
            <a:endParaRPr/>
          </a:p>
        </p:txBody>
      </p:sp>
      <p:sp>
        <p:nvSpPr>
          <p:cNvPr id="1023" name="Google Shape;1023;p28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8"/>
          <p:cNvSpPr txBox="1"/>
          <p:nvPr>
            <p:ph idx="1" type="body"/>
          </p:nvPr>
        </p:nvSpPr>
        <p:spPr>
          <a:xfrm>
            <a:off x="3168502" y="3042138"/>
            <a:ext cx="18011554" cy="351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s-CO" sz="3600">
                <a:latin typeface="Lato"/>
                <a:ea typeface="Lato"/>
                <a:cs typeface="Lato"/>
                <a:sym typeface="Lato"/>
              </a:rPr>
              <a:t>Pregunta: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La empresa ha decidido eliminar todos los pedidos realizados antes del 1 de enero de 2024 para depurar la base de datos histórica. ¿Cómo lo harías?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💭 </a:t>
            </a:r>
            <a:r>
              <a:rPr i="1" lang="es-CO" sz="3600">
                <a:latin typeface="Lato"/>
                <a:ea typeface="Lato"/>
                <a:cs typeface="Lato"/>
                <a:sym typeface="Lato"/>
              </a:rPr>
              <a:t>(Pista: usa la columna fecha_pedido en la tabla pedidos)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5" name="Google Shape;10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6" y="6983765"/>
            <a:ext cx="17785126" cy="42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28"/>
          <p:cNvSpPr txBox="1"/>
          <p:nvPr/>
        </p:nvSpPr>
        <p:spPr>
          <a:xfrm>
            <a:off x="493776" y="12201186"/>
            <a:ext cx="54315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200"/>
              <a:buFont typeface="Lato"/>
              <a:buNone/>
            </a:pPr>
            <a:r>
              <a:rPr b="0" i="0" lang="es-CO" sz="7200" u="none" cap="none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3:00</a:t>
            </a:r>
            <a:endParaRPr/>
          </a:p>
        </p:txBody>
      </p:sp>
      <p:grpSp>
        <p:nvGrpSpPr>
          <p:cNvPr id="1027" name="Google Shape;1027;p28"/>
          <p:cNvGrpSpPr/>
          <p:nvPr/>
        </p:nvGrpSpPr>
        <p:grpSpPr>
          <a:xfrm>
            <a:off x="2774324" y="12023841"/>
            <a:ext cx="1647445" cy="1489991"/>
            <a:chOff x="7210805" y="4564306"/>
            <a:chExt cx="2904485" cy="2754985"/>
          </a:xfrm>
        </p:grpSpPr>
        <p:pic>
          <p:nvPicPr>
            <p:cNvPr id="1028" name="Google Shape;1028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0805" y="4564306"/>
              <a:ext cx="2754985" cy="2754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Google Shape;1029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69593" y="5973594"/>
              <a:ext cx="1345697" cy="13456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Google Shape;103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874" y="7211561"/>
            <a:ext cx="19482252" cy="46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29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DROP</a:t>
            </a:r>
            <a:endParaRPr/>
          </a:p>
        </p:txBody>
      </p:sp>
      <p:sp>
        <p:nvSpPr>
          <p:cNvPr id="1036" name="Google Shape;1036;p29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9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La instrucción DROP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elimina permanentemente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 objetos de la base de datos, como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tablas completas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columnas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índices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vistas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, entre otros.</a:t>
            </a:r>
            <a:endParaRPr/>
          </a:p>
        </p:txBody>
      </p:sp>
      <p:pic>
        <p:nvPicPr>
          <p:cNvPr id="1038" name="Google Shape;103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3870" y="4747846"/>
            <a:ext cx="19519926" cy="409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29"/>
          <p:cNvSpPr txBox="1"/>
          <p:nvPr/>
        </p:nvSpPr>
        <p:spPr>
          <a:xfrm>
            <a:off x="4413504" y="11558487"/>
            <a:ext cx="1555699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DROP no tiene forma de reversarse una vez realizado (a menos que se cuente con un backup de la información)</a:t>
            </a:r>
            <a:endParaRPr/>
          </a:p>
        </p:txBody>
      </p:sp>
      <p:pic>
        <p:nvPicPr>
          <p:cNvPr id="1040" name="Google Shape;104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91341" y="11505290"/>
            <a:ext cx="568058" cy="56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538152" y="1721302"/>
            <a:ext cx="1002792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DATOS</a:t>
            </a:r>
            <a:endParaRPr sz="8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538152" y="3359761"/>
            <a:ext cx="11429703" cy="219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¿Qué son los tipos de datos y por qué son importantes?</a:t>
            </a:r>
            <a:endParaRPr sz="5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Google Shape;104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874" y="4187295"/>
            <a:ext cx="19482252" cy="4607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30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DROP</a:t>
            </a:r>
            <a:endParaRPr/>
          </a:p>
        </p:txBody>
      </p:sp>
      <p:sp>
        <p:nvSpPr>
          <p:cNvPr id="1047" name="Google Shape;1047;p30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30"/>
          <p:cNvSpPr txBox="1"/>
          <p:nvPr>
            <p:ph idx="1" type="body"/>
          </p:nvPr>
        </p:nvSpPr>
        <p:spPr>
          <a:xfrm>
            <a:off x="3168502" y="3651250"/>
            <a:ext cx="18011554" cy="25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La instrucción DROP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elimina permanentemente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 objetos de la base de datos, como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tablas completas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columnas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índices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-CO" sz="4400">
                <a:latin typeface="Lato"/>
                <a:ea typeface="Lato"/>
                <a:cs typeface="Lato"/>
                <a:sym typeface="Lato"/>
              </a:rPr>
              <a:t>vistas</a:t>
            </a:r>
            <a:r>
              <a:rPr lang="es-CO" sz="4400">
                <a:latin typeface="Lato"/>
                <a:ea typeface="Lato"/>
                <a:cs typeface="Lato"/>
                <a:sym typeface="Lato"/>
              </a:rPr>
              <a:t>, entre otros.</a:t>
            </a:r>
            <a:endParaRPr/>
          </a:p>
        </p:txBody>
      </p:sp>
      <p:sp>
        <p:nvSpPr>
          <p:cNvPr id="1049" name="Google Shape;1049;p30"/>
          <p:cNvSpPr txBox="1"/>
          <p:nvPr/>
        </p:nvSpPr>
        <p:spPr>
          <a:xfrm>
            <a:off x="4315414" y="8108711"/>
            <a:ext cx="154017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 hay otras tablas que dependen de la columna que se va a eliminar (por ejemplo, una llave foránea) DROP fallará a menos que se use CASCADE.</a:t>
            </a:r>
            <a:endParaRPr b="1" sz="3200" u="sng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0" name="Google Shape;105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0874" y="8537332"/>
            <a:ext cx="19482252" cy="460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Google Shape;105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874" y="7211561"/>
            <a:ext cx="19482252" cy="46071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31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ALTER </a:t>
            </a:r>
            <a:endParaRPr/>
          </a:p>
        </p:txBody>
      </p:sp>
      <p:sp>
        <p:nvSpPr>
          <p:cNvPr id="1057" name="Google Shape;1057;p31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31"/>
          <p:cNvSpPr txBox="1"/>
          <p:nvPr>
            <p:ph idx="1" type="body"/>
          </p:nvPr>
        </p:nvSpPr>
        <p:spPr>
          <a:xfrm>
            <a:off x="3168502" y="3651249"/>
            <a:ext cx="18011554" cy="3560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Permite hacer varios cambios sobre la estructura de una tabla existente: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Añadir, borrar o renombrar columnas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Cambiar el tipo de dato de una columna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Añadir valores por defecto (DEFAULT)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Añadir o eliminar restricciones (CHECK)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Renombrar la tabla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2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ALTER </a:t>
            </a:r>
            <a:endParaRPr/>
          </a:p>
        </p:txBody>
      </p:sp>
      <p:sp>
        <p:nvSpPr>
          <p:cNvPr id="1064" name="Google Shape;1064;p32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32"/>
          <p:cNvSpPr txBox="1"/>
          <p:nvPr>
            <p:ph idx="1" type="body"/>
          </p:nvPr>
        </p:nvSpPr>
        <p:spPr>
          <a:xfrm>
            <a:off x="3203944" y="3283048"/>
            <a:ext cx="18011554" cy="3560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s-CO" sz="4400">
                <a:latin typeface="Lato"/>
                <a:ea typeface="Lato"/>
                <a:cs typeface="Lato"/>
                <a:sym typeface="Lato"/>
              </a:rPr>
              <a:t>Permite hacer varios cambios sobre la estructura de una tabla existente:</a:t>
            </a:r>
            <a:endParaRPr/>
          </a:p>
        </p:txBody>
      </p:sp>
      <p:graphicFrame>
        <p:nvGraphicFramePr>
          <p:cNvPr id="1066" name="Google Shape;1066;p32"/>
          <p:cNvGraphicFramePr/>
          <p:nvPr/>
        </p:nvGraphicFramePr>
        <p:xfrm>
          <a:off x="3023440" y="50632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{4B76EFDF-AA1A-463F-ABDC-07BD703E564E}</a:tableStyleId>
              </a:tblPr>
              <a:tblGrid>
                <a:gridCol w="5258925"/>
                <a:gridCol w="14173200"/>
              </a:tblGrid>
              <a:tr h="93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None/>
                      </a:pPr>
                      <a:r>
                        <a:rPr b="1" lang="es-CO" sz="2800">
                          <a:latin typeface="Lato"/>
                          <a:ea typeface="Lato"/>
                          <a:cs typeface="Lato"/>
                          <a:sym typeface="Lato"/>
                        </a:rPr>
                        <a:t>Acción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None/>
                      </a:pPr>
                      <a:r>
                        <a:rPr b="1" lang="es-CO" sz="2800">
                          <a:latin typeface="Lato"/>
                          <a:ea typeface="Lato"/>
                          <a:cs typeface="Lato"/>
                          <a:sym typeface="Lato"/>
                        </a:rPr>
                        <a:t>Ejemplo SQL</a:t>
                      </a:r>
                      <a:endParaRPr sz="2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None/>
                      </a:pPr>
                      <a:r>
                        <a:rPr lang="es-CO" sz="2800">
                          <a:latin typeface="Lato"/>
                          <a:ea typeface="Lato"/>
                          <a:cs typeface="Lato"/>
                          <a:sym typeface="Lato"/>
                        </a:rPr>
                        <a:t>➕ Añadir una columna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s-CO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ALTER TABLE productos ADD COLUMN marca VARCHAR(50);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None/>
                      </a:pPr>
                      <a:r>
                        <a:rPr lang="es-CO" sz="2800">
                          <a:latin typeface="Lato"/>
                          <a:ea typeface="Lato"/>
                          <a:cs typeface="Lato"/>
                          <a:sym typeface="Lato"/>
                        </a:rPr>
                        <a:t>➖ Borrar una columna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s-CO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ALTER TABLE productos DROP COLUMN en_stock;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None/>
                      </a:pPr>
                      <a:r>
                        <a:rPr lang="es-CO" sz="2800">
                          <a:latin typeface="Lato"/>
                          <a:ea typeface="Lato"/>
                          <a:cs typeface="Lato"/>
                          <a:sym typeface="Lato"/>
                        </a:rPr>
                        <a:t>✏️ Renombrar una columna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s-CO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ALTER TABLE productos RENAME COLUMN nombre TO nombre_producto;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None/>
                      </a:pPr>
                      <a:r>
                        <a:rPr lang="es-CO" sz="2800">
                          <a:latin typeface="Lato"/>
                          <a:ea typeface="Lato"/>
                          <a:cs typeface="Lato"/>
                          <a:sym typeface="Lato"/>
                        </a:rPr>
                        <a:t>🔁 Cambiar tipo de dato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s-CO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ALTER TABLE productos ALTER COLUMN precio TYPE NUMERIC(12,2);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None/>
                      </a:pPr>
                      <a:r>
                        <a:rPr lang="es-CO" sz="2800">
                          <a:latin typeface="Lato"/>
                          <a:ea typeface="Lato"/>
                          <a:cs typeface="Lato"/>
                          <a:sym typeface="Lato"/>
                        </a:rPr>
                        <a:t>🎯 Añadir valor por defecto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s-CO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ALTER TABLE productos ALTER COLUMN en_stock SET DEFAULT TRUE;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None/>
                      </a:pPr>
                      <a:r>
                        <a:rPr lang="es-CO" sz="2800">
                          <a:latin typeface="Lato"/>
                          <a:ea typeface="Lato"/>
                          <a:cs typeface="Lato"/>
                          <a:sym typeface="Lato"/>
                        </a:rPr>
                        <a:t>✅ Añadir una restricción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s-CO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ALTER TABLE productos ADD CHECK (precio &gt;= 0);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Lato"/>
                        <a:buNone/>
                      </a:pPr>
                      <a:r>
                        <a:rPr lang="es-CO" sz="2800">
                          <a:latin typeface="Lato"/>
                          <a:ea typeface="Lato"/>
                          <a:cs typeface="Lato"/>
                          <a:sym typeface="Lato"/>
                        </a:rPr>
                        <a:t>❌ Eliminar una restricción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s-CO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ALTER TABLE productos DROP CONSTRAINT chk_precio_positivo;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oogle Shape;1071;p33"/>
          <p:cNvGrpSpPr/>
          <p:nvPr/>
        </p:nvGrpSpPr>
        <p:grpSpPr>
          <a:xfrm>
            <a:off x="-261019" y="11911524"/>
            <a:ext cx="3659601" cy="1634062"/>
            <a:chOff x="0" y="1075127"/>
            <a:chExt cx="3659601" cy="1634062"/>
          </a:xfrm>
        </p:grpSpPr>
        <p:sp>
          <p:nvSpPr>
            <p:cNvPr id="1072" name="Google Shape;1072;p33"/>
            <p:cNvSpPr/>
            <p:nvPr/>
          </p:nvSpPr>
          <p:spPr>
            <a:xfrm>
              <a:off x="0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2508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50890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76335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100269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125356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1511602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176605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2020508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2271381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2529414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2783867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30381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328889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353962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294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2511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50920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76365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100299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125386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1511896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176634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2020802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2271675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2529708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2784161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30384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328919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353991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294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2511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50920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76365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100299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125386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1511896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176634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2020802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2271675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2529708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2784161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30384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328919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353991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88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2514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50949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76394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100328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25415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512190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76664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2021096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271969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2530002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2784455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30387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328948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354021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88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2514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0949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76394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00328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125415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1512190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176664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2021096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271969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2530002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2784455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30387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328948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354021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882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2517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50978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76424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100357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125445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1512484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176693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2021390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2272263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2530296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2784749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30390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328978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354050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882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2517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50978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76424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100357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125445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1512484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176693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2021390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2272263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2530296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2784749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30390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328978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354050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1176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2520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1008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76453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100387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125474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1512778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176723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2021684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2272557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2530590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785043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30393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329007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354080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2" name="Google Shape;1192;p33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ALTER (EJERCICIO)</a:t>
            </a:r>
            <a:endParaRPr/>
          </a:p>
        </p:txBody>
      </p:sp>
      <p:sp>
        <p:nvSpPr>
          <p:cNvPr id="1193" name="Google Shape;1193;p33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33"/>
          <p:cNvSpPr txBox="1"/>
          <p:nvPr>
            <p:ph idx="1" type="body"/>
          </p:nvPr>
        </p:nvSpPr>
        <p:spPr>
          <a:xfrm>
            <a:off x="3168502" y="3042138"/>
            <a:ext cx="18011554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s-CO" sz="3600">
                <a:latin typeface="Lato"/>
                <a:ea typeface="Lato"/>
                <a:cs typeface="Lato"/>
                <a:sym typeface="Lato"/>
              </a:rPr>
              <a:t>Instrucción: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Tienes la tabla clientes con las columnas id_cliente, nombre y email.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Ahora quieres añadir una columna nueva llamada telefono que sea un VARCHAR(15).</a:t>
            </a:r>
            <a:endParaRPr/>
          </a:p>
        </p:txBody>
      </p:sp>
      <p:pic>
        <p:nvPicPr>
          <p:cNvPr id="1195" name="Google Shape;119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7" y="5556738"/>
            <a:ext cx="17785126" cy="4205831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33"/>
          <p:cNvSpPr txBox="1"/>
          <p:nvPr/>
        </p:nvSpPr>
        <p:spPr>
          <a:xfrm>
            <a:off x="493776" y="12201186"/>
            <a:ext cx="54315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200"/>
              <a:buFont typeface="Lato"/>
              <a:buNone/>
            </a:pPr>
            <a:r>
              <a:rPr b="0" i="0" lang="es-CO" sz="7200" u="none" cap="none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3:00</a:t>
            </a:r>
            <a:endParaRPr/>
          </a:p>
        </p:txBody>
      </p:sp>
      <p:grpSp>
        <p:nvGrpSpPr>
          <p:cNvPr id="1197" name="Google Shape;1197;p33"/>
          <p:cNvGrpSpPr/>
          <p:nvPr/>
        </p:nvGrpSpPr>
        <p:grpSpPr>
          <a:xfrm>
            <a:off x="2774324" y="12023841"/>
            <a:ext cx="1647445" cy="1489991"/>
            <a:chOff x="7210805" y="4564306"/>
            <a:chExt cx="2904485" cy="2754985"/>
          </a:xfrm>
        </p:grpSpPr>
        <p:pic>
          <p:nvPicPr>
            <p:cNvPr id="1198" name="Google Shape;1198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0805" y="4564306"/>
              <a:ext cx="2754985" cy="2754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9" name="Google Shape;1199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69593" y="5973594"/>
              <a:ext cx="1345697" cy="13456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4" name="Google Shape;1204;p34"/>
          <p:cNvGrpSpPr/>
          <p:nvPr/>
        </p:nvGrpSpPr>
        <p:grpSpPr>
          <a:xfrm>
            <a:off x="-261019" y="11911524"/>
            <a:ext cx="3659601" cy="1634062"/>
            <a:chOff x="0" y="1075127"/>
            <a:chExt cx="3659601" cy="1634062"/>
          </a:xfrm>
        </p:grpSpPr>
        <p:sp>
          <p:nvSpPr>
            <p:cNvPr id="1205" name="Google Shape;1205;p34"/>
            <p:cNvSpPr/>
            <p:nvPr/>
          </p:nvSpPr>
          <p:spPr>
            <a:xfrm>
              <a:off x="0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2508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0890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76335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100269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125356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1511602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176605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2020508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2271381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2529414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2783867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0381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28889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53962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294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2511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50920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76365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100299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125386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1511896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176634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2020802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2271675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2529708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2784161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30384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328919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353991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294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2511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0920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76365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100299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125386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1511896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176634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2020802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2271675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2529708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2784161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30384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328919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353991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588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2514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50949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76394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100328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125415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1512190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176664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2021096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2271969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2530002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2784455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30387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328948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354021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588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2514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50949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76394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100328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125415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1512190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176664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2021096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2271969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2530002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2784455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0387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28948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354021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882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2517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50978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76424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100357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125445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1512484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176693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2021390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2272263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2530296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2784749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30390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328978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54050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82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2517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50978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76424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100357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125445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512484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76693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2021390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2272263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2530296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2784749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0390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28978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354050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1176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2520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51008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6453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100387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125474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1512778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176723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2021684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2272557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2530590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2785043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30393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329007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354080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5" name="Google Shape;1325;p34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ALTER (EJERCICIO)</a:t>
            </a:r>
            <a:endParaRPr/>
          </a:p>
        </p:txBody>
      </p:sp>
      <p:sp>
        <p:nvSpPr>
          <p:cNvPr id="1326" name="Google Shape;1326;p34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34"/>
          <p:cNvSpPr txBox="1"/>
          <p:nvPr>
            <p:ph idx="1" type="body"/>
          </p:nvPr>
        </p:nvSpPr>
        <p:spPr>
          <a:xfrm>
            <a:off x="3168502" y="3042138"/>
            <a:ext cx="18011554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s-CO" sz="3600">
                <a:latin typeface="Lato"/>
                <a:ea typeface="Lato"/>
                <a:cs typeface="Lato"/>
                <a:sym typeface="Lato"/>
              </a:rPr>
              <a:t>Instrucción: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En la tabla de pedidos, se ha creado una nueva columna </a:t>
            </a:r>
            <a:r>
              <a:rPr i="1" lang="es-CO" sz="3600">
                <a:latin typeface="Lato"/>
                <a:ea typeface="Lato"/>
                <a:cs typeface="Lato"/>
                <a:sym typeface="Lato"/>
              </a:rPr>
              <a:t>estado</a:t>
            </a:r>
            <a:r>
              <a:rPr lang="es-CO" sz="3600">
                <a:latin typeface="Lato"/>
                <a:ea typeface="Lato"/>
                <a:cs typeface="Lato"/>
                <a:sym typeface="Lato"/>
              </a:rPr>
              <a:t> que puede tener valores como 'Pendiente', 'Enviado', etc.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Quieres que, si no se especifica, el valor por defecto sea 'Pendiente'.</a:t>
            </a:r>
            <a:endParaRPr/>
          </a:p>
        </p:txBody>
      </p:sp>
      <p:pic>
        <p:nvPicPr>
          <p:cNvPr id="1328" name="Google Shape;132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9" y="5556738"/>
            <a:ext cx="17785122" cy="4205831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34"/>
          <p:cNvSpPr txBox="1"/>
          <p:nvPr/>
        </p:nvSpPr>
        <p:spPr>
          <a:xfrm>
            <a:off x="493776" y="12201186"/>
            <a:ext cx="54315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200"/>
              <a:buFont typeface="Lato"/>
              <a:buNone/>
            </a:pPr>
            <a:r>
              <a:rPr b="0" i="0" lang="es-CO" sz="7200" u="none" cap="none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3:00</a:t>
            </a:r>
            <a:endParaRPr/>
          </a:p>
        </p:txBody>
      </p:sp>
      <p:grpSp>
        <p:nvGrpSpPr>
          <p:cNvPr id="1330" name="Google Shape;1330;p34"/>
          <p:cNvGrpSpPr/>
          <p:nvPr/>
        </p:nvGrpSpPr>
        <p:grpSpPr>
          <a:xfrm>
            <a:off x="2774324" y="12023841"/>
            <a:ext cx="1647445" cy="1489991"/>
            <a:chOff x="7210805" y="4564306"/>
            <a:chExt cx="2904485" cy="2754985"/>
          </a:xfrm>
        </p:grpSpPr>
        <p:pic>
          <p:nvPicPr>
            <p:cNvPr id="1331" name="Google Shape;1331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0805" y="4564306"/>
              <a:ext cx="2754985" cy="2754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2" name="Google Shape;1332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69593" y="5973594"/>
              <a:ext cx="1345697" cy="13456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35"/>
          <p:cNvGrpSpPr/>
          <p:nvPr/>
        </p:nvGrpSpPr>
        <p:grpSpPr>
          <a:xfrm>
            <a:off x="-261019" y="11911524"/>
            <a:ext cx="3659601" cy="1634062"/>
            <a:chOff x="0" y="1075127"/>
            <a:chExt cx="3659601" cy="1634062"/>
          </a:xfrm>
        </p:grpSpPr>
        <p:sp>
          <p:nvSpPr>
            <p:cNvPr id="1338" name="Google Shape;1338;p35"/>
            <p:cNvSpPr/>
            <p:nvPr/>
          </p:nvSpPr>
          <p:spPr>
            <a:xfrm>
              <a:off x="0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2508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50890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76335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1002696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125356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1511602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176605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2020508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2271381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2529414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2783867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3038173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3288899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3539625" y="237392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294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2511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50920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76365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1002990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125386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1511896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176634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2020802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2271675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2529708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2784161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3038467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3289193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3539919" y="259038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294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2511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50920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76365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1002990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125386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1511896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176634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2020802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2271675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2529708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2784161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3038467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3289193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3539919" y="1940991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588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2514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0949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76394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1003284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125415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1512190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176664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2021096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2271969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2530002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2784455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3038761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3289487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3540213" y="215745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88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2514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0949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76394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1003284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125415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1512190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176664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2021096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2271969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2530002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2784455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3038761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3289487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3540213" y="1508059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82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2517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50978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76424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1003578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125445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1512484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176693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2021390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2272263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2530296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2784749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3039055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3289781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3540507" y="1724525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82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2517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50978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6424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1003578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125445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1512484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176693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2021390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2272263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2530296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2784749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3039055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3289781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3540507" y="1075127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1176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2520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1008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76453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1003872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125474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1512778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176723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2021684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2272557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2530590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2785043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3039349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3290075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3540801" y="1291593"/>
              <a:ext cx="118800" cy="118800"/>
            </a:xfrm>
            <a:prstGeom prst="ellipse">
              <a:avLst/>
            </a:prstGeom>
            <a:solidFill>
              <a:srgbClr val="FDE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8" name="Google Shape;1458;p35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ALTER (EJERCICIO)</a:t>
            </a:r>
            <a:endParaRPr/>
          </a:p>
        </p:txBody>
      </p:sp>
      <p:sp>
        <p:nvSpPr>
          <p:cNvPr id="1459" name="Google Shape;1459;p35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35"/>
          <p:cNvSpPr txBox="1"/>
          <p:nvPr>
            <p:ph idx="1" type="body"/>
          </p:nvPr>
        </p:nvSpPr>
        <p:spPr>
          <a:xfrm>
            <a:off x="3168502" y="3042138"/>
            <a:ext cx="18011554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s-CO" sz="3600">
                <a:latin typeface="Lato"/>
                <a:ea typeface="Lato"/>
                <a:cs typeface="Lato"/>
                <a:sym typeface="Lato"/>
              </a:rPr>
              <a:t>Instrucción: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En la tabla productos, la columna nombre está muy genérica.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CO" sz="3600">
                <a:latin typeface="Lato"/>
                <a:ea typeface="Lato"/>
                <a:cs typeface="Lato"/>
                <a:sym typeface="Lato"/>
              </a:rPr>
              <a:t>Quieres renombrarla a nombre_producto.</a:t>
            </a:r>
            <a:endParaRPr/>
          </a:p>
        </p:txBody>
      </p:sp>
      <p:pic>
        <p:nvPicPr>
          <p:cNvPr id="1461" name="Google Shape;146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439" y="5556738"/>
            <a:ext cx="17785122" cy="4205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35"/>
          <p:cNvSpPr txBox="1"/>
          <p:nvPr/>
        </p:nvSpPr>
        <p:spPr>
          <a:xfrm>
            <a:off x="493776" y="12201186"/>
            <a:ext cx="54315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7200"/>
              <a:buFont typeface="Lato"/>
              <a:buNone/>
            </a:pPr>
            <a:r>
              <a:rPr b="0" i="0" lang="es-CO" sz="7200" u="none" cap="none" strike="noStrike">
                <a:solidFill>
                  <a:srgbClr val="44546A"/>
                </a:solidFill>
                <a:latin typeface="Lato"/>
                <a:ea typeface="Lato"/>
                <a:cs typeface="Lato"/>
                <a:sym typeface="Lato"/>
              </a:rPr>
              <a:t>3:00</a:t>
            </a:r>
            <a:endParaRPr/>
          </a:p>
        </p:txBody>
      </p:sp>
      <p:grpSp>
        <p:nvGrpSpPr>
          <p:cNvPr id="1463" name="Google Shape;1463;p35"/>
          <p:cNvGrpSpPr/>
          <p:nvPr/>
        </p:nvGrpSpPr>
        <p:grpSpPr>
          <a:xfrm>
            <a:off x="2774324" y="12023841"/>
            <a:ext cx="1647445" cy="1489991"/>
            <a:chOff x="7210805" y="4564306"/>
            <a:chExt cx="2904485" cy="2754985"/>
          </a:xfrm>
        </p:grpSpPr>
        <p:pic>
          <p:nvPicPr>
            <p:cNvPr id="1464" name="Google Shape;1464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0805" y="4564306"/>
              <a:ext cx="2754985" cy="2754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5" name="Google Shape;1465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69593" y="5973594"/>
              <a:ext cx="1345697" cy="13456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6"/>
          <p:cNvSpPr/>
          <p:nvPr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1" name="Google Shape;1471;p36"/>
          <p:cNvGraphicFramePr/>
          <p:nvPr/>
        </p:nvGraphicFramePr>
        <p:xfrm>
          <a:off x="1690077" y="1328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{4B76EFDF-AA1A-463F-ABDC-07BD703E564E}</a:tableStyleId>
              </a:tblPr>
              <a:tblGrid>
                <a:gridCol w="850675"/>
                <a:gridCol w="850675"/>
                <a:gridCol w="850675"/>
                <a:gridCol w="850675"/>
                <a:gridCol w="850675"/>
                <a:gridCol w="850675"/>
                <a:gridCol w="850675"/>
                <a:gridCol w="850675"/>
                <a:gridCol w="850675"/>
                <a:gridCol w="850675"/>
                <a:gridCol w="850675"/>
                <a:gridCol w="850675"/>
                <a:gridCol w="850675"/>
              </a:tblGrid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/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/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/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/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/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/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/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/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571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54025" marB="54025" marR="108025" marL="1080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2" name="Google Shape;1472;p36"/>
          <p:cNvSpPr txBox="1"/>
          <p:nvPr>
            <p:ph idx="1" type="body"/>
          </p:nvPr>
        </p:nvSpPr>
        <p:spPr>
          <a:xfrm>
            <a:off x="13153292" y="1328612"/>
            <a:ext cx="10322169" cy="110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b="1" lang="es-CO"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HORIZONTALES</a:t>
            </a:r>
            <a:r>
              <a:rPr b="1" lang="es-CO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-CO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_____ TABLE productos ADD COLUMN marca VARCHAR(50); -- Agrega una nueva columna llamada marca a la tabla productos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-CO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CREATE TABLE pedidos (id_pedido SERIAL PRIMARY KEY, id_cliente INT _____ clientes(id_cliente)); -- Establece una llave foránea que referencia a la tabla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-CO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8. _____ FROM pedidos WHERE fecha_pedido &lt; 2024-01-01; -- Elimina pedidos realizados antes de 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br>
              <a:rPr b="1" lang="es-CO"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b="1" lang="es-CO"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VERTICALES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-CO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_____ productos SET precio = precio * 0.9 WHERE categoria = Tecnología; -- Actualiza los precios de productos tecnológicos con un 10% de descuento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-CO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____ TABLE productos (id_producto SERIAL PRIMARY KEY, nombre VARCHAR(50)); -- Crea una nueva tabla llamada productos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-CO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____ TABLE productos (id_producto SERIAL PRIMARY KEY, nombre VARCHAR(50)); --  Crea una nueva tabla llamada productos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-CO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6. ALTER TABLE clientes DROP _____ telefono; --  Elimina la columna telefono de la tabla clientes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-CO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7. ALTER TABLE pedidos _____ COLUMN estado SET DEFAULT Pendiente; --  Establece el valor por defecto Pendiente para la columna estado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s-CO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8. _____ TABLE pedidos; --  Elimina por completo la tabla de pedidos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37"/>
          <p:cNvSpPr txBox="1"/>
          <p:nvPr/>
        </p:nvSpPr>
        <p:spPr>
          <a:xfrm>
            <a:off x="1538152" y="1721302"/>
            <a:ext cx="1002792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Roboto"/>
              <a:buNone/>
            </a:pPr>
            <a:r>
              <a:rPr b="0" i="0" lang="es-CO" sz="8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Ejercicio</a:t>
            </a:r>
            <a:endParaRPr b="0" i="0" sz="8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37"/>
          <p:cNvSpPr txBox="1"/>
          <p:nvPr/>
        </p:nvSpPr>
        <p:spPr>
          <a:xfrm>
            <a:off x="1538152" y="3359761"/>
            <a:ext cx="11429703" cy="219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5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Diseña tu mundo y conecta con otros</a:t>
            </a:r>
            <a:endParaRPr b="0" i="0" sz="5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Un dibujo de un perro&#10;&#10;El contenido generado por IA puede ser incorrecto." id="1479" name="Google Shape;147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01232" y="2103339"/>
            <a:ext cx="7810500" cy="36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Google Shape;1480;p3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25377" y="4454716"/>
            <a:ext cx="2196007" cy="219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/>
          <p:nvPr>
            <p:ph idx="1" type="subTitle"/>
          </p:nvPr>
        </p:nvSpPr>
        <p:spPr>
          <a:xfrm>
            <a:off x="3089501" y="-3577919"/>
            <a:ext cx="14716126" cy="889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s-CO" sz="5400">
                <a:latin typeface="Arial"/>
                <a:ea typeface="Arial"/>
                <a:cs typeface="Arial"/>
                <a:sym typeface="Arial"/>
              </a:rPr>
              <a:t>Educación Ejecutiva</a:t>
            </a:r>
            <a:endParaRPr/>
          </a:p>
        </p:txBody>
      </p:sp>
      <p:sp>
        <p:nvSpPr>
          <p:cNvPr id="1486" name="Google Shape;1486;p38"/>
          <p:cNvSpPr txBox="1"/>
          <p:nvPr/>
        </p:nvSpPr>
        <p:spPr>
          <a:xfrm>
            <a:off x="1217757" y="-3110140"/>
            <a:ext cx="104029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4400"/>
              <a:buFont typeface="Arial"/>
              <a:buNone/>
            </a:pPr>
            <a:r>
              <a:rPr b="0" i="1" lang="es-CO" sz="4400" u="none" cap="small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Transforma</a:t>
            </a:r>
            <a:r>
              <a:rPr b="0" i="1" lang="es-CO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manera como ves el mundo, porque es la clave para cambiarlo.</a:t>
            </a:r>
            <a:endParaRPr/>
          </a:p>
        </p:txBody>
      </p:sp>
      <p:sp>
        <p:nvSpPr>
          <p:cNvPr id="1487" name="Google Shape;1487;p38"/>
          <p:cNvSpPr txBox="1"/>
          <p:nvPr/>
        </p:nvSpPr>
        <p:spPr>
          <a:xfrm>
            <a:off x="1217757" y="1595657"/>
            <a:ext cx="9792867" cy="1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b="1" lang="es-CO" sz="9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¡</a:t>
            </a:r>
            <a:r>
              <a:rPr b="1" i="0" lang="es-CO" sz="9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Gracias!</a:t>
            </a:r>
            <a:endParaRPr/>
          </a:p>
        </p:txBody>
      </p:sp>
      <p:sp>
        <p:nvSpPr>
          <p:cNvPr id="1488" name="Google Shape;1488;p38"/>
          <p:cNvSpPr/>
          <p:nvPr/>
        </p:nvSpPr>
        <p:spPr>
          <a:xfrm>
            <a:off x="1661312" y="2900757"/>
            <a:ext cx="951584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ato"/>
              <a:buNone/>
            </a:pPr>
            <a:r>
              <a:rPr b="1" i="1" lang="es-CO" sz="4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Aprendiendo juntos a lo largo de la vida</a:t>
            </a:r>
            <a:endParaRPr/>
          </a:p>
        </p:txBody>
      </p:sp>
      <p:sp>
        <p:nvSpPr>
          <p:cNvPr id="1489" name="Google Shape;1489;p38"/>
          <p:cNvSpPr/>
          <p:nvPr/>
        </p:nvSpPr>
        <p:spPr>
          <a:xfrm>
            <a:off x="2104867" y="5086350"/>
            <a:ext cx="1295558" cy="1000125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25655451" y="1711234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4453669" y="178438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TIPOS DE DATOS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3168502" y="3276634"/>
            <a:ext cx="18011554" cy="219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tipo de dato es la </a:t>
            </a:r>
            <a:r>
              <a:rPr b="1"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clasificación</a:t>
            </a: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que especifica el </a:t>
            </a:r>
            <a:r>
              <a:rPr b="1"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tipo de valor </a:t>
            </a: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 puede contener una columna en una base de datos y </a:t>
            </a:r>
            <a:r>
              <a:rPr b="1"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 tipo de operaciones</a:t>
            </a: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que se pueden realizar con dicho valor.</a:t>
            </a:r>
            <a:endParaRPr sz="4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168502" y="5813218"/>
            <a:ext cx="1270548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Cuando creamos una tabla en una base de datos, necesitamos decir </a:t>
            </a:r>
            <a:r>
              <a:rPr b="1" lang="es-CO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qué tipo de información </a:t>
            </a:r>
            <a:r>
              <a:rPr lang="es-CO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vamos a guardar en cada columna. Esto ayuda al sistema a saber </a:t>
            </a:r>
            <a:r>
              <a:rPr b="1" lang="es-CO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cómo almacenar </a:t>
            </a:r>
            <a:r>
              <a:rPr lang="es-CO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lang="es-CO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cómo trabajar </a:t>
            </a:r>
            <a:r>
              <a:rPr lang="es-CO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 esos datos.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3168502" y="8465167"/>
            <a:ext cx="18011554" cy="9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Elegir bien el tipo de dato permite:</a:t>
            </a:r>
            <a:endParaRPr sz="4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3168502" y="9752317"/>
            <a:ext cx="1801155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Establecer el conjunto de datos válidos que puede almacenar una columna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Determinar qué operaciones se pueden realizar sobre ella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Estipular cuánto espacio necesita en memoria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05376" y="5813218"/>
            <a:ext cx="3375366" cy="337536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25655451" y="1711234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24453669" y="178438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TIPOS DE DATOS</a:t>
            </a:r>
            <a:endParaRPr/>
          </a:p>
        </p:txBody>
      </p:sp>
      <p:graphicFrame>
        <p:nvGraphicFramePr>
          <p:cNvPr id="131" name="Google Shape;131;p5"/>
          <p:cNvGraphicFramePr/>
          <p:nvPr/>
        </p:nvGraphicFramePr>
        <p:xfrm>
          <a:off x="1950778" y="36936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{4B76EFDF-AA1A-463F-ABDC-07BD703E564E}</a:tableStyleId>
              </a:tblPr>
              <a:tblGrid>
                <a:gridCol w="3755075"/>
                <a:gridCol w="6419100"/>
                <a:gridCol w="3730750"/>
                <a:gridCol w="6542075"/>
              </a:tblGrid>
              <a:tr h="125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32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Tipo de dato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32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¿Qué representa?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32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Ejemplo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32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Operaciones comunes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113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INTEGER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Números enteros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42, -5, 1200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Sumas, restas, comparaciones (&gt;, &lt;, =)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113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DECIMAL o FLOAT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Números con decimales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3.14, -0.5, 250.75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Cálculos precisos, promedios, redondeos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113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VARCHAR(n)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Texto (hasta </a:t>
                      </a:r>
                      <a:r>
                        <a:rPr i="1"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caracteres)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“Bogotá”, “Julián”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Búsquedas (LIKE), concatenaciones, recortes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113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Fechas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“2025-07-25”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Comparaciones, diferencias de fechas, rangos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113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BOOLEAN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o falso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TRUE, FALSE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Filtros lógicos, validaciones (WHERE)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  <a:tr h="113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TIMESTAMP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Fecha y hora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“2025-07-25 10:34”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CO" sz="2800" u="none" cap="none" strike="noStrike">
                          <a:solidFill>
                            <a:srgbClr val="3F3F3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Cálculos de tiempo, ordenamiento cronológico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215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5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¿CÓMO SELECCIONAR BIEN EL TIPO DE DATO?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1755648" y="3858768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¿El dato es de tipo numérico?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57872" y="4882896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¿Todos los números son enteros (sin decimales)?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6395765" y="5907024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¿Los valores están entre -32,768 y 32.767?</a:t>
            </a:r>
            <a:endParaRPr/>
          </a:p>
        </p:txBody>
      </p:sp>
      <p:cxnSp>
        <p:nvCxnSpPr>
          <p:cNvPr id="141" name="Google Shape;141;p6"/>
          <p:cNvCxnSpPr>
            <a:stCxn id="138" idx="3"/>
            <a:endCxn id="139" idx="0"/>
          </p:cNvCxnSpPr>
          <p:nvPr/>
        </p:nvCxnSpPr>
        <p:spPr>
          <a:xfrm>
            <a:off x="5449824" y="4370832"/>
            <a:ext cx="3755100" cy="5121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6"/>
          <p:cNvCxnSpPr>
            <a:stCxn id="139" idx="3"/>
            <a:endCxn id="140" idx="0"/>
          </p:cNvCxnSpPr>
          <p:nvPr/>
        </p:nvCxnSpPr>
        <p:spPr>
          <a:xfrm>
            <a:off x="11052048" y="5394960"/>
            <a:ext cx="7190700" cy="5121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6"/>
          <p:cNvSpPr txBox="1"/>
          <p:nvPr/>
        </p:nvSpPr>
        <p:spPr>
          <a:xfrm>
            <a:off x="21772435" y="6234422"/>
            <a:ext cx="1987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SMALLINT (INT2)</a:t>
            </a:r>
            <a:endParaRPr/>
          </a:p>
        </p:txBody>
      </p:sp>
      <p:cxnSp>
        <p:nvCxnSpPr>
          <p:cNvPr id="144" name="Google Shape;144;p6"/>
          <p:cNvCxnSpPr>
            <a:stCxn id="140" idx="3"/>
            <a:endCxn id="143" idx="1"/>
          </p:cNvCxnSpPr>
          <p:nvPr/>
        </p:nvCxnSpPr>
        <p:spPr>
          <a:xfrm>
            <a:off x="20089941" y="6419088"/>
            <a:ext cx="1682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" name="Google Shape;145;p6"/>
          <p:cNvSpPr/>
          <p:nvPr/>
        </p:nvSpPr>
        <p:spPr>
          <a:xfrm>
            <a:off x="16395765" y="7532870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¿Los valores están entre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-2,147’483,648 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2,147’483.647 ?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21772435" y="7886438"/>
            <a:ext cx="1987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INTEGER (INT4)</a:t>
            </a:r>
            <a:endParaRPr/>
          </a:p>
        </p:txBody>
      </p:sp>
      <p:cxnSp>
        <p:nvCxnSpPr>
          <p:cNvPr id="147" name="Google Shape;147;p6"/>
          <p:cNvCxnSpPr>
            <a:stCxn id="145" idx="3"/>
            <a:endCxn id="146" idx="1"/>
          </p:cNvCxnSpPr>
          <p:nvPr/>
        </p:nvCxnSpPr>
        <p:spPr>
          <a:xfrm>
            <a:off x="20089941" y="8044934"/>
            <a:ext cx="1682400" cy="26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6"/>
          <p:cNvCxnSpPr>
            <a:stCxn id="140" idx="2"/>
            <a:endCxn id="145" idx="0"/>
          </p:cNvCxnSpPr>
          <p:nvPr/>
        </p:nvCxnSpPr>
        <p:spPr>
          <a:xfrm>
            <a:off x="18242853" y="6931152"/>
            <a:ext cx="0" cy="601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9" name="Google Shape;149;p6"/>
          <p:cNvSpPr/>
          <p:nvPr/>
        </p:nvSpPr>
        <p:spPr>
          <a:xfrm>
            <a:off x="16395765" y="9184886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¿Los valores están entre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-9.223.372.036.854.775.808 y 9,223,372,036,854,775,807?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21772435" y="9538454"/>
            <a:ext cx="1987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BIGINT (INT8)</a:t>
            </a:r>
            <a:endParaRPr/>
          </a:p>
        </p:txBody>
      </p:sp>
      <p:cxnSp>
        <p:nvCxnSpPr>
          <p:cNvPr id="151" name="Google Shape;151;p6"/>
          <p:cNvCxnSpPr>
            <a:stCxn id="149" idx="3"/>
            <a:endCxn id="150" idx="1"/>
          </p:cNvCxnSpPr>
          <p:nvPr/>
        </p:nvCxnSpPr>
        <p:spPr>
          <a:xfrm>
            <a:off x="20089941" y="9696950"/>
            <a:ext cx="1682400" cy="26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6"/>
          <p:cNvCxnSpPr>
            <a:stCxn id="145" idx="2"/>
            <a:endCxn id="149" idx="0"/>
          </p:cNvCxnSpPr>
          <p:nvPr/>
        </p:nvCxnSpPr>
        <p:spPr>
          <a:xfrm>
            <a:off x="18242853" y="8556998"/>
            <a:ext cx="0" cy="627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6"/>
          <p:cNvSpPr txBox="1"/>
          <p:nvPr/>
        </p:nvSpPr>
        <p:spPr>
          <a:xfrm>
            <a:off x="6620256" y="4203502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14440006" y="5233082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20676499" y="6234422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20705455" y="7860268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20705455" y="9538454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17943109" y="7060430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17943109" y="8658510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cxnSp>
        <p:nvCxnSpPr>
          <p:cNvPr id="160" name="Google Shape;160;p6"/>
          <p:cNvCxnSpPr>
            <a:stCxn id="149" idx="2"/>
            <a:endCxn id="161" idx="0"/>
          </p:cNvCxnSpPr>
          <p:nvPr/>
        </p:nvCxnSpPr>
        <p:spPr>
          <a:xfrm>
            <a:off x="18242853" y="10209014"/>
            <a:ext cx="8700" cy="939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6"/>
          <p:cNvSpPr txBox="1"/>
          <p:nvPr/>
        </p:nvSpPr>
        <p:spPr>
          <a:xfrm>
            <a:off x="17943108" y="10467569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16660368" y="11148536"/>
            <a:ext cx="31821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DECIMAL/NUMERIC (p,0) o FLOAT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7357872" y="6867564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¿El número de dígitos fraccionarios es fijo o el número representa dinero?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12722350" y="7194962"/>
            <a:ext cx="27492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DECIMAL/NUMERIC (p,s)</a:t>
            </a:r>
            <a:endParaRPr/>
          </a:p>
        </p:txBody>
      </p:sp>
      <p:cxnSp>
        <p:nvCxnSpPr>
          <p:cNvPr id="165" name="Google Shape;165;p6"/>
          <p:cNvCxnSpPr>
            <a:stCxn id="163" idx="3"/>
            <a:endCxn id="164" idx="1"/>
          </p:cNvCxnSpPr>
          <p:nvPr/>
        </p:nvCxnSpPr>
        <p:spPr>
          <a:xfrm>
            <a:off x="11052048" y="7379628"/>
            <a:ext cx="1670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6"/>
          <p:cNvCxnSpPr>
            <a:stCxn id="139" idx="2"/>
            <a:endCxn id="163" idx="0"/>
          </p:cNvCxnSpPr>
          <p:nvPr/>
        </p:nvCxnSpPr>
        <p:spPr>
          <a:xfrm>
            <a:off x="9204960" y="5907024"/>
            <a:ext cx="0" cy="960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6"/>
          <p:cNvSpPr/>
          <p:nvPr/>
        </p:nvSpPr>
        <p:spPr>
          <a:xfrm>
            <a:off x="7357872" y="8852232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¿Tiene al menos 8 dígitos significativos?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12722350" y="9179630"/>
            <a:ext cx="1987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SMALLFLOAT</a:t>
            </a:r>
            <a:endParaRPr/>
          </a:p>
        </p:txBody>
      </p:sp>
      <p:cxnSp>
        <p:nvCxnSpPr>
          <p:cNvPr id="169" name="Google Shape;169;p6"/>
          <p:cNvCxnSpPr>
            <a:stCxn id="167" idx="3"/>
            <a:endCxn id="168" idx="1"/>
          </p:cNvCxnSpPr>
          <p:nvPr/>
        </p:nvCxnSpPr>
        <p:spPr>
          <a:xfrm>
            <a:off x="11052048" y="9364296"/>
            <a:ext cx="1670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6"/>
          <p:cNvCxnSpPr>
            <a:stCxn id="163" idx="2"/>
            <a:endCxn id="167" idx="0"/>
          </p:cNvCxnSpPr>
          <p:nvPr/>
        </p:nvCxnSpPr>
        <p:spPr>
          <a:xfrm>
            <a:off x="9204960" y="7891692"/>
            <a:ext cx="0" cy="960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6"/>
          <p:cNvSpPr txBox="1"/>
          <p:nvPr/>
        </p:nvSpPr>
        <p:spPr>
          <a:xfrm>
            <a:off x="11655370" y="9179630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8905216" y="8187951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11653749" y="7221132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7357872" y="10836901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¿Tiene al menos 16 dígitos significativos?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12722350" y="11164297"/>
            <a:ext cx="1987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endParaRPr/>
          </a:p>
        </p:txBody>
      </p:sp>
      <p:cxnSp>
        <p:nvCxnSpPr>
          <p:cNvPr id="176" name="Google Shape;176;p6"/>
          <p:cNvCxnSpPr>
            <a:stCxn id="174" idx="3"/>
            <a:endCxn id="175" idx="1"/>
          </p:cNvCxnSpPr>
          <p:nvPr/>
        </p:nvCxnSpPr>
        <p:spPr>
          <a:xfrm>
            <a:off x="11052048" y="11348965"/>
            <a:ext cx="1670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6"/>
          <p:cNvCxnSpPr>
            <a:stCxn id="167" idx="2"/>
            <a:endCxn id="174" idx="0"/>
          </p:cNvCxnSpPr>
          <p:nvPr/>
        </p:nvCxnSpPr>
        <p:spPr>
          <a:xfrm>
            <a:off x="9204960" y="9876360"/>
            <a:ext cx="0" cy="960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6"/>
          <p:cNvSpPr txBox="1"/>
          <p:nvPr/>
        </p:nvSpPr>
        <p:spPr>
          <a:xfrm>
            <a:off x="11655370" y="11164297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8905215" y="10171309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cxnSp>
        <p:nvCxnSpPr>
          <p:cNvPr id="180" name="Google Shape;180;p6"/>
          <p:cNvCxnSpPr>
            <a:stCxn id="174" idx="2"/>
            <a:endCxn id="181" idx="0"/>
          </p:cNvCxnSpPr>
          <p:nvPr/>
        </p:nvCxnSpPr>
        <p:spPr>
          <a:xfrm flipH="1">
            <a:off x="9192360" y="11861029"/>
            <a:ext cx="12600" cy="755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6"/>
          <p:cNvSpPr txBox="1"/>
          <p:nvPr/>
        </p:nvSpPr>
        <p:spPr>
          <a:xfrm>
            <a:off x="8905215" y="11990306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7644384" y="12616417"/>
            <a:ext cx="3096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DECIMAL/NUMERIC (p)</a:t>
            </a:r>
            <a:endParaRPr/>
          </a:p>
        </p:txBody>
      </p:sp>
      <p:cxnSp>
        <p:nvCxnSpPr>
          <p:cNvPr id="183" name="Google Shape;183;p6"/>
          <p:cNvCxnSpPr>
            <a:stCxn id="138" idx="2"/>
            <a:endCxn id="184" idx="1"/>
          </p:cNvCxnSpPr>
          <p:nvPr/>
        </p:nvCxnSpPr>
        <p:spPr>
          <a:xfrm>
            <a:off x="3602736" y="4882896"/>
            <a:ext cx="0" cy="7476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6"/>
          <p:cNvSpPr/>
          <p:nvPr/>
        </p:nvSpPr>
        <p:spPr>
          <a:xfrm rot="5400000">
            <a:off x="3289680" y="12426016"/>
            <a:ext cx="626111" cy="493354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8905215" y="6199749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16395765" y="12196941"/>
            <a:ext cx="7524105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Fuente: Adaptado de IBM. (2024-11-19) “Select a data type,” </a:t>
            </a:r>
            <a:r>
              <a:rPr i="1"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IBM Documentation. </a:t>
            </a: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Disponible en: </a:t>
            </a:r>
            <a:r>
              <a:rPr lang="es-CO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https://tinyurl.com/mpt69bef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¿CÓMO SELECCIONAR BIEN EL TIPO DE DATO? (2)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1723040" y="3884461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¿El dato es de tipo cronológico?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17485880" y="5463645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¿Intervalo de tiempo o punto en el tiempo?</a:t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723040" y="5869129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¿Datos booleanos (sí/no, verdadero/falso)?</a:t>
            </a:r>
            <a:endParaRPr/>
          </a:p>
        </p:txBody>
      </p:sp>
      <p:cxnSp>
        <p:nvCxnSpPr>
          <p:cNvPr id="196" name="Google Shape;196;p7"/>
          <p:cNvCxnSpPr>
            <a:stCxn id="193" idx="3"/>
            <a:endCxn id="194" idx="0"/>
          </p:cNvCxnSpPr>
          <p:nvPr/>
        </p:nvCxnSpPr>
        <p:spPr>
          <a:xfrm>
            <a:off x="5417216" y="4396525"/>
            <a:ext cx="13915800" cy="1067100"/>
          </a:xfrm>
          <a:prstGeom prst="bentConnector2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" name="Google Shape;197;p7"/>
          <p:cNvSpPr txBox="1"/>
          <p:nvPr/>
        </p:nvSpPr>
        <p:spPr>
          <a:xfrm>
            <a:off x="22877693" y="5791043"/>
            <a:ext cx="1298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INTERVAL</a:t>
            </a:r>
            <a:endParaRPr/>
          </a:p>
        </p:txBody>
      </p:sp>
      <p:cxnSp>
        <p:nvCxnSpPr>
          <p:cNvPr id="198" name="Google Shape;198;p7"/>
          <p:cNvCxnSpPr>
            <a:stCxn id="194" idx="3"/>
            <a:endCxn id="197" idx="1"/>
          </p:cNvCxnSpPr>
          <p:nvPr/>
        </p:nvCxnSpPr>
        <p:spPr>
          <a:xfrm>
            <a:off x="21180056" y="5975709"/>
            <a:ext cx="16977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" name="Google Shape;199;p7"/>
          <p:cNvSpPr/>
          <p:nvPr/>
        </p:nvSpPr>
        <p:spPr>
          <a:xfrm>
            <a:off x="1723040" y="7679641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¿El dato es un texto?</a:t>
            </a:r>
            <a:endParaRPr/>
          </a:p>
        </p:txBody>
      </p:sp>
      <p:cxnSp>
        <p:nvCxnSpPr>
          <p:cNvPr id="200" name="Google Shape;200;p7"/>
          <p:cNvCxnSpPr>
            <a:stCxn id="199" idx="3"/>
            <a:endCxn id="201" idx="1"/>
          </p:cNvCxnSpPr>
          <p:nvPr/>
        </p:nvCxnSpPr>
        <p:spPr>
          <a:xfrm>
            <a:off x="5417216" y="8191705"/>
            <a:ext cx="10671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" name="Google Shape;202;p7"/>
          <p:cNvCxnSpPr>
            <a:stCxn id="195" idx="2"/>
            <a:endCxn id="199" idx="0"/>
          </p:cNvCxnSpPr>
          <p:nvPr/>
        </p:nvCxnSpPr>
        <p:spPr>
          <a:xfrm>
            <a:off x="3570128" y="6893257"/>
            <a:ext cx="0" cy="78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3" name="Google Shape;203;p7"/>
          <p:cNvSpPr/>
          <p:nvPr/>
        </p:nvSpPr>
        <p:spPr>
          <a:xfrm>
            <a:off x="1723040" y="10472632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¿Debo poder leer o escribir en cualquier porción del contenido?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7099711" y="10826200"/>
            <a:ext cx="810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BLOB</a:t>
            </a:r>
            <a:endParaRPr/>
          </a:p>
        </p:txBody>
      </p:sp>
      <p:cxnSp>
        <p:nvCxnSpPr>
          <p:cNvPr id="205" name="Google Shape;205;p7"/>
          <p:cNvCxnSpPr>
            <a:stCxn id="203" idx="3"/>
            <a:endCxn id="204" idx="1"/>
          </p:cNvCxnSpPr>
          <p:nvPr/>
        </p:nvCxnSpPr>
        <p:spPr>
          <a:xfrm>
            <a:off x="5417216" y="10984696"/>
            <a:ext cx="1682400" cy="26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7"/>
          <p:cNvCxnSpPr>
            <a:stCxn id="199" idx="2"/>
            <a:endCxn id="203" idx="0"/>
          </p:cNvCxnSpPr>
          <p:nvPr/>
        </p:nvCxnSpPr>
        <p:spPr>
          <a:xfrm>
            <a:off x="3570128" y="8703769"/>
            <a:ext cx="0" cy="1768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7"/>
          <p:cNvSpPr txBox="1"/>
          <p:nvPr/>
        </p:nvSpPr>
        <p:spPr>
          <a:xfrm>
            <a:off x="10360424" y="4218206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21397844" y="5791043"/>
            <a:ext cx="118586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Intervalo</a:t>
            </a:r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5657126" y="8028978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6032730" y="10826200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3270384" y="7207201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3270383" y="9338180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cxnSp>
        <p:nvCxnSpPr>
          <p:cNvPr id="213" name="Google Shape;213;p7"/>
          <p:cNvCxnSpPr>
            <a:stCxn id="203" idx="2"/>
            <a:endCxn id="214" idx="0"/>
          </p:cNvCxnSpPr>
          <p:nvPr/>
        </p:nvCxnSpPr>
        <p:spPr>
          <a:xfrm>
            <a:off x="3570128" y="11496760"/>
            <a:ext cx="0" cy="939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p7"/>
          <p:cNvSpPr txBox="1"/>
          <p:nvPr/>
        </p:nvSpPr>
        <p:spPr>
          <a:xfrm>
            <a:off x="3270383" y="11755315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2726023" y="12436282"/>
            <a:ext cx="1688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BYTE</a:t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17485880" y="7448313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¿Se requiere solo la fecha?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22850359" y="7775711"/>
            <a:ext cx="1325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endParaRPr/>
          </a:p>
        </p:txBody>
      </p:sp>
      <p:cxnSp>
        <p:nvCxnSpPr>
          <p:cNvPr id="218" name="Google Shape;218;p7"/>
          <p:cNvCxnSpPr>
            <a:stCxn id="216" idx="3"/>
            <a:endCxn id="217" idx="1"/>
          </p:cNvCxnSpPr>
          <p:nvPr/>
        </p:nvCxnSpPr>
        <p:spPr>
          <a:xfrm>
            <a:off x="21180056" y="7960377"/>
            <a:ext cx="1670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7"/>
          <p:cNvCxnSpPr>
            <a:stCxn id="194" idx="2"/>
            <a:endCxn id="216" idx="0"/>
          </p:cNvCxnSpPr>
          <p:nvPr/>
        </p:nvCxnSpPr>
        <p:spPr>
          <a:xfrm>
            <a:off x="19332968" y="6487773"/>
            <a:ext cx="0" cy="960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0" name="Google Shape;220;p7"/>
          <p:cNvSpPr/>
          <p:nvPr/>
        </p:nvSpPr>
        <p:spPr>
          <a:xfrm>
            <a:off x="17485880" y="9432981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¿La hora necesita también la zona (Timezone)?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22850358" y="9760379"/>
            <a:ext cx="1468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DATETIMEZ</a:t>
            </a:r>
            <a:endParaRPr/>
          </a:p>
        </p:txBody>
      </p:sp>
      <p:cxnSp>
        <p:nvCxnSpPr>
          <p:cNvPr id="222" name="Google Shape;222;p7"/>
          <p:cNvCxnSpPr>
            <a:stCxn id="220" idx="3"/>
            <a:endCxn id="221" idx="1"/>
          </p:cNvCxnSpPr>
          <p:nvPr/>
        </p:nvCxnSpPr>
        <p:spPr>
          <a:xfrm>
            <a:off x="21180056" y="9945045"/>
            <a:ext cx="1670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7"/>
          <p:cNvCxnSpPr>
            <a:stCxn id="216" idx="2"/>
            <a:endCxn id="220" idx="0"/>
          </p:cNvCxnSpPr>
          <p:nvPr/>
        </p:nvCxnSpPr>
        <p:spPr>
          <a:xfrm>
            <a:off x="19332968" y="8472441"/>
            <a:ext cx="0" cy="960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7"/>
          <p:cNvSpPr txBox="1"/>
          <p:nvPr/>
        </p:nvSpPr>
        <p:spPr>
          <a:xfrm>
            <a:off x="21783378" y="9760379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225" name="Google Shape;225;p7"/>
          <p:cNvSpPr txBox="1"/>
          <p:nvPr/>
        </p:nvSpPr>
        <p:spPr>
          <a:xfrm>
            <a:off x="19033224" y="8768700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21781757" y="7801881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cxnSp>
        <p:nvCxnSpPr>
          <p:cNvPr id="227" name="Google Shape;227;p7"/>
          <p:cNvCxnSpPr>
            <a:stCxn id="220" idx="2"/>
            <a:endCxn id="228" idx="0"/>
          </p:cNvCxnSpPr>
          <p:nvPr/>
        </p:nvCxnSpPr>
        <p:spPr>
          <a:xfrm>
            <a:off x="19332968" y="10457109"/>
            <a:ext cx="0" cy="1087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7"/>
          <p:cNvSpPr txBox="1"/>
          <p:nvPr/>
        </p:nvSpPr>
        <p:spPr>
          <a:xfrm>
            <a:off x="19033223" y="10752058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18488861" y="11544619"/>
            <a:ext cx="1688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DATETIME</a:t>
            </a:r>
            <a:endParaRPr/>
          </a:p>
        </p:txBody>
      </p:sp>
      <p:cxnSp>
        <p:nvCxnSpPr>
          <p:cNvPr id="230" name="Google Shape;230;p7"/>
          <p:cNvCxnSpPr>
            <a:stCxn id="193" idx="0"/>
            <a:endCxn id="231" idx="1"/>
          </p:cNvCxnSpPr>
          <p:nvPr/>
        </p:nvCxnSpPr>
        <p:spPr>
          <a:xfrm rot="10800000">
            <a:off x="3570128" y="3040261"/>
            <a:ext cx="0" cy="844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7"/>
          <p:cNvSpPr/>
          <p:nvPr/>
        </p:nvSpPr>
        <p:spPr>
          <a:xfrm rot="5400000">
            <a:off x="3257073" y="3106534"/>
            <a:ext cx="626111" cy="493354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18927828" y="6751583"/>
            <a:ext cx="81027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Punto</a:t>
            </a:r>
            <a:endParaRPr/>
          </a:p>
        </p:txBody>
      </p:sp>
      <p:cxnSp>
        <p:nvCxnSpPr>
          <p:cNvPr id="233" name="Google Shape;233;p7"/>
          <p:cNvCxnSpPr>
            <a:stCxn id="193" idx="2"/>
            <a:endCxn id="195" idx="0"/>
          </p:cNvCxnSpPr>
          <p:nvPr/>
        </p:nvCxnSpPr>
        <p:spPr>
          <a:xfrm>
            <a:off x="3570128" y="4908589"/>
            <a:ext cx="0" cy="960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" name="Google Shape;234;p7"/>
          <p:cNvSpPr txBox="1"/>
          <p:nvPr/>
        </p:nvSpPr>
        <p:spPr>
          <a:xfrm>
            <a:off x="3323451" y="5185853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7099710" y="6196527"/>
            <a:ext cx="1987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endParaRPr/>
          </a:p>
        </p:txBody>
      </p:sp>
      <p:cxnSp>
        <p:nvCxnSpPr>
          <p:cNvPr id="236" name="Google Shape;236;p7"/>
          <p:cNvCxnSpPr>
            <a:stCxn id="195" idx="3"/>
            <a:endCxn id="235" idx="1"/>
          </p:cNvCxnSpPr>
          <p:nvPr/>
        </p:nvCxnSpPr>
        <p:spPr>
          <a:xfrm>
            <a:off x="5417216" y="6381193"/>
            <a:ext cx="1682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7"/>
          <p:cNvSpPr txBox="1"/>
          <p:nvPr/>
        </p:nvSpPr>
        <p:spPr>
          <a:xfrm>
            <a:off x="6032730" y="6170357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6484195" y="7679641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¿Hay caracteres no ingleses (idiomas asiáticos?</a:t>
            </a:r>
            <a:endParaRPr/>
          </a:p>
        </p:txBody>
      </p:sp>
      <p:cxnSp>
        <p:nvCxnSpPr>
          <p:cNvPr id="238" name="Google Shape;238;p7"/>
          <p:cNvCxnSpPr>
            <a:stCxn id="201" idx="3"/>
            <a:endCxn id="239" idx="1"/>
          </p:cNvCxnSpPr>
          <p:nvPr/>
        </p:nvCxnSpPr>
        <p:spPr>
          <a:xfrm>
            <a:off x="10178371" y="8191705"/>
            <a:ext cx="11361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7"/>
          <p:cNvSpPr txBox="1"/>
          <p:nvPr/>
        </p:nvSpPr>
        <p:spPr>
          <a:xfrm>
            <a:off x="10487286" y="8028978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239" name="Google Shape;239;p7"/>
          <p:cNvSpPr/>
          <p:nvPr/>
        </p:nvSpPr>
        <p:spPr>
          <a:xfrm>
            <a:off x="11314355" y="7679641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¿Conozco la cantidad de caracteres (no varía)?</a:t>
            </a:r>
            <a:endParaRPr/>
          </a:p>
        </p:txBody>
      </p:sp>
      <p:cxnSp>
        <p:nvCxnSpPr>
          <p:cNvPr id="241" name="Google Shape;241;p7"/>
          <p:cNvCxnSpPr>
            <a:stCxn id="239" idx="3"/>
            <a:endCxn id="242" idx="1"/>
          </p:cNvCxnSpPr>
          <p:nvPr/>
        </p:nvCxnSpPr>
        <p:spPr>
          <a:xfrm flipH="1" rot="10800000">
            <a:off x="15008531" y="7605805"/>
            <a:ext cx="915900" cy="585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7"/>
          <p:cNvSpPr txBox="1"/>
          <p:nvPr/>
        </p:nvSpPr>
        <p:spPr>
          <a:xfrm>
            <a:off x="15215730" y="7730040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242" name="Google Shape;242;p7"/>
          <p:cNvSpPr txBox="1"/>
          <p:nvPr/>
        </p:nvSpPr>
        <p:spPr>
          <a:xfrm>
            <a:off x="15924555" y="7421083"/>
            <a:ext cx="1987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NCHAR(n)</a:t>
            </a:r>
            <a:endParaRPr/>
          </a:p>
        </p:txBody>
      </p:sp>
      <p:cxnSp>
        <p:nvCxnSpPr>
          <p:cNvPr id="244" name="Google Shape;244;p7"/>
          <p:cNvCxnSpPr>
            <a:stCxn id="239" idx="3"/>
            <a:endCxn id="245" idx="1"/>
          </p:cNvCxnSpPr>
          <p:nvPr/>
        </p:nvCxnSpPr>
        <p:spPr>
          <a:xfrm>
            <a:off x="15008531" y="8191705"/>
            <a:ext cx="915900" cy="602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7"/>
          <p:cNvSpPr txBox="1"/>
          <p:nvPr/>
        </p:nvSpPr>
        <p:spPr>
          <a:xfrm>
            <a:off x="15175195" y="8332039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245" name="Google Shape;245;p7"/>
          <p:cNvSpPr txBox="1"/>
          <p:nvPr/>
        </p:nvSpPr>
        <p:spPr>
          <a:xfrm>
            <a:off x="15924555" y="8609038"/>
            <a:ext cx="1926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NVARCHAR(m,r)</a:t>
            </a:r>
            <a:endParaRPr/>
          </a:p>
        </p:txBody>
      </p:sp>
      <p:sp>
        <p:nvSpPr>
          <p:cNvPr id="247" name="Google Shape;247;p7"/>
          <p:cNvSpPr/>
          <p:nvPr/>
        </p:nvSpPr>
        <p:spPr>
          <a:xfrm>
            <a:off x="6465471" y="9474674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¿Conozco la cantidad de caracteres (no varía)?</a:t>
            </a:r>
            <a:endParaRPr/>
          </a:p>
        </p:txBody>
      </p:sp>
      <p:cxnSp>
        <p:nvCxnSpPr>
          <p:cNvPr id="248" name="Google Shape;248;p7"/>
          <p:cNvCxnSpPr>
            <a:stCxn id="201" idx="2"/>
            <a:endCxn id="247" idx="0"/>
          </p:cNvCxnSpPr>
          <p:nvPr/>
        </p:nvCxnSpPr>
        <p:spPr>
          <a:xfrm flipH="1">
            <a:off x="8312683" y="8703769"/>
            <a:ext cx="18600" cy="771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7"/>
          <p:cNvSpPr txBox="1"/>
          <p:nvPr/>
        </p:nvSpPr>
        <p:spPr>
          <a:xfrm>
            <a:off x="8012815" y="8846501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250" name="Google Shape;250;p7"/>
          <p:cNvSpPr/>
          <p:nvPr/>
        </p:nvSpPr>
        <p:spPr>
          <a:xfrm>
            <a:off x="11314354" y="9478002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¿Es menos de 32,767 bytes?</a:t>
            </a:r>
            <a:endParaRPr/>
          </a:p>
        </p:txBody>
      </p:sp>
      <p:cxnSp>
        <p:nvCxnSpPr>
          <p:cNvPr id="251" name="Google Shape;251;p7"/>
          <p:cNvCxnSpPr>
            <a:stCxn id="247" idx="3"/>
            <a:endCxn id="250" idx="1"/>
          </p:cNvCxnSpPr>
          <p:nvPr/>
        </p:nvCxnSpPr>
        <p:spPr>
          <a:xfrm>
            <a:off x="10159647" y="9986738"/>
            <a:ext cx="1154700" cy="3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2" name="Google Shape;252;p7"/>
          <p:cNvSpPr txBox="1"/>
          <p:nvPr/>
        </p:nvSpPr>
        <p:spPr>
          <a:xfrm>
            <a:off x="10440836" y="9802072"/>
            <a:ext cx="45146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cxnSp>
        <p:nvCxnSpPr>
          <p:cNvPr id="253" name="Google Shape;253;p7"/>
          <p:cNvCxnSpPr>
            <a:stCxn id="250" idx="3"/>
            <a:endCxn id="254" idx="1"/>
          </p:cNvCxnSpPr>
          <p:nvPr/>
        </p:nvCxnSpPr>
        <p:spPr>
          <a:xfrm flipH="1" rot="10800000">
            <a:off x="15008530" y="9470766"/>
            <a:ext cx="911100" cy="519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5" name="Google Shape;255;p7"/>
          <p:cNvSpPr txBox="1"/>
          <p:nvPr/>
        </p:nvSpPr>
        <p:spPr>
          <a:xfrm>
            <a:off x="15130839" y="9522846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254" name="Google Shape;254;p7"/>
          <p:cNvSpPr txBox="1"/>
          <p:nvPr/>
        </p:nvSpPr>
        <p:spPr>
          <a:xfrm>
            <a:off x="15919493" y="9286120"/>
            <a:ext cx="1926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CHAR(n)</a:t>
            </a:r>
            <a:endParaRPr/>
          </a:p>
        </p:txBody>
      </p:sp>
      <p:cxnSp>
        <p:nvCxnSpPr>
          <p:cNvPr id="256" name="Google Shape;256;p7"/>
          <p:cNvCxnSpPr>
            <a:stCxn id="250" idx="3"/>
            <a:endCxn id="257" idx="1"/>
          </p:cNvCxnSpPr>
          <p:nvPr/>
        </p:nvCxnSpPr>
        <p:spPr>
          <a:xfrm>
            <a:off x="15008530" y="9990066"/>
            <a:ext cx="915900" cy="467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8" name="Google Shape;258;p7"/>
          <p:cNvSpPr txBox="1"/>
          <p:nvPr/>
        </p:nvSpPr>
        <p:spPr>
          <a:xfrm>
            <a:off x="15141718" y="10022768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257" name="Google Shape;257;p7"/>
          <p:cNvSpPr txBox="1"/>
          <p:nvPr/>
        </p:nvSpPr>
        <p:spPr>
          <a:xfrm>
            <a:off x="15924555" y="10272443"/>
            <a:ext cx="1688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6425443" y="11545985"/>
            <a:ext cx="3694176" cy="102412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¿La longitud es superior a 255 bytes?</a:t>
            </a:r>
            <a:endParaRPr/>
          </a:p>
        </p:txBody>
      </p:sp>
      <p:cxnSp>
        <p:nvCxnSpPr>
          <p:cNvPr id="260" name="Google Shape;260;p7"/>
          <p:cNvCxnSpPr>
            <a:stCxn id="259" idx="3"/>
            <a:endCxn id="261" idx="1"/>
          </p:cNvCxnSpPr>
          <p:nvPr/>
        </p:nvCxnSpPr>
        <p:spPr>
          <a:xfrm flipH="1" rot="10800000">
            <a:off x="10119619" y="11326649"/>
            <a:ext cx="945900" cy="731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7"/>
          <p:cNvSpPr txBox="1"/>
          <p:nvPr/>
        </p:nvSpPr>
        <p:spPr>
          <a:xfrm>
            <a:off x="10282526" y="11545985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11065495" y="11141970"/>
            <a:ext cx="1926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LVARCHAR</a:t>
            </a:r>
            <a:endParaRPr/>
          </a:p>
        </p:txBody>
      </p:sp>
      <p:cxnSp>
        <p:nvCxnSpPr>
          <p:cNvPr id="263" name="Google Shape;263;p7"/>
          <p:cNvCxnSpPr>
            <a:stCxn id="247" idx="2"/>
            <a:endCxn id="259" idx="0"/>
          </p:cNvCxnSpPr>
          <p:nvPr/>
        </p:nvCxnSpPr>
        <p:spPr>
          <a:xfrm flipH="1">
            <a:off x="8272659" y="10498802"/>
            <a:ext cx="39900" cy="1047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4" name="Google Shape;264;p7"/>
          <p:cNvSpPr txBox="1"/>
          <p:nvPr/>
        </p:nvSpPr>
        <p:spPr>
          <a:xfrm>
            <a:off x="7972787" y="10917812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cxnSp>
        <p:nvCxnSpPr>
          <p:cNvPr id="265" name="Google Shape;265;p7"/>
          <p:cNvCxnSpPr>
            <a:stCxn id="259" idx="3"/>
            <a:endCxn id="266" idx="1"/>
          </p:cNvCxnSpPr>
          <p:nvPr/>
        </p:nvCxnSpPr>
        <p:spPr>
          <a:xfrm>
            <a:off x="10119619" y="12058049"/>
            <a:ext cx="929100" cy="512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7"/>
          <p:cNvSpPr txBox="1"/>
          <p:nvPr/>
        </p:nvSpPr>
        <p:spPr>
          <a:xfrm>
            <a:off x="10303352" y="12108448"/>
            <a:ext cx="59948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/>
          </a:p>
        </p:txBody>
      </p:sp>
      <p:sp>
        <p:nvSpPr>
          <p:cNvPr id="266" name="Google Shape;266;p7"/>
          <p:cNvSpPr txBox="1"/>
          <p:nvPr/>
        </p:nvSpPr>
        <p:spPr>
          <a:xfrm>
            <a:off x="11048804" y="12385447"/>
            <a:ext cx="1926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VARCHAR(m,r)</a:t>
            </a:r>
            <a:endParaRPr/>
          </a:p>
        </p:txBody>
      </p:sp>
      <p:sp>
        <p:nvSpPr>
          <p:cNvPr id="268" name="Google Shape;268;p7"/>
          <p:cNvSpPr txBox="1"/>
          <p:nvPr/>
        </p:nvSpPr>
        <p:spPr>
          <a:xfrm>
            <a:off x="295275" y="13144500"/>
            <a:ext cx="23793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16395765" y="12196941"/>
            <a:ext cx="7524105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Fuente: Adaptado de IBM. (2024-11-19) “Select a data type,” </a:t>
            </a:r>
            <a:r>
              <a:rPr i="1"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IBM Documentation. </a:t>
            </a: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Disponible en: </a:t>
            </a:r>
            <a:r>
              <a:rPr lang="es-CO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https://tinyurl.com/mpt69bef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/>
          <p:nvPr/>
        </p:nvSpPr>
        <p:spPr>
          <a:xfrm>
            <a:off x="25655451" y="1711234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8"/>
          <p:cNvSpPr txBox="1"/>
          <p:nvPr/>
        </p:nvSpPr>
        <p:spPr>
          <a:xfrm>
            <a:off x="24453669" y="178438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 txBox="1"/>
          <p:nvPr/>
        </p:nvSpPr>
        <p:spPr>
          <a:xfrm>
            <a:off x="13570824" y="1721302"/>
            <a:ext cx="1002792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RESTRICCIONES</a:t>
            </a:r>
            <a:endParaRPr sz="8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13570824" y="3837743"/>
            <a:ext cx="8582594" cy="219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¿Cómo garantizamos la integridad y confiabilidad de la información?</a:t>
            </a:r>
            <a:endParaRPr sz="5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 txBox="1"/>
          <p:nvPr>
            <p:ph type="title"/>
          </p:nvPr>
        </p:nvSpPr>
        <p:spPr>
          <a:xfrm>
            <a:off x="3168502" y="730251"/>
            <a:ext cx="1801155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Roboto"/>
              <a:buNone/>
            </a:pPr>
            <a:r>
              <a:rPr lang="es-CO">
                <a:latin typeface="Roboto"/>
                <a:ea typeface="Roboto"/>
                <a:cs typeface="Roboto"/>
                <a:sym typeface="Roboto"/>
              </a:rPr>
              <a:t>RESTRICCIONES</a:t>
            </a:r>
            <a:endParaRPr/>
          </a:p>
        </p:txBody>
      </p:sp>
      <p:sp>
        <p:nvSpPr>
          <p:cNvPr id="283" name="Google Shape;283;p9"/>
          <p:cNvSpPr txBox="1"/>
          <p:nvPr/>
        </p:nvSpPr>
        <p:spPr>
          <a:xfrm>
            <a:off x="3168502" y="3276634"/>
            <a:ext cx="18011554" cy="219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 restricciones (constraints) son </a:t>
            </a:r>
            <a:r>
              <a:rPr b="1"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reglas</a:t>
            </a: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que se aplican sobre una </a:t>
            </a:r>
            <a:r>
              <a:rPr b="1"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columna</a:t>
            </a: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b="1"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tabla</a:t>
            </a: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para prevenir la inserción, actualización o eliminación de datos inválidos en la base de datos.</a:t>
            </a:r>
            <a:endParaRPr/>
          </a:p>
        </p:txBody>
      </p:sp>
      <p:sp>
        <p:nvSpPr>
          <p:cNvPr id="284" name="Google Shape;284;p9"/>
          <p:cNvSpPr txBox="1"/>
          <p:nvPr/>
        </p:nvSpPr>
        <p:spPr>
          <a:xfrm>
            <a:off x="3168502" y="5469593"/>
            <a:ext cx="18011554" cy="219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Permiten asegurar la </a:t>
            </a:r>
            <a:r>
              <a:rPr b="1"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validez</a:t>
            </a: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 la </a:t>
            </a:r>
            <a:r>
              <a:rPr b="1"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integridad</a:t>
            </a:r>
            <a:r>
              <a:rPr lang="es-CO" sz="4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 la información.  </a:t>
            </a:r>
            <a:endParaRPr/>
          </a:p>
        </p:txBody>
      </p:sp>
      <p:sp>
        <p:nvSpPr>
          <p:cNvPr id="285" name="Google Shape;285;p9"/>
          <p:cNvSpPr txBox="1"/>
          <p:nvPr/>
        </p:nvSpPr>
        <p:spPr>
          <a:xfrm>
            <a:off x="6411119" y="6815647"/>
            <a:ext cx="1476893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Las restricciones en las bases de datos actúan de forma similar a las restricciones en la vida real.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Por ejemplo, en un bar solo pueden entrar personas mayores de edad. Entonces, las personas &lt; 18 años (en Colombia) simplemente no pueden pasar.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 mismo pasa en las tablas. Si un dato no cumple las restricciones, se genera un error y no es posible insertarlo, actualizarlo o eliminarlo.</a:t>
            </a:r>
            <a:endParaRPr/>
          </a:p>
        </p:txBody>
      </p:sp>
      <p:pic>
        <p:nvPicPr>
          <p:cNvPr id="286" name="Google Shape;28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502" y="6858000"/>
            <a:ext cx="2069315" cy="206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5153" y="6858000"/>
            <a:ext cx="2069315" cy="20693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9"/>
          <p:cNvGrpSpPr/>
          <p:nvPr/>
        </p:nvGrpSpPr>
        <p:grpSpPr>
          <a:xfrm>
            <a:off x="4630568" y="8320066"/>
            <a:ext cx="1214498" cy="1214498"/>
            <a:chOff x="3847999" y="8949129"/>
            <a:chExt cx="1104256" cy="1104256"/>
          </a:xfrm>
        </p:grpSpPr>
        <p:sp>
          <p:nvSpPr>
            <p:cNvPr id="289" name="Google Shape;289;p9"/>
            <p:cNvSpPr/>
            <p:nvPr/>
          </p:nvSpPr>
          <p:spPr>
            <a:xfrm>
              <a:off x="3847999" y="8949129"/>
              <a:ext cx="1104256" cy="110425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0" name="Google Shape;290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73654" y="8974784"/>
              <a:ext cx="1052945" cy="1052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DC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2019-09-16T13:50:46Z</dcterms:created>
  <dc:creator>Maria Monica Prada Ojeda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0x0101007AF031E0BC2AD748B8051164B4CCE6BE</vt:lpwstr>
  </property>
</Properties>
</file>