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9"/>
  </p:notesMasterIdLst>
  <p:handoutMasterIdLst>
    <p:handoutMasterId r:id="rId20"/>
  </p:handoutMasterIdLst>
  <p:sldIdLst>
    <p:sldId id="303" r:id="rId2"/>
    <p:sldId id="256" r:id="rId3"/>
    <p:sldId id="257" r:id="rId4"/>
    <p:sldId id="258" r:id="rId5"/>
    <p:sldId id="259" r:id="rId6"/>
    <p:sldId id="294" r:id="rId7"/>
    <p:sldId id="306" r:id="rId8"/>
    <p:sldId id="302" r:id="rId9"/>
    <p:sldId id="260" r:id="rId10"/>
    <p:sldId id="300" r:id="rId11"/>
    <p:sldId id="279" r:id="rId12"/>
    <p:sldId id="301" r:id="rId13"/>
    <p:sldId id="305" r:id="rId14"/>
    <p:sldId id="261" r:id="rId15"/>
    <p:sldId id="262" r:id="rId16"/>
    <p:sldId id="298" r:id="rId17"/>
    <p:sldId id="304"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67" d="100"/>
          <a:sy n="67" d="100"/>
        </p:scale>
        <p:origin x="70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8"/>
    </p:cViewPr>
  </p:sorterViewPr>
  <p:notesViewPr>
    <p:cSldViewPr>
      <p:cViewPr varScale="1">
        <p:scale>
          <a:sx n="56" d="100"/>
          <a:sy n="56" d="100"/>
        </p:scale>
        <p:origin x="-123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4EF5042-9C6C-42C5-BA53-E352CAC677E1}" type="slidenum">
              <a:rPr lang="en-US"/>
              <a:pPr>
                <a:defRPr/>
              </a:pPr>
              <a:t>‹#›</a:t>
            </a:fld>
            <a:endParaRPr lang="en-US"/>
          </a:p>
        </p:txBody>
      </p:sp>
    </p:spTree>
    <p:extLst>
      <p:ext uri="{BB962C8B-B14F-4D97-AF65-F5344CB8AC3E}">
        <p14:creationId xmlns:p14="http://schemas.microsoft.com/office/powerpoint/2010/main" val="1795434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9EA51-10BD-4FB1-919A-48A01A549BBA}" type="datetimeFigureOut">
              <a:rPr lang="en-US" smtClean="0"/>
              <a:pPr/>
              <a:t>10/10/2019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EBBB3-ED88-4EBB-A3D3-CFA1F5C0C7F8}" type="slidenum">
              <a:rPr lang="en-US" smtClean="0"/>
              <a:pPr/>
              <a:t>‹#›</a:t>
            </a:fld>
            <a:endParaRPr lang="en-US"/>
          </a:p>
        </p:txBody>
      </p:sp>
    </p:spTree>
    <p:extLst>
      <p:ext uri="{BB962C8B-B14F-4D97-AF65-F5344CB8AC3E}">
        <p14:creationId xmlns:p14="http://schemas.microsoft.com/office/powerpoint/2010/main" val="10873576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0981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8" name="Picture 7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53400" y="5948363"/>
            <a:ext cx="9906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1536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Tree>
    <p:extLst>
      <p:ext uri="{BB962C8B-B14F-4D97-AF65-F5344CB8AC3E}">
        <p14:creationId xmlns:p14="http://schemas.microsoft.com/office/powerpoint/2010/main" val="138478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6" name="Rectangle 7"/>
          <p:cNvSpPr>
            <a:spLocks noGrp="1" noChangeArrowheads="1"/>
          </p:cNvSpPr>
          <p:nvPr>
            <p:ph type="sldNum" sz="quarter" idx="12"/>
          </p:nvPr>
        </p:nvSpPr>
        <p:spPr/>
        <p:txBody>
          <a:bodyPr/>
          <a:lstStyle>
            <a:lvl1pPr>
              <a:defRPr/>
            </a:lvl1pPr>
          </a:lstStyle>
          <a:p>
            <a:pPr>
              <a:defRPr/>
            </a:pPr>
            <a:fld id="{B8DF2902-5457-4A6F-A48C-15547AD13293}" type="slidenum">
              <a:rPr lang="en-US" altLang="en-US"/>
              <a:pPr>
                <a:defRPr/>
              </a:pPr>
              <a:t>‹#›</a:t>
            </a:fld>
            <a:endParaRPr lang="en-US" altLang="en-US"/>
          </a:p>
        </p:txBody>
      </p:sp>
    </p:spTree>
    <p:extLst>
      <p:ext uri="{BB962C8B-B14F-4D97-AF65-F5344CB8AC3E}">
        <p14:creationId xmlns:p14="http://schemas.microsoft.com/office/powerpoint/2010/main" val="112163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6" name="Rectangle 7"/>
          <p:cNvSpPr>
            <a:spLocks noGrp="1" noChangeArrowheads="1"/>
          </p:cNvSpPr>
          <p:nvPr>
            <p:ph type="sldNum" sz="quarter" idx="12"/>
          </p:nvPr>
        </p:nvSpPr>
        <p:spPr/>
        <p:txBody>
          <a:bodyPr/>
          <a:lstStyle>
            <a:lvl1pPr>
              <a:defRPr/>
            </a:lvl1pPr>
          </a:lstStyle>
          <a:p>
            <a:pPr>
              <a:defRPr/>
            </a:pPr>
            <a:fld id="{1FE65DFC-4C66-43D0-A3D8-18A76CE7F9A5}" type="slidenum">
              <a:rPr lang="en-US" altLang="en-US"/>
              <a:pPr>
                <a:defRPr/>
              </a:pPr>
              <a:t>‹#›</a:t>
            </a:fld>
            <a:endParaRPr lang="en-US" altLang="en-US"/>
          </a:p>
        </p:txBody>
      </p:sp>
    </p:spTree>
    <p:extLst>
      <p:ext uri="{BB962C8B-B14F-4D97-AF65-F5344CB8AC3E}">
        <p14:creationId xmlns:p14="http://schemas.microsoft.com/office/powerpoint/2010/main" val="2184826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HIET -- Hamdard University Islamabad Campus</a:t>
            </a:r>
          </a:p>
        </p:txBody>
      </p:sp>
      <p:sp>
        <p:nvSpPr>
          <p:cNvPr id="5" name="Slide Number Placeholder 4"/>
          <p:cNvSpPr>
            <a:spLocks noGrp="1"/>
          </p:cNvSpPr>
          <p:nvPr>
            <p:ph type="sldNum" sz="quarter" idx="12"/>
          </p:nvPr>
        </p:nvSpPr>
        <p:spPr/>
        <p:txBody>
          <a:bodyPr/>
          <a:lstStyle/>
          <a:p>
            <a:pPr>
              <a:defRPr/>
            </a:pPr>
            <a:fld id="{B709C5AF-80E5-4AD7-B430-DF8B2E613E88}" type="slidenum">
              <a:rPr lang="en-US" altLang="en-US" smtClean="0"/>
              <a:pPr>
                <a:defRPr/>
              </a:pPr>
              <a:t>‹#›</a:t>
            </a:fld>
            <a:endParaRPr lang="en-US" altLang="en-US"/>
          </a:p>
        </p:txBody>
      </p:sp>
    </p:spTree>
    <p:extLst>
      <p:ext uri="{BB962C8B-B14F-4D97-AF65-F5344CB8AC3E}">
        <p14:creationId xmlns:p14="http://schemas.microsoft.com/office/powerpoint/2010/main" val="428506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6" name="Rectangle 7"/>
          <p:cNvSpPr>
            <a:spLocks noGrp="1" noChangeArrowheads="1"/>
          </p:cNvSpPr>
          <p:nvPr>
            <p:ph type="sldNum" sz="quarter" idx="12"/>
          </p:nvPr>
        </p:nvSpPr>
        <p:spPr/>
        <p:txBody>
          <a:bodyPr/>
          <a:lstStyle>
            <a:lvl1pPr>
              <a:defRPr/>
            </a:lvl1pPr>
          </a:lstStyle>
          <a:p>
            <a:pPr>
              <a:defRPr/>
            </a:pPr>
            <a:fld id="{89149746-6A74-4998-A2C2-941BAA5B6021}" type="slidenum">
              <a:rPr lang="en-US" altLang="en-US"/>
              <a:pPr>
                <a:defRPr/>
              </a:pPr>
              <a:t>‹#›</a:t>
            </a:fld>
            <a:endParaRPr lang="en-US" altLang="en-US"/>
          </a:p>
        </p:txBody>
      </p:sp>
    </p:spTree>
    <p:extLst>
      <p:ext uri="{BB962C8B-B14F-4D97-AF65-F5344CB8AC3E}">
        <p14:creationId xmlns:p14="http://schemas.microsoft.com/office/powerpoint/2010/main" val="18021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6" name="Rectangle 7"/>
          <p:cNvSpPr>
            <a:spLocks noGrp="1" noChangeArrowheads="1"/>
          </p:cNvSpPr>
          <p:nvPr>
            <p:ph type="sldNum" sz="quarter" idx="12"/>
          </p:nvPr>
        </p:nvSpPr>
        <p:spPr/>
        <p:txBody>
          <a:bodyPr/>
          <a:lstStyle>
            <a:lvl1pPr>
              <a:defRPr/>
            </a:lvl1pPr>
          </a:lstStyle>
          <a:p>
            <a:pPr>
              <a:defRPr/>
            </a:pPr>
            <a:fld id="{C4BDA297-6EC4-4BAA-8491-26B55F5724DB}" type="slidenum">
              <a:rPr lang="en-US" altLang="en-US"/>
              <a:pPr>
                <a:defRPr/>
              </a:pPr>
              <a:t>‹#›</a:t>
            </a:fld>
            <a:endParaRPr lang="en-US" altLang="en-US"/>
          </a:p>
        </p:txBody>
      </p:sp>
    </p:spTree>
    <p:extLst>
      <p:ext uri="{BB962C8B-B14F-4D97-AF65-F5344CB8AC3E}">
        <p14:creationId xmlns:p14="http://schemas.microsoft.com/office/powerpoint/2010/main" val="29795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7" name="Rectangle 7"/>
          <p:cNvSpPr>
            <a:spLocks noGrp="1" noChangeArrowheads="1"/>
          </p:cNvSpPr>
          <p:nvPr>
            <p:ph type="sldNum" sz="quarter" idx="12"/>
          </p:nvPr>
        </p:nvSpPr>
        <p:spPr/>
        <p:txBody>
          <a:bodyPr/>
          <a:lstStyle>
            <a:lvl1pPr>
              <a:defRPr/>
            </a:lvl1pPr>
          </a:lstStyle>
          <a:p>
            <a:pPr>
              <a:defRPr/>
            </a:pPr>
            <a:fld id="{81599C10-655A-4D78-A0BB-3B9D89B8DABA}" type="slidenum">
              <a:rPr lang="en-US" altLang="en-US"/>
              <a:pPr>
                <a:defRPr/>
              </a:pPr>
              <a:t>‹#›</a:t>
            </a:fld>
            <a:endParaRPr lang="en-US" altLang="en-US"/>
          </a:p>
        </p:txBody>
      </p:sp>
    </p:spTree>
    <p:extLst>
      <p:ext uri="{BB962C8B-B14F-4D97-AF65-F5344CB8AC3E}">
        <p14:creationId xmlns:p14="http://schemas.microsoft.com/office/powerpoint/2010/main" val="14260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9" name="Rectangle 7"/>
          <p:cNvSpPr>
            <a:spLocks noGrp="1" noChangeArrowheads="1"/>
          </p:cNvSpPr>
          <p:nvPr>
            <p:ph type="sldNum" sz="quarter" idx="12"/>
          </p:nvPr>
        </p:nvSpPr>
        <p:spPr/>
        <p:txBody>
          <a:bodyPr/>
          <a:lstStyle>
            <a:lvl1pPr>
              <a:defRPr/>
            </a:lvl1pPr>
          </a:lstStyle>
          <a:p>
            <a:pPr>
              <a:defRPr/>
            </a:pPr>
            <a:fld id="{78EAAD92-21B4-4EED-B591-AF65F94437EE}" type="slidenum">
              <a:rPr lang="en-US" altLang="en-US"/>
              <a:pPr>
                <a:defRPr/>
              </a:pPr>
              <a:t>‹#›</a:t>
            </a:fld>
            <a:endParaRPr lang="en-US" altLang="en-US"/>
          </a:p>
        </p:txBody>
      </p:sp>
    </p:spTree>
    <p:extLst>
      <p:ext uri="{BB962C8B-B14F-4D97-AF65-F5344CB8AC3E}">
        <p14:creationId xmlns:p14="http://schemas.microsoft.com/office/powerpoint/2010/main" val="33110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5" name="Rectangle 7"/>
          <p:cNvSpPr>
            <a:spLocks noGrp="1" noChangeArrowheads="1"/>
          </p:cNvSpPr>
          <p:nvPr>
            <p:ph type="sldNum" sz="quarter" idx="12"/>
          </p:nvPr>
        </p:nvSpPr>
        <p:spPr/>
        <p:txBody>
          <a:bodyPr/>
          <a:lstStyle>
            <a:lvl1pPr>
              <a:defRPr/>
            </a:lvl1pPr>
          </a:lstStyle>
          <a:p>
            <a:pPr>
              <a:defRPr/>
            </a:pPr>
            <a:fld id="{54AFAA81-D660-4516-8529-A98A30DC0D4D}" type="slidenum">
              <a:rPr lang="en-US" altLang="en-US"/>
              <a:pPr>
                <a:defRPr/>
              </a:pPr>
              <a:t>‹#›</a:t>
            </a:fld>
            <a:endParaRPr lang="en-US" altLang="en-US"/>
          </a:p>
        </p:txBody>
      </p:sp>
    </p:spTree>
    <p:extLst>
      <p:ext uri="{BB962C8B-B14F-4D97-AF65-F5344CB8AC3E}">
        <p14:creationId xmlns:p14="http://schemas.microsoft.com/office/powerpoint/2010/main" val="28702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4" name="Rectangle 7"/>
          <p:cNvSpPr>
            <a:spLocks noGrp="1" noChangeArrowheads="1"/>
          </p:cNvSpPr>
          <p:nvPr>
            <p:ph type="sldNum" sz="quarter" idx="12"/>
          </p:nvPr>
        </p:nvSpPr>
        <p:spPr/>
        <p:txBody>
          <a:bodyPr/>
          <a:lstStyle>
            <a:lvl1pPr>
              <a:defRPr/>
            </a:lvl1pPr>
          </a:lstStyle>
          <a:p>
            <a:pPr>
              <a:defRPr/>
            </a:pPr>
            <a:fld id="{2620FB04-7B94-4526-A588-B5CD54EB1B10}" type="slidenum">
              <a:rPr lang="en-US" altLang="en-US"/>
              <a:pPr>
                <a:defRPr/>
              </a:pPr>
              <a:t>‹#›</a:t>
            </a:fld>
            <a:endParaRPr lang="en-US" altLang="en-US"/>
          </a:p>
        </p:txBody>
      </p:sp>
    </p:spTree>
    <p:extLst>
      <p:ext uri="{BB962C8B-B14F-4D97-AF65-F5344CB8AC3E}">
        <p14:creationId xmlns:p14="http://schemas.microsoft.com/office/powerpoint/2010/main" val="37142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7" name="Rectangle 7"/>
          <p:cNvSpPr>
            <a:spLocks noGrp="1" noChangeArrowheads="1"/>
          </p:cNvSpPr>
          <p:nvPr>
            <p:ph type="sldNum" sz="quarter" idx="12"/>
          </p:nvPr>
        </p:nvSpPr>
        <p:spPr/>
        <p:txBody>
          <a:bodyPr/>
          <a:lstStyle>
            <a:lvl1pPr>
              <a:defRPr/>
            </a:lvl1pPr>
          </a:lstStyle>
          <a:p>
            <a:pPr>
              <a:defRPr/>
            </a:pPr>
            <a:fld id="{88D1785E-A009-46B4-8717-038E34318752}" type="slidenum">
              <a:rPr lang="en-US" altLang="en-US"/>
              <a:pPr>
                <a:defRPr/>
              </a:pPr>
              <a:t>‹#›</a:t>
            </a:fld>
            <a:endParaRPr lang="en-US" altLang="en-US"/>
          </a:p>
        </p:txBody>
      </p:sp>
    </p:spTree>
    <p:extLst>
      <p:ext uri="{BB962C8B-B14F-4D97-AF65-F5344CB8AC3E}">
        <p14:creationId xmlns:p14="http://schemas.microsoft.com/office/powerpoint/2010/main" val="334847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r>
              <a:rPr lang="en-US" altLang="en-US"/>
              <a:t>HIET -- Hamdard University Islamabad Campus</a:t>
            </a:r>
          </a:p>
        </p:txBody>
      </p:sp>
      <p:sp>
        <p:nvSpPr>
          <p:cNvPr id="7" name="Rectangle 7"/>
          <p:cNvSpPr>
            <a:spLocks noGrp="1" noChangeArrowheads="1"/>
          </p:cNvSpPr>
          <p:nvPr>
            <p:ph type="sldNum" sz="quarter" idx="12"/>
          </p:nvPr>
        </p:nvSpPr>
        <p:spPr/>
        <p:txBody>
          <a:bodyPr/>
          <a:lstStyle>
            <a:lvl1pPr>
              <a:defRPr/>
            </a:lvl1pPr>
          </a:lstStyle>
          <a:p>
            <a:pPr>
              <a:defRPr/>
            </a:pPr>
            <a:fld id="{660F4A32-9A27-42A0-9AD6-0A0E68C3D5F9}" type="slidenum">
              <a:rPr lang="en-US" altLang="en-US"/>
              <a:pPr>
                <a:defRPr/>
              </a:pPr>
              <a:t>‹#›</a:t>
            </a:fld>
            <a:endParaRPr lang="en-US" altLang="en-US"/>
          </a:p>
        </p:txBody>
      </p:sp>
    </p:spTree>
    <p:extLst>
      <p:ext uri="{BB962C8B-B14F-4D97-AF65-F5344CB8AC3E}">
        <p14:creationId xmlns:p14="http://schemas.microsoft.com/office/powerpoint/2010/main" val="19288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14342" name="Rectangle 6"/>
          <p:cNvSpPr>
            <a:spLocks noGrp="1" noChangeArrowheads="1"/>
          </p:cNvSpPr>
          <p:nvPr>
            <p:ph type="ftr" sz="quarter" idx="3"/>
          </p:nvPr>
        </p:nvSpPr>
        <p:spPr bwMode="auto">
          <a:xfrm>
            <a:off x="2743200" y="6400800"/>
            <a:ext cx="4267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i="1" dirty="0" smtClean="0">
                <a:solidFill>
                  <a:srgbClr val="0033CC"/>
                </a:solidFill>
              </a:defRPr>
            </a:lvl1pPr>
          </a:lstStyle>
          <a:p>
            <a:pPr>
              <a:defRPr/>
            </a:pPr>
            <a:r>
              <a:rPr lang="en-US" altLang="en-US"/>
              <a:t>HIET -- Hamdard University Islamabad Campus</a:t>
            </a:r>
          </a:p>
        </p:txBody>
      </p:sp>
      <p:sp>
        <p:nvSpPr>
          <p:cNvPr id="1434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B709C5AF-80E5-4AD7-B430-DF8B2E613E88}" type="slidenum">
              <a:rPr lang="en-US" altLang="en-US"/>
              <a:pPr>
                <a:defRPr/>
              </a:pPr>
              <a:t>‹#›</a:t>
            </a:fld>
            <a:endParaRPr lang="en-US" altLang="en-US"/>
          </a:p>
        </p:txBody>
      </p:sp>
      <p:grpSp>
        <p:nvGrpSpPr>
          <p:cNvPr id="1032" name="Group 8"/>
          <p:cNvGrpSpPr>
            <a:grpSpLocks/>
          </p:cNvGrpSpPr>
          <p:nvPr/>
        </p:nvGrpSpPr>
        <p:grpSpPr bwMode="auto">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5"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6" name="Oval 11"/>
            <p:cNvSpPr>
              <a:spLocks noChangeArrowheads="1"/>
            </p:cNvSpPr>
            <p:nvPr/>
          </p:nvSpPr>
          <p:spPr bwMode="auto">
            <a:xfrm>
              <a:off x="5360"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7" name="Oval 12"/>
            <p:cNvSpPr>
              <a:spLocks noChangeArrowheads="1"/>
            </p:cNvSpPr>
            <p:nvPr/>
          </p:nvSpPr>
          <p:spPr bwMode="auto">
            <a:xfrm>
              <a:off x="5136" y="1072"/>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8" name="Oval 13"/>
            <p:cNvSpPr>
              <a:spLocks noChangeArrowheads="1"/>
            </p:cNvSpPr>
            <p:nvPr/>
          </p:nvSpPr>
          <p:spPr bwMode="auto">
            <a:xfrm>
              <a:off x="5248" y="107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9" name="Oval 14"/>
            <p:cNvSpPr>
              <a:spLocks noChangeArrowheads="1"/>
            </p:cNvSpPr>
            <p:nvPr/>
          </p:nvSpPr>
          <p:spPr bwMode="auto">
            <a:xfrm>
              <a:off x="5360" y="107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0" name="Oval 15"/>
            <p:cNvSpPr>
              <a:spLocks noChangeArrowheads="1"/>
            </p:cNvSpPr>
            <p:nvPr/>
          </p:nvSpPr>
          <p:spPr bwMode="auto">
            <a:xfrm>
              <a:off x="5472" y="1072"/>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1" name="Oval 16"/>
            <p:cNvSpPr>
              <a:spLocks noChangeArrowheads="1"/>
            </p:cNvSpPr>
            <p:nvPr/>
          </p:nvSpPr>
          <p:spPr bwMode="auto">
            <a:xfrm>
              <a:off x="5136" y="1184"/>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2" name="Oval 17"/>
            <p:cNvSpPr>
              <a:spLocks noChangeArrowheads="1"/>
            </p:cNvSpPr>
            <p:nvPr/>
          </p:nvSpPr>
          <p:spPr bwMode="auto">
            <a:xfrm>
              <a:off x="5248" y="1184"/>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3" name="Oval 18"/>
            <p:cNvSpPr>
              <a:spLocks noChangeArrowheads="1"/>
            </p:cNvSpPr>
            <p:nvPr/>
          </p:nvSpPr>
          <p:spPr bwMode="auto">
            <a:xfrm>
              <a:off x="5360" y="118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4" name="Oval 19"/>
            <p:cNvSpPr>
              <a:spLocks noChangeArrowheads="1"/>
            </p:cNvSpPr>
            <p:nvPr/>
          </p:nvSpPr>
          <p:spPr bwMode="auto">
            <a:xfrm>
              <a:off x="5472" y="118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5" name="Oval 20"/>
            <p:cNvSpPr>
              <a:spLocks noChangeArrowheads="1"/>
            </p:cNvSpPr>
            <p:nvPr/>
          </p:nvSpPr>
          <p:spPr bwMode="auto">
            <a:xfrm>
              <a:off x="5584" y="1184"/>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6"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7"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8" name="Oval 23"/>
            <p:cNvSpPr>
              <a:spLocks noChangeArrowheads="1"/>
            </p:cNvSpPr>
            <p:nvPr/>
          </p:nvSpPr>
          <p:spPr bwMode="auto">
            <a:xfrm>
              <a:off x="5360"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9" name="Oval 24"/>
            <p:cNvSpPr>
              <a:spLocks noChangeArrowheads="1"/>
            </p:cNvSpPr>
            <p:nvPr/>
          </p:nvSpPr>
          <p:spPr bwMode="auto">
            <a:xfrm>
              <a:off x="5472" y="1296"/>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0"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1"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2" name="Oval 27"/>
            <p:cNvSpPr>
              <a:spLocks noChangeArrowheads="1"/>
            </p:cNvSpPr>
            <p:nvPr/>
          </p:nvSpPr>
          <p:spPr bwMode="auto">
            <a:xfrm>
              <a:off x="5360"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3" name="Oval 28"/>
            <p:cNvSpPr>
              <a:spLocks noChangeArrowheads="1"/>
            </p:cNvSpPr>
            <p:nvPr/>
          </p:nvSpPr>
          <p:spPr bwMode="auto">
            <a:xfrm>
              <a:off x="5472"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4"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5"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6"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7" name="Oval 32"/>
            <p:cNvSpPr>
              <a:spLocks noChangeArrowheads="1"/>
            </p:cNvSpPr>
            <p:nvPr/>
          </p:nvSpPr>
          <p:spPr bwMode="auto">
            <a:xfrm>
              <a:off x="5360"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8" name="Oval 33"/>
            <p:cNvSpPr>
              <a:spLocks noChangeArrowheads="1"/>
            </p:cNvSpPr>
            <p:nvPr/>
          </p:nvSpPr>
          <p:spPr bwMode="auto">
            <a:xfrm>
              <a:off x="5472" y="1520"/>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9" name="Oval 34"/>
            <p:cNvSpPr>
              <a:spLocks noChangeArrowheads="1"/>
            </p:cNvSpPr>
            <p:nvPr/>
          </p:nvSpPr>
          <p:spPr bwMode="auto">
            <a:xfrm>
              <a:off x="5136" y="1632"/>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60" name="Oval 35"/>
            <p:cNvSpPr>
              <a:spLocks noChangeArrowheads="1"/>
            </p:cNvSpPr>
            <p:nvPr/>
          </p:nvSpPr>
          <p:spPr bwMode="auto">
            <a:xfrm>
              <a:off x="5248" y="1632"/>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61" name="Oval 36"/>
            <p:cNvSpPr>
              <a:spLocks noChangeArrowheads="1"/>
            </p:cNvSpPr>
            <p:nvPr/>
          </p:nvSpPr>
          <p:spPr bwMode="auto">
            <a:xfrm>
              <a:off x="5360" y="163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62" name="Oval 37"/>
            <p:cNvSpPr>
              <a:spLocks noChangeArrowheads="1"/>
            </p:cNvSpPr>
            <p:nvPr/>
          </p:nvSpPr>
          <p:spPr bwMode="auto">
            <a:xfrm>
              <a:off x="5472" y="163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63"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64" name="Oval 39"/>
            <p:cNvSpPr>
              <a:spLocks noChangeArrowheads="1"/>
            </p:cNvSpPr>
            <p:nvPr/>
          </p:nvSpPr>
          <p:spPr bwMode="auto">
            <a:xfrm>
              <a:off x="5472"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pic>
        <p:nvPicPr>
          <p:cNvPr id="1033"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5948363"/>
            <a:ext cx="9906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gstr%20rcgntion%20crct%20dia.pptx"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algo1.pptx"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rcvr%20sd%20crct%20dia.pptx" TargetMode="External"/><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hyperlink" Target="algo2.ppt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Relay.pptx"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A46587-B3B8-44B4-A3C8-85384CA92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304800"/>
            <a:ext cx="6096000" cy="6096000"/>
          </a:xfrm>
        </p:spPr>
      </p:pic>
      <p:sp>
        <p:nvSpPr>
          <p:cNvPr id="4" name="Footer Placeholder 3">
            <a:extLst>
              <a:ext uri="{FF2B5EF4-FFF2-40B4-BE49-F238E27FC236}">
                <a16:creationId xmlns:a16="http://schemas.microsoft.com/office/drawing/2014/main" id="{138E7EBC-3A37-4C1D-823C-7C6D8163BE8C}"/>
              </a:ext>
            </a:extLst>
          </p:cNvPr>
          <p:cNvSpPr>
            <a:spLocks noGrp="1"/>
          </p:cNvSpPr>
          <p:nvPr>
            <p:ph type="ftr" sz="quarter" idx="11"/>
          </p:nvPr>
        </p:nvSpPr>
        <p:spPr/>
        <p:txBody>
          <a:bodyPr/>
          <a:lstStyle/>
          <a:p>
            <a:pPr>
              <a:defRPr/>
            </a:pPr>
            <a:r>
              <a:rPr lang="en-US" altLang="en-US"/>
              <a:t>HIET -- Hamdard University Islamabad Campus</a:t>
            </a:r>
          </a:p>
        </p:txBody>
      </p:sp>
    </p:spTree>
    <p:extLst>
      <p:ext uri="{BB962C8B-B14F-4D97-AF65-F5344CB8AC3E}">
        <p14:creationId xmlns:p14="http://schemas.microsoft.com/office/powerpoint/2010/main" val="326001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F9FA-93B3-47BF-812C-E5F502449006}"/>
              </a:ext>
            </a:extLst>
          </p:cNvPr>
          <p:cNvSpPr>
            <a:spLocks noGrp="1"/>
          </p:cNvSpPr>
          <p:nvPr>
            <p:ph type="title"/>
          </p:nvPr>
        </p:nvSpPr>
        <p:spPr>
          <a:xfrm>
            <a:off x="457200" y="122238"/>
            <a:ext cx="7543800" cy="868362"/>
          </a:xfrm>
        </p:spPr>
        <p:txBody>
          <a:bodyPr/>
          <a:lstStyle/>
          <a:p>
            <a:r>
              <a:rPr lang="en-US" dirty="0"/>
              <a:t>Gesture Recognition</a:t>
            </a:r>
            <a:endParaRPr lang="en-PK" dirty="0"/>
          </a:p>
        </p:txBody>
      </p:sp>
      <p:pic>
        <p:nvPicPr>
          <p:cNvPr id="10" name="Content Placeholder 9">
            <a:extLst>
              <a:ext uri="{FF2B5EF4-FFF2-40B4-BE49-F238E27FC236}">
                <a16:creationId xmlns:a16="http://schemas.microsoft.com/office/drawing/2014/main" id="{76F41286-29D7-46DB-8E39-82C2A60BA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25" y="990600"/>
            <a:ext cx="7464075" cy="5400675"/>
          </a:xfrm>
        </p:spPr>
      </p:pic>
      <p:sp>
        <p:nvSpPr>
          <p:cNvPr id="4" name="Footer Placeholder 3">
            <a:extLst>
              <a:ext uri="{FF2B5EF4-FFF2-40B4-BE49-F238E27FC236}">
                <a16:creationId xmlns:a16="http://schemas.microsoft.com/office/drawing/2014/main" id="{591A3409-3A40-48FC-AC6D-0060DDDA6D30}"/>
              </a:ext>
            </a:extLst>
          </p:cNvPr>
          <p:cNvSpPr>
            <a:spLocks noGrp="1"/>
          </p:cNvSpPr>
          <p:nvPr>
            <p:ph type="ftr" sz="quarter" idx="11"/>
          </p:nvPr>
        </p:nvSpPr>
        <p:spPr/>
        <p:txBody>
          <a:bodyPr/>
          <a:lstStyle/>
          <a:p>
            <a:pPr>
              <a:defRPr/>
            </a:pPr>
            <a:r>
              <a:rPr lang="en-US" altLang="en-US"/>
              <a:t>HIET -- Hamdard University Islamabad Campus</a:t>
            </a:r>
          </a:p>
        </p:txBody>
      </p:sp>
      <p:sp>
        <p:nvSpPr>
          <p:cNvPr id="5" name="TextBox 4">
            <a:extLst>
              <a:ext uri="{FF2B5EF4-FFF2-40B4-BE49-F238E27FC236}">
                <a16:creationId xmlns:a16="http://schemas.microsoft.com/office/drawing/2014/main" id="{CD746DEC-42DE-4D49-90B4-42F409CB43CF}"/>
              </a:ext>
            </a:extLst>
          </p:cNvPr>
          <p:cNvSpPr txBox="1"/>
          <p:nvPr/>
        </p:nvSpPr>
        <p:spPr>
          <a:xfrm>
            <a:off x="5715000" y="4679303"/>
            <a:ext cx="259080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hlinkClick r:id="rId3" action="ppaction://hlinkpres?slideindex=1&amp;slidetitle=">
                  <a:extLst>
                    <a:ext uri="{A12FA001-AC4F-418D-AE19-62706E023703}">
                      <ahyp:hlinkClr xmlns:ahyp="http://schemas.microsoft.com/office/drawing/2018/hyperlinkcolor" val="tx"/>
                    </a:ext>
                  </a:extLst>
                </a:hlinkClick>
              </a:rPr>
              <a:t>Circuit Diagram</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EBF084-FAA8-4B95-97DB-5DFD49F17CBF}"/>
              </a:ext>
            </a:extLst>
          </p:cNvPr>
          <p:cNvSpPr txBox="1"/>
          <p:nvPr/>
        </p:nvSpPr>
        <p:spPr>
          <a:xfrm>
            <a:off x="5748337" y="5203179"/>
            <a:ext cx="2590800" cy="461665"/>
          </a:xfrm>
          <a:prstGeom prst="rect">
            <a:avLst/>
          </a:prstGeom>
          <a:noFill/>
        </p:spPr>
        <p:txBody>
          <a:bodyPr wrap="square" rtlCol="0">
            <a:spAutoFit/>
          </a:bodyPr>
          <a:lstStyle/>
          <a:p>
            <a:r>
              <a:rPr lang="en-US" sz="2400" b="1" u="sng" dirty="0">
                <a:solidFill>
                  <a:srgbClr val="0070C0"/>
                </a:solidFill>
                <a:latin typeface="Times New Roman" panose="02020603050405020304" pitchFamily="18" charset="0"/>
                <a:cs typeface="Times New Roman" panose="02020603050405020304" pitchFamily="18" charset="0"/>
                <a:hlinkClick r:id="rId4" action="ppaction://hlinkpres?slideindex=1&amp;slidetitle="/>
              </a:rPr>
              <a:t>Algorithm</a:t>
            </a:r>
            <a:endParaRPr lang="en-US" sz="2400" b="1" u="sng"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8FF7A7B-550A-492E-8BED-6C73A6A616CD}"/>
              </a:ext>
            </a:extLst>
          </p:cNvPr>
          <p:cNvSpPr txBox="1"/>
          <p:nvPr/>
        </p:nvSpPr>
        <p:spPr>
          <a:xfrm>
            <a:off x="5724525" y="5636567"/>
            <a:ext cx="2590800" cy="461665"/>
          </a:xfrm>
          <a:prstGeom prst="rect">
            <a:avLst/>
          </a:prstGeom>
          <a:noFill/>
        </p:spPr>
        <p:txBody>
          <a:bodyPr wrap="square" rtlCol="0">
            <a:spAutoFit/>
          </a:bodyPr>
          <a:lstStyle/>
          <a:p>
            <a:r>
              <a:rPr lang="en-US" sz="2400" b="1" u="sng" dirty="0">
                <a:solidFill>
                  <a:srgbClr val="0070C0"/>
                </a:solidFill>
                <a:latin typeface="Times New Roman" panose="02020603050405020304" pitchFamily="18" charset="0"/>
                <a:cs typeface="Times New Roman" panose="02020603050405020304" pitchFamily="18" charset="0"/>
              </a:rPr>
              <a:t>Program</a:t>
            </a:r>
          </a:p>
        </p:txBody>
      </p:sp>
    </p:spTree>
    <p:extLst>
      <p:ext uri="{BB962C8B-B14F-4D97-AF65-F5344CB8AC3E}">
        <p14:creationId xmlns:p14="http://schemas.microsoft.com/office/powerpoint/2010/main" val="195269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A801-C057-4BE0-8414-861BBC12A5E9}"/>
              </a:ext>
            </a:extLst>
          </p:cNvPr>
          <p:cNvSpPr>
            <a:spLocks noGrp="1"/>
          </p:cNvSpPr>
          <p:nvPr>
            <p:ph type="title"/>
          </p:nvPr>
        </p:nvSpPr>
        <p:spPr/>
        <p:txBody>
          <a:bodyPr/>
          <a:lstStyle/>
          <a:p>
            <a:r>
              <a:rPr lang="en-US" dirty="0"/>
              <a:t>Gesture Interpretation</a:t>
            </a:r>
            <a:endParaRPr lang="en-PK" dirty="0"/>
          </a:p>
        </p:txBody>
      </p:sp>
      <p:sp>
        <p:nvSpPr>
          <p:cNvPr id="3" name="Content Placeholder 2">
            <a:extLst>
              <a:ext uri="{FF2B5EF4-FFF2-40B4-BE49-F238E27FC236}">
                <a16:creationId xmlns:a16="http://schemas.microsoft.com/office/drawing/2014/main" id="{2DB6F772-EAFC-4F85-A54E-E14EF649F0A6}"/>
              </a:ext>
            </a:extLst>
          </p:cNvPr>
          <p:cNvSpPr>
            <a:spLocks noGrp="1"/>
          </p:cNvSpPr>
          <p:nvPr>
            <p:ph idx="1"/>
          </p:nvPr>
        </p:nvSpPr>
        <p:spPr>
          <a:xfrm>
            <a:off x="457200" y="1416051"/>
            <a:ext cx="8229600" cy="2014537"/>
          </a:xfrm>
        </p:spPr>
        <p:txBody>
          <a:bodyPr/>
          <a:lstStyle/>
          <a:p>
            <a:pPr algn="just"/>
            <a:r>
              <a:rPr lang="en-US" sz="2400" dirty="0"/>
              <a:t>The data received at Arduino is in the form of characters i.e. A, B, C, D, E and 1, 2, 3, 4, 5.</a:t>
            </a:r>
          </a:p>
          <a:p>
            <a:pPr algn="just"/>
            <a:r>
              <a:rPr lang="en-US" sz="2400" dirty="0"/>
              <a:t>Where on receiving alphabetical characters loads will be controlled while on receiving numeric characters messages will be sent.</a:t>
            </a:r>
          </a:p>
          <a:p>
            <a:pPr marL="0" indent="0" algn="just">
              <a:buNone/>
            </a:pPr>
            <a:endParaRPr lang="en-US" sz="2400" dirty="0"/>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BD55E173-FAE6-4E68-A4CB-9E984BE29857}"/>
              </a:ext>
            </a:extLst>
          </p:cNvPr>
          <p:cNvSpPr>
            <a:spLocks noGrp="1"/>
          </p:cNvSpPr>
          <p:nvPr>
            <p:ph type="ftr" sz="quarter" idx="11"/>
          </p:nvPr>
        </p:nvSpPr>
        <p:spPr/>
        <p:txBody>
          <a:bodyPr/>
          <a:lstStyle/>
          <a:p>
            <a:pPr>
              <a:defRPr/>
            </a:pPr>
            <a:r>
              <a:rPr lang="en-US" altLang="en-US"/>
              <a:t>HIET -- Hamdard University Islamabad Campus</a:t>
            </a:r>
          </a:p>
        </p:txBody>
      </p:sp>
      <p:pic>
        <p:nvPicPr>
          <p:cNvPr id="5" name="Content Placeholder 16">
            <a:extLst>
              <a:ext uri="{FF2B5EF4-FFF2-40B4-BE49-F238E27FC236}">
                <a16:creationId xmlns:a16="http://schemas.microsoft.com/office/drawing/2014/main" id="{AF522855-D060-4404-8CB4-F173F3D4E3C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29000"/>
            <a:ext cx="6858000" cy="266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0740A70-79C2-4638-9A2E-748FBA4F6A22}"/>
              </a:ext>
            </a:extLst>
          </p:cNvPr>
          <p:cNvSpPr/>
          <p:nvPr/>
        </p:nvSpPr>
        <p:spPr>
          <a:xfrm>
            <a:off x="6428810" y="4794940"/>
            <a:ext cx="2287806" cy="369332"/>
          </a:xfrm>
          <a:prstGeom prst="rect">
            <a:avLst/>
          </a:prstGeom>
        </p:spPr>
        <p:txBody>
          <a:bodyPr wrap="none">
            <a:spAutoFit/>
          </a:bodyPr>
          <a:lstStyle/>
          <a:p>
            <a:pPr marL="0" indent="0">
              <a:buNone/>
            </a:pPr>
            <a:r>
              <a:rPr lang="en-US" b="1" dirty="0">
                <a:solidFill>
                  <a:srgbClr val="0070C0"/>
                </a:solidFill>
                <a:hlinkClick r:id="rId3" action="ppaction://hlinkpres?slideindex=1&amp;slidetitle=">
                  <a:extLst>
                    <a:ext uri="{A12FA001-AC4F-418D-AE19-62706E023703}">
                      <ahyp:hlinkClr xmlns:ahyp="http://schemas.microsoft.com/office/drawing/2018/hyperlinkcolor" val="tx"/>
                    </a:ext>
                  </a:extLst>
                </a:hlinkClick>
              </a:rPr>
              <a:t>CIRCUIT DIAGRAM</a:t>
            </a:r>
            <a:endParaRPr lang="en-US" b="1" dirty="0">
              <a:solidFill>
                <a:srgbClr val="0070C0"/>
              </a:solidFill>
            </a:endParaRPr>
          </a:p>
        </p:txBody>
      </p:sp>
      <p:sp>
        <p:nvSpPr>
          <p:cNvPr id="8" name="TextBox 7">
            <a:extLst>
              <a:ext uri="{FF2B5EF4-FFF2-40B4-BE49-F238E27FC236}">
                <a16:creationId xmlns:a16="http://schemas.microsoft.com/office/drawing/2014/main" id="{338FF7E3-D9E3-4DB3-A2B1-6B8850C31044}"/>
              </a:ext>
            </a:extLst>
          </p:cNvPr>
          <p:cNvSpPr txBox="1"/>
          <p:nvPr/>
        </p:nvSpPr>
        <p:spPr>
          <a:xfrm>
            <a:off x="6452622" y="5766137"/>
            <a:ext cx="2590800" cy="461665"/>
          </a:xfrm>
          <a:prstGeom prst="rect">
            <a:avLst/>
          </a:prstGeom>
          <a:noFill/>
        </p:spPr>
        <p:txBody>
          <a:bodyPr wrap="square" rtlCol="0">
            <a:spAutoFit/>
          </a:bodyPr>
          <a:lstStyle/>
          <a:p>
            <a:r>
              <a:rPr lang="en-US" sz="2400" b="1" u="sng" dirty="0">
                <a:solidFill>
                  <a:srgbClr val="0070C0"/>
                </a:solidFill>
                <a:latin typeface="Times New Roman" panose="02020603050405020304" pitchFamily="18" charset="0"/>
                <a:cs typeface="Times New Roman" panose="02020603050405020304" pitchFamily="18" charset="0"/>
              </a:rPr>
              <a:t>Program</a:t>
            </a:r>
          </a:p>
        </p:txBody>
      </p:sp>
      <p:sp>
        <p:nvSpPr>
          <p:cNvPr id="9" name="TextBox 8">
            <a:extLst>
              <a:ext uri="{FF2B5EF4-FFF2-40B4-BE49-F238E27FC236}">
                <a16:creationId xmlns:a16="http://schemas.microsoft.com/office/drawing/2014/main" id="{9602C23A-E72B-49BD-8F39-4328DD8A6EC5}"/>
              </a:ext>
            </a:extLst>
          </p:cNvPr>
          <p:cNvSpPr txBox="1"/>
          <p:nvPr/>
        </p:nvSpPr>
        <p:spPr>
          <a:xfrm>
            <a:off x="6452622" y="5234372"/>
            <a:ext cx="2590800" cy="461665"/>
          </a:xfrm>
          <a:prstGeom prst="rect">
            <a:avLst/>
          </a:prstGeom>
          <a:noFill/>
        </p:spPr>
        <p:txBody>
          <a:bodyPr wrap="square" rtlCol="0">
            <a:spAutoFit/>
          </a:bodyPr>
          <a:lstStyle/>
          <a:p>
            <a:r>
              <a:rPr lang="en-US" sz="2400" b="1" u="sng" dirty="0">
                <a:solidFill>
                  <a:srgbClr val="0070C0"/>
                </a:solidFill>
                <a:latin typeface="Times New Roman" panose="02020603050405020304" pitchFamily="18" charset="0"/>
                <a:cs typeface="Times New Roman" panose="02020603050405020304" pitchFamily="18" charset="0"/>
                <a:hlinkClick r:id="rId4" action="ppaction://hlinkpres?slideindex=1&amp;slidetitle="/>
              </a:rPr>
              <a:t>Algorithm</a:t>
            </a:r>
            <a:endParaRPr lang="en-US" sz="2400" b="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4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C18A-5F74-4187-98FF-36B52C6BEDA2}"/>
              </a:ext>
            </a:extLst>
          </p:cNvPr>
          <p:cNvSpPr>
            <a:spLocks noGrp="1"/>
          </p:cNvSpPr>
          <p:nvPr>
            <p:ph type="title"/>
          </p:nvPr>
        </p:nvSpPr>
        <p:spPr/>
        <p:txBody>
          <a:bodyPr/>
          <a:lstStyle/>
          <a:p>
            <a:r>
              <a:rPr lang="en-US" dirty="0"/>
              <a:t>Appliance Control</a:t>
            </a:r>
            <a:endParaRPr lang="en-PK" dirty="0"/>
          </a:p>
        </p:txBody>
      </p:sp>
      <p:sp>
        <p:nvSpPr>
          <p:cNvPr id="4" name="Footer Placeholder 3">
            <a:extLst>
              <a:ext uri="{FF2B5EF4-FFF2-40B4-BE49-F238E27FC236}">
                <a16:creationId xmlns:a16="http://schemas.microsoft.com/office/drawing/2014/main" id="{1CD5188B-B10E-4124-8915-E45995769018}"/>
              </a:ext>
            </a:extLst>
          </p:cNvPr>
          <p:cNvSpPr>
            <a:spLocks noGrp="1"/>
          </p:cNvSpPr>
          <p:nvPr>
            <p:ph type="ftr" sz="quarter" idx="11"/>
          </p:nvPr>
        </p:nvSpPr>
        <p:spPr/>
        <p:txBody>
          <a:bodyPr/>
          <a:lstStyle/>
          <a:p>
            <a:pPr>
              <a:defRPr/>
            </a:pPr>
            <a:r>
              <a:rPr lang="en-US" altLang="en-US"/>
              <a:t>HIET -- Hamdard University Islamabad Campus</a:t>
            </a:r>
          </a:p>
        </p:txBody>
      </p:sp>
      <p:sp>
        <p:nvSpPr>
          <p:cNvPr id="5" name="Content Placeholder 4">
            <a:extLst>
              <a:ext uri="{FF2B5EF4-FFF2-40B4-BE49-F238E27FC236}">
                <a16:creationId xmlns:a16="http://schemas.microsoft.com/office/drawing/2014/main" id="{D33B6E38-5BCE-473C-B7A0-2FA8B3A9F4D0}"/>
              </a:ext>
            </a:extLst>
          </p:cNvPr>
          <p:cNvSpPr>
            <a:spLocks noGrp="1"/>
          </p:cNvSpPr>
          <p:nvPr>
            <p:ph idx="1"/>
          </p:nvPr>
        </p:nvSpPr>
        <p:spPr>
          <a:xfrm>
            <a:off x="457200" y="1719263"/>
            <a:ext cx="8229600" cy="4681537"/>
          </a:xfrm>
        </p:spPr>
        <p:txBody>
          <a:bodyPr/>
          <a:lstStyle/>
          <a:p>
            <a:r>
              <a:rPr lang="en-US" dirty="0"/>
              <a:t>The loads will switch on switching of relay by means of Arduino.</a:t>
            </a:r>
          </a:p>
          <a:p>
            <a:endParaRPr lang="en-US" dirty="0"/>
          </a:p>
          <a:p>
            <a:pPr marL="0" indent="0">
              <a:buNone/>
            </a:pPr>
            <a:endParaRPr lang="en-US" dirty="0"/>
          </a:p>
        </p:txBody>
      </p:sp>
      <p:pic>
        <p:nvPicPr>
          <p:cNvPr id="9" name="Picture 8">
            <a:extLst>
              <a:ext uri="{FF2B5EF4-FFF2-40B4-BE49-F238E27FC236}">
                <a16:creationId xmlns:a16="http://schemas.microsoft.com/office/drawing/2014/main" id="{FA73002A-F09D-4CFB-B2EF-3F988D152F02}"/>
              </a:ext>
            </a:extLst>
          </p:cNvPr>
          <p:cNvPicPr>
            <a:picLocks noChangeAspect="1"/>
          </p:cNvPicPr>
          <p:nvPr/>
        </p:nvPicPr>
        <p:blipFill>
          <a:blip r:embed="rId2"/>
          <a:stretch>
            <a:fillRect/>
          </a:stretch>
        </p:blipFill>
        <p:spPr>
          <a:xfrm>
            <a:off x="6019800" y="2751765"/>
            <a:ext cx="2209799" cy="3580146"/>
          </a:xfrm>
          <a:prstGeom prst="rect">
            <a:avLst/>
          </a:prstGeom>
        </p:spPr>
      </p:pic>
      <p:sp>
        <p:nvSpPr>
          <p:cNvPr id="10" name="TextBox 9">
            <a:extLst>
              <a:ext uri="{FF2B5EF4-FFF2-40B4-BE49-F238E27FC236}">
                <a16:creationId xmlns:a16="http://schemas.microsoft.com/office/drawing/2014/main" id="{F957CF5C-8B55-432C-AB32-8CFDDCFD9BA0}"/>
              </a:ext>
            </a:extLst>
          </p:cNvPr>
          <p:cNvSpPr txBox="1"/>
          <p:nvPr/>
        </p:nvSpPr>
        <p:spPr>
          <a:xfrm>
            <a:off x="685800" y="3857923"/>
            <a:ext cx="2961067" cy="461665"/>
          </a:xfrm>
          <a:prstGeom prst="rect">
            <a:avLst/>
          </a:prstGeom>
          <a:noFill/>
        </p:spPr>
        <p:txBody>
          <a:bodyPr wrap="none" rtlCol="0">
            <a:spAutoFit/>
          </a:bodyPr>
          <a:lstStyle/>
          <a:p>
            <a:r>
              <a:rPr lang="en-US" sz="2400" dirty="0">
                <a:solidFill>
                  <a:srgbClr val="0070C0"/>
                </a:solidFill>
                <a:latin typeface="Times New Roman" panose="02020603050405020304" pitchFamily="18" charset="0"/>
                <a:cs typeface="Times New Roman" panose="02020603050405020304" pitchFamily="18" charset="0"/>
                <a:hlinkClick r:id="rId3" action="ppaction://hlinkpres?slideindex=1&amp;slidetitle=">
                  <a:extLst>
                    <a:ext uri="{A12FA001-AC4F-418D-AE19-62706E023703}">
                      <ahyp:hlinkClr xmlns:ahyp="http://schemas.microsoft.com/office/drawing/2018/hyperlinkcolor" val="tx"/>
                    </a:ext>
                  </a:extLst>
                </a:hlinkClick>
              </a:rPr>
              <a:t>Hardware components</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39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9029-6865-4C1B-86E2-027C9CEA40F0}"/>
              </a:ext>
            </a:extLst>
          </p:cNvPr>
          <p:cNvSpPr>
            <a:spLocks noGrp="1"/>
          </p:cNvSpPr>
          <p:nvPr>
            <p:ph type="title"/>
          </p:nvPr>
        </p:nvSpPr>
        <p:spPr/>
        <p:txBody>
          <a:bodyPr/>
          <a:lstStyle/>
          <a:p>
            <a:r>
              <a:rPr lang="en-US" dirty="0"/>
              <a:t>Appliance Control</a:t>
            </a:r>
          </a:p>
        </p:txBody>
      </p:sp>
      <p:sp>
        <p:nvSpPr>
          <p:cNvPr id="4" name="Footer Placeholder 3">
            <a:extLst>
              <a:ext uri="{FF2B5EF4-FFF2-40B4-BE49-F238E27FC236}">
                <a16:creationId xmlns:a16="http://schemas.microsoft.com/office/drawing/2014/main" id="{270EE908-7138-4D58-8BAF-2DBA305E109D}"/>
              </a:ext>
            </a:extLst>
          </p:cNvPr>
          <p:cNvSpPr>
            <a:spLocks noGrp="1"/>
          </p:cNvSpPr>
          <p:nvPr>
            <p:ph type="ftr" sz="quarter" idx="11"/>
          </p:nvPr>
        </p:nvSpPr>
        <p:spPr/>
        <p:txBody>
          <a:bodyPr/>
          <a:lstStyle/>
          <a:p>
            <a:pPr>
              <a:defRPr/>
            </a:pPr>
            <a:r>
              <a:rPr lang="en-US" altLang="en-US"/>
              <a:t>HIET -- Hamdard University Islamabad Campus</a:t>
            </a:r>
          </a:p>
        </p:txBody>
      </p:sp>
      <p:pic>
        <p:nvPicPr>
          <p:cNvPr id="5" name="Content Placeholder 5">
            <a:extLst>
              <a:ext uri="{FF2B5EF4-FFF2-40B4-BE49-F238E27FC236}">
                <a16:creationId xmlns:a16="http://schemas.microsoft.com/office/drawing/2014/main" id="{0C0B96C9-3755-4B60-9742-50CDF36FD458}"/>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18000"/>
                    </a14:imgEffect>
                    <a14:imgEffect>
                      <a14:brightnessContrast bright="73000" contrast="72000"/>
                    </a14:imgEffect>
                  </a14:imgLayer>
                </a14:imgProps>
              </a:ext>
              <a:ext uri="{28A0092B-C50C-407E-A947-70E740481C1C}">
                <a14:useLocalDpi xmlns:a14="http://schemas.microsoft.com/office/drawing/2010/main" val="0"/>
              </a:ext>
            </a:extLst>
          </a:blip>
          <a:stretch>
            <a:fillRect/>
          </a:stretch>
        </p:blipFill>
        <p:spPr bwMode="auto">
          <a:xfrm>
            <a:off x="228600" y="1524001"/>
            <a:ext cx="8915400" cy="5334000"/>
          </a:xfrm>
          <a:prstGeom prst="rect">
            <a:avLst/>
          </a:prstGeom>
          <a:noFill/>
          <a:ln>
            <a:noFill/>
          </a:ln>
        </p:spPr>
      </p:pic>
    </p:spTree>
    <p:extLst>
      <p:ext uri="{BB962C8B-B14F-4D97-AF65-F5344CB8AC3E}">
        <p14:creationId xmlns:p14="http://schemas.microsoft.com/office/powerpoint/2010/main" val="357899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marL="742950" indent="-742950" eaLnBrk="1" hangingPunct="1"/>
            <a:r>
              <a:rPr lang="en-US" dirty="0"/>
              <a:t>Utilization of Project Results</a:t>
            </a:r>
          </a:p>
        </p:txBody>
      </p:sp>
      <p:sp>
        <p:nvSpPr>
          <p:cNvPr id="20484" name="Rectangle 3"/>
          <p:cNvSpPr>
            <a:spLocks noGrp="1" noChangeArrowheads="1"/>
          </p:cNvSpPr>
          <p:nvPr>
            <p:ph idx="1"/>
          </p:nvPr>
        </p:nvSpPr>
        <p:spPr/>
        <p:txBody>
          <a:bodyPr/>
          <a:lstStyle/>
          <a:p>
            <a:pPr eaLnBrk="1" hangingPunct="1"/>
            <a:r>
              <a:rPr lang="en-US" sz="2400" dirty="0"/>
              <a:t>Physically Disabled persons</a:t>
            </a:r>
          </a:p>
          <a:p>
            <a:pPr eaLnBrk="1" hangingPunct="1"/>
            <a:r>
              <a:rPr lang="en-US" sz="2400" dirty="0"/>
              <a:t>Speech disabled persons</a:t>
            </a:r>
          </a:p>
          <a:p>
            <a:pPr eaLnBrk="1" hangingPunct="1"/>
            <a:r>
              <a:rPr lang="en-US" sz="2400" dirty="0"/>
              <a:t>Hospitals.</a:t>
            </a:r>
          </a:p>
          <a:p>
            <a:pPr eaLnBrk="1" hangingPunct="1"/>
            <a:r>
              <a:rPr lang="en-US" sz="2400" dirty="0"/>
              <a:t>Old Homes.</a:t>
            </a:r>
          </a:p>
          <a:p>
            <a:pPr eaLnBrk="1" hangingPunct="1"/>
            <a:r>
              <a:rPr lang="en-US" sz="2400" dirty="0"/>
              <a:t>Pharmaceutical Industries.</a:t>
            </a:r>
          </a:p>
          <a:p>
            <a:pPr marL="0" indent="0" eaLnBrk="1" hangingPunct="1">
              <a:buNone/>
            </a:pPr>
            <a:endParaRPr lang="en-US" sz="2400" dirty="0"/>
          </a:p>
          <a:p>
            <a:pPr marL="0" indent="0" eaLnBrk="1" hangingPunct="1">
              <a:buNone/>
            </a:pPr>
            <a:endParaRPr lang="en-US" dirty="0"/>
          </a:p>
        </p:txBody>
      </p:sp>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33CC"/>
                </a:solidFill>
              </a:rPr>
              <a:t>HIET -- Hamdard University Islamabad Campus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References</a:t>
            </a:r>
          </a:p>
        </p:txBody>
      </p:sp>
      <p:sp>
        <p:nvSpPr>
          <p:cNvPr id="21508" name="Rectangle 3"/>
          <p:cNvSpPr>
            <a:spLocks noGrp="1" noChangeArrowheads="1"/>
          </p:cNvSpPr>
          <p:nvPr>
            <p:ph idx="1"/>
          </p:nvPr>
        </p:nvSpPr>
        <p:spPr>
          <a:xfrm>
            <a:off x="457200" y="1417638"/>
            <a:ext cx="7848600" cy="4983161"/>
          </a:xfrm>
        </p:spPr>
        <p:txBody>
          <a:bodyPr/>
          <a:lstStyle/>
          <a:p>
            <a:pPr marL="0" indent="0" algn="just" eaLnBrk="1" hangingPunct="1">
              <a:buNone/>
            </a:pPr>
            <a:r>
              <a:rPr lang="en-IN" sz="2400" dirty="0"/>
              <a:t>[1]	P.B.Patel</a:t>
            </a:r>
            <a:r>
              <a:rPr lang="en-IN" sz="2400" baseline="30000" dirty="0"/>
              <a:t>1</a:t>
            </a:r>
            <a:r>
              <a:rPr lang="en-IN" sz="2400" dirty="0"/>
              <a:t>, </a:t>
            </a:r>
            <a:r>
              <a:rPr lang="en-IN" sz="2400" dirty="0" err="1"/>
              <a:t>Suchita</a:t>
            </a:r>
            <a:r>
              <a:rPr lang="en-IN" sz="2400" dirty="0"/>
              <a:t> Dhuppe</a:t>
            </a:r>
            <a:r>
              <a:rPr lang="en-IN" sz="2400" baseline="30000" dirty="0"/>
              <a:t>2</a:t>
            </a:r>
            <a:r>
              <a:rPr lang="en-IN" sz="2400" dirty="0"/>
              <a:t>, Vaishnavi </a:t>
            </a:r>
            <a:r>
              <a:rPr lang="en-IN" sz="2400" dirty="0" err="1"/>
              <a:t>Dhayev</a:t>
            </a:r>
            <a:r>
              <a:rPr lang="en-IN" sz="2400" dirty="0"/>
              <a:t> 	“Smart Glove For Deaf And Dumb 	</a:t>
            </a:r>
            <a:r>
              <a:rPr lang="en-IN" sz="2400" dirty="0" err="1"/>
              <a:t>Patient”.Department</a:t>
            </a:r>
            <a:r>
              <a:rPr lang="en-IN" sz="2400" dirty="0"/>
              <a:t> Of Instrumentation 	Engineering  </a:t>
            </a:r>
            <a:r>
              <a:rPr lang="en-IN" sz="2400" dirty="0" err="1"/>
              <a:t>Dr.</a:t>
            </a:r>
            <a:r>
              <a:rPr lang="en-IN" sz="2400" dirty="0"/>
              <a:t> D. Y. Patil Institute Of  	Technology Pimpri , Pune 411018  Maharashtra 	India</a:t>
            </a:r>
            <a:r>
              <a:rPr lang="en-US" sz="2400" dirty="0"/>
              <a:t>.</a:t>
            </a:r>
          </a:p>
          <a:p>
            <a:pPr marL="0" indent="0" algn="just" eaLnBrk="1" hangingPunct="1">
              <a:buNone/>
            </a:pPr>
            <a:r>
              <a:rPr lang="en-IN" sz="2400" dirty="0"/>
              <a:t> [2] 	Solanki Krunal, “Microcontroller Based Sign 	Language Glove” International Journal for </a:t>
            </a:r>
          </a:p>
          <a:p>
            <a:pPr marL="0" indent="0" algn="just" eaLnBrk="1" hangingPunct="1">
              <a:buNone/>
            </a:pPr>
            <a:r>
              <a:rPr lang="en-IN" sz="2400" dirty="0"/>
              <a:t>           Scientific Research &amp; Development 	(IJSRD),Vol.1,Issue 4, 2013, pp.831-833. </a:t>
            </a:r>
          </a:p>
          <a:p>
            <a:pPr marL="0" indent="0" algn="just" eaLnBrk="1" hangingPunct="1">
              <a:buNone/>
            </a:pPr>
            <a:r>
              <a:rPr lang="en-US" sz="2400" dirty="0"/>
              <a:t>[3] 	Tushar, Ankit, </a:t>
            </a:r>
            <a:r>
              <a:rPr lang="en-US" sz="2400" dirty="0" err="1"/>
              <a:t>Anvesh</a:t>
            </a:r>
            <a:r>
              <a:rPr lang="en-US" sz="2400" dirty="0"/>
              <a:t> and S. M. Sameer “Smart 	Glove With Gesture Recognition Ability For The</a:t>
            </a:r>
          </a:p>
          <a:p>
            <a:pPr marL="0" indent="0" algn="just" eaLnBrk="1" hangingPunct="1">
              <a:buNone/>
            </a:pPr>
            <a:r>
              <a:rPr lang="en-IN" sz="2400" dirty="0"/>
              <a:t>	</a:t>
            </a:r>
            <a:endParaRPr lang="en-US" sz="2400" dirty="0"/>
          </a:p>
        </p:txBody>
      </p:sp>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33CC"/>
                </a:solidFill>
              </a:rPr>
              <a:t>HIET -- Hamdard University Islamabad Campus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D263-159A-4F2B-B4C9-1C8D43C44B83}"/>
              </a:ext>
            </a:extLst>
          </p:cNvPr>
          <p:cNvSpPr>
            <a:spLocks noGrp="1"/>
          </p:cNvSpPr>
          <p:nvPr>
            <p:ph type="title"/>
          </p:nvPr>
        </p:nvSpPr>
        <p:spPr>
          <a:xfrm>
            <a:off x="457200" y="-36788"/>
            <a:ext cx="7543800" cy="1295400"/>
          </a:xfrm>
        </p:spPr>
        <p:txBody>
          <a:bodyPr/>
          <a:lstStyle/>
          <a:p>
            <a:r>
              <a:rPr lang="en-US" dirty="0"/>
              <a:t>References</a:t>
            </a:r>
          </a:p>
        </p:txBody>
      </p:sp>
      <p:sp>
        <p:nvSpPr>
          <p:cNvPr id="3" name="Content Placeholder 2">
            <a:extLst>
              <a:ext uri="{FF2B5EF4-FFF2-40B4-BE49-F238E27FC236}">
                <a16:creationId xmlns:a16="http://schemas.microsoft.com/office/drawing/2014/main" id="{CDD880F5-EB9C-47B7-AA36-616777457121}"/>
              </a:ext>
            </a:extLst>
          </p:cNvPr>
          <p:cNvSpPr>
            <a:spLocks noGrp="1"/>
          </p:cNvSpPr>
          <p:nvPr>
            <p:ph idx="1"/>
          </p:nvPr>
        </p:nvSpPr>
        <p:spPr>
          <a:xfrm>
            <a:off x="457200" y="1371600"/>
            <a:ext cx="8229600" cy="4878594"/>
          </a:xfrm>
        </p:spPr>
        <p:txBody>
          <a:bodyPr/>
          <a:lstStyle/>
          <a:p>
            <a:pPr marL="0" indent="0" algn="just" eaLnBrk="1" hangingPunct="1">
              <a:buNone/>
            </a:pPr>
            <a:r>
              <a:rPr lang="en-US" sz="2400" dirty="0"/>
              <a:t>	Hearing And Speech Impaired”. 2014 IEEE Global 	Humanitarian Technology Conference - South Asia 	Satellite (GHTC-SAS) | September 26-27, 2014 | 	Trivandrum</a:t>
            </a:r>
          </a:p>
          <a:p>
            <a:pPr marL="0" indent="0" algn="just" eaLnBrk="1" hangingPunct="1">
              <a:buNone/>
            </a:pPr>
            <a:r>
              <a:rPr lang="en-US" sz="2400" dirty="0"/>
              <a:t>[4]	 </a:t>
            </a:r>
            <a:r>
              <a:rPr lang="en-US" sz="2400" dirty="0" err="1"/>
              <a:t>Darshan,Malad,Mousumi,Nilesh</a:t>
            </a:r>
            <a:r>
              <a:rPr lang="en-US" sz="2400" dirty="0"/>
              <a:t>, </a:t>
            </a:r>
            <a:r>
              <a:rPr lang="en-US" sz="2400" dirty="0" err="1"/>
              <a:t>Akshay,Mohan</a:t>
            </a:r>
            <a:r>
              <a:rPr lang="en-US" sz="2400" dirty="0"/>
              <a:t> 	“Hand Gesture Recognition and Voice 	Conversion 	System for Speech Impaired” 	International 	Research Journal of Engineering 	and Technology 	(IRJET).2017.</a:t>
            </a:r>
          </a:p>
          <a:p>
            <a:pPr marL="0" indent="0" algn="just">
              <a:buNone/>
            </a:pPr>
            <a:r>
              <a:rPr lang="en-US" sz="2400" dirty="0"/>
              <a:t>[5] 	</a:t>
            </a:r>
            <a:r>
              <a:rPr lang="en-US" sz="2400" dirty="0" err="1"/>
              <a:t>Dhawal</a:t>
            </a:r>
            <a:r>
              <a:rPr lang="en-US" sz="2400" dirty="0"/>
              <a:t> L. Patel1, “ Smart Hand Glove For Disable 	People” International Research Journal of 	Engineering and Technology (IRJET) e-ISSN: 2395-	0056, Volume: 05 Issue: 04 | Apr-2018 04.</a:t>
            </a:r>
          </a:p>
          <a:p>
            <a:endParaRPr lang="en-US" dirty="0"/>
          </a:p>
        </p:txBody>
      </p:sp>
      <p:sp>
        <p:nvSpPr>
          <p:cNvPr id="4" name="Footer Placeholder 3">
            <a:extLst>
              <a:ext uri="{FF2B5EF4-FFF2-40B4-BE49-F238E27FC236}">
                <a16:creationId xmlns:a16="http://schemas.microsoft.com/office/drawing/2014/main" id="{D2BF244C-2C93-4831-AF56-CFE44960FE76}"/>
              </a:ext>
            </a:extLst>
          </p:cNvPr>
          <p:cNvSpPr>
            <a:spLocks noGrp="1"/>
          </p:cNvSpPr>
          <p:nvPr>
            <p:ph type="ftr" sz="quarter" idx="11"/>
          </p:nvPr>
        </p:nvSpPr>
        <p:spPr>
          <a:xfrm>
            <a:off x="2743200" y="6438900"/>
            <a:ext cx="4267200" cy="381000"/>
          </a:xfrm>
        </p:spPr>
        <p:txBody>
          <a:bodyPr/>
          <a:lstStyle/>
          <a:p>
            <a:pPr>
              <a:defRPr/>
            </a:pPr>
            <a:r>
              <a:rPr lang="en-US" altLang="en-US"/>
              <a:t>HIET -- Hamdard University Islamabad Campus</a:t>
            </a:r>
          </a:p>
        </p:txBody>
      </p:sp>
    </p:spTree>
    <p:extLst>
      <p:ext uri="{BB962C8B-B14F-4D97-AF65-F5344CB8AC3E}">
        <p14:creationId xmlns:p14="http://schemas.microsoft.com/office/powerpoint/2010/main" val="283135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0E2B47D-4811-4841-B05B-F2A98766E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4" name="Footer Placeholder 3">
            <a:extLst>
              <a:ext uri="{FF2B5EF4-FFF2-40B4-BE49-F238E27FC236}">
                <a16:creationId xmlns:a16="http://schemas.microsoft.com/office/drawing/2014/main" id="{111254FD-162D-4A73-9840-AB1AC3F4EFB1}"/>
              </a:ext>
            </a:extLst>
          </p:cNvPr>
          <p:cNvSpPr>
            <a:spLocks noGrp="1"/>
          </p:cNvSpPr>
          <p:nvPr>
            <p:ph type="ftr" sz="quarter" idx="11"/>
          </p:nvPr>
        </p:nvSpPr>
        <p:spPr/>
        <p:txBody>
          <a:bodyPr/>
          <a:lstStyle/>
          <a:p>
            <a:pPr>
              <a:defRPr/>
            </a:pPr>
            <a:r>
              <a:rPr lang="en-US" altLang="en-US"/>
              <a:t>HIET -- Hamdard University Islamabad Campus</a:t>
            </a:r>
          </a:p>
        </p:txBody>
      </p:sp>
    </p:spTree>
    <p:extLst>
      <p:ext uri="{BB962C8B-B14F-4D97-AF65-F5344CB8AC3E}">
        <p14:creationId xmlns:p14="http://schemas.microsoft.com/office/powerpoint/2010/main" val="134424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315913" y="466725"/>
            <a:ext cx="5475287" cy="1590675"/>
          </a:xfrm>
        </p:spPr>
        <p:txBody>
          <a:bodyPr/>
          <a:lstStyle/>
          <a:p>
            <a:pPr eaLnBrk="1" hangingPunct="1"/>
            <a:r>
              <a:rPr lang="en-US" sz="4000" dirty="0"/>
              <a:t>SMART GLOVE   </a:t>
            </a:r>
          </a:p>
        </p:txBody>
      </p:sp>
      <p:sp>
        <p:nvSpPr>
          <p:cNvPr id="14340" name="Rectangle 3"/>
          <p:cNvSpPr>
            <a:spLocks noGrp="1" noChangeArrowheads="1"/>
          </p:cNvSpPr>
          <p:nvPr>
            <p:ph type="subTitle" idx="1"/>
          </p:nvPr>
        </p:nvSpPr>
        <p:spPr>
          <a:xfrm>
            <a:off x="849313" y="3049588"/>
            <a:ext cx="6248400" cy="3046412"/>
          </a:xfrm>
        </p:spPr>
        <p:txBody>
          <a:bodyPr/>
          <a:lstStyle/>
          <a:p>
            <a:pPr eaLnBrk="1" hangingPunct="1"/>
            <a:r>
              <a:rPr lang="en-US" sz="2400" dirty="0"/>
              <a:t>Jazib Ahmed                            ECI-IT-15-051 Akash Jamil                             ECI-IT-15-037</a:t>
            </a:r>
          </a:p>
          <a:p>
            <a:pPr eaLnBrk="1" hangingPunct="1"/>
            <a:r>
              <a:rPr lang="en-US" sz="2400" dirty="0"/>
              <a:t>M.Usama Riaz                         ECI-IT-15-078</a:t>
            </a:r>
          </a:p>
          <a:p>
            <a:pPr eaLnBrk="1" hangingPunct="1"/>
            <a:r>
              <a:rPr lang="en-US" sz="2400" dirty="0"/>
              <a:t>Tehniyyat Jamil                       ECI-IT-15-081</a:t>
            </a:r>
          </a:p>
          <a:p>
            <a:pPr eaLnBrk="1" hangingPunct="1"/>
            <a:r>
              <a:rPr lang="en-US" sz="2800" dirty="0"/>
              <a:t>Engr. Kamran Khan  </a:t>
            </a:r>
          </a:p>
          <a:p>
            <a:pPr eaLnBrk="1" hangingPunct="1"/>
            <a:r>
              <a:rPr lang="en-US" sz="2800" dirty="0"/>
              <a:t>  Engr. Aqeel Anwar   </a:t>
            </a:r>
          </a:p>
          <a:p>
            <a:pPr eaLnBrk="1" hangingPunct="1"/>
            <a:endParaRPr lang="en-US" sz="2800" dirty="0"/>
          </a:p>
        </p:txBody>
      </p:sp>
      <p:sp>
        <p:nvSpPr>
          <p:cNvPr id="14338" name="Rectangle 6"/>
          <p:cNvSpPr>
            <a:spLocks noGrp="1" noChangeArrowheads="1"/>
          </p:cNvSpPr>
          <p:nvPr>
            <p:ph type="ftr" sz="quarter" idx="4294967295"/>
          </p:nvPr>
        </p:nvSpPr>
        <p:spPr>
          <a:xfrm>
            <a:off x="2590800" y="6352381"/>
            <a:ext cx="4419600" cy="277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33CC"/>
                </a:solidFill>
              </a:rPr>
              <a:t>HIET -- Hamdard University Islamabad Campus</a:t>
            </a:r>
            <a:endParaRPr lang="en-US" altLang="en-US" dirty="0">
              <a:solidFill>
                <a:srgbClr val="0033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Problem Statement</a:t>
            </a:r>
          </a:p>
        </p:txBody>
      </p:sp>
      <p:sp>
        <p:nvSpPr>
          <p:cNvPr id="16388" name="Rectangle 3"/>
          <p:cNvSpPr>
            <a:spLocks noGrp="1" noChangeArrowheads="1"/>
          </p:cNvSpPr>
          <p:nvPr>
            <p:ph idx="1"/>
          </p:nvPr>
        </p:nvSpPr>
        <p:spPr/>
        <p:txBody>
          <a:bodyPr/>
          <a:lstStyle/>
          <a:p>
            <a:pPr algn="just" eaLnBrk="1" hangingPunct="1"/>
            <a:r>
              <a:rPr lang="en-US" sz="2400" dirty="0"/>
              <a:t>In the recent years, due to birth defects, accidents and oral diseases, there has been a rapid increase in the number of disabled persons including the speech disabled/hearing  impaired. </a:t>
            </a:r>
          </a:p>
          <a:p>
            <a:pPr algn="just" eaLnBrk="1" hangingPunct="1"/>
            <a:r>
              <a:rPr lang="en-US" sz="2400" dirty="0"/>
              <a:t>These things made the patients completely or partially dependent upon others.</a:t>
            </a:r>
          </a:p>
          <a:p>
            <a:pPr algn="just" eaLnBrk="1" hangingPunct="1"/>
            <a:r>
              <a:rPr lang="en-US" sz="2400" dirty="0"/>
              <a:t>To mitigate the enslavement of such persons, a system was required that could enable these persons to perform some basic tasks by themselves. </a:t>
            </a:r>
          </a:p>
        </p:txBody>
      </p:sp>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33CC"/>
                </a:solidFill>
              </a:rPr>
              <a:t>HIET -- Hamdard University Islamabad Campus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Aims &amp; Objectives</a:t>
            </a:r>
          </a:p>
        </p:txBody>
      </p:sp>
      <p:sp>
        <p:nvSpPr>
          <p:cNvPr id="17412" name="Rectangle 3"/>
          <p:cNvSpPr>
            <a:spLocks noGrp="1" noChangeArrowheads="1"/>
          </p:cNvSpPr>
          <p:nvPr>
            <p:ph idx="1"/>
          </p:nvPr>
        </p:nvSpPr>
        <p:spPr>
          <a:xfrm>
            <a:off x="457200" y="1719262"/>
            <a:ext cx="8229600" cy="4681537"/>
          </a:xfrm>
        </p:spPr>
        <p:txBody>
          <a:bodyPr/>
          <a:lstStyle/>
          <a:p>
            <a:pPr marL="0" indent="0" algn="just" eaLnBrk="1" hangingPunct="1">
              <a:buNone/>
            </a:pPr>
            <a:r>
              <a:rPr lang="en-US" sz="2400" dirty="0"/>
              <a:t>The main aim of the project was to develop a reliable, easy to use, light weight smart hand gloves system which could abate the snags for disabled people so that they may stand with the race.  </a:t>
            </a:r>
          </a:p>
          <a:p>
            <a:pPr eaLnBrk="1" hangingPunct="1"/>
            <a:r>
              <a:rPr lang="en-US" sz="2400" dirty="0"/>
              <a:t>To develop a portable glove that could recognize  gestures and Determine the position of hand.</a:t>
            </a:r>
          </a:p>
          <a:p>
            <a:r>
              <a:rPr lang="en-US" sz="2400" dirty="0"/>
              <a:t>Control five different appliances by gestures in relax position of hand.</a:t>
            </a:r>
          </a:p>
          <a:p>
            <a:r>
              <a:rPr lang="en-US" sz="2400" dirty="0"/>
              <a:t>Send five different messages of need in the lifted position of hand.</a:t>
            </a:r>
          </a:p>
          <a:p>
            <a:r>
              <a:rPr lang="en-US" sz="2400" dirty="0"/>
              <a:t>To display the information on LCD about switching of load and messages being sent.</a:t>
            </a:r>
          </a:p>
          <a:p>
            <a:endParaRPr lang="en-US" sz="2400" dirty="0"/>
          </a:p>
        </p:txBody>
      </p:sp>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33CC"/>
                </a:solidFill>
              </a:rPr>
              <a:t>HIET -- Hamdard University Islamabad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122238"/>
            <a:ext cx="7543800" cy="1292226"/>
          </a:xfrm>
        </p:spPr>
        <p:txBody>
          <a:bodyPr/>
          <a:lstStyle/>
          <a:p>
            <a:pPr marL="742950" indent="-742950" eaLnBrk="1" hangingPunct="1"/>
            <a:r>
              <a:rPr lang="en-US" dirty="0"/>
              <a:t>Literature Review</a:t>
            </a:r>
          </a:p>
        </p:txBody>
      </p:sp>
      <p:sp>
        <p:nvSpPr>
          <p:cNvPr id="18436" name="Rectangle 3"/>
          <p:cNvSpPr>
            <a:spLocks noGrp="1" noChangeArrowheads="1"/>
          </p:cNvSpPr>
          <p:nvPr>
            <p:ph idx="1"/>
          </p:nvPr>
        </p:nvSpPr>
        <p:spPr>
          <a:xfrm>
            <a:off x="228600" y="1719263"/>
            <a:ext cx="8458200" cy="4376738"/>
          </a:xfrm>
        </p:spPr>
        <p:txBody>
          <a:bodyPr/>
          <a:lstStyle/>
          <a:p>
            <a:pPr marL="0" indent="0" algn="just">
              <a:buNone/>
            </a:pPr>
            <a:r>
              <a:rPr lang="en-US" sz="2400" dirty="0"/>
              <a:t>Literature review was done in order to get familiar with the background of the product, to understand the product advancement and product introduction.</a:t>
            </a:r>
          </a:p>
          <a:p>
            <a:pPr marL="0" indent="0" algn="just">
              <a:buNone/>
            </a:pPr>
            <a:r>
              <a:rPr lang="en-US" sz="2400" dirty="0"/>
              <a:t>[1] 	In 2005 P.B Patel et. el. gave concept of 	microcontroller to record the sensor’s value but did not 	give any idea to control the appliances. Instead he 	used to monitor the gesture in software and convert it 	into text.</a:t>
            </a:r>
          </a:p>
          <a:p>
            <a:pPr marL="0" indent="0" algn="just">
              <a:buNone/>
            </a:pPr>
            <a:r>
              <a:rPr lang="en-IN" sz="2400" dirty="0"/>
              <a:t>[2]	 In 4, 2013 Solanki Krunal </a:t>
            </a:r>
            <a:r>
              <a:rPr lang="en-US" sz="2400" dirty="0"/>
              <a:t>et. el. </a:t>
            </a:r>
            <a:r>
              <a:rPr lang="en-IN" sz="2400" dirty="0"/>
              <a:t>said in his paper that 		the values 	of sensor can be processed in 	microcontroller and transmitted through wireless 	communication (RF). </a:t>
            </a:r>
          </a:p>
          <a:p>
            <a:pPr marL="0" indent="0" algn="just">
              <a:buNone/>
            </a:pPr>
            <a:endParaRPr lang="en-US" sz="2400" dirty="0"/>
          </a:p>
        </p:txBody>
      </p:sp>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solidFill>
                  <a:srgbClr val="0033CC"/>
                </a:solidFill>
              </a:rPr>
              <a:t>University Islamabad Campus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7637-C2CC-4614-94D5-28216EB2324F}"/>
              </a:ext>
            </a:extLst>
          </p:cNvPr>
          <p:cNvSpPr>
            <a:spLocks noGrp="1"/>
          </p:cNvSpPr>
          <p:nvPr>
            <p:ph type="title"/>
          </p:nvPr>
        </p:nvSpPr>
        <p:spPr>
          <a:xfrm>
            <a:off x="457200" y="-13546"/>
            <a:ext cx="7543800" cy="1442296"/>
          </a:xfrm>
        </p:spPr>
        <p:txBody>
          <a:bodyPr/>
          <a:lstStyle/>
          <a:p>
            <a:r>
              <a:rPr lang="en-US" dirty="0"/>
              <a:t>Literature Review</a:t>
            </a:r>
          </a:p>
        </p:txBody>
      </p:sp>
      <p:sp>
        <p:nvSpPr>
          <p:cNvPr id="3" name="Content Placeholder 2">
            <a:extLst>
              <a:ext uri="{FF2B5EF4-FFF2-40B4-BE49-F238E27FC236}">
                <a16:creationId xmlns:a16="http://schemas.microsoft.com/office/drawing/2014/main" id="{5ABF5674-18BC-4162-A40C-04E083D1CD93}"/>
              </a:ext>
            </a:extLst>
          </p:cNvPr>
          <p:cNvSpPr>
            <a:spLocks noGrp="1"/>
          </p:cNvSpPr>
          <p:nvPr>
            <p:ph idx="1"/>
          </p:nvPr>
        </p:nvSpPr>
        <p:spPr>
          <a:xfrm>
            <a:off x="457200" y="1676400"/>
            <a:ext cx="8229600" cy="4724400"/>
          </a:xfrm>
        </p:spPr>
        <p:txBody>
          <a:bodyPr/>
          <a:lstStyle/>
          <a:p>
            <a:pPr marL="0" indent="0" algn="just">
              <a:buNone/>
            </a:pPr>
            <a:r>
              <a:rPr lang="en-IN" sz="2400" dirty="0"/>
              <a:t> </a:t>
            </a:r>
            <a:r>
              <a:rPr lang="en-US" sz="2400" dirty="0"/>
              <a:t>[3] 	In September 26-27, 2014 Tushar, Ankit  and 		Sameer et. el. in their research 	propose that how 	Optical sensors and accelerometer can be used in 	smart glove but they used large number of sensors 	which make the system bulky. Optical sensors can 	give more flexible movements and are more durable.</a:t>
            </a:r>
          </a:p>
          <a:p>
            <a:pPr marL="0" indent="0" algn="just">
              <a:buNone/>
            </a:pPr>
            <a:endParaRPr lang="en-US" sz="2400" dirty="0"/>
          </a:p>
          <a:p>
            <a:pPr marL="0" indent="0" algn="just">
              <a:buNone/>
            </a:pPr>
            <a:r>
              <a:rPr lang="en-US" sz="2400" dirty="0"/>
              <a:t>[4] 	In 2017Darshan and </a:t>
            </a:r>
            <a:r>
              <a:rPr lang="en-US" sz="2400" dirty="0" err="1"/>
              <a:t>Malad</a:t>
            </a:r>
            <a:r>
              <a:rPr lang="en-US" sz="2400" dirty="0"/>
              <a:t> et. el. said in their paper 	that accelerometer can be used to measure 	</a:t>
            </a:r>
            <a:r>
              <a:rPr lang="en-US" sz="2400" dirty="0" err="1"/>
              <a:t>acceleration.It</a:t>
            </a:r>
            <a:r>
              <a:rPr lang="en-US" sz="2400" dirty="0"/>
              <a:t> will give the idea to make the </a:t>
            </a:r>
            <a:r>
              <a:rPr lang="en-US" sz="2400"/>
              <a:t>circuit    simple</a:t>
            </a:r>
            <a:r>
              <a:rPr lang="en-US" sz="2400" dirty="0"/>
              <a:t>.</a:t>
            </a:r>
          </a:p>
        </p:txBody>
      </p:sp>
      <p:sp>
        <p:nvSpPr>
          <p:cNvPr id="4" name="Footer Placeholder 3">
            <a:extLst>
              <a:ext uri="{FF2B5EF4-FFF2-40B4-BE49-F238E27FC236}">
                <a16:creationId xmlns:a16="http://schemas.microsoft.com/office/drawing/2014/main" id="{7D36A8BF-93E9-41FD-92D0-E604A646585A}"/>
              </a:ext>
            </a:extLst>
          </p:cNvPr>
          <p:cNvSpPr>
            <a:spLocks noGrp="1"/>
          </p:cNvSpPr>
          <p:nvPr>
            <p:ph type="ftr" sz="quarter" idx="11"/>
          </p:nvPr>
        </p:nvSpPr>
        <p:spPr/>
        <p:txBody>
          <a:bodyPr/>
          <a:lstStyle/>
          <a:p>
            <a:pPr>
              <a:defRPr/>
            </a:pPr>
            <a:r>
              <a:rPr lang="en-US" altLang="en-US" dirty="0"/>
              <a:t>HIET -- Hamdard University Islamabad Campus</a:t>
            </a:r>
          </a:p>
        </p:txBody>
      </p:sp>
    </p:spTree>
    <p:extLst>
      <p:ext uri="{BB962C8B-B14F-4D97-AF65-F5344CB8AC3E}">
        <p14:creationId xmlns:p14="http://schemas.microsoft.com/office/powerpoint/2010/main" val="276634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5FB5-28B5-4A30-B4B3-F41B651FB2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994DE55-B6E3-44E6-821A-621156D22222}"/>
              </a:ext>
            </a:extLst>
          </p:cNvPr>
          <p:cNvSpPr>
            <a:spLocks noGrp="1"/>
          </p:cNvSpPr>
          <p:nvPr>
            <p:ph idx="1"/>
          </p:nvPr>
        </p:nvSpPr>
        <p:spPr/>
        <p:txBody>
          <a:bodyPr/>
          <a:lstStyle/>
          <a:p>
            <a:pPr marL="0" indent="0">
              <a:buNone/>
            </a:pPr>
            <a:r>
              <a:rPr lang="en-US" sz="2400" dirty="0"/>
              <a:t>[5]</a:t>
            </a:r>
            <a:r>
              <a:rPr lang="en-US" sz="3200" dirty="0"/>
              <a:t>	</a:t>
            </a:r>
            <a:r>
              <a:rPr lang="en-US" sz="2400" dirty="0"/>
              <a:t>In 04 | Apr-2018 Dhawan L. Patel1 et. el. narrate in 	his paper that m</a:t>
            </a:r>
            <a:r>
              <a:rPr lang="x-none" sz="2400" dirty="0"/>
              <a:t>any </a:t>
            </a:r>
            <a:r>
              <a:rPr lang="en-US" sz="2400" dirty="0"/>
              <a:t>wireless </a:t>
            </a:r>
            <a:r>
              <a:rPr lang="x-none" sz="2400" dirty="0"/>
              <a:t>smart gloves are</a:t>
            </a:r>
            <a:r>
              <a:rPr lang="en-US" sz="2400" dirty="0"/>
              <a:t> 	</a:t>
            </a:r>
            <a:r>
              <a:rPr lang="x-none" sz="2400" dirty="0"/>
              <a:t>proposed in</a:t>
            </a:r>
            <a:r>
              <a:rPr lang="en-US" sz="2400" dirty="0"/>
              <a:t> </a:t>
            </a:r>
            <a:r>
              <a:rPr lang="x-none" sz="2400" dirty="0"/>
              <a:t>recent</a:t>
            </a:r>
            <a:r>
              <a:rPr lang="en-US" sz="2400" dirty="0"/>
              <a:t> </a:t>
            </a:r>
            <a:r>
              <a:rPr lang="x-none" sz="2400" dirty="0"/>
              <a:t>years</a:t>
            </a:r>
            <a:r>
              <a:rPr lang="en-US" sz="2400" dirty="0"/>
              <a:t>, </a:t>
            </a:r>
            <a:r>
              <a:rPr lang="x-none" sz="2400" dirty="0"/>
              <a:t>but those were not light </a:t>
            </a:r>
            <a:r>
              <a:rPr lang="en-US" sz="2400" dirty="0"/>
              <a:t>	</a:t>
            </a:r>
            <a:r>
              <a:rPr lang="x-none" sz="2400" dirty="0"/>
              <a:t>weight</a:t>
            </a:r>
            <a:r>
              <a:rPr lang="en-US" sz="2400" dirty="0"/>
              <a:t> and </a:t>
            </a:r>
            <a:r>
              <a:rPr lang="x-none" sz="2400" dirty="0"/>
              <a:t>cheap</a:t>
            </a:r>
            <a:r>
              <a:rPr lang="en-US" sz="2400" dirty="0"/>
              <a:t>.</a:t>
            </a:r>
            <a:r>
              <a:rPr lang="x-none" sz="2400" dirty="0"/>
              <a:t> </a:t>
            </a:r>
            <a:r>
              <a:rPr lang="en-US" sz="2400" dirty="0"/>
              <a:t>He proposed concept of 	appliance controlling using microcontroller and 	transmission through RF transmitter and status of 	appliance display on LCD.</a:t>
            </a:r>
          </a:p>
          <a:p>
            <a:pPr marL="0" indent="0">
              <a:buNone/>
            </a:pPr>
            <a:endParaRPr lang="en-US" dirty="0"/>
          </a:p>
        </p:txBody>
      </p:sp>
      <p:sp>
        <p:nvSpPr>
          <p:cNvPr id="4" name="Footer Placeholder 3">
            <a:extLst>
              <a:ext uri="{FF2B5EF4-FFF2-40B4-BE49-F238E27FC236}">
                <a16:creationId xmlns:a16="http://schemas.microsoft.com/office/drawing/2014/main" id="{0E98C636-5143-4A6E-8425-7C28A85340F3}"/>
              </a:ext>
            </a:extLst>
          </p:cNvPr>
          <p:cNvSpPr>
            <a:spLocks noGrp="1"/>
          </p:cNvSpPr>
          <p:nvPr>
            <p:ph type="ftr" sz="quarter" idx="11"/>
          </p:nvPr>
        </p:nvSpPr>
        <p:spPr/>
        <p:txBody>
          <a:bodyPr/>
          <a:lstStyle/>
          <a:p>
            <a:pPr>
              <a:defRPr/>
            </a:pPr>
            <a:r>
              <a:rPr lang="en-US" altLang="en-US"/>
              <a:t>HIET -- Hamdard University Islamabad Campus</a:t>
            </a:r>
          </a:p>
        </p:txBody>
      </p:sp>
    </p:spTree>
    <p:extLst>
      <p:ext uri="{BB962C8B-B14F-4D97-AF65-F5344CB8AC3E}">
        <p14:creationId xmlns:p14="http://schemas.microsoft.com/office/powerpoint/2010/main" val="98549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AFCB-32B6-4BF8-A0EF-A3391D69C4EC}"/>
              </a:ext>
            </a:extLst>
          </p:cNvPr>
          <p:cNvSpPr>
            <a:spLocks noGrp="1"/>
          </p:cNvSpPr>
          <p:nvPr>
            <p:ph type="title"/>
          </p:nvPr>
        </p:nvSpPr>
        <p:spPr>
          <a:xfrm>
            <a:off x="380999" y="465138"/>
            <a:ext cx="7543800" cy="563562"/>
          </a:xfrm>
        </p:spPr>
        <p:txBody>
          <a:bodyPr/>
          <a:lstStyle/>
          <a:p>
            <a:r>
              <a:rPr lang="en-US" dirty="0"/>
              <a:t>Flow Chart</a:t>
            </a:r>
            <a:endParaRPr lang="en-PK" dirty="0"/>
          </a:p>
        </p:txBody>
      </p:sp>
      <p:sp>
        <p:nvSpPr>
          <p:cNvPr id="4" name="Footer Placeholder 3">
            <a:extLst>
              <a:ext uri="{FF2B5EF4-FFF2-40B4-BE49-F238E27FC236}">
                <a16:creationId xmlns:a16="http://schemas.microsoft.com/office/drawing/2014/main" id="{CEDD75B2-900D-4B5F-A6AE-BD9DAE036301}"/>
              </a:ext>
            </a:extLst>
          </p:cNvPr>
          <p:cNvSpPr>
            <a:spLocks noGrp="1"/>
          </p:cNvSpPr>
          <p:nvPr>
            <p:ph type="ftr" sz="quarter" idx="11"/>
          </p:nvPr>
        </p:nvSpPr>
        <p:spPr/>
        <p:txBody>
          <a:bodyPr/>
          <a:lstStyle/>
          <a:p>
            <a:pPr>
              <a:defRPr/>
            </a:pPr>
            <a:r>
              <a:rPr lang="en-US" altLang="en-US"/>
              <a:t>HIET -- Hamdard University Islamabad Campus</a:t>
            </a:r>
          </a:p>
        </p:txBody>
      </p:sp>
      <p:pic>
        <p:nvPicPr>
          <p:cNvPr id="13" name="Picture 12">
            <a:extLst>
              <a:ext uri="{FF2B5EF4-FFF2-40B4-BE49-F238E27FC236}">
                <a16:creationId xmlns:a16="http://schemas.microsoft.com/office/drawing/2014/main" id="{A030E9CB-6D53-489C-B542-41CA26FA69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00200"/>
            <a:ext cx="8534400" cy="4571999"/>
          </a:xfrm>
          <a:prstGeom prst="rect">
            <a:avLst/>
          </a:prstGeom>
          <a:noFill/>
          <a:ln>
            <a:noFill/>
          </a:ln>
        </p:spPr>
      </p:pic>
    </p:spTree>
    <p:extLst>
      <p:ext uri="{BB962C8B-B14F-4D97-AF65-F5344CB8AC3E}">
        <p14:creationId xmlns:p14="http://schemas.microsoft.com/office/powerpoint/2010/main" val="63770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marL="742950" indent="-742950" eaLnBrk="1" hangingPunct="1"/>
            <a:r>
              <a:rPr lang="en-US" dirty="0"/>
              <a:t>Methodology of Project	</a:t>
            </a:r>
          </a:p>
        </p:txBody>
      </p:sp>
      <p:sp>
        <p:nvSpPr>
          <p:cNvPr id="19460" name="Rectangle 3"/>
          <p:cNvSpPr>
            <a:spLocks noGrp="1" noChangeArrowheads="1"/>
          </p:cNvSpPr>
          <p:nvPr>
            <p:ph idx="1"/>
          </p:nvPr>
        </p:nvSpPr>
        <p:spPr/>
        <p:txBody>
          <a:bodyPr/>
          <a:lstStyle/>
          <a:p>
            <a:pPr eaLnBrk="1" hangingPunct="1"/>
            <a:r>
              <a:rPr lang="en-US" sz="2400" dirty="0"/>
              <a:t>This project is divided into three main portions:</a:t>
            </a:r>
          </a:p>
          <a:p>
            <a:pPr marL="0" indent="0" eaLnBrk="1" hangingPunct="1">
              <a:buNone/>
            </a:pPr>
            <a:endParaRPr lang="en-US" sz="2400" dirty="0"/>
          </a:p>
          <a:p>
            <a:pPr marL="0" indent="0" eaLnBrk="1" hangingPunct="1">
              <a:buNone/>
            </a:pPr>
            <a:r>
              <a:rPr lang="en-US" sz="2400" dirty="0"/>
              <a:t>                 a) Gesture Recognition</a:t>
            </a:r>
          </a:p>
          <a:p>
            <a:pPr marL="0" indent="0" eaLnBrk="1" hangingPunct="1">
              <a:buNone/>
            </a:pPr>
            <a:endParaRPr lang="en-US" sz="2400" dirty="0"/>
          </a:p>
          <a:p>
            <a:pPr marL="0" indent="0" eaLnBrk="1" hangingPunct="1">
              <a:buNone/>
            </a:pPr>
            <a:r>
              <a:rPr lang="en-US" sz="2400" dirty="0"/>
              <a:t>                 b)</a:t>
            </a:r>
            <a:r>
              <a:rPr lang="en-US" sz="2400" b="1" dirty="0"/>
              <a:t> </a:t>
            </a:r>
            <a:r>
              <a:rPr lang="en-US" sz="2400" dirty="0"/>
              <a:t>Gesture Interpretation</a:t>
            </a:r>
          </a:p>
          <a:p>
            <a:pPr marL="0" indent="0" eaLnBrk="1" hangingPunct="1">
              <a:buNone/>
            </a:pPr>
            <a:endParaRPr lang="en-US" sz="2400" dirty="0"/>
          </a:p>
          <a:p>
            <a:pPr marL="0" indent="0" eaLnBrk="1" hangingPunct="1">
              <a:buNone/>
            </a:pPr>
            <a:r>
              <a:rPr lang="en-US" sz="2400" dirty="0"/>
              <a:t>                 c) Appliance Controlling </a:t>
            </a:r>
          </a:p>
          <a:p>
            <a:pPr marL="0" indent="0" eaLnBrk="1" hangingPunct="1">
              <a:buNone/>
            </a:pPr>
            <a:r>
              <a:rPr lang="en-US" sz="2400" dirty="0"/>
              <a:t>                     and Message sending</a:t>
            </a:r>
          </a:p>
          <a:p>
            <a:pPr marL="0" indent="0" eaLnBrk="1" hangingPunct="1">
              <a:buNone/>
            </a:pPr>
            <a:endParaRPr lang="en-US" dirty="0"/>
          </a:p>
        </p:txBody>
      </p:sp>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33CC"/>
                </a:solidFill>
              </a:rPr>
              <a:t>HIET -- Hamdard University Islamabad Campus</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3813</TotalTime>
  <Words>476</Words>
  <Application>Microsoft Office PowerPoint</Application>
  <PresentationFormat>On-screen Show (4:3)</PresentationFormat>
  <Paragraphs>83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Network</vt:lpstr>
      <vt:lpstr>PowerPoint Presentation</vt:lpstr>
      <vt:lpstr>SMART GLOVE   </vt:lpstr>
      <vt:lpstr>Problem Statement</vt:lpstr>
      <vt:lpstr>Aims &amp; Objectives</vt:lpstr>
      <vt:lpstr>Literature Review</vt:lpstr>
      <vt:lpstr>Literature Review</vt:lpstr>
      <vt:lpstr>PowerPoint Presentation</vt:lpstr>
      <vt:lpstr>Flow Chart</vt:lpstr>
      <vt:lpstr>Methodology of Project </vt:lpstr>
      <vt:lpstr>Gesture Recognition</vt:lpstr>
      <vt:lpstr>Gesture Interpretation</vt:lpstr>
      <vt:lpstr>Appliance Control</vt:lpstr>
      <vt:lpstr>Appliance Control</vt:lpstr>
      <vt:lpstr>Utilization of Project Results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Inam</dc:creator>
  <cp:lastModifiedBy>Asma</cp:lastModifiedBy>
  <cp:revision>169</cp:revision>
  <cp:lastPrinted>1601-01-01T00:00:00Z</cp:lastPrinted>
  <dcterms:created xsi:type="dcterms:W3CDTF">1601-01-01T00:00:00Z</dcterms:created>
  <dcterms:modified xsi:type="dcterms:W3CDTF">2019-10-10T08:19:59Z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