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4" r:id="rId6"/>
    <p:sldId id="277" r:id="rId7"/>
    <p:sldId id="276" r:id="rId8"/>
    <p:sldId id="260" r:id="rId9"/>
    <p:sldId id="261" r:id="rId10"/>
    <p:sldId id="262" r:id="rId11"/>
    <p:sldId id="265" r:id="rId12"/>
    <p:sldId id="263" r:id="rId13"/>
    <p:sldId id="269" r:id="rId14"/>
    <p:sldId id="270" r:id="rId15"/>
    <p:sldId id="271" r:id="rId16"/>
    <p:sldId id="267" r:id="rId17"/>
    <p:sldId id="278" r:id="rId18"/>
    <p:sldId id="274" r:id="rId19"/>
    <p:sldId id="266" r:id="rId20"/>
    <p:sldId id="275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A Zippay" initials="AAZ" lastIdx="1" clrIdx="0">
    <p:extLst>
      <p:ext uri="{19B8F6BF-5375-455C-9EA6-DF929625EA0E}">
        <p15:presenceInfo xmlns:p15="http://schemas.microsoft.com/office/powerpoint/2012/main" userId="S-1-5-21-1589800686-2141029488-2066332751-182544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15:09:43.519" idx="1">
    <p:pos x="10" y="10"/>
    <p:text>This visual doesnt make any sense.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2ADF-F360-4B46-84E5-7F2FF88515E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BADDA-3460-44F6-A526-3D6CD2D1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400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8840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7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0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746890"/>
            <a:ext cx="8361229" cy="2098226"/>
          </a:xfrm>
        </p:spPr>
        <p:txBody>
          <a:bodyPr/>
          <a:lstStyle/>
          <a:p>
            <a:r>
              <a:rPr lang="en-US" dirty="0" smtClean="0"/>
              <a:t>Upward Bound  APR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Simpson University TRIO Programs Servicing Shasta and Siskiyou's County</a:t>
            </a:r>
            <a:br>
              <a:rPr lang="en-US" dirty="0" smtClean="0"/>
            </a:br>
            <a:r>
              <a:rPr lang="en-US" dirty="0" smtClean="0"/>
              <a:t>By: Anthony Zippay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5939" y="5935041"/>
            <a:ext cx="11567049" cy="729909"/>
            <a:chOff x="405939" y="5935041"/>
            <a:chExt cx="11567049" cy="7299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39" y="5935041"/>
              <a:ext cx="608215" cy="608215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309" y="6195729"/>
              <a:ext cx="1343679" cy="469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2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32835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Academic Prep and Student Development are not significant in terms of hours spent per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08" y="2182198"/>
            <a:ext cx="6638280" cy="3894208"/>
          </a:xfrm>
        </p:spPr>
      </p:pic>
      <p:sp>
        <p:nvSpPr>
          <p:cNvPr id="5" name="TextBox 4"/>
          <p:cNvSpPr txBox="1"/>
          <p:nvPr/>
        </p:nvSpPr>
        <p:spPr>
          <a:xfrm>
            <a:off x="9451570" y="3532909"/>
            <a:ext cx="194517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Field trip activities </a:t>
            </a:r>
          </a:p>
          <a:p>
            <a:endParaRPr lang="en-US" sz="1400" dirty="0"/>
          </a:p>
          <a:p>
            <a:r>
              <a:rPr lang="en-US" sz="1400" dirty="0" smtClean="0"/>
              <a:t>significant  p values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451571" y="4620019"/>
            <a:ext cx="255200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While Acad prep &amp; Stu Dev</a:t>
            </a:r>
          </a:p>
          <a:p>
            <a:r>
              <a:rPr lang="en-US" sz="1400" dirty="0" smtClean="0"/>
              <a:t>  </a:t>
            </a:r>
          </a:p>
          <a:p>
            <a:endParaRPr lang="en-US" sz="1400" dirty="0" smtClean="0"/>
          </a:p>
          <a:p>
            <a:r>
              <a:rPr lang="en-US" sz="1400" dirty="0" smtClean="0"/>
              <a:t>significant relationship to hours</a:t>
            </a:r>
            <a:endParaRPr lang="en-US" sz="1400" dirty="0"/>
          </a:p>
        </p:txBody>
      </p:sp>
      <p:sp>
        <p:nvSpPr>
          <p:cNvPr id="7" name="Not Equal 6"/>
          <p:cNvSpPr/>
          <p:nvPr/>
        </p:nvSpPr>
        <p:spPr>
          <a:xfrm>
            <a:off x="10474037" y="4968225"/>
            <a:ext cx="307571" cy="25769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10307782" y="3798916"/>
            <a:ext cx="374073" cy="22444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502" y="3172474"/>
            <a:ext cx="201513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College visits are both significant in terms of Avg. time per student and Total hours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74968" y="4620019"/>
            <a:ext cx="357448" cy="348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680" y="5104015"/>
            <a:ext cx="2439785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Academic Prep and Students Development = much less time in terms of </a:t>
            </a:r>
            <a:r>
              <a:rPr lang="en-US" dirty="0" err="1"/>
              <a:t>A</a:t>
            </a:r>
            <a:r>
              <a:rPr lang="en-US" dirty="0" err="1" smtClean="0"/>
              <a:t>vg</a:t>
            </a:r>
            <a:r>
              <a:rPr lang="en-US" dirty="0" smtClean="0"/>
              <a:t> hours per student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03325" y="4381721"/>
            <a:ext cx="357448" cy="348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4463"/>
            <a:ext cx="9601200" cy="1485900"/>
          </a:xfrm>
        </p:spPr>
        <p:txBody>
          <a:bodyPr/>
          <a:lstStyle/>
          <a:p>
            <a:r>
              <a:rPr lang="en-US" dirty="0" smtClean="0"/>
              <a:t>There is almost no difference in GPA at Entry vs. End of the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29" y="1957210"/>
            <a:ext cx="4522142" cy="4409277"/>
          </a:xfrm>
        </p:spPr>
      </p:pic>
      <p:sp>
        <p:nvSpPr>
          <p:cNvPr id="5" name="TextBox 4"/>
          <p:cNvSpPr txBox="1"/>
          <p:nvPr/>
        </p:nvSpPr>
        <p:spPr>
          <a:xfrm>
            <a:off x="1566355" y="2673293"/>
            <a:ext cx="30187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use more interval data on GPA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35 nulls out of 318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some outliers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insights can we gain about performance and meeting our objectives?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factors that we are spending the most time on</a:t>
            </a:r>
          </a:p>
          <a:p>
            <a:pPr lvl="1"/>
            <a:r>
              <a:rPr lang="en-US" dirty="0"/>
              <a:t>Academic Prep</a:t>
            </a:r>
          </a:p>
          <a:p>
            <a:pPr lvl="1"/>
            <a:r>
              <a:rPr lang="en-US" dirty="0"/>
              <a:t>College Visits</a:t>
            </a:r>
          </a:p>
          <a:p>
            <a:pPr lvl="1"/>
            <a:r>
              <a:rPr lang="en-US" dirty="0"/>
              <a:t>Educational Field Trips</a:t>
            </a:r>
          </a:p>
          <a:p>
            <a:pPr lvl="1"/>
            <a:r>
              <a:rPr lang="en-US" dirty="0"/>
              <a:t>Student Development</a:t>
            </a:r>
          </a:p>
          <a:p>
            <a:pPr lvl="1"/>
            <a:r>
              <a:rPr lang="en-US" dirty="0"/>
              <a:t>Cultural </a:t>
            </a:r>
            <a:r>
              <a:rPr lang="en-US" dirty="0" smtClean="0"/>
              <a:t>Activities</a:t>
            </a:r>
          </a:p>
          <a:p>
            <a:r>
              <a:rPr lang="en-US" dirty="0"/>
              <a:t>N</a:t>
            </a:r>
            <a:r>
              <a:rPr lang="en-US" dirty="0" smtClean="0"/>
              <a:t>ow we need to know which of these if any have the most influence on academic performance and college enrollment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to</a:t>
            </a:r>
            <a:br>
              <a:rPr lang="en-US" dirty="0" smtClean="0"/>
            </a:br>
            <a:r>
              <a:rPr lang="en-US" dirty="0" smtClean="0"/>
              <a:t>confirm variables of interest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6887" y="374073"/>
            <a:ext cx="389035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Low correlation between contact type/hours and graduation/postsecondary enrollment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4138" y="4628254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Note: replace matrix with colored version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71847" y="5237018"/>
            <a:ext cx="49003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Extremely high correlation between Graduation and Post-secondary enrollment (sample size is small)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6930" y="5789770"/>
            <a:ext cx="40732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Good correlation of GPA to graduation and post-secondary enrollment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2" y="2300968"/>
            <a:ext cx="9601200" cy="2327286"/>
          </a:xfrm>
        </p:spPr>
      </p:pic>
      <p:sp>
        <p:nvSpPr>
          <p:cNvPr id="3" name="Oval 2"/>
          <p:cNvSpPr/>
          <p:nvPr/>
        </p:nvSpPr>
        <p:spPr>
          <a:xfrm>
            <a:off x="6392487" y="3785650"/>
            <a:ext cx="1537854" cy="340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54785" y="4704291"/>
            <a:ext cx="36077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Our rate of post-secondary enrollment was so high for students that graduated high school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8041178" y="2639585"/>
            <a:ext cx="1537854" cy="340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49490" y="4019490"/>
            <a:ext cx="1537854" cy="340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met all assumptions for </a:t>
            </a:r>
            <a:r>
              <a:rPr lang="en-US" dirty="0" err="1" smtClean="0"/>
              <a:t>heterodasticity</a:t>
            </a:r>
            <a:r>
              <a:rPr lang="en-US" dirty="0" smtClean="0"/>
              <a:t>, except high school graduation-post secondary enrollment as well as entry GPA and End of Year GPA. </a:t>
            </a:r>
          </a:p>
          <a:p>
            <a:pPr lvl="1"/>
            <a:r>
              <a:rPr lang="en-US" dirty="0" smtClean="0"/>
              <a:t>Small sample size</a:t>
            </a:r>
          </a:p>
          <a:p>
            <a:pPr lvl="1"/>
            <a:r>
              <a:rPr lang="en-US" dirty="0" smtClean="0"/>
              <a:t>100% of our high school graduates enrolled in post-secondary</a:t>
            </a:r>
            <a:endParaRPr lang="en-US" dirty="0"/>
          </a:p>
          <a:p>
            <a:pPr lvl="1"/>
            <a:r>
              <a:rPr lang="en-US" dirty="0" smtClean="0"/>
              <a:t>GPA is the same with little no difference in recorded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4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966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Analysis was Used to identify significant relationships as well as cause and effect of those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relationship between our Contacts, workshops and activities and our program objectives?</a:t>
            </a:r>
          </a:p>
          <a:p>
            <a:r>
              <a:rPr lang="en-US" dirty="0" smtClean="0"/>
              <a:t>Regression analysis should give us a good understanding of a cause and effect relationship if it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76" y="2148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Contact Type and Post-Secondary Enrollment Have a Relationship but is it worth talking about?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11" y="1918276"/>
            <a:ext cx="5607139" cy="27020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37" y="4837816"/>
            <a:ext cx="6602134" cy="2020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8177" y="2178049"/>
            <a:ext cx="483582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effect size being so small (.001) makes this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relationship much less significant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But it could be due to the high number of values (33) we see in this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2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the relationship of each variables significance to Post Secondary enrollment we find that many variables are significant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713" y="2493818"/>
            <a:ext cx="5857175" cy="3581400"/>
          </a:xfrm>
        </p:spPr>
      </p:pic>
    </p:spTree>
    <p:extLst>
      <p:ext uri="{BB962C8B-B14F-4D97-AF65-F5344CB8AC3E}">
        <p14:creationId xmlns:p14="http://schemas.microsoft.com/office/powerpoint/2010/main" val="163703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Linear Model Post-Secondary Enrollment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3"/>
          <a:stretch/>
        </p:blipFill>
        <p:spPr>
          <a:xfrm>
            <a:off x="4897844" y="2786841"/>
            <a:ext cx="6748286" cy="3630584"/>
          </a:xfrm>
        </p:spPr>
      </p:pic>
      <p:sp>
        <p:nvSpPr>
          <p:cNvPr id="5" name="TextBox 4"/>
          <p:cNvSpPr txBox="1"/>
          <p:nvPr/>
        </p:nvSpPr>
        <p:spPr>
          <a:xfrm>
            <a:off x="1679171" y="2427316"/>
            <a:ext cx="28180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Contact Type + Rigorous Study explain 95% of the variance in Post Secondary 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3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Looking Deeper at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study, machine learning and feature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Overview of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A study to identify key performance indicators and the factors that influence them</a:t>
            </a:r>
          </a:p>
          <a:p>
            <a:r>
              <a:rPr lang="en-US" sz="3200" dirty="0" smtClean="0"/>
              <a:t>A study to identify program improvements</a:t>
            </a:r>
          </a:p>
          <a:p>
            <a:r>
              <a:rPr lang="en-US" sz="3200" dirty="0" smtClean="0"/>
              <a:t>Not a study to improve APR reporting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Academic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77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predict the success of our students based on our program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possibly but we need more than just contacts to meet objectives. </a:t>
            </a:r>
          </a:p>
          <a:p>
            <a:r>
              <a:rPr lang="en-US" dirty="0" smtClean="0"/>
              <a:t>As we meet 1 objective, more objectives follow suit. Due to their strong relationship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1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7237"/>
            <a:ext cx="9601200" cy="38820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small sample size </a:t>
            </a:r>
            <a:r>
              <a:rPr lang="en-US" dirty="0" smtClean="0"/>
              <a:t>should be </a:t>
            </a:r>
            <a:r>
              <a:rPr lang="en-US" dirty="0" smtClean="0"/>
              <a:t>taken into </a:t>
            </a:r>
            <a:r>
              <a:rPr lang="en-US" dirty="0" smtClean="0"/>
              <a:t>consideration</a:t>
            </a:r>
          </a:p>
          <a:p>
            <a:pPr lvl="1"/>
            <a:r>
              <a:rPr lang="en-US" dirty="0" smtClean="0"/>
              <a:t>But meeting the assumptions of homogeneity suggest that there is a lack of </a:t>
            </a:r>
            <a:r>
              <a:rPr lang="en-US" dirty="0" err="1" smtClean="0"/>
              <a:t>multicolinearity</a:t>
            </a:r>
            <a:r>
              <a:rPr lang="en-US" dirty="0" smtClean="0"/>
              <a:t> and therefore we can assume that sample size is not as much of an issue as you might think</a:t>
            </a:r>
          </a:p>
          <a:p>
            <a:r>
              <a:rPr lang="en-US" dirty="0" smtClean="0"/>
              <a:t>GPA variance non existent</a:t>
            </a:r>
          </a:p>
          <a:p>
            <a:pPr lvl="1"/>
            <a:r>
              <a:rPr lang="en-US" dirty="0" smtClean="0"/>
              <a:t>This seems so strange to me, maybe if we collected semester GPA data we would see more change in this. </a:t>
            </a:r>
            <a:endParaRPr lang="en-US" dirty="0" smtClean="0"/>
          </a:p>
          <a:p>
            <a:r>
              <a:rPr lang="en-US" dirty="0" smtClean="0"/>
              <a:t>By combining Contact Type data with Rigorous Study, we can successfully predict Post Secondary Enrollment. This places an importance on program participation and A-G Completion in order to achieve Post Secondary Enrollment. And due to fact that Rigorous Study by itself is not a significant predictor value for Post Secondary Enrollment we can also conclude that Contacts are a valuable component</a:t>
            </a:r>
          </a:p>
          <a:p>
            <a:pPr lvl="1"/>
            <a:r>
              <a:rPr lang="en-US" dirty="0" smtClean="0"/>
              <a:t>Questions still remain on which contacts are most important.</a:t>
            </a:r>
          </a:p>
          <a:p>
            <a:pPr lvl="1"/>
            <a:r>
              <a:rPr lang="en-US" dirty="0" smtClean="0"/>
              <a:t>Further analysis could reveal an answer to this question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oes </a:t>
            </a:r>
            <a:r>
              <a:rPr lang="en-US" sz="2800" dirty="0"/>
              <a:t>participation in our Upward Bound activities improve academic </a:t>
            </a:r>
            <a:r>
              <a:rPr lang="en-US" sz="2800" dirty="0" smtClean="0"/>
              <a:t>performance and post-secondary enrollment?</a:t>
            </a:r>
          </a:p>
          <a:p>
            <a:pPr lvl="1"/>
            <a:r>
              <a:rPr lang="en-US" sz="2800" dirty="0" smtClean="0"/>
              <a:t>Are there types of activities that are weighted more heavily in determining whether or not we meet our objectives?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factors mostly contribute </a:t>
            </a:r>
            <a:r>
              <a:rPr lang="en-US" sz="2800" dirty="0" smtClean="0"/>
              <a:t>to achieving our objectives?</a:t>
            </a:r>
          </a:p>
          <a:p>
            <a:r>
              <a:rPr lang="en-US" sz="2800" dirty="0" smtClean="0"/>
              <a:t>What data collection needs can we identify for future evaluations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6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2018 and 2019 Program Years</a:t>
            </a:r>
          </a:p>
          <a:p>
            <a:r>
              <a:rPr lang="en-US" sz="2800" dirty="0" smtClean="0"/>
              <a:t>Student Contact Data</a:t>
            </a:r>
          </a:p>
          <a:p>
            <a:pPr lvl="1"/>
            <a:r>
              <a:rPr lang="en-US" sz="2800" dirty="0" smtClean="0"/>
              <a:t>16,000</a:t>
            </a:r>
            <a:r>
              <a:rPr lang="en-US" sz="2800" dirty="0"/>
              <a:t>+ records</a:t>
            </a:r>
          </a:p>
          <a:p>
            <a:r>
              <a:rPr lang="en-US" sz="2800" dirty="0" smtClean="0"/>
              <a:t>Student Specific Academic and Graduation Data</a:t>
            </a:r>
          </a:p>
          <a:p>
            <a:pPr lvl="1"/>
            <a:r>
              <a:rPr lang="en-US" sz="2800" dirty="0" smtClean="0"/>
              <a:t>318 unique students</a:t>
            </a:r>
          </a:p>
        </p:txBody>
      </p:sp>
    </p:spTree>
    <p:extLst>
      <p:ext uri="{BB962C8B-B14F-4D97-AF65-F5344CB8AC3E}">
        <p14:creationId xmlns:p14="http://schemas.microsoft.com/office/powerpoint/2010/main" val="14900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of datasets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14" y="1654233"/>
            <a:ext cx="6107377" cy="4329545"/>
          </a:xfrm>
        </p:spPr>
      </p:pic>
      <p:sp>
        <p:nvSpPr>
          <p:cNvPr id="9" name="TextBox 8"/>
          <p:cNvSpPr txBox="1"/>
          <p:nvPr/>
        </p:nvSpPr>
        <p:spPr>
          <a:xfrm>
            <a:off x="1255222" y="1654233"/>
            <a:ext cx="1778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Contact Type, Graduation, Rigorous and  Recoded variables need explanation or need to be transformed again before showing this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26" y="556804"/>
            <a:ext cx="9601200" cy="1485900"/>
          </a:xfrm>
        </p:spPr>
        <p:txBody>
          <a:bodyPr/>
          <a:lstStyle/>
          <a:p>
            <a:r>
              <a:rPr lang="en-US" dirty="0" smtClean="0"/>
              <a:t>Almost half of our students are at risk of academic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6"/>
          <a:stretch/>
        </p:blipFill>
        <p:spPr>
          <a:xfrm>
            <a:off x="2494175" y="2042704"/>
            <a:ext cx="7133152" cy="4214115"/>
          </a:xfrm>
        </p:spPr>
      </p:pic>
      <p:sp>
        <p:nvSpPr>
          <p:cNvPr id="5" name="TextBox 4"/>
          <p:cNvSpPr txBox="1"/>
          <p:nvPr/>
        </p:nvSpPr>
        <p:spPr>
          <a:xfrm>
            <a:off x="6923315" y="312849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39.48%</a:t>
            </a:r>
          </a:p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57750" y="312849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60.52%</a:t>
            </a:r>
          </a:p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06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Rigorous Study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51" y="1428750"/>
            <a:ext cx="5408120" cy="4767384"/>
          </a:xfrm>
        </p:spPr>
      </p:pic>
      <p:sp>
        <p:nvSpPr>
          <p:cNvPr id="8" name="TextBox 7"/>
          <p:cNvSpPr txBox="1"/>
          <p:nvPr/>
        </p:nvSpPr>
        <p:spPr>
          <a:xfrm>
            <a:off x="6923315" y="312849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38.64%</a:t>
            </a:r>
          </a:p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05052" y="3583752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61.36%</a:t>
            </a:r>
            <a:br>
              <a:rPr lang="en-US" sz="2000" b="1" dirty="0" smtClean="0"/>
            </a:br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648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2" y="33666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most often recorded contact types are Academic Prep and Student 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17" y="1721640"/>
            <a:ext cx="7889690" cy="4629117"/>
          </a:xfrm>
        </p:spPr>
      </p:pic>
    </p:spTree>
    <p:extLst>
      <p:ext uri="{BB962C8B-B14F-4D97-AF65-F5344CB8AC3E}">
        <p14:creationId xmlns:p14="http://schemas.microsoft.com/office/powerpoint/2010/main" val="30875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78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terms of hours spent on a specific activity, Student Development tops the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29" y="1448494"/>
            <a:ext cx="7436487" cy="4534989"/>
          </a:xfrm>
        </p:spPr>
      </p:pic>
      <p:sp>
        <p:nvSpPr>
          <p:cNvPr id="3" name="Oval 2"/>
          <p:cNvSpPr/>
          <p:nvPr/>
        </p:nvSpPr>
        <p:spPr>
          <a:xfrm>
            <a:off x="3761621" y="2369128"/>
            <a:ext cx="941040" cy="756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33831" y="2017323"/>
            <a:ext cx="989434" cy="725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47716" y="2597927"/>
            <a:ext cx="910132" cy="7853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4210" y="1997762"/>
            <a:ext cx="281715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Academic Prep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College Visit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Student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958</TotalTime>
  <Words>832</Words>
  <Application>Microsoft Office PowerPoint</Application>
  <PresentationFormat>Widescreen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Crop</vt:lpstr>
      <vt:lpstr>Upward Bound  APR Data Analysis</vt:lpstr>
      <vt:lpstr>Purpose and Overview of Project </vt:lpstr>
      <vt:lpstr>Essential Research Questions</vt:lpstr>
      <vt:lpstr>Datasets</vt:lpstr>
      <vt:lpstr>Basic statistics of datasets</vt:lpstr>
      <vt:lpstr>Almost half of our students are at risk of academic failure</vt:lpstr>
      <vt:lpstr>Rigorous Study</vt:lpstr>
      <vt:lpstr>The most often recorded contact types are Academic Prep and Student Development</vt:lpstr>
      <vt:lpstr>In terms of hours spent on a specific activity, Student Development tops the list</vt:lpstr>
      <vt:lpstr>Academic Prep and Student Development are not significant in terms of hours spent per student</vt:lpstr>
      <vt:lpstr>There is almost no difference in GPA at Entry vs. End of the Year</vt:lpstr>
      <vt:lpstr>What insights can we gain about performance and meeting our objectives?</vt:lpstr>
      <vt:lpstr>Correlation Matrix to confirm variables of interest</vt:lpstr>
      <vt:lpstr>Assumptions of Homogeneity</vt:lpstr>
      <vt:lpstr>Regression Analysis was Used to identify significant relationships as well as cause and effect of those relationships</vt:lpstr>
      <vt:lpstr>Contact Type and Post-Secondary Enrollment Have a Relationship but is it worth talking about?</vt:lpstr>
      <vt:lpstr>Checking the relationship of each variables significance to Post Secondary enrollment we find that many variables are significant</vt:lpstr>
      <vt:lpstr>Modified Linear Model Post-Secondary Enrollment</vt:lpstr>
      <vt:lpstr>Looking Deeper at Contacts</vt:lpstr>
      <vt:lpstr>Student Academic Progress</vt:lpstr>
      <vt:lpstr>Can we predict the success of our students based on our program activities?</vt:lpstr>
      <vt:lpstr>Conclusions</vt:lpstr>
    </vt:vector>
  </TitlesOfParts>
  <Company>Simpson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Upward Bound APR Data Analysis</dc:title>
  <dc:creator>Anthony A Zippay</dc:creator>
  <cp:lastModifiedBy>Anthony A Zippay</cp:lastModifiedBy>
  <cp:revision>45</cp:revision>
  <dcterms:created xsi:type="dcterms:W3CDTF">2020-05-01T19:18:59Z</dcterms:created>
  <dcterms:modified xsi:type="dcterms:W3CDTF">2020-05-12T22:35:00Z</dcterms:modified>
</cp:coreProperties>
</file>