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6" r:id="rId1"/>
  </p:sldMasterIdLst>
  <p:notesMasterIdLst>
    <p:notesMasterId r:id="rId34"/>
  </p:notesMasterIdLst>
  <p:sldIdLst>
    <p:sldId id="256" r:id="rId2"/>
    <p:sldId id="257" r:id="rId3"/>
    <p:sldId id="258" r:id="rId4"/>
    <p:sldId id="260" r:id="rId5"/>
    <p:sldId id="259" r:id="rId6"/>
    <p:sldId id="292" r:id="rId7"/>
    <p:sldId id="261" r:id="rId8"/>
    <p:sldId id="263" r:id="rId9"/>
    <p:sldId id="264" r:id="rId10"/>
    <p:sldId id="265" r:id="rId11"/>
    <p:sldId id="293" r:id="rId12"/>
    <p:sldId id="266"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1" r:id="rId26"/>
    <p:sldId id="290" r:id="rId27"/>
    <p:sldId id="294" r:id="rId28"/>
    <p:sldId id="271" r:id="rId29"/>
    <p:sldId id="273" r:id="rId30"/>
    <p:sldId id="274" r:id="rId31"/>
    <p:sldId id="276" r:id="rId32"/>
    <p:sldId id="27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3" autoAdjust="0"/>
    <p:restoredTop sz="94660"/>
  </p:normalViewPr>
  <p:slideViewPr>
    <p:cSldViewPr snapToGrid="0">
      <p:cViewPr varScale="1">
        <p:scale>
          <a:sx n="104" d="100"/>
          <a:sy n="104" d="100"/>
        </p:scale>
        <p:origin x="144"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998B2E-FBE6-4374-A546-CEA5F49D8C87}"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69A9C-8DC4-4125-9532-5E208410F65B}" type="slidenum">
              <a:rPr lang="en-US" smtClean="0"/>
              <a:t>‹#›</a:t>
            </a:fld>
            <a:endParaRPr lang="en-US"/>
          </a:p>
        </p:txBody>
      </p:sp>
    </p:spTree>
    <p:extLst>
      <p:ext uri="{BB962C8B-B14F-4D97-AF65-F5344CB8AC3E}">
        <p14:creationId xmlns:p14="http://schemas.microsoft.com/office/powerpoint/2010/main" val="3025213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63226-DE00-4E3E-B7CF-FDCBCCADA64A}" type="datetime1">
              <a:rPr lang="en-US" smtClean="0"/>
              <a:t>6/25/2024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617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DF0A2-8BBA-4B83-9291-307E7A78C0C3}"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620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37E47-F1BA-463B-8D54-83D1635AE404}"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92956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347F6-31B8-4846-8431-3225483842FE}"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72357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94E971-DF3A-4185-8129-3881ECA2D97F}"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1599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CD286-7079-4DC2-B1FE-A99A419211E2}"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88939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AF6971-33F6-4910-9ECC-B3E07FE5EDB5}"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6024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3B3285-8469-4227-9C79-12E0923BEA1F}"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3500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A51F5-21C1-4DF6-9947-BC13ECFD8D97}"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9163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25373-0FC1-4CC4-B507-E0D5FA0B00E2}"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1531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9C0F34-1B94-4F82-92CA-45F8F3C4D251}" type="datetime1">
              <a:rPr lang="en-US" smtClean="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2904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551269-887F-4425-A0BD-F0CFDEFB3904}"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3039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9C43D5-B292-4136-A8F7-961CB36D5AF3}" type="datetime1">
              <a:rPr lang="en-US" smtClean="0"/>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3371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B69433-E6C1-4A37-9A90-A0E492DBFAFA}" type="datetime1">
              <a:rPr lang="en-US" smtClean="0"/>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2718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64976-4662-496A-9D8A-DAAFB21118FE}" type="datetime1">
              <a:rPr lang="en-US" smtClean="0"/>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306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1A23FE-DD1D-4740-8986-F6076D55FE45}"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32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CE9AD-A308-4D24-8281-104C126DEFE5}" type="datetime1">
              <a:rPr lang="en-US" smtClean="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3987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082D56-7A29-4C28-945A-0138F5CB691E}" type="datetime1">
              <a:rPr lang="en-US" smtClean="0"/>
              <a:t>6/25/2024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835339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578F-C03D-77F0-00B3-CE9C7CC50274}"/>
              </a:ext>
            </a:extLst>
          </p:cNvPr>
          <p:cNvSpPr>
            <a:spLocks noGrp="1"/>
          </p:cNvSpPr>
          <p:nvPr>
            <p:ph type="ctrTitle"/>
          </p:nvPr>
        </p:nvSpPr>
        <p:spPr>
          <a:xfrm>
            <a:off x="1597891" y="1380068"/>
            <a:ext cx="9905132" cy="2616199"/>
          </a:xfrm>
        </p:spPr>
        <p:txBody>
          <a:bodyPr anchor="ctr"/>
          <a:lstStyle/>
          <a:p>
            <a:pPr algn="ct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4400" b="1" i="0" u="none" strike="noStrike" baseline="0" dirty="0">
                <a:solidFill>
                  <a:srgbClr val="000000"/>
                </a:solidFill>
                <a:latin typeface="Arial Black" panose="020B0A04020102020204" pitchFamily="34" charset="0"/>
              </a:rPr>
              <a:t>Hotel Reservation Analysis with SQL </a:t>
            </a:r>
            <a:endParaRPr lang="en-US" sz="4400" dirty="0">
              <a:latin typeface="Arial Black" panose="020B0A04020102020204" pitchFamily="34" charset="0"/>
            </a:endParaRPr>
          </a:p>
        </p:txBody>
      </p:sp>
      <p:sp>
        <p:nvSpPr>
          <p:cNvPr id="3" name="Subtitle 2">
            <a:extLst>
              <a:ext uri="{FF2B5EF4-FFF2-40B4-BE49-F238E27FC236}">
                <a16:creationId xmlns:a16="http://schemas.microsoft.com/office/drawing/2014/main" id="{E7297DBB-8F40-6A01-8812-7AE5D41589C8}"/>
              </a:ext>
            </a:extLst>
          </p:cNvPr>
          <p:cNvSpPr>
            <a:spLocks noGrp="1"/>
          </p:cNvSpPr>
          <p:nvPr>
            <p:ph type="subTitle" idx="1"/>
          </p:nvPr>
        </p:nvSpPr>
        <p:spPr>
          <a:xfrm>
            <a:off x="2402228" y="3738206"/>
            <a:ext cx="8637072" cy="1302053"/>
          </a:xfrm>
        </p:spPr>
        <p:txBody>
          <a:bodyPr>
            <a:normAutofit fontScale="92500" lnSpcReduction="20000"/>
          </a:bodyPr>
          <a:lstStyle/>
          <a:p>
            <a:pPr>
              <a:lnSpc>
                <a:spcPct val="110000"/>
              </a:lnSpc>
            </a:pPr>
            <a:r>
              <a:rPr lang="en-US" dirty="0"/>
              <a:t>By M Jazlan Samad</a:t>
            </a:r>
            <a:br>
              <a:rPr lang="en-US" dirty="0"/>
            </a:br>
            <a:r>
              <a:rPr lang="en-US" dirty="0"/>
              <a:t>Data analyst intern</a:t>
            </a:r>
          </a:p>
          <a:p>
            <a:pPr>
              <a:lnSpc>
                <a:spcPct val="110000"/>
              </a:lnSpc>
            </a:pPr>
            <a:r>
              <a:rPr lang="en-US" dirty="0"/>
              <a:t>Batch – MIP-DA-</a:t>
            </a:r>
            <a:r>
              <a:rPr lang="en-US" sz="3200" dirty="0"/>
              <a:t>10</a:t>
            </a:r>
          </a:p>
          <a:p>
            <a:pPr algn="l"/>
            <a:endParaRPr lang="en-US" sz="1800" b="0" i="0" u="none" strike="noStrike" baseline="0" dirty="0">
              <a:solidFill>
                <a:srgbClr val="000000"/>
              </a:solidFill>
              <a:latin typeface="Calibri" panose="020F0502020204030204" pitchFamily="34" charset="0"/>
            </a:endParaRPr>
          </a:p>
          <a:p>
            <a:endParaRPr lang="en-US" dirty="0"/>
          </a:p>
        </p:txBody>
      </p:sp>
    </p:spTree>
    <p:extLst>
      <p:ext uri="{BB962C8B-B14F-4D97-AF65-F5344CB8AC3E}">
        <p14:creationId xmlns:p14="http://schemas.microsoft.com/office/powerpoint/2010/main" val="3231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Data Preparation</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lgn="just"/>
            <a:r>
              <a:rPr lang="en-US" dirty="0"/>
              <a:t>Adding Column with the same date Format</a:t>
            </a:r>
          </a:p>
          <a:p>
            <a:pPr algn="just"/>
            <a:endParaRPr lang="en-US" dirty="0"/>
          </a:p>
          <a:p>
            <a:pPr marL="0" indent="0" algn="just">
              <a:buNone/>
            </a:pPr>
            <a:endParaRPr lang="en-US" dirty="0"/>
          </a:p>
          <a:p>
            <a:pPr algn="just"/>
            <a:endParaRPr lang="en-US" dirty="0"/>
          </a:p>
        </p:txBody>
      </p:sp>
      <p:sp>
        <p:nvSpPr>
          <p:cNvPr id="8" name="Slide Number Placeholder 7">
            <a:extLst>
              <a:ext uri="{FF2B5EF4-FFF2-40B4-BE49-F238E27FC236}">
                <a16:creationId xmlns:a16="http://schemas.microsoft.com/office/drawing/2014/main" id="{93FC3513-E587-6AAC-0968-B323839EE803}"/>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5" name="Picture 4">
            <a:extLst>
              <a:ext uri="{FF2B5EF4-FFF2-40B4-BE49-F238E27FC236}">
                <a16:creationId xmlns:a16="http://schemas.microsoft.com/office/drawing/2014/main" id="{AA387572-C88F-F756-F585-76448F63C977}"/>
              </a:ext>
            </a:extLst>
          </p:cNvPr>
          <p:cNvPicPr>
            <a:picLocks noChangeAspect="1"/>
          </p:cNvPicPr>
          <p:nvPr/>
        </p:nvPicPr>
        <p:blipFill>
          <a:blip r:embed="rId2"/>
          <a:stretch>
            <a:fillRect/>
          </a:stretch>
        </p:blipFill>
        <p:spPr>
          <a:xfrm>
            <a:off x="2143218" y="2317906"/>
            <a:ext cx="6858000" cy="4102359"/>
          </a:xfrm>
          <a:prstGeom prst="rect">
            <a:avLst/>
          </a:prstGeom>
        </p:spPr>
      </p:pic>
    </p:spTree>
    <p:extLst>
      <p:ext uri="{BB962C8B-B14F-4D97-AF65-F5344CB8AC3E}">
        <p14:creationId xmlns:p14="http://schemas.microsoft.com/office/powerpoint/2010/main" val="2910493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0F333D-33AA-FDE4-A6DC-FC77421902B4}"/>
              </a:ext>
            </a:extLst>
          </p:cNvPr>
          <p:cNvPicPr>
            <a:picLocks noChangeAspect="1"/>
          </p:cNvPicPr>
          <p:nvPr/>
        </p:nvPicPr>
        <p:blipFill>
          <a:blip r:embed="rId2"/>
          <a:stretch>
            <a:fillRect/>
          </a:stretch>
        </p:blipFill>
        <p:spPr>
          <a:xfrm>
            <a:off x="4469167" y="0"/>
            <a:ext cx="6858000" cy="6858000"/>
          </a:xfrm>
          <a:prstGeom prst="rect">
            <a:avLst/>
          </a:prstGeom>
        </p:spPr>
      </p:pic>
      <p:sp>
        <p:nvSpPr>
          <p:cNvPr id="2" name="Title 1">
            <a:extLst>
              <a:ext uri="{FF2B5EF4-FFF2-40B4-BE49-F238E27FC236}">
                <a16:creationId xmlns:a16="http://schemas.microsoft.com/office/drawing/2014/main" id="{86740434-391B-1BFC-40F9-3C09BA4328DD}"/>
              </a:ext>
            </a:extLst>
          </p:cNvPr>
          <p:cNvSpPr>
            <a:spLocks noGrp="1"/>
          </p:cNvSpPr>
          <p:nvPr>
            <p:ph type="title"/>
          </p:nvPr>
        </p:nvSpPr>
        <p:spPr>
          <a:xfrm>
            <a:off x="554757" y="2414794"/>
            <a:ext cx="10018713" cy="1752599"/>
          </a:xfrm>
        </p:spPr>
        <p:txBody>
          <a:bodyPr/>
          <a:lstStyle/>
          <a:p>
            <a:r>
              <a:rPr lang="en-US" b="1" dirty="0">
                <a:latin typeface="Arial Black" panose="020B0A04020102020204" pitchFamily="34" charset="0"/>
              </a:rPr>
              <a:t>SQL Queri</a:t>
            </a:r>
            <a:r>
              <a:rPr lang="en-US" b="1" dirty="0">
                <a:solidFill>
                  <a:srgbClr val="00B050"/>
                </a:solidFill>
                <a:latin typeface="Arial Black" panose="020B0A04020102020204" pitchFamily="34" charset="0"/>
              </a:rPr>
              <a:t>es and The Result</a:t>
            </a:r>
            <a:endParaRPr lang="en-US" dirty="0">
              <a:solidFill>
                <a:srgbClr val="00B050"/>
              </a:solidFill>
              <a:latin typeface="Arial Black" panose="020B0A04020102020204" pitchFamily="34" charset="0"/>
            </a:endParaRPr>
          </a:p>
        </p:txBody>
      </p:sp>
      <p:sp>
        <p:nvSpPr>
          <p:cNvPr id="4" name="Slide Number Placeholder 3">
            <a:extLst>
              <a:ext uri="{FF2B5EF4-FFF2-40B4-BE49-F238E27FC236}">
                <a16:creationId xmlns:a16="http://schemas.microsoft.com/office/drawing/2014/main" id="{7358176D-3344-BC68-94A7-10BE2D299D79}"/>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596408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b="1"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1. What is the total number of reservations in the dataset? </a:t>
            </a:r>
          </a:p>
          <a:p>
            <a:pPr>
              <a:buFont typeface="Wingdings" panose="05000000000000000000" pitchFamily="2" charset="2"/>
              <a:buChar char="v"/>
            </a:pPr>
            <a:r>
              <a:rPr lang="en-US" sz="1800" dirty="0">
                <a:solidFill>
                  <a:srgbClr val="000000"/>
                </a:solidFill>
                <a:latin typeface="Calibri" panose="020F0502020204030204" pitchFamily="34" charset="0"/>
              </a:rPr>
              <a:t>      Result : 700 </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8" name="Slide Number Placeholder 7">
            <a:extLst>
              <a:ext uri="{FF2B5EF4-FFF2-40B4-BE49-F238E27FC236}">
                <a16:creationId xmlns:a16="http://schemas.microsoft.com/office/drawing/2014/main" id="{11E15A33-BC00-0FC5-5CF3-25587CE2AE28}"/>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5" name="Picture 4">
            <a:extLst>
              <a:ext uri="{FF2B5EF4-FFF2-40B4-BE49-F238E27FC236}">
                <a16:creationId xmlns:a16="http://schemas.microsoft.com/office/drawing/2014/main" id="{B9E0D4D0-B391-F0B3-7E55-0134A5869EE6}"/>
              </a:ext>
            </a:extLst>
          </p:cNvPr>
          <p:cNvPicPr>
            <a:picLocks noChangeAspect="1"/>
          </p:cNvPicPr>
          <p:nvPr/>
        </p:nvPicPr>
        <p:blipFill>
          <a:blip r:embed="rId2"/>
          <a:stretch>
            <a:fillRect/>
          </a:stretch>
        </p:blipFill>
        <p:spPr>
          <a:xfrm>
            <a:off x="1921091" y="2702464"/>
            <a:ext cx="4171950" cy="2962275"/>
          </a:xfrm>
          <a:prstGeom prst="rect">
            <a:avLst/>
          </a:prstGeom>
        </p:spPr>
      </p:pic>
    </p:spTree>
    <p:extLst>
      <p:ext uri="{BB962C8B-B14F-4D97-AF65-F5344CB8AC3E}">
        <p14:creationId xmlns:p14="http://schemas.microsoft.com/office/powerpoint/2010/main" val="142973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2. Which meal plan is the most popular among guests? </a:t>
            </a:r>
          </a:p>
          <a:p>
            <a:pPr>
              <a:buFont typeface="Wingdings" panose="05000000000000000000" pitchFamily="2" charset="2"/>
              <a:buChar char="v"/>
            </a:pPr>
            <a:r>
              <a:rPr lang="en-US" sz="1800" dirty="0">
                <a:solidFill>
                  <a:srgbClr val="000000"/>
                </a:solidFill>
                <a:latin typeface="Calibri" panose="020F0502020204030204" pitchFamily="34" charset="0"/>
              </a:rPr>
              <a:t>     Result : Meal Plan 1 with 527 counts</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9" name="Slide Number Placeholder 8">
            <a:extLst>
              <a:ext uri="{FF2B5EF4-FFF2-40B4-BE49-F238E27FC236}">
                <a16:creationId xmlns:a16="http://schemas.microsoft.com/office/drawing/2014/main" id="{DC6DFA95-FF0B-A816-0127-B12E6B22C01F}"/>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a16="http://schemas.microsoft.com/office/drawing/2014/main" id="{9342A2F2-3971-6314-6C0A-6BA84F037F97}"/>
              </a:ext>
            </a:extLst>
          </p:cNvPr>
          <p:cNvPicPr>
            <a:picLocks noChangeAspect="1"/>
          </p:cNvPicPr>
          <p:nvPr/>
        </p:nvPicPr>
        <p:blipFill>
          <a:blip r:embed="rId2"/>
          <a:stretch>
            <a:fillRect/>
          </a:stretch>
        </p:blipFill>
        <p:spPr>
          <a:xfrm>
            <a:off x="1854991" y="2654469"/>
            <a:ext cx="4638675" cy="3590925"/>
          </a:xfrm>
          <a:prstGeom prst="rect">
            <a:avLst/>
          </a:prstGeom>
        </p:spPr>
      </p:pic>
    </p:spTree>
    <p:extLst>
      <p:ext uri="{BB962C8B-B14F-4D97-AF65-F5344CB8AC3E}">
        <p14:creationId xmlns:p14="http://schemas.microsoft.com/office/powerpoint/2010/main" val="297053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3. What is the average price per room for reservations involving children? </a:t>
            </a:r>
          </a:p>
          <a:p>
            <a:pPr>
              <a:buFont typeface="Wingdings" panose="05000000000000000000" pitchFamily="2" charset="2"/>
              <a:buChar char="v"/>
            </a:pPr>
            <a:r>
              <a:rPr lang="en-US" sz="1800" dirty="0">
                <a:solidFill>
                  <a:srgbClr val="000000"/>
                </a:solidFill>
                <a:latin typeface="Calibri" panose="020F0502020204030204" pitchFamily="34" charset="0"/>
              </a:rPr>
              <a:t>     Result : $ 144.1875</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7877D0FC-B9F5-E910-CAA1-431879FD4EF0}"/>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9" name="Picture 8">
            <a:extLst>
              <a:ext uri="{FF2B5EF4-FFF2-40B4-BE49-F238E27FC236}">
                <a16:creationId xmlns:a16="http://schemas.microsoft.com/office/drawing/2014/main" id="{30A03008-2CF5-0A41-6BDD-B17E0E49F01D}"/>
              </a:ext>
            </a:extLst>
          </p:cNvPr>
          <p:cNvPicPr>
            <a:picLocks noChangeAspect="1"/>
          </p:cNvPicPr>
          <p:nvPr/>
        </p:nvPicPr>
        <p:blipFill>
          <a:blip r:embed="rId2"/>
          <a:stretch>
            <a:fillRect/>
          </a:stretch>
        </p:blipFill>
        <p:spPr>
          <a:xfrm>
            <a:off x="1724487" y="2515617"/>
            <a:ext cx="5334000" cy="3105150"/>
          </a:xfrm>
          <a:prstGeom prst="rect">
            <a:avLst/>
          </a:prstGeom>
        </p:spPr>
      </p:pic>
    </p:spTree>
    <p:extLst>
      <p:ext uri="{BB962C8B-B14F-4D97-AF65-F5344CB8AC3E}">
        <p14:creationId xmlns:p14="http://schemas.microsoft.com/office/powerpoint/2010/main" val="1268884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4. How many reservations were made for the year 2018 ? </a:t>
            </a:r>
          </a:p>
          <a:p>
            <a:pPr>
              <a:buFont typeface="Wingdings" panose="05000000000000000000" pitchFamily="2" charset="2"/>
              <a:buChar char="v"/>
            </a:pPr>
            <a:r>
              <a:rPr lang="en-US" sz="1800" dirty="0">
                <a:solidFill>
                  <a:srgbClr val="000000"/>
                </a:solidFill>
                <a:latin typeface="Calibri" panose="020F0502020204030204" pitchFamily="34" charset="0"/>
              </a:rPr>
              <a:t>     Result : 577 reservations</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12E4322E-F57D-CBC6-E85F-561445C0E87A}"/>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9" name="Picture 8">
            <a:extLst>
              <a:ext uri="{FF2B5EF4-FFF2-40B4-BE49-F238E27FC236}">
                <a16:creationId xmlns:a16="http://schemas.microsoft.com/office/drawing/2014/main" id="{79E17D0A-EE1C-1A0C-4F64-DCBEB7A2328D}"/>
              </a:ext>
            </a:extLst>
          </p:cNvPr>
          <p:cNvPicPr>
            <a:picLocks noChangeAspect="1"/>
          </p:cNvPicPr>
          <p:nvPr/>
        </p:nvPicPr>
        <p:blipFill>
          <a:blip r:embed="rId2"/>
          <a:stretch>
            <a:fillRect/>
          </a:stretch>
        </p:blipFill>
        <p:spPr>
          <a:xfrm>
            <a:off x="2022075" y="2600325"/>
            <a:ext cx="4152900" cy="3190875"/>
          </a:xfrm>
          <a:prstGeom prst="rect">
            <a:avLst/>
          </a:prstGeom>
        </p:spPr>
      </p:pic>
    </p:spTree>
    <p:extLst>
      <p:ext uri="{BB962C8B-B14F-4D97-AF65-F5344CB8AC3E}">
        <p14:creationId xmlns:p14="http://schemas.microsoft.com/office/powerpoint/2010/main" val="53473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5. What is the most commonly booked room type? </a:t>
            </a:r>
          </a:p>
          <a:p>
            <a:pPr>
              <a:buFont typeface="Wingdings" panose="05000000000000000000" pitchFamily="2" charset="2"/>
              <a:buChar char="v"/>
            </a:pPr>
            <a:r>
              <a:rPr lang="en-US" sz="1800" dirty="0">
                <a:solidFill>
                  <a:srgbClr val="000000"/>
                </a:solidFill>
                <a:latin typeface="Calibri" panose="020F0502020204030204" pitchFamily="34" charset="0"/>
              </a:rPr>
              <a:t>     Result : Room Type 1</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53DB08CE-40C0-DBAD-D9BC-1FBE26338C68}"/>
              </a:ext>
            </a:extLst>
          </p:cNvPr>
          <p:cNvSpPr>
            <a:spLocks noGrp="1"/>
          </p:cNvSpPr>
          <p:nvPr>
            <p:ph type="sldNum" sz="quarter" idx="12"/>
          </p:nvPr>
        </p:nvSpPr>
        <p:spPr/>
        <p:txBody>
          <a:bodyPr/>
          <a:lstStyle/>
          <a:p>
            <a:fld id="{6D22F896-40B5-4ADD-8801-0D06FADFA095}" type="slidenum">
              <a:rPr lang="en-US" smtClean="0"/>
              <a:t>16</a:t>
            </a:fld>
            <a:endParaRPr lang="en-US" dirty="0"/>
          </a:p>
        </p:txBody>
      </p:sp>
      <p:pic>
        <p:nvPicPr>
          <p:cNvPr id="9" name="Picture 8">
            <a:extLst>
              <a:ext uri="{FF2B5EF4-FFF2-40B4-BE49-F238E27FC236}">
                <a16:creationId xmlns:a16="http://schemas.microsoft.com/office/drawing/2014/main" id="{062239FB-7577-3F80-C127-5ED652016FBD}"/>
              </a:ext>
            </a:extLst>
          </p:cNvPr>
          <p:cNvPicPr>
            <a:picLocks noChangeAspect="1"/>
          </p:cNvPicPr>
          <p:nvPr/>
        </p:nvPicPr>
        <p:blipFill>
          <a:blip r:embed="rId2"/>
          <a:stretch>
            <a:fillRect/>
          </a:stretch>
        </p:blipFill>
        <p:spPr>
          <a:xfrm>
            <a:off x="2126387" y="2569223"/>
            <a:ext cx="3695700" cy="3343275"/>
          </a:xfrm>
          <a:prstGeom prst="rect">
            <a:avLst/>
          </a:prstGeom>
        </p:spPr>
      </p:pic>
    </p:spTree>
    <p:extLst>
      <p:ext uri="{BB962C8B-B14F-4D97-AF65-F5344CB8AC3E}">
        <p14:creationId xmlns:p14="http://schemas.microsoft.com/office/powerpoint/2010/main" val="222602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6. How many reservations fall on a weekend (</a:t>
            </a:r>
            <a:r>
              <a:rPr lang="en-US" sz="1800" b="0" i="0" u="none" strike="noStrike" baseline="0" dirty="0" err="1">
                <a:solidFill>
                  <a:srgbClr val="000000"/>
                </a:solidFill>
                <a:latin typeface="Calibri" panose="020F0502020204030204" pitchFamily="34" charset="0"/>
              </a:rPr>
              <a:t>no_of_weekend_nights</a:t>
            </a:r>
            <a:r>
              <a:rPr lang="en-US" sz="1800" b="0" i="0" u="none" strike="noStrike" baseline="0" dirty="0">
                <a:solidFill>
                  <a:srgbClr val="000000"/>
                </a:solidFill>
                <a:latin typeface="Calibri" panose="020F0502020204030204" pitchFamily="34" charset="0"/>
              </a:rPr>
              <a:t> &gt; 0)? </a:t>
            </a:r>
          </a:p>
          <a:p>
            <a:pPr>
              <a:buFont typeface="Wingdings" panose="05000000000000000000" pitchFamily="2" charset="2"/>
              <a:buChar char="v"/>
            </a:pPr>
            <a:r>
              <a:rPr lang="en-US" sz="1800" dirty="0">
                <a:solidFill>
                  <a:srgbClr val="000000"/>
                </a:solidFill>
                <a:latin typeface="Calibri" panose="020F0502020204030204" pitchFamily="34" charset="0"/>
              </a:rPr>
              <a:t>    Result : 383 reservations</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AEECE882-262C-0D0C-C1A0-58D1F383609E}"/>
              </a:ext>
            </a:extLst>
          </p:cNvPr>
          <p:cNvSpPr>
            <a:spLocks noGrp="1"/>
          </p:cNvSpPr>
          <p:nvPr>
            <p:ph type="sldNum" sz="quarter" idx="12"/>
          </p:nvPr>
        </p:nvSpPr>
        <p:spPr/>
        <p:txBody>
          <a:bodyPr/>
          <a:lstStyle/>
          <a:p>
            <a:fld id="{6D22F896-40B5-4ADD-8801-0D06FADFA095}" type="slidenum">
              <a:rPr lang="en-US" smtClean="0"/>
              <a:t>17</a:t>
            </a:fld>
            <a:endParaRPr lang="en-US" dirty="0"/>
          </a:p>
        </p:txBody>
      </p:sp>
      <p:pic>
        <p:nvPicPr>
          <p:cNvPr id="9" name="Picture 8">
            <a:extLst>
              <a:ext uri="{FF2B5EF4-FFF2-40B4-BE49-F238E27FC236}">
                <a16:creationId xmlns:a16="http://schemas.microsoft.com/office/drawing/2014/main" id="{06A6E0DE-7B8C-5E66-C31E-215BDC00B03F}"/>
              </a:ext>
            </a:extLst>
          </p:cNvPr>
          <p:cNvPicPr>
            <a:picLocks noChangeAspect="1"/>
          </p:cNvPicPr>
          <p:nvPr/>
        </p:nvPicPr>
        <p:blipFill>
          <a:blip r:embed="rId2"/>
          <a:stretch>
            <a:fillRect/>
          </a:stretch>
        </p:blipFill>
        <p:spPr>
          <a:xfrm>
            <a:off x="1976159" y="2502548"/>
            <a:ext cx="5895975" cy="3409950"/>
          </a:xfrm>
          <a:prstGeom prst="rect">
            <a:avLst/>
          </a:prstGeom>
        </p:spPr>
      </p:pic>
    </p:spTree>
    <p:extLst>
      <p:ext uri="{BB962C8B-B14F-4D97-AF65-F5344CB8AC3E}">
        <p14:creationId xmlns:p14="http://schemas.microsoft.com/office/powerpoint/2010/main" val="2433640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lgn="l">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7. What is the highest and lowest lead time for reservations? </a:t>
            </a:r>
          </a:p>
          <a:p>
            <a:pPr>
              <a:buFont typeface="Wingdings" panose="05000000000000000000" pitchFamily="2" charset="2"/>
              <a:buChar char="v"/>
            </a:pPr>
            <a:r>
              <a:rPr lang="en-US" sz="1800" dirty="0">
                <a:solidFill>
                  <a:srgbClr val="000000"/>
                </a:solidFill>
                <a:latin typeface="Calibri" panose="020F0502020204030204" pitchFamily="34" charset="0"/>
              </a:rPr>
              <a:t>      Result : Max : 443 , Min : 0</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0A9AF7B7-D3D7-A5EF-290B-3A629FF71273}"/>
              </a:ext>
            </a:extLst>
          </p:cNvPr>
          <p:cNvSpPr>
            <a:spLocks noGrp="1"/>
          </p:cNvSpPr>
          <p:nvPr>
            <p:ph type="sldNum" sz="quarter" idx="12"/>
          </p:nvPr>
        </p:nvSpPr>
        <p:spPr/>
        <p:txBody>
          <a:bodyPr/>
          <a:lstStyle/>
          <a:p>
            <a:fld id="{6D22F896-40B5-4ADD-8801-0D06FADFA095}" type="slidenum">
              <a:rPr lang="en-US" smtClean="0"/>
              <a:t>18</a:t>
            </a:fld>
            <a:endParaRPr lang="en-US" dirty="0"/>
          </a:p>
        </p:txBody>
      </p:sp>
      <p:pic>
        <p:nvPicPr>
          <p:cNvPr id="9" name="Picture 8">
            <a:extLst>
              <a:ext uri="{FF2B5EF4-FFF2-40B4-BE49-F238E27FC236}">
                <a16:creationId xmlns:a16="http://schemas.microsoft.com/office/drawing/2014/main" id="{A29EEA25-27CC-0451-A04C-4FFECB4B8B1B}"/>
              </a:ext>
            </a:extLst>
          </p:cNvPr>
          <p:cNvPicPr>
            <a:picLocks noChangeAspect="1"/>
          </p:cNvPicPr>
          <p:nvPr/>
        </p:nvPicPr>
        <p:blipFill>
          <a:blip r:embed="rId2"/>
          <a:stretch>
            <a:fillRect/>
          </a:stretch>
        </p:blipFill>
        <p:spPr>
          <a:xfrm>
            <a:off x="1850948" y="2569223"/>
            <a:ext cx="5400675" cy="3343275"/>
          </a:xfrm>
          <a:prstGeom prst="rect">
            <a:avLst/>
          </a:prstGeom>
        </p:spPr>
      </p:pic>
    </p:spTree>
    <p:extLst>
      <p:ext uri="{BB962C8B-B14F-4D97-AF65-F5344CB8AC3E}">
        <p14:creationId xmlns:p14="http://schemas.microsoft.com/office/powerpoint/2010/main" val="2405644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lgn="l">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8. What is the most common market segment type for reservations ? </a:t>
            </a:r>
          </a:p>
          <a:p>
            <a:pPr>
              <a:buFont typeface="Wingdings" panose="05000000000000000000" pitchFamily="2" charset="2"/>
              <a:buChar char="v"/>
            </a:pPr>
            <a:r>
              <a:rPr lang="en-US" sz="1800" dirty="0">
                <a:solidFill>
                  <a:srgbClr val="000000"/>
                </a:solidFill>
                <a:latin typeface="Calibri" panose="020F0502020204030204" pitchFamily="34" charset="0"/>
              </a:rPr>
              <a:t>     Result : Online with 518 Counts</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E87E5158-3B87-2B60-09E5-250CF1DD9EAC}"/>
              </a:ext>
            </a:extLst>
          </p:cNvPr>
          <p:cNvSpPr>
            <a:spLocks noGrp="1"/>
          </p:cNvSpPr>
          <p:nvPr>
            <p:ph type="sldNum" sz="quarter" idx="12"/>
          </p:nvPr>
        </p:nvSpPr>
        <p:spPr/>
        <p:txBody>
          <a:bodyPr/>
          <a:lstStyle/>
          <a:p>
            <a:fld id="{6D22F896-40B5-4ADD-8801-0D06FADFA095}" type="slidenum">
              <a:rPr lang="en-US" smtClean="0"/>
              <a:t>19</a:t>
            </a:fld>
            <a:endParaRPr lang="en-US" dirty="0"/>
          </a:p>
        </p:txBody>
      </p:sp>
      <p:pic>
        <p:nvPicPr>
          <p:cNvPr id="9" name="Picture 8">
            <a:extLst>
              <a:ext uri="{FF2B5EF4-FFF2-40B4-BE49-F238E27FC236}">
                <a16:creationId xmlns:a16="http://schemas.microsoft.com/office/drawing/2014/main" id="{E5E93EF4-078B-4A55-D989-412BE3E4170C}"/>
              </a:ext>
            </a:extLst>
          </p:cNvPr>
          <p:cNvPicPr>
            <a:picLocks noChangeAspect="1"/>
          </p:cNvPicPr>
          <p:nvPr/>
        </p:nvPicPr>
        <p:blipFill>
          <a:blip r:embed="rId2"/>
          <a:stretch>
            <a:fillRect/>
          </a:stretch>
        </p:blipFill>
        <p:spPr>
          <a:xfrm>
            <a:off x="1866576" y="2508589"/>
            <a:ext cx="5724525" cy="4095750"/>
          </a:xfrm>
          <a:prstGeom prst="rect">
            <a:avLst/>
          </a:prstGeom>
        </p:spPr>
      </p:pic>
    </p:spTree>
    <p:extLst>
      <p:ext uri="{BB962C8B-B14F-4D97-AF65-F5344CB8AC3E}">
        <p14:creationId xmlns:p14="http://schemas.microsoft.com/office/powerpoint/2010/main" val="221358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23B5819-9BB6-B75D-8312-DB82A50745CF}"/>
              </a:ext>
            </a:extLst>
          </p:cNvPr>
          <p:cNvPicPr>
            <a:picLocks noChangeAspect="1"/>
          </p:cNvPicPr>
          <p:nvPr/>
        </p:nvPicPr>
        <p:blipFill>
          <a:blip r:embed="rId2"/>
          <a:stretch>
            <a:fillRect/>
          </a:stretch>
        </p:blipFill>
        <p:spPr>
          <a:xfrm>
            <a:off x="4927106" y="86927"/>
            <a:ext cx="6684145" cy="6684145"/>
          </a:xfrm>
          <a:prstGeom prst="rect">
            <a:avLst/>
          </a:prstGeom>
        </p:spPr>
      </p:pic>
      <p:sp>
        <p:nvSpPr>
          <p:cNvPr id="2" name="Title 1">
            <a:extLst>
              <a:ext uri="{FF2B5EF4-FFF2-40B4-BE49-F238E27FC236}">
                <a16:creationId xmlns:a16="http://schemas.microsoft.com/office/drawing/2014/main" id="{A5317222-264A-6C06-679E-989B252140DA}"/>
              </a:ext>
            </a:extLst>
          </p:cNvPr>
          <p:cNvSpPr>
            <a:spLocks noGrp="1"/>
          </p:cNvSpPr>
          <p:nvPr>
            <p:ph type="title"/>
          </p:nvPr>
        </p:nvSpPr>
        <p:spPr>
          <a:xfrm>
            <a:off x="-1205623" y="517125"/>
            <a:ext cx="10018713" cy="1752599"/>
          </a:xfrm>
        </p:spPr>
        <p:txBody>
          <a:bodyPr/>
          <a:lstStyle/>
          <a:p>
            <a:r>
              <a:rPr lang="en-US" dirty="0">
                <a:latin typeface="Arial Black" panose="020B0A04020102020204" pitchFamily="34" charset="0"/>
              </a:rPr>
              <a:t>Table of contents</a:t>
            </a:r>
          </a:p>
        </p:txBody>
      </p:sp>
      <p:sp>
        <p:nvSpPr>
          <p:cNvPr id="3" name="Content Placeholder 2">
            <a:extLst>
              <a:ext uri="{FF2B5EF4-FFF2-40B4-BE49-F238E27FC236}">
                <a16:creationId xmlns:a16="http://schemas.microsoft.com/office/drawing/2014/main" id="{6168CB4B-D74B-1B84-272E-4AB08D18A765}"/>
              </a:ext>
            </a:extLst>
          </p:cNvPr>
          <p:cNvSpPr>
            <a:spLocks noGrp="1"/>
          </p:cNvSpPr>
          <p:nvPr>
            <p:ph idx="1"/>
          </p:nvPr>
        </p:nvSpPr>
        <p:spPr>
          <a:xfrm>
            <a:off x="1484310" y="2062065"/>
            <a:ext cx="10018713" cy="3729135"/>
          </a:xfrm>
        </p:spPr>
        <p:txBody>
          <a:bodyPr anchor="t"/>
          <a:lstStyle/>
          <a:p>
            <a:pPr marL="0" indent="0" algn="l">
              <a:buNone/>
            </a:pPr>
            <a:r>
              <a:rPr lang="en-US" sz="1800" b="0" i="0" u="none" strike="noStrike" baseline="0" dirty="0">
                <a:solidFill>
                  <a:srgbClr val="000000"/>
                </a:solidFill>
                <a:latin typeface="Calibri" panose="020F0502020204030204" pitchFamily="34" charset="0"/>
              </a:rPr>
              <a:t> </a:t>
            </a:r>
          </a:p>
          <a:p>
            <a:pPr algn="l">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Introduction</a:t>
            </a:r>
          </a:p>
          <a:p>
            <a:pPr algn="l">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Dataset details </a:t>
            </a:r>
          </a:p>
          <a:p>
            <a:pPr algn="l">
              <a:buFont typeface="Wingdings" panose="05000000000000000000" pitchFamily="2" charset="2"/>
              <a:buChar char="v"/>
            </a:pPr>
            <a:r>
              <a:rPr lang="en-US" sz="1800" dirty="0">
                <a:solidFill>
                  <a:srgbClr val="000000"/>
                </a:solidFill>
                <a:latin typeface="Calibri" panose="020F0502020204030204" pitchFamily="34" charset="0"/>
              </a:rPr>
              <a:t>Queries </a:t>
            </a:r>
            <a:r>
              <a:rPr lang="en-US" sz="1800" b="0" i="0" u="none" strike="noStrike" baseline="0" dirty="0">
                <a:solidFill>
                  <a:srgbClr val="000000"/>
                </a:solidFill>
                <a:latin typeface="Calibri" panose="020F0502020204030204" pitchFamily="34" charset="0"/>
              </a:rPr>
              <a:t>to analyze the </a:t>
            </a:r>
            <a:r>
              <a:rPr lang="en-US" sz="1800" b="0" i="0" u="none" strike="noStrike" dirty="0">
                <a:latin typeface="Calibri" panose="020F0502020204030204" pitchFamily="34" charset="0"/>
              </a:rPr>
              <a:t>hotel re</a:t>
            </a:r>
            <a:r>
              <a:rPr lang="en-US" sz="1800" b="0" i="0" u="none" strike="noStrike" baseline="0" dirty="0">
                <a:latin typeface="Calibri" panose="020F0502020204030204" pitchFamily="34" charset="0"/>
              </a:rPr>
              <a:t>se</a:t>
            </a:r>
            <a:r>
              <a:rPr lang="en-US" sz="1800" b="0" i="0" u="none" strike="noStrike" baseline="0" dirty="0">
                <a:solidFill>
                  <a:srgbClr val="00B050"/>
                </a:solidFill>
                <a:latin typeface="Calibri" panose="020F0502020204030204" pitchFamily="34" charset="0"/>
              </a:rPr>
              <a:t>rvation dataset</a:t>
            </a:r>
          </a:p>
          <a:p>
            <a:pPr algn="l">
              <a:buFont typeface="Wingdings" panose="05000000000000000000" pitchFamily="2" charset="2"/>
              <a:buChar char="v"/>
            </a:pPr>
            <a:r>
              <a:rPr lang="en-US" sz="1800" dirty="0">
                <a:solidFill>
                  <a:srgbClr val="000000"/>
                </a:solidFill>
                <a:latin typeface="Calibri" panose="020F0502020204030204" pitchFamily="34" charset="0"/>
              </a:rPr>
              <a:t>Data Preparation</a:t>
            </a:r>
            <a:r>
              <a:rPr lang="en-US" sz="1800" b="0" i="0" u="none" strike="noStrike" baseline="0" dirty="0">
                <a:solidFill>
                  <a:srgbClr val="000000"/>
                </a:solidFill>
                <a:latin typeface="Calibri" panose="020F0502020204030204" pitchFamily="34" charset="0"/>
              </a:rPr>
              <a:t> </a:t>
            </a:r>
          </a:p>
          <a:p>
            <a:pPr algn="l">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SQL Queries and The Result</a:t>
            </a:r>
          </a:p>
          <a:p>
            <a:pPr algn="l">
              <a:buFont typeface="Wingdings" panose="05000000000000000000" pitchFamily="2" charset="2"/>
              <a:buChar char="v"/>
            </a:pPr>
            <a:r>
              <a:rPr lang="en-US" sz="1800" dirty="0">
                <a:solidFill>
                  <a:srgbClr val="000000"/>
                </a:solidFill>
                <a:latin typeface="Calibri" panose="020F0502020204030204" pitchFamily="34" charset="0"/>
              </a:rPr>
              <a:t>Insight And </a:t>
            </a:r>
            <a:r>
              <a:rPr lang="en-US" sz="1800" b="0" i="0" u="none" strike="noStrike" baseline="0" dirty="0">
                <a:solidFill>
                  <a:srgbClr val="000000"/>
                </a:solidFill>
                <a:latin typeface="Calibri" panose="020F0502020204030204" pitchFamily="34" charset="0"/>
              </a:rPr>
              <a:t>Recommendation</a:t>
            </a:r>
          </a:p>
          <a:p>
            <a:pPr algn="l">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p:txBody>
      </p:sp>
      <p:sp>
        <p:nvSpPr>
          <p:cNvPr id="6" name="Slide Number Placeholder 5">
            <a:extLst>
              <a:ext uri="{FF2B5EF4-FFF2-40B4-BE49-F238E27FC236}">
                <a16:creationId xmlns:a16="http://schemas.microsoft.com/office/drawing/2014/main" id="{4C67B928-8C70-097F-6D54-2E45C6D0BAE4}"/>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765412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9. How many reservations have a booking status of "Confirmed"?</a:t>
            </a:r>
          </a:p>
          <a:p>
            <a:pPr>
              <a:buFont typeface="Wingdings" panose="05000000000000000000" pitchFamily="2" charset="2"/>
              <a:buChar char="v"/>
            </a:pPr>
            <a:r>
              <a:rPr lang="en-US" sz="1800" dirty="0">
                <a:solidFill>
                  <a:srgbClr val="000000"/>
                </a:solidFill>
                <a:latin typeface="Calibri" panose="020F0502020204030204" pitchFamily="34" charset="0"/>
              </a:rPr>
              <a:t>     Result : 493 reservations</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7E04EBC9-C013-EF5C-0647-4D45D59650CC}"/>
              </a:ext>
            </a:extLst>
          </p:cNvPr>
          <p:cNvSpPr>
            <a:spLocks noGrp="1"/>
          </p:cNvSpPr>
          <p:nvPr>
            <p:ph type="sldNum" sz="quarter" idx="12"/>
          </p:nvPr>
        </p:nvSpPr>
        <p:spPr/>
        <p:txBody>
          <a:bodyPr/>
          <a:lstStyle/>
          <a:p>
            <a:fld id="{6D22F896-40B5-4ADD-8801-0D06FADFA095}" type="slidenum">
              <a:rPr lang="en-US" smtClean="0"/>
              <a:t>20</a:t>
            </a:fld>
            <a:endParaRPr lang="en-US" dirty="0"/>
          </a:p>
        </p:txBody>
      </p:sp>
      <p:pic>
        <p:nvPicPr>
          <p:cNvPr id="9" name="Picture 8">
            <a:extLst>
              <a:ext uri="{FF2B5EF4-FFF2-40B4-BE49-F238E27FC236}">
                <a16:creationId xmlns:a16="http://schemas.microsoft.com/office/drawing/2014/main" id="{3FD0D1F3-1806-89AE-EE60-B5E47EDFABAD}"/>
              </a:ext>
            </a:extLst>
          </p:cNvPr>
          <p:cNvPicPr>
            <a:picLocks noChangeAspect="1"/>
          </p:cNvPicPr>
          <p:nvPr/>
        </p:nvPicPr>
        <p:blipFill>
          <a:blip r:embed="rId2"/>
          <a:stretch>
            <a:fillRect/>
          </a:stretch>
        </p:blipFill>
        <p:spPr>
          <a:xfrm>
            <a:off x="1969871" y="2618866"/>
            <a:ext cx="5819775" cy="2809875"/>
          </a:xfrm>
          <a:prstGeom prst="rect">
            <a:avLst/>
          </a:prstGeom>
        </p:spPr>
      </p:pic>
    </p:spTree>
    <p:extLst>
      <p:ext uri="{BB962C8B-B14F-4D97-AF65-F5344CB8AC3E}">
        <p14:creationId xmlns:p14="http://schemas.microsoft.com/office/powerpoint/2010/main" val="4170129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10. What is the total number of adults and children across all reservations?</a:t>
            </a:r>
          </a:p>
          <a:p>
            <a:pPr>
              <a:buFont typeface="Wingdings" panose="05000000000000000000" pitchFamily="2" charset="2"/>
              <a:buChar char="v"/>
            </a:pPr>
            <a:r>
              <a:rPr lang="en-US" sz="1800" dirty="0">
                <a:solidFill>
                  <a:srgbClr val="000000"/>
                </a:solidFill>
                <a:latin typeface="Calibri" panose="020F0502020204030204" pitchFamily="34" charset="0"/>
              </a:rPr>
              <a:t>       Result : Adults = 1316, children = 69</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1A17A18D-99BF-EFF4-BE34-601A3DB28868}"/>
              </a:ext>
            </a:extLst>
          </p:cNvPr>
          <p:cNvSpPr>
            <a:spLocks noGrp="1"/>
          </p:cNvSpPr>
          <p:nvPr>
            <p:ph type="sldNum" sz="quarter" idx="12"/>
          </p:nvPr>
        </p:nvSpPr>
        <p:spPr/>
        <p:txBody>
          <a:bodyPr/>
          <a:lstStyle/>
          <a:p>
            <a:fld id="{6D22F896-40B5-4ADD-8801-0D06FADFA095}" type="slidenum">
              <a:rPr lang="en-US" smtClean="0"/>
              <a:t>21</a:t>
            </a:fld>
            <a:endParaRPr lang="en-US" dirty="0"/>
          </a:p>
        </p:txBody>
      </p:sp>
      <p:pic>
        <p:nvPicPr>
          <p:cNvPr id="9" name="Picture 8">
            <a:extLst>
              <a:ext uri="{FF2B5EF4-FFF2-40B4-BE49-F238E27FC236}">
                <a16:creationId xmlns:a16="http://schemas.microsoft.com/office/drawing/2014/main" id="{662CAEC8-FD74-5E50-A8FB-1920AA3D447C}"/>
              </a:ext>
            </a:extLst>
          </p:cNvPr>
          <p:cNvPicPr>
            <a:picLocks noChangeAspect="1"/>
          </p:cNvPicPr>
          <p:nvPr/>
        </p:nvPicPr>
        <p:blipFill>
          <a:blip r:embed="rId2"/>
          <a:stretch>
            <a:fillRect/>
          </a:stretch>
        </p:blipFill>
        <p:spPr>
          <a:xfrm>
            <a:off x="1912768" y="2554018"/>
            <a:ext cx="6324600" cy="3495675"/>
          </a:xfrm>
          <a:prstGeom prst="rect">
            <a:avLst/>
          </a:prstGeom>
        </p:spPr>
      </p:pic>
    </p:spTree>
    <p:extLst>
      <p:ext uri="{BB962C8B-B14F-4D97-AF65-F5344CB8AC3E}">
        <p14:creationId xmlns:p14="http://schemas.microsoft.com/office/powerpoint/2010/main" val="3663004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11. What is the average number of weekend nights for reservations involving children?</a:t>
            </a:r>
          </a:p>
          <a:p>
            <a:pPr>
              <a:buFont typeface="Wingdings" panose="05000000000000000000" pitchFamily="2" charset="2"/>
              <a:buChar char="v"/>
            </a:pPr>
            <a:r>
              <a:rPr lang="en-US" sz="1800" dirty="0">
                <a:solidFill>
                  <a:srgbClr val="000000"/>
                </a:solidFill>
                <a:latin typeface="Calibri" panose="020F0502020204030204" pitchFamily="34" charset="0"/>
              </a:rPr>
              <a:t>       Result : 1 night</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28DF945C-1F44-3DF1-9205-0E89C42D01CE}"/>
              </a:ext>
            </a:extLst>
          </p:cNvPr>
          <p:cNvSpPr>
            <a:spLocks noGrp="1"/>
          </p:cNvSpPr>
          <p:nvPr>
            <p:ph type="sldNum" sz="quarter" idx="12"/>
          </p:nvPr>
        </p:nvSpPr>
        <p:spPr/>
        <p:txBody>
          <a:bodyPr/>
          <a:lstStyle/>
          <a:p>
            <a:fld id="{6D22F896-40B5-4ADD-8801-0D06FADFA095}" type="slidenum">
              <a:rPr lang="en-US" smtClean="0"/>
              <a:t>22</a:t>
            </a:fld>
            <a:endParaRPr lang="en-US" dirty="0"/>
          </a:p>
        </p:txBody>
      </p:sp>
      <p:pic>
        <p:nvPicPr>
          <p:cNvPr id="9" name="Picture 8">
            <a:extLst>
              <a:ext uri="{FF2B5EF4-FFF2-40B4-BE49-F238E27FC236}">
                <a16:creationId xmlns:a16="http://schemas.microsoft.com/office/drawing/2014/main" id="{FE596F18-CD74-253F-E409-6A45DD4926CE}"/>
              </a:ext>
            </a:extLst>
          </p:cNvPr>
          <p:cNvPicPr>
            <a:picLocks noChangeAspect="1"/>
          </p:cNvPicPr>
          <p:nvPr/>
        </p:nvPicPr>
        <p:blipFill>
          <a:blip r:embed="rId2"/>
          <a:stretch>
            <a:fillRect/>
          </a:stretch>
        </p:blipFill>
        <p:spPr>
          <a:xfrm>
            <a:off x="1582398" y="2537672"/>
            <a:ext cx="6772275" cy="2847975"/>
          </a:xfrm>
          <a:prstGeom prst="rect">
            <a:avLst/>
          </a:prstGeom>
        </p:spPr>
      </p:pic>
    </p:spTree>
    <p:extLst>
      <p:ext uri="{BB962C8B-B14F-4D97-AF65-F5344CB8AC3E}">
        <p14:creationId xmlns:p14="http://schemas.microsoft.com/office/powerpoint/2010/main" val="401904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12. How many reservations were made in each month of the year?</a:t>
            </a:r>
          </a:p>
          <a:p>
            <a:pPr>
              <a:buFont typeface="Wingdings" panose="05000000000000000000" pitchFamily="2" charset="2"/>
              <a:buChar char="v"/>
            </a:pPr>
            <a:r>
              <a:rPr lang="en-US" sz="1800" dirty="0">
                <a:solidFill>
                  <a:srgbClr val="000000"/>
                </a:solidFill>
                <a:latin typeface="Calibri" panose="020F0502020204030204" pitchFamily="34" charset="0"/>
              </a:rPr>
              <a:t>       Result : see the query</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01744B4C-CA51-8978-83FB-B074C23817E7}"/>
              </a:ext>
            </a:extLst>
          </p:cNvPr>
          <p:cNvSpPr>
            <a:spLocks noGrp="1"/>
          </p:cNvSpPr>
          <p:nvPr>
            <p:ph type="sldNum" sz="quarter" idx="12"/>
          </p:nvPr>
        </p:nvSpPr>
        <p:spPr/>
        <p:txBody>
          <a:bodyPr/>
          <a:lstStyle/>
          <a:p>
            <a:fld id="{6D22F896-40B5-4ADD-8801-0D06FADFA095}" type="slidenum">
              <a:rPr lang="en-US" smtClean="0"/>
              <a:t>23</a:t>
            </a:fld>
            <a:endParaRPr lang="en-US" dirty="0"/>
          </a:p>
        </p:txBody>
      </p:sp>
      <p:pic>
        <p:nvPicPr>
          <p:cNvPr id="9" name="Picture 8">
            <a:extLst>
              <a:ext uri="{FF2B5EF4-FFF2-40B4-BE49-F238E27FC236}">
                <a16:creationId xmlns:a16="http://schemas.microsoft.com/office/drawing/2014/main" id="{81EFF442-816E-EF42-00A4-DC37C1A3D7BF}"/>
              </a:ext>
            </a:extLst>
          </p:cNvPr>
          <p:cNvPicPr>
            <a:picLocks noChangeAspect="1"/>
          </p:cNvPicPr>
          <p:nvPr/>
        </p:nvPicPr>
        <p:blipFill>
          <a:blip r:embed="rId2"/>
          <a:stretch>
            <a:fillRect/>
          </a:stretch>
        </p:blipFill>
        <p:spPr>
          <a:xfrm>
            <a:off x="2171469" y="2565646"/>
            <a:ext cx="5895975" cy="4030462"/>
          </a:xfrm>
          <a:prstGeom prst="rect">
            <a:avLst/>
          </a:prstGeom>
        </p:spPr>
      </p:pic>
    </p:spTree>
    <p:extLst>
      <p:ext uri="{BB962C8B-B14F-4D97-AF65-F5344CB8AC3E}">
        <p14:creationId xmlns:p14="http://schemas.microsoft.com/office/powerpoint/2010/main" val="3027892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13. What is the average number of nights (both weekend and weekday) spent by guests for each room 	     type?</a:t>
            </a:r>
          </a:p>
          <a:p>
            <a:pPr>
              <a:buFont typeface="Wingdings" panose="05000000000000000000" pitchFamily="2" charset="2"/>
              <a:buChar char="v"/>
            </a:pPr>
            <a:r>
              <a:rPr lang="en-US" sz="1800" dirty="0">
                <a:solidFill>
                  <a:srgbClr val="000000"/>
                </a:solidFill>
                <a:latin typeface="Calibri" panose="020F0502020204030204" pitchFamily="34" charset="0"/>
              </a:rPr>
              <a:t>      Result : see the query</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478BDE5B-42CB-D99F-D695-61093A65A590}"/>
              </a:ext>
            </a:extLst>
          </p:cNvPr>
          <p:cNvSpPr>
            <a:spLocks noGrp="1"/>
          </p:cNvSpPr>
          <p:nvPr>
            <p:ph type="sldNum" sz="quarter" idx="12"/>
          </p:nvPr>
        </p:nvSpPr>
        <p:spPr/>
        <p:txBody>
          <a:bodyPr/>
          <a:lstStyle/>
          <a:p>
            <a:fld id="{6D22F896-40B5-4ADD-8801-0D06FADFA095}" type="slidenum">
              <a:rPr lang="en-US" smtClean="0"/>
              <a:t>24</a:t>
            </a:fld>
            <a:endParaRPr lang="en-US" dirty="0"/>
          </a:p>
        </p:txBody>
      </p:sp>
      <p:pic>
        <p:nvPicPr>
          <p:cNvPr id="9" name="Picture 8">
            <a:extLst>
              <a:ext uri="{FF2B5EF4-FFF2-40B4-BE49-F238E27FC236}">
                <a16:creationId xmlns:a16="http://schemas.microsoft.com/office/drawing/2014/main" id="{56E28070-363D-0C47-3811-915476C8C208}"/>
              </a:ext>
            </a:extLst>
          </p:cNvPr>
          <p:cNvPicPr>
            <a:picLocks noChangeAspect="1"/>
          </p:cNvPicPr>
          <p:nvPr/>
        </p:nvPicPr>
        <p:blipFill>
          <a:blip r:embed="rId2"/>
          <a:stretch>
            <a:fillRect/>
          </a:stretch>
        </p:blipFill>
        <p:spPr>
          <a:xfrm>
            <a:off x="2086250" y="2766403"/>
            <a:ext cx="7579773" cy="3958523"/>
          </a:xfrm>
          <a:prstGeom prst="rect">
            <a:avLst/>
          </a:prstGeom>
        </p:spPr>
      </p:pic>
    </p:spTree>
    <p:extLst>
      <p:ext uri="{BB962C8B-B14F-4D97-AF65-F5344CB8AC3E}">
        <p14:creationId xmlns:p14="http://schemas.microsoft.com/office/powerpoint/2010/main" val="729342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0" y="368695"/>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377820"/>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14. For reservations involving children, what is the most common room type, and what is the average        	    price for that room type?</a:t>
            </a:r>
          </a:p>
          <a:p>
            <a:pPr>
              <a:buFont typeface="Wingdings" panose="05000000000000000000" pitchFamily="2" charset="2"/>
              <a:buChar char="v"/>
            </a:pPr>
            <a:r>
              <a:rPr lang="en-US" sz="1800" dirty="0">
                <a:solidFill>
                  <a:srgbClr val="000000"/>
                </a:solidFill>
                <a:latin typeface="Calibri" panose="020F0502020204030204" pitchFamily="34" charset="0"/>
              </a:rPr>
              <a:t>       Result :  </a:t>
            </a:r>
            <a:r>
              <a:rPr lang="en-US" sz="1800" dirty="0" err="1">
                <a:solidFill>
                  <a:srgbClr val="000000"/>
                </a:solidFill>
                <a:latin typeface="Calibri" panose="020F0502020204030204" pitchFamily="34" charset="0"/>
              </a:rPr>
              <a:t>Room_type</a:t>
            </a:r>
            <a:r>
              <a:rPr lang="en-US" sz="1800" dirty="0">
                <a:solidFill>
                  <a:srgbClr val="000000"/>
                </a:solidFill>
                <a:latin typeface="Calibri" panose="020F0502020204030204" pitchFamily="34" charset="0"/>
              </a:rPr>
              <a:t> 1. average price =  $122.75 </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01744B4C-CA51-8978-83FB-B074C23817E7}"/>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pic>
        <p:nvPicPr>
          <p:cNvPr id="5" name="Picture 4">
            <a:extLst>
              <a:ext uri="{FF2B5EF4-FFF2-40B4-BE49-F238E27FC236}">
                <a16:creationId xmlns:a16="http://schemas.microsoft.com/office/drawing/2014/main" id="{A34AD4D4-7144-F0D2-531C-63EFA99AC771}"/>
              </a:ext>
            </a:extLst>
          </p:cNvPr>
          <p:cNvPicPr>
            <a:picLocks noChangeAspect="1"/>
          </p:cNvPicPr>
          <p:nvPr/>
        </p:nvPicPr>
        <p:blipFill>
          <a:blip r:embed="rId2"/>
          <a:stretch>
            <a:fillRect/>
          </a:stretch>
        </p:blipFill>
        <p:spPr>
          <a:xfrm>
            <a:off x="1484310" y="2558112"/>
            <a:ext cx="8885946" cy="3931193"/>
          </a:xfrm>
          <a:prstGeom prst="rect">
            <a:avLst/>
          </a:prstGeom>
        </p:spPr>
      </p:pic>
    </p:spTree>
    <p:extLst>
      <p:ext uri="{BB962C8B-B14F-4D97-AF65-F5344CB8AC3E}">
        <p14:creationId xmlns:p14="http://schemas.microsoft.com/office/powerpoint/2010/main" val="243671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SQL Queries and The Result</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lstStyle/>
          <a:p>
            <a:pPr>
              <a:buFont typeface="Wingdings" panose="05000000000000000000" pitchFamily="2" charset="2"/>
              <a:buChar char="v"/>
            </a:pPr>
            <a:r>
              <a:rPr lang="en-US" sz="1800" b="0" i="0" u="none" strike="noStrike" baseline="0" dirty="0">
                <a:solidFill>
                  <a:srgbClr val="000000"/>
                </a:solidFill>
                <a:latin typeface="Calibri" panose="020F0502020204030204" pitchFamily="34" charset="0"/>
              </a:rPr>
              <a:t> 15. Find the market segment type that generates the highest average price per room.</a:t>
            </a:r>
          </a:p>
          <a:p>
            <a:pPr>
              <a:buFont typeface="Wingdings" panose="05000000000000000000" pitchFamily="2" charset="2"/>
              <a:buChar char="v"/>
            </a:pPr>
            <a:r>
              <a:rPr lang="en-US" sz="1800" dirty="0">
                <a:solidFill>
                  <a:srgbClr val="000000"/>
                </a:solidFill>
                <a:latin typeface="Calibri" panose="020F0502020204030204" pitchFamily="34" charset="0"/>
              </a:rPr>
              <a:t>       Result : Online is the market segment that generates the highest average price.</a:t>
            </a:r>
          </a:p>
          <a:p>
            <a:pPr>
              <a:buFont typeface="Wingdings" panose="05000000000000000000" pitchFamily="2" charset="2"/>
              <a:buChar char="v"/>
            </a:pPr>
            <a:endParaRPr lang="en-US" sz="1800" b="0" i="0" u="none" strike="noStrike" baseline="0" dirty="0">
              <a:solidFill>
                <a:srgbClr val="000000"/>
              </a:solidFill>
              <a:latin typeface="Calibri" panose="020F0502020204030204" pitchFamily="34" charset="0"/>
            </a:endParaRPr>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A11FB756-7E16-C77D-60B8-D0A04B8E666A}"/>
              </a:ext>
            </a:extLst>
          </p:cNvPr>
          <p:cNvSpPr>
            <a:spLocks noGrp="1"/>
          </p:cNvSpPr>
          <p:nvPr>
            <p:ph type="sldNum" sz="quarter" idx="12"/>
          </p:nvPr>
        </p:nvSpPr>
        <p:spPr/>
        <p:txBody>
          <a:bodyPr/>
          <a:lstStyle/>
          <a:p>
            <a:fld id="{6D22F896-40B5-4ADD-8801-0D06FADFA095}" type="slidenum">
              <a:rPr lang="en-US" smtClean="0"/>
              <a:t>26</a:t>
            </a:fld>
            <a:endParaRPr lang="en-US" dirty="0"/>
          </a:p>
        </p:txBody>
      </p:sp>
      <p:pic>
        <p:nvPicPr>
          <p:cNvPr id="9" name="Picture 8">
            <a:extLst>
              <a:ext uri="{FF2B5EF4-FFF2-40B4-BE49-F238E27FC236}">
                <a16:creationId xmlns:a16="http://schemas.microsoft.com/office/drawing/2014/main" id="{C6C69BF2-4C83-8F2D-095A-BB6025C98983}"/>
              </a:ext>
            </a:extLst>
          </p:cNvPr>
          <p:cNvPicPr>
            <a:picLocks noChangeAspect="1"/>
          </p:cNvPicPr>
          <p:nvPr/>
        </p:nvPicPr>
        <p:blipFill>
          <a:blip r:embed="rId2"/>
          <a:stretch>
            <a:fillRect/>
          </a:stretch>
        </p:blipFill>
        <p:spPr>
          <a:xfrm>
            <a:off x="1838787" y="2597257"/>
            <a:ext cx="5449780" cy="3780411"/>
          </a:xfrm>
          <a:prstGeom prst="rect">
            <a:avLst/>
          </a:prstGeom>
        </p:spPr>
      </p:pic>
    </p:spTree>
    <p:extLst>
      <p:ext uri="{BB962C8B-B14F-4D97-AF65-F5344CB8AC3E}">
        <p14:creationId xmlns:p14="http://schemas.microsoft.com/office/powerpoint/2010/main" val="4131030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1F74C7-F83D-328B-0F50-8231F96143E5}"/>
              </a:ext>
            </a:extLst>
          </p:cNvPr>
          <p:cNvPicPr>
            <a:picLocks noChangeAspect="1"/>
          </p:cNvPicPr>
          <p:nvPr/>
        </p:nvPicPr>
        <p:blipFill>
          <a:blip r:embed="rId2"/>
          <a:stretch>
            <a:fillRect/>
          </a:stretch>
        </p:blipFill>
        <p:spPr>
          <a:xfrm>
            <a:off x="4234649" y="0"/>
            <a:ext cx="7829364" cy="6858000"/>
          </a:xfrm>
          <a:prstGeom prst="rect">
            <a:avLst/>
          </a:prstGeom>
        </p:spPr>
      </p:pic>
      <p:sp>
        <p:nvSpPr>
          <p:cNvPr id="4" name="Slide Number Placeholder 3">
            <a:extLst>
              <a:ext uri="{FF2B5EF4-FFF2-40B4-BE49-F238E27FC236}">
                <a16:creationId xmlns:a16="http://schemas.microsoft.com/office/drawing/2014/main" id="{216D484B-2C5C-7A47-D85D-CEC7382ABE3E}"/>
              </a:ext>
            </a:extLst>
          </p:cNvPr>
          <p:cNvSpPr>
            <a:spLocks noGrp="1"/>
          </p:cNvSpPr>
          <p:nvPr>
            <p:ph type="sldNum" sz="quarter" idx="12"/>
          </p:nvPr>
        </p:nvSpPr>
        <p:spPr/>
        <p:txBody>
          <a:bodyPr/>
          <a:lstStyle/>
          <a:p>
            <a:fld id="{6D22F896-40B5-4ADD-8801-0D06FADFA095}" type="slidenum">
              <a:rPr lang="en-US" smtClean="0"/>
              <a:t>27</a:t>
            </a:fld>
            <a:endParaRPr lang="en-US" dirty="0"/>
          </a:p>
        </p:txBody>
      </p:sp>
      <p:sp>
        <p:nvSpPr>
          <p:cNvPr id="5" name="Title 1">
            <a:extLst>
              <a:ext uri="{FF2B5EF4-FFF2-40B4-BE49-F238E27FC236}">
                <a16:creationId xmlns:a16="http://schemas.microsoft.com/office/drawing/2014/main" id="{F4BE4D8A-92D4-0F72-C12C-920177CBBBB4}"/>
              </a:ext>
            </a:extLst>
          </p:cNvPr>
          <p:cNvSpPr>
            <a:spLocks noGrp="1"/>
          </p:cNvSpPr>
          <p:nvPr>
            <p:ph type="title"/>
          </p:nvPr>
        </p:nvSpPr>
        <p:spPr>
          <a:xfrm>
            <a:off x="1074196" y="1520480"/>
            <a:ext cx="10428827" cy="2181687"/>
          </a:xfrm>
          <a:noFill/>
          <a:ln>
            <a:noFill/>
          </a:ln>
        </p:spPr>
        <p:txBody>
          <a:bodyPr>
            <a:normAutofit/>
          </a:bodyPr>
          <a:lstStyle/>
          <a:p>
            <a:r>
              <a:rPr lang="en-US" dirty="0">
                <a:latin typeface="Arial Black" panose="020B0A04020102020204" pitchFamily="34" charset="0"/>
              </a:rPr>
              <a:t>Insight </a:t>
            </a:r>
            <a:r>
              <a:rPr lang="en-US" b="1" dirty="0">
                <a:ln w="9525" cmpd="sng">
                  <a:solidFill>
                    <a:schemeClr val="tx1"/>
                  </a:solidFill>
                </a:ln>
                <a:solidFill>
                  <a:schemeClr val="accent5">
                    <a:lumMod val="60000"/>
                    <a:lumOff val="40000"/>
                  </a:schemeClr>
                </a:solidFill>
                <a:latin typeface="Arial Black" panose="020B0A04020102020204" pitchFamily="34" charset="0"/>
              </a:rPr>
              <a:t>and</a:t>
            </a:r>
            <a:r>
              <a:rPr lang="en-US" dirty="0">
                <a:ln w="53975" cmpd="sng">
                  <a:solidFill>
                    <a:schemeClr val="tx1"/>
                  </a:solidFill>
                </a:ln>
                <a:solidFill>
                  <a:schemeClr val="accent5">
                    <a:lumMod val="60000"/>
                    <a:lumOff val="40000"/>
                  </a:schemeClr>
                </a:solidFill>
                <a:latin typeface="Arial Black" panose="020B0A04020102020204" pitchFamily="34" charset="0"/>
              </a:rPr>
              <a:t> </a:t>
            </a:r>
            <a:r>
              <a:rPr lang="en-US" b="1" dirty="0">
                <a:ln w="22225" cmpd="sng">
                  <a:solidFill>
                    <a:schemeClr val="tx1"/>
                  </a:solidFill>
                </a:ln>
                <a:solidFill>
                  <a:schemeClr val="accent5">
                    <a:lumMod val="60000"/>
                    <a:lumOff val="40000"/>
                  </a:schemeClr>
                </a:solidFill>
                <a:latin typeface="Arial Black" panose="020B0A04020102020204" pitchFamily="34" charset="0"/>
              </a:rPr>
              <a:t>Recommendation</a:t>
            </a:r>
          </a:p>
        </p:txBody>
      </p:sp>
    </p:spTree>
    <p:extLst>
      <p:ext uri="{BB962C8B-B14F-4D97-AF65-F5344CB8AC3E}">
        <p14:creationId xmlns:p14="http://schemas.microsoft.com/office/powerpoint/2010/main" val="209528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121-8E2A-B7A2-C624-8E2EDBF1F22E}"/>
              </a:ext>
            </a:extLst>
          </p:cNvPr>
          <p:cNvSpPr>
            <a:spLocks noGrp="1"/>
          </p:cNvSpPr>
          <p:nvPr>
            <p:ph type="title"/>
          </p:nvPr>
        </p:nvSpPr>
        <p:spPr>
          <a:xfrm>
            <a:off x="1484313" y="233659"/>
            <a:ext cx="10018713" cy="694426"/>
          </a:xfrm>
        </p:spPr>
        <p:txBody>
          <a:bodyPr>
            <a:normAutofit fontScale="90000"/>
          </a:bodyPr>
          <a:lstStyle/>
          <a:p>
            <a:r>
              <a:rPr lang="en-US" dirty="0"/>
              <a:t>Insight and Recommendation</a:t>
            </a:r>
          </a:p>
        </p:txBody>
      </p:sp>
      <p:sp>
        <p:nvSpPr>
          <p:cNvPr id="4" name="Rectangle 1">
            <a:extLst>
              <a:ext uri="{FF2B5EF4-FFF2-40B4-BE49-F238E27FC236}">
                <a16:creationId xmlns:a16="http://schemas.microsoft.com/office/drawing/2014/main" id="{EE18E4D7-37E1-8360-97BF-3827E7C7D413}"/>
              </a:ext>
            </a:extLst>
          </p:cNvPr>
          <p:cNvSpPr>
            <a:spLocks noGrp="1" noChangeArrowheads="1"/>
          </p:cNvSpPr>
          <p:nvPr>
            <p:ph idx="1"/>
          </p:nvPr>
        </p:nvSpPr>
        <p:spPr bwMode="auto">
          <a:xfrm>
            <a:off x="1484313" y="948690"/>
            <a:ext cx="1038714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Total Reservations: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 dataset contains a total of 700 reservations.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Given the volume of data, trends and patterns can be reliably identified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to improve operational efficiency and customer satisfaction.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Popular Meal Plan: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Meal Plan 1 is the most popular, with 527 counts.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Focus on promoting and possibly expanding Meal Plan 1 offerings,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as it is clearly preferred by guests. Consider investigating why this meal plan is so popular to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enhance other meal plans similarly.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Average Price for Reservations Involving Children: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 average price per room for reservations involving children is $144.19.</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Tailor packages and promotions for families, possibly including children’s    </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activities or family discounts to attract more family bookings.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Reservations in 2018:</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In 2018, there were 577 reservations.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Analyze the reasons behind the high number of reservations in 2018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to replicate and improve on those strategies in future years.</a:t>
            </a:r>
          </a:p>
        </p:txBody>
      </p:sp>
      <p:sp>
        <p:nvSpPr>
          <p:cNvPr id="7" name="Slide Number Placeholder 6">
            <a:extLst>
              <a:ext uri="{FF2B5EF4-FFF2-40B4-BE49-F238E27FC236}">
                <a16:creationId xmlns:a16="http://schemas.microsoft.com/office/drawing/2014/main" id="{2BC5A568-A031-AE01-7F56-89307CD53758}"/>
              </a:ext>
            </a:extLst>
          </p:cNvPr>
          <p:cNvSpPr>
            <a:spLocks noGrp="1"/>
          </p:cNvSpPr>
          <p:nvPr>
            <p:ph type="sldNum" sz="quarter" idx="12"/>
          </p:nvPr>
        </p:nvSpPr>
        <p:spPr/>
        <p:txBody>
          <a:bodyPr/>
          <a:lstStyle/>
          <a:p>
            <a:fld id="{6D22F896-40B5-4ADD-8801-0D06FADFA095}" type="slidenum">
              <a:rPr lang="en-US" smtClean="0"/>
              <a:t>28</a:t>
            </a:fld>
            <a:endParaRPr lang="en-US" dirty="0"/>
          </a:p>
        </p:txBody>
      </p:sp>
    </p:spTree>
    <p:extLst>
      <p:ext uri="{BB962C8B-B14F-4D97-AF65-F5344CB8AC3E}">
        <p14:creationId xmlns:p14="http://schemas.microsoft.com/office/powerpoint/2010/main" val="230149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121-8E2A-B7A2-C624-8E2EDBF1F22E}"/>
              </a:ext>
            </a:extLst>
          </p:cNvPr>
          <p:cNvSpPr>
            <a:spLocks noGrp="1"/>
          </p:cNvSpPr>
          <p:nvPr>
            <p:ph type="title"/>
          </p:nvPr>
        </p:nvSpPr>
        <p:spPr>
          <a:xfrm>
            <a:off x="1484313" y="233659"/>
            <a:ext cx="10018713" cy="694426"/>
          </a:xfrm>
        </p:spPr>
        <p:txBody>
          <a:bodyPr>
            <a:normAutofit fontScale="90000"/>
          </a:bodyPr>
          <a:lstStyle/>
          <a:p>
            <a:r>
              <a:rPr lang="en-US" dirty="0"/>
              <a:t>Insight and Recommendation</a:t>
            </a:r>
          </a:p>
        </p:txBody>
      </p:sp>
      <p:sp>
        <p:nvSpPr>
          <p:cNvPr id="5" name="Rectangle 2">
            <a:extLst>
              <a:ext uri="{FF2B5EF4-FFF2-40B4-BE49-F238E27FC236}">
                <a16:creationId xmlns:a16="http://schemas.microsoft.com/office/drawing/2014/main" id="{AD9342E6-ED90-2E7B-EB63-88EDF3AA1824}"/>
              </a:ext>
            </a:extLst>
          </p:cNvPr>
          <p:cNvSpPr>
            <a:spLocks noGrp="1" noChangeArrowheads="1"/>
          </p:cNvSpPr>
          <p:nvPr>
            <p:ph idx="1"/>
          </p:nvPr>
        </p:nvSpPr>
        <p:spPr bwMode="auto">
          <a:xfrm>
            <a:off x="1348511" y="798640"/>
            <a:ext cx="1075608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Most Commonly Booked Room Type: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Room Type 1 is the most commonly booked, with 534 reservations.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Ensure sufficient availability and quality maintenance of Room Type 1.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Consider if the features of Room Type 1 can be applied to other room types to increase their popularity.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Weekend Reservations: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383 reservations involve weekend nights.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Develop special weekend packages or promotions to capitalize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on the high demand for weekend stays. Consider offering extended check-out times or additional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services for weekend guests.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Lead Time for Reservations: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 highest lead time is 443 days, and the lowest is 0 days.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Create a dynamic pricing strategy based on lead time. Offer early bird discounts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for high lead times and last-minute deals for low lead times to maximize occupancy and revenue.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Common Market Segment Type: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 online market segment is the most common, with 518 reservations.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Focus marketing efforts on online channels, optimize the website for better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user experience, and leverage social media and online travel agencies to attract more bookings.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lide Number Placeholder 7">
            <a:extLst>
              <a:ext uri="{FF2B5EF4-FFF2-40B4-BE49-F238E27FC236}">
                <a16:creationId xmlns:a16="http://schemas.microsoft.com/office/drawing/2014/main" id="{B7B14B67-3A59-B57E-7B3A-15A590230119}"/>
              </a:ext>
            </a:extLst>
          </p:cNvPr>
          <p:cNvSpPr>
            <a:spLocks noGrp="1"/>
          </p:cNvSpPr>
          <p:nvPr>
            <p:ph type="sldNum" sz="quarter" idx="12"/>
          </p:nvPr>
        </p:nvSpPr>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997022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33AAC-6420-01FF-3883-3A395962AF6B}"/>
              </a:ext>
            </a:extLst>
          </p:cNvPr>
          <p:cNvSpPr>
            <a:spLocks noGrp="1"/>
          </p:cNvSpPr>
          <p:nvPr>
            <p:ph type="title"/>
          </p:nvPr>
        </p:nvSpPr>
        <p:spPr>
          <a:xfrm>
            <a:off x="1487420" y="579275"/>
            <a:ext cx="10018713" cy="975049"/>
          </a:xfrm>
        </p:spPr>
        <p:txBody>
          <a:bodyPr/>
          <a:lstStyle/>
          <a:p>
            <a:r>
              <a:rPr lang="en-US" dirty="0"/>
              <a:t>Introduction</a:t>
            </a:r>
          </a:p>
        </p:txBody>
      </p:sp>
      <p:sp>
        <p:nvSpPr>
          <p:cNvPr id="3" name="Content Placeholder 2">
            <a:extLst>
              <a:ext uri="{FF2B5EF4-FFF2-40B4-BE49-F238E27FC236}">
                <a16:creationId xmlns:a16="http://schemas.microsoft.com/office/drawing/2014/main" id="{90AB8B18-C4E6-D6C5-2ED8-30DC1ED83B4A}"/>
              </a:ext>
            </a:extLst>
          </p:cNvPr>
          <p:cNvSpPr>
            <a:spLocks noGrp="1"/>
          </p:cNvSpPr>
          <p:nvPr>
            <p:ph idx="1"/>
          </p:nvPr>
        </p:nvSpPr>
        <p:spPr>
          <a:xfrm>
            <a:off x="1487420" y="2125823"/>
            <a:ext cx="10018713" cy="3124201"/>
          </a:xfrm>
        </p:spPr>
        <p:txBody>
          <a:bodyPr>
            <a:normAutofit fontScale="85000" lnSpcReduction="20000"/>
          </a:bodyPr>
          <a:lstStyle/>
          <a:p>
            <a:r>
              <a:rPr lang="en-US" sz="2400" b="0" i="0" u="none" strike="noStrike" baseline="0" dirty="0">
                <a:solidFill>
                  <a:srgbClr val="000000"/>
                </a:solidFill>
                <a:latin typeface="Calibri" panose="020F0502020204030204" pitchFamily="34" charset="0"/>
              </a:rPr>
              <a:t> The hotel industry relies on data to make informed decisions and provide a better guest experience </a:t>
            </a:r>
          </a:p>
          <a:p>
            <a:r>
              <a:rPr lang="en-US" dirty="0"/>
              <a:t>In this presentation, we will explore various aspects of hotel reservations and insights that can help in understanding customer behavior and improving service delivery. Our goal is to provide a comprehensive overview of the data, highlighting and offering actionable recommendations for enhancing the overall guest experience.</a:t>
            </a:r>
          </a:p>
          <a:p>
            <a:r>
              <a:rPr lang="en-US" dirty="0"/>
              <a:t>This analysis is based on a detailed dataset of hotel reservations, encompassing information such as booking status, room types, customer demographics, and stay durations. By examining this data, we aim to uncover valuable insights that can inform strategic decisions and drive better business outcomes.</a:t>
            </a:r>
          </a:p>
          <a:p>
            <a:endParaRPr lang="en-US" dirty="0"/>
          </a:p>
          <a:p>
            <a:endParaRPr lang="en-US" dirty="0"/>
          </a:p>
        </p:txBody>
      </p:sp>
      <p:sp>
        <p:nvSpPr>
          <p:cNvPr id="6" name="Slide Number Placeholder 5">
            <a:extLst>
              <a:ext uri="{FF2B5EF4-FFF2-40B4-BE49-F238E27FC236}">
                <a16:creationId xmlns:a16="http://schemas.microsoft.com/office/drawing/2014/main" id="{D8C786EE-5727-F601-C8EF-99E2A893134B}"/>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2958719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121-8E2A-B7A2-C624-8E2EDBF1F22E}"/>
              </a:ext>
            </a:extLst>
          </p:cNvPr>
          <p:cNvSpPr>
            <a:spLocks noGrp="1"/>
          </p:cNvSpPr>
          <p:nvPr>
            <p:ph type="title"/>
          </p:nvPr>
        </p:nvSpPr>
        <p:spPr>
          <a:xfrm>
            <a:off x="1484313" y="233659"/>
            <a:ext cx="10018713" cy="694426"/>
          </a:xfrm>
        </p:spPr>
        <p:txBody>
          <a:bodyPr>
            <a:normAutofit fontScale="90000"/>
          </a:bodyPr>
          <a:lstStyle/>
          <a:p>
            <a:r>
              <a:rPr lang="en-US" dirty="0"/>
              <a:t>Insight and Recommendation</a:t>
            </a:r>
          </a:p>
        </p:txBody>
      </p:sp>
      <p:sp>
        <p:nvSpPr>
          <p:cNvPr id="5" name="Rectangle 2">
            <a:extLst>
              <a:ext uri="{FF2B5EF4-FFF2-40B4-BE49-F238E27FC236}">
                <a16:creationId xmlns:a16="http://schemas.microsoft.com/office/drawing/2014/main" id="{CBB15C96-C941-7095-A9FE-1EB38875DEA0}"/>
              </a:ext>
            </a:extLst>
          </p:cNvPr>
          <p:cNvSpPr>
            <a:spLocks noGrp="1" noChangeArrowheads="1"/>
          </p:cNvSpPr>
          <p:nvPr>
            <p:ph idx="1"/>
          </p:nvPr>
        </p:nvSpPr>
        <p:spPr bwMode="auto">
          <a:xfrm>
            <a:off x="1324346" y="856452"/>
            <a:ext cx="106779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Confirmed Reservations: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There are 493 confirmed reservations.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Streamline the booking and confirmation process to maintain or improve this high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confirmation rate. Ensure the booking process is user-friendly and efficient.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Total Adults and Children: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There are 1316 adults and 69 children across all reservations.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While adults are the primary demographic, consider increasing family-friendly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amenities and promotions to attract more bookings involving children.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Average Weekend Nights for Reservations Involving Children: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 average number of weekend nights for reservations involving children is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Create family weekend packages that include activities for children, enhancing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experience and potentially increasing the length of stay.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Monthly Reservations:</a:t>
            </a: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Insight: </a:t>
            </a:r>
            <a:r>
              <a:rPr kumimoji="0" lang="en-US" altLang="en-US" sz="1800" i="0" u="none" strike="noStrike" cap="none" normalizeH="0" baseline="0" dirty="0">
                <a:ln>
                  <a:noFill/>
                </a:ln>
                <a:solidFill>
                  <a:schemeClr val="tx1"/>
                </a:solidFill>
                <a:effectLst/>
                <a:latin typeface="Arial" panose="020B0604020202020204" pitchFamily="34" charset="0"/>
              </a:rPr>
              <a:t>Reservations peak in certain months (e.g., March, April, June).</a:t>
            </a: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Identify the reasons behind these peaks (e.g., holidays, events) and create</a:t>
            </a:r>
          </a:p>
          <a:p>
            <a:pPr marL="0" indent="0" defTabSz="914400" eaLnBrk="0" fontAlgn="base" hangingPunct="0">
              <a:spcBef>
                <a:spcPct val="0"/>
              </a:spcBef>
              <a:spcAft>
                <a:spcPct val="0"/>
              </a:spcAft>
              <a:buClrTx/>
              <a:buSzTx/>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targeted </a:t>
            </a:r>
            <a:r>
              <a:rPr lang="en-US" altLang="en-US" sz="1800" dirty="0">
                <a:latin typeface="Arial" panose="020B0604020202020204" pitchFamily="34" charset="0"/>
              </a:rPr>
              <a:t>m</a:t>
            </a:r>
            <a:r>
              <a:rPr kumimoji="0" lang="en-US" altLang="en-US" sz="1800" b="0" i="0" u="none" strike="noStrike" cap="none" normalizeH="0" baseline="0" dirty="0">
                <a:ln>
                  <a:noFill/>
                </a:ln>
                <a:solidFill>
                  <a:schemeClr val="tx1"/>
                </a:solidFill>
                <a:effectLst/>
                <a:latin typeface="Arial" panose="020B0604020202020204" pitchFamily="34" charset="0"/>
              </a:rPr>
              <a:t>arketing campaigns to boost reservations in off-peak months.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Slide Number Placeholder 10">
            <a:extLst>
              <a:ext uri="{FF2B5EF4-FFF2-40B4-BE49-F238E27FC236}">
                <a16:creationId xmlns:a16="http://schemas.microsoft.com/office/drawing/2014/main" id="{2F1C3399-43B3-D1E4-2597-7A7CE7080791}"/>
              </a:ext>
            </a:extLst>
          </p:cNvPr>
          <p:cNvSpPr>
            <a:spLocks noGrp="1"/>
          </p:cNvSpPr>
          <p:nvPr>
            <p:ph type="sldNum" sz="quarter" idx="12"/>
          </p:nvPr>
        </p:nvSpPr>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2065547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7121-8E2A-B7A2-C624-8E2EDBF1F22E}"/>
              </a:ext>
            </a:extLst>
          </p:cNvPr>
          <p:cNvSpPr>
            <a:spLocks noGrp="1"/>
          </p:cNvSpPr>
          <p:nvPr>
            <p:ph type="title"/>
          </p:nvPr>
        </p:nvSpPr>
        <p:spPr>
          <a:xfrm>
            <a:off x="1484313" y="233659"/>
            <a:ext cx="10018713" cy="694426"/>
          </a:xfrm>
        </p:spPr>
        <p:txBody>
          <a:bodyPr>
            <a:normAutofit fontScale="90000"/>
          </a:bodyPr>
          <a:lstStyle/>
          <a:p>
            <a:r>
              <a:rPr lang="en-US" dirty="0"/>
              <a:t>Insight and Recommendation</a:t>
            </a:r>
          </a:p>
        </p:txBody>
      </p:sp>
      <p:sp>
        <p:nvSpPr>
          <p:cNvPr id="3" name="Rectangle 1">
            <a:extLst>
              <a:ext uri="{FF2B5EF4-FFF2-40B4-BE49-F238E27FC236}">
                <a16:creationId xmlns:a16="http://schemas.microsoft.com/office/drawing/2014/main" id="{1DA9D203-40FD-7484-2574-F99726C1CB58}"/>
              </a:ext>
            </a:extLst>
          </p:cNvPr>
          <p:cNvSpPr>
            <a:spLocks noGrp="1" noChangeArrowheads="1"/>
          </p:cNvSpPr>
          <p:nvPr>
            <p:ph idx="1"/>
          </p:nvPr>
        </p:nvSpPr>
        <p:spPr bwMode="auto">
          <a:xfrm>
            <a:off x="1199687" y="928085"/>
            <a:ext cx="1108412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Average Nights Spent by Room Type: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Room Type 5 has the shortest average stay (1.25 nights),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Room Type 4 has the longest (1.9 nights).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Adjust room pricing and marketing strategies based on the average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length of stay. Consider offering discounts for extended stays in room types with shorter average stays.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Common Room Type and Average Price for Reservations Involving Children: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 most common room type for reservations involving children has an average price of $122.75.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Ensure these room types are family-friendly and consider adding amenities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or services that cater specifically to families.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Highest Average Price per Room by Market Segment: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Insight:</a:t>
            </a:r>
            <a:r>
              <a:rPr kumimoji="0" lang="en-US" altLang="en-US" sz="1800" b="0" i="0" u="none" strike="noStrike" cap="none" normalizeH="0" baseline="0" dirty="0">
                <a:ln>
                  <a:noFill/>
                </a:ln>
                <a:solidFill>
                  <a:schemeClr val="tx1"/>
                </a:solidFill>
                <a:effectLst/>
                <a:latin typeface="Arial" panose="020B0604020202020204" pitchFamily="34" charset="0"/>
              </a:rPr>
              <a:t> The online market segment generates the highest average price per room ($112.12).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Recommendation:</a:t>
            </a:r>
            <a:r>
              <a:rPr kumimoji="0" lang="en-US" altLang="en-US" sz="1800" b="0" i="0" u="none" strike="noStrike" cap="none" normalizeH="0" baseline="0" dirty="0">
                <a:ln>
                  <a:noFill/>
                </a:ln>
                <a:solidFill>
                  <a:schemeClr val="tx1"/>
                </a:solidFill>
                <a:effectLst/>
                <a:latin typeface="Arial" panose="020B0604020202020204" pitchFamily="34" charset="0"/>
              </a:rPr>
              <a:t> Focus on enhancing the online booking experience and consider premium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online-only offers to capitalize on this high-revenue segment.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Additionally, investigate ways to increase the average price in other segments.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03423631-E9F1-A681-7B94-CF46AB11C771}"/>
              </a:ext>
            </a:extLst>
          </p:cNvPr>
          <p:cNvSpPr>
            <a:spLocks noGrp="1"/>
          </p:cNvSpPr>
          <p:nvPr>
            <p:ph type="sldNum" sz="quarter" idx="12"/>
          </p:nvPr>
        </p:nvSpPr>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4231314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E2BD-73C5-C380-EBD4-91E5A79C445B}"/>
              </a:ext>
            </a:extLst>
          </p:cNvPr>
          <p:cNvSpPr>
            <a:spLocks noGrp="1"/>
          </p:cNvSpPr>
          <p:nvPr>
            <p:ph type="title"/>
          </p:nvPr>
        </p:nvSpPr>
        <p:spPr>
          <a:xfrm>
            <a:off x="1617476" y="2552700"/>
            <a:ext cx="10018713" cy="1752599"/>
          </a:xfrm>
        </p:spPr>
        <p:txBody>
          <a:bodyPr/>
          <a:lstStyle/>
          <a:p>
            <a:r>
              <a:rPr lang="en-US" dirty="0"/>
              <a:t>Thank You</a:t>
            </a:r>
          </a:p>
        </p:txBody>
      </p:sp>
      <p:sp>
        <p:nvSpPr>
          <p:cNvPr id="6" name="Slide Number Placeholder 5">
            <a:extLst>
              <a:ext uri="{FF2B5EF4-FFF2-40B4-BE49-F238E27FC236}">
                <a16:creationId xmlns:a16="http://schemas.microsoft.com/office/drawing/2014/main" id="{83BC6764-3097-360B-FCBF-4FC8FEABC752}"/>
              </a:ext>
            </a:extLst>
          </p:cNvPr>
          <p:cNvSpPr>
            <a:spLocks noGrp="1"/>
          </p:cNvSpPr>
          <p:nvPr>
            <p:ph type="sldNum" sz="quarter" idx="12"/>
          </p:nvPr>
        </p:nvSpPr>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2302446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9927-6DAF-157D-DB26-ACCD8B182A56}"/>
              </a:ext>
            </a:extLst>
          </p:cNvPr>
          <p:cNvSpPr>
            <a:spLocks noGrp="1"/>
          </p:cNvSpPr>
          <p:nvPr>
            <p:ph type="title"/>
          </p:nvPr>
        </p:nvSpPr>
        <p:spPr>
          <a:xfrm>
            <a:off x="1484311" y="685800"/>
            <a:ext cx="10018713" cy="760445"/>
          </a:xfrm>
        </p:spPr>
        <p:txBody>
          <a:bodyPr/>
          <a:lstStyle/>
          <a:p>
            <a:r>
              <a:rPr lang="en-US" dirty="0"/>
              <a:t>Dataset description</a:t>
            </a:r>
          </a:p>
        </p:txBody>
      </p:sp>
      <p:sp>
        <p:nvSpPr>
          <p:cNvPr id="3" name="Content Placeholder 2">
            <a:extLst>
              <a:ext uri="{FF2B5EF4-FFF2-40B4-BE49-F238E27FC236}">
                <a16:creationId xmlns:a16="http://schemas.microsoft.com/office/drawing/2014/main" id="{263C6253-6ED2-B399-D52E-012F484E3944}"/>
              </a:ext>
            </a:extLst>
          </p:cNvPr>
          <p:cNvSpPr>
            <a:spLocks noGrp="1"/>
          </p:cNvSpPr>
          <p:nvPr>
            <p:ph idx="1"/>
          </p:nvPr>
        </p:nvSpPr>
        <p:spPr>
          <a:xfrm>
            <a:off x="1484310" y="1584648"/>
            <a:ext cx="10018713" cy="4806821"/>
          </a:xfrm>
        </p:spPr>
        <p:txBody>
          <a:bodyPr anchor="t">
            <a:normAutofit fontScale="85000" lnSpcReduction="10000"/>
          </a:bodyPr>
          <a:lstStyle/>
          <a:p>
            <a:pPr algn="l"/>
            <a:endParaRPr lang="en-US" sz="1800" b="0" i="0" u="none" strike="noStrike" baseline="0" dirty="0">
              <a:solidFill>
                <a:srgbClr val="000000"/>
              </a:solidFill>
              <a:latin typeface="Calibri" panose="020F0502020204030204" pitchFamily="34" charset="0"/>
            </a:endParaRPr>
          </a:p>
          <a:p>
            <a:pPr marL="0" indent="0">
              <a:buNone/>
            </a:pPr>
            <a:r>
              <a:rPr lang="en-US" sz="2600" b="0" i="0" u="sng" strike="noStrike" baseline="0" dirty="0">
                <a:solidFill>
                  <a:srgbClr val="000000"/>
                </a:solidFill>
                <a:latin typeface="Calibri" panose="020F0502020204030204" pitchFamily="34" charset="0"/>
              </a:rPr>
              <a:t> The dataset includes the following columns:</a:t>
            </a:r>
            <a:r>
              <a:rPr lang="en-US"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Booking_ID: </a:t>
            </a:r>
            <a:r>
              <a:rPr lang="en-US" sz="1800" b="0" i="0" u="none" strike="noStrike" baseline="0" dirty="0">
                <a:solidFill>
                  <a:srgbClr val="000000"/>
                </a:solidFill>
                <a:latin typeface="Calibri" panose="020F0502020204030204" pitchFamily="34" charset="0"/>
              </a:rPr>
              <a:t>A unique identifier for each hotel reservation.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no_of_adults: </a:t>
            </a:r>
            <a:r>
              <a:rPr lang="en-US" sz="1800" b="0" i="0" u="none" strike="noStrike" baseline="0" dirty="0">
                <a:solidFill>
                  <a:srgbClr val="000000"/>
                </a:solidFill>
                <a:latin typeface="Calibri" panose="020F0502020204030204" pitchFamily="34" charset="0"/>
              </a:rPr>
              <a:t>The number of adults in the reservation.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no_of_children: </a:t>
            </a:r>
            <a:r>
              <a:rPr lang="en-US" sz="1800" b="0" i="0" u="none" strike="noStrike" baseline="0" dirty="0">
                <a:solidFill>
                  <a:srgbClr val="000000"/>
                </a:solidFill>
                <a:latin typeface="Calibri" panose="020F0502020204030204" pitchFamily="34" charset="0"/>
              </a:rPr>
              <a:t>The number of children in the reservation.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no_of_weekend_nights: </a:t>
            </a:r>
            <a:r>
              <a:rPr lang="en-US" sz="1800" b="0" i="0" u="none" strike="noStrike" baseline="0" dirty="0">
                <a:solidFill>
                  <a:srgbClr val="000000"/>
                </a:solidFill>
                <a:latin typeface="Calibri" panose="020F0502020204030204" pitchFamily="34" charset="0"/>
              </a:rPr>
              <a:t>The number of nights in the reservation that fall on weekends.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no_of_week_nights: </a:t>
            </a:r>
            <a:r>
              <a:rPr lang="en-US" sz="1800" b="0" i="0" u="none" strike="noStrike" baseline="0" dirty="0">
                <a:solidFill>
                  <a:srgbClr val="000000"/>
                </a:solidFill>
                <a:latin typeface="Calibri" panose="020F0502020204030204" pitchFamily="34" charset="0"/>
              </a:rPr>
              <a:t>The number of nights in the reservation that fall on weekdays.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type_of_meal_plan: </a:t>
            </a:r>
            <a:r>
              <a:rPr lang="en-US" sz="1800" b="0" i="0" u="none" strike="noStrike" baseline="0" dirty="0">
                <a:solidFill>
                  <a:srgbClr val="000000"/>
                </a:solidFill>
                <a:latin typeface="Calibri" panose="020F0502020204030204" pitchFamily="34" charset="0"/>
              </a:rPr>
              <a:t>The meal plan chosen by the guests.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room_type_reserved: </a:t>
            </a:r>
            <a:r>
              <a:rPr lang="en-US" sz="1800" b="0" i="0" u="none" strike="noStrike" baseline="0" dirty="0">
                <a:solidFill>
                  <a:srgbClr val="000000"/>
                </a:solidFill>
                <a:latin typeface="Calibri" panose="020F0502020204030204" pitchFamily="34" charset="0"/>
              </a:rPr>
              <a:t>The type of room reserved by the guests.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lead_time: </a:t>
            </a:r>
            <a:r>
              <a:rPr lang="en-US" sz="1800" b="0" i="0" u="none" strike="noStrike" baseline="0" dirty="0">
                <a:solidFill>
                  <a:srgbClr val="000000"/>
                </a:solidFill>
                <a:latin typeface="Calibri" panose="020F0502020204030204" pitchFamily="34" charset="0"/>
              </a:rPr>
              <a:t>The number of days between booking and arrival.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arrival_date: </a:t>
            </a:r>
            <a:r>
              <a:rPr lang="en-US" sz="1800" b="0" i="0" u="none" strike="noStrike" baseline="0" dirty="0">
                <a:solidFill>
                  <a:srgbClr val="000000"/>
                </a:solidFill>
                <a:latin typeface="Calibri" panose="020F0502020204030204" pitchFamily="34" charset="0"/>
              </a:rPr>
              <a:t>The date of arrival.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market_segment_type: </a:t>
            </a:r>
            <a:r>
              <a:rPr lang="en-US" sz="1800" b="0" i="0" u="none" strike="noStrike" baseline="0" dirty="0">
                <a:solidFill>
                  <a:srgbClr val="000000"/>
                </a:solidFill>
                <a:latin typeface="Calibri" panose="020F0502020204030204" pitchFamily="34" charset="0"/>
              </a:rPr>
              <a:t>The market segment to which the reservation belongs.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avg_price_per_room: </a:t>
            </a:r>
            <a:r>
              <a:rPr lang="en-US" sz="1800" b="0" i="0" u="none" strike="noStrike" baseline="0" dirty="0">
                <a:solidFill>
                  <a:srgbClr val="000000"/>
                </a:solidFill>
                <a:latin typeface="Calibri" panose="020F0502020204030204" pitchFamily="34" charset="0"/>
              </a:rPr>
              <a:t>The average price per room in the reservation. </a:t>
            </a:r>
          </a:p>
          <a:p>
            <a:r>
              <a:rPr lang="en-US" sz="1800" b="0" i="0" u="none" strike="noStrike" baseline="0" dirty="0">
                <a:solidFill>
                  <a:srgbClr val="000000"/>
                </a:solidFill>
                <a:latin typeface="Calibri" panose="020F0502020204030204" pitchFamily="34" charset="0"/>
              </a:rPr>
              <a:t> </a:t>
            </a:r>
            <a:r>
              <a:rPr lang="en-US" sz="1800" b="1" i="0" u="none" strike="noStrike" baseline="0" dirty="0">
                <a:solidFill>
                  <a:srgbClr val="000000"/>
                </a:solidFill>
                <a:latin typeface="Calibri" panose="020F0502020204030204" pitchFamily="34" charset="0"/>
              </a:rPr>
              <a:t>booking_status: </a:t>
            </a:r>
            <a:r>
              <a:rPr lang="en-US" sz="1800" b="0" i="0" u="none" strike="noStrike" baseline="0" dirty="0">
                <a:solidFill>
                  <a:srgbClr val="000000"/>
                </a:solidFill>
                <a:latin typeface="Calibri" panose="020F0502020204030204" pitchFamily="34" charset="0"/>
              </a:rPr>
              <a:t>The status of the booking. </a:t>
            </a:r>
          </a:p>
          <a:p>
            <a:pPr algn="just"/>
            <a:endParaRPr lang="en-US" dirty="0"/>
          </a:p>
        </p:txBody>
      </p:sp>
      <p:sp>
        <p:nvSpPr>
          <p:cNvPr id="6" name="Slide Number Placeholder 5">
            <a:extLst>
              <a:ext uri="{FF2B5EF4-FFF2-40B4-BE49-F238E27FC236}">
                <a16:creationId xmlns:a16="http://schemas.microsoft.com/office/drawing/2014/main" id="{91031F33-F8F9-5475-AAE9-96B5B9F98ED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45946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3B8D-6EAC-2007-20C5-1FE9AB23D3D5}"/>
              </a:ext>
            </a:extLst>
          </p:cNvPr>
          <p:cNvSpPr>
            <a:spLocks noGrp="1"/>
          </p:cNvSpPr>
          <p:nvPr>
            <p:ph type="title"/>
          </p:nvPr>
        </p:nvSpPr>
        <p:spPr>
          <a:xfrm>
            <a:off x="1484310" y="876300"/>
            <a:ext cx="10018713" cy="381000"/>
          </a:xfrm>
        </p:spPr>
        <p:txBody>
          <a:bodyPr>
            <a:normAutofit fontScale="90000"/>
          </a:bodyPr>
          <a:lstStyle/>
          <a:p>
            <a:r>
              <a:rPr lang="en-US" b="0" i="0" u="none" strike="noStrike" baseline="0" dirty="0">
                <a:solidFill>
                  <a:srgbClr val="000000"/>
                </a:solidFill>
                <a:latin typeface="Calibri" panose="020F0502020204030204" pitchFamily="34" charset="0"/>
              </a:rPr>
              <a:t>Queries</a:t>
            </a:r>
            <a:r>
              <a:rPr lang="en-US" sz="4000" b="0" i="0" u="none" strike="noStrike" baseline="0" dirty="0">
                <a:solidFill>
                  <a:srgbClr val="000000"/>
                </a:solidFill>
                <a:latin typeface="Calibri" panose="020F0502020204030204" pitchFamily="34" charset="0"/>
              </a:rPr>
              <a:t> to </a:t>
            </a:r>
            <a:r>
              <a:rPr lang="en-US" dirty="0">
                <a:solidFill>
                  <a:srgbClr val="000000"/>
                </a:solidFill>
                <a:latin typeface="Calibri" panose="020F0502020204030204" pitchFamily="34" charset="0"/>
              </a:rPr>
              <a:t>a</a:t>
            </a:r>
            <a:r>
              <a:rPr lang="en-US" sz="4000" b="0" i="0" u="none" strike="noStrike" baseline="0" dirty="0">
                <a:solidFill>
                  <a:srgbClr val="000000"/>
                </a:solidFill>
                <a:latin typeface="Calibri" panose="020F0502020204030204" pitchFamily="34" charset="0"/>
              </a:rPr>
              <a:t>nalyze </a:t>
            </a:r>
            <a:r>
              <a:rPr lang="en-US" dirty="0">
                <a:solidFill>
                  <a:srgbClr val="000000"/>
                </a:solidFill>
                <a:latin typeface="Calibri" panose="020F0502020204030204" pitchFamily="34" charset="0"/>
              </a:rPr>
              <a:t>T</a:t>
            </a:r>
            <a:r>
              <a:rPr lang="en-US" sz="4000" b="0" i="0" u="none" strike="noStrike" baseline="0" dirty="0">
                <a:solidFill>
                  <a:srgbClr val="000000"/>
                </a:solidFill>
                <a:latin typeface="Calibri" panose="020F0502020204030204" pitchFamily="34" charset="0"/>
              </a:rPr>
              <a:t>he </a:t>
            </a:r>
            <a:r>
              <a:rPr lang="en-US" dirty="0">
                <a:solidFill>
                  <a:srgbClr val="000000"/>
                </a:solidFill>
                <a:latin typeface="Calibri" panose="020F0502020204030204" pitchFamily="34" charset="0"/>
              </a:rPr>
              <a:t>H</a:t>
            </a:r>
            <a:r>
              <a:rPr lang="en-US" sz="4000" b="0" i="0" u="none" strike="noStrike" baseline="0" dirty="0">
                <a:solidFill>
                  <a:srgbClr val="000000"/>
                </a:solidFill>
                <a:latin typeface="Calibri" panose="020F0502020204030204" pitchFamily="34" charset="0"/>
              </a:rPr>
              <a:t>otel </a:t>
            </a:r>
            <a:r>
              <a:rPr lang="en-US" dirty="0">
                <a:solidFill>
                  <a:srgbClr val="000000"/>
                </a:solidFill>
                <a:latin typeface="Calibri" panose="020F0502020204030204" pitchFamily="34" charset="0"/>
              </a:rPr>
              <a:t>R</a:t>
            </a:r>
            <a:r>
              <a:rPr lang="en-US" sz="4000" b="0" i="0" u="none" strike="noStrike" baseline="0" dirty="0">
                <a:solidFill>
                  <a:srgbClr val="000000"/>
                </a:solidFill>
                <a:latin typeface="Calibri" panose="020F0502020204030204" pitchFamily="34" charset="0"/>
              </a:rPr>
              <a:t>eservation dataset </a:t>
            </a:r>
            <a:br>
              <a:rPr lang="en-US" sz="40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046A6AC7-82CB-F8CD-151E-4816244C516E}"/>
              </a:ext>
            </a:extLst>
          </p:cNvPr>
          <p:cNvSpPr>
            <a:spLocks noGrp="1"/>
          </p:cNvSpPr>
          <p:nvPr>
            <p:ph idx="1"/>
          </p:nvPr>
        </p:nvSpPr>
        <p:spPr>
          <a:xfrm>
            <a:off x="1792220" y="876300"/>
            <a:ext cx="10018713" cy="5523722"/>
          </a:xfrm>
        </p:spPr>
        <p:txBody>
          <a:bodyPr anchor="t">
            <a:normAutofit fontScale="85000" lnSpcReduction="10000"/>
          </a:bodyPr>
          <a:lstStyle/>
          <a:p>
            <a:pPr marL="0" indent="0">
              <a:buNone/>
            </a:pPr>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1. What is the total number of reservations in the dataset? </a:t>
            </a:r>
          </a:p>
          <a:p>
            <a:r>
              <a:rPr lang="en-US" sz="1800" b="1" i="0" u="none" strike="noStrike" baseline="0" dirty="0">
                <a:solidFill>
                  <a:srgbClr val="000000"/>
                </a:solidFill>
                <a:latin typeface="Calibri" panose="020F0502020204030204" pitchFamily="34" charset="0"/>
              </a:rPr>
              <a:t>2. Which meal plan is the most popular among guests? </a:t>
            </a:r>
          </a:p>
          <a:p>
            <a:r>
              <a:rPr lang="en-US" sz="1800" b="1" i="0" u="none" strike="noStrike" baseline="0" dirty="0">
                <a:solidFill>
                  <a:srgbClr val="000000"/>
                </a:solidFill>
                <a:latin typeface="Calibri" panose="020F0502020204030204" pitchFamily="34" charset="0"/>
              </a:rPr>
              <a:t>3. What is the average price per room for reservations involving children? </a:t>
            </a:r>
          </a:p>
          <a:p>
            <a:r>
              <a:rPr lang="en-US" sz="1800" b="1" i="0" u="none" strike="noStrike" baseline="0" dirty="0">
                <a:solidFill>
                  <a:srgbClr val="000000"/>
                </a:solidFill>
                <a:latin typeface="Calibri" panose="020F0502020204030204" pitchFamily="34" charset="0"/>
              </a:rPr>
              <a:t>4. How many reservations were made for the year 20XX (replace XX with the desired year)? </a:t>
            </a:r>
          </a:p>
          <a:p>
            <a:r>
              <a:rPr lang="en-US" sz="1800" b="1" i="0" u="none" strike="noStrike" baseline="0" dirty="0">
                <a:solidFill>
                  <a:srgbClr val="000000"/>
                </a:solidFill>
                <a:latin typeface="Calibri" panose="020F0502020204030204" pitchFamily="34" charset="0"/>
              </a:rPr>
              <a:t>5. What is the most commonly booked room type? </a:t>
            </a:r>
          </a:p>
          <a:p>
            <a:r>
              <a:rPr lang="en-US" sz="1800" b="1" i="0" u="none" strike="noStrike" baseline="0" dirty="0">
                <a:solidFill>
                  <a:srgbClr val="000000"/>
                </a:solidFill>
                <a:latin typeface="Calibri" panose="020F0502020204030204" pitchFamily="34" charset="0"/>
              </a:rPr>
              <a:t>6. How many reservations fall on a weekend (no_of_weekend_nights &gt; 0)? </a:t>
            </a:r>
          </a:p>
          <a:p>
            <a:r>
              <a:rPr lang="en-US" sz="1800" b="1" i="0" u="none" strike="noStrike" baseline="0" dirty="0">
                <a:solidFill>
                  <a:srgbClr val="000000"/>
                </a:solidFill>
                <a:latin typeface="Calibri" panose="020F0502020204030204" pitchFamily="34" charset="0"/>
              </a:rPr>
              <a:t>7. What is the highest and lowest lead time for reservations? </a:t>
            </a:r>
          </a:p>
          <a:p>
            <a:r>
              <a:rPr lang="en-US" sz="1800" b="1" i="0" u="none" strike="noStrike" baseline="0" dirty="0">
                <a:solidFill>
                  <a:srgbClr val="000000"/>
                </a:solidFill>
                <a:latin typeface="Calibri" panose="020F0502020204030204" pitchFamily="34" charset="0"/>
              </a:rPr>
              <a:t>8. What is the most common market segment type for reservations? </a:t>
            </a:r>
          </a:p>
          <a:p>
            <a:r>
              <a:rPr lang="en-US" sz="1800" b="1" i="0" u="none" strike="noStrike" baseline="0" dirty="0">
                <a:solidFill>
                  <a:srgbClr val="000000"/>
                </a:solidFill>
                <a:latin typeface="Calibri" panose="020F0502020204030204" pitchFamily="34" charset="0"/>
              </a:rPr>
              <a:t>9. How many reservations have a booking status of "Confirmed"? </a:t>
            </a:r>
          </a:p>
          <a:p>
            <a:r>
              <a:rPr lang="en-US" sz="1800" b="1" i="0" u="none" strike="noStrike" baseline="0" dirty="0">
                <a:solidFill>
                  <a:srgbClr val="000000"/>
                </a:solidFill>
                <a:latin typeface="Calibri" panose="020F0502020204030204" pitchFamily="34" charset="0"/>
              </a:rPr>
              <a:t>10. What is the total number of adults and children across all reservations? </a:t>
            </a:r>
          </a:p>
          <a:p>
            <a:r>
              <a:rPr lang="en-US" sz="1800" b="1" i="0" u="none" strike="noStrike" baseline="0" dirty="0">
                <a:solidFill>
                  <a:srgbClr val="000000"/>
                </a:solidFill>
                <a:latin typeface="Calibri" panose="020F0502020204030204" pitchFamily="34" charset="0"/>
              </a:rPr>
              <a:t>11. What is the average number of weekend nights for reservations involving children? </a:t>
            </a:r>
          </a:p>
          <a:p>
            <a:r>
              <a:rPr lang="en-US" sz="1800" b="1" i="0" u="none" strike="noStrike" baseline="0" dirty="0">
                <a:solidFill>
                  <a:srgbClr val="000000"/>
                </a:solidFill>
                <a:latin typeface="Calibri" panose="020F0502020204030204" pitchFamily="34" charset="0"/>
              </a:rPr>
              <a:t>12. How many reservations were made in each month of the year? </a:t>
            </a:r>
          </a:p>
          <a:p>
            <a:r>
              <a:rPr lang="en-US" sz="1800" b="1" i="0" u="none" strike="noStrike" baseline="0" dirty="0">
                <a:solidFill>
                  <a:srgbClr val="000000"/>
                </a:solidFill>
                <a:latin typeface="Calibri" panose="020F0502020204030204" pitchFamily="34" charset="0"/>
              </a:rPr>
              <a:t>13. What is the average number of nights (both weekend and weekday) spent by guests for each room type? </a:t>
            </a:r>
          </a:p>
          <a:p>
            <a:r>
              <a:rPr lang="en-US" sz="1800" b="1" i="0" u="none" strike="noStrike" baseline="0" dirty="0">
                <a:solidFill>
                  <a:srgbClr val="000000"/>
                </a:solidFill>
                <a:latin typeface="Calibri" panose="020F0502020204030204" pitchFamily="34" charset="0"/>
              </a:rPr>
              <a:t>14. For reservations involving children, what is the most common room type, and what is the average price for that room  	   type? </a:t>
            </a:r>
          </a:p>
          <a:p>
            <a:r>
              <a:rPr lang="en-US" sz="1800" b="1" i="0" u="none" strike="noStrike" baseline="0" dirty="0">
                <a:solidFill>
                  <a:srgbClr val="000000"/>
                </a:solidFill>
                <a:latin typeface="Calibri" panose="020F0502020204030204" pitchFamily="34" charset="0"/>
              </a:rPr>
              <a:t>15. Find the market segment type that generates the highest average price per room. </a:t>
            </a:r>
          </a:p>
          <a:p>
            <a:endParaRPr lang="en-US" sz="1800" b="0" i="0" u="none" strike="noStrike" baseline="0" dirty="0">
              <a:solidFill>
                <a:srgbClr val="000000"/>
              </a:solidFill>
              <a:latin typeface="Calibri" panose="020F0502020204030204" pitchFamily="34" charset="0"/>
            </a:endParaRPr>
          </a:p>
          <a:p>
            <a:pPr marL="0" indent="0" algn="just">
              <a:buNone/>
            </a:pPr>
            <a:endParaRPr lang="en-US" dirty="0"/>
          </a:p>
        </p:txBody>
      </p:sp>
      <p:sp>
        <p:nvSpPr>
          <p:cNvPr id="6" name="Slide Number Placeholder 5">
            <a:extLst>
              <a:ext uri="{FF2B5EF4-FFF2-40B4-BE49-F238E27FC236}">
                <a16:creationId xmlns:a16="http://schemas.microsoft.com/office/drawing/2014/main" id="{435E9FB7-354B-6E5C-6EE3-8C07AE1F8703}"/>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107130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EFB55B-0A91-B0B3-E23A-DE4092834524}"/>
              </a:ext>
            </a:extLst>
          </p:cNvPr>
          <p:cNvPicPr>
            <a:picLocks noChangeAspect="1"/>
          </p:cNvPicPr>
          <p:nvPr/>
        </p:nvPicPr>
        <p:blipFill>
          <a:blip r:embed="rId2"/>
          <a:stretch>
            <a:fillRect/>
          </a:stretch>
        </p:blipFill>
        <p:spPr>
          <a:xfrm>
            <a:off x="5081726" y="0"/>
            <a:ext cx="6858000" cy="6858000"/>
          </a:xfrm>
          <a:prstGeom prst="rect">
            <a:avLst/>
          </a:prstGeom>
        </p:spPr>
      </p:pic>
      <p:sp>
        <p:nvSpPr>
          <p:cNvPr id="2" name="Title 1">
            <a:extLst>
              <a:ext uri="{FF2B5EF4-FFF2-40B4-BE49-F238E27FC236}">
                <a16:creationId xmlns:a16="http://schemas.microsoft.com/office/drawing/2014/main" id="{E8DA793B-F9E7-8087-01E2-B1E1A9F94ABF}"/>
              </a:ext>
            </a:extLst>
          </p:cNvPr>
          <p:cNvSpPr>
            <a:spLocks noGrp="1"/>
          </p:cNvSpPr>
          <p:nvPr>
            <p:ph type="title"/>
          </p:nvPr>
        </p:nvSpPr>
        <p:spPr>
          <a:xfrm>
            <a:off x="252274" y="1831020"/>
            <a:ext cx="10018713" cy="1752599"/>
          </a:xfrm>
        </p:spPr>
        <p:txBody>
          <a:bodyPr/>
          <a:lstStyle/>
          <a:p>
            <a:r>
              <a:rPr lang="en-US" dirty="0">
                <a:latin typeface="Arial Black" panose="020B0A04020102020204" pitchFamily="34" charset="0"/>
              </a:rPr>
              <a:t>Data Preparation</a:t>
            </a:r>
          </a:p>
        </p:txBody>
      </p:sp>
      <p:sp>
        <p:nvSpPr>
          <p:cNvPr id="4" name="Slide Number Placeholder 3">
            <a:extLst>
              <a:ext uri="{FF2B5EF4-FFF2-40B4-BE49-F238E27FC236}">
                <a16:creationId xmlns:a16="http://schemas.microsoft.com/office/drawing/2014/main" id="{65D91F84-767E-6CBC-8B86-E6D8677BBB9A}"/>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2109257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Data Preparation</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normAutofit/>
          </a:bodyPr>
          <a:lstStyle/>
          <a:p>
            <a:pPr algn="just"/>
            <a:r>
              <a:rPr lang="en-US" dirty="0"/>
              <a:t>Dataset overview</a:t>
            </a:r>
          </a:p>
          <a:p>
            <a:pPr algn="just"/>
            <a:endParaRPr lang="en-US" dirty="0"/>
          </a:p>
          <a:p>
            <a:pPr algn="just"/>
            <a:endParaRPr lang="en-US" dirty="0"/>
          </a:p>
          <a:p>
            <a:pPr algn="just"/>
            <a:endParaRPr lang="en-US" dirty="0"/>
          </a:p>
          <a:p>
            <a:pPr algn="just"/>
            <a:endParaRPr lang="en-US" dirty="0"/>
          </a:p>
          <a:p>
            <a:pPr algn="just"/>
            <a:endParaRPr lang="en-US" dirty="0"/>
          </a:p>
        </p:txBody>
      </p:sp>
      <p:sp>
        <p:nvSpPr>
          <p:cNvPr id="7" name="Slide Number Placeholder 6">
            <a:extLst>
              <a:ext uri="{FF2B5EF4-FFF2-40B4-BE49-F238E27FC236}">
                <a16:creationId xmlns:a16="http://schemas.microsoft.com/office/drawing/2014/main" id="{977C88FB-9876-2680-3246-D83B09532C82}"/>
              </a:ext>
            </a:extLst>
          </p:cNvPr>
          <p:cNvSpPr>
            <a:spLocks noGrp="1"/>
          </p:cNvSpPr>
          <p:nvPr>
            <p:ph type="sldNum" sz="quarter" idx="12"/>
          </p:nvPr>
        </p:nvSpPr>
        <p:spPr/>
        <p:txBody>
          <a:bodyPr/>
          <a:lstStyle/>
          <a:p>
            <a:fld id="{6D22F896-40B5-4ADD-8801-0D06FADFA095}" type="slidenum">
              <a:rPr lang="en-US" smtClean="0"/>
              <a:t>7</a:t>
            </a:fld>
            <a:endParaRPr lang="en-US" dirty="0"/>
          </a:p>
        </p:txBody>
      </p:sp>
      <p:pic>
        <p:nvPicPr>
          <p:cNvPr id="5" name="Picture 4">
            <a:extLst>
              <a:ext uri="{FF2B5EF4-FFF2-40B4-BE49-F238E27FC236}">
                <a16:creationId xmlns:a16="http://schemas.microsoft.com/office/drawing/2014/main" id="{94510768-8567-D20E-792F-B6264ACF4B16}"/>
              </a:ext>
            </a:extLst>
          </p:cNvPr>
          <p:cNvPicPr>
            <a:picLocks noChangeAspect="1"/>
          </p:cNvPicPr>
          <p:nvPr/>
        </p:nvPicPr>
        <p:blipFill>
          <a:blip r:embed="rId2"/>
          <a:stretch>
            <a:fillRect/>
          </a:stretch>
        </p:blipFill>
        <p:spPr>
          <a:xfrm>
            <a:off x="1484310" y="2210444"/>
            <a:ext cx="10465837" cy="3702054"/>
          </a:xfrm>
          <a:prstGeom prst="rect">
            <a:avLst/>
          </a:prstGeom>
        </p:spPr>
      </p:pic>
    </p:spTree>
    <p:extLst>
      <p:ext uri="{BB962C8B-B14F-4D97-AF65-F5344CB8AC3E}">
        <p14:creationId xmlns:p14="http://schemas.microsoft.com/office/powerpoint/2010/main" val="358011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1" y="685800"/>
            <a:ext cx="10018713" cy="881743"/>
          </a:xfrm>
        </p:spPr>
        <p:txBody>
          <a:bodyPr/>
          <a:lstStyle/>
          <a:p>
            <a:r>
              <a:rPr lang="en-US" dirty="0"/>
              <a:t>Data Preparation</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688841"/>
            <a:ext cx="10018713" cy="4102359"/>
          </a:xfrm>
        </p:spPr>
        <p:txBody>
          <a:bodyPr anchor="t">
            <a:normAutofit/>
          </a:bodyPr>
          <a:lstStyle/>
          <a:p>
            <a:pPr algn="just"/>
            <a:r>
              <a:rPr lang="en-US" dirty="0"/>
              <a:t>Check Data Duplication – No Duplication Data</a:t>
            </a:r>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dirty="0"/>
          </a:p>
          <a:p>
            <a:pPr marL="0" indent="0" algn="just">
              <a:buNone/>
            </a:pPr>
            <a:endParaRPr lang="en-US" dirty="0"/>
          </a:p>
          <a:p>
            <a:pPr algn="just"/>
            <a:endParaRPr lang="en-US" dirty="0"/>
          </a:p>
        </p:txBody>
      </p:sp>
      <p:sp>
        <p:nvSpPr>
          <p:cNvPr id="7" name="Slide Number Placeholder 6">
            <a:extLst>
              <a:ext uri="{FF2B5EF4-FFF2-40B4-BE49-F238E27FC236}">
                <a16:creationId xmlns:a16="http://schemas.microsoft.com/office/drawing/2014/main" id="{7DB51162-5E1D-BEE5-5594-DFE1B3288E94}"/>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5" name="Picture 4">
            <a:extLst>
              <a:ext uri="{FF2B5EF4-FFF2-40B4-BE49-F238E27FC236}">
                <a16:creationId xmlns:a16="http://schemas.microsoft.com/office/drawing/2014/main" id="{DC867126-B00B-609A-99C9-828DC8F558D6}"/>
              </a:ext>
            </a:extLst>
          </p:cNvPr>
          <p:cNvPicPr>
            <a:picLocks noChangeAspect="1"/>
          </p:cNvPicPr>
          <p:nvPr/>
        </p:nvPicPr>
        <p:blipFill>
          <a:blip r:embed="rId2"/>
          <a:stretch>
            <a:fillRect/>
          </a:stretch>
        </p:blipFill>
        <p:spPr>
          <a:xfrm>
            <a:off x="1752308" y="2133600"/>
            <a:ext cx="8258175" cy="4038600"/>
          </a:xfrm>
          <a:prstGeom prst="rect">
            <a:avLst/>
          </a:prstGeom>
        </p:spPr>
      </p:pic>
    </p:spTree>
    <p:extLst>
      <p:ext uri="{BB962C8B-B14F-4D97-AF65-F5344CB8AC3E}">
        <p14:creationId xmlns:p14="http://schemas.microsoft.com/office/powerpoint/2010/main" val="49803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F7A7-968B-5D16-2506-0C6307D1B22A}"/>
              </a:ext>
            </a:extLst>
          </p:cNvPr>
          <p:cNvSpPr>
            <a:spLocks noGrp="1"/>
          </p:cNvSpPr>
          <p:nvPr>
            <p:ph type="title"/>
          </p:nvPr>
        </p:nvSpPr>
        <p:spPr>
          <a:xfrm>
            <a:off x="1484310" y="545841"/>
            <a:ext cx="10018713" cy="881743"/>
          </a:xfrm>
        </p:spPr>
        <p:txBody>
          <a:bodyPr/>
          <a:lstStyle/>
          <a:p>
            <a:r>
              <a:rPr lang="en-US" dirty="0"/>
              <a:t>Data Preparation</a:t>
            </a:r>
          </a:p>
        </p:txBody>
      </p:sp>
      <p:sp>
        <p:nvSpPr>
          <p:cNvPr id="3" name="Content Placeholder 2">
            <a:extLst>
              <a:ext uri="{FF2B5EF4-FFF2-40B4-BE49-F238E27FC236}">
                <a16:creationId xmlns:a16="http://schemas.microsoft.com/office/drawing/2014/main" id="{95F39212-BE15-A1FF-6E99-E1C2B9025831}"/>
              </a:ext>
            </a:extLst>
          </p:cNvPr>
          <p:cNvSpPr>
            <a:spLocks noGrp="1"/>
          </p:cNvSpPr>
          <p:nvPr>
            <p:ph idx="1"/>
          </p:nvPr>
        </p:nvSpPr>
        <p:spPr>
          <a:xfrm>
            <a:off x="1484310" y="1427584"/>
            <a:ext cx="10018713" cy="4102359"/>
          </a:xfrm>
        </p:spPr>
        <p:txBody>
          <a:bodyPr anchor="t"/>
          <a:lstStyle/>
          <a:p>
            <a:pPr algn="just"/>
            <a:r>
              <a:rPr lang="en-US" dirty="0"/>
              <a:t>Check Data Format Standardization, need to change date format</a:t>
            </a:r>
          </a:p>
          <a:p>
            <a:pPr algn="just"/>
            <a:endParaRPr lang="en-US" dirty="0"/>
          </a:p>
        </p:txBody>
      </p:sp>
      <p:sp>
        <p:nvSpPr>
          <p:cNvPr id="7" name="Slide Number Placeholder 6">
            <a:extLst>
              <a:ext uri="{FF2B5EF4-FFF2-40B4-BE49-F238E27FC236}">
                <a16:creationId xmlns:a16="http://schemas.microsoft.com/office/drawing/2014/main" id="{0BC5EB44-D8EF-936F-4059-79A98F862800}"/>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5" name="Picture 4">
            <a:extLst>
              <a:ext uri="{FF2B5EF4-FFF2-40B4-BE49-F238E27FC236}">
                <a16:creationId xmlns:a16="http://schemas.microsoft.com/office/drawing/2014/main" id="{18194E6D-AEC5-69CB-6B19-4CE91176C376}"/>
              </a:ext>
            </a:extLst>
          </p:cNvPr>
          <p:cNvPicPr>
            <a:picLocks noChangeAspect="1"/>
          </p:cNvPicPr>
          <p:nvPr/>
        </p:nvPicPr>
        <p:blipFill>
          <a:blip r:embed="rId2"/>
          <a:stretch>
            <a:fillRect/>
          </a:stretch>
        </p:blipFill>
        <p:spPr>
          <a:xfrm>
            <a:off x="1613807" y="1912776"/>
            <a:ext cx="9486900" cy="4226767"/>
          </a:xfrm>
          <a:prstGeom prst="rect">
            <a:avLst/>
          </a:prstGeom>
        </p:spPr>
      </p:pic>
    </p:spTree>
    <p:extLst>
      <p:ext uri="{BB962C8B-B14F-4D97-AF65-F5344CB8AC3E}">
        <p14:creationId xmlns:p14="http://schemas.microsoft.com/office/powerpoint/2010/main" val="2694240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337</TotalTime>
  <Words>1858</Words>
  <Application>Microsoft Office PowerPoint</Application>
  <PresentationFormat>Widescreen</PresentationFormat>
  <Paragraphs>239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Black</vt:lpstr>
      <vt:lpstr>Calibri</vt:lpstr>
      <vt:lpstr>Corbel</vt:lpstr>
      <vt:lpstr>Wingdings</vt:lpstr>
      <vt:lpstr>Parallax</vt:lpstr>
      <vt:lpstr>  Hotel Reservation Analysis with SQL </vt:lpstr>
      <vt:lpstr>Table of contents</vt:lpstr>
      <vt:lpstr>Introduction</vt:lpstr>
      <vt:lpstr>Dataset description</vt:lpstr>
      <vt:lpstr>Queries to analyze The Hotel Reservation dataset  </vt:lpstr>
      <vt:lpstr>Data Preparation</vt:lpstr>
      <vt:lpstr>Data Preparation</vt:lpstr>
      <vt:lpstr>Data Preparation</vt:lpstr>
      <vt:lpstr>Data Preparation</vt:lpstr>
      <vt:lpstr>Data Preparation</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SQL Queries and The Result</vt:lpstr>
      <vt:lpstr>Insight and Recommendation</vt:lpstr>
      <vt:lpstr>Insight and Recommendation</vt:lpstr>
      <vt:lpstr>Insight and Recommendation</vt:lpstr>
      <vt:lpstr>Insight and Recommendation</vt:lpstr>
      <vt:lpstr>Insight and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21</cp:revision>
  <dcterms:created xsi:type="dcterms:W3CDTF">2024-06-23T13:29:40Z</dcterms:created>
  <dcterms:modified xsi:type="dcterms:W3CDTF">2024-06-25T03:42:23Z</dcterms:modified>
</cp:coreProperties>
</file>