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EC14D2"/>
    <a:srgbClr val="00CC00"/>
    <a:srgbClr val="9C94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8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32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AB00DFD-7072-4C87-A6DF-FB8AADA6D658}"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11188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28954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4345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3832576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4973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1298389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3354060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34716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385145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00DFD-7072-4C87-A6DF-FB8AADA6D65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375098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B00DFD-7072-4C87-A6DF-FB8AADA6D65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210545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00DFD-7072-4C87-A6DF-FB8AADA6D658}"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204870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B00DFD-7072-4C87-A6DF-FB8AADA6D658}"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166348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00DFD-7072-4C87-A6DF-FB8AADA6D658}"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342813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00DFD-7072-4C87-A6DF-FB8AADA6D65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63123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00DFD-7072-4C87-A6DF-FB8AADA6D65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E6C71-415E-40EA-8D70-CD3382346E6A}" type="slidenum">
              <a:rPr lang="en-US" smtClean="0"/>
              <a:t>‹#›</a:t>
            </a:fld>
            <a:endParaRPr lang="en-US"/>
          </a:p>
        </p:txBody>
      </p:sp>
    </p:spTree>
    <p:extLst>
      <p:ext uri="{BB962C8B-B14F-4D97-AF65-F5344CB8AC3E}">
        <p14:creationId xmlns:p14="http://schemas.microsoft.com/office/powerpoint/2010/main" val="95900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AB00DFD-7072-4C87-A6DF-FB8AADA6D658}" type="datetimeFigureOut">
              <a:rPr lang="en-US" smtClean="0"/>
              <a:t>7/6/2024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F8E6C71-415E-40EA-8D70-CD3382346E6A}" type="slidenum">
              <a:rPr lang="en-US" smtClean="0"/>
              <a:t>‹#›</a:t>
            </a:fld>
            <a:endParaRPr lang="en-US"/>
          </a:p>
        </p:txBody>
      </p:sp>
    </p:spTree>
    <p:extLst>
      <p:ext uri="{BB962C8B-B14F-4D97-AF65-F5344CB8AC3E}">
        <p14:creationId xmlns:p14="http://schemas.microsoft.com/office/powerpoint/2010/main" val="1719704786"/>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F560-02E1-B288-6608-9FA51931DB72}"/>
              </a:ext>
            </a:extLst>
          </p:cNvPr>
          <p:cNvSpPr>
            <a:spLocks noGrp="1"/>
          </p:cNvSpPr>
          <p:nvPr>
            <p:ph type="ctrTitle"/>
          </p:nvPr>
        </p:nvSpPr>
        <p:spPr>
          <a:xfrm>
            <a:off x="2482789" y="1637268"/>
            <a:ext cx="9144000" cy="2387600"/>
          </a:xfrm>
        </p:spPr>
        <p:txBody>
          <a:bodyPr/>
          <a:lstStyle/>
          <a:p>
            <a:r>
              <a:rPr lang="en-US" b="1" dirty="0">
                <a:ln>
                  <a:solidFill>
                    <a:schemeClr val="tx1"/>
                  </a:solidFill>
                </a:ln>
                <a:latin typeface="Aptos Display" panose="020B0004020202020204" pitchFamily="34" charset="0"/>
              </a:rPr>
              <a:t>Songs Analysis</a:t>
            </a:r>
            <a:br>
              <a:rPr lang="en-US" b="1" dirty="0">
                <a:ln>
                  <a:solidFill>
                    <a:schemeClr val="tx1"/>
                  </a:solidFill>
                </a:ln>
                <a:latin typeface="Aptos Display" panose="020B0004020202020204" pitchFamily="34" charset="0"/>
              </a:rPr>
            </a:br>
            <a:r>
              <a:rPr lang="en-US" sz="3600" b="1" dirty="0">
                <a:ln>
                  <a:solidFill>
                    <a:schemeClr val="tx1"/>
                  </a:solidFill>
                </a:ln>
                <a:latin typeface="Aptos Display" panose="020B0004020202020204" pitchFamily="34" charset="0"/>
              </a:rPr>
              <a:t>with Power BI</a:t>
            </a:r>
          </a:p>
        </p:txBody>
      </p:sp>
      <p:sp>
        <p:nvSpPr>
          <p:cNvPr id="5" name="Title 1">
            <a:extLst>
              <a:ext uri="{FF2B5EF4-FFF2-40B4-BE49-F238E27FC236}">
                <a16:creationId xmlns:a16="http://schemas.microsoft.com/office/drawing/2014/main" id="{6E80B0FA-14F1-2F01-D134-23B21FC0BDEB}"/>
              </a:ext>
            </a:extLst>
          </p:cNvPr>
          <p:cNvSpPr txBox="1">
            <a:spLocks/>
          </p:cNvSpPr>
          <p:nvPr/>
        </p:nvSpPr>
        <p:spPr>
          <a:xfrm>
            <a:off x="8396797" y="4935984"/>
            <a:ext cx="2016710" cy="608445"/>
          </a:xfrm>
          <a:prstGeom prst="rect">
            <a:avLst/>
          </a:prstGeom>
          <a:effectLst/>
        </p:spPr>
        <p:txBody>
          <a:bodyPr vert="horz" lIns="91440" tIns="45720" rIns="91440" bIns="45720" rtlCol="0" anchor="b">
            <a:normAutofit fontScale="32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b="1" dirty="0">
                <a:ln>
                  <a:solidFill>
                    <a:schemeClr val="tx1"/>
                  </a:solidFill>
                </a:ln>
                <a:latin typeface="Aptos Display" panose="020B0004020202020204" pitchFamily="34" charset="0"/>
              </a:rPr>
            </a:br>
            <a:r>
              <a:rPr lang="en-US" sz="6200" b="1" dirty="0">
                <a:ln>
                  <a:solidFill>
                    <a:schemeClr val="tx1"/>
                  </a:solidFill>
                </a:ln>
                <a:latin typeface="Aptos Display" panose="020B0004020202020204" pitchFamily="34" charset="0"/>
              </a:rPr>
              <a:t>by M Jazlan</a:t>
            </a:r>
          </a:p>
        </p:txBody>
      </p:sp>
    </p:spTree>
    <p:extLst>
      <p:ext uri="{BB962C8B-B14F-4D97-AF65-F5344CB8AC3E}">
        <p14:creationId xmlns:p14="http://schemas.microsoft.com/office/powerpoint/2010/main" val="244701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9C548A-F6F6-10F5-F7D2-AB049ADAC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664" y="1229980"/>
            <a:ext cx="5144610" cy="5144610"/>
          </a:xfrm>
          <a:prstGeom prst="rect">
            <a:avLst/>
          </a:prstGeom>
        </p:spPr>
      </p:pic>
      <p:sp>
        <p:nvSpPr>
          <p:cNvPr id="6" name="TextBox 5">
            <a:extLst>
              <a:ext uri="{FF2B5EF4-FFF2-40B4-BE49-F238E27FC236}">
                <a16:creationId xmlns:a16="http://schemas.microsoft.com/office/drawing/2014/main" id="{A882BC5B-B300-AED7-9720-66B630677291}"/>
              </a:ext>
            </a:extLst>
          </p:cNvPr>
          <p:cNvSpPr txBox="1"/>
          <p:nvPr/>
        </p:nvSpPr>
        <p:spPr>
          <a:xfrm>
            <a:off x="1080017" y="1341947"/>
            <a:ext cx="9034365" cy="3170099"/>
          </a:xfrm>
          <a:prstGeom prst="rect">
            <a:avLst/>
          </a:prstGeom>
          <a:no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2000" i="0" u="none" strike="noStrike" baseline="0" dirty="0">
                <a:ln w="3175" cmpd="sng">
                  <a:solidFill>
                    <a:srgbClr val="FF6699"/>
                  </a:solidFill>
                </a:ln>
                <a:solidFill>
                  <a:schemeClr val="bg1"/>
                </a:solidFill>
                <a:latin typeface="Calibri" panose="020F0502020204030204" pitchFamily="34" charset="0"/>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a:t>
            </a:r>
          </a:p>
          <a:p>
            <a:endParaRPr lang="en-US" sz="2000" dirty="0">
              <a:ln w="3175" cmpd="sng">
                <a:solidFill>
                  <a:srgbClr val="FF6699"/>
                </a:solidFill>
              </a:ln>
              <a:solidFill>
                <a:schemeClr val="bg1"/>
              </a:solidFill>
              <a:latin typeface="Calibri" panose="020F0502020204030204" pitchFamily="34" charset="0"/>
            </a:endParaRPr>
          </a:p>
          <a:p>
            <a:r>
              <a:rPr lang="en-US" sz="2000" i="0" u="none" strike="noStrike" baseline="0" dirty="0">
                <a:ln w="3175" cmpd="sng">
                  <a:solidFill>
                    <a:srgbClr val="FF6699"/>
                  </a:solidFill>
                </a:ln>
                <a:solidFill>
                  <a:schemeClr val="bg1"/>
                </a:solidFill>
                <a:latin typeface="Calibri" panose="020F0502020204030204" pitchFamily="34" charset="0"/>
              </a:rPr>
              <a:t>The analysis aims to uncover trends, preferences, and patterns in the data to aid content creators and stakeholders in optimizing their YouTube song content. </a:t>
            </a:r>
            <a:endParaRPr lang="en-US" sz="2000" dirty="0">
              <a:ln w="3175" cmpd="sng">
                <a:solidFill>
                  <a:srgbClr val="FF6699"/>
                </a:solidFill>
              </a:ln>
              <a:solidFill>
                <a:schemeClr val="bg1"/>
              </a:solidFill>
            </a:endParaRPr>
          </a:p>
        </p:txBody>
      </p:sp>
      <p:sp>
        <p:nvSpPr>
          <p:cNvPr id="8" name="TextBox 7">
            <a:extLst>
              <a:ext uri="{FF2B5EF4-FFF2-40B4-BE49-F238E27FC236}">
                <a16:creationId xmlns:a16="http://schemas.microsoft.com/office/drawing/2014/main" id="{8AACB854-B3E8-A295-126A-AFC1CCD98B8E}"/>
              </a:ext>
            </a:extLst>
          </p:cNvPr>
          <p:cNvSpPr txBox="1"/>
          <p:nvPr/>
        </p:nvSpPr>
        <p:spPr>
          <a:xfrm>
            <a:off x="1229308" y="275873"/>
            <a:ext cx="4866692" cy="954107"/>
          </a:xfrm>
          <a:prstGeom prst="rect">
            <a:avLst/>
          </a:prstGeom>
          <a:solidFill>
            <a:schemeClr val="accent1"/>
          </a:solid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3600" b="1" i="0" u="none" strike="noStrike" baseline="0" dirty="0">
                <a:ln>
                  <a:solidFill>
                    <a:schemeClr val="tx1"/>
                  </a:solidFill>
                </a:ln>
                <a:solidFill>
                  <a:schemeClr val="bg1"/>
                </a:solidFill>
                <a:latin typeface="Calibri" panose="020F0502020204030204" pitchFamily="34" charset="0"/>
              </a:rPr>
              <a:t>Problem Statement: </a:t>
            </a:r>
            <a:endParaRPr lang="en-US" sz="3600" dirty="0">
              <a:ln>
                <a:solidFill>
                  <a:schemeClr val="tx1"/>
                </a:solidFill>
              </a:ln>
              <a:solidFill>
                <a:schemeClr val="bg1"/>
              </a:solidFill>
            </a:endParaRPr>
          </a:p>
        </p:txBody>
      </p:sp>
    </p:spTree>
    <p:extLst>
      <p:ext uri="{BB962C8B-B14F-4D97-AF65-F5344CB8AC3E}">
        <p14:creationId xmlns:p14="http://schemas.microsoft.com/office/powerpoint/2010/main" val="267931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F25B82-5B2E-FC48-5148-FA23566C6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212" y="1008483"/>
            <a:ext cx="4181670" cy="5662127"/>
          </a:xfrm>
          <a:prstGeom prst="rect">
            <a:avLst/>
          </a:prstGeom>
        </p:spPr>
      </p:pic>
      <p:sp>
        <p:nvSpPr>
          <p:cNvPr id="4" name="Title 3">
            <a:extLst>
              <a:ext uri="{FF2B5EF4-FFF2-40B4-BE49-F238E27FC236}">
                <a16:creationId xmlns:a16="http://schemas.microsoft.com/office/drawing/2014/main" id="{F97F4493-BF16-5EE8-D6A2-0A7E7297D772}"/>
              </a:ext>
            </a:extLst>
          </p:cNvPr>
          <p:cNvSpPr>
            <a:spLocks noGrp="1"/>
          </p:cNvSpPr>
          <p:nvPr>
            <p:ph type="ctrTitle"/>
          </p:nvPr>
        </p:nvSpPr>
        <p:spPr>
          <a:xfrm>
            <a:off x="603504" y="770467"/>
            <a:ext cx="4845574" cy="722431"/>
          </a:xfrm>
          <a:solidFill>
            <a:schemeClr val="accent1"/>
          </a:solidFill>
        </p:spPr>
        <p:txBody>
          <a:bodyPr>
            <a:normAutofit fontScale="90000"/>
          </a:bodyPr>
          <a:lstStyle/>
          <a:p>
            <a:br>
              <a:rPr lang="en-US" sz="1800" b="0" i="0" u="none" strike="noStrike" baseline="0" dirty="0">
                <a:solidFill>
                  <a:srgbClr val="000000"/>
                </a:solidFill>
                <a:latin typeface="Calibri" panose="020F0502020204030204" pitchFamily="34" charset="0"/>
              </a:rPr>
            </a:br>
            <a:r>
              <a:rPr lang="en-US" sz="3600" b="1" i="0" u="none" strike="noStrike" baseline="0" dirty="0">
                <a:solidFill>
                  <a:srgbClr val="000000"/>
                </a:solidFill>
                <a:latin typeface="Calibri" panose="020F0502020204030204" pitchFamily="34" charset="0"/>
              </a:rPr>
              <a:t> </a:t>
            </a:r>
            <a:r>
              <a:rPr lang="en-US" sz="3600" b="1" i="0" u="none" strike="noStrike" baseline="0" dirty="0">
                <a:ln>
                  <a:solidFill>
                    <a:schemeClr val="tx1"/>
                  </a:solidFill>
                </a:ln>
                <a:solidFill>
                  <a:schemeClr val="bg1"/>
                </a:solidFill>
                <a:latin typeface="Calibri" panose="020F0502020204030204" pitchFamily="34" charset="0"/>
              </a:rPr>
              <a:t>Dataset Description: </a:t>
            </a:r>
            <a:endParaRPr lang="en-US" sz="3600" b="1" dirty="0">
              <a:ln>
                <a:solidFill>
                  <a:schemeClr val="tx1"/>
                </a:solidFill>
              </a:ln>
              <a:solidFill>
                <a:schemeClr val="bg1"/>
              </a:solidFill>
            </a:endParaRPr>
          </a:p>
        </p:txBody>
      </p:sp>
      <p:sp>
        <p:nvSpPr>
          <p:cNvPr id="6" name="TextBox 5">
            <a:extLst>
              <a:ext uri="{FF2B5EF4-FFF2-40B4-BE49-F238E27FC236}">
                <a16:creationId xmlns:a16="http://schemas.microsoft.com/office/drawing/2014/main" id="{1A9125A0-A53E-7BEF-A44A-30BBD34AB0EC}"/>
              </a:ext>
            </a:extLst>
          </p:cNvPr>
          <p:cNvSpPr txBox="1"/>
          <p:nvPr/>
        </p:nvSpPr>
        <p:spPr>
          <a:xfrm>
            <a:off x="716124" y="1492898"/>
            <a:ext cx="10872371" cy="4001095"/>
          </a:xfrm>
          <a:prstGeom prst="rect">
            <a:avLst/>
          </a:prstGeom>
          <a:no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1800" b="0" i="0" u="none" strike="noStrike" baseline="0" dirty="0">
                <a:ln w="3175">
                  <a:solidFill>
                    <a:srgbClr val="EC14D2"/>
                  </a:solidFill>
                </a:ln>
                <a:solidFill>
                  <a:schemeClr val="bg1"/>
                </a:solidFill>
                <a:latin typeface="Calibri" panose="020F0502020204030204" pitchFamily="34" charset="0"/>
              </a:rPr>
              <a:t>1. video_id: Unique identifier for each YouTube video. </a:t>
            </a:r>
          </a:p>
          <a:p>
            <a:r>
              <a:rPr lang="en-US" sz="1800" b="0" i="0" u="none" strike="noStrike" baseline="0" dirty="0">
                <a:ln w="3175">
                  <a:solidFill>
                    <a:srgbClr val="EC14D2"/>
                  </a:solidFill>
                </a:ln>
                <a:solidFill>
                  <a:schemeClr val="bg1"/>
                </a:solidFill>
                <a:latin typeface="Calibri" panose="020F0502020204030204" pitchFamily="34" charset="0"/>
              </a:rPr>
              <a:t>2. channelTitle: Title of the YouTube channel publishing the song. </a:t>
            </a:r>
          </a:p>
          <a:p>
            <a:r>
              <a:rPr lang="en-US" sz="1800" b="0" i="0" u="none" strike="noStrike" baseline="0" dirty="0">
                <a:ln w="3175">
                  <a:solidFill>
                    <a:srgbClr val="EC14D2"/>
                  </a:solidFill>
                </a:ln>
                <a:solidFill>
                  <a:schemeClr val="bg1"/>
                </a:solidFill>
                <a:latin typeface="Calibri" panose="020F0502020204030204" pitchFamily="34" charset="0"/>
              </a:rPr>
              <a:t>3. title: Title of the YouTube song video. </a:t>
            </a:r>
          </a:p>
          <a:p>
            <a:r>
              <a:rPr lang="en-US" sz="1800" b="0" i="0" u="none" strike="noStrike" baseline="0" dirty="0">
                <a:ln w="3175">
                  <a:solidFill>
                    <a:srgbClr val="EC14D2"/>
                  </a:solidFill>
                </a:ln>
                <a:solidFill>
                  <a:schemeClr val="bg1"/>
                </a:solidFill>
                <a:latin typeface="Calibri" panose="020F0502020204030204" pitchFamily="34" charset="0"/>
              </a:rPr>
              <a:t>4. description: Description provided for the YouTube song video. </a:t>
            </a:r>
          </a:p>
          <a:p>
            <a:r>
              <a:rPr lang="en-US" sz="1800" b="0" i="0" u="none" strike="noStrike" baseline="0" dirty="0">
                <a:ln w="3175">
                  <a:solidFill>
                    <a:srgbClr val="EC14D2"/>
                  </a:solidFill>
                </a:ln>
                <a:solidFill>
                  <a:schemeClr val="bg1"/>
                </a:solidFill>
                <a:latin typeface="Calibri" panose="020F0502020204030204" pitchFamily="34" charset="0"/>
              </a:rPr>
              <a:t>5. tags: Tags associated with the YouTube song video. </a:t>
            </a:r>
          </a:p>
          <a:p>
            <a:r>
              <a:rPr lang="en-US" sz="1800" b="0" i="0" u="none" strike="noStrike" baseline="0" dirty="0">
                <a:ln w="3175">
                  <a:solidFill>
                    <a:srgbClr val="EC14D2"/>
                  </a:solidFill>
                </a:ln>
                <a:solidFill>
                  <a:schemeClr val="bg1"/>
                </a:solidFill>
                <a:latin typeface="Calibri" panose="020F0502020204030204" pitchFamily="34" charset="0"/>
              </a:rPr>
              <a:t>6. publishedAt: Date and time when the YouTube song video was published. </a:t>
            </a:r>
          </a:p>
          <a:p>
            <a:r>
              <a:rPr lang="en-US" sz="1800" b="0" i="0" u="none" strike="noStrike" baseline="0" dirty="0">
                <a:ln w="3175">
                  <a:solidFill>
                    <a:srgbClr val="EC14D2"/>
                  </a:solidFill>
                </a:ln>
                <a:solidFill>
                  <a:schemeClr val="bg1"/>
                </a:solidFill>
                <a:latin typeface="Calibri" panose="020F0502020204030204" pitchFamily="34" charset="0"/>
              </a:rPr>
              <a:t>7. viewCount: Number of views received by the YouTube song video. </a:t>
            </a:r>
          </a:p>
          <a:p>
            <a:r>
              <a:rPr lang="en-US" sz="1800" b="0" i="0" u="none" strike="noStrike" baseline="0" dirty="0">
                <a:ln w="3175">
                  <a:solidFill>
                    <a:srgbClr val="EC14D2"/>
                  </a:solidFill>
                </a:ln>
                <a:solidFill>
                  <a:schemeClr val="bg1"/>
                </a:solidFill>
                <a:latin typeface="Calibri" panose="020F0502020204030204" pitchFamily="34" charset="0"/>
              </a:rPr>
              <a:t>8. likeCount: Number of likes received by the YouTube song video. </a:t>
            </a:r>
          </a:p>
          <a:p>
            <a:r>
              <a:rPr lang="en-US" sz="1800" b="0" i="0" u="none" strike="noStrike" baseline="0" dirty="0">
                <a:ln w="3175">
                  <a:solidFill>
                    <a:srgbClr val="EC14D2"/>
                  </a:solidFill>
                </a:ln>
                <a:solidFill>
                  <a:schemeClr val="bg1"/>
                </a:solidFill>
                <a:latin typeface="Calibri" panose="020F0502020204030204" pitchFamily="34" charset="0"/>
              </a:rPr>
              <a:t>9. favoriteCount: Number of times the YouTube song video has been marked as a favorite. </a:t>
            </a:r>
          </a:p>
          <a:p>
            <a:r>
              <a:rPr lang="en-US" sz="1800" b="0" i="0" u="none" strike="noStrike" baseline="0" dirty="0">
                <a:ln w="3175">
                  <a:solidFill>
                    <a:srgbClr val="EC14D2"/>
                  </a:solidFill>
                </a:ln>
                <a:solidFill>
                  <a:schemeClr val="bg1"/>
                </a:solidFill>
                <a:latin typeface="Calibri" panose="020F0502020204030204" pitchFamily="34" charset="0"/>
              </a:rPr>
              <a:t>10. commentCount: Number of comments posted on the YouTube song video. </a:t>
            </a:r>
          </a:p>
          <a:p>
            <a:r>
              <a:rPr lang="en-US" sz="1800" b="0" i="0" u="none" strike="noStrike" baseline="0" dirty="0">
                <a:ln w="3175">
                  <a:solidFill>
                    <a:srgbClr val="EC14D2"/>
                  </a:solidFill>
                </a:ln>
                <a:solidFill>
                  <a:schemeClr val="bg1"/>
                </a:solidFill>
                <a:latin typeface="Calibri" panose="020F0502020204030204" pitchFamily="34" charset="0"/>
              </a:rPr>
              <a:t>11. duration: Duration of the YouTube song video. </a:t>
            </a:r>
          </a:p>
          <a:p>
            <a:r>
              <a:rPr lang="en-US" sz="1800" b="0" i="0" u="none" strike="noStrike" baseline="0" dirty="0">
                <a:ln w="3175">
                  <a:solidFill>
                    <a:srgbClr val="EC14D2"/>
                  </a:solidFill>
                </a:ln>
                <a:solidFill>
                  <a:schemeClr val="bg1"/>
                </a:solidFill>
                <a:latin typeface="Calibri" panose="020F0502020204030204" pitchFamily="34" charset="0"/>
              </a:rPr>
              <a:t>12. definition: Video definition or quality (e.g., HD, SD). </a:t>
            </a:r>
          </a:p>
          <a:p>
            <a:r>
              <a:rPr lang="en-US" sz="1800" b="0" i="0" u="none" strike="noStrike" baseline="0" dirty="0">
                <a:ln w="3175">
                  <a:solidFill>
                    <a:srgbClr val="EC14D2"/>
                  </a:solidFill>
                </a:ln>
                <a:solidFill>
                  <a:schemeClr val="bg1"/>
                </a:solidFill>
                <a:latin typeface="Calibri" panose="020F0502020204030204" pitchFamily="34" charset="0"/>
              </a:rPr>
              <a:t>13. caption: Availability of captions for the YouTube song video. </a:t>
            </a:r>
            <a:endParaRPr lang="en-US" dirty="0">
              <a:ln w="3175">
                <a:solidFill>
                  <a:srgbClr val="EC14D2"/>
                </a:solidFill>
              </a:ln>
              <a:solidFill>
                <a:schemeClr val="bg1"/>
              </a:solidFill>
            </a:endParaRPr>
          </a:p>
        </p:txBody>
      </p:sp>
    </p:spTree>
    <p:extLst>
      <p:ext uri="{BB962C8B-B14F-4D97-AF65-F5344CB8AC3E}">
        <p14:creationId xmlns:p14="http://schemas.microsoft.com/office/powerpoint/2010/main" val="408612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467EE3-703C-148B-6A47-B15DEAE94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196" y="751344"/>
            <a:ext cx="5718110" cy="5718110"/>
          </a:xfrm>
          <a:prstGeom prst="rect">
            <a:avLst/>
          </a:prstGeom>
        </p:spPr>
      </p:pic>
      <p:sp>
        <p:nvSpPr>
          <p:cNvPr id="6" name="TextBox 5">
            <a:extLst>
              <a:ext uri="{FF2B5EF4-FFF2-40B4-BE49-F238E27FC236}">
                <a16:creationId xmlns:a16="http://schemas.microsoft.com/office/drawing/2014/main" id="{D5DF632C-0DB9-C75D-9F79-095E8DA12F4B}"/>
              </a:ext>
            </a:extLst>
          </p:cNvPr>
          <p:cNvSpPr txBox="1"/>
          <p:nvPr/>
        </p:nvSpPr>
        <p:spPr>
          <a:xfrm>
            <a:off x="970384" y="1551563"/>
            <a:ext cx="8175948" cy="4555093"/>
          </a:xfrm>
          <a:prstGeom prst="rect">
            <a:avLst/>
          </a:prstGeom>
          <a:no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1800" b="0" i="0" u="none" strike="noStrike" baseline="0" dirty="0">
                <a:ln w="3175">
                  <a:solidFill>
                    <a:srgbClr val="FF6699"/>
                  </a:solidFill>
                </a:ln>
                <a:solidFill>
                  <a:schemeClr val="bg1"/>
                </a:solidFill>
                <a:latin typeface="Calibri" panose="020F0502020204030204" pitchFamily="34" charset="0"/>
              </a:rPr>
              <a:t>1. Data Cleaning and Preparation: </a:t>
            </a:r>
          </a:p>
          <a:p>
            <a:endParaRPr lang="en-US" sz="1800" b="0" i="0" u="none" strike="noStrike" baseline="0" dirty="0">
              <a:ln w="3175">
                <a:solidFill>
                  <a:srgbClr val="FF6699"/>
                </a:solidFill>
              </a:ln>
              <a:solidFill>
                <a:schemeClr val="bg1"/>
              </a:solidFill>
              <a:latin typeface="Calibri" panose="020F0502020204030204" pitchFamily="34" charset="0"/>
            </a:endParaRPr>
          </a:p>
          <a:p>
            <a:r>
              <a:rPr lang="en-US" sz="1800" b="0" i="0" u="none" strike="noStrike" baseline="0" dirty="0">
                <a:ln w="3175">
                  <a:solidFill>
                    <a:srgbClr val="FF6699"/>
                  </a:solidFill>
                </a:ln>
                <a:solidFill>
                  <a:schemeClr val="bg1"/>
                </a:solidFill>
                <a:latin typeface="Calibri" panose="020F0502020204030204" pitchFamily="34" charset="0"/>
              </a:rPr>
              <a:t>- Clean and preprocess the dataset, handling missing values or outliers. </a:t>
            </a:r>
          </a:p>
          <a:p>
            <a:r>
              <a:rPr lang="en-US" sz="1800" b="0" i="0" u="none" strike="noStrike" baseline="0" dirty="0">
                <a:ln w="3175">
                  <a:solidFill>
                    <a:srgbClr val="FF6699"/>
                  </a:solidFill>
                </a:ln>
                <a:solidFill>
                  <a:schemeClr val="bg1"/>
                </a:solidFill>
                <a:latin typeface="Calibri" panose="020F0502020204030204" pitchFamily="34" charset="0"/>
              </a:rPr>
              <a:t>- Convert relevant columns to appropriate data types. </a:t>
            </a:r>
          </a:p>
          <a:p>
            <a:endParaRPr lang="en-US" sz="1800" b="0" i="0" u="none" strike="noStrike" baseline="0" dirty="0">
              <a:ln w="3175">
                <a:solidFill>
                  <a:srgbClr val="FF6699"/>
                </a:solidFill>
              </a:ln>
              <a:solidFill>
                <a:schemeClr val="bg1"/>
              </a:solidFill>
              <a:latin typeface="Calibri" panose="020F0502020204030204" pitchFamily="34" charset="0"/>
            </a:endParaRPr>
          </a:p>
          <a:p>
            <a:r>
              <a:rPr lang="en-US" sz="1800" b="0" i="0" u="none" strike="noStrike" baseline="0" dirty="0">
                <a:ln w="3175">
                  <a:solidFill>
                    <a:srgbClr val="FF6699"/>
                  </a:solidFill>
                </a:ln>
                <a:solidFill>
                  <a:schemeClr val="bg1"/>
                </a:solidFill>
                <a:latin typeface="Calibri" panose="020F0502020204030204" pitchFamily="34" charset="0"/>
              </a:rPr>
              <a:t>2. Exploratory Data Analysis (EDA): </a:t>
            </a:r>
          </a:p>
          <a:p>
            <a:endParaRPr lang="en-US" sz="1800" b="0" i="0" u="none" strike="noStrike" baseline="0" dirty="0">
              <a:ln w="3175">
                <a:solidFill>
                  <a:srgbClr val="FF6699"/>
                </a:solidFill>
              </a:ln>
              <a:solidFill>
                <a:schemeClr val="bg1"/>
              </a:solidFill>
              <a:latin typeface="Calibri" panose="020F0502020204030204" pitchFamily="34" charset="0"/>
            </a:endParaRPr>
          </a:p>
          <a:p>
            <a:r>
              <a:rPr lang="en-US" sz="1800" b="0" i="0" u="none" strike="noStrike" baseline="0" dirty="0">
                <a:ln w="3175">
                  <a:solidFill>
                    <a:srgbClr val="FF6699"/>
                  </a:solidFill>
                </a:ln>
                <a:solidFill>
                  <a:schemeClr val="bg1"/>
                </a:solidFill>
                <a:latin typeface="Calibri" panose="020F0502020204030204" pitchFamily="34" charset="0"/>
              </a:rPr>
              <a:t>- Explore patterns and distributions in view counts, like counts, and comments. </a:t>
            </a:r>
          </a:p>
          <a:p>
            <a:r>
              <a:rPr lang="en-US" sz="1800" b="0" i="0" u="none" strike="noStrike" baseline="0" dirty="0">
                <a:ln w="3175">
                  <a:solidFill>
                    <a:srgbClr val="FF6699"/>
                  </a:solidFill>
                </a:ln>
                <a:solidFill>
                  <a:schemeClr val="bg1"/>
                </a:solidFill>
                <a:latin typeface="Calibri" panose="020F0502020204030204" pitchFamily="34" charset="0"/>
              </a:rPr>
              <a:t>- Identify trends in the popularity and engagement of YouTube song videos. </a:t>
            </a:r>
          </a:p>
          <a:p>
            <a:endParaRPr lang="en-US" sz="1800" b="0" i="0" u="none" strike="noStrike" baseline="0" dirty="0">
              <a:ln w="3175">
                <a:solidFill>
                  <a:srgbClr val="FF6699"/>
                </a:solidFill>
              </a:ln>
              <a:solidFill>
                <a:schemeClr val="bg1"/>
              </a:solidFill>
              <a:latin typeface="Calibri" panose="020F0502020204030204" pitchFamily="34" charset="0"/>
            </a:endParaRPr>
          </a:p>
          <a:p>
            <a:r>
              <a:rPr lang="en-US" sz="1800" b="0" i="0" u="none" strike="noStrike" baseline="0" dirty="0">
                <a:ln w="3175">
                  <a:solidFill>
                    <a:srgbClr val="FF6699"/>
                  </a:solidFill>
                </a:ln>
                <a:solidFill>
                  <a:schemeClr val="bg1"/>
                </a:solidFill>
                <a:latin typeface="Calibri" panose="020F0502020204030204" pitchFamily="34" charset="0"/>
              </a:rPr>
              <a:t>3. Content and Channel Analysis: </a:t>
            </a:r>
          </a:p>
          <a:p>
            <a:endParaRPr lang="en-US" sz="1800" b="0" i="0" u="none" strike="noStrike" baseline="0" dirty="0">
              <a:ln w="3175">
                <a:solidFill>
                  <a:srgbClr val="FF6699"/>
                </a:solidFill>
              </a:ln>
              <a:solidFill>
                <a:schemeClr val="bg1"/>
              </a:solidFill>
              <a:latin typeface="Calibri" panose="020F0502020204030204" pitchFamily="34" charset="0"/>
            </a:endParaRPr>
          </a:p>
          <a:p>
            <a:r>
              <a:rPr lang="en-US" sz="1800" b="0" i="0" u="none" strike="noStrike" baseline="0" dirty="0">
                <a:ln w="3175">
                  <a:solidFill>
                    <a:srgbClr val="FF6699"/>
                  </a:solidFill>
                </a:ln>
                <a:solidFill>
                  <a:schemeClr val="bg1"/>
                </a:solidFill>
                <a:latin typeface="Calibri" panose="020F0502020204030204" pitchFamily="34" charset="0"/>
              </a:rPr>
              <a:t>- Analyze the distribution of videos across different channels. </a:t>
            </a:r>
          </a:p>
          <a:p>
            <a:r>
              <a:rPr lang="en-US" sz="1800" b="0" i="0" u="none" strike="noStrike" baseline="0" dirty="0">
                <a:ln w="3175">
                  <a:solidFill>
                    <a:srgbClr val="FF6699"/>
                  </a:solidFill>
                </a:ln>
                <a:solidFill>
                  <a:schemeClr val="bg1"/>
                </a:solidFill>
                <a:latin typeface="Calibri" panose="020F0502020204030204" pitchFamily="34" charset="0"/>
              </a:rPr>
              <a:t>- Identify popular tags and their correlation with view counts. </a:t>
            </a:r>
          </a:p>
          <a:p>
            <a:pPr marL="285750" indent="-285750">
              <a:buFontTx/>
              <a:buChar char="-"/>
            </a:pPr>
            <a:endParaRPr lang="en-US" dirty="0"/>
          </a:p>
        </p:txBody>
      </p:sp>
      <p:sp>
        <p:nvSpPr>
          <p:cNvPr id="8" name="TextBox 7">
            <a:extLst>
              <a:ext uri="{FF2B5EF4-FFF2-40B4-BE49-F238E27FC236}">
                <a16:creationId xmlns:a16="http://schemas.microsoft.com/office/drawing/2014/main" id="{2682A78D-097F-3360-A382-53888CA4C639}"/>
              </a:ext>
            </a:extLst>
          </p:cNvPr>
          <p:cNvSpPr txBox="1"/>
          <p:nvPr/>
        </p:nvSpPr>
        <p:spPr>
          <a:xfrm>
            <a:off x="790770" y="905232"/>
            <a:ext cx="4303744" cy="646331"/>
          </a:xfrm>
          <a:prstGeom prst="rect">
            <a:avLst/>
          </a:prstGeom>
          <a:solidFill>
            <a:schemeClr val="accent1"/>
          </a:solidFill>
        </p:spPr>
        <p:txBody>
          <a:bodyPr wrap="square">
            <a:spAutoFit/>
          </a:bodyPr>
          <a:lstStyle/>
          <a:p>
            <a:r>
              <a:rPr lang="en-US" sz="2000" b="0" i="0" u="none" strike="noStrike" baseline="0" dirty="0">
                <a:ln>
                  <a:solidFill>
                    <a:schemeClr val="tx1"/>
                  </a:solidFill>
                </a:ln>
                <a:solidFill>
                  <a:srgbClr val="000000"/>
                </a:solidFill>
                <a:latin typeface="Calibri" panose="020F0502020204030204" pitchFamily="34" charset="0"/>
              </a:rPr>
              <a:t> </a:t>
            </a:r>
            <a:r>
              <a:rPr lang="en-US" sz="3600" b="1" i="0" u="none" strike="noStrike" baseline="0" dirty="0">
                <a:ln>
                  <a:solidFill>
                    <a:schemeClr val="tx1"/>
                  </a:solidFill>
                </a:ln>
                <a:solidFill>
                  <a:schemeClr val="bg2"/>
                </a:solidFill>
                <a:latin typeface="Calibri" panose="020F0502020204030204" pitchFamily="34" charset="0"/>
              </a:rPr>
              <a:t>Project Objectives: </a:t>
            </a:r>
            <a:endParaRPr lang="en-US" sz="3600" b="0" i="0" u="none" strike="noStrike" baseline="0" dirty="0">
              <a:ln>
                <a:solidFill>
                  <a:schemeClr val="tx1"/>
                </a:solidFill>
              </a:ln>
              <a:solidFill>
                <a:schemeClr val="bg2"/>
              </a:solidFill>
              <a:latin typeface="Calibri" panose="020F0502020204030204" pitchFamily="34" charset="0"/>
            </a:endParaRPr>
          </a:p>
        </p:txBody>
      </p:sp>
    </p:spTree>
    <p:extLst>
      <p:ext uri="{BB962C8B-B14F-4D97-AF65-F5344CB8AC3E}">
        <p14:creationId xmlns:p14="http://schemas.microsoft.com/office/powerpoint/2010/main" val="80233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0114DC-EA71-D12C-5FEC-AEB7A6A29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059" y="335902"/>
            <a:ext cx="5581941" cy="6643396"/>
          </a:xfrm>
          <a:prstGeom prst="rect">
            <a:avLst/>
          </a:prstGeom>
        </p:spPr>
      </p:pic>
      <p:sp>
        <p:nvSpPr>
          <p:cNvPr id="6" name="TextBox 5">
            <a:extLst>
              <a:ext uri="{FF2B5EF4-FFF2-40B4-BE49-F238E27FC236}">
                <a16:creationId xmlns:a16="http://schemas.microsoft.com/office/drawing/2014/main" id="{47D82ACF-45D6-CC28-00A9-3D852BE2F9C2}"/>
              </a:ext>
            </a:extLst>
          </p:cNvPr>
          <p:cNvSpPr txBox="1"/>
          <p:nvPr/>
        </p:nvSpPr>
        <p:spPr>
          <a:xfrm>
            <a:off x="828092" y="1753784"/>
            <a:ext cx="8157287" cy="2585323"/>
          </a:xfrm>
          <a:prstGeom prst="rect">
            <a:avLst/>
          </a:prstGeom>
          <a:noFill/>
        </p:spPr>
        <p:txBody>
          <a:bodyPr wrap="square">
            <a:spAutoFit/>
          </a:bodyPr>
          <a:lstStyle/>
          <a:p>
            <a:r>
              <a:rPr lang="en-US" sz="1800" b="0" i="0" u="none" strike="noStrike" baseline="0" dirty="0">
                <a:ln>
                  <a:solidFill>
                    <a:srgbClr val="FF6699"/>
                  </a:solidFill>
                </a:ln>
                <a:solidFill>
                  <a:schemeClr val="bg1"/>
                </a:solidFill>
                <a:latin typeface="Calibri" panose="020F0502020204030204" pitchFamily="34" charset="0"/>
              </a:rPr>
              <a:t>4. Temporal Trends: </a:t>
            </a:r>
          </a:p>
          <a:p>
            <a:endParaRPr lang="en-US" sz="1800" b="0" i="0" u="none" strike="noStrike" baseline="0" dirty="0">
              <a:ln>
                <a:solidFill>
                  <a:srgbClr val="FF6699"/>
                </a:solidFill>
              </a:ln>
              <a:solidFill>
                <a:schemeClr val="bg1"/>
              </a:solidFill>
              <a:latin typeface="Calibri" panose="020F0502020204030204" pitchFamily="34" charset="0"/>
            </a:endParaRPr>
          </a:p>
          <a:p>
            <a:r>
              <a:rPr lang="en-US" sz="1800" b="0" i="0" u="none" strike="noStrike" baseline="0" dirty="0">
                <a:ln>
                  <a:solidFill>
                    <a:srgbClr val="FF6699"/>
                  </a:solidFill>
                </a:ln>
                <a:solidFill>
                  <a:schemeClr val="bg1"/>
                </a:solidFill>
                <a:latin typeface="Calibri" panose="020F0502020204030204" pitchFamily="34" charset="0"/>
              </a:rPr>
              <a:t>- Explore how YouTube song video metrics vary over time. </a:t>
            </a:r>
          </a:p>
          <a:p>
            <a:r>
              <a:rPr lang="en-US" sz="1800" b="0" i="0" u="none" strike="noStrike" baseline="0" dirty="0">
                <a:ln>
                  <a:solidFill>
                    <a:srgbClr val="FF6699"/>
                  </a:solidFill>
                </a:ln>
                <a:solidFill>
                  <a:schemeClr val="bg1"/>
                </a:solidFill>
                <a:latin typeface="Calibri" panose="020F0502020204030204" pitchFamily="34" charset="0"/>
              </a:rPr>
              <a:t>- Identify peak publishing times and their impact on engagement. </a:t>
            </a:r>
          </a:p>
          <a:p>
            <a:endParaRPr lang="en-US" sz="1800" b="0" i="0" u="none" strike="noStrike" baseline="0" dirty="0">
              <a:ln>
                <a:solidFill>
                  <a:srgbClr val="FF6699"/>
                </a:solidFill>
              </a:ln>
              <a:solidFill>
                <a:schemeClr val="bg1"/>
              </a:solidFill>
              <a:latin typeface="Calibri" panose="020F0502020204030204" pitchFamily="34" charset="0"/>
            </a:endParaRPr>
          </a:p>
          <a:p>
            <a:r>
              <a:rPr lang="en-US" sz="1800" b="0" i="0" u="none" strike="noStrike" baseline="0" dirty="0">
                <a:ln>
                  <a:solidFill>
                    <a:srgbClr val="FF6699"/>
                  </a:solidFill>
                </a:ln>
                <a:solidFill>
                  <a:schemeClr val="bg1"/>
                </a:solidFill>
                <a:latin typeface="Calibri" panose="020F0502020204030204" pitchFamily="34" charset="0"/>
              </a:rPr>
              <a:t>5. User Engagement Insights: </a:t>
            </a:r>
          </a:p>
          <a:p>
            <a:endParaRPr lang="en-US" sz="1800" b="0" i="0" u="none" strike="noStrike" baseline="0" dirty="0">
              <a:ln>
                <a:solidFill>
                  <a:srgbClr val="FF6699"/>
                </a:solidFill>
              </a:ln>
              <a:solidFill>
                <a:schemeClr val="bg1"/>
              </a:solidFill>
              <a:latin typeface="Calibri" panose="020F0502020204030204" pitchFamily="34" charset="0"/>
            </a:endParaRPr>
          </a:p>
          <a:p>
            <a:r>
              <a:rPr lang="en-US" sz="1800" b="0" i="0" u="none" strike="noStrike" baseline="0" dirty="0">
                <a:ln>
                  <a:solidFill>
                    <a:srgbClr val="FF6699"/>
                  </a:solidFill>
                </a:ln>
                <a:solidFill>
                  <a:schemeClr val="bg1"/>
                </a:solidFill>
                <a:latin typeface="Calibri" panose="020F0502020204030204" pitchFamily="34" charset="0"/>
              </a:rPr>
              <a:t>- Investigate relationships between likes, comments, and views. </a:t>
            </a:r>
          </a:p>
          <a:p>
            <a:r>
              <a:rPr lang="en-US" sz="1800" b="0" i="0" u="none" strike="noStrike" baseline="0" dirty="0">
                <a:ln>
                  <a:solidFill>
                    <a:srgbClr val="FF6699"/>
                  </a:solidFill>
                </a:ln>
                <a:solidFill>
                  <a:schemeClr val="bg1"/>
                </a:solidFill>
                <a:latin typeface="Calibri" panose="020F0502020204030204" pitchFamily="34" charset="0"/>
              </a:rPr>
              <a:t>- Identify factors influencing user engagement with YouTube song videos. </a:t>
            </a:r>
            <a:endParaRPr lang="en-US" dirty="0">
              <a:ln>
                <a:solidFill>
                  <a:srgbClr val="FF6699"/>
                </a:solidFill>
              </a:ln>
              <a:solidFill>
                <a:schemeClr val="bg1"/>
              </a:solidFill>
            </a:endParaRPr>
          </a:p>
        </p:txBody>
      </p:sp>
      <p:sp>
        <p:nvSpPr>
          <p:cNvPr id="7" name="TextBox 6">
            <a:extLst>
              <a:ext uri="{FF2B5EF4-FFF2-40B4-BE49-F238E27FC236}">
                <a16:creationId xmlns:a16="http://schemas.microsoft.com/office/drawing/2014/main" id="{1C3EA477-23A6-4CF1-952C-B6CDAAC43E44}"/>
              </a:ext>
            </a:extLst>
          </p:cNvPr>
          <p:cNvSpPr txBox="1"/>
          <p:nvPr/>
        </p:nvSpPr>
        <p:spPr>
          <a:xfrm>
            <a:off x="828092" y="821647"/>
            <a:ext cx="3893198" cy="646331"/>
          </a:xfrm>
          <a:prstGeom prst="rect">
            <a:avLst/>
          </a:prstGeom>
          <a:solidFill>
            <a:schemeClr val="bg1"/>
          </a:solidFill>
        </p:spPr>
        <p:txBody>
          <a:bodyPr wrap="square">
            <a:spAutoFit/>
          </a:bodyPr>
          <a:lstStyle/>
          <a:p>
            <a:r>
              <a:rPr lang="en-US" sz="2000" b="0" i="0" u="none" strike="noStrike" baseline="0" dirty="0">
                <a:solidFill>
                  <a:srgbClr val="000000"/>
                </a:solidFill>
                <a:latin typeface="Calibri" panose="020F0502020204030204" pitchFamily="34" charset="0"/>
              </a:rPr>
              <a:t> </a:t>
            </a:r>
            <a:r>
              <a:rPr lang="en-US" sz="3600" b="1" i="0" u="none" strike="noStrike" baseline="0" dirty="0">
                <a:ln>
                  <a:solidFill>
                    <a:schemeClr val="tx1"/>
                  </a:solidFill>
                </a:ln>
                <a:solidFill>
                  <a:schemeClr val="bg2"/>
                </a:solidFill>
                <a:latin typeface="Calibri" panose="020F0502020204030204" pitchFamily="34" charset="0"/>
              </a:rPr>
              <a:t>Project Objectives: </a:t>
            </a:r>
            <a:endParaRPr lang="en-US" sz="3600" b="0" i="0" u="none" strike="noStrike" baseline="0" dirty="0">
              <a:ln>
                <a:solidFill>
                  <a:schemeClr val="tx1"/>
                </a:solidFill>
              </a:ln>
              <a:solidFill>
                <a:schemeClr val="bg2"/>
              </a:solidFill>
              <a:latin typeface="Calibri" panose="020F0502020204030204" pitchFamily="34" charset="0"/>
            </a:endParaRPr>
          </a:p>
        </p:txBody>
      </p:sp>
    </p:spTree>
    <p:extLst>
      <p:ext uri="{BB962C8B-B14F-4D97-AF65-F5344CB8AC3E}">
        <p14:creationId xmlns:p14="http://schemas.microsoft.com/office/powerpoint/2010/main" val="43512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974CF9-5C95-7728-4970-2347AAB41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85" y="0"/>
            <a:ext cx="11659429" cy="6858000"/>
          </a:xfrm>
          <a:prstGeom prst="rect">
            <a:avLst/>
          </a:prstGeom>
        </p:spPr>
      </p:pic>
    </p:spTree>
    <p:extLst>
      <p:ext uri="{BB962C8B-B14F-4D97-AF65-F5344CB8AC3E}">
        <p14:creationId xmlns:p14="http://schemas.microsoft.com/office/powerpoint/2010/main" val="154296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924CDC-2F44-B153-B009-BA7AD1B53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786" y="1287262"/>
            <a:ext cx="3758214" cy="3018734"/>
          </a:xfrm>
          <a:prstGeom prst="rect">
            <a:avLst/>
          </a:prstGeom>
        </p:spPr>
      </p:pic>
      <p:sp>
        <p:nvSpPr>
          <p:cNvPr id="6" name="TextBox 5">
            <a:extLst>
              <a:ext uri="{FF2B5EF4-FFF2-40B4-BE49-F238E27FC236}">
                <a16:creationId xmlns:a16="http://schemas.microsoft.com/office/drawing/2014/main" id="{47D82ACF-45D6-CC28-00A9-3D852BE2F9C2}"/>
              </a:ext>
            </a:extLst>
          </p:cNvPr>
          <p:cNvSpPr txBox="1"/>
          <p:nvPr/>
        </p:nvSpPr>
        <p:spPr>
          <a:xfrm>
            <a:off x="828092" y="1753784"/>
            <a:ext cx="8157287" cy="3416320"/>
          </a:xfrm>
          <a:prstGeom prst="rect">
            <a:avLst/>
          </a:prstGeom>
          <a:noFill/>
        </p:spPr>
        <p:txBody>
          <a:bodyPr wrap="square">
            <a:spAutoFit/>
          </a:bodyPr>
          <a:lstStyle/>
          <a:p>
            <a:pPr marL="342900" indent="-342900">
              <a:buFont typeface="+mj-lt"/>
              <a:buAutoNum type="arabicPeriod"/>
            </a:pPr>
            <a:r>
              <a:rPr lang="en-US" sz="1800" b="0" i="0" u="none" strike="noStrike" baseline="0" dirty="0">
                <a:ln>
                  <a:solidFill>
                    <a:srgbClr val="FF6699"/>
                  </a:solidFill>
                </a:ln>
                <a:latin typeface="Calibri" panose="020F0502020204030204" pitchFamily="34" charset="0"/>
              </a:rPr>
              <a:t>Content Strategy:High Engagement Topics: </a:t>
            </a:r>
          </a:p>
          <a:p>
            <a:endParaRPr lang="en-US" b="0" i="0" u="none" strike="noStrike" baseline="0" dirty="0">
              <a:ln>
                <a:solidFill>
                  <a:srgbClr val="FF6699"/>
                </a:solidFill>
              </a:ln>
              <a:latin typeface="Calibri" panose="020F0502020204030204" pitchFamily="34" charset="0"/>
            </a:endParaRPr>
          </a:p>
          <a:p>
            <a:pPr marL="742950" lvl="1" indent="-285750">
              <a:buFont typeface="Arial" panose="020B0604020202020204" pitchFamily="34" charset="0"/>
              <a:buChar char="•"/>
            </a:pPr>
            <a:r>
              <a:rPr lang="en-US" b="0" i="0" u="none" strike="noStrike" baseline="0" dirty="0">
                <a:ln>
                  <a:solidFill>
                    <a:srgbClr val="FF6699"/>
                  </a:solidFill>
                </a:ln>
                <a:latin typeface="Calibri" panose="020F0502020204030204" pitchFamily="34" charset="0"/>
              </a:rPr>
              <a:t>The song's high engagement suggests it resonates strongly with the audience. Analyze the themes, lyrics, and style to replicate success in future releases.</a:t>
            </a:r>
          </a:p>
          <a:p>
            <a:pPr marL="742950" lvl="1" indent="-285750">
              <a:buFont typeface="Arial" panose="020B0604020202020204" pitchFamily="34" charset="0"/>
              <a:buChar char="•"/>
            </a:pPr>
            <a:r>
              <a:rPr lang="en-US" b="0" i="0" u="none" strike="noStrike" baseline="0" dirty="0">
                <a:ln>
                  <a:solidFill>
                    <a:srgbClr val="FF6699"/>
                  </a:solidFill>
                </a:ln>
                <a:latin typeface="Calibri" panose="020F0502020204030204" pitchFamily="34" charset="0"/>
              </a:rPr>
              <a:t>Follow-Up Content: Consider creating related content such as behind-the-scenes videos, remixes, or acoustic versions to keep the audience engaged.</a:t>
            </a:r>
          </a:p>
          <a:p>
            <a:pPr lvl="1"/>
            <a:endParaRPr lang="en-US" b="0" i="0" u="none" strike="noStrike" baseline="0" dirty="0">
              <a:ln>
                <a:solidFill>
                  <a:srgbClr val="FF6699"/>
                </a:solidFill>
              </a:ln>
              <a:latin typeface="Calibri" panose="020F0502020204030204" pitchFamily="34" charset="0"/>
            </a:endParaRPr>
          </a:p>
          <a:p>
            <a:r>
              <a:rPr lang="en-US" sz="1800" b="0" i="0" u="none" strike="noStrike" baseline="0" dirty="0">
                <a:ln>
                  <a:solidFill>
                    <a:srgbClr val="FF6699"/>
                  </a:solidFill>
                </a:ln>
                <a:latin typeface="Calibri" panose="020F0502020204030204" pitchFamily="34" charset="0"/>
              </a:rPr>
              <a:t>2.	Audience Engagement:Interactive Campaigns: </a:t>
            </a:r>
          </a:p>
          <a:p>
            <a:pPr marL="742950" lvl="1" indent="-285750">
              <a:buFont typeface="Arial" panose="020B0604020202020204" pitchFamily="34" charset="0"/>
              <a:buChar char="•"/>
            </a:pPr>
            <a:r>
              <a:rPr lang="en-US" b="0" i="0" u="none" strike="noStrike" baseline="0" dirty="0">
                <a:ln>
                  <a:solidFill>
                    <a:srgbClr val="FF6699"/>
                  </a:solidFill>
                </a:ln>
                <a:latin typeface="Calibri" panose="020F0502020204030204" pitchFamily="34" charset="0"/>
              </a:rPr>
              <a:t>Utilize the high comment count by launching interactive campaigns (e.g., Q&amp;A sessions, fan challenges) to maintain and increase audience interaction.</a:t>
            </a:r>
          </a:p>
          <a:p>
            <a:pPr marL="742950" lvl="1" indent="-285750">
              <a:buFont typeface="Arial" panose="020B0604020202020204" pitchFamily="34" charset="0"/>
              <a:buChar char="•"/>
            </a:pPr>
            <a:r>
              <a:rPr lang="en-US" b="0" i="0" u="none" strike="noStrike" baseline="0" dirty="0">
                <a:ln>
                  <a:solidFill>
                    <a:srgbClr val="FF6699"/>
                  </a:solidFill>
                </a:ln>
                <a:latin typeface="Calibri" panose="020F0502020204030204" pitchFamily="34" charset="0"/>
              </a:rPr>
              <a:t>Respond to Comments: Engaging with the audience in the comments section can foster a loyal community and encourage more interaction.</a:t>
            </a:r>
            <a:endParaRPr lang="en-US" dirty="0">
              <a:ln>
                <a:solidFill>
                  <a:srgbClr val="FF6699"/>
                </a:solidFill>
              </a:ln>
            </a:endParaRPr>
          </a:p>
        </p:txBody>
      </p:sp>
      <p:sp>
        <p:nvSpPr>
          <p:cNvPr id="7" name="TextBox 6">
            <a:extLst>
              <a:ext uri="{FF2B5EF4-FFF2-40B4-BE49-F238E27FC236}">
                <a16:creationId xmlns:a16="http://schemas.microsoft.com/office/drawing/2014/main" id="{1C3EA477-23A6-4CF1-952C-B6CDAAC43E44}"/>
              </a:ext>
            </a:extLst>
          </p:cNvPr>
          <p:cNvSpPr txBox="1"/>
          <p:nvPr/>
        </p:nvSpPr>
        <p:spPr>
          <a:xfrm>
            <a:off x="828091" y="821647"/>
            <a:ext cx="4045749" cy="646331"/>
          </a:xfrm>
          <a:prstGeom prst="rect">
            <a:avLst/>
          </a:prstGeom>
          <a:solidFill>
            <a:schemeClr val="bg1"/>
          </a:solidFill>
        </p:spPr>
        <p:txBody>
          <a:bodyPr wrap="square">
            <a:spAutoFit/>
          </a:bodyPr>
          <a:lstStyle/>
          <a:p>
            <a:r>
              <a:rPr lang="en-US" sz="2000" b="0" i="0" u="none" strike="noStrike" baseline="0" dirty="0">
                <a:solidFill>
                  <a:srgbClr val="000000"/>
                </a:solidFill>
                <a:latin typeface="Calibri" panose="020F0502020204030204" pitchFamily="34" charset="0"/>
              </a:rPr>
              <a:t> </a:t>
            </a:r>
            <a:r>
              <a:rPr lang="en-US" sz="3600" b="1" i="0" u="none" strike="noStrike" baseline="0" dirty="0">
                <a:ln>
                  <a:solidFill>
                    <a:schemeClr val="tx1"/>
                  </a:solidFill>
                </a:ln>
                <a:solidFill>
                  <a:schemeClr val="bg2"/>
                </a:solidFill>
                <a:latin typeface="Calibri" panose="020F0502020204030204" pitchFamily="34" charset="0"/>
              </a:rPr>
              <a:t>Recommendations : </a:t>
            </a:r>
            <a:endParaRPr lang="en-US" sz="3600" b="0" i="0" u="none" strike="noStrike" baseline="0" dirty="0">
              <a:ln>
                <a:solidFill>
                  <a:schemeClr val="tx1"/>
                </a:solidFill>
              </a:ln>
              <a:solidFill>
                <a:schemeClr val="bg2"/>
              </a:solidFill>
              <a:latin typeface="Calibri" panose="020F0502020204030204" pitchFamily="34" charset="0"/>
            </a:endParaRPr>
          </a:p>
        </p:txBody>
      </p:sp>
    </p:spTree>
    <p:extLst>
      <p:ext uri="{BB962C8B-B14F-4D97-AF65-F5344CB8AC3E}">
        <p14:creationId xmlns:p14="http://schemas.microsoft.com/office/powerpoint/2010/main" val="42454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3EA477-23A6-4CF1-952C-B6CDAAC43E44}"/>
              </a:ext>
            </a:extLst>
          </p:cNvPr>
          <p:cNvSpPr txBox="1"/>
          <p:nvPr/>
        </p:nvSpPr>
        <p:spPr>
          <a:xfrm>
            <a:off x="4245995" y="3105834"/>
            <a:ext cx="2651955" cy="646331"/>
          </a:xfrm>
          <a:prstGeom prst="rect">
            <a:avLst/>
          </a:prstGeom>
          <a:solidFill>
            <a:schemeClr val="bg1"/>
          </a:solidFill>
        </p:spPr>
        <p:txBody>
          <a:bodyPr wrap="square">
            <a:spAutoFit/>
          </a:bodyPr>
          <a:lstStyle/>
          <a:p>
            <a:r>
              <a:rPr lang="en-US" sz="2000" b="0" i="0" u="none" strike="noStrike" baseline="0" dirty="0">
                <a:solidFill>
                  <a:srgbClr val="000000"/>
                </a:solidFill>
                <a:latin typeface="Calibri" panose="020F0502020204030204" pitchFamily="34" charset="0"/>
              </a:rPr>
              <a:t> </a:t>
            </a:r>
            <a:r>
              <a:rPr lang="en-US" sz="3600" b="1" i="0" u="none" strike="noStrike" baseline="0" dirty="0">
                <a:ln>
                  <a:solidFill>
                    <a:schemeClr val="tx1"/>
                  </a:solidFill>
                </a:ln>
                <a:solidFill>
                  <a:schemeClr val="bg2"/>
                </a:solidFill>
                <a:latin typeface="Calibri" panose="020F0502020204030204" pitchFamily="34" charset="0"/>
              </a:rPr>
              <a:t>Thank You</a:t>
            </a:r>
            <a:endParaRPr lang="en-US" sz="3600" b="0" i="0" u="none" strike="noStrike" baseline="0" dirty="0">
              <a:ln>
                <a:solidFill>
                  <a:schemeClr val="tx1"/>
                </a:solidFill>
              </a:ln>
              <a:solidFill>
                <a:schemeClr val="bg2"/>
              </a:solidFill>
              <a:latin typeface="Calibri" panose="020F0502020204030204" pitchFamily="34" charset="0"/>
            </a:endParaRPr>
          </a:p>
        </p:txBody>
      </p:sp>
    </p:spTree>
    <p:extLst>
      <p:ext uri="{BB962C8B-B14F-4D97-AF65-F5344CB8AC3E}">
        <p14:creationId xmlns:p14="http://schemas.microsoft.com/office/powerpoint/2010/main" val="29918188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188</TotalTime>
  <Words>592</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 Display</vt:lpstr>
      <vt:lpstr>Arial</vt:lpstr>
      <vt:lpstr>Calibri</vt:lpstr>
      <vt:lpstr>Century Gothic</vt:lpstr>
      <vt:lpstr>Wingdings 3</vt:lpstr>
      <vt:lpstr>Slice</vt:lpstr>
      <vt:lpstr>Songs Analysis with Power BI</vt:lpstr>
      <vt:lpstr>PowerPoint Presentation</vt:lpstr>
      <vt:lpstr>  Dataset Description: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18</cp:revision>
  <cp:lastPrinted>2024-07-06T10:16:09Z</cp:lastPrinted>
  <dcterms:created xsi:type="dcterms:W3CDTF">2024-07-06T01:18:30Z</dcterms:created>
  <dcterms:modified xsi:type="dcterms:W3CDTF">2024-07-06T12:00:11Z</dcterms:modified>
</cp:coreProperties>
</file>